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624" autoAdjust="0"/>
  </p:normalViewPr>
  <p:slideViewPr>
    <p:cSldViewPr>
      <p:cViewPr varScale="1">
        <p:scale>
          <a:sx n="98" d="100"/>
          <a:sy n="98" d="100"/>
        </p:scale>
        <p:origin x="22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0D7909-8796-42CA-90A0-43982A5E4A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F1EEC9-ED74-404D-A12F-A933E35C28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F7D005-DE4A-421A-A154-241F6A9D0D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106CB-5486-4EFE-815D-14C39DB141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651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674ED9-60B2-461B-B9B9-A99A50285C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9088C8-D8AB-4F76-AF8D-E79D4E6E1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6802F4-26C2-40F6-B307-23588086B0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063FF-E8E0-43C2-BAC4-9686772255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83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7FD29BF-79D4-4E24-9586-5E234AC44C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1691D6-C351-4DE6-98FA-DF018FD0BB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F2F588-3371-4A49-9DFA-221B115C2C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83B29-8A21-4CF5-9BE8-D8EBE0792C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588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746C1C-4E64-41FA-BE72-0F6EF44CA9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3C2B7A-FDA2-4D5F-83FA-653B510CE3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20669F-DFA9-458F-8BAF-AAE7C989D7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E444D-D624-42EF-9CB9-A5E50A734E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0086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1A53AC-F259-4FA9-96D6-6024394C56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A4FFA0-2D8F-4290-A3AC-98A62782CE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013032-D0BB-4FEE-8652-76DFAB9FDB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1B692-2068-441F-95CE-F1C4B67E7B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2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931902-667E-4247-9F0C-322ED9AFDF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4D3DE6-6875-4E1F-9623-7E60D689E1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AA8E59-0CF7-4371-87B8-1C6631B7D3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91412-22AA-4210-9963-2246FE79BE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76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6FC35C-49B6-4D92-9D0F-A58D1C8CEA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504B12B-EAAE-4030-8B8C-F15190C6D9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0538EB8-DA65-4C88-A61C-8198D65FF3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B73A2-F6FF-4637-9F81-2F4564933D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00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B9AAAFD-03BB-4982-8868-BF02199A9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CB02466-963C-43B2-BCF1-2DA9FA07D6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0092B2-49B9-48E9-9F99-157914A665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EEC35-5B55-4C6C-9DE9-A1593D5C9A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458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98ED087-BD4F-4685-A71E-B76489C5B3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1F50685-668B-4EEE-9C6E-AFF1C30183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8FD31AA-D551-4B1E-B395-D6A75A7BF5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BDCC3-FB76-4E11-8788-0A6E75546C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56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F8A7E1-69B8-46A5-96EB-4DE7387F14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1AF511-D8BC-43F5-9148-B576D4A1C8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096302-9B9C-48ED-A2E3-6CBA7A3261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900B7-0F4A-4943-932B-ACBD6270DB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98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17158-FD2D-4CC3-B18B-041633C3B7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0B9F9-DD22-49C1-B74F-0E7067062B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87A6EA-87D6-4DA9-995E-93DCDF0CA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49B6E-EDE2-45BC-B565-0459D6958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35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052D80E-15A2-44EA-BA59-59EE204DB0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C751A97-8E28-419D-9FA5-DB7BB56B5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A4780FE-9C2E-40E2-AB1E-F7ECB3573D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8D57B0D-E184-4AF7-88DE-10A16DC498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CCCB930-2195-4199-90AA-43A81DA4D5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1B5E42A-3FE1-4F21-B9EA-E97D485F7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val 4">
            <a:extLst>
              <a:ext uri="{FF2B5EF4-FFF2-40B4-BE49-F238E27FC236}">
                <a16:creationId xmlns:a16="http://schemas.microsoft.com/office/drawing/2014/main" id="{889D152C-6A42-4C54-8540-909DA7032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752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EC PBX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80</a:t>
            </a:r>
          </a:p>
        </p:txBody>
      </p:sp>
      <p:sp>
        <p:nvSpPr>
          <p:cNvPr id="2052" name="Oval 6">
            <a:extLst>
              <a:ext uri="{FF2B5EF4-FFF2-40B4-BE49-F238E27FC236}">
                <a16:creationId xmlns:a16="http://schemas.microsoft.com/office/drawing/2014/main" id="{6405E583-9468-4D90-994C-E55863999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343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LOH PBX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83</a:t>
            </a:r>
          </a:p>
        </p:txBody>
      </p:sp>
      <p:sp>
        <p:nvSpPr>
          <p:cNvPr id="2053" name="Oval 7">
            <a:extLst>
              <a:ext uri="{FF2B5EF4-FFF2-40B4-BE49-F238E27FC236}">
                <a16:creationId xmlns:a16="http://schemas.microsoft.com/office/drawing/2014/main" id="{58C60C28-4EBC-40DB-9F84-8F52B0F4C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752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MAN PBX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/>
              <a:t>81</a:t>
            </a:r>
          </a:p>
        </p:txBody>
      </p:sp>
      <p:sp>
        <p:nvSpPr>
          <p:cNvPr id="2054" name="Line 10">
            <a:extLst>
              <a:ext uri="{FF2B5EF4-FFF2-40B4-BE49-F238E27FC236}">
                <a16:creationId xmlns:a16="http://schemas.microsoft.com/office/drawing/2014/main" id="{19B86EAA-67F0-4A9B-8ECF-9454B89846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2286000"/>
            <a:ext cx="2590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Line 13">
            <a:extLst>
              <a:ext uri="{FF2B5EF4-FFF2-40B4-BE49-F238E27FC236}">
                <a16:creationId xmlns:a16="http://schemas.microsoft.com/office/drawing/2014/main" id="{FD616A2B-A690-4434-8E62-5B667DEB19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5">
            <a:extLst>
              <a:ext uri="{FF2B5EF4-FFF2-40B4-BE49-F238E27FC236}">
                <a16:creationId xmlns:a16="http://schemas.microsoft.com/office/drawing/2014/main" id="{7A23C8E2-E383-41A1-BE20-AD1A548CA9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0574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21">
            <a:extLst>
              <a:ext uri="{FF2B5EF4-FFF2-40B4-BE49-F238E27FC236}">
                <a16:creationId xmlns:a16="http://schemas.microsoft.com/office/drawing/2014/main" id="{66A86DEA-F7DA-4738-B133-6E0F71334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1836738"/>
            <a:ext cx="6159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60 strand</a:t>
            </a:r>
          </a:p>
        </p:txBody>
      </p:sp>
      <p:sp>
        <p:nvSpPr>
          <p:cNvPr id="2063" name="Line 25">
            <a:extLst>
              <a:ext uri="{FF2B5EF4-FFF2-40B4-BE49-F238E27FC236}">
                <a16:creationId xmlns:a16="http://schemas.microsoft.com/office/drawing/2014/main" id="{50B14F08-0E2A-487E-A474-6559D20908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209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4" name="Text Box 27">
            <a:extLst>
              <a:ext uri="{FF2B5EF4-FFF2-40B4-BE49-F238E27FC236}">
                <a16:creationId xmlns:a16="http://schemas.microsoft.com/office/drawing/2014/main" id="{4F37D170-BE73-46ED-95A6-9AC9358B3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209800"/>
            <a:ext cx="6159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96 strand</a:t>
            </a:r>
          </a:p>
        </p:txBody>
      </p:sp>
      <p:sp>
        <p:nvSpPr>
          <p:cNvPr id="2066" name="Line 38">
            <a:extLst>
              <a:ext uri="{FF2B5EF4-FFF2-40B4-BE49-F238E27FC236}">
                <a16:creationId xmlns:a16="http://schemas.microsoft.com/office/drawing/2014/main" id="{C1F166FC-DA2A-4659-A2C4-5114BFEB5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8763" y="1033463"/>
            <a:ext cx="2459037" cy="49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7" name="Text Box 39">
            <a:extLst>
              <a:ext uri="{FF2B5EF4-FFF2-40B4-BE49-F238E27FC236}">
                <a16:creationId xmlns:a16="http://schemas.microsoft.com/office/drawing/2014/main" id="{CABD383F-9AD9-4DFC-AB1B-391214C34C86}"/>
              </a:ext>
            </a:extLst>
          </p:cNvPr>
          <p:cNvSpPr txBox="1">
            <a:spLocks noChangeArrowheads="1"/>
          </p:cNvSpPr>
          <p:nvPr/>
        </p:nvSpPr>
        <p:spPr bwMode="auto">
          <a:xfrm rot="1479023">
            <a:off x="1482725" y="1431925"/>
            <a:ext cx="8778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3 QSIG T1 PRI</a:t>
            </a:r>
          </a:p>
        </p:txBody>
      </p:sp>
      <p:sp>
        <p:nvSpPr>
          <p:cNvPr id="2068" name="Text Box 43">
            <a:extLst>
              <a:ext uri="{FF2B5EF4-FFF2-40B4-BE49-F238E27FC236}">
                <a16:creationId xmlns:a16="http://schemas.microsoft.com/office/drawing/2014/main" id="{28FD6FEE-55C2-4ABF-940B-C5C9533F9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775" y="1031875"/>
            <a:ext cx="21891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1 PRI for SPOK E911, DHDU427605/MB</a:t>
            </a:r>
          </a:p>
        </p:txBody>
      </p:sp>
      <p:sp>
        <p:nvSpPr>
          <p:cNvPr id="2069" name="Text Box 45">
            <a:extLst>
              <a:ext uri="{FF2B5EF4-FFF2-40B4-BE49-F238E27FC236}">
                <a16:creationId xmlns:a16="http://schemas.microsoft.com/office/drawing/2014/main" id="{3800B9E2-3D30-4775-BCC9-207915E39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575" y="836613"/>
            <a:ext cx="25177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 SIP 10 MEG, 90/ETHN/021218/ /EBSE/  </a:t>
            </a:r>
          </a:p>
        </p:txBody>
      </p:sp>
      <p:sp>
        <p:nvSpPr>
          <p:cNvPr id="2070" name="Text Box 47">
            <a:extLst>
              <a:ext uri="{FF2B5EF4-FFF2-40B4-BE49-F238E27FC236}">
                <a16:creationId xmlns:a16="http://schemas.microsoft.com/office/drawing/2014/main" id="{7F5CC2FB-004E-41C1-99E0-A884850EA8D4}"/>
              </a:ext>
            </a:extLst>
          </p:cNvPr>
          <p:cNvSpPr txBox="1">
            <a:spLocks noChangeArrowheads="1"/>
          </p:cNvSpPr>
          <p:nvPr/>
        </p:nvSpPr>
        <p:spPr bwMode="auto">
          <a:xfrm rot="-1504048">
            <a:off x="6337300" y="1539875"/>
            <a:ext cx="8778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3 QSIG T1 PRI</a:t>
            </a:r>
          </a:p>
        </p:txBody>
      </p:sp>
      <p:sp>
        <p:nvSpPr>
          <p:cNvPr id="2071" name="TextBox 39">
            <a:extLst>
              <a:ext uri="{FF2B5EF4-FFF2-40B4-BE49-F238E27FC236}">
                <a16:creationId xmlns:a16="http://schemas.microsoft.com/office/drawing/2014/main" id="{5F4F6E24-74E7-4473-A5AD-AE1B3B9AB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57200"/>
            <a:ext cx="4346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Current Fiber Connections/Trunks</a:t>
            </a:r>
          </a:p>
        </p:txBody>
      </p:sp>
      <p:sp>
        <p:nvSpPr>
          <p:cNvPr id="2072" name="Line 10">
            <a:extLst>
              <a:ext uri="{FF2B5EF4-FFF2-40B4-BE49-F238E27FC236}">
                <a16:creationId xmlns:a16="http://schemas.microsoft.com/office/drawing/2014/main" id="{BCCF3F91-FE24-4299-B460-3E1CBB3EDF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362200"/>
            <a:ext cx="2590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TextBox 39">
            <a:extLst>
              <a:ext uri="{FF2B5EF4-FFF2-40B4-BE49-F238E27FC236}">
                <a16:creationId xmlns:a16="http://schemas.microsoft.com/office/drawing/2014/main" id="{3E04A210-84AC-4243-8A5A-D4A0276A1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200400"/>
            <a:ext cx="7635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Tunnel Fiber</a:t>
            </a:r>
          </a:p>
        </p:txBody>
      </p:sp>
      <p:sp>
        <p:nvSpPr>
          <p:cNvPr id="2076" name="TextBox 38">
            <a:extLst>
              <a:ext uri="{FF2B5EF4-FFF2-40B4-BE49-F238E27FC236}">
                <a16:creationId xmlns:a16="http://schemas.microsoft.com/office/drawing/2014/main" id="{A38C1031-BF10-42FD-98AC-8503FDB49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514600"/>
            <a:ext cx="701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36 strand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Pen 1-79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Fiber  5/6</a:t>
            </a:r>
          </a:p>
        </p:txBody>
      </p:sp>
      <p:sp>
        <p:nvSpPr>
          <p:cNvPr id="2077" name="TextBox 39">
            <a:extLst>
              <a:ext uri="{FF2B5EF4-FFF2-40B4-BE49-F238E27FC236}">
                <a16:creationId xmlns:a16="http://schemas.microsoft.com/office/drawing/2014/main" id="{48554EDD-C7A2-411D-B7E7-0CD6F9A83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657600"/>
            <a:ext cx="701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36 strand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Pen 5-91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Fiber  1/2</a:t>
            </a:r>
          </a:p>
        </p:txBody>
      </p:sp>
      <p:sp>
        <p:nvSpPr>
          <p:cNvPr id="2082" name="TextBox 47">
            <a:extLst>
              <a:ext uri="{FF2B5EF4-FFF2-40B4-BE49-F238E27FC236}">
                <a16:creationId xmlns:a16="http://schemas.microsoft.com/office/drawing/2014/main" id="{14AFA05D-74CC-40BC-BA4C-E1D20991F203}"/>
              </a:ext>
            </a:extLst>
          </p:cNvPr>
          <p:cNvSpPr txBox="1">
            <a:spLocks noChangeArrowheads="1"/>
          </p:cNvSpPr>
          <p:nvPr/>
        </p:nvSpPr>
        <p:spPr bwMode="auto">
          <a:xfrm rot="-2320401">
            <a:off x="5091113" y="2611438"/>
            <a:ext cx="9636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60 strand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Pen 15-79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rgbClr val="FF0000"/>
                </a:solidFill>
              </a:rPr>
              <a:t>New Fiber  21/22</a:t>
            </a:r>
          </a:p>
        </p:txBody>
      </p:sp>
      <p:sp>
        <p:nvSpPr>
          <p:cNvPr id="2083" name="TextBox 35">
            <a:extLst>
              <a:ext uri="{FF2B5EF4-FFF2-40B4-BE49-F238E27FC236}">
                <a16:creationId xmlns:a16="http://schemas.microsoft.com/office/drawing/2014/main" id="{FF2AE5F3-3F96-472C-B41D-6F1F4AA5A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752600"/>
            <a:ext cx="6048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Pen 8-25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Fiber 1/2</a:t>
            </a:r>
          </a:p>
        </p:txBody>
      </p:sp>
      <p:sp>
        <p:nvSpPr>
          <p:cNvPr id="2084" name="TextBox 36">
            <a:extLst>
              <a:ext uri="{FF2B5EF4-FFF2-40B4-BE49-F238E27FC236}">
                <a16:creationId xmlns:a16="http://schemas.microsoft.com/office/drawing/2014/main" id="{D2548D47-569C-457B-B5A9-AA389CD8D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676400"/>
            <a:ext cx="685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Pen 15-25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Fiber 1/2</a:t>
            </a:r>
          </a:p>
        </p:txBody>
      </p:sp>
      <p:sp>
        <p:nvSpPr>
          <p:cNvPr id="2085" name="TextBox 37">
            <a:extLst>
              <a:ext uri="{FF2B5EF4-FFF2-40B4-BE49-F238E27FC236}">
                <a16:creationId xmlns:a16="http://schemas.microsoft.com/office/drawing/2014/main" id="{BAE54F90-88A3-4C7E-A463-7D6DA4CEE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209800"/>
            <a:ext cx="762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Pen 6-25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Fiber 7/8</a:t>
            </a:r>
          </a:p>
        </p:txBody>
      </p:sp>
      <p:sp>
        <p:nvSpPr>
          <p:cNvPr id="2086" name="TextBox 38">
            <a:extLst>
              <a:ext uri="{FF2B5EF4-FFF2-40B4-BE49-F238E27FC236}">
                <a16:creationId xmlns:a16="http://schemas.microsoft.com/office/drawing/2014/main" id="{86C2D213-BB77-4043-9113-3B0970582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209800"/>
            <a:ext cx="762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Pen 2-25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Fiber 7/8</a:t>
            </a:r>
          </a:p>
        </p:txBody>
      </p:sp>
      <p:sp>
        <p:nvSpPr>
          <p:cNvPr id="2087" name="TextBox 39">
            <a:extLst>
              <a:ext uri="{FF2B5EF4-FFF2-40B4-BE49-F238E27FC236}">
                <a16:creationId xmlns:a16="http://schemas.microsoft.com/office/drawing/2014/main" id="{F6C0BFBC-C076-4E4F-8253-4386DC941061}"/>
              </a:ext>
            </a:extLst>
          </p:cNvPr>
          <p:cNvSpPr txBox="1">
            <a:spLocks noChangeArrowheads="1"/>
          </p:cNvSpPr>
          <p:nvPr/>
        </p:nvSpPr>
        <p:spPr bwMode="auto">
          <a:xfrm rot="2384389">
            <a:off x="3752850" y="2574925"/>
            <a:ext cx="722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60 strand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Pen 5-79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Fiber 3/4</a:t>
            </a:r>
          </a:p>
        </p:txBody>
      </p:sp>
      <p:sp>
        <p:nvSpPr>
          <p:cNvPr id="2088" name="Text Box 34">
            <a:extLst>
              <a:ext uri="{FF2B5EF4-FFF2-40B4-BE49-F238E27FC236}">
                <a16:creationId xmlns:a16="http://schemas.microsoft.com/office/drawing/2014/main" id="{69F82728-F5A3-42D2-B9FC-C7357EBF5919}"/>
              </a:ext>
            </a:extLst>
          </p:cNvPr>
          <p:cNvSpPr txBox="1">
            <a:spLocks noChangeArrowheads="1"/>
          </p:cNvSpPr>
          <p:nvPr/>
        </p:nvSpPr>
        <p:spPr bwMode="auto">
          <a:xfrm rot="2288929">
            <a:off x="4192588" y="3138488"/>
            <a:ext cx="6159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60 strand</a:t>
            </a:r>
          </a:p>
        </p:txBody>
      </p:sp>
      <p:sp>
        <p:nvSpPr>
          <p:cNvPr id="2089" name="TextBox 40">
            <a:extLst>
              <a:ext uri="{FF2B5EF4-FFF2-40B4-BE49-F238E27FC236}">
                <a16:creationId xmlns:a16="http://schemas.microsoft.com/office/drawing/2014/main" id="{DD933B32-DA41-4C47-8EF9-0955579670B2}"/>
              </a:ext>
            </a:extLst>
          </p:cNvPr>
          <p:cNvSpPr txBox="1">
            <a:spLocks noChangeArrowheads="1"/>
          </p:cNvSpPr>
          <p:nvPr/>
        </p:nvSpPr>
        <p:spPr bwMode="auto">
          <a:xfrm rot="2384389">
            <a:off x="4714875" y="3295650"/>
            <a:ext cx="701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36 strand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Pen 9-25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Fiber  5/6</a:t>
            </a:r>
          </a:p>
        </p:txBody>
      </p:sp>
      <p:sp>
        <p:nvSpPr>
          <p:cNvPr id="2090" name="TextBox 41">
            <a:extLst>
              <a:ext uri="{FF2B5EF4-FFF2-40B4-BE49-F238E27FC236}">
                <a16:creationId xmlns:a16="http://schemas.microsoft.com/office/drawing/2014/main" id="{402C3A24-2CF0-48B1-8144-48C88F6959D9}"/>
              </a:ext>
            </a:extLst>
          </p:cNvPr>
          <p:cNvSpPr txBox="1">
            <a:spLocks noChangeArrowheads="1"/>
          </p:cNvSpPr>
          <p:nvPr/>
        </p:nvSpPr>
        <p:spPr bwMode="auto">
          <a:xfrm rot="2384389">
            <a:off x="3190875" y="2762250"/>
            <a:ext cx="701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96 strand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Pen 8-79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Fiber 75/76</a:t>
            </a:r>
          </a:p>
        </p:txBody>
      </p:sp>
      <p:sp>
        <p:nvSpPr>
          <p:cNvPr id="2091" name="Text Box 33">
            <a:extLst>
              <a:ext uri="{FF2B5EF4-FFF2-40B4-BE49-F238E27FC236}">
                <a16:creationId xmlns:a16="http://schemas.microsoft.com/office/drawing/2014/main" id="{FC85A363-D0B4-47F1-AB6F-E19E6AFE89BA}"/>
              </a:ext>
            </a:extLst>
          </p:cNvPr>
          <p:cNvSpPr txBox="1">
            <a:spLocks noChangeArrowheads="1"/>
          </p:cNvSpPr>
          <p:nvPr/>
        </p:nvSpPr>
        <p:spPr bwMode="auto">
          <a:xfrm rot="2314677">
            <a:off x="4030663" y="3238500"/>
            <a:ext cx="6858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96 strand</a:t>
            </a:r>
          </a:p>
        </p:txBody>
      </p:sp>
      <p:sp>
        <p:nvSpPr>
          <p:cNvPr id="2092" name="TextBox 41">
            <a:extLst>
              <a:ext uri="{FF2B5EF4-FFF2-40B4-BE49-F238E27FC236}">
                <a16:creationId xmlns:a16="http://schemas.microsoft.com/office/drawing/2014/main" id="{2DD698B1-AF53-4180-BE24-3A1D39CC4872}"/>
              </a:ext>
            </a:extLst>
          </p:cNvPr>
          <p:cNvSpPr txBox="1">
            <a:spLocks noChangeArrowheads="1"/>
          </p:cNvSpPr>
          <p:nvPr/>
        </p:nvSpPr>
        <p:spPr bwMode="auto">
          <a:xfrm rot="2384389">
            <a:off x="4486275" y="3905250"/>
            <a:ext cx="701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96 strand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Pen 10-25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Fiber 75/76</a:t>
            </a:r>
          </a:p>
        </p:txBody>
      </p:sp>
      <p:sp>
        <p:nvSpPr>
          <p:cNvPr id="2093" name="Oval 4">
            <a:extLst>
              <a:ext uri="{FF2B5EF4-FFF2-40B4-BE49-F238E27FC236}">
                <a16:creationId xmlns:a16="http://schemas.microsoft.com/office/drawing/2014/main" id="{6285ACF7-FBA5-4D46-8A20-E616D16FC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3" y="67945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Cisco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4431 GW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EC-GR</a:t>
            </a:r>
          </a:p>
        </p:txBody>
      </p:sp>
      <p:sp>
        <p:nvSpPr>
          <p:cNvPr id="2095" name="Oval 4">
            <a:extLst>
              <a:ext uri="{FF2B5EF4-FFF2-40B4-BE49-F238E27FC236}">
                <a16:creationId xmlns:a16="http://schemas.microsoft.com/office/drawing/2014/main" id="{7FE0ABF9-65BA-41A0-ACF1-81FE4A977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9038" y="67945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96" name="Rectangle 4">
            <a:extLst>
              <a:ext uri="{FF2B5EF4-FFF2-40B4-BE49-F238E27FC236}">
                <a16:creationId xmlns:a16="http://schemas.microsoft.com/office/drawing/2014/main" id="{298B2E6F-8BE7-4076-9B65-8B9F36BB2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5938" y="774700"/>
            <a:ext cx="457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Cisco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4431 GW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MAN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Allendale</a:t>
            </a:r>
          </a:p>
        </p:txBody>
      </p:sp>
      <p:sp>
        <p:nvSpPr>
          <p:cNvPr id="2097" name="Oval 4">
            <a:extLst>
              <a:ext uri="{FF2B5EF4-FFF2-40B4-BE49-F238E27FC236}">
                <a16:creationId xmlns:a16="http://schemas.microsoft.com/office/drawing/2014/main" id="{C321504A-A9B1-4352-A8C3-E58A5C96B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800" y="765175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highlight>
                  <a:srgbClr val="00FFFF"/>
                </a:highlight>
              </a:rPr>
              <a:t>Windstream</a:t>
            </a:r>
          </a:p>
        </p:txBody>
      </p:sp>
      <p:sp>
        <p:nvSpPr>
          <p:cNvPr id="2098" name="Line 38">
            <a:extLst>
              <a:ext uri="{FF2B5EF4-FFF2-40B4-BE49-F238E27FC236}">
                <a16:creationId xmlns:a16="http://schemas.microsoft.com/office/drawing/2014/main" id="{12AA11C6-F520-4BB2-B113-300AF5CF34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9075" y="1192213"/>
            <a:ext cx="2533650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9" name="Line 38">
            <a:extLst>
              <a:ext uri="{FF2B5EF4-FFF2-40B4-BE49-F238E27FC236}">
                <a16:creationId xmlns:a16="http://schemas.microsoft.com/office/drawing/2014/main" id="{D0C20551-D87B-4EBF-B9A1-7C5609B409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38675" y="1227138"/>
            <a:ext cx="2981325" cy="30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0" name="Line 38">
            <a:extLst>
              <a:ext uri="{FF2B5EF4-FFF2-40B4-BE49-F238E27FC236}">
                <a16:creationId xmlns:a16="http://schemas.microsoft.com/office/drawing/2014/main" id="{33CE3F65-B860-4E9E-853C-BC619C7067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51375" y="1033463"/>
            <a:ext cx="2879725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1" name="Text Box 43">
            <a:extLst>
              <a:ext uri="{FF2B5EF4-FFF2-40B4-BE49-F238E27FC236}">
                <a16:creationId xmlns:a16="http://schemas.microsoft.com/office/drawing/2014/main" id="{0CF7E57C-91CA-4A2A-8E59-B12D8501D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5038" y="1090613"/>
            <a:ext cx="2189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 PRI for Faxing, DHDU427609/MB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This PRI is dropped in GR and GVSU ports it over fiber to MAN.</a:t>
            </a:r>
          </a:p>
        </p:txBody>
      </p:sp>
      <p:sp>
        <p:nvSpPr>
          <p:cNvPr id="2102" name="Text Box 45">
            <a:extLst>
              <a:ext uri="{FF2B5EF4-FFF2-40B4-BE49-F238E27FC236}">
                <a16:creationId xmlns:a16="http://schemas.microsoft.com/office/drawing/2014/main" id="{C501351C-9B9A-44B8-A92D-ECC881B6E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5138" y="820738"/>
            <a:ext cx="251618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 SIP 10 MEG, 90/ETHN/021198/ /EBNE/  </a:t>
            </a:r>
          </a:p>
        </p:txBody>
      </p:sp>
      <p:sp>
        <p:nvSpPr>
          <p:cNvPr id="2103" name="Line 38">
            <a:extLst>
              <a:ext uri="{FF2B5EF4-FFF2-40B4-BE49-F238E27FC236}">
                <a16:creationId xmlns:a16="http://schemas.microsoft.com/office/drawing/2014/main" id="{2057288A-D166-474B-AE88-FA65FCD67B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6338" y="1374775"/>
            <a:ext cx="1587" cy="1022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4" name="Line 38">
            <a:extLst>
              <a:ext uri="{FF2B5EF4-FFF2-40B4-BE49-F238E27FC236}">
                <a16:creationId xmlns:a16="http://schemas.microsoft.com/office/drawing/2014/main" id="{9077DD2F-F751-42ED-9F67-6F88DE314F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06513" y="1333500"/>
            <a:ext cx="1328737" cy="66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5" name="Oval 4">
            <a:extLst>
              <a:ext uri="{FF2B5EF4-FFF2-40B4-BE49-F238E27FC236}">
                <a16:creationId xmlns:a16="http://schemas.microsoft.com/office/drawing/2014/main" id="{D7215764-1F1A-48DB-8855-D0D2B4EA4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850" y="2379663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Cisco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Call Manager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EC-GR</a:t>
            </a:r>
          </a:p>
        </p:txBody>
      </p:sp>
      <p:sp>
        <p:nvSpPr>
          <p:cNvPr id="2106" name="Oval 4">
            <a:extLst>
              <a:ext uri="{FF2B5EF4-FFF2-40B4-BE49-F238E27FC236}">
                <a16:creationId xmlns:a16="http://schemas.microsoft.com/office/drawing/2014/main" id="{367D441F-A2C4-4DA8-9CF6-DB28DEDBC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5700" y="240665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Cisco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Call Manager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MAN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Allendale</a:t>
            </a:r>
          </a:p>
        </p:txBody>
      </p:sp>
      <p:sp>
        <p:nvSpPr>
          <p:cNvPr id="2107" name="Line 38">
            <a:extLst>
              <a:ext uri="{FF2B5EF4-FFF2-40B4-BE49-F238E27FC236}">
                <a16:creationId xmlns:a16="http://schemas.microsoft.com/office/drawing/2014/main" id="{41EA5648-A333-46A3-B189-525CB5E259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91263" y="1306513"/>
            <a:ext cx="1379537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8" name="Line 38">
            <a:extLst>
              <a:ext uri="{FF2B5EF4-FFF2-40B4-BE49-F238E27FC236}">
                <a16:creationId xmlns:a16="http://schemas.microsoft.com/office/drawing/2014/main" id="{60FEEBA4-3D36-4A21-A1D8-6C5785110B01}"/>
              </a:ext>
            </a:extLst>
          </p:cNvPr>
          <p:cNvSpPr>
            <a:spLocks noChangeShapeType="1"/>
          </p:cNvSpPr>
          <p:nvPr/>
        </p:nvSpPr>
        <p:spPr bwMode="auto">
          <a:xfrm>
            <a:off x="7850188" y="1374775"/>
            <a:ext cx="1587" cy="1022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9" name="Line 38">
            <a:extLst>
              <a:ext uri="{FF2B5EF4-FFF2-40B4-BE49-F238E27FC236}">
                <a16:creationId xmlns:a16="http://schemas.microsoft.com/office/drawing/2014/main" id="{D9B9B7CC-04AA-4D1E-853C-032C9E332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3163" y="3065463"/>
            <a:ext cx="1587" cy="1020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0" name="Text Box 24">
            <a:extLst>
              <a:ext uri="{FF2B5EF4-FFF2-40B4-BE49-F238E27FC236}">
                <a16:creationId xmlns:a16="http://schemas.microsoft.com/office/drawing/2014/main" id="{4119E284-B52A-4EF9-80F8-F6A8527E54C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931862" y="1825626"/>
            <a:ext cx="3524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SIP</a:t>
            </a:r>
          </a:p>
        </p:txBody>
      </p:sp>
      <p:sp>
        <p:nvSpPr>
          <p:cNvPr id="2111" name="Text Box 24">
            <a:extLst>
              <a:ext uri="{FF2B5EF4-FFF2-40B4-BE49-F238E27FC236}">
                <a16:creationId xmlns:a16="http://schemas.microsoft.com/office/drawing/2014/main" id="{221559E9-98F9-4D28-85B4-D26E3A59AA1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777956" y="1807369"/>
            <a:ext cx="3508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SIP</a:t>
            </a:r>
          </a:p>
        </p:txBody>
      </p:sp>
      <p:sp>
        <p:nvSpPr>
          <p:cNvPr id="2112" name="Oval 4">
            <a:extLst>
              <a:ext uri="{FF2B5EF4-FFF2-40B4-BE49-F238E27FC236}">
                <a16:creationId xmlns:a16="http://schemas.microsoft.com/office/drawing/2014/main" id="{A02DE71C-6B06-4D67-AC7C-0C4A82D59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3" y="4081463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Skype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EC-GR</a:t>
            </a:r>
          </a:p>
        </p:txBody>
      </p:sp>
      <p:sp>
        <p:nvSpPr>
          <p:cNvPr id="2113" name="Text Box 39">
            <a:extLst>
              <a:ext uri="{FF2B5EF4-FFF2-40B4-BE49-F238E27FC236}">
                <a16:creationId xmlns:a16="http://schemas.microsoft.com/office/drawing/2014/main" id="{3DDF2918-5456-41F8-A5D6-51F751B74F2E}"/>
              </a:ext>
            </a:extLst>
          </p:cNvPr>
          <p:cNvSpPr txBox="1">
            <a:spLocks noChangeArrowheads="1"/>
          </p:cNvSpPr>
          <p:nvPr/>
        </p:nvSpPr>
        <p:spPr bwMode="auto">
          <a:xfrm rot="-4577808">
            <a:off x="257969" y="4194969"/>
            <a:ext cx="638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 SIP trunk</a:t>
            </a:r>
          </a:p>
        </p:txBody>
      </p:sp>
      <p:sp>
        <p:nvSpPr>
          <p:cNvPr id="2114" name="Oval 4">
            <a:extLst>
              <a:ext uri="{FF2B5EF4-FFF2-40B4-BE49-F238E27FC236}">
                <a16:creationId xmlns:a16="http://schemas.microsoft.com/office/drawing/2014/main" id="{35486DFE-F264-4E8F-A967-F1A20EDBE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5700" y="4090988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Skype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MAN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Allendale</a:t>
            </a:r>
          </a:p>
        </p:txBody>
      </p:sp>
      <p:sp>
        <p:nvSpPr>
          <p:cNvPr id="2115" name="Line 38">
            <a:extLst>
              <a:ext uri="{FF2B5EF4-FFF2-40B4-BE49-F238E27FC236}">
                <a16:creationId xmlns:a16="http://schemas.microsoft.com/office/drawing/2014/main" id="{BF3C2352-85F9-4FB7-BF1D-EB08387C1454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3838" y="3098800"/>
            <a:ext cx="1587" cy="1022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6" name="Text Box 39">
            <a:extLst>
              <a:ext uri="{FF2B5EF4-FFF2-40B4-BE49-F238E27FC236}">
                <a16:creationId xmlns:a16="http://schemas.microsoft.com/office/drawing/2014/main" id="{853CB717-AEB7-4216-B04D-D2270BC8950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577931" y="3447257"/>
            <a:ext cx="7477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3 SIP trunks</a:t>
            </a:r>
          </a:p>
        </p:txBody>
      </p:sp>
      <p:sp>
        <p:nvSpPr>
          <p:cNvPr id="2117" name="Oval 4">
            <a:extLst>
              <a:ext uri="{FF2B5EF4-FFF2-40B4-BE49-F238E27FC236}">
                <a16:creationId xmlns:a16="http://schemas.microsoft.com/office/drawing/2014/main" id="{BB4E870F-DD69-4DE4-B2EE-B616B3127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" y="5768975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SONUS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GW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EC-GR</a:t>
            </a:r>
          </a:p>
        </p:txBody>
      </p:sp>
      <p:sp>
        <p:nvSpPr>
          <p:cNvPr id="2118" name="Oval 4">
            <a:extLst>
              <a:ext uri="{FF2B5EF4-FFF2-40B4-BE49-F238E27FC236}">
                <a16:creationId xmlns:a16="http://schemas.microsoft.com/office/drawing/2014/main" id="{4372A9E3-2E2D-4E6C-8DDB-224FB19E1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138" y="5780088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Exchange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UM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EC-GR</a:t>
            </a:r>
          </a:p>
        </p:txBody>
      </p:sp>
      <p:sp>
        <p:nvSpPr>
          <p:cNvPr id="2119" name="Line 12">
            <a:extLst>
              <a:ext uri="{FF2B5EF4-FFF2-40B4-BE49-F238E27FC236}">
                <a16:creationId xmlns:a16="http://schemas.microsoft.com/office/drawing/2014/main" id="{33F39B56-6E0F-4D7D-AD4B-43384109C1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" y="2971800"/>
            <a:ext cx="481013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0" name="Line 12">
            <a:extLst>
              <a:ext uri="{FF2B5EF4-FFF2-40B4-BE49-F238E27FC236}">
                <a16:creationId xmlns:a16="http://schemas.microsoft.com/office/drawing/2014/main" id="{40E412DA-401F-4C6F-B8D9-A1017B6953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976563"/>
            <a:ext cx="701675" cy="2803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1" name="Text Box 39">
            <a:extLst>
              <a:ext uri="{FF2B5EF4-FFF2-40B4-BE49-F238E27FC236}">
                <a16:creationId xmlns:a16="http://schemas.microsoft.com/office/drawing/2014/main" id="{79427FD8-DB89-4B78-8284-397A8218C891}"/>
              </a:ext>
            </a:extLst>
          </p:cNvPr>
          <p:cNvSpPr txBox="1">
            <a:spLocks noChangeArrowheads="1"/>
          </p:cNvSpPr>
          <p:nvPr/>
        </p:nvSpPr>
        <p:spPr bwMode="auto">
          <a:xfrm rot="-6457007">
            <a:off x="1501775" y="4227513"/>
            <a:ext cx="6381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 SIP trunk</a:t>
            </a:r>
          </a:p>
        </p:txBody>
      </p:sp>
      <p:sp>
        <p:nvSpPr>
          <p:cNvPr id="2122" name="Text Box 39">
            <a:extLst>
              <a:ext uri="{FF2B5EF4-FFF2-40B4-BE49-F238E27FC236}">
                <a16:creationId xmlns:a16="http://schemas.microsoft.com/office/drawing/2014/main" id="{D3123571-DB9F-4CE3-A6FD-FCAFC563A5E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50094" y="3452019"/>
            <a:ext cx="7477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3 SIP trunks</a:t>
            </a:r>
          </a:p>
        </p:txBody>
      </p:sp>
      <p:sp>
        <p:nvSpPr>
          <p:cNvPr id="2123" name="Oval 4">
            <a:extLst>
              <a:ext uri="{FF2B5EF4-FFF2-40B4-BE49-F238E27FC236}">
                <a16:creationId xmlns:a16="http://schemas.microsoft.com/office/drawing/2014/main" id="{6465913E-097D-48B2-B07E-7F0E2F331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4200" y="5768975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Exchange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UM MAN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Allendale</a:t>
            </a:r>
            <a:endParaRPr lang="en-US" altLang="en-US" sz="800" dirty="0"/>
          </a:p>
        </p:txBody>
      </p:sp>
      <p:sp>
        <p:nvSpPr>
          <p:cNvPr id="2124" name="Oval 4">
            <a:extLst>
              <a:ext uri="{FF2B5EF4-FFF2-40B4-BE49-F238E27FC236}">
                <a16:creationId xmlns:a16="http://schemas.microsoft.com/office/drawing/2014/main" id="{DAC90875-5DA2-4B69-AB24-3716275A0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63" y="5780088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SONUS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GW MAN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/>
              <a:t>Allendale</a:t>
            </a:r>
          </a:p>
        </p:txBody>
      </p:sp>
      <p:sp>
        <p:nvSpPr>
          <p:cNvPr id="2125" name="Line 12">
            <a:extLst>
              <a:ext uri="{FF2B5EF4-FFF2-40B4-BE49-F238E27FC236}">
                <a16:creationId xmlns:a16="http://schemas.microsoft.com/office/drawing/2014/main" id="{398FEF46-F9F1-4A9B-88C2-7350544224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45275" y="2971800"/>
            <a:ext cx="949325" cy="2795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6" name="Line 12">
            <a:extLst>
              <a:ext uri="{FF2B5EF4-FFF2-40B4-BE49-F238E27FC236}">
                <a16:creationId xmlns:a16="http://schemas.microsoft.com/office/drawing/2014/main" id="{B77468DB-45D2-4B06-9392-66C3E3A369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086725" y="2971800"/>
            <a:ext cx="477838" cy="2797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7" name="Text Box 39">
            <a:extLst>
              <a:ext uri="{FF2B5EF4-FFF2-40B4-BE49-F238E27FC236}">
                <a16:creationId xmlns:a16="http://schemas.microsoft.com/office/drawing/2014/main" id="{6FB37A41-66CD-4BC1-AFA4-88145EDD1553}"/>
              </a:ext>
            </a:extLst>
          </p:cNvPr>
          <p:cNvSpPr txBox="1">
            <a:spLocks noChangeArrowheads="1"/>
          </p:cNvSpPr>
          <p:nvPr/>
        </p:nvSpPr>
        <p:spPr bwMode="auto">
          <a:xfrm rot="-4577808">
            <a:off x="6803231" y="3963195"/>
            <a:ext cx="63817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 SIP trunk</a:t>
            </a:r>
          </a:p>
        </p:txBody>
      </p:sp>
      <p:sp>
        <p:nvSpPr>
          <p:cNvPr id="2128" name="Text Box 39">
            <a:extLst>
              <a:ext uri="{FF2B5EF4-FFF2-40B4-BE49-F238E27FC236}">
                <a16:creationId xmlns:a16="http://schemas.microsoft.com/office/drawing/2014/main" id="{09264D04-445A-4E20-9B01-E4B89975BDF6}"/>
              </a:ext>
            </a:extLst>
          </p:cNvPr>
          <p:cNvSpPr txBox="1">
            <a:spLocks noChangeArrowheads="1"/>
          </p:cNvSpPr>
          <p:nvPr/>
        </p:nvSpPr>
        <p:spPr bwMode="auto">
          <a:xfrm rot="-6457007">
            <a:off x="8071644" y="3915569"/>
            <a:ext cx="638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 SIP trunk</a:t>
            </a:r>
          </a:p>
        </p:txBody>
      </p:sp>
      <p:sp>
        <p:nvSpPr>
          <p:cNvPr id="2130" name="Line 25">
            <a:extLst>
              <a:ext uri="{FF2B5EF4-FFF2-40B4-BE49-F238E27FC236}">
                <a16:creationId xmlns:a16="http://schemas.microsoft.com/office/drawing/2014/main" id="{199DDB0C-EA37-43DC-9B93-0BE9790650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0100" y="6121400"/>
            <a:ext cx="9350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1" name="Text Box 39">
            <a:extLst>
              <a:ext uri="{FF2B5EF4-FFF2-40B4-BE49-F238E27FC236}">
                <a16:creationId xmlns:a16="http://schemas.microsoft.com/office/drawing/2014/main" id="{6728F368-6E31-4B8B-9682-888561065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588" y="6165850"/>
            <a:ext cx="6381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 SIP trunk</a:t>
            </a:r>
          </a:p>
        </p:txBody>
      </p:sp>
      <p:sp>
        <p:nvSpPr>
          <p:cNvPr id="2132" name="Line 25">
            <a:extLst>
              <a:ext uri="{FF2B5EF4-FFF2-40B4-BE49-F238E27FC236}">
                <a16:creationId xmlns:a16="http://schemas.microsoft.com/office/drawing/2014/main" id="{A7F0F4D2-D6AE-4CFE-8F9E-4AA5BC41BE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77063" y="6172200"/>
            <a:ext cx="1247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3" name="Text Box 39">
            <a:extLst>
              <a:ext uri="{FF2B5EF4-FFF2-40B4-BE49-F238E27FC236}">
                <a16:creationId xmlns:a16="http://schemas.microsoft.com/office/drawing/2014/main" id="{8BE671C4-5590-45E2-8665-242CCCCEE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4238" y="6154738"/>
            <a:ext cx="63976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 SIP trunk</a:t>
            </a:r>
          </a:p>
        </p:txBody>
      </p:sp>
      <p:sp>
        <p:nvSpPr>
          <p:cNvPr id="2134" name="Oval 4">
            <a:extLst>
              <a:ext uri="{FF2B5EF4-FFF2-40B4-BE49-F238E27FC236}">
                <a16:creationId xmlns:a16="http://schemas.microsoft.com/office/drawing/2014/main" id="{0347CBFE-8546-4F6D-A91E-B907F2C6A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75" y="5218113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highlight>
                  <a:srgbClr val="00FFFF"/>
                </a:highlight>
              </a:rPr>
              <a:t>WEST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highlight>
                  <a:srgbClr val="00FFFF"/>
                </a:highlight>
              </a:rPr>
              <a:t>911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highlight>
                  <a:srgbClr val="00FFFF"/>
                </a:highlight>
              </a:rPr>
              <a:t>EC-GR</a:t>
            </a:r>
          </a:p>
        </p:txBody>
      </p:sp>
      <p:sp>
        <p:nvSpPr>
          <p:cNvPr id="2135" name="Oval 4">
            <a:extLst>
              <a:ext uri="{FF2B5EF4-FFF2-40B4-BE49-F238E27FC236}">
                <a16:creationId xmlns:a16="http://schemas.microsoft.com/office/drawing/2014/main" id="{D794E190-44EA-4A08-8E15-C6DCB504A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9038" y="5275263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highlight>
                  <a:srgbClr val="00FFFF"/>
                </a:highlight>
              </a:rPr>
              <a:t>WEST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highlight>
                  <a:srgbClr val="00FFFF"/>
                </a:highlight>
              </a:rPr>
              <a:t>911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highlight>
                  <a:srgbClr val="00FFFF"/>
                </a:highlight>
              </a:rPr>
              <a:t>Allendale</a:t>
            </a:r>
          </a:p>
        </p:txBody>
      </p:sp>
      <p:sp>
        <p:nvSpPr>
          <p:cNvPr id="2136" name="Line 38">
            <a:extLst>
              <a:ext uri="{FF2B5EF4-FFF2-40B4-BE49-F238E27FC236}">
                <a16:creationId xmlns:a16="http://schemas.microsoft.com/office/drawing/2014/main" id="{32A0DCCF-30EE-4BCC-BC52-2E3BDF5B0C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73163" y="4762500"/>
            <a:ext cx="6350" cy="455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7" name="Line 38">
            <a:extLst>
              <a:ext uri="{FF2B5EF4-FFF2-40B4-BE49-F238E27FC236}">
                <a16:creationId xmlns:a16="http://schemas.microsoft.com/office/drawing/2014/main" id="{4C21DDBF-360C-4B56-8E28-301ECCF7FB5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70825" y="4760913"/>
            <a:ext cx="3175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38" name="Text Box 24">
            <a:extLst>
              <a:ext uri="{FF2B5EF4-FFF2-40B4-BE49-F238E27FC236}">
                <a16:creationId xmlns:a16="http://schemas.microsoft.com/office/drawing/2014/main" id="{E936701A-0AD9-441C-AAE9-BA4207F9C0E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111250" y="4879976"/>
            <a:ext cx="3524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SIP</a:t>
            </a:r>
          </a:p>
        </p:txBody>
      </p:sp>
      <p:sp>
        <p:nvSpPr>
          <p:cNvPr id="2139" name="Text Box 24">
            <a:extLst>
              <a:ext uri="{FF2B5EF4-FFF2-40B4-BE49-F238E27FC236}">
                <a16:creationId xmlns:a16="http://schemas.microsoft.com/office/drawing/2014/main" id="{6CBB9B1F-194B-488B-B040-80283908231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767637" y="4921251"/>
            <a:ext cx="3524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SIP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223</Words>
  <Application>Microsoft Office PowerPoint</Application>
  <PresentationFormat>On-screen Show (4:3)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GVSU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wondergd</dc:creator>
  <cp:lastModifiedBy>Valerie Rhodes-Sorrelle</cp:lastModifiedBy>
  <cp:revision>73</cp:revision>
  <dcterms:created xsi:type="dcterms:W3CDTF">2010-04-22T13:22:42Z</dcterms:created>
  <dcterms:modified xsi:type="dcterms:W3CDTF">2020-08-12T17:11:33Z</dcterms:modified>
</cp:coreProperties>
</file>