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D4B5"/>
    <a:srgbClr val="EB7B23"/>
    <a:srgbClr val="DD442F"/>
    <a:srgbClr val="717170"/>
    <a:srgbClr val="DCE4E8"/>
    <a:srgbClr val="BACBD3"/>
    <a:srgbClr val="28B2E1"/>
    <a:srgbClr val="444444"/>
    <a:srgbClr val="DADADA"/>
    <a:srgbClr val="E4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04" autoAdjust="0"/>
    <p:restoredTop sz="94660"/>
  </p:normalViewPr>
  <p:slideViewPr>
    <p:cSldViewPr>
      <p:cViewPr varScale="1">
        <p:scale>
          <a:sx n="63" d="100"/>
          <a:sy n="63" d="100"/>
        </p:scale>
        <p:origin x="1248" y="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7B55C6-254E-470D-800A-D652CD3FE97E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7FC0A77-BCEE-446B-A61E-9235CF4A8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6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C0A77-BCEE-446B-A61E-9235CF4A81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9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C0A77-BCEE-446B-A61E-9235CF4A81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0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90119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solidFill>
                  <a:schemeClr val="bg1">
                    <a:lumMod val="50000"/>
                  </a:schemeClr>
                </a:solidFill>
              </a:rPr>
              <a:t>SlideHunter.com</a:t>
            </a:r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58" y="-97260"/>
            <a:ext cx="8229600" cy="715962"/>
          </a:xfrm>
        </p:spPr>
        <p:txBody>
          <a:bodyPr/>
          <a:lstStyle/>
          <a:p>
            <a:r>
              <a:rPr lang="en-US" dirty="0"/>
              <a:t>Information Technology Organization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3476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FY 2020 Operating Budget … $7.1M</a:t>
            </a:r>
          </a:p>
          <a:p>
            <a:r>
              <a:rPr lang="en-US" sz="1600" dirty="0"/>
              <a:t>74 FT Employees</a:t>
            </a:r>
          </a:p>
          <a:p>
            <a:r>
              <a:rPr lang="en-US" sz="1600" dirty="0"/>
              <a:t>  2 Contractors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719" y="4924834"/>
            <a:ext cx="2494375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Student Employees:</a:t>
            </a:r>
          </a:p>
          <a:p>
            <a:r>
              <a:rPr lang="en-US" sz="1050" dirty="0"/>
              <a:t>143 students (50 equivalent FTE)</a:t>
            </a:r>
          </a:p>
          <a:p>
            <a:r>
              <a:rPr lang="en-US" sz="1050" dirty="0"/>
              <a:t>Provides services for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Helpdesk Call Center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Desktop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GVSU switchboard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Office assistance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Classroom/Lab Assistance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Event Assistance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Security log reviews</a:t>
            </a: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 rot="2160000">
            <a:off x="4510086" y="1069852"/>
            <a:ext cx="3420285" cy="2906429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 rot="6480000">
            <a:off x="5090243" y="2757333"/>
            <a:ext cx="3416728" cy="2936242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D442F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 rot="10800000">
            <a:off x="3634002" y="3769065"/>
            <a:ext cx="3420285" cy="2947095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96D4B5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 rot="19440000" flipH="1">
            <a:off x="2751564" y="1079264"/>
            <a:ext cx="3420283" cy="2964669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28B2E1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>
            <a:spLocks noChangeAspect="1"/>
          </p:cNvSpPr>
          <p:nvPr/>
        </p:nvSpPr>
        <p:spPr>
          <a:xfrm rot="15120000">
            <a:off x="2159690" y="2799452"/>
            <a:ext cx="3450897" cy="2868493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B7B23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 rot="19334756">
            <a:off x="2688587" y="1543467"/>
            <a:ext cx="2746995" cy="10050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Technology Administration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Staff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4389176">
            <a:off x="1937785" y="3884893"/>
            <a:ext cx="2744139" cy="103850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, Security &amp; Telephony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Staff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6480000">
            <a:off x="5966592" y="3864101"/>
            <a:ext cx="2744139" cy="103850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 Systems &amp; Supported Applications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Staff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2160000">
            <a:off x="5263481" y="1600507"/>
            <a:ext cx="2746995" cy="95687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eLearning &amp; Emerging Technologies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Staff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70648" y="5481488"/>
            <a:ext cx="2746995" cy="92249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Services &amp; Customer Assistance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Staff</a:t>
            </a:r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 rot="2160000">
            <a:off x="4644391" y="1571054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16200000" sx="102000" sy="102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 rot="6480000">
            <a:off x="5053106" y="2894822"/>
            <a:ext cx="2942869" cy="2508877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38100" dir="19200000" sx="102000" sy="102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>
            <a:spLocks noChangeAspect="1"/>
          </p:cNvSpPr>
          <p:nvPr/>
        </p:nvSpPr>
        <p:spPr>
          <a:xfrm rot="19440000" flipH="1">
            <a:off x="3120791" y="1524153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13200000" sx="102000" sy="102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>
            <a:spLocks noChangeAspect="1"/>
          </p:cNvSpPr>
          <p:nvPr/>
        </p:nvSpPr>
        <p:spPr>
          <a:xfrm rot="10800000">
            <a:off x="3848183" y="3747260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2700000" sx="102000" sy="102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 rot="15120000">
            <a:off x="2674124" y="2889303"/>
            <a:ext cx="2942869" cy="2508877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90500" dist="38100" dir="78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>
            <a:spLocks noChangeAspect="1"/>
          </p:cNvSpPr>
          <p:nvPr/>
        </p:nvSpPr>
        <p:spPr>
          <a:xfrm rot="6480000">
            <a:off x="5131622" y="3237370"/>
            <a:ext cx="1910572" cy="1628815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2154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>
            <a:spLocks noChangeAspect="1"/>
          </p:cNvSpPr>
          <p:nvPr/>
        </p:nvSpPr>
        <p:spPr>
          <a:xfrm rot="19440000" flipH="1">
            <a:off x="3882716" y="2319416"/>
            <a:ext cx="1912560" cy="1627122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120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>
            <a:spLocks noChangeAspect="1"/>
          </p:cNvSpPr>
          <p:nvPr/>
        </p:nvSpPr>
        <p:spPr>
          <a:xfrm rot="15120000">
            <a:off x="3609609" y="3218831"/>
            <a:ext cx="1910572" cy="1628814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60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>
            <a:spLocks noChangeAspect="1"/>
          </p:cNvSpPr>
          <p:nvPr/>
        </p:nvSpPr>
        <p:spPr>
          <a:xfrm rot="2160000">
            <a:off x="4837492" y="2323322"/>
            <a:ext cx="1912560" cy="1627121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162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 rot="10800000">
            <a:off x="4366276" y="3798560"/>
            <a:ext cx="1912560" cy="1627121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48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93037" y="1419489"/>
            <a:ext cx="97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&amp; vision for campus course mgmt. systems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9097" y="3023525"/>
            <a:ext cx="1384076" cy="1310629"/>
            <a:chOff x="343461" y="4115144"/>
            <a:chExt cx="1249681" cy="118459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07472" y="4115144"/>
              <a:ext cx="1184598" cy="1184598"/>
            </a:xfrm>
            <a:prstGeom prst="ellipse">
              <a:avLst/>
            </a:prstGeom>
            <a:solidFill>
              <a:srgbClr val="DCE4E8"/>
            </a:solidFill>
            <a:ln>
              <a:noFill/>
            </a:ln>
            <a:effectLst>
              <a:innerShdw blurRad="254000" dist="38100" dir="162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490410" y="4205964"/>
              <a:ext cx="998684" cy="99868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461" y="4478690"/>
              <a:ext cx="1249681" cy="41727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Sue Korzinek,</a:t>
              </a:r>
            </a:p>
            <a:p>
              <a:pPr algn="ctr"/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CIO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34320" y="2455441"/>
            <a:ext cx="1185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over 1800 faculty in use of technology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62469" y="2280959"/>
            <a:ext cx="94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&amp; strategic planning for online learning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70835" y="2859650"/>
            <a:ext cx="10523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Video/Audio Course content creation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54576" y="4749800"/>
            <a:ext cx="125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Lab/Classroom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38727" y="5914294"/>
            <a:ext cx="1236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Helpdesk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9488" y="2329546"/>
            <a:ext cx="87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 email notifications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7026" y="3527485"/>
            <a:ext cx="11568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recommend new technology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70492" y="4184574"/>
            <a:ext cx="1175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Budget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11630" y="3650027"/>
            <a:ext cx="873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Support &amp; Imaging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23097" y="4162607"/>
            <a:ext cx="1009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Automation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09415" y="3387789"/>
            <a:ext cx="941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Banner ERP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9415" y="3961853"/>
            <a:ext cx="941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Systems Support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68155" y="4734190"/>
            <a:ext cx="941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Systems Integration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08395" y="5496280"/>
            <a:ext cx="129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projects regarding technology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61418" y="5472425"/>
            <a:ext cx="141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Audio/Visual needs for the campus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97605" y="4807326"/>
            <a:ext cx="9914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Strategic planning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49219" y="4048450"/>
            <a:ext cx="9427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Framework &amp; Operations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15726" y="3381712"/>
            <a:ext cx="111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&amp; Telco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41003" y="1559098"/>
            <a:ext cx="94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and Compliance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83512" y="2009245"/>
            <a:ext cx="94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&amp; Contracts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55330" y="2587536"/>
            <a:ext cx="109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 Safety Program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48984" y="1823471"/>
            <a:ext cx="9427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&amp; recommend new tech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49057" y="2848299"/>
            <a:ext cx="1095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party vendor review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88E40C7-4C09-4CC9-953D-2FC6F8B9BBA9}"/>
              </a:ext>
            </a:extLst>
          </p:cNvPr>
          <p:cNvSpPr txBox="1"/>
          <p:nvPr/>
        </p:nvSpPr>
        <p:spPr>
          <a:xfrm>
            <a:off x="4681693" y="4453991"/>
            <a:ext cx="12572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Desktop Support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E976206-A566-4E12-B245-D807909BDAE7}"/>
              </a:ext>
            </a:extLst>
          </p:cNvPr>
          <p:cNvSpPr txBox="1"/>
          <p:nvPr/>
        </p:nvSpPr>
        <p:spPr>
          <a:xfrm>
            <a:off x="5136421" y="4990248"/>
            <a:ext cx="1236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Support</a:t>
            </a:r>
          </a:p>
        </p:txBody>
      </p:sp>
    </p:spTree>
    <p:extLst>
      <p:ext uri="{BB962C8B-B14F-4D97-AF65-F5344CB8AC3E}">
        <p14:creationId xmlns:p14="http://schemas.microsoft.com/office/powerpoint/2010/main" val="160786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58" y="-97260"/>
            <a:ext cx="8229600" cy="715962"/>
          </a:xfrm>
        </p:spPr>
        <p:txBody>
          <a:bodyPr/>
          <a:lstStyle/>
          <a:p>
            <a:r>
              <a:rPr lang="en-US" dirty="0"/>
              <a:t>Dimensions of IT Support</a:t>
            </a: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 rot="2160000">
            <a:off x="4510086" y="1069852"/>
            <a:ext cx="3420285" cy="2906429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444444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 rot="6480000">
            <a:off x="5090243" y="2757333"/>
            <a:ext cx="3416728" cy="2936242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D442F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 rot="10800000">
            <a:off x="3634002" y="3769065"/>
            <a:ext cx="3420285" cy="2947095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96D4B5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 rot="19440000" flipH="1">
            <a:off x="2751564" y="1079264"/>
            <a:ext cx="3420283" cy="2964669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28B2E1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 27"/>
          <p:cNvSpPr>
            <a:spLocks noChangeAspect="1"/>
          </p:cNvSpPr>
          <p:nvPr/>
        </p:nvSpPr>
        <p:spPr>
          <a:xfrm rot="15120000">
            <a:off x="2159690" y="2799452"/>
            <a:ext cx="3450897" cy="2868493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B7B23"/>
          </a:solidFill>
          <a:ln>
            <a:noFill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 rot="19334756">
            <a:off x="2688587" y="1543467"/>
            <a:ext cx="2746995" cy="10050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4389176">
            <a:off x="1937785" y="3884893"/>
            <a:ext cx="2744139" cy="1038508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 &amp; Infrastructure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6480000">
            <a:off x="5966592" y="3864101"/>
            <a:ext cx="2744139" cy="103850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2160000">
            <a:off x="5263481" y="1600507"/>
            <a:ext cx="2746995" cy="956873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6322"/>
              </a:avLst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Learning &amp; Experience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eLearn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70648" y="5481488"/>
            <a:ext cx="2746995" cy="92249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Learning &amp; Experience</a:t>
            </a:r>
            <a:b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Helpdesk</a:t>
            </a:r>
            <a:endParaRPr lang="en-US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 noChangeAspect="1"/>
          </p:cNvSpPr>
          <p:nvPr/>
        </p:nvSpPr>
        <p:spPr>
          <a:xfrm rot="2160000">
            <a:off x="4644391" y="1571054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16200000" sx="102000" sy="102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 rot="6480000">
            <a:off x="5053106" y="2894822"/>
            <a:ext cx="2942869" cy="2508877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38100" dir="19200000" sx="102000" sy="102000" algn="b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>
            <a:spLocks noChangeAspect="1"/>
          </p:cNvSpPr>
          <p:nvPr/>
        </p:nvSpPr>
        <p:spPr>
          <a:xfrm rot="19440000" flipH="1">
            <a:off x="3120791" y="1524153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13200000" sx="102000" sy="102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>
            <a:spLocks noChangeAspect="1"/>
          </p:cNvSpPr>
          <p:nvPr/>
        </p:nvSpPr>
        <p:spPr>
          <a:xfrm rot="10800000">
            <a:off x="3848183" y="3747260"/>
            <a:ext cx="2945932" cy="2506268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52400" dist="25400" dir="2700000" sx="102000" sy="102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/>
          <p:cNvSpPr>
            <a:spLocks noChangeAspect="1"/>
          </p:cNvSpPr>
          <p:nvPr/>
        </p:nvSpPr>
        <p:spPr>
          <a:xfrm rot="15120000">
            <a:off x="2674124" y="2889303"/>
            <a:ext cx="2942869" cy="2508877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DADADA"/>
          </a:solidFill>
          <a:ln>
            <a:noFill/>
          </a:ln>
          <a:effectLst>
            <a:outerShdw blurRad="190500" dist="38100" dir="78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>
            <a:spLocks noChangeAspect="1"/>
          </p:cNvSpPr>
          <p:nvPr/>
        </p:nvSpPr>
        <p:spPr>
          <a:xfrm rot="6480000">
            <a:off x="5131622" y="3237370"/>
            <a:ext cx="1910572" cy="1628815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2154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 19"/>
          <p:cNvSpPr>
            <a:spLocks noChangeAspect="1"/>
          </p:cNvSpPr>
          <p:nvPr/>
        </p:nvSpPr>
        <p:spPr>
          <a:xfrm rot="19440000" flipH="1">
            <a:off x="3882716" y="2319416"/>
            <a:ext cx="1912560" cy="1627122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120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>
            <a:spLocks noChangeAspect="1"/>
          </p:cNvSpPr>
          <p:nvPr/>
        </p:nvSpPr>
        <p:spPr>
          <a:xfrm rot="15120000">
            <a:off x="3609609" y="3218831"/>
            <a:ext cx="1910572" cy="1628814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60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>
            <a:spLocks noChangeAspect="1"/>
          </p:cNvSpPr>
          <p:nvPr/>
        </p:nvSpPr>
        <p:spPr>
          <a:xfrm rot="2160000">
            <a:off x="4837618" y="2305284"/>
            <a:ext cx="1912560" cy="1627121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162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 rot="10800000">
            <a:off x="4366276" y="3798560"/>
            <a:ext cx="1912560" cy="1627121"/>
          </a:xfrm>
          <a:custGeom>
            <a:avLst/>
            <a:gdLst>
              <a:gd name="connsiteX0" fmla="*/ 1326405 w 2659880"/>
              <a:gd name="connsiteY0" fmla="*/ 0 h 2265263"/>
              <a:gd name="connsiteX1" fmla="*/ 2591875 w 2659880"/>
              <a:gd name="connsiteY1" fmla="*/ 386548 h 2265263"/>
              <a:gd name="connsiteX2" fmla="*/ 2659880 w 2659880"/>
              <a:gd name="connsiteY2" fmla="*/ 437401 h 2265263"/>
              <a:gd name="connsiteX3" fmla="*/ 1331861 w 2659880"/>
              <a:gd name="connsiteY3" fmla="*/ 2265263 h 2265263"/>
              <a:gd name="connsiteX4" fmla="*/ 0 w 2659880"/>
              <a:gd name="connsiteY4" fmla="*/ 432114 h 2265263"/>
              <a:gd name="connsiteX5" fmla="*/ 60935 w 2659880"/>
              <a:gd name="connsiteY5" fmla="*/ 386548 h 2265263"/>
              <a:gd name="connsiteX6" fmla="*/ 1326405 w 2659880"/>
              <a:gd name="connsiteY6" fmla="*/ 0 h 22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9880" h="2265263">
                <a:moveTo>
                  <a:pt x="1326405" y="0"/>
                </a:moveTo>
                <a:cubicBezTo>
                  <a:pt x="1795164" y="0"/>
                  <a:pt x="2230640" y="142502"/>
                  <a:pt x="2591875" y="386548"/>
                </a:cubicBezTo>
                <a:lnTo>
                  <a:pt x="2659880" y="437401"/>
                </a:lnTo>
                <a:lnTo>
                  <a:pt x="1331861" y="2265263"/>
                </a:lnTo>
                <a:lnTo>
                  <a:pt x="0" y="432114"/>
                </a:lnTo>
                <a:lnTo>
                  <a:pt x="60935" y="386548"/>
                </a:lnTo>
                <a:cubicBezTo>
                  <a:pt x="422171" y="142502"/>
                  <a:pt x="857646" y="0"/>
                  <a:pt x="1326405" y="0"/>
                </a:cubicBezTo>
                <a:close/>
              </a:path>
            </a:pathLst>
          </a:custGeom>
          <a:solidFill>
            <a:srgbClr val="E4F0F0"/>
          </a:solidFill>
          <a:ln>
            <a:noFill/>
          </a:ln>
          <a:effectLst>
            <a:outerShdw blurRad="190500" dist="25400" dir="4800000" sx="101000" sy="101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93037" y="1419489"/>
            <a:ext cx="97345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and Student Support for Online Learning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639097" y="3023525"/>
            <a:ext cx="1384076" cy="1310629"/>
            <a:chOff x="343461" y="4115144"/>
            <a:chExt cx="1249681" cy="118459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07472" y="4115144"/>
              <a:ext cx="1184598" cy="1184598"/>
            </a:xfrm>
            <a:prstGeom prst="ellipse">
              <a:avLst/>
            </a:prstGeom>
            <a:solidFill>
              <a:srgbClr val="DCE4E8"/>
            </a:solidFill>
            <a:ln>
              <a:noFill/>
            </a:ln>
            <a:effectLst>
              <a:innerShdw blurRad="254000" dist="38100" dir="162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490410" y="4205964"/>
              <a:ext cx="998684" cy="99868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461" y="4562144"/>
              <a:ext cx="1249681" cy="2503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34320" y="2455441"/>
            <a:ext cx="11856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Service Tools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9025" y="5798794"/>
            <a:ext cx="1257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Lab/Classroom Support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09415" y="3387789"/>
            <a:ext cx="941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data for job functions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92376" y="4109399"/>
            <a:ext cx="94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Integrations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68155" y="4734190"/>
            <a:ext cx="94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of data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08395" y="5496280"/>
            <a:ext cx="1294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Service Tools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61418" y="5472425"/>
            <a:ext cx="14104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Faculty, staff and student call center support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97605" y="4807326"/>
            <a:ext cx="99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 &amp; Uptime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888747" y="4168364"/>
            <a:ext cx="94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of Systems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28735" y="3509231"/>
            <a:ext cx="111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on/off campus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54345" y="1814349"/>
            <a:ext cx="941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79631" y="2075068"/>
            <a:ext cx="941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Policies, Risk and Compliance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47420" y="2644561"/>
            <a:ext cx="10956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Expertise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67273" y="1899644"/>
            <a:ext cx="94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LMS &amp; Other Tools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D8185B-C8A1-43FB-A513-704DA3E97DF7}"/>
              </a:ext>
            </a:extLst>
          </p:cNvPr>
          <p:cNvSpPr txBox="1"/>
          <p:nvPr/>
        </p:nvSpPr>
        <p:spPr>
          <a:xfrm>
            <a:off x="4497326" y="1354910"/>
            <a:ext cx="9417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planning &amp; budgeting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593E88F-CA1B-4B01-B658-4B1F6E6C585E}"/>
              </a:ext>
            </a:extLst>
          </p:cNvPr>
          <p:cNvSpPr txBox="1"/>
          <p:nvPr/>
        </p:nvSpPr>
        <p:spPr>
          <a:xfrm>
            <a:off x="219926" y="807714"/>
            <a:ext cx="2017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units in IT combine resources to provide support for all dimensions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F1F01C9-A1F3-415B-B52F-03389D6EBFDF}"/>
              </a:ext>
            </a:extLst>
          </p:cNvPr>
          <p:cNvSpPr txBox="1"/>
          <p:nvPr/>
        </p:nvSpPr>
        <p:spPr>
          <a:xfrm>
            <a:off x="167994" y="4976408"/>
            <a:ext cx="2017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Decentralized technology support and resources exists in other areas of campus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375B78-9335-4739-8E61-BDB1EEECB613}"/>
              </a:ext>
            </a:extLst>
          </p:cNvPr>
          <p:cNvSpPr txBox="1"/>
          <p:nvPr/>
        </p:nvSpPr>
        <p:spPr>
          <a:xfrm>
            <a:off x="105622" y="2849836"/>
            <a:ext cx="2017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efforts across all dimensions of IT, with all campus constituents</a:t>
            </a:r>
          </a:p>
        </p:txBody>
      </p:sp>
    </p:spTree>
    <p:extLst>
      <p:ext uri="{BB962C8B-B14F-4D97-AF65-F5344CB8AC3E}">
        <p14:creationId xmlns:p14="http://schemas.microsoft.com/office/powerpoint/2010/main" val="2453815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alpha val="3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H_radial_light_grey.potx" id="{29FFDF57-E187-4FBB-8B67-A9F53B7AEFF3}" vid="{13DBEB04-57E2-462E-B028-23A0B2F0E9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1425</TotalTime>
  <Words>298</Words>
  <Application>Microsoft Office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Information Technology Organization</vt:lpstr>
      <vt:lpstr>Dimensions of IT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Munna</dc:creator>
  <cp:lastModifiedBy>Valerie Rhodes-Sorrelle</cp:lastModifiedBy>
  <cp:revision>80</cp:revision>
  <cp:lastPrinted>2019-02-22T17:10:39Z</cp:lastPrinted>
  <dcterms:created xsi:type="dcterms:W3CDTF">2016-05-11T13:54:02Z</dcterms:created>
  <dcterms:modified xsi:type="dcterms:W3CDTF">2019-08-27T12:51:30Z</dcterms:modified>
</cp:coreProperties>
</file>