
<file path=[Content_Types].xml><?xml version="1.0" encoding="utf-8"?>
<Types xmlns="http://schemas.openxmlformats.org/package/2006/content-types">
  <Default Extension="emf" ContentType="image/x-emf"/>
  <Default Extension="jpeg" ContentType="image/jpeg"/>
  <Default Extension="png" ContentType="image/png"/>
  <Default Extension="pptx" ContentType="application/vnd.openxmlformats-officedocument.presentationml.presentation"/>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1"/>
  </p:notesMasterIdLst>
  <p:sldIdLst>
    <p:sldId id="257" r:id="rId5"/>
    <p:sldId id="279" r:id="rId6"/>
    <p:sldId id="287" r:id="rId7"/>
    <p:sldId id="294" r:id="rId8"/>
    <p:sldId id="295" r:id="rId9"/>
    <p:sldId id="29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93"/>
    <a:srgbClr val="FF0101"/>
    <a:srgbClr val="0065C4"/>
    <a:srgbClr val="6E4F2C"/>
    <a:srgbClr val="11A7BB"/>
    <a:srgbClr val="FF9900"/>
    <a:srgbClr val="FFCC00"/>
    <a:srgbClr val="0097CC"/>
    <a:srgbClr val="552579"/>
    <a:srgbClr val="9A75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6507" autoAdjust="0"/>
  </p:normalViewPr>
  <p:slideViewPr>
    <p:cSldViewPr snapToGrid="0">
      <p:cViewPr varScale="1">
        <p:scale>
          <a:sx n="109" d="100"/>
          <a:sy n="109" d="100"/>
        </p:scale>
        <p:origin x="216" y="1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en Rydzewski" userId="a2b29032-be6d-470b-a40f-f01b492607de" providerId="ADAL" clId="{4AEB3A31-31A7-540D-9B9F-74291A8255F3}"/>
    <pc:docChg chg="modSld">
      <pc:chgData name="Kirsten Rydzewski" userId="a2b29032-be6d-470b-a40f-f01b492607de" providerId="ADAL" clId="{4AEB3A31-31A7-540D-9B9F-74291A8255F3}" dt="2026-09-25T17:32:54.104" v="1" actId="20577"/>
      <pc:docMkLst>
        <pc:docMk/>
      </pc:docMkLst>
      <pc:sldChg chg="modSp mod">
        <pc:chgData name="Kirsten Rydzewski" userId="a2b29032-be6d-470b-a40f-f01b492607de" providerId="ADAL" clId="{4AEB3A31-31A7-540D-9B9F-74291A8255F3}" dt="2026-09-25T17:32:54.104" v="1" actId="20577"/>
        <pc:sldMkLst>
          <pc:docMk/>
          <pc:sldMk cId="506822299" sldId="257"/>
        </pc:sldMkLst>
        <pc:spChg chg="mod">
          <ac:chgData name="Kirsten Rydzewski" userId="a2b29032-be6d-470b-a40f-f01b492607de" providerId="ADAL" clId="{4AEB3A31-31A7-540D-9B9F-74291A8255F3}" dt="2026-09-25T17:32:54.104" v="1" actId="20577"/>
          <ac:spMkLst>
            <pc:docMk/>
            <pc:sldMk cId="506822299" sldId="257"/>
            <ac:spMk id="42" creationId="{07E73960-6B7A-5C43-8B96-F81BEDC5C55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2AD23E-8178-4FEC-AE09-B69DA7034BF0}" type="datetimeFigureOut">
              <a:rPr lang="en-US" smtClean="0"/>
              <a:t>9/25/26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91ED14-5FCB-47DA-9A59-896B02B7CC08}" type="slidenum">
              <a:rPr lang="en-US" smtClean="0"/>
              <a:t>‹#›</a:t>
            </a:fld>
            <a:endParaRPr lang="en-US"/>
          </a:p>
        </p:txBody>
      </p:sp>
    </p:spTree>
    <p:extLst>
      <p:ext uri="{BB962C8B-B14F-4D97-AF65-F5344CB8AC3E}">
        <p14:creationId xmlns:p14="http://schemas.microsoft.com/office/powerpoint/2010/main" val="3272769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247F12-033E-43EF-ABFE-C5912C64A5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8344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91ED14-5FCB-47DA-9A59-896B02B7CC08}" type="slidenum">
              <a:rPr lang="en-US" smtClean="0"/>
              <a:t>2</a:t>
            </a:fld>
            <a:endParaRPr lang="en-US"/>
          </a:p>
        </p:txBody>
      </p:sp>
    </p:spTree>
    <p:extLst>
      <p:ext uri="{BB962C8B-B14F-4D97-AF65-F5344CB8AC3E}">
        <p14:creationId xmlns:p14="http://schemas.microsoft.com/office/powerpoint/2010/main" val="33947779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91ED14-5FCB-47DA-9A59-896B02B7CC08}" type="slidenum">
              <a:rPr lang="en-US" smtClean="0"/>
              <a:t>3</a:t>
            </a:fld>
            <a:endParaRPr lang="en-US"/>
          </a:p>
        </p:txBody>
      </p:sp>
    </p:spTree>
    <p:extLst>
      <p:ext uri="{BB962C8B-B14F-4D97-AF65-F5344CB8AC3E}">
        <p14:creationId xmlns:p14="http://schemas.microsoft.com/office/powerpoint/2010/main" val="4080527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49B42-AC24-338E-55A1-83D4C02C6B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74EC2A-62E3-97E8-3B4F-2DB4AC6D68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39A68F-ABF0-8FD6-4763-5CFACD159F8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DAB54E9-BBAE-7CDE-D14F-47B837A7E0F8}"/>
              </a:ext>
            </a:extLst>
          </p:cNvPr>
          <p:cNvSpPr>
            <a:spLocks noGrp="1"/>
          </p:cNvSpPr>
          <p:nvPr>
            <p:ph type="sldNum" sz="quarter" idx="5"/>
          </p:nvPr>
        </p:nvSpPr>
        <p:spPr/>
        <p:txBody>
          <a:bodyPr/>
          <a:lstStyle/>
          <a:p>
            <a:fld id="{C991ED14-5FCB-47DA-9A59-896B02B7CC08}" type="slidenum">
              <a:rPr lang="en-US" smtClean="0"/>
              <a:t>6</a:t>
            </a:fld>
            <a:endParaRPr lang="en-US"/>
          </a:p>
        </p:txBody>
      </p:sp>
    </p:spTree>
    <p:extLst>
      <p:ext uri="{BB962C8B-B14F-4D97-AF65-F5344CB8AC3E}">
        <p14:creationId xmlns:p14="http://schemas.microsoft.com/office/powerpoint/2010/main" val="27172747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B2171-0DCD-41C7-BE1B-DF4AE26F647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A32AE1-9C69-43AE-995C-1B2C5FEE1B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4109A57-4E3E-4E65-9E42-0766E86CDB34}"/>
              </a:ext>
            </a:extLst>
          </p:cNvPr>
          <p:cNvSpPr>
            <a:spLocks noGrp="1"/>
          </p:cNvSpPr>
          <p:nvPr>
            <p:ph type="dt" sz="half" idx="10"/>
          </p:nvPr>
        </p:nvSpPr>
        <p:spPr/>
        <p:txBody>
          <a:bodyPr/>
          <a:lstStyle/>
          <a:p>
            <a:fld id="{5586B75A-687E-405C-8A0B-8D00578BA2C3}" type="datetimeFigureOut">
              <a:rPr lang="en-US" smtClean="0"/>
              <a:pPr/>
              <a:t>9/25/26</a:t>
            </a:fld>
            <a:endParaRPr lang="en-US"/>
          </a:p>
        </p:txBody>
      </p:sp>
      <p:sp>
        <p:nvSpPr>
          <p:cNvPr id="5" name="Footer Placeholder 4">
            <a:extLst>
              <a:ext uri="{FF2B5EF4-FFF2-40B4-BE49-F238E27FC236}">
                <a16:creationId xmlns:a16="http://schemas.microsoft.com/office/drawing/2014/main" id="{F1532904-0D40-41CF-90D9-F81FF639C7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1C1C19-6BB5-4ACB-882D-F1F5A72EEEED}"/>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530621578"/>
      </p:ext>
    </p:extLst>
  </p:cSld>
  <p:clrMapOvr>
    <a:masterClrMapping/>
  </p:clrMapOvr>
  <p:transition spd="slow" advTm="2000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77B96-394E-4CE4-B09E-826FA945F7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71DE3D-C168-45F1-88B9-AC92AC197CE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B9D8B1-617B-4FCC-B87A-C96B146724FF}"/>
              </a:ext>
            </a:extLst>
          </p:cNvPr>
          <p:cNvSpPr>
            <a:spLocks noGrp="1"/>
          </p:cNvSpPr>
          <p:nvPr>
            <p:ph type="dt" sz="half" idx="10"/>
          </p:nvPr>
        </p:nvSpPr>
        <p:spPr/>
        <p:txBody>
          <a:bodyPr/>
          <a:lstStyle/>
          <a:p>
            <a:fld id="{5586B75A-687E-405C-8A0B-8D00578BA2C3}" type="datetimeFigureOut">
              <a:rPr lang="en-US" smtClean="0"/>
              <a:pPr/>
              <a:t>9/25/26</a:t>
            </a:fld>
            <a:endParaRPr lang="en-US"/>
          </a:p>
        </p:txBody>
      </p:sp>
      <p:sp>
        <p:nvSpPr>
          <p:cNvPr id="5" name="Footer Placeholder 4">
            <a:extLst>
              <a:ext uri="{FF2B5EF4-FFF2-40B4-BE49-F238E27FC236}">
                <a16:creationId xmlns:a16="http://schemas.microsoft.com/office/drawing/2014/main" id="{CCDA66E8-77FF-4F87-AB7A-2E635F02C1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BAD3B7-52C9-452E-996F-ECC8CADC8984}"/>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215200929"/>
      </p:ext>
    </p:extLst>
  </p:cSld>
  <p:clrMapOvr>
    <a:masterClrMapping/>
  </p:clrMapOvr>
  <p:transition spd="slow" advTm="2000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95D13-909E-436E-8EE2-9036CF037A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B0352E-02D3-41E8-AE4E-A0F401C1A1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D30FC01-C781-492D-996F-2C8A9ECEAEC5}"/>
              </a:ext>
            </a:extLst>
          </p:cNvPr>
          <p:cNvSpPr>
            <a:spLocks noGrp="1"/>
          </p:cNvSpPr>
          <p:nvPr>
            <p:ph type="dt" sz="half" idx="10"/>
          </p:nvPr>
        </p:nvSpPr>
        <p:spPr/>
        <p:txBody>
          <a:bodyPr/>
          <a:lstStyle/>
          <a:p>
            <a:fld id="{5586B75A-687E-405C-8A0B-8D00578BA2C3}" type="datetimeFigureOut">
              <a:rPr lang="en-US" smtClean="0"/>
              <a:pPr/>
              <a:t>9/25/26</a:t>
            </a:fld>
            <a:endParaRPr lang="en-US"/>
          </a:p>
        </p:txBody>
      </p:sp>
      <p:sp>
        <p:nvSpPr>
          <p:cNvPr id="5" name="Footer Placeholder 4">
            <a:extLst>
              <a:ext uri="{FF2B5EF4-FFF2-40B4-BE49-F238E27FC236}">
                <a16:creationId xmlns:a16="http://schemas.microsoft.com/office/drawing/2014/main" id="{D2A05DBC-A993-49DE-8F4F-D8E404B2DB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45B453-940B-4510-B138-71CCD74A10AE}"/>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2875412839"/>
      </p:ext>
    </p:extLst>
  </p:cSld>
  <p:clrMapOvr>
    <a:masterClrMapping/>
  </p:clrMapOvr>
  <p:transition spd="slow" advTm="2000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ED053-3762-4128-BE0F-9DBFA2C34D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28D58A-4C98-4EA8-B534-A2C9F86019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3026D5-A901-4B8C-BD76-D8411DB1208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97479DB-D01C-4EE5-8069-27280D0E0F82}"/>
              </a:ext>
            </a:extLst>
          </p:cNvPr>
          <p:cNvSpPr>
            <a:spLocks noGrp="1"/>
          </p:cNvSpPr>
          <p:nvPr>
            <p:ph type="dt" sz="half" idx="10"/>
          </p:nvPr>
        </p:nvSpPr>
        <p:spPr/>
        <p:txBody>
          <a:bodyPr/>
          <a:lstStyle/>
          <a:p>
            <a:fld id="{5586B75A-687E-405C-8A0B-8D00578BA2C3}" type="datetimeFigureOut">
              <a:rPr lang="en-US" smtClean="0"/>
              <a:pPr/>
              <a:t>9/25/26</a:t>
            </a:fld>
            <a:endParaRPr lang="en-US"/>
          </a:p>
        </p:txBody>
      </p:sp>
      <p:sp>
        <p:nvSpPr>
          <p:cNvPr id="6" name="Footer Placeholder 5">
            <a:extLst>
              <a:ext uri="{FF2B5EF4-FFF2-40B4-BE49-F238E27FC236}">
                <a16:creationId xmlns:a16="http://schemas.microsoft.com/office/drawing/2014/main" id="{D3637DA8-8135-4F52-8EA7-D7377C43D7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ECE4CD-3C4D-43D9-B314-0A88ED79035D}"/>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3652300340"/>
      </p:ext>
    </p:extLst>
  </p:cSld>
  <p:clrMapOvr>
    <a:masterClrMapping/>
  </p:clrMapOvr>
  <p:transition spd="slow" advTm="2000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9EC43-B580-477A-89E4-CB241A3C996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536C67C-264F-4A2D-9B0B-8A1DD4DBBE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9C5C01-95D0-4911-9000-506E6DE948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5039B1-5859-459B-A56B-687AF64F86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2AC665-2112-4C50-99D8-C9BA15AB2AB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54113A2-682F-4732-9DB8-1E8FF26AEFD7}"/>
              </a:ext>
            </a:extLst>
          </p:cNvPr>
          <p:cNvSpPr>
            <a:spLocks noGrp="1"/>
          </p:cNvSpPr>
          <p:nvPr>
            <p:ph type="dt" sz="half" idx="10"/>
          </p:nvPr>
        </p:nvSpPr>
        <p:spPr/>
        <p:txBody>
          <a:bodyPr/>
          <a:lstStyle/>
          <a:p>
            <a:fld id="{5586B75A-687E-405C-8A0B-8D00578BA2C3}" type="datetimeFigureOut">
              <a:rPr lang="en-US" smtClean="0"/>
              <a:pPr/>
              <a:t>9/25/26</a:t>
            </a:fld>
            <a:endParaRPr lang="en-US"/>
          </a:p>
        </p:txBody>
      </p:sp>
      <p:sp>
        <p:nvSpPr>
          <p:cNvPr id="8" name="Footer Placeholder 7">
            <a:extLst>
              <a:ext uri="{FF2B5EF4-FFF2-40B4-BE49-F238E27FC236}">
                <a16:creationId xmlns:a16="http://schemas.microsoft.com/office/drawing/2014/main" id="{ED051D8E-C9D3-4D7D-82B4-581027B464B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C8E6791-5E62-455D-90D9-4A7BA49948A6}"/>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2286232122"/>
      </p:ext>
    </p:extLst>
  </p:cSld>
  <p:clrMapOvr>
    <a:masterClrMapping/>
  </p:clrMapOvr>
  <p:transition spd="slow" advTm="2000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098D8-B732-4EA2-BA01-247F250B459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FE02FCB-87BD-41EA-A49C-92EB00A72573}"/>
              </a:ext>
            </a:extLst>
          </p:cNvPr>
          <p:cNvSpPr>
            <a:spLocks noGrp="1"/>
          </p:cNvSpPr>
          <p:nvPr>
            <p:ph type="dt" sz="half" idx="10"/>
          </p:nvPr>
        </p:nvSpPr>
        <p:spPr/>
        <p:txBody>
          <a:bodyPr/>
          <a:lstStyle/>
          <a:p>
            <a:fld id="{5586B75A-687E-405C-8A0B-8D00578BA2C3}" type="datetimeFigureOut">
              <a:rPr lang="en-US" smtClean="0"/>
              <a:pPr/>
              <a:t>9/25/26</a:t>
            </a:fld>
            <a:endParaRPr lang="en-US"/>
          </a:p>
        </p:txBody>
      </p:sp>
      <p:sp>
        <p:nvSpPr>
          <p:cNvPr id="4" name="Footer Placeholder 3">
            <a:extLst>
              <a:ext uri="{FF2B5EF4-FFF2-40B4-BE49-F238E27FC236}">
                <a16:creationId xmlns:a16="http://schemas.microsoft.com/office/drawing/2014/main" id="{205503AA-B453-47B9-95CD-3036D55DB9B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413A442-20E8-43A8-90A6-BD2B6A8744DE}"/>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748085889"/>
      </p:ext>
    </p:extLst>
  </p:cSld>
  <p:clrMapOvr>
    <a:masterClrMapping/>
  </p:clrMapOvr>
  <p:transition spd="slow" advTm="2000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AEB87A-8053-4534-9826-38FB43680B73}"/>
              </a:ext>
            </a:extLst>
          </p:cNvPr>
          <p:cNvSpPr>
            <a:spLocks noGrp="1"/>
          </p:cNvSpPr>
          <p:nvPr>
            <p:ph type="dt" sz="half" idx="10"/>
          </p:nvPr>
        </p:nvSpPr>
        <p:spPr/>
        <p:txBody>
          <a:bodyPr/>
          <a:lstStyle/>
          <a:p>
            <a:fld id="{5586B75A-687E-405C-8A0B-8D00578BA2C3}" type="datetimeFigureOut">
              <a:rPr lang="en-US" smtClean="0"/>
              <a:pPr/>
              <a:t>9/25/26</a:t>
            </a:fld>
            <a:endParaRPr lang="en-US"/>
          </a:p>
        </p:txBody>
      </p:sp>
      <p:sp>
        <p:nvSpPr>
          <p:cNvPr id="3" name="Footer Placeholder 2">
            <a:extLst>
              <a:ext uri="{FF2B5EF4-FFF2-40B4-BE49-F238E27FC236}">
                <a16:creationId xmlns:a16="http://schemas.microsoft.com/office/drawing/2014/main" id="{F99C87FF-166F-4B49-AEFA-16BF220DF1E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976BC02-3769-4DC0-B43E-FDE69BDF0050}"/>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4101229970"/>
      </p:ext>
    </p:extLst>
  </p:cSld>
  <p:clrMapOvr>
    <a:masterClrMapping/>
  </p:clrMapOvr>
  <p:transition spd="slow" advTm="2000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5941F-8F1D-4E30-A1D9-AE323CA35B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9FA7FFE-8CC7-48E1-A739-F139AEA66E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2DB43E-1CD8-4EBD-9A60-A7A3A69433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765AF8-34F8-48A5-A065-0D0B371CD5D7}"/>
              </a:ext>
            </a:extLst>
          </p:cNvPr>
          <p:cNvSpPr>
            <a:spLocks noGrp="1"/>
          </p:cNvSpPr>
          <p:nvPr>
            <p:ph type="dt" sz="half" idx="10"/>
          </p:nvPr>
        </p:nvSpPr>
        <p:spPr/>
        <p:txBody>
          <a:bodyPr/>
          <a:lstStyle/>
          <a:p>
            <a:fld id="{5586B75A-687E-405C-8A0B-8D00578BA2C3}" type="datetimeFigureOut">
              <a:rPr lang="en-US" smtClean="0"/>
              <a:pPr/>
              <a:t>9/25/26</a:t>
            </a:fld>
            <a:endParaRPr lang="en-US"/>
          </a:p>
        </p:txBody>
      </p:sp>
      <p:sp>
        <p:nvSpPr>
          <p:cNvPr id="6" name="Footer Placeholder 5">
            <a:extLst>
              <a:ext uri="{FF2B5EF4-FFF2-40B4-BE49-F238E27FC236}">
                <a16:creationId xmlns:a16="http://schemas.microsoft.com/office/drawing/2014/main" id="{2E3B979F-902D-40F4-9D6F-363762296C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8F530E-E881-403B-94AD-48851D478C57}"/>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204760633"/>
      </p:ext>
    </p:extLst>
  </p:cSld>
  <p:clrMapOvr>
    <a:masterClrMapping/>
  </p:clrMapOvr>
  <p:transition spd="slow" advTm="2000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A7D47-0449-461D-8FCE-DD8103ECBA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518FF4D-9E5C-4FDA-B77E-39E02F0541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6070CB6-0969-46F1-A497-2AF4164AB6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AA4A6A-B561-4721-A9E5-6E2EEB9C87A7}"/>
              </a:ext>
            </a:extLst>
          </p:cNvPr>
          <p:cNvSpPr>
            <a:spLocks noGrp="1"/>
          </p:cNvSpPr>
          <p:nvPr>
            <p:ph type="dt" sz="half" idx="10"/>
          </p:nvPr>
        </p:nvSpPr>
        <p:spPr/>
        <p:txBody>
          <a:bodyPr/>
          <a:lstStyle/>
          <a:p>
            <a:fld id="{5586B75A-687E-405C-8A0B-8D00578BA2C3}" type="datetimeFigureOut">
              <a:rPr lang="en-US" smtClean="0"/>
              <a:pPr/>
              <a:t>9/25/26</a:t>
            </a:fld>
            <a:endParaRPr lang="en-US"/>
          </a:p>
        </p:txBody>
      </p:sp>
      <p:sp>
        <p:nvSpPr>
          <p:cNvPr id="6" name="Footer Placeholder 5">
            <a:extLst>
              <a:ext uri="{FF2B5EF4-FFF2-40B4-BE49-F238E27FC236}">
                <a16:creationId xmlns:a16="http://schemas.microsoft.com/office/drawing/2014/main" id="{4A185054-B435-47DA-96FA-DDEDCC3911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DF78B6-37FB-48E5-8723-15E3BEBDBE12}"/>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4292943833"/>
      </p:ext>
    </p:extLst>
  </p:cSld>
  <p:clrMapOvr>
    <a:masterClrMapping/>
  </p:clrMapOvr>
  <p:transition spd="slow" advTm="2000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1D03F-9581-488E-B87E-ADC0011AE5D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A4580FB-778B-4B66-A013-D4D537CED1C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C70AAA-4C55-4A2F-9BAE-3E859434DD2A}"/>
              </a:ext>
            </a:extLst>
          </p:cNvPr>
          <p:cNvSpPr>
            <a:spLocks noGrp="1"/>
          </p:cNvSpPr>
          <p:nvPr>
            <p:ph type="dt" sz="half" idx="10"/>
          </p:nvPr>
        </p:nvSpPr>
        <p:spPr/>
        <p:txBody>
          <a:bodyPr/>
          <a:lstStyle/>
          <a:p>
            <a:fld id="{5586B75A-687E-405C-8A0B-8D00578BA2C3}" type="datetimeFigureOut">
              <a:rPr lang="en-US" smtClean="0"/>
              <a:pPr/>
              <a:t>9/25/26</a:t>
            </a:fld>
            <a:endParaRPr lang="en-US"/>
          </a:p>
        </p:txBody>
      </p:sp>
      <p:sp>
        <p:nvSpPr>
          <p:cNvPr id="5" name="Footer Placeholder 4">
            <a:extLst>
              <a:ext uri="{FF2B5EF4-FFF2-40B4-BE49-F238E27FC236}">
                <a16:creationId xmlns:a16="http://schemas.microsoft.com/office/drawing/2014/main" id="{9C278D52-CA5C-43D7-B00F-A9A33E2AC6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00BAAA-AADB-40C1-B5B2-00CBFFEF3BDC}"/>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39901002"/>
      </p:ext>
    </p:extLst>
  </p:cSld>
  <p:clrMapOvr>
    <a:masterClrMapping/>
  </p:clrMapOvr>
  <p:transition spd="slow" advTm="2000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2413C02-B5E6-42D9-86F4-ACF18BADE9A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FBFBE2D-3ED3-4C93-836F-89B3737160E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2197C3-4F81-45BE-97F8-BEBCE4C4C578}"/>
              </a:ext>
            </a:extLst>
          </p:cNvPr>
          <p:cNvSpPr>
            <a:spLocks noGrp="1"/>
          </p:cNvSpPr>
          <p:nvPr>
            <p:ph type="dt" sz="half" idx="10"/>
          </p:nvPr>
        </p:nvSpPr>
        <p:spPr/>
        <p:txBody>
          <a:bodyPr/>
          <a:lstStyle/>
          <a:p>
            <a:fld id="{5586B75A-687E-405C-8A0B-8D00578BA2C3}" type="datetimeFigureOut">
              <a:rPr lang="en-US" smtClean="0"/>
              <a:pPr/>
              <a:t>9/25/26</a:t>
            </a:fld>
            <a:endParaRPr lang="en-US"/>
          </a:p>
        </p:txBody>
      </p:sp>
      <p:sp>
        <p:nvSpPr>
          <p:cNvPr id="5" name="Footer Placeholder 4">
            <a:extLst>
              <a:ext uri="{FF2B5EF4-FFF2-40B4-BE49-F238E27FC236}">
                <a16:creationId xmlns:a16="http://schemas.microsoft.com/office/drawing/2014/main" id="{D37B7F91-E458-4E36-B3B3-23F4A9DEA1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9CB50D-D884-4FF4-86F6-C540D296C7B3}"/>
              </a:ext>
            </a:extLst>
          </p:cNvPr>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2901783118"/>
      </p:ext>
    </p:extLst>
  </p:cSld>
  <p:clrMapOvr>
    <a:masterClrMapping/>
  </p:clrMapOvr>
  <p:transition spd="slow" advTm="20000">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64F607-B368-4E10-8109-A0674B214B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DB2FF6-5D54-4CEF-A228-F9826D86FF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FE8B61-6EC1-480C-B9BE-973038BBEB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86B75A-687E-405C-8A0B-8D00578BA2C3}" type="datetimeFigureOut">
              <a:rPr lang="en-US" smtClean="0"/>
              <a:pPr/>
              <a:t>9/25/26</a:t>
            </a:fld>
            <a:endParaRPr lang="en-US"/>
          </a:p>
        </p:txBody>
      </p:sp>
      <p:sp>
        <p:nvSpPr>
          <p:cNvPr id="5" name="Footer Placeholder 4">
            <a:extLst>
              <a:ext uri="{FF2B5EF4-FFF2-40B4-BE49-F238E27FC236}">
                <a16:creationId xmlns:a16="http://schemas.microsoft.com/office/drawing/2014/main" id="{0AAA1655-9447-43F8-A1DE-6DAFCB7DC7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D9C629F-5D86-4CEA-AAD2-3EB45DB102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31294043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advTm="20000">
    <p:push dir="u"/>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2.jpeg"/><Relationship Id="rId5" Type="http://schemas.openxmlformats.org/officeDocument/2006/relationships/hyperlink" Target="https://t.e2ma.net/click/3dp8fk/7wapvix/boqess" TargetMode="External"/><Relationship Id="rId4" Type="http://schemas.openxmlformats.org/officeDocument/2006/relationships/hyperlink" Target="https://www.gvsu.edu/htm/opportunities-index.ht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www.gvsu.edu/htm/opportunities/detail.htm?opportunityId=B9E0AC0A-DDC5-AADA-F3FD256063F43B34"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s://www.gvsu.edu/htm/opportunities/detail.htm?opportunityId=F432CB4A-3446-2DF7-5F01BD7D327268FF" TargetMode="External"/><Relationship Id="rId5" Type="http://schemas.openxmlformats.org/officeDocument/2006/relationships/hyperlink" Target="https://www.gvsu.edu/htm/opportunities/detail.htm?opportunityId=5C9A90FA-FED7-EDB4-D00E283F1B579006" TargetMode="External"/><Relationship Id="rId4" Type="http://schemas.openxmlformats.org/officeDocument/2006/relationships/hyperlink" Target="https://www.gvsu.edu/htm/opportunities/detail.htm?opportunityId=E49A77ED-90C2-FBF8-6B26BB3881F043B5"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gvsu.edu/teach-in/" TargetMode="External"/></Relationships>
</file>

<file path=ppt/slides/_rels/slide4.xml.rels><?xml version="1.0" encoding="UTF-8" standalone="yes"?>
<Relationships xmlns="http://schemas.openxmlformats.org/package/2006/relationships"><Relationship Id="rId3" Type="http://schemas.openxmlformats.org/officeDocument/2006/relationships/package" Target="../embeddings/Microsoft_PowerPoint_Presentation.pptx"/><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hyperlink" Target="https://www.gvsu.edu/cab/homecoming-18.htm"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7A571F-AA01-466C-8C82-974CED1AC862}"/>
              </a:ext>
              <a:ext uri="{C183D7F6-B498-43B3-948B-1728B52AA6E4}">
                <adec:decorative xmlns:adec="http://schemas.microsoft.com/office/drawing/2017/decorative" val="1"/>
              </a:ext>
            </a:extLst>
          </p:cNvPr>
          <p:cNvSpPr/>
          <p:nvPr/>
        </p:nvSpPr>
        <p:spPr>
          <a:xfrm>
            <a:off x="12459" y="-3435"/>
            <a:ext cx="2963506" cy="6858000"/>
          </a:xfrm>
          <a:prstGeom prst="rect">
            <a:avLst/>
          </a:prstGeom>
          <a:solidFill>
            <a:srgbClr val="0065A4"/>
          </a:solidFill>
          <a:ln>
            <a:solidFill>
              <a:srgbClr val="0065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 name="Picture 9" descr="&quot;HTM WEEKLY&#10;Let's Connect Lakers!&quot;">
            <a:extLst>
              <a:ext uri="{FF2B5EF4-FFF2-40B4-BE49-F238E27FC236}">
                <a16:creationId xmlns:a16="http://schemas.microsoft.com/office/drawing/2014/main" id="{8372838F-431C-49BC-AEFF-D831E8F902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20" y="179504"/>
            <a:ext cx="2938585" cy="2052345"/>
          </a:xfrm>
          <a:prstGeom prst="rect">
            <a:avLst/>
          </a:prstGeom>
        </p:spPr>
      </p:pic>
      <p:sp>
        <p:nvSpPr>
          <p:cNvPr id="42" name="Date">
            <a:extLst>
              <a:ext uri="{FF2B5EF4-FFF2-40B4-BE49-F238E27FC236}">
                <a16:creationId xmlns:a16="http://schemas.microsoft.com/office/drawing/2014/main" id="{07E73960-6B7A-5C43-8B96-F81BEDC5C552}"/>
              </a:ext>
            </a:extLst>
          </p:cNvPr>
          <p:cNvSpPr txBox="1"/>
          <p:nvPr/>
        </p:nvSpPr>
        <p:spPr>
          <a:xfrm>
            <a:off x="589702" y="2656308"/>
            <a:ext cx="165157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a:ea typeface="+mn-ea"/>
                <a:cs typeface="+mn-cs"/>
              </a:rPr>
              <a:t>9.28.2026</a:t>
            </a: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5" name="Table 27">
            <a:extLst>
              <a:ext uri="{FF2B5EF4-FFF2-40B4-BE49-F238E27FC236}">
                <a16:creationId xmlns:a16="http://schemas.microsoft.com/office/drawing/2014/main" id="{FFC6EDB4-5708-A4D6-B5BB-3F03B51110A6}"/>
              </a:ext>
            </a:extLst>
          </p:cNvPr>
          <p:cNvGraphicFramePr>
            <a:graphicFrameLocks noGrp="1"/>
          </p:cNvGraphicFramePr>
          <p:nvPr>
            <p:extLst>
              <p:ext uri="{D42A27DB-BD31-4B8C-83A1-F6EECF244321}">
                <p14:modId xmlns:p14="http://schemas.microsoft.com/office/powerpoint/2010/main" val="168424231"/>
              </p:ext>
            </p:extLst>
          </p:nvPr>
        </p:nvGraphicFramePr>
        <p:xfrm>
          <a:off x="3414139" y="1356033"/>
          <a:ext cx="8345496" cy="4337332"/>
        </p:xfrm>
        <a:graphic>
          <a:graphicData uri="http://schemas.openxmlformats.org/drawingml/2006/table">
            <a:tbl>
              <a:tblPr firstRow="1" bandRow="1">
                <a:tableStyleId>{5C22544A-7EE6-4342-B048-85BDC9FD1C3A}</a:tableStyleId>
              </a:tblPr>
              <a:tblGrid>
                <a:gridCol w="4010243">
                  <a:extLst>
                    <a:ext uri="{9D8B030D-6E8A-4147-A177-3AD203B41FA5}">
                      <a16:colId xmlns:a16="http://schemas.microsoft.com/office/drawing/2014/main" val="4238054465"/>
                    </a:ext>
                  </a:extLst>
                </a:gridCol>
                <a:gridCol w="4335253">
                  <a:extLst>
                    <a:ext uri="{9D8B030D-6E8A-4147-A177-3AD203B41FA5}">
                      <a16:colId xmlns:a16="http://schemas.microsoft.com/office/drawing/2014/main" val="1521058076"/>
                    </a:ext>
                  </a:extLst>
                </a:gridCol>
              </a:tblGrid>
              <a:tr h="452723">
                <a:tc>
                  <a:txBody>
                    <a:bodyPr/>
                    <a:lstStyle/>
                    <a:p>
                      <a:endParaRPr lang="en-US" dirty="0"/>
                    </a:p>
                  </a:txBody>
                  <a:tcPr/>
                </a:tc>
                <a:tc>
                  <a:txBody>
                    <a:bodyPr/>
                    <a:lstStyle/>
                    <a:p>
                      <a:endParaRPr lang="en-US" dirty="0"/>
                    </a:p>
                  </a:txBody>
                  <a:tcPr/>
                </a:tc>
                <a:extLst>
                  <a:ext uri="{0D108BD9-81ED-4DB2-BD59-A6C34878D82A}">
                    <a16:rowId xmlns:a16="http://schemas.microsoft.com/office/drawing/2014/main" val="4247085685"/>
                  </a:ext>
                </a:extLst>
              </a:tr>
              <a:tr h="80783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b="1"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dirty="0"/>
                        <a:t>1.  </a:t>
                      </a:r>
                      <a:r>
                        <a:rPr lang="en-US" sz="1200" b="1" dirty="0"/>
                        <a:t>RECENT JOB/INTERNSHP OPENINGS </a:t>
                      </a:r>
                      <a:endParaRPr kumimoji="0" lang="en-US" sz="1200" b="1"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tx1"/>
                          </a:solidFill>
                          <a:effectLst/>
                          <a:uLnTx/>
                          <a:uFillTx/>
                          <a:latin typeface="+mn-lt"/>
                          <a:ea typeface="+mn-ea"/>
                          <a:cs typeface="+mn-cs"/>
                        </a:rPr>
                        <a:t>New week, new opportunities to learn and grow as an HTM professional. </a:t>
                      </a:r>
                      <a:r>
                        <a:rPr kumimoji="0" lang="en-US" sz="1100" b="0" i="0" u="none" strike="noStrike" kern="1200" cap="none" spc="0" normalizeH="0" baseline="0" noProof="0" dirty="0">
                          <a:ln>
                            <a:noFill/>
                          </a:ln>
                          <a:solidFill>
                            <a:schemeClr val="tx1"/>
                          </a:solidFill>
                          <a:effectLst/>
                          <a:uLnTx/>
                          <a:uFillTx/>
                          <a:latin typeface="+mn-lt"/>
                          <a:ea typeface="+mn-ea"/>
                          <a:cs typeface="+mn-cs"/>
                          <a:hlinkClick r:id="rId4"/>
                        </a:rPr>
                        <a:t>Check out the listings for jobs and internships! </a:t>
                      </a:r>
                      <a:endParaRPr kumimoji="0" lang="en-US" sz="1100" b="0" i="0" u="none" strike="noStrike" kern="1200" cap="none" spc="0" normalizeH="0" baseline="0" noProof="0" dirty="0">
                        <a:ln>
                          <a:noFill/>
                        </a:ln>
                        <a:solidFill>
                          <a:schemeClr val="tx1"/>
                        </a:solidFill>
                        <a:effectLst/>
                        <a:uLnTx/>
                        <a:uFillTx/>
                        <a:latin typeface="+mn-lt"/>
                        <a:ea typeface="+mn-ea"/>
                        <a:cs typeface="+mn-cs"/>
                      </a:endParaRPr>
                    </a:p>
                  </a:txBody>
                  <a:tcPr/>
                </a:tc>
                <a:extLst>
                  <a:ext uri="{0D108BD9-81ED-4DB2-BD59-A6C34878D82A}">
                    <a16:rowId xmlns:a16="http://schemas.microsoft.com/office/drawing/2014/main" val="316912366"/>
                  </a:ext>
                </a:extLst>
              </a:tr>
              <a:tr h="769939">
                <a:tc>
                  <a:txBody>
                    <a:bodyPr/>
                    <a:lstStyle/>
                    <a:p>
                      <a:pPr algn="ctr"/>
                      <a:r>
                        <a:rPr lang="en-US" sz="1200" b="1" dirty="0"/>
                        <a:t>2. GVSU TEACH-IN  </a:t>
                      </a:r>
                    </a:p>
                  </a:txBody>
                  <a:tcPr anchor="ctr"/>
                </a:tc>
                <a:tc>
                  <a:txBody>
                    <a:bodyPr/>
                    <a:lstStyle/>
                    <a:p>
                      <a:pPr rtl="0"/>
                      <a:r>
                        <a:rPr lang="en-US" sz="1100" b="0" i="0" u="none" strike="noStrike" kern="1200" dirty="0">
                          <a:solidFill>
                            <a:schemeClr val="dk1"/>
                          </a:solidFill>
                          <a:effectLst/>
                          <a:latin typeface="+mn-lt"/>
                          <a:ea typeface="+mn-ea"/>
                          <a:cs typeface="+mn-cs"/>
                        </a:rPr>
                        <a:t>The </a:t>
                      </a:r>
                      <a:r>
                        <a:rPr lang="en-US" sz="1100" b="0" i="0" u="sng" kern="1200" dirty="0">
                          <a:solidFill>
                            <a:schemeClr val="dk1"/>
                          </a:solidFill>
                          <a:effectLst/>
                          <a:latin typeface="+mn-lt"/>
                          <a:ea typeface="+mn-ea"/>
                          <a:cs typeface="+mn-cs"/>
                          <a:hlinkClick r:id="rId5" tooltip="https://t.e2ma.net/click/3dp8fk/7wapvix/boqess"/>
                        </a:rPr>
                        <a:t>GVSU Teach-In: Lifelong Learning Toward Educational Equity and Action</a:t>
                      </a:r>
                      <a:r>
                        <a:rPr lang="en-US" sz="1100" b="0" i="0" u="none" strike="noStrike" kern="1200" dirty="0">
                          <a:solidFill>
                            <a:schemeClr val="dk1"/>
                          </a:solidFill>
                          <a:effectLst/>
                          <a:latin typeface="+mn-lt"/>
                          <a:ea typeface="+mn-ea"/>
                          <a:cs typeface="+mn-cs"/>
                          <a:hlinkClick r:id="rId5" tooltip="https://t.e2ma.net/click/3dp8fk/7wapvix/boqess"/>
                        </a:rPr>
                        <a:t> </a:t>
                      </a:r>
                      <a:r>
                        <a:rPr lang="en-US" sz="1100" b="0" i="0" u="none" strike="noStrike" kern="1200" dirty="0">
                          <a:solidFill>
                            <a:schemeClr val="dk1"/>
                          </a:solidFill>
                          <a:effectLst/>
                          <a:latin typeface="+mn-lt"/>
                          <a:ea typeface="+mn-ea"/>
                          <a:cs typeface="+mn-cs"/>
                        </a:rPr>
                        <a:t>is a campus-wide opportunity that explores educational equity across disciplines. Join us </a:t>
                      </a:r>
                      <a:r>
                        <a:rPr lang="en-US" sz="1100" b="1" i="0" kern="1200" dirty="0">
                          <a:solidFill>
                            <a:schemeClr val="dk1"/>
                          </a:solidFill>
                          <a:effectLst/>
                          <a:latin typeface="+mn-lt"/>
                          <a:ea typeface="+mn-ea"/>
                          <a:cs typeface="+mn-cs"/>
                        </a:rPr>
                        <a:t>November 10 </a:t>
                      </a:r>
                      <a:r>
                        <a:rPr lang="en-US" sz="1100" b="0" i="0" u="none" strike="noStrike" kern="1200" dirty="0">
                          <a:solidFill>
                            <a:schemeClr val="dk1"/>
                          </a:solidFill>
                          <a:effectLst/>
                          <a:latin typeface="+mn-lt"/>
                          <a:ea typeface="+mn-ea"/>
                          <a:cs typeface="+mn-cs"/>
                        </a:rPr>
                        <a:t>on the Valley Campus and </a:t>
                      </a:r>
                      <a:r>
                        <a:rPr lang="en-US" sz="1100" b="1" i="0" kern="1200" dirty="0">
                          <a:solidFill>
                            <a:schemeClr val="dk1"/>
                          </a:solidFill>
                          <a:effectLst/>
                          <a:latin typeface="+mn-lt"/>
                          <a:ea typeface="+mn-ea"/>
                          <a:cs typeface="+mn-cs"/>
                        </a:rPr>
                        <a:t>November 11</a:t>
                      </a:r>
                      <a:r>
                        <a:rPr lang="en-US" sz="1100" b="0" i="0" u="none" strike="noStrike" kern="1200" dirty="0">
                          <a:solidFill>
                            <a:schemeClr val="dk1"/>
                          </a:solidFill>
                          <a:effectLst/>
                          <a:latin typeface="+mn-lt"/>
                          <a:ea typeface="+mn-ea"/>
                          <a:cs typeface="+mn-cs"/>
                        </a:rPr>
                        <a:t> on the City Campus.</a:t>
                      </a:r>
                      <a:br>
                        <a:rPr lang="en-US" sz="1800" kern="1200" dirty="0">
                          <a:solidFill>
                            <a:schemeClr val="dk1"/>
                          </a:solidFill>
                          <a:effectLst/>
                          <a:latin typeface="+mn-lt"/>
                          <a:ea typeface="+mn-ea"/>
                          <a:cs typeface="+mn-cs"/>
                        </a:rPr>
                      </a:br>
                      <a:endParaRPr lang="en-US" sz="1100" b="0" i="0" kern="1200" dirty="0">
                        <a:solidFill>
                          <a:schemeClr val="dk1"/>
                        </a:solidFill>
                        <a:effectLst/>
                        <a:latin typeface="+mn-lt"/>
                        <a:ea typeface="+mn-ea"/>
                        <a:cs typeface="+mn-cs"/>
                      </a:endParaRPr>
                    </a:p>
                  </a:txBody>
                  <a:tcPr anchor="ctr"/>
                </a:tc>
                <a:extLst>
                  <a:ext uri="{0D108BD9-81ED-4DB2-BD59-A6C34878D82A}">
                    <a16:rowId xmlns:a16="http://schemas.microsoft.com/office/drawing/2014/main" val="1855515892"/>
                  </a:ext>
                </a:extLst>
              </a:tr>
              <a:tr h="1061844">
                <a:tc>
                  <a:txBody>
                    <a:bodyPr/>
                    <a:lstStyle/>
                    <a:p>
                      <a:pPr algn="ctr"/>
                      <a:r>
                        <a:rPr lang="en-US" sz="1200" b="1" dirty="0"/>
                        <a:t>3 CAREER &amp; INTERNSHIP  FAIR  2026</a:t>
                      </a:r>
                    </a:p>
                  </a:txBody>
                  <a:tcPr anchor="ctr"/>
                </a:tc>
                <a:tc>
                  <a:txBody>
                    <a:bodyPr/>
                    <a:lstStyle/>
                    <a:p>
                      <a:r>
                        <a:rPr lang="en-US" sz="1100" dirty="0"/>
                        <a:t>The GVSU Career &amp; Internship Fair is on October 13, 2026 at the Devos Convention Center.  </a:t>
                      </a:r>
                      <a:r>
                        <a:rPr lang="en-US" sz="1100" dirty="0" err="1"/>
                        <a:t>CareerLab</a:t>
                      </a:r>
                      <a:r>
                        <a:rPr lang="en-US" sz="1100" dirty="0"/>
                        <a:t> is hosting events leading up to the fair including the  annual Suit Up shopping day at JC Penny on October 2</a:t>
                      </a:r>
                      <a:r>
                        <a:rPr lang="en-US" sz="1100" baseline="30000" dirty="0"/>
                        <a:t>nd</a:t>
                      </a:r>
                      <a:r>
                        <a:rPr lang="en-US" sz="1100" dirty="0"/>
                        <a:t>. </a:t>
                      </a:r>
                    </a:p>
                  </a:txBody>
                  <a:tcPr anchor="ctr"/>
                </a:tc>
                <a:extLst>
                  <a:ext uri="{0D108BD9-81ED-4DB2-BD59-A6C34878D82A}">
                    <a16:rowId xmlns:a16="http://schemas.microsoft.com/office/drawing/2014/main" val="2894648921"/>
                  </a:ext>
                </a:extLst>
              </a:tr>
              <a:tr h="1085290">
                <a:tc>
                  <a:txBody>
                    <a:bodyPr/>
                    <a:lstStyle/>
                    <a:p>
                      <a:pPr algn="ctr"/>
                      <a:r>
                        <a:rPr lang="en-US" sz="1200" b="1" dirty="0"/>
                        <a:t>4. HOMECOMING WEEK 2026 </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kern="1200" dirty="0">
                          <a:solidFill>
                            <a:schemeClr val="dk1"/>
                          </a:solidFill>
                          <a:effectLst/>
                          <a:latin typeface="+mn-lt"/>
                          <a:ea typeface="+mn-ea"/>
                          <a:cs typeface="+mn-cs"/>
                        </a:rPr>
                        <a:t>Homecoming kicks off next week with events across campus, leading up to the Alumni Homecoming Tailgate and football game on </a:t>
                      </a:r>
                      <a:r>
                        <a:rPr lang="en-US" sz="1100" b="1" i="0" kern="1200" dirty="0">
                          <a:solidFill>
                            <a:schemeClr val="dk1"/>
                          </a:solidFill>
                          <a:effectLst/>
                          <a:latin typeface="+mn-lt"/>
                          <a:ea typeface="+mn-ea"/>
                          <a:cs typeface="+mn-cs"/>
                        </a:rPr>
                        <a:t>Saturday, October 3</a:t>
                      </a:r>
                      <a:r>
                        <a:rPr lang="en-US" sz="1100" b="0" i="0" u="none" strike="noStrike" kern="1200" dirty="0">
                          <a:solidFill>
                            <a:schemeClr val="dk1"/>
                          </a:solidFill>
                          <a:effectLst/>
                          <a:latin typeface="+mn-lt"/>
                          <a:ea typeface="+mn-ea"/>
                          <a:cs typeface="+mn-cs"/>
                        </a:rPr>
                        <a:t>. Wear your Laker gear, join the tailgate and be part of the celebration!</a:t>
                      </a:r>
                      <a:endParaRPr lang="en-US" sz="1100" dirty="0">
                        <a:solidFill>
                          <a:prstClr val="black"/>
                        </a:solidFill>
                        <a:latin typeface="+mn-lt"/>
                      </a:endParaRPr>
                    </a:p>
                  </a:txBody>
                  <a:tcPr anchor="ctr"/>
                </a:tc>
                <a:extLst>
                  <a:ext uri="{0D108BD9-81ED-4DB2-BD59-A6C34878D82A}">
                    <a16:rowId xmlns:a16="http://schemas.microsoft.com/office/drawing/2014/main" val="1715139073"/>
                  </a:ext>
                </a:extLst>
              </a:tr>
            </a:tbl>
          </a:graphicData>
        </a:graphic>
      </p:graphicFrame>
      <p:pic>
        <p:nvPicPr>
          <p:cNvPr id="21" name="Picture 20" descr="A group of women posing for a photo&#10;&#10;AI-generated content may be incorrect.">
            <a:extLst>
              <a:ext uri="{FF2B5EF4-FFF2-40B4-BE49-F238E27FC236}">
                <a16:creationId xmlns:a16="http://schemas.microsoft.com/office/drawing/2014/main" id="{31599D00-8C01-774C-0D36-046578BA1E34}"/>
              </a:ext>
            </a:extLst>
          </p:cNvPr>
          <p:cNvPicPr>
            <a:picLocks noChangeAspect="1"/>
          </p:cNvPicPr>
          <p:nvPr/>
        </p:nvPicPr>
        <p:blipFill>
          <a:blip r:embed="rId6">
            <a:extLst>
              <a:ext uri="{28A0092B-C50C-407E-A947-70E740481C1C}">
                <a14:useLocalDpi xmlns:a14="http://schemas.microsoft.com/office/drawing/2010/main" val="0"/>
              </a:ext>
            </a:extLst>
          </a:blip>
          <a:srcRect l="8040" t="29908" r="32237" b="-459"/>
          <a:stretch>
            <a:fillRect/>
          </a:stretch>
        </p:blipFill>
        <p:spPr>
          <a:xfrm>
            <a:off x="236758" y="3244334"/>
            <a:ext cx="2349280" cy="243632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506822299"/>
      </p:ext>
    </p:extLst>
  </p:cSld>
  <p:clrMapOvr>
    <a:masterClrMapping/>
  </p:clrMapOvr>
  <p:transition spd="slow" advTm="30000">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7A571F-AA01-466C-8C82-974CED1AC862}"/>
              </a:ext>
              <a:ext uri="{C183D7F6-B498-43B3-948B-1728B52AA6E4}">
                <adec:decorative xmlns:adec="http://schemas.microsoft.com/office/drawing/2017/decorative" val="1"/>
              </a:ext>
            </a:extLst>
          </p:cNvPr>
          <p:cNvSpPr/>
          <p:nvPr/>
        </p:nvSpPr>
        <p:spPr>
          <a:xfrm>
            <a:off x="0" y="0"/>
            <a:ext cx="2914660" cy="6858000"/>
          </a:xfrm>
          <a:prstGeom prst="rect">
            <a:avLst/>
          </a:prstGeom>
          <a:solidFill>
            <a:srgbClr val="0065A4"/>
          </a:solidFill>
          <a:ln>
            <a:solidFill>
              <a:srgbClr val="0065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quot;HTM WEEKLY&#10;Let's Connect Lakers!&quot;">
            <a:extLst>
              <a:ext uri="{FF2B5EF4-FFF2-40B4-BE49-F238E27FC236}">
                <a16:creationId xmlns:a16="http://schemas.microsoft.com/office/drawing/2014/main" id="{6881F8C5-F326-4DD8-BE33-B50C010BE3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21" y="179504"/>
            <a:ext cx="2889740" cy="2018231"/>
          </a:xfrm>
          <a:prstGeom prst="rect">
            <a:avLst/>
          </a:prstGeom>
        </p:spPr>
      </p:pic>
      <p:sp>
        <p:nvSpPr>
          <p:cNvPr id="14" name="Oval 13" descr="1">
            <a:extLst>
              <a:ext uri="{FF2B5EF4-FFF2-40B4-BE49-F238E27FC236}">
                <a16:creationId xmlns:a16="http://schemas.microsoft.com/office/drawing/2014/main" id="{20D169B2-2992-4316-A570-5300AB036660}"/>
              </a:ext>
            </a:extLst>
          </p:cNvPr>
          <p:cNvSpPr/>
          <p:nvPr/>
        </p:nvSpPr>
        <p:spPr>
          <a:xfrm>
            <a:off x="570216" y="2961094"/>
            <a:ext cx="1824106" cy="1830103"/>
          </a:xfrm>
          <a:prstGeom prst="ellipse">
            <a:avLst/>
          </a:prstGeom>
          <a:solidFill>
            <a:srgbClr val="0065A4"/>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w="0"/>
                <a:solidFill>
                  <a:prstClr val="black"/>
                </a:solidFill>
                <a:effectLst>
                  <a:outerShdw blurRad="63500" sx="102000" sy="102000" algn="ctr" rotWithShape="0">
                    <a:prstClr val="black">
                      <a:alpha val="40000"/>
                    </a:prstClr>
                  </a:outerShdw>
                </a:effectLst>
                <a:uLnTx/>
                <a:uFillTx/>
                <a:latin typeface="Calibri" panose="020F0502020204030204"/>
                <a:ea typeface="+mn-ea"/>
                <a:cs typeface="+mn-cs"/>
              </a:rPr>
              <a:t>1</a:t>
            </a:r>
          </a:p>
        </p:txBody>
      </p:sp>
      <p:sp>
        <p:nvSpPr>
          <p:cNvPr id="12" name="Title 10">
            <a:extLst>
              <a:ext uri="{FF2B5EF4-FFF2-40B4-BE49-F238E27FC236}">
                <a16:creationId xmlns:a16="http://schemas.microsoft.com/office/drawing/2014/main" id="{D71C5384-1D26-AD38-047B-18E79768E81B}"/>
              </a:ext>
            </a:extLst>
          </p:cNvPr>
          <p:cNvSpPr txBox="1">
            <a:spLocks/>
          </p:cNvSpPr>
          <p:nvPr/>
        </p:nvSpPr>
        <p:spPr>
          <a:xfrm>
            <a:off x="3573491" y="341453"/>
            <a:ext cx="7157817" cy="143433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b="1" dirty="0">
                <a:solidFill>
                  <a:srgbClr val="0065A4"/>
                </a:solidFill>
                <a:latin typeface="Calibri Light" panose="020F0302020204030204"/>
              </a:rPr>
              <a:t> </a:t>
            </a:r>
            <a:endParaRPr kumimoji="0" lang="en-US" b="1" i="0" u="none" strike="noStrike" kern="1200" cap="none" spc="0" normalizeH="0" baseline="0" noProof="0" dirty="0">
              <a:ln>
                <a:noFill/>
              </a:ln>
              <a:solidFill>
                <a:srgbClr val="0065A4"/>
              </a:solidFill>
              <a:effectLst/>
              <a:uLnTx/>
              <a:uFillTx/>
              <a:latin typeface="Calibri Light" panose="020F0302020204030204"/>
              <a:ea typeface="+mj-ea"/>
              <a:cs typeface="+mj-cs"/>
            </a:endParaRPr>
          </a:p>
        </p:txBody>
      </p:sp>
      <p:sp>
        <p:nvSpPr>
          <p:cNvPr id="8" name="TextBox 7">
            <a:extLst>
              <a:ext uri="{FF2B5EF4-FFF2-40B4-BE49-F238E27FC236}">
                <a16:creationId xmlns:a16="http://schemas.microsoft.com/office/drawing/2014/main" id="{83B1D4BC-D840-DC59-98AB-F0CE1B94BE66}"/>
              </a:ext>
            </a:extLst>
          </p:cNvPr>
          <p:cNvSpPr txBox="1"/>
          <p:nvPr/>
        </p:nvSpPr>
        <p:spPr>
          <a:xfrm>
            <a:off x="4095577" y="341453"/>
            <a:ext cx="6914681" cy="867930"/>
          </a:xfrm>
          <a:prstGeom prst="rect">
            <a:avLst/>
          </a:prstGeom>
          <a:noFill/>
        </p:spPr>
        <p:txBody>
          <a:bodyPr wrap="square" rtlCol="0">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effectLst/>
                <a:uLnTx/>
                <a:uFillTx/>
                <a:latin typeface="Amasis MT Pro Black" panose="02040A04050005020304" pitchFamily="18" charset="0"/>
              </a:rPr>
              <a:t>New Internship and Employment Opportunities</a:t>
            </a:r>
          </a:p>
        </p:txBody>
      </p:sp>
      <p:sp>
        <p:nvSpPr>
          <p:cNvPr id="7" name="TextBox 6">
            <a:extLst>
              <a:ext uri="{FF2B5EF4-FFF2-40B4-BE49-F238E27FC236}">
                <a16:creationId xmlns:a16="http://schemas.microsoft.com/office/drawing/2014/main" id="{45E243F1-FF5B-21C0-E879-770AC4F8632F}"/>
              </a:ext>
            </a:extLst>
          </p:cNvPr>
          <p:cNvSpPr txBox="1"/>
          <p:nvPr/>
        </p:nvSpPr>
        <p:spPr>
          <a:xfrm>
            <a:off x="3158297" y="1209383"/>
            <a:ext cx="8322810" cy="5909310"/>
          </a:xfrm>
          <a:prstGeom prst="rect">
            <a:avLst/>
          </a:prstGeom>
          <a:noFill/>
        </p:spPr>
        <p:txBody>
          <a:bodyPr wrap="square" rtlCol="0">
            <a:spAutoFit/>
          </a:bodyPr>
          <a:lstStyle/>
          <a:p>
            <a:pPr lvl="0"/>
            <a:r>
              <a:rPr lang="en-US" u="sng" dirty="0">
                <a:hlinkClick r:id="rId4" tooltip="Event Sales Coordinator - Main Event Entertainment"/>
              </a:rPr>
              <a:t>Event Sales Coordinator</a:t>
            </a:r>
            <a:endParaRPr lang="en-US" dirty="0"/>
          </a:p>
          <a:p>
            <a:pPr lvl="0"/>
            <a:r>
              <a:rPr lang="en-US" dirty="0"/>
              <a:t>Main Event Entertainment - Grand Rapids, Michigan</a:t>
            </a:r>
          </a:p>
          <a:p>
            <a:pPr lvl="0"/>
            <a:r>
              <a:rPr lang="en-US" dirty="0"/>
              <a:t>Application Deadline: Until position(s) are filled--- December 1st, 2026</a:t>
            </a:r>
            <a:br>
              <a:rPr lang="en-US" dirty="0"/>
            </a:br>
            <a:r>
              <a:rPr lang="en-US" dirty="0"/>
              <a:t>Posted: 9/24/26</a:t>
            </a:r>
          </a:p>
          <a:p>
            <a:pPr lvl="0"/>
            <a:endParaRPr lang="en-US" dirty="0"/>
          </a:p>
          <a:p>
            <a:pPr lvl="0"/>
            <a:r>
              <a:rPr lang="en-US" u="sng" dirty="0">
                <a:hlinkClick r:id="rId5" tooltip="Director of Dining Services - Kandle Dining Services"/>
              </a:rPr>
              <a:t>Director of Dining Services</a:t>
            </a:r>
            <a:endParaRPr lang="en-US" dirty="0"/>
          </a:p>
          <a:p>
            <a:pPr lvl="0"/>
            <a:r>
              <a:rPr lang="en-US" dirty="0"/>
              <a:t>Kandle Dining Services - Independence , Kentucky</a:t>
            </a:r>
          </a:p>
          <a:p>
            <a:pPr lvl="0"/>
            <a:r>
              <a:rPr lang="en-US" dirty="0"/>
              <a:t>Application Deadline: 12/18/26</a:t>
            </a:r>
            <a:br>
              <a:rPr lang="en-US" dirty="0"/>
            </a:br>
            <a:r>
              <a:rPr lang="en-US" dirty="0"/>
              <a:t>Posted: 9/18/26</a:t>
            </a:r>
          </a:p>
          <a:p>
            <a:pPr lvl="0"/>
            <a:endParaRPr lang="en-US" dirty="0"/>
          </a:p>
          <a:p>
            <a:pPr lvl="0"/>
            <a:r>
              <a:rPr lang="en-US" u="sng" dirty="0">
                <a:hlinkClick r:id="rId6" tooltip="Concierge Lounge Attendant - AHC Hospitality"/>
              </a:rPr>
              <a:t>Concierge Lounge Attendant</a:t>
            </a:r>
            <a:endParaRPr lang="en-US" dirty="0"/>
          </a:p>
          <a:p>
            <a:pPr lvl="0"/>
            <a:r>
              <a:rPr lang="en-US" dirty="0"/>
              <a:t>AHC Hospitality - Grand Rapids, Michigan</a:t>
            </a:r>
          </a:p>
          <a:p>
            <a:pPr lvl="0"/>
            <a:r>
              <a:rPr lang="en-US" dirty="0"/>
              <a:t>Application Deadline: 10/30/26</a:t>
            </a:r>
            <a:br>
              <a:rPr lang="en-US" dirty="0"/>
            </a:br>
            <a:r>
              <a:rPr lang="en-US" dirty="0"/>
              <a:t>Posted: 9/2/26</a:t>
            </a:r>
          </a:p>
          <a:p>
            <a:pPr lvl="0"/>
            <a:endParaRPr lang="en-US" dirty="0"/>
          </a:p>
          <a:p>
            <a:pPr lvl="0"/>
            <a:r>
              <a:rPr lang="en-US" u="sng" dirty="0">
                <a:hlinkClick r:id="rId7" tooltip="Culinary / Kitchen Prep / Line Cook - Char+Barrel @ Hotel Rose"/>
              </a:rPr>
              <a:t>Culinary / Kitchen Prep / Line Cook</a:t>
            </a:r>
            <a:endParaRPr lang="en-US" dirty="0"/>
          </a:p>
          <a:p>
            <a:pPr lvl="0"/>
            <a:r>
              <a:rPr lang="en-US" dirty="0" err="1"/>
              <a:t>Char+Barrel</a:t>
            </a:r>
            <a:r>
              <a:rPr lang="en-US" dirty="0"/>
              <a:t> @ Hotel Rose - Rockford, Michigan</a:t>
            </a:r>
          </a:p>
          <a:p>
            <a:pPr lvl="0"/>
            <a:r>
              <a:rPr lang="en-US" dirty="0"/>
              <a:t>Application Deadline: ongoing</a:t>
            </a:r>
            <a:br>
              <a:rPr lang="en-US" dirty="0"/>
            </a:br>
            <a:r>
              <a:rPr lang="en-US" dirty="0"/>
              <a:t>Posted: 9/2/26</a:t>
            </a:r>
          </a:p>
          <a:p>
            <a:pPr algn="l"/>
            <a:endParaRPr lang="en-US" b="0" i="0" dirty="0">
              <a:solidFill>
                <a:srgbClr val="232323"/>
              </a:solidFill>
              <a:effectLst/>
              <a:highlight>
                <a:srgbClr val="FFFFFF"/>
              </a:highlight>
              <a:latin typeface="Lato" panose="020F0502020204030203" pitchFamily="34" charset="0"/>
            </a:endParaRPr>
          </a:p>
          <a:p>
            <a:pPr algn="l"/>
            <a:endParaRPr lang="en-US" b="0" i="0" dirty="0">
              <a:solidFill>
                <a:srgbClr val="232323"/>
              </a:solidFill>
              <a:effectLst/>
              <a:latin typeface="Lato" panose="020F0502020204030203" pitchFamily="34" charset="0"/>
            </a:endParaRPr>
          </a:p>
        </p:txBody>
      </p:sp>
    </p:spTree>
    <p:extLst>
      <p:ext uri="{BB962C8B-B14F-4D97-AF65-F5344CB8AC3E}">
        <p14:creationId xmlns:p14="http://schemas.microsoft.com/office/powerpoint/2010/main" val="2162396112"/>
      </p:ext>
    </p:extLst>
  </p:cSld>
  <p:clrMapOvr>
    <a:masterClrMapping/>
  </p:clrMapOvr>
  <p:transition spd="slow" advTm="20000">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7A571F-AA01-466C-8C82-974CED1AC862}"/>
              </a:ext>
              <a:ext uri="{C183D7F6-B498-43B3-948B-1728B52AA6E4}">
                <adec:decorative xmlns:adec="http://schemas.microsoft.com/office/drawing/2017/decorative" val="1"/>
              </a:ext>
            </a:extLst>
          </p:cNvPr>
          <p:cNvSpPr/>
          <p:nvPr/>
        </p:nvSpPr>
        <p:spPr>
          <a:xfrm>
            <a:off x="-11962" y="0"/>
            <a:ext cx="2963506" cy="6858000"/>
          </a:xfrm>
          <a:prstGeom prst="rect">
            <a:avLst/>
          </a:prstGeom>
          <a:solidFill>
            <a:srgbClr val="0065A4"/>
          </a:solidFill>
          <a:ln>
            <a:solidFill>
              <a:srgbClr val="0065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quot;HTM WEEKLY&#10;Let's Connect Lakers!&quot;">
            <a:extLst>
              <a:ext uri="{FF2B5EF4-FFF2-40B4-BE49-F238E27FC236}">
                <a16:creationId xmlns:a16="http://schemas.microsoft.com/office/drawing/2014/main" id="{362F77D2-18D6-4239-968B-19C1FCAC4B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85" y="179504"/>
            <a:ext cx="2926624" cy="2055696"/>
          </a:xfrm>
          <a:prstGeom prst="rect">
            <a:avLst/>
          </a:prstGeom>
        </p:spPr>
      </p:pic>
      <p:sp>
        <p:nvSpPr>
          <p:cNvPr id="13" name="Oval 12" descr="2">
            <a:extLst>
              <a:ext uri="{FF2B5EF4-FFF2-40B4-BE49-F238E27FC236}">
                <a16:creationId xmlns:a16="http://schemas.microsoft.com/office/drawing/2014/main" id="{BFAA05DD-DA14-4294-BE84-40719C473882}"/>
              </a:ext>
            </a:extLst>
          </p:cNvPr>
          <p:cNvSpPr/>
          <p:nvPr/>
        </p:nvSpPr>
        <p:spPr>
          <a:xfrm>
            <a:off x="437822" y="2792698"/>
            <a:ext cx="1824106" cy="1830103"/>
          </a:xfrm>
          <a:prstGeom prst="ellipse">
            <a:avLst/>
          </a:prstGeom>
          <a:solidFill>
            <a:srgbClr val="0065A4"/>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w="0"/>
                <a:solidFill>
                  <a:prstClr val="black"/>
                </a:solidFill>
                <a:effectLst>
                  <a:outerShdw blurRad="63500" sx="102000" sy="102000" algn="ctr" rotWithShape="0">
                    <a:prstClr val="black">
                      <a:alpha val="40000"/>
                    </a:prstClr>
                  </a:outerShdw>
                </a:effectLst>
                <a:uLnTx/>
                <a:uFillTx/>
                <a:latin typeface="Calibri" panose="020F0502020204030204"/>
                <a:ea typeface="+mn-ea"/>
                <a:cs typeface="+mn-cs"/>
              </a:rPr>
              <a:t>2</a:t>
            </a:r>
          </a:p>
        </p:txBody>
      </p:sp>
      <p:sp>
        <p:nvSpPr>
          <p:cNvPr id="11" name="Title 10">
            <a:extLst>
              <a:ext uri="{FF2B5EF4-FFF2-40B4-BE49-F238E27FC236}">
                <a16:creationId xmlns:a16="http://schemas.microsoft.com/office/drawing/2014/main" id="{2C5B8017-8B75-4525-A896-3E37D6F10DF0}"/>
              </a:ext>
            </a:extLst>
          </p:cNvPr>
          <p:cNvSpPr txBox="1">
            <a:spLocks/>
          </p:cNvSpPr>
          <p:nvPr/>
        </p:nvSpPr>
        <p:spPr>
          <a:xfrm>
            <a:off x="3696224" y="308452"/>
            <a:ext cx="7572623" cy="62530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effectLst/>
                <a:uLnTx/>
                <a:uFillTx/>
                <a:latin typeface="Amasis MT Pro Black" panose="02040A04050005020304" pitchFamily="18" charset="0"/>
              </a:rPr>
              <a:t>GVSU TEACH-IN</a:t>
            </a:r>
          </a:p>
        </p:txBody>
      </p:sp>
      <p:sp>
        <p:nvSpPr>
          <p:cNvPr id="12" name="TextBox 11">
            <a:extLst>
              <a:ext uri="{FF2B5EF4-FFF2-40B4-BE49-F238E27FC236}">
                <a16:creationId xmlns:a16="http://schemas.microsoft.com/office/drawing/2014/main" id="{2843D86D-721F-A270-8CBF-CD75D64A2C6F}"/>
              </a:ext>
            </a:extLst>
          </p:cNvPr>
          <p:cNvSpPr txBox="1"/>
          <p:nvPr/>
        </p:nvSpPr>
        <p:spPr>
          <a:xfrm>
            <a:off x="7221360" y="3961058"/>
            <a:ext cx="184731" cy="830997"/>
          </a:xfrm>
          <a:prstGeom prst="rect">
            <a:avLst/>
          </a:prstGeom>
          <a:noFill/>
        </p:spPr>
        <p:txBody>
          <a:bodyPr wrap="none" rtlCol="0">
            <a:spAutoFit/>
          </a:bodyPr>
          <a:lstStyle/>
          <a:p>
            <a:pPr algn="ctr"/>
            <a:endParaRPr lang="en-US" sz="2400" b="1" dirty="0"/>
          </a:p>
          <a:p>
            <a:pPr algn="ctr"/>
            <a:endParaRPr lang="en-US" sz="2400" b="1" dirty="0"/>
          </a:p>
        </p:txBody>
      </p:sp>
      <p:sp>
        <p:nvSpPr>
          <p:cNvPr id="6" name="TextBox 5">
            <a:extLst>
              <a:ext uri="{FF2B5EF4-FFF2-40B4-BE49-F238E27FC236}">
                <a16:creationId xmlns:a16="http://schemas.microsoft.com/office/drawing/2014/main" id="{EA6F5FBB-888C-7AB1-42D8-E680B8D39BBC}"/>
              </a:ext>
            </a:extLst>
          </p:cNvPr>
          <p:cNvSpPr txBox="1"/>
          <p:nvPr/>
        </p:nvSpPr>
        <p:spPr>
          <a:xfrm>
            <a:off x="7599466" y="1190328"/>
            <a:ext cx="4271643" cy="5355312"/>
          </a:xfrm>
          <a:prstGeom prst="rect">
            <a:avLst/>
          </a:prstGeom>
          <a:noFill/>
        </p:spPr>
        <p:txBody>
          <a:bodyPr wrap="square" rtlCol="0">
            <a:spAutoFit/>
          </a:bodyPr>
          <a:lstStyle/>
          <a:p>
            <a:r>
              <a:rPr lang="en-US" dirty="0"/>
              <a:t>The </a:t>
            </a:r>
            <a:r>
              <a:rPr lang="en-US" b="1" dirty="0">
                <a:hlinkClick r:id="rId4"/>
              </a:rPr>
              <a:t>GVSU Teach-In: Lifelong Learning toward Educational Equity and Action</a:t>
            </a:r>
            <a:r>
              <a:rPr lang="en-US" dirty="0">
                <a:hlinkClick r:id="rId4"/>
              </a:rPr>
              <a:t> </a:t>
            </a:r>
            <a:r>
              <a:rPr lang="en-US" dirty="0"/>
              <a:t>is a campus-wide, student-centered learning experience dedicated to advancing educational equity across the university. Bringing together students, faculty, and staff, the Teach-In creates opportunities to explore how educational equity shapes teaching, learning, research, and practice across disciplines, including technology, healthcare, engineering, business, the arts, and beyond.</a:t>
            </a:r>
          </a:p>
          <a:p>
            <a:endParaRPr lang="en-US" dirty="0"/>
          </a:p>
          <a:p>
            <a:r>
              <a:rPr lang="en-US" dirty="0"/>
              <a:t> Join us </a:t>
            </a:r>
            <a:r>
              <a:rPr lang="en-US" b="1" dirty="0"/>
              <a:t>November 10 </a:t>
            </a:r>
            <a:r>
              <a:rPr lang="en-US" dirty="0"/>
              <a:t>on the Valley Campus and </a:t>
            </a:r>
            <a:r>
              <a:rPr lang="en-US" b="1" dirty="0"/>
              <a:t>November 11</a:t>
            </a:r>
            <a:r>
              <a:rPr lang="en-US" dirty="0"/>
              <a:t> on the City Campus. </a:t>
            </a:r>
          </a:p>
          <a:p>
            <a:endParaRPr lang="en-US" dirty="0"/>
          </a:p>
          <a:p>
            <a:r>
              <a:rPr lang="en-US" dirty="0"/>
              <a:t>Faculty, staff, and students are invited to submit session proposals by </a:t>
            </a:r>
            <a:r>
              <a:rPr lang="en-US" b="1" dirty="0"/>
              <a:t>October 11</a:t>
            </a:r>
            <a:r>
              <a:rPr lang="en-US" dirty="0"/>
              <a:t>.</a:t>
            </a:r>
          </a:p>
          <a:p>
            <a:endParaRPr lang="en-US" dirty="0"/>
          </a:p>
        </p:txBody>
      </p:sp>
      <p:pic>
        <p:nvPicPr>
          <p:cNvPr id="3" name="Picture 2">
            <a:extLst>
              <a:ext uri="{FF2B5EF4-FFF2-40B4-BE49-F238E27FC236}">
                <a16:creationId xmlns:a16="http://schemas.microsoft.com/office/drawing/2014/main" id="{E4F14B89-3660-7B80-87FB-2A9FFCD0A4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3612" y="1568287"/>
            <a:ext cx="4278923" cy="4278923"/>
          </a:xfrm>
          <a:prstGeom prst="rect">
            <a:avLst/>
          </a:prstGeom>
        </p:spPr>
      </p:pic>
    </p:spTree>
    <p:extLst>
      <p:ext uri="{BB962C8B-B14F-4D97-AF65-F5344CB8AC3E}">
        <p14:creationId xmlns:p14="http://schemas.microsoft.com/office/powerpoint/2010/main" val="1236603292"/>
      </p:ext>
    </p:extLst>
  </p:cSld>
  <p:clrMapOvr>
    <a:masterClrMapping/>
  </p:clrMapOvr>
  <p:transition spd="slow" advTm="20000">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55D86-DA58-81CA-0E77-B2F85022EC7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EC575DC-7BB9-5CAF-80D3-7C48EC9A5170}"/>
              </a:ext>
              <a:ext uri="{C183D7F6-B498-43B3-948B-1728B52AA6E4}">
                <adec:decorative xmlns:adec="http://schemas.microsoft.com/office/drawing/2017/decorative" val="1"/>
              </a:ext>
            </a:extLst>
          </p:cNvPr>
          <p:cNvSpPr/>
          <p:nvPr/>
        </p:nvSpPr>
        <p:spPr>
          <a:xfrm>
            <a:off x="-11963" y="0"/>
            <a:ext cx="2926623" cy="6858000"/>
          </a:xfrm>
          <a:prstGeom prst="rect">
            <a:avLst/>
          </a:prstGeom>
          <a:solidFill>
            <a:srgbClr val="0065A4"/>
          </a:solidFill>
          <a:ln>
            <a:solidFill>
              <a:srgbClr val="0065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3" name="Picture 12" descr="&quot;HTM WEEKLY&#10;Let's Connect Lakers!&quot;">
            <a:extLst>
              <a:ext uri="{FF2B5EF4-FFF2-40B4-BE49-F238E27FC236}">
                <a16:creationId xmlns:a16="http://schemas.microsoft.com/office/drawing/2014/main" id="{A1CF315F-E9CF-9C47-8ACA-C9FB6B7BAC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81" y="146971"/>
            <a:ext cx="2889740" cy="2018231"/>
          </a:xfrm>
          <a:prstGeom prst="rect">
            <a:avLst/>
          </a:prstGeom>
        </p:spPr>
      </p:pic>
      <p:sp>
        <p:nvSpPr>
          <p:cNvPr id="9" name="Title 8">
            <a:extLst>
              <a:ext uri="{FF2B5EF4-FFF2-40B4-BE49-F238E27FC236}">
                <a16:creationId xmlns:a16="http://schemas.microsoft.com/office/drawing/2014/main" id="{A55BD382-F2EA-BFE5-2DCA-304FB1F401A1}"/>
              </a:ext>
            </a:extLst>
          </p:cNvPr>
          <p:cNvSpPr>
            <a:spLocks noGrp="1"/>
          </p:cNvSpPr>
          <p:nvPr>
            <p:ph type="ctrTitle"/>
          </p:nvPr>
        </p:nvSpPr>
        <p:spPr>
          <a:xfrm>
            <a:off x="3943123" y="341055"/>
            <a:ext cx="6667392" cy="611488"/>
          </a:xfrm>
        </p:spPr>
        <p:txBody>
          <a:bodyPr>
            <a:normAutofit/>
          </a:bodyPr>
          <a:lstStyle/>
          <a:p>
            <a:r>
              <a:rPr lang="en-US" sz="3600" b="1" dirty="0">
                <a:latin typeface="Amasis MT Pro Black" panose="02040A04050005020304" pitchFamily="18" charset="0"/>
              </a:rPr>
              <a:t>CAREER FAIR 2026</a:t>
            </a:r>
          </a:p>
        </p:txBody>
      </p:sp>
      <p:sp>
        <p:nvSpPr>
          <p:cNvPr id="2" name="Oval 1" descr="2">
            <a:extLst>
              <a:ext uri="{FF2B5EF4-FFF2-40B4-BE49-F238E27FC236}">
                <a16:creationId xmlns:a16="http://schemas.microsoft.com/office/drawing/2014/main" id="{0A8893DC-E831-D3F6-E05C-09B403C6A688}"/>
              </a:ext>
            </a:extLst>
          </p:cNvPr>
          <p:cNvSpPr/>
          <p:nvPr/>
        </p:nvSpPr>
        <p:spPr>
          <a:xfrm>
            <a:off x="437822" y="2792698"/>
            <a:ext cx="1824106" cy="1830103"/>
          </a:xfrm>
          <a:prstGeom prst="ellipse">
            <a:avLst/>
          </a:prstGeom>
          <a:solidFill>
            <a:srgbClr val="0065A4"/>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w="0"/>
                <a:solidFill>
                  <a:prstClr val="black"/>
                </a:solidFill>
                <a:effectLst>
                  <a:outerShdw blurRad="63500" sx="102000" sy="102000" algn="ctr" rotWithShape="0">
                    <a:prstClr val="black">
                      <a:alpha val="40000"/>
                    </a:prstClr>
                  </a:outerShdw>
                </a:effectLst>
                <a:uLnTx/>
                <a:uFillTx/>
                <a:latin typeface="Calibri" panose="020F0502020204030204"/>
                <a:ea typeface="+mn-ea"/>
                <a:cs typeface="+mn-cs"/>
              </a:rPr>
              <a:t>3</a:t>
            </a:r>
          </a:p>
        </p:txBody>
      </p:sp>
      <p:sp>
        <p:nvSpPr>
          <p:cNvPr id="10" name="TextBox 9">
            <a:extLst>
              <a:ext uri="{FF2B5EF4-FFF2-40B4-BE49-F238E27FC236}">
                <a16:creationId xmlns:a16="http://schemas.microsoft.com/office/drawing/2014/main" id="{05B3D7C1-E4C4-A4C2-AF91-306B965F9F3B}"/>
              </a:ext>
            </a:extLst>
          </p:cNvPr>
          <p:cNvSpPr txBox="1"/>
          <p:nvPr/>
        </p:nvSpPr>
        <p:spPr>
          <a:xfrm>
            <a:off x="7276819" y="755596"/>
            <a:ext cx="4296050" cy="1785104"/>
          </a:xfrm>
          <a:prstGeom prst="rect">
            <a:avLst/>
          </a:prstGeom>
          <a:noFill/>
        </p:spPr>
        <p:txBody>
          <a:bodyPr wrap="square" rtlCol="0">
            <a:spAutoFit/>
          </a:bodyPr>
          <a:lstStyle/>
          <a:p>
            <a:endParaRPr lang="en-US" dirty="0"/>
          </a:p>
          <a:p>
            <a:pPr algn="ctr"/>
            <a:endParaRPr lang="en-US" dirty="0">
              <a:solidFill>
                <a:srgbClr val="0065C4"/>
              </a:solidFill>
            </a:endParaRPr>
          </a:p>
          <a:p>
            <a:pPr algn="ctr"/>
            <a:endParaRPr lang="en-US" sz="2000" b="1" dirty="0">
              <a:solidFill>
                <a:schemeClr val="accent1">
                  <a:lumMod val="50000"/>
                </a:schemeClr>
              </a:solidFill>
              <a:latin typeface="Amasis MT Pro Black" panose="02040A04050005020304" pitchFamily="18" charset="0"/>
            </a:endParaRPr>
          </a:p>
          <a:p>
            <a:endParaRPr lang="en-US" dirty="0"/>
          </a:p>
          <a:p>
            <a:endParaRPr lang="en-US" dirty="0"/>
          </a:p>
          <a:p>
            <a:endParaRPr lang="en-US" dirty="0"/>
          </a:p>
        </p:txBody>
      </p:sp>
      <p:graphicFrame>
        <p:nvGraphicFramePr>
          <p:cNvPr id="7" name="Object 6">
            <a:hlinkClick r:id="" action="ppaction://ole?verb=0"/>
            <a:extLst>
              <a:ext uri="{FF2B5EF4-FFF2-40B4-BE49-F238E27FC236}">
                <a16:creationId xmlns:a16="http://schemas.microsoft.com/office/drawing/2014/main" id="{D6A3874F-6CB5-76AD-5E4D-30A743111050}"/>
              </a:ext>
            </a:extLst>
          </p:cNvPr>
          <p:cNvGraphicFramePr>
            <a:graphicFrameLocks noChangeAspect="1"/>
          </p:cNvGraphicFramePr>
          <p:nvPr>
            <p:extLst>
              <p:ext uri="{D42A27DB-BD31-4B8C-83A1-F6EECF244321}">
                <p14:modId xmlns:p14="http://schemas.microsoft.com/office/powerpoint/2010/main" val="2460493849"/>
              </p:ext>
            </p:extLst>
          </p:nvPr>
        </p:nvGraphicFramePr>
        <p:xfrm>
          <a:off x="3179251" y="1135999"/>
          <a:ext cx="9144000" cy="5143500"/>
        </p:xfrm>
        <a:graphic>
          <a:graphicData uri="http://schemas.openxmlformats.org/presentationml/2006/ole">
            <mc:AlternateContent xmlns:mc="http://schemas.openxmlformats.org/markup-compatibility/2006">
              <mc:Choice xmlns:v="urn:schemas-microsoft-com:vml" Requires="v">
                <p:oleObj name="Presentation" r:id="rId3" imgW="9144085" imgH="5143484" progId="PowerPoint.Show.12">
                  <p:embed/>
                </p:oleObj>
              </mc:Choice>
              <mc:Fallback>
                <p:oleObj name="Presentation" r:id="rId3" imgW="9144085" imgH="5143484" progId="PowerPoint.Show.12">
                  <p:embed/>
                  <p:pic>
                    <p:nvPicPr>
                      <p:cNvPr id="7" name="Object 6">
                        <a:hlinkClick r:id="" action="ppaction://ole?verb=0"/>
                        <a:extLst>
                          <a:ext uri="{FF2B5EF4-FFF2-40B4-BE49-F238E27FC236}">
                            <a16:creationId xmlns:a16="http://schemas.microsoft.com/office/drawing/2014/main" id="{D6A3874F-6CB5-76AD-5E4D-30A743111050}"/>
                          </a:ext>
                        </a:extLst>
                      </p:cNvPr>
                      <p:cNvPicPr/>
                      <p:nvPr/>
                    </p:nvPicPr>
                    <p:blipFill>
                      <a:blip r:embed="rId4"/>
                      <a:stretch>
                        <a:fillRect/>
                      </a:stretch>
                    </p:blipFill>
                    <p:spPr>
                      <a:xfrm>
                        <a:off x="3179251" y="1135999"/>
                        <a:ext cx="9144000" cy="5143500"/>
                      </a:xfrm>
                      <a:prstGeom prst="rect">
                        <a:avLst/>
                      </a:prstGeom>
                    </p:spPr>
                  </p:pic>
                </p:oleObj>
              </mc:Fallback>
            </mc:AlternateContent>
          </a:graphicData>
        </a:graphic>
      </p:graphicFrame>
    </p:spTree>
    <p:extLst>
      <p:ext uri="{BB962C8B-B14F-4D97-AF65-F5344CB8AC3E}">
        <p14:creationId xmlns:p14="http://schemas.microsoft.com/office/powerpoint/2010/main" val="3570877484"/>
      </p:ext>
    </p:extLst>
  </p:cSld>
  <p:clrMapOvr>
    <a:masterClrMapping/>
  </p:clrMapOvr>
  <p:transition spd="slow" advTm="15000">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A120E-7C4A-33E7-C1FA-DCEA7EBD397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396F122-5AF5-7200-BCD0-F56AF3E86C01}"/>
              </a:ext>
              <a:ext uri="{C183D7F6-B498-43B3-948B-1728B52AA6E4}">
                <adec:decorative xmlns:adec="http://schemas.microsoft.com/office/drawing/2017/decorative" val="1"/>
              </a:ext>
            </a:extLst>
          </p:cNvPr>
          <p:cNvSpPr/>
          <p:nvPr/>
        </p:nvSpPr>
        <p:spPr>
          <a:xfrm>
            <a:off x="-11963" y="0"/>
            <a:ext cx="2926623" cy="6858000"/>
          </a:xfrm>
          <a:prstGeom prst="rect">
            <a:avLst/>
          </a:prstGeom>
          <a:solidFill>
            <a:srgbClr val="0065A4"/>
          </a:solidFill>
          <a:ln>
            <a:solidFill>
              <a:srgbClr val="0065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3" name="Picture 12" descr="&quot;HTM WEEKLY&#10;Let's Connect Lakers!&quot;">
            <a:extLst>
              <a:ext uri="{FF2B5EF4-FFF2-40B4-BE49-F238E27FC236}">
                <a16:creationId xmlns:a16="http://schemas.microsoft.com/office/drawing/2014/main" id="{D441D2A9-7356-23B0-430A-8B1B1FD517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81" y="146971"/>
            <a:ext cx="2889740" cy="2018231"/>
          </a:xfrm>
          <a:prstGeom prst="rect">
            <a:avLst/>
          </a:prstGeom>
        </p:spPr>
      </p:pic>
      <p:sp>
        <p:nvSpPr>
          <p:cNvPr id="9" name="Title 8">
            <a:extLst>
              <a:ext uri="{FF2B5EF4-FFF2-40B4-BE49-F238E27FC236}">
                <a16:creationId xmlns:a16="http://schemas.microsoft.com/office/drawing/2014/main" id="{B05AA6C0-43FE-51E5-BE1F-940900D4E5C0}"/>
              </a:ext>
            </a:extLst>
          </p:cNvPr>
          <p:cNvSpPr>
            <a:spLocks noGrp="1"/>
          </p:cNvSpPr>
          <p:nvPr>
            <p:ph type="ctrTitle"/>
          </p:nvPr>
        </p:nvSpPr>
        <p:spPr>
          <a:xfrm>
            <a:off x="4562102" y="341054"/>
            <a:ext cx="6667392" cy="611488"/>
          </a:xfrm>
        </p:spPr>
        <p:txBody>
          <a:bodyPr>
            <a:normAutofit/>
          </a:bodyPr>
          <a:lstStyle/>
          <a:p>
            <a:r>
              <a:rPr lang="en-US" sz="3600" b="1" dirty="0">
                <a:latin typeface="Amasis MT Pro Black" panose="02040A04050005020304" pitchFamily="18" charset="0"/>
              </a:rPr>
              <a:t>HOMECOMING WEEK </a:t>
            </a:r>
          </a:p>
        </p:txBody>
      </p:sp>
      <p:sp>
        <p:nvSpPr>
          <p:cNvPr id="2" name="Oval 1" descr="2">
            <a:extLst>
              <a:ext uri="{FF2B5EF4-FFF2-40B4-BE49-F238E27FC236}">
                <a16:creationId xmlns:a16="http://schemas.microsoft.com/office/drawing/2014/main" id="{3A47DA13-E4F9-5B47-34D2-136A3CACB54A}"/>
              </a:ext>
            </a:extLst>
          </p:cNvPr>
          <p:cNvSpPr/>
          <p:nvPr/>
        </p:nvSpPr>
        <p:spPr>
          <a:xfrm>
            <a:off x="437822" y="2792698"/>
            <a:ext cx="1824106" cy="1830103"/>
          </a:xfrm>
          <a:prstGeom prst="ellipse">
            <a:avLst/>
          </a:prstGeom>
          <a:solidFill>
            <a:srgbClr val="0065A4"/>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6600" dirty="0">
                <a:ln w="0"/>
                <a:solidFill>
                  <a:prstClr val="black"/>
                </a:solidFill>
                <a:effectLst>
                  <a:outerShdw blurRad="63500" sx="102000" sy="102000" algn="ctr" rotWithShape="0">
                    <a:prstClr val="black">
                      <a:alpha val="40000"/>
                    </a:prstClr>
                  </a:outerShdw>
                </a:effectLst>
                <a:latin typeface="Calibri" panose="020F0502020204030204"/>
              </a:rPr>
              <a:t>4</a:t>
            </a:r>
            <a:endParaRPr kumimoji="0" lang="en-US" sz="6600" b="0" i="0" u="none" strike="noStrike" kern="1200" cap="none" spc="0" normalizeH="0" baseline="0" noProof="0" dirty="0">
              <a:ln w="0"/>
              <a:solidFill>
                <a:prstClr val="black"/>
              </a:solidFill>
              <a:effectLst>
                <a:outerShdw blurRad="63500" sx="102000" sy="102000" algn="ctr" rotWithShape="0">
                  <a:prstClr val="black">
                    <a:alpha val="40000"/>
                  </a:prstClr>
                </a:outerShdw>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70B52A7E-FB90-4A67-A20E-AA6FFA19208C}"/>
              </a:ext>
            </a:extLst>
          </p:cNvPr>
          <p:cNvSpPr txBox="1"/>
          <p:nvPr/>
        </p:nvSpPr>
        <p:spPr>
          <a:xfrm>
            <a:off x="3566670" y="4762620"/>
            <a:ext cx="7662824" cy="1754326"/>
          </a:xfrm>
          <a:prstGeom prst="rect">
            <a:avLst/>
          </a:prstGeom>
          <a:noFill/>
        </p:spPr>
        <p:txBody>
          <a:bodyPr wrap="square" rtlCol="0">
            <a:spAutoFit/>
          </a:bodyPr>
          <a:lstStyle/>
          <a:p>
            <a:pPr algn="ctr"/>
            <a:r>
              <a:rPr lang="en-US" dirty="0"/>
              <a:t>Homecoming kicks off next week with events across campus, leading up to the Alumni Homecoming Tailgate and football game on </a:t>
            </a:r>
            <a:r>
              <a:rPr lang="en-US" b="1" dirty="0"/>
              <a:t>Saturday, October 3</a:t>
            </a:r>
            <a:r>
              <a:rPr lang="en-US" dirty="0"/>
              <a:t>. Wear your Laker gear, join the tailgate, join the daily activities and be part of the celebration!</a:t>
            </a:r>
          </a:p>
          <a:p>
            <a:pPr algn="ctr"/>
            <a:endParaRPr lang="en-US" dirty="0"/>
          </a:p>
          <a:p>
            <a:pPr algn="ctr"/>
            <a:r>
              <a:rPr lang="en-US" dirty="0">
                <a:hlinkClick r:id="rId3"/>
              </a:rPr>
              <a:t>More information on Homecoming week</a:t>
            </a:r>
            <a:endParaRPr lang="en-US" dirty="0"/>
          </a:p>
        </p:txBody>
      </p:sp>
      <p:pic>
        <p:nvPicPr>
          <p:cNvPr id="6" name="Picture 5">
            <a:extLst>
              <a:ext uri="{FF2B5EF4-FFF2-40B4-BE49-F238E27FC236}">
                <a16:creationId xmlns:a16="http://schemas.microsoft.com/office/drawing/2014/main" id="{8DA16D43-02D6-3DE0-0D4B-F283CF7FEE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5654" y="952542"/>
            <a:ext cx="6667392" cy="3433676"/>
          </a:xfrm>
          <a:prstGeom prst="rect">
            <a:avLst/>
          </a:prstGeom>
        </p:spPr>
      </p:pic>
    </p:spTree>
    <p:extLst>
      <p:ext uri="{BB962C8B-B14F-4D97-AF65-F5344CB8AC3E}">
        <p14:creationId xmlns:p14="http://schemas.microsoft.com/office/powerpoint/2010/main" val="2192356626"/>
      </p:ext>
    </p:extLst>
  </p:cSld>
  <p:clrMapOvr>
    <a:masterClrMapping/>
  </p:clrMapOvr>
  <p:transition spd="slow" advTm="15000">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E92AA-4C01-D400-6777-433D0250FCC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DD06084-FFFA-07C1-0E01-C4CF61C485ED}"/>
              </a:ext>
              <a:ext uri="{C183D7F6-B498-43B3-948B-1728B52AA6E4}">
                <adec:decorative xmlns:adec="http://schemas.microsoft.com/office/drawing/2017/decorative" val="1"/>
              </a:ext>
            </a:extLst>
          </p:cNvPr>
          <p:cNvSpPr/>
          <p:nvPr/>
        </p:nvSpPr>
        <p:spPr>
          <a:xfrm>
            <a:off x="15685" y="0"/>
            <a:ext cx="2963506" cy="6858000"/>
          </a:xfrm>
          <a:prstGeom prst="rect">
            <a:avLst/>
          </a:prstGeom>
          <a:solidFill>
            <a:srgbClr val="0065A4"/>
          </a:solidFill>
          <a:ln>
            <a:solidFill>
              <a:srgbClr val="0065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quot;HTM WEEKLY&#10;Let's Connect Lakers!&quot;">
            <a:extLst>
              <a:ext uri="{FF2B5EF4-FFF2-40B4-BE49-F238E27FC236}">
                <a16:creationId xmlns:a16="http://schemas.microsoft.com/office/drawing/2014/main" id="{02FA6B15-AC35-1F27-BB79-2647FA7302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85" y="179504"/>
            <a:ext cx="2926624" cy="2055696"/>
          </a:xfrm>
          <a:prstGeom prst="rect">
            <a:avLst/>
          </a:prstGeom>
        </p:spPr>
      </p:pic>
      <p:sp>
        <p:nvSpPr>
          <p:cNvPr id="11" name="Title 10">
            <a:extLst>
              <a:ext uri="{FF2B5EF4-FFF2-40B4-BE49-F238E27FC236}">
                <a16:creationId xmlns:a16="http://schemas.microsoft.com/office/drawing/2014/main" id="{6DE8C298-120B-7BE4-C738-2984B4581729}"/>
              </a:ext>
            </a:extLst>
          </p:cNvPr>
          <p:cNvSpPr txBox="1">
            <a:spLocks/>
          </p:cNvSpPr>
          <p:nvPr/>
        </p:nvSpPr>
        <p:spPr>
          <a:xfrm>
            <a:off x="3305405" y="308416"/>
            <a:ext cx="7911007" cy="62530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3600" b="1" dirty="0">
                <a:latin typeface="Amasis MT Pro Black" panose="02040A04050005020304" pitchFamily="18" charset="0"/>
              </a:rPr>
              <a:t>COMMUNITY EVENTS</a:t>
            </a:r>
            <a:endParaRPr kumimoji="0" lang="en-US" sz="3600" b="1" i="0" u="none" strike="noStrike" kern="1200" cap="none" spc="0" normalizeH="0" baseline="0" noProof="0" dirty="0">
              <a:ln>
                <a:noFill/>
              </a:ln>
              <a:effectLst/>
              <a:uLnTx/>
              <a:uFillTx/>
              <a:latin typeface="Amasis MT Pro Black" panose="02040A04050005020304" pitchFamily="18" charset="0"/>
            </a:endParaRPr>
          </a:p>
        </p:txBody>
      </p:sp>
      <p:sp>
        <p:nvSpPr>
          <p:cNvPr id="2" name="TextBox 1">
            <a:extLst>
              <a:ext uri="{FF2B5EF4-FFF2-40B4-BE49-F238E27FC236}">
                <a16:creationId xmlns:a16="http://schemas.microsoft.com/office/drawing/2014/main" id="{29D51E9E-E42E-4E3A-3AD8-3A2D0CD1C8EF}"/>
              </a:ext>
            </a:extLst>
          </p:cNvPr>
          <p:cNvSpPr txBox="1"/>
          <p:nvPr/>
        </p:nvSpPr>
        <p:spPr>
          <a:xfrm>
            <a:off x="8087841" y="1466090"/>
            <a:ext cx="3786187" cy="543739"/>
          </a:xfrm>
          <a:prstGeom prst="rect">
            <a:avLst/>
          </a:prstGeom>
          <a:noFill/>
        </p:spPr>
        <p:txBody>
          <a:bodyPr wrap="square" rtlCol="0">
            <a:spAutoFit/>
          </a:bodyPr>
          <a:lstStyle/>
          <a:p>
            <a:pPr algn="ctr"/>
            <a:endParaRPr lang="en-US" sz="2000" b="1" baseline="30000" dirty="0">
              <a:solidFill>
                <a:srgbClr val="333333"/>
              </a:solidFill>
              <a:highlight>
                <a:srgbClr val="FFFFFF"/>
              </a:highlight>
              <a:latin typeface="Lato" panose="020F0502020204030203" pitchFamily="34" charset="0"/>
            </a:endParaRPr>
          </a:p>
          <a:p>
            <a:pPr algn="ctr"/>
            <a:endParaRPr lang="en-US" sz="2400" b="1" baseline="30000" dirty="0">
              <a:solidFill>
                <a:srgbClr val="7030A0"/>
              </a:solidFill>
              <a:highlight>
                <a:srgbClr val="FFFFFF"/>
              </a:highlight>
              <a:latin typeface="Neue Plak"/>
            </a:endParaRPr>
          </a:p>
        </p:txBody>
      </p:sp>
      <p:pic>
        <p:nvPicPr>
          <p:cNvPr id="3" name="Picture 2">
            <a:extLst>
              <a:ext uri="{FF2B5EF4-FFF2-40B4-BE49-F238E27FC236}">
                <a16:creationId xmlns:a16="http://schemas.microsoft.com/office/drawing/2014/main" id="{0EC3AB73-997E-C1EA-7D2F-15870CE9C7B7}"/>
              </a:ext>
            </a:extLst>
          </p:cNvPr>
          <p:cNvPicPr>
            <a:picLocks noChangeAspect="1"/>
          </p:cNvPicPr>
          <p:nvPr/>
        </p:nvPicPr>
        <p:blipFill>
          <a:blip r:embed="rId4"/>
          <a:stretch>
            <a:fillRect/>
          </a:stretch>
        </p:blipFill>
        <p:spPr>
          <a:xfrm>
            <a:off x="167118" y="2145774"/>
            <a:ext cx="2444708" cy="2310584"/>
          </a:xfrm>
          <a:prstGeom prst="rect">
            <a:avLst/>
          </a:prstGeom>
        </p:spPr>
      </p:pic>
      <p:pic>
        <p:nvPicPr>
          <p:cNvPr id="5" name="Picture 4">
            <a:extLst>
              <a:ext uri="{FF2B5EF4-FFF2-40B4-BE49-F238E27FC236}">
                <a16:creationId xmlns:a16="http://schemas.microsoft.com/office/drawing/2014/main" id="{967DA562-7C0C-B61D-7FEB-BD01687BC689}"/>
              </a:ext>
            </a:extLst>
          </p:cNvPr>
          <p:cNvPicPr>
            <a:picLocks noChangeAspect="1"/>
          </p:cNvPicPr>
          <p:nvPr/>
        </p:nvPicPr>
        <p:blipFill>
          <a:blip r:embed="rId5"/>
          <a:stretch>
            <a:fillRect/>
          </a:stretch>
        </p:blipFill>
        <p:spPr>
          <a:xfrm>
            <a:off x="177849" y="4580841"/>
            <a:ext cx="2462997" cy="1828959"/>
          </a:xfrm>
          <a:prstGeom prst="rect">
            <a:avLst/>
          </a:prstGeom>
        </p:spPr>
      </p:pic>
      <p:sp>
        <p:nvSpPr>
          <p:cNvPr id="12" name="TextBox 11">
            <a:extLst>
              <a:ext uri="{FF2B5EF4-FFF2-40B4-BE49-F238E27FC236}">
                <a16:creationId xmlns:a16="http://schemas.microsoft.com/office/drawing/2014/main" id="{81EB1C53-4B2C-E324-1863-BA1B5CACDE54}"/>
              </a:ext>
            </a:extLst>
          </p:cNvPr>
          <p:cNvSpPr txBox="1"/>
          <p:nvPr/>
        </p:nvSpPr>
        <p:spPr>
          <a:xfrm>
            <a:off x="7444297" y="1676541"/>
            <a:ext cx="3868615" cy="4247317"/>
          </a:xfrm>
          <a:prstGeom prst="rect">
            <a:avLst/>
          </a:prstGeom>
          <a:noFill/>
        </p:spPr>
        <p:txBody>
          <a:bodyPr wrap="square" rtlCol="0">
            <a:spAutoFit/>
          </a:bodyPr>
          <a:lstStyle/>
          <a:p>
            <a:pPr algn="ctr"/>
            <a:r>
              <a:rPr lang="en-US" dirty="0"/>
              <a:t>Did you know that the world’s most attended public art event takes place in Grand Rapids, Michigan? Nearly one million people visit downtown Grand Rapids every fall for ArtPrize, an international art competition and cultural festival launched in 2009.</a:t>
            </a:r>
          </a:p>
          <a:p>
            <a:pPr algn="ctr"/>
            <a:endParaRPr lang="en-US" dirty="0"/>
          </a:p>
          <a:p>
            <a:pPr algn="ctr"/>
            <a:r>
              <a:rPr lang="en-US" dirty="0"/>
              <a:t>Start your tour of ArtPrize at the Clubhouse at 428 Bridge St NW where the concierge staff ready to help guide you through your ArtPrize experience. </a:t>
            </a:r>
          </a:p>
          <a:p>
            <a:pPr algn="ctr"/>
            <a:endParaRPr lang="en-US" dirty="0"/>
          </a:p>
          <a:p>
            <a:pPr algn="ctr"/>
            <a:r>
              <a:rPr lang="en-US" dirty="0"/>
              <a:t>ArtPrize runs now through October 3</a:t>
            </a:r>
            <a:r>
              <a:rPr lang="en-US" baseline="30000" dirty="0"/>
              <a:t>rd</a:t>
            </a:r>
            <a:r>
              <a:rPr lang="en-US" dirty="0"/>
              <a:t>.</a:t>
            </a:r>
          </a:p>
          <a:p>
            <a:pPr algn="ctr"/>
            <a:endParaRPr lang="en-US" dirty="0"/>
          </a:p>
        </p:txBody>
      </p:sp>
      <p:pic>
        <p:nvPicPr>
          <p:cNvPr id="9" name="Picture 8">
            <a:extLst>
              <a:ext uri="{FF2B5EF4-FFF2-40B4-BE49-F238E27FC236}">
                <a16:creationId xmlns:a16="http://schemas.microsoft.com/office/drawing/2014/main" id="{A8CA6BDC-5621-F2B6-B089-D176922FE70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23466" y="1136568"/>
            <a:ext cx="3552825" cy="5220478"/>
          </a:xfrm>
          <a:prstGeom prst="rect">
            <a:avLst/>
          </a:prstGeom>
        </p:spPr>
      </p:pic>
    </p:spTree>
    <p:extLst>
      <p:ext uri="{BB962C8B-B14F-4D97-AF65-F5344CB8AC3E}">
        <p14:creationId xmlns:p14="http://schemas.microsoft.com/office/powerpoint/2010/main" val="1006279855"/>
      </p:ext>
    </p:extLst>
  </p:cSld>
  <p:clrMapOvr>
    <a:masterClrMapping/>
  </p:clrMapOvr>
  <p:transition spd="slow" advTm="20000">
    <p:push dir="u"/>
  </p:transition>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706a1fdb-e05e-4d05-8a92-c507d9ba440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0C60E6957C7B147A384766A5A8ADF58" ma:contentTypeVersion="10" ma:contentTypeDescription="Create a new document." ma:contentTypeScope="" ma:versionID="2c4a8326472b1e1300cd25f96a5f3bee">
  <xsd:schema xmlns:xsd="http://www.w3.org/2001/XMLSchema" xmlns:xs="http://www.w3.org/2001/XMLSchema" xmlns:p="http://schemas.microsoft.com/office/2006/metadata/properties" xmlns:ns3="706a1fdb-e05e-4d05-8a92-c507d9ba4407" xmlns:ns4="c1b4432d-8151-4eb7-b52e-30dfaae51a85" targetNamespace="http://schemas.microsoft.com/office/2006/metadata/properties" ma:root="true" ma:fieldsID="25a2533c32aff71658a0f5a19b5ec020" ns3:_="" ns4:_="">
    <xsd:import namespace="706a1fdb-e05e-4d05-8a92-c507d9ba4407"/>
    <xsd:import namespace="c1b4432d-8151-4eb7-b52e-30dfaae51a85"/>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_activity"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6a1fdb-e05e-4d05-8a92-c507d9ba440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1b4432d-8151-4eb7-b52e-30dfaae51a8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D9C2033-6564-4DA6-BF02-086189AF332F}">
  <ds:schemaRefs>
    <ds:schemaRef ds:uri="c1b4432d-8151-4eb7-b52e-30dfaae51a85"/>
    <ds:schemaRef ds:uri="http://purl.org/dc/dcmitype/"/>
    <ds:schemaRef ds:uri="http://purl.org/dc/elements/1.1/"/>
    <ds:schemaRef ds:uri="706a1fdb-e05e-4d05-8a92-c507d9ba4407"/>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FC3F2F74-CFDA-40ED-9B65-301128C78E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6a1fdb-e05e-4d05-8a92-c507d9ba4407"/>
    <ds:schemaRef ds:uri="c1b4432d-8151-4eb7-b52e-30dfaae51a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EC8BBB0-426B-41B1-927F-098F78F0ED7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6581</TotalTime>
  <Words>515</Words>
  <Application>Microsoft Macintosh PowerPoint</Application>
  <PresentationFormat>Widescreen</PresentationFormat>
  <Paragraphs>56</Paragraphs>
  <Slides>6</Slides>
  <Notes>4</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6</vt:i4>
      </vt:variant>
    </vt:vector>
  </HeadingPairs>
  <TitlesOfParts>
    <vt:vector size="14" baseType="lpstr">
      <vt:lpstr>Amasis MT Pro Black</vt:lpstr>
      <vt:lpstr>Arial</vt:lpstr>
      <vt:lpstr>Calibri</vt:lpstr>
      <vt:lpstr>Calibri Light</vt:lpstr>
      <vt:lpstr>Lato</vt:lpstr>
      <vt:lpstr>Neue Plak</vt:lpstr>
      <vt:lpstr>1_Office Theme</vt:lpstr>
      <vt:lpstr>Presentation</vt:lpstr>
      <vt:lpstr>PowerPoint Presentation</vt:lpstr>
      <vt:lpstr>PowerPoint Presentation</vt:lpstr>
      <vt:lpstr>PowerPoint Presentation</vt:lpstr>
      <vt:lpstr>CAREER FAIR 2026</vt:lpstr>
      <vt:lpstr>HOMECOMING WEEK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Witsaman</dc:creator>
  <cp:lastModifiedBy>Kirsten Rydzewski</cp:lastModifiedBy>
  <cp:revision>177</cp:revision>
  <cp:lastPrinted>2026-09-25T17:31:04Z</cp:lastPrinted>
  <dcterms:created xsi:type="dcterms:W3CDTF">2022-01-28T19:37:52Z</dcterms:created>
  <dcterms:modified xsi:type="dcterms:W3CDTF">2026-09-25T17:32:56Z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0x01010090C60E6957C7B147A384766A5A8ADF58</vt:lpwstr>
  </property>
</Properties>
</file>