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57" r:id="rId5"/>
    <p:sldId id="279" r:id="rId6"/>
    <p:sldId id="287" r:id="rId7"/>
    <p:sldId id="294" r:id="rId8"/>
    <p:sldId id="295" r:id="rId9"/>
    <p:sldId id="29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FF0101"/>
    <a:srgbClr val="0065C4"/>
    <a:srgbClr val="6E4F2C"/>
    <a:srgbClr val="11A7BB"/>
    <a:srgbClr val="FF9900"/>
    <a:srgbClr val="FFCC00"/>
    <a:srgbClr val="0097CC"/>
    <a:srgbClr val="552579"/>
    <a:srgbClr val="9A7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6F6CCD-72A4-431E-8868-0828E3954A25}" v="3" dt="2026-04-10T15:09:56.2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531" autoAdjust="0"/>
  </p:normalViewPr>
  <p:slideViewPr>
    <p:cSldViewPr snapToGrid="0">
      <p:cViewPr varScale="1">
        <p:scale>
          <a:sx n="70" d="100"/>
          <a:sy n="70" d="100"/>
        </p:scale>
        <p:origin x="246" y="6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2AD23E-8178-4FEC-AE09-B69DA7034BF0}" type="datetimeFigureOut">
              <a:rPr lang="en-US" smtClean="0"/>
              <a:t>9/10/2026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1ED14-5FCB-47DA-9A59-896B02B7CC08}" type="slidenum">
              <a:rPr lang="en-US" smtClean="0"/>
              <a:t>‹#›</a:t>
            </a:fld>
            <a:endParaRPr lang="en-US"/>
          </a:p>
        </p:txBody>
      </p:sp>
    </p:spTree>
    <p:extLst>
      <p:ext uri="{BB962C8B-B14F-4D97-AF65-F5344CB8AC3E}">
        <p14:creationId xmlns:p14="http://schemas.microsoft.com/office/powerpoint/2010/main" val="3272769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247F12-033E-43EF-ABFE-C5912C64A5D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34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91ED14-5FCB-47DA-9A59-896B02B7CC08}" type="slidenum">
              <a:rPr lang="en-US" smtClean="0"/>
              <a:t>2</a:t>
            </a:fld>
            <a:endParaRPr lang="en-US"/>
          </a:p>
        </p:txBody>
      </p:sp>
    </p:spTree>
    <p:extLst>
      <p:ext uri="{BB962C8B-B14F-4D97-AF65-F5344CB8AC3E}">
        <p14:creationId xmlns:p14="http://schemas.microsoft.com/office/powerpoint/2010/main" val="3394777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91ED14-5FCB-47DA-9A59-896B02B7CC08}" type="slidenum">
              <a:rPr lang="en-US" smtClean="0"/>
              <a:t>3</a:t>
            </a:fld>
            <a:endParaRPr lang="en-US"/>
          </a:p>
        </p:txBody>
      </p:sp>
    </p:spTree>
    <p:extLst>
      <p:ext uri="{BB962C8B-B14F-4D97-AF65-F5344CB8AC3E}">
        <p14:creationId xmlns:p14="http://schemas.microsoft.com/office/powerpoint/2010/main" val="4080527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49B42-AC24-338E-55A1-83D4C02C6B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74EC2A-62E3-97E8-3B4F-2DB4AC6D68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39A68F-ABF0-8FD6-4763-5CFACD159F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AB54E9-BBAE-7CDE-D14F-47B837A7E0F8}"/>
              </a:ext>
            </a:extLst>
          </p:cNvPr>
          <p:cNvSpPr>
            <a:spLocks noGrp="1"/>
          </p:cNvSpPr>
          <p:nvPr>
            <p:ph type="sldNum" sz="quarter" idx="5"/>
          </p:nvPr>
        </p:nvSpPr>
        <p:spPr/>
        <p:txBody>
          <a:bodyPr/>
          <a:lstStyle/>
          <a:p>
            <a:fld id="{C991ED14-5FCB-47DA-9A59-896B02B7CC08}" type="slidenum">
              <a:rPr lang="en-US" smtClean="0"/>
              <a:t>6</a:t>
            </a:fld>
            <a:endParaRPr lang="en-US"/>
          </a:p>
        </p:txBody>
      </p:sp>
    </p:spTree>
    <p:extLst>
      <p:ext uri="{BB962C8B-B14F-4D97-AF65-F5344CB8AC3E}">
        <p14:creationId xmlns:p14="http://schemas.microsoft.com/office/powerpoint/2010/main" val="2717274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B2171-0DCD-41C7-BE1B-DF4AE26F64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A32AE1-9C69-43AE-995C-1B2C5FEE1B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109A57-4E3E-4E65-9E42-0766E86CDB34}"/>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5" name="Footer Placeholder 4">
            <a:extLst>
              <a:ext uri="{FF2B5EF4-FFF2-40B4-BE49-F238E27FC236}">
                <a16:creationId xmlns:a16="http://schemas.microsoft.com/office/drawing/2014/main" id="{F1532904-0D40-41CF-90D9-F81FF639C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1C1C19-6BB5-4ACB-882D-F1F5A72EEEED}"/>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530621578"/>
      </p:ext>
    </p:extLst>
  </p:cSld>
  <p:clrMapOvr>
    <a:masterClrMapping/>
  </p:clrMapOvr>
  <p:transition spd="slow" advTm="20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1D03F-9581-488E-B87E-ADC0011AE5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4580FB-778B-4B66-A013-D4D537CED1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70AAA-4C55-4A2F-9BAE-3E859434DD2A}"/>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5" name="Footer Placeholder 4">
            <a:extLst>
              <a:ext uri="{FF2B5EF4-FFF2-40B4-BE49-F238E27FC236}">
                <a16:creationId xmlns:a16="http://schemas.microsoft.com/office/drawing/2014/main" id="{9C278D52-CA5C-43D7-B00F-A9A33E2AC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0BAAA-AADB-40C1-B5B2-00CBFFEF3BDC}"/>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9901002"/>
      </p:ext>
    </p:extLst>
  </p:cSld>
  <p:clrMapOvr>
    <a:masterClrMapping/>
  </p:clrMapOvr>
  <p:transition spd="slow" advTm="20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413C02-B5E6-42D9-86F4-ACF18BADE9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BFBE2D-3ED3-4C93-836F-89B3737160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2197C3-4F81-45BE-97F8-BEBCE4C4C578}"/>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5" name="Footer Placeholder 4">
            <a:extLst>
              <a:ext uri="{FF2B5EF4-FFF2-40B4-BE49-F238E27FC236}">
                <a16:creationId xmlns:a16="http://schemas.microsoft.com/office/drawing/2014/main" id="{D37B7F91-E458-4E36-B3B3-23F4A9DEA1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CB50D-D884-4FF4-86F6-C540D296C7B3}"/>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901783118"/>
      </p:ext>
    </p:extLst>
  </p:cSld>
  <p:clrMapOvr>
    <a:masterClrMapping/>
  </p:clrMapOvr>
  <p:transition spd="slow" advTm="20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77B96-394E-4CE4-B09E-826FA945F7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71DE3D-C168-45F1-88B9-AC92AC197C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9D8B1-617B-4FCC-B87A-C96B146724FF}"/>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5" name="Footer Placeholder 4">
            <a:extLst>
              <a:ext uri="{FF2B5EF4-FFF2-40B4-BE49-F238E27FC236}">
                <a16:creationId xmlns:a16="http://schemas.microsoft.com/office/drawing/2014/main" id="{CCDA66E8-77FF-4F87-AB7A-2E635F02C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BAD3B7-52C9-452E-996F-ECC8CADC8984}"/>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15200929"/>
      </p:ext>
    </p:extLst>
  </p:cSld>
  <p:clrMapOvr>
    <a:masterClrMapping/>
  </p:clrMapOvr>
  <p:transition spd="slow" advTm="20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95D13-909E-436E-8EE2-9036CF037A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B0352E-02D3-41E8-AE4E-A0F401C1A1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30FC01-C781-492D-996F-2C8A9ECEAEC5}"/>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5" name="Footer Placeholder 4">
            <a:extLst>
              <a:ext uri="{FF2B5EF4-FFF2-40B4-BE49-F238E27FC236}">
                <a16:creationId xmlns:a16="http://schemas.microsoft.com/office/drawing/2014/main" id="{D2A05DBC-A993-49DE-8F4F-D8E404B2DB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45B453-940B-4510-B138-71CCD74A10AE}"/>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875412839"/>
      </p:ext>
    </p:extLst>
  </p:cSld>
  <p:clrMapOvr>
    <a:masterClrMapping/>
  </p:clrMapOvr>
  <p:transition spd="slow" advTm="20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ED053-3762-4128-BE0F-9DBFA2C34D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28D58A-4C98-4EA8-B534-A2C9F86019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3026D5-A901-4B8C-BD76-D8411DB120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7479DB-D01C-4EE5-8069-27280D0E0F82}"/>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6" name="Footer Placeholder 5">
            <a:extLst>
              <a:ext uri="{FF2B5EF4-FFF2-40B4-BE49-F238E27FC236}">
                <a16:creationId xmlns:a16="http://schemas.microsoft.com/office/drawing/2014/main" id="{D3637DA8-8135-4F52-8EA7-D7377C43D7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ECE4CD-3C4D-43D9-B314-0A88ED79035D}"/>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652300340"/>
      </p:ext>
    </p:extLst>
  </p:cSld>
  <p:clrMapOvr>
    <a:masterClrMapping/>
  </p:clrMapOvr>
  <p:transition spd="slow" advTm="20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9EC43-B580-477A-89E4-CB241A3C99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36C67C-264F-4A2D-9B0B-8A1DD4DBBE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9C5C01-95D0-4911-9000-506E6DE948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5039B1-5859-459B-A56B-687AF64F86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2AC665-2112-4C50-99D8-C9BA15AB2A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4113A2-682F-4732-9DB8-1E8FF26AEFD7}"/>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8" name="Footer Placeholder 7">
            <a:extLst>
              <a:ext uri="{FF2B5EF4-FFF2-40B4-BE49-F238E27FC236}">
                <a16:creationId xmlns:a16="http://schemas.microsoft.com/office/drawing/2014/main" id="{ED051D8E-C9D3-4D7D-82B4-581027B464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8E6791-5E62-455D-90D9-4A7BA49948A6}"/>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286232122"/>
      </p:ext>
    </p:extLst>
  </p:cSld>
  <p:clrMapOvr>
    <a:masterClrMapping/>
  </p:clrMapOvr>
  <p:transition spd="slow" advTm="20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098D8-B732-4EA2-BA01-247F250B45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E02FCB-87BD-41EA-A49C-92EB00A72573}"/>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4" name="Footer Placeholder 3">
            <a:extLst>
              <a:ext uri="{FF2B5EF4-FFF2-40B4-BE49-F238E27FC236}">
                <a16:creationId xmlns:a16="http://schemas.microsoft.com/office/drawing/2014/main" id="{205503AA-B453-47B9-95CD-3036D55DB9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13A442-20E8-43A8-90A6-BD2B6A8744DE}"/>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748085889"/>
      </p:ext>
    </p:extLst>
  </p:cSld>
  <p:clrMapOvr>
    <a:masterClrMapping/>
  </p:clrMapOvr>
  <p:transition spd="slow" advTm="20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AEB87A-8053-4534-9826-38FB43680B73}"/>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3" name="Footer Placeholder 2">
            <a:extLst>
              <a:ext uri="{FF2B5EF4-FFF2-40B4-BE49-F238E27FC236}">
                <a16:creationId xmlns:a16="http://schemas.microsoft.com/office/drawing/2014/main" id="{F99C87FF-166F-4B49-AEFA-16BF220DF1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76BC02-3769-4DC0-B43E-FDE69BDF0050}"/>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101229970"/>
      </p:ext>
    </p:extLst>
  </p:cSld>
  <p:clrMapOvr>
    <a:masterClrMapping/>
  </p:clrMapOvr>
  <p:transition spd="slow" advTm="20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5941F-8F1D-4E30-A1D9-AE323CA35B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FA7FFE-8CC7-48E1-A739-F139AEA66E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2DB43E-1CD8-4EBD-9A60-A7A3A69433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765AF8-34F8-48A5-A065-0D0B371CD5D7}"/>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6" name="Footer Placeholder 5">
            <a:extLst>
              <a:ext uri="{FF2B5EF4-FFF2-40B4-BE49-F238E27FC236}">
                <a16:creationId xmlns:a16="http://schemas.microsoft.com/office/drawing/2014/main" id="{2E3B979F-902D-40F4-9D6F-363762296C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8F530E-E881-403B-94AD-48851D478C57}"/>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04760633"/>
      </p:ext>
    </p:extLst>
  </p:cSld>
  <p:clrMapOvr>
    <a:masterClrMapping/>
  </p:clrMapOvr>
  <p:transition spd="slow" advTm="20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A7D47-0449-461D-8FCE-DD8103ECBA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FF4D-9E5C-4FDA-B77E-39E02F0541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070CB6-0969-46F1-A497-2AF4164AB6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AA4A6A-B561-4721-A9E5-6E2EEB9C87A7}"/>
              </a:ext>
            </a:extLst>
          </p:cNvPr>
          <p:cNvSpPr>
            <a:spLocks noGrp="1"/>
          </p:cNvSpPr>
          <p:nvPr>
            <p:ph type="dt" sz="half" idx="10"/>
          </p:nvPr>
        </p:nvSpPr>
        <p:spPr/>
        <p:txBody>
          <a:bodyPr/>
          <a:lstStyle/>
          <a:p>
            <a:fld id="{5586B75A-687E-405C-8A0B-8D00578BA2C3}" type="datetimeFigureOut">
              <a:rPr lang="en-US" smtClean="0"/>
              <a:pPr/>
              <a:t>9/10/2026</a:t>
            </a:fld>
            <a:endParaRPr lang="en-US"/>
          </a:p>
        </p:txBody>
      </p:sp>
      <p:sp>
        <p:nvSpPr>
          <p:cNvPr id="6" name="Footer Placeholder 5">
            <a:extLst>
              <a:ext uri="{FF2B5EF4-FFF2-40B4-BE49-F238E27FC236}">
                <a16:creationId xmlns:a16="http://schemas.microsoft.com/office/drawing/2014/main" id="{4A185054-B435-47DA-96FA-DDEDCC3911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DF78B6-37FB-48E5-8723-15E3BEBDBE12}"/>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292943833"/>
      </p:ext>
    </p:extLst>
  </p:cSld>
  <p:clrMapOvr>
    <a:masterClrMapping/>
  </p:clrMapOvr>
  <p:transition spd="slow" advTm="20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64F607-B368-4E10-8109-A0674B214B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DB2FF6-5D54-4CEF-A228-F9826D86FF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E8B61-6EC1-480C-B9BE-973038BBEB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86B75A-687E-405C-8A0B-8D00578BA2C3}" type="datetimeFigureOut">
              <a:rPr lang="en-US" smtClean="0"/>
              <a:pPr/>
              <a:t>9/10/2026</a:t>
            </a:fld>
            <a:endParaRPr lang="en-US"/>
          </a:p>
        </p:txBody>
      </p:sp>
      <p:sp>
        <p:nvSpPr>
          <p:cNvPr id="5" name="Footer Placeholder 4">
            <a:extLst>
              <a:ext uri="{FF2B5EF4-FFF2-40B4-BE49-F238E27FC236}">
                <a16:creationId xmlns:a16="http://schemas.microsoft.com/office/drawing/2014/main" id="{0AAA1655-9447-43F8-A1DE-6DAFCB7DC7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9C629F-5D86-4CEA-AAD2-3EB45DB102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129404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Tm="20000">
    <p:push dir="u"/>
  </p:transition>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hyperlink" Target="https://www.gvsu.edu/htm/opportunities-index.ht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gvsu.edu/htm/opportunities/detail.htm?opportunityId=B4462FBF-B011-1315-113FA9D90537D05D"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gvsu.edu/htm/opportunities/detail.htm?opportunityId=B9C9211D-D36A-69CA-6D854D852A234562" TargetMode="External"/><Relationship Id="rId5" Type="http://schemas.openxmlformats.org/officeDocument/2006/relationships/hyperlink" Target="https://www.gvsu.edu/htm/opportunities/detail.htm?opportunityId=B9E0AC0A-DDC5-AADA-F3FD256063F43B34" TargetMode="External"/><Relationship Id="rId4" Type="http://schemas.openxmlformats.org/officeDocument/2006/relationships/hyperlink" Target="https://www.gvsu.edu/htm/opportunities/detail.htm?opportunityId=F432CB4A-3446-2DF7-5F01BD7D327268F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hyperlink" Target="mailto:studyabroad@gvsu.edu"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hyperlink" Target="https://t.e2ma.net/click/dpl37l/l3lbkn0b/txqxygb"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gvsu.edu/familyweekend" TargetMode="Externa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7A571F-AA01-466C-8C82-974CED1AC862}"/>
              </a:ext>
              <a:ext uri="{C183D7F6-B498-43B3-948B-1728B52AA6E4}">
                <adec:decorative xmlns:adec="http://schemas.microsoft.com/office/drawing/2017/decorative" val="1"/>
              </a:ext>
            </a:extLst>
          </p:cNvPr>
          <p:cNvSpPr/>
          <p:nvPr/>
        </p:nvSpPr>
        <p:spPr>
          <a:xfrm>
            <a:off x="12459" y="-3435"/>
            <a:ext cx="2963506" cy="6858000"/>
          </a:xfrm>
          <a:prstGeom prst="rect">
            <a:avLst/>
          </a:prstGeom>
          <a:solidFill>
            <a:srgbClr val="0065A4"/>
          </a:solidFill>
          <a:ln>
            <a:solidFill>
              <a:srgbClr val="0065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quot;HTM WEEKLY&#10;Let's Connect Lakers!&quot;">
            <a:extLst>
              <a:ext uri="{FF2B5EF4-FFF2-40B4-BE49-F238E27FC236}">
                <a16:creationId xmlns:a16="http://schemas.microsoft.com/office/drawing/2014/main" id="{8372838F-431C-49BC-AEFF-D831E8F90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20" y="179504"/>
            <a:ext cx="2938585" cy="2052345"/>
          </a:xfrm>
          <a:prstGeom prst="rect">
            <a:avLst/>
          </a:prstGeom>
        </p:spPr>
      </p:pic>
      <p:sp>
        <p:nvSpPr>
          <p:cNvPr id="42" name="Date">
            <a:extLst>
              <a:ext uri="{FF2B5EF4-FFF2-40B4-BE49-F238E27FC236}">
                <a16:creationId xmlns:a16="http://schemas.microsoft.com/office/drawing/2014/main" id="{07E73960-6B7A-5C43-8B96-F81BEDC5C552}"/>
              </a:ext>
            </a:extLst>
          </p:cNvPr>
          <p:cNvSpPr txBox="1"/>
          <p:nvPr/>
        </p:nvSpPr>
        <p:spPr>
          <a:xfrm>
            <a:off x="589702" y="2656308"/>
            <a:ext cx="16515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9.14.2026</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27">
            <a:extLst>
              <a:ext uri="{FF2B5EF4-FFF2-40B4-BE49-F238E27FC236}">
                <a16:creationId xmlns:a16="http://schemas.microsoft.com/office/drawing/2014/main" id="{FFC6EDB4-5708-A4D6-B5BB-3F03B51110A6}"/>
              </a:ext>
            </a:extLst>
          </p:cNvPr>
          <p:cNvGraphicFramePr>
            <a:graphicFrameLocks noGrp="1"/>
          </p:cNvGraphicFramePr>
          <p:nvPr>
            <p:extLst>
              <p:ext uri="{D42A27DB-BD31-4B8C-83A1-F6EECF244321}">
                <p14:modId xmlns:p14="http://schemas.microsoft.com/office/powerpoint/2010/main" val="91691088"/>
              </p:ext>
            </p:extLst>
          </p:nvPr>
        </p:nvGraphicFramePr>
        <p:xfrm>
          <a:off x="3414139" y="1356033"/>
          <a:ext cx="8345496" cy="4177631"/>
        </p:xfrm>
        <a:graphic>
          <a:graphicData uri="http://schemas.openxmlformats.org/drawingml/2006/table">
            <a:tbl>
              <a:tblPr firstRow="1" bandRow="1">
                <a:tableStyleId>{5C22544A-7EE6-4342-B048-85BDC9FD1C3A}</a:tableStyleId>
              </a:tblPr>
              <a:tblGrid>
                <a:gridCol w="4010243">
                  <a:extLst>
                    <a:ext uri="{9D8B030D-6E8A-4147-A177-3AD203B41FA5}">
                      <a16:colId xmlns:a16="http://schemas.microsoft.com/office/drawing/2014/main" val="4238054465"/>
                    </a:ext>
                  </a:extLst>
                </a:gridCol>
                <a:gridCol w="4335253">
                  <a:extLst>
                    <a:ext uri="{9D8B030D-6E8A-4147-A177-3AD203B41FA5}">
                      <a16:colId xmlns:a16="http://schemas.microsoft.com/office/drawing/2014/main" val="1521058076"/>
                    </a:ext>
                  </a:extLst>
                </a:gridCol>
              </a:tblGrid>
              <a:tr h="452723">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247085685"/>
                  </a:ext>
                </a:extLst>
              </a:tr>
              <a:tr h="8078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t>1.  </a:t>
                      </a:r>
                      <a:r>
                        <a:rPr lang="en-US" sz="1200" b="1" dirty="0"/>
                        <a:t>RECENT JOB/INTERNSHP OPENINGS </a:t>
                      </a: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mn-lt"/>
                          <a:ea typeface="+mn-ea"/>
                          <a:cs typeface="+mn-cs"/>
                        </a:rPr>
                        <a:t>New week, new opportunities to learn and grow as an HTM professional. </a:t>
                      </a:r>
                      <a:r>
                        <a:rPr kumimoji="0" lang="en-US" sz="1100" b="0" i="0" u="none" strike="noStrike" kern="1200" cap="none" spc="0" normalizeH="0" baseline="0" noProof="0" dirty="0">
                          <a:ln>
                            <a:noFill/>
                          </a:ln>
                          <a:solidFill>
                            <a:schemeClr val="tx1"/>
                          </a:solidFill>
                          <a:effectLst/>
                          <a:uLnTx/>
                          <a:uFillTx/>
                          <a:latin typeface="+mn-lt"/>
                          <a:ea typeface="+mn-ea"/>
                          <a:cs typeface="+mn-cs"/>
                          <a:hlinkClick r:id="rId4"/>
                        </a:rPr>
                        <a:t>Check out the listings for jobs and internships! </a:t>
                      </a:r>
                      <a:endParaRPr kumimoji="0" lang="en-US" sz="1100" b="0" i="0" u="none" strike="noStrike" kern="1200" cap="none" spc="0" normalizeH="0" baseline="0" noProof="0" dirty="0">
                        <a:ln>
                          <a:noFill/>
                        </a:ln>
                        <a:solidFill>
                          <a:schemeClr val="tx1"/>
                        </a:solidFill>
                        <a:effectLst/>
                        <a:uLnTx/>
                        <a:uFillTx/>
                        <a:latin typeface="+mn-lt"/>
                        <a:ea typeface="+mn-ea"/>
                        <a:cs typeface="+mn-cs"/>
                      </a:endParaRPr>
                    </a:p>
                  </a:txBody>
                  <a:tcPr/>
                </a:tc>
                <a:extLst>
                  <a:ext uri="{0D108BD9-81ED-4DB2-BD59-A6C34878D82A}">
                    <a16:rowId xmlns:a16="http://schemas.microsoft.com/office/drawing/2014/main" val="316912366"/>
                  </a:ext>
                </a:extLst>
              </a:tr>
              <a:tr h="769939">
                <a:tc>
                  <a:txBody>
                    <a:bodyPr/>
                    <a:lstStyle/>
                    <a:p>
                      <a:pPr algn="ctr"/>
                      <a:r>
                        <a:rPr lang="en-US" sz="1200" b="1" dirty="0"/>
                        <a:t>2. HTM CLUB POPCORN DAY  </a:t>
                      </a:r>
                    </a:p>
                  </a:txBody>
                  <a:tcPr anchor="ctr"/>
                </a:tc>
                <a:tc>
                  <a:txBody>
                    <a:bodyPr/>
                    <a:lstStyle/>
                    <a:p>
                      <a:pPr rtl="0"/>
                      <a:r>
                        <a:rPr lang="en-US" sz="1100" b="0" i="0" kern="1200" dirty="0">
                          <a:solidFill>
                            <a:schemeClr val="dk1"/>
                          </a:solidFill>
                          <a:effectLst/>
                          <a:latin typeface="+mn-lt"/>
                          <a:ea typeface="+mn-ea"/>
                          <a:cs typeface="+mn-cs"/>
                        </a:rPr>
                        <a:t>The HTM Club is handing out free popcorn on Monday,  Sept. 14 from  10:30 – 3:00  in the HTM student lounge. Come hangout  out with other students between classes!</a:t>
                      </a:r>
                    </a:p>
                  </a:txBody>
                  <a:tcPr anchor="ctr"/>
                </a:tc>
                <a:extLst>
                  <a:ext uri="{0D108BD9-81ED-4DB2-BD59-A6C34878D82A}">
                    <a16:rowId xmlns:a16="http://schemas.microsoft.com/office/drawing/2014/main" val="1855515892"/>
                  </a:ext>
                </a:extLst>
              </a:tr>
              <a:tr h="1061844">
                <a:tc>
                  <a:txBody>
                    <a:bodyPr/>
                    <a:lstStyle/>
                    <a:p>
                      <a:pPr algn="ctr"/>
                      <a:r>
                        <a:rPr lang="en-US" sz="1200" b="1" dirty="0"/>
                        <a:t>3 CAREER &amp; INTERNSHIP  FAIR  2026</a:t>
                      </a:r>
                    </a:p>
                  </a:txBody>
                  <a:tcPr anchor="ctr"/>
                </a:tc>
                <a:tc>
                  <a:txBody>
                    <a:bodyPr/>
                    <a:lstStyle/>
                    <a:p>
                      <a:r>
                        <a:rPr lang="en-US" sz="1100" dirty="0"/>
                        <a:t>The GVSU Career &amp; Internship Fair is on October 13, 2026 at the Devos Convention Center.  </a:t>
                      </a:r>
                      <a:r>
                        <a:rPr lang="en-US" sz="1100" dirty="0" err="1"/>
                        <a:t>CareerLab</a:t>
                      </a:r>
                      <a:r>
                        <a:rPr lang="en-US" sz="1100" dirty="0"/>
                        <a:t> is hosting events leading up to the fair including the  annual Suit Up shopping day at JC Penny on October 2</a:t>
                      </a:r>
                      <a:r>
                        <a:rPr lang="en-US" sz="1100" baseline="30000" dirty="0"/>
                        <a:t>nd</a:t>
                      </a:r>
                      <a:r>
                        <a:rPr lang="en-US" sz="1100" dirty="0"/>
                        <a:t>. </a:t>
                      </a:r>
                    </a:p>
                  </a:txBody>
                  <a:tcPr anchor="ctr"/>
                </a:tc>
                <a:extLst>
                  <a:ext uri="{0D108BD9-81ED-4DB2-BD59-A6C34878D82A}">
                    <a16:rowId xmlns:a16="http://schemas.microsoft.com/office/drawing/2014/main" val="2894648921"/>
                  </a:ext>
                </a:extLst>
              </a:tr>
              <a:tr h="1085290">
                <a:tc>
                  <a:txBody>
                    <a:bodyPr/>
                    <a:lstStyle/>
                    <a:p>
                      <a:pPr algn="ctr"/>
                      <a:r>
                        <a:rPr lang="en-US" sz="1200" b="1" dirty="0"/>
                        <a:t>4. STUDY ABROAD FAIR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dk1"/>
                          </a:solidFill>
                          <a:effectLst/>
                          <a:latin typeface="+mn-lt"/>
                          <a:ea typeface="+mn-ea"/>
                          <a:cs typeface="+mn-cs"/>
                        </a:rPr>
                        <a:t>Browse study abroad programs, meet students that have participated in the programs and talk to faculty program directors! Get answers to questions about program selection, funding, academics and more. September 23,  10 am – 3 Pm. </a:t>
                      </a:r>
                      <a:endParaRPr lang="en-US" sz="1200" dirty="0">
                        <a:solidFill>
                          <a:prstClr val="black"/>
                        </a:solidFill>
                        <a:latin typeface="+mn-lt"/>
                      </a:endParaRPr>
                    </a:p>
                  </a:txBody>
                  <a:tcPr anchor="ctr"/>
                </a:tc>
                <a:extLst>
                  <a:ext uri="{0D108BD9-81ED-4DB2-BD59-A6C34878D82A}">
                    <a16:rowId xmlns:a16="http://schemas.microsoft.com/office/drawing/2014/main" val="1715139073"/>
                  </a:ext>
                </a:extLst>
              </a:tr>
            </a:tbl>
          </a:graphicData>
        </a:graphic>
      </p:graphicFrame>
      <p:pic>
        <p:nvPicPr>
          <p:cNvPr id="21" name="Picture 20" descr="A group of women posing for a photo&#10;&#10;AI-generated content may be incorrect.">
            <a:extLst>
              <a:ext uri="{FF2B5EF4-FFF2-40B4-BE49-F238E27FC236}">
                <a16:creationId xmlns:a16="http://schemas.microsoft.com/office/drawing/2014/main" id="{31599D00-8C01-774C-0D36-046578BA1E34}"/>
              </a:ext>
            </a:extLst>
          </p:cNvPr>
          <p:cNvPicPr>
            <a:picLocks noChangeAspect="1"/>
          </p:cNvPicPr>
          <p:nvPr/>
        </p:nvPicPr>
        <p:blipFill>
          <a:blip r:embed="rId5">
            <a:extLst>
              <a:ext uri="{28A0092B-C50C-407E-A947-70E740481C1C}">
                <a14:useLocalDpi xmlns:a14="http://schemas.microsoft.com/office/drawing/2010/main" val="0"/>
              </a:ext>
            </a:extLst>
          </a:blip>
          <a:srcRect l="8040" t="29908" r="32237" b="-459"/>
          <a:stretch>
            <a:fillRect/>
          </a:stretch>
        </p:blipFill>
        <p:spPr>
          <a:xfrm>
            <a:off x="236758" y="3244334"/>
            <a:ext cx="2349280" cy="243632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506822299"/>
      </p:ext>
    </p:extLst>
  </p:cSld>
  <p:clrMapOvr>
    <a:masterClrMapping/>
  </p:clrMapOvr>
  <p:transition spd="slow" advTm="30000">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7A571F-AA01-466C-8C82-974CED1AC862}"/>
              </a:ext>
              <a:ext uri="{C183D7F6-B498-43B3-948B-1728B52AA6E4}">
                <adec:decorative xmlns:adec="http://schemas.microsoft.com/office/drawing/2017/decorative" val="1"/>
              </a:ext>
            </a:extLst>
          </p:cNvPr>
          <p:cNvSpPr/>
          <p:nvPr/>
        </p:nvSpPr>
        <p:spPr>
          <a:xfrm>
            <a:off x="0" y="0"/>
            <a:ext cx="2914660" cy="6858000"/>
          </a:xfrm>
          <a:prstGeom prst="rect">
            <a:avLst/>
          </a:prstGeom>
          <a:solidFill>
            <a:srgbClr val="0065A4"/>
          </a:solidFill>
          <a:ln>
            <a:solidFill>
              <a:srgbClr val="0065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descr="&quot;HTM WEEKLY&#10;Let's Connect Lakers!&quot;">
            <a:extLst>
              <a:ext uri="{FF2B5EF4-FFF2-40B4-BE49-F238E27FC236}">
                <a16:creationId xmlns:a16="http://schemas.microsoft.com/office/drawing/2014/main" id="{6881F8C5-F326-4DD8-BE33-B50C010BE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21" y="179504"/>
            <a:ext cx="2889740" cy="2018231"/>
          </a:xfrm>
          <a:prstGeom prst="rect">
            <a:avLst/>
          </a:prstGeom>
        </p:spPr>
      </p:pic>
      <p:sp>
        <p:nvSpPr>
          <p:cNvPr id="14" name="Oval 13" descr="1">
            <a:extLst>
              <a:ext uri="{FF2B5EF4-FFF2-40B4-BE49-F238E27FC236}">
                <a16:creationId xmlns:a16="http://schemas.microsoft.com/office/drawing/2014/main" id="{20D169B2-2992-4316-A570-5300AB036660}"/>
              </a:ext>
            </a:extLst>
          </p:cNvPr>
          <p:cNvSpPr/>
          <p:nvPr/>
        </p:nvSpPr>
        <p:spPr>
          <a:xfrm>
            <a:off x="570216" y="2961094"/>
            <a:ext cx="1824106" cy="1830103"/>
          </a:xfrm>
          <a:prstGeom prst="ellipse">
            <a:avLst/>
          </a:prstGeom>
          <a:solidFill>
            <a:srgbClr val="0065A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prstClr val="black"/>
                </a:solidFill>
                <a:effectLst>
                  <a:outerShdw blurRad="63500" sx="102000" sy="102000" algn="ctr" rotWithShape="0">
                    <a:prstClr val="black">
                      <a:alpha val="40000"/>
                    </a:prstClr>
                  </a:outerShdw>
                </a:effectLst>
                <a:uLnTx/>
                <a:uFillTx/>
                <a:latin typeface="Calibri" panose="020F0502020204030204"/>
                <a:ea typeface="+mn-ea"/>
                <a:cs typeface="+mn-cs"/>
              </a:rPr>
              <a:t>1</a:t>
            </a:r>
          </a:p>
        </p:txBody>
      </p:sp>
      <p:sp>
        <p:nvSpPr>
          <p:cNvPr id="12" name="Title 10">
            <a:extLst>
              <a:ext uri="{FF2B5EF4-FFF2-40B4-BE49-F238E27FC236}">
                <a16:creationId xmlns:a16="http://schemas.microsoft.com/office/drawing/2014/main" id="{D71C5384-1D26-AD38-047B-18E79768E81B}"/>
              </a:ext>
            </a:extLst>
          </p:cNvPr>
          <p:cNvSpPr txBox="1">
            <a:spLocks/>
          </p:cNvSpPr>
          <p:nvPr/>
        </p:nvSpPr>
        <p:spPr>
          <a:xfrm>
            <a:off x="3573491" y="341453"/>
            <a:ext cx="7157817" cy="14343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b="1" dirty="0">
                <a:solidFill>
                  <a:srgbClr val="0065A4"/>
                </a:solidFill>
                <a:latin typeface="Calibri Light" panose="020F0302020204030204"/>
              </a:rPr>
              <a:t> </a:t>
            </a:r>
            <a:endParaRPr kumimoji="0" lang="en-US" b="1" i="0" u="none" strike="noStrike" kern="1200" cap="none" spc="0" normalizeH="0" baseline="0" noProof="0" dirty="0">
              <a:ln>
                <a:noFill/>
              </a:ln>
              <a:solidFill>
                <a:srgbClr val="0065A4"/>
              </a:solidFill>
              <a:effectLst/>
              <a:uLnTx/>
              <a:uFillTx/>
              <a:latin typeface="Calibri Light" panose="020F0302020204030204"/>
              <a:ea typeface="+mj-ea"/>
              <a:cs typeface="+mj-cs"/>
            </a:endParaRPr>
          </a:p>
        </p:txBody>
      </p:sp>
      <p:sp>
        <p:nvSpPr>
          <p:cNvPr id="8" name="TextBox 7">
            <a:extLst>
              <a:ext uri="{FF2B5EF4-FFF2-40B4-BE49-F238E27FC236}">
                <a16:creationId xmlns:a16="http://schemas.microsoft.com/office/drawing/2014/main" id="{83B1D4BC-D840-DC59-98AB-F0CE1B94BE66}"/>
              </a:ext>
            </a:extLst>
          </p:cNvPr>
          <p:cNvSpPr txBox="1"/>
          <p:nvPr/>
        </p:nvSpPr>
        <p:spPr>
          <a:xfrm>
            <a:off x="4095577" y="341453"/>
            <a:ext cx="6914681" cy="867930"/>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effectLst/>
                <a:uLnTx/>
                <a:uFillTx/>
                <a:latin typeface="Amasis MT Pro Black" panose="02040A04050005020304" pitchFamily="18" charset="0"/>
              </a:rPr>
              <a:t>New Internship and Employment Opportunities</a:t>
            </a:r>
          </a:p>
        </p:txBody>
      </p:sp>
      <p:sp>
        <p:nvSpPr>
          <p:cNvPr id="7" name="TextBox 6">
            <a:extLst>
              <a:ext uri="{FF2B5EF4-FFF2-40B4-BE49-F238E27FC236}">
                <a16:creationId xmlns:a16="http://schemas.microsoft.com/office/drawing/2014/main" id="{45E243F1-FF5B-21C0-E879-770AC4F8632F}"/>
              </a:ext>
            </a:extLst>
          </p:cNvPr>
          <p:cNvSpPr txBox="1"/>
          <p:nvPr/>
        </p:nvSpPr>
        <p:spPr>
          <a:xfrm>
            <a:off x="3158297" y="1209383"/>
            <a:ext cx="8322810" cy="5909310"/>
          </a:xfrm>
          <a:prstGeom prst="rect">
            <a:avLst/>
          </a:prstGeom>
          <a:noFill/>
        </p:spPr>
        <p:txBody>
          <a:bodyPr wrap="square" rtlCol="0">
            <a:spAutoFit/>
          </a:bodyPr>
          <a:lstStyle/>
          <a:p>
            <a:pPr lvl="0"/>
            <a:r>
              <a:rPr lang="en-US" b="1" u="sng" dirty="0">
                <a:hlinkClick r:id="rId4" tooltip="Concierge Lounge Attendant - AHC Hospitality"/>
              </a:rPr>
              <a:t>Concierge Lounge Attendant</a:t>
            </a:r>
            <a:endParaRPr lang="en-US" b="1" dirty="0"/>
          </a:p>
          <a:p>
            <a:pPr lvl="0"/>
            <a:r>
              <a:rPr lang="en-US" dirty="0"/>
              <a:t>AHC Hospitality - Grand Rapids, Michigan</a:t>
            </a:r>
          </a:p>
          <a:p>
            <a:pPr lvl="0"/>
            <a:r>
              <a:rPr lang="en-US" dirty="0"/>
              <a:t>Application Deadline: 10/30/26</a:t>
            </a:r>
            <a:br>
              <a:rPr lang="en-US" dirty="0"/>
            </a:br>
            <a:r>
              <a:rPr lang="en-US" dirty="0"/>
              <a:t>Posted: 9/2/26</a:t>
            </a:r>
          </a:p>
          <a:p>
            <a:pPr lvl="0"/>
            <a:endParaRPr lang="en-US" dirty="0"/>
          </a:p>
          <a:p>
            <a:pPr lvl="0"/>
            <a:r>
              <a:rPr lang="en-US" b="1" u="sng" dirty="0">
                <a:hlinkClick r:id="rId5" tooltip="Culinary / Kitchen Prep / Line Cook - Char+Barrel @ Hotel Rose"/>
              </a:rPr>
              <a:t>Culinary / Kitchen Prep / Line Cook</a:t>
            </a:r>
            <a:endParaRPr lang="en-US" b="1" dirty="0"/>
          </a:p>
          <a:p>
            <a:pPr lvl="0"/>
            <a:r>
              <a:rPr lang="en-US" dirty="0" err="1"/>
              <a:t>Char+Barrel</a:t>
            </a:r>
            <a:r>
              <a:rPr lang="en-US" dirty="0"/>
              <a:t> @ Hotel Rose - Rockford, Michigan</a:t>
            </a:r>
          </a:p>
          <a:p>
            <a:pPr lvl="0"/>
            <a:r>
              <a:rPr lang="en-US" dirty="0"/>
              <a:t>Application Deadline: ongoing</a:t>
            </a:r>
            <a:br>
              <a:rPr lang="en-US" dirty="0"/>
            </a:br>
            <a:r>
              <a:rPr lang="en-US" dirty="0"/>
              <a:t>Posted: 9/2/26</a:t>
            </a:r>
          </a:p>
          <a:p>
            <a:pPr lvl="0"/>
            <a:endParaRPr lang="en-US" dirty="0"/>
          </a:p>
          <a:p>
            <a:pPr lvl="0"/>
            <a:r>
              <a:rPr lang="en-US" b="1" u="sng" dirty="0">
                <a:hlinkClick r:id="rId6" tooltip="Room Operations / Housekeeping - Hotel Rose "/>
              </a:rPr>
              <a:t>Room Operations / Housekeeping</a:t>
            </a:r>
            <a:endParaRPr lang="en-US" b="1" dirty="0"/>
          </a:p>
          <a:p>
            <a:pPr lvl="0"/>
            <a:r>
              <a:rPr lang="en-US" dirty="0"/>
              <a:t>Hotel Rose - Rockford, Michigan</a:t>
            </a:r>
          </a:p>
          <a:p>
            <a:pPr lvl="0"/>
            <a:r>
              <a:rPr lang="en-US" dirty="0"/>
              <a:t>Application Deadline: Ongoing</a:t>
            </a:r>
            <a:br>
              <a:rPr lang="en-US" dirty="0"/>
            </a:br>
            <a:r>
              <a:rPr lang="en-US" dirty="0"/>
              <a:t>Posted: 9/2/26</a:t>
            </a:r>
          </a:p>
          <a:p>
            <a:pPr lvl="0"/>
            <a:endParaRPr lang="en-US" dirty="0"/>
          </a:p>
          <a:p>
            <a:pPr lvl="0"/>
            <a:r>
              <a:rPr lang="en-US" b="1" u="sng" dirty="0">
                <a:hlinkClick r:id="rId7" tooltip="Front Office / Rooms Division Operations  - Hotel Rose "/>
              </a:rPr>
              <a:t>Front Office / Rooms Division Operations</a:t>
            </a:r>
            <a:endParaRPr lang="en-US" b="1" dirty="0"/>
          </a:p>
          <a:p>
            <a:pPr lvl="0"/>
            <a:r>
              <a:rPr lang="en-US" dirty="0"/>
              <a:t>Hotel Rose - Rockford, Michigan</a:t>
            </a:r>
          </a:p>
          <a:p>
            <a:pPr lvl="0"/>
            <a:r>
              <a:rPr lang="en-US" dirty="0"/>
              <a:t>Application Deadline: Ongoing</a:t>
            </a:r>
            <a:br>
              <a:rPr lang="en-US" dirty="0"/>
            </a:br>
            <a:r>
              <a:rPr lang="en-US" dirty="0"/>
              <a:t>Posted: 9/2/26</a:t>
            </a:r>
          </a:p>
          <a:p>
            <a:pPr algn="l"/>
            <a:endParaRPr lang="en-US" b="0" i="0" dirty="0">
              <a:solidFill>
                <a:srgbClr val="232323"/>
              </a:solidFill>
              <a:effectLst/>
              <a:highlight>
                <a:srgbClr val="FFFFFF"/>
              </a:highlight>
              <a:latin typeface="Lato" panose="020F0502020204030203" pitchFamily="34" charset="0"/>
            </a:endParaRPr>
          </a:p>
          <a:p>
            <a:pPr algn="l"/>
            <a:endParaRPr lang="en-US" b="0" i="0" dirty="0">
              <a:solidFill>
                <a:srgbClr val="232323"/>
              </a:solidFill>
              <a:effectLst/>
              <a:latin typeface="Lato" panose="020F0502020204030203" pitchFamily="34" charset="0"/>
            </a:endParaRPr>
          </a:p>
        </p:txBody>
      </p:sp>
    </p:spTree>
    <p:extLst>
      <p:ext uri="{BB962C8B-B14F-4D97-AF65-F5344CB8AC3E}">
        <p14:creationId xmlns:p14="http://schemas.microsoft.com/office/powerpoint/2010/main" val="2162396112"/>
      </p:ext>
    </p:extLst>
  </p:cSld>
  <p:clrMapOvr>
    <a:masterClrMapping/>
  </p:clrMapOvr>
  <p:transition spd="slow" advTm="20000">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7A571F-AA01-466C-8C82-974CED1AC862}"/>
              </a:ext>
              <a:ext uri="{C183D7F6-B498-43B3-948B-1728B52AA6E4}">
                <adec:decorative xmlns:adec="http://schemas.microsoft.com/office/drawing/2017/decorative" val="1"/>
              </a:ext>
            </a:extLst>
          </p:cNvPr>
          <p:cNvSpPr/>
          <p:nvPr/>
        </p:nvSpPr>
        <p:spPr>
          <a:xfrm>
            <a:off x="-11962" y="0"/>
            <a:ext cx="2963506" cy="6858000"/>
          </a:xfrm>
          <a:prstGeom prst="rect">
            <a:avLst/>
          </a:prstGeom>
          <a:solidFill>
            <a:srgbClr val="0065A4"/>
          </a:solidFill>
          <a:ln>
            <a:solidFill>
              <a:srgbClr val="0065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quot;HTM WEEKLY&#10;Let's Connect Lakers!&quot;">
            <a:extLst>
              <a:ext uri="{FF2B5EF4-FFF2-40B4-BE49-F238E27FC236}">
                <a16:creationId xmlns:a16="http://schemas.microsoft.com/office/drawing/2014/main" id="{362F77D2-18D6-4239-968B-19C1FCAC4B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5" y="179504"/>
            <a:ext cx="2926624" cy="2055696"/>
          </a:xfrm>
          <a:prstGeom prst="rect">
            <a:avLst/>
          </a:prstGeom>
        </p:spPr>
      </p:pic>
      <p:sp>
        <p:nvSpPr>
          <p:cNvPr id="13" name="Oval 12" descr="2">
            <a:extLst>
              <a:ext uri="{FF2B5EF4-FFF2-40B4-BE49-F238E27FC236}">
                <a16:creationId xmlns:a16="http://schemas.microsoft.com/office/drawing/2014/main" id="{BFAA05DD-DA14-4294-BE84-40719C473882}"/>
              </a:ext>
            </a:extLst>
          </p:cNvPr>
          <p:cNvSpPr/>
          <p:nvPr/>
        </p:nvSpPr>
        <p:spPr>
          <a:xfrm>
            <a:off x="437822" y="2792698"/>
            <a:ext cx="1824106" cy="1830103"/>
          </a:xfrm>
          <a:prstGeom prst="ellipse">
            <a:avLst/>
          </a:prstGeom>
          <a:solidFill>
            <a:srgbClr val="0065A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prstClr val="black"/>
                </a:solidFill>
                <a:effectLst>
                  <a:outerShdw blurRad="63500" sx="102000" sy="102000" algn="ctr" rotWithShape="0">
                    <a:prstClr val="black">
                      <a:alpha val="40000"/>
                    </a:prstClr>
                  </a:outerShdw>
                </a:effectLst>
                <a:uLnTx/>
                <a:uFillTx/>
                <a:latin typeface="Calibri" panose="020F0502020204030204"/>
                <a:ea typeface="+mn-ea"/>
                <a:cs typeface="+mn-cs"/>
              </a:rPr>
              <a:t>2</a:t>
            </a:r>
          </a:p>
        </p:txBody>
      </p:sp>
      <p:sp>
        <p:nvSpPr>
          <p:cNvPr id="11" name="Title 10">
            <a:extLst>
              <a:ext uri="{FF2B5EF4-FFF2-40B4-BE49-F238E27FC236}">
                <a16:creationId xmlns:a16="http://schemas.microsoft.com/office/drawing/2014/main" id="{2C5B8017-8B75-4525-A896-3E37D6F10DF0}"/>
              </a:ext>
            </a:extLst>
          </p:cNvPr>
          <p:cNvSpPr txBox="1">
            <a:spLocks/>
          </p:cNvSpPr>
          <p:nvPr/>
        </p:nvSpPr>
        <p:spPr>
          <a:xfrm>
            <a:off x="3696224" y="308452"/>
            <a:ext cx="7572623" cy="62530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effectLst/>
                <a:uLnTx/>
                <a:uFillTx/>
                <a:latin typeface="Amasis MT Pro Black" panose="02040A04050005020304" pitchFamily="18" charset="0"/>
              </a:rPr>
              <a:t>POPCORN DAY </a:t>
            </a:r>
          </a:p>
        </p:txBody>
      </p:sp>
      <p:sp>
        <p:nvSpPr>
          <p:cNvPr id="12" name="TextBox 11">
            <a:extLst>
              <a:ext uri="{FF2B5EF4-FFF2-40B4-BE49-F238E27FC236}">
                <a16:creationId xmlns:a16="http://schemas.microsoft.com/office/drawing/2014/main" id="{2843D86D-721F-A270-8CBF-CD75D64A2C6F}"/>
              </a:ext>
            </a:extLst>
          </p:cNvPr>
          <p:cNvSpPr txBox="1"/>
          <p:nvPr/>
        </p:nvSpPr>
        <p:spPr>
          <a:xfrm>
            <a:off x="7221360" y="3961058"/>
            <a:ext cx="184731" cy="830997"/>
          </a:xfrm>
          <a:prstGeom prst="rect">
            <a:avLst/>
          </a:prstGeom>
          <a:noFill/>
        </p:spPr>
        <p:txBody>
          <a:bodyPr wrap="none" rtlCol="0">
            <a:spAutoFit/>
          </a:bodyPr>
          <a:lstStyle/>
          <a:p>
            <a:pPr algn="ctr"/>
            <a:endParaRPr lang="en-US" sz="2400" b="1" dirty="0"/>
          </a:p>
          <a:p>
            <a:pPr algn="ctr"/>
            <a:endParaRPr lang="en-US" sz="2400" b="1" dirty="0"/>
          </a:p>
        </p:txBody>
      </p:sp>
      <p:pic>
        <p:nvPicPr>
          <p:cNvPr id="3" name="Picture 2">
            <a:extLst>
              <a:ext uri="{FF2B5EF4-FFF2-40B4-BE49-F238E27FC236}">
                <a16:creationId xmlns:a16="http://schemas.microsoft.com/office/drawing/2014/main" id="{87E1A16C-F3E9-D5AB-C81C-5540F41A8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0649" y="933759"/>
            <a:ext cx="5723772" cy="5723772"/>
          </a:xfrm>
          <a:prstGeom prst="rect">
            <a:avLst/>
          </a:prstGeom>
        </p:spPr>
      </p:pic>
    </p:spTree>
    <p:extLst>
      <p:ext uri="{BB962C8B-B14F-4D97-AF65-F5344CB8AC3E}">
        <p14:creationId xmlns:p14="http://schemas.microsoft.com/office/powerpoint/2010/main" val="1236603292"/>
      </p:ext>
    </p:extLst>
  </p:cSld>
  <p:clrMapOvr>
    <a:masterClrMapping/>
  </p:clrMapOvr>
  <p:transition spd="slow" advTm="20000">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5D86-DA58-81CA-0E77-B2F85022EC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EC575DC-7BB9-5CAF-80D3-7C48EC9A5170}"/>
              </a:ext>
              <a:ext uri="{C183D7F6-B498-43B3-948B-1728B52AA6E4}">
                <adec:decorative xmlns:adec="http://schemas.microsoft.com/office/drawing/2017/decorative" val="1"/>
              </a:ext>
            </a:extLst>
          </p:cNvPr>
          <p:cNvSpPr/>
          <p:nvPr/>
        </p:nvSpPr>
        <p:spPr>
          <a:xfrm>
            <a:off x="-11963" y="0"/>
            <a:ext cx="2926623" cy="6858000"/>
          </a:xfrm>
          <a:prstGeom prst="rect">
            <a:avLst/>
          </a:prstGeom>
          <a:solidFill>
            <a:srgbClr val="0065A4"/>
          </a:solidFill>
          <a:ln>
            <a:solidFill>
              <a:srgbClr val="0065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descr="&quot;HTM WEEKLY&#10;Let's Connect Lakers!&quot;">
            <a:extLst>
              <a:ext uri="{FF2B5EF4-FFF2-40B4-BE49-F238E27FC236}">
                <a16:creationId xmlns:a16="http://schemas.microsoft.com/office/drawing/2014/main" id="{A1CF315F-E9CF-9C47-8ACA-C9FB6B7BAC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81" y="146971"/>
            <a:ext cx="2889740" cy="2018231"/>
          </a:xfrm>
          <a:prstGeom prst="rect">
            <a:avLst/>
          </a:prstGeom>
        </p:spPr>
      </p:pic>
      <p:sp>
        <p:nvSpPr>
          <p:cNvPr id="9" name="Title 8">
            <a:extLst>
              <a:ext uri="{FF2B5EF4-FFF2-40B4-BE49-F238E27FC236}">
                <a16:creationId xmlns:a16="http://schemas.microsoft.com/office/drawing/2014/main" id="{A55BD382-F2EA-BFE5-2DCA-304FB1F401A1}"/>
              </a:ext>
            </a:extLst>
          </p:cNvPr>
          <p:cNvSpPr>
            <a:spLocks noGrp="1"/>
          </p:cNvSpPr>
          <p:nvPr>
            <p:ph type="ctrTitle"/>
          </p:nvPr>
        </p:nvSpPr>
        <p:spPr>
          <a:xfrm>
            <a:off x="3943123" y="341055"/>
            <a:ext cx="6667392" cy="611488"/>
          </a:xfrm>
        </p:spPr>
        <p:txBody>
          <a:bodyPr>
            <a:normAutofit/>
          </a:bodyPr>
          <a:lstStyle/>
          <a:p>
            <a:r>
              <a:rPr lang="en-US" sz="3600" b="1" dirty="0">
                <a:latin typeface="Amasis MT Pro Black" panose="02040A04050005020304" pitchFamily="18" charset="0"/>
              </a:rPr>
              <a:t>CAREER FAIR 2026</a:t>
            </a:r>
          </a:p>
        </p:txBody>
      </p:sp>
      <p:sp>
        <p:nvSpPr>
          <p:cNvPr id="2" name="Oval 1" descr="2">
            <a:extLst>
              <a:ext uri="{FF2B5EF4-FFF2-40B4-BE49-F238E27FC236}">
                <a16:creationId xmlns:a16="http://schemas.microsoft.com/office/drawing/2014/main" id="{0A8893DC-E831-D3F6-E05C-09B403C6A688}"/>
              </a:ext>
            </a:extLst>
          </p:cNvPr>
          <p:cNvSpPr/>
          <p:nvPr/>
        </p:nvSpPr>
        <p:spPr>
          <a:xfrm>
            <a:off x="437822" y="2792698"/>
            <a:ext cx="1824106" cy="1830103"/>
          </a:xfrm>
          <a:prstGeom prst="ellipse">
            <a:avLst/>
          </a:prstGeom>
          <a:solidFill>
            <a:srgbClr val="0065A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prstClr val="black"/>
                </a:solidFill>
                <a:effectLst>
                  <a:outerShdw blurRad="63500" sx="102000" sy="102000" algn="ctr" rotWithShape="0">
                    <a:prstClr val="black">
                      <a:alpha val="40000"/>
                    </a:prstClr>
                  </a:outerShdw>
                </a:effectLst>
                <a:uLnTx/>
                <a:uFillTx/>
                <a:latin typeface="Calibri" panose="020F0502020204030204"/>
                <a:ea typeface="+mn-ea"/>
                <a:cs typeface="+mn-cs"/>
              </a:rPr>
              <a:t>3</a:t>
            </a:r>
          </a:p>
        </p:txBody>
      </p:sp>
      <p:sp>
        <p:nvSpPr>
          <p:cNvPr id="10" name="TextBox 9">
            <a:extLst>
              <a:ext uri="{FF2B5EF4-FFF2-40B4-BE49-F238E27FC236}">
                <a16:creationId xmlns:a16="http://schemas.microsoft.com/office/drawing/2014/main" id="{05B3D7C1-E4C4-A4C2-AF91-306B965F9F3B}"/>
              </a:ext>
            </a:extLst>
          </p:cNvPr>
          <p:cNvSpPr txBox="1"/>
          <p:nvPr/>
        </p:nvSpPr>
        <p:spPr>
          <a:xfrm>
            <a:off x="7276819" y="755596"/>
            <a:ext cx="4296050" cy="1785104"/>
          </a:xfrm>
          <a:prstGeom prst="rect">
            <a:avLst/>
          </a:prstGeom>
          <a:noFill/>
        </p:spPr>
        <p:txBody>
          <a:bodyPr wrap="square" rtlCol="0">
            <a:spAutoFit/>
          </a:bodyPr>
          <a:lstStyle/>
          <a:p>
            <a:endParaRPr lang="en-US" dirty="0"/>
          </a:p>
          <a:p>
            <a:pPr algn="ctr"/>
            <a:endParaRPr lang="en-US" dirty="0">
              <a:solidFill>
                <a:srgbClr val="0065C4"/>
              </a:solidFill>
            </a:endParaRPr>
          </a:p>
          <a:p>
            <a:pPr algn="ctr"/>
            <a:endParaRPr lang="en-US" sz="2000" b="1" dirty="0">
              <a:solidFill>
                <a:schemeClr val="accent1">
                  <a:lumMod val="50000"/>
                </a:schemeClr>
              </a:solidFill>
              <a:latin typeface="Amasis MT Pro Black" panose="02040A04050005020304" pitchFamily="18" charset="0"/>
            </a:endParaRPr>
          </a:p>
          <a:p>
            <a:endParaRPr lang="en-US" dirty="0"/>
          </a:p>
          <a:p>
            <a:endParaRPr lang="en-US" dirty="0"/>
          </a:p>
          <a:p>
            <a:endParaRPr lang="en-US" dirty="0"/>
          </a:p>
        </p:txBody>
      </p:sp>
      <p:graphicFrame>
        <p:nvGraphicFramePr>
          <p:cNvPr id="7" name="Object 6">
            <a:hlinkClick r:id="" action="ppaction://ole?verb=0"/>
            <a:extLst>
              <a:ext uri="{FF2B5EF4-FFF2-40B4-BE49-F238E27FC236}">
                <a16:creationId xmlns:a16="http://schemas.microsoft.com/office/drawing/2014/main" id="{D6A3874F-6CB5-76AD-5E4D-30A743111050}"/>
              </a:ext>
            </a:extLst>
          </p:cNvPr>
          <p:cNvGraphicFramePr>
            <a:graphicFrameLocks noChangeAspect="1"/>
          </p:cNvGraphicFramePr>
          <p:nvPr>
            <p:extLst>
              <p:ext uri="{D42A27DB-BD31-4B8C-83A1-F6EECF244321}">
                <p14:modId xmlns:p14="http://schemas.microsoft.com/office/powerpoint/2010/main" val="2460493849"/>
              </p:ext>
            </p:extLst>
          </p:nvPr>
        </p:nvGraphicFramePr>
        <p:xfrm>
          <a:off x="3179251" y="1135999"/>
          <a:ext cx="9144000" cy="5143500"/>
        </p:xfrm>
        <a:graphic>
          <a:graphicData uri="http://schemas.openxmlformats.org/presentationml/2006/ole">
            <mc:AlternateContent xmlns:mc="http://schemas.openxmlformats.org/markup-compatibility/2006">
              <mc:Choice xmlns:v="urn:schemas-microsoft-com:vml" Requires="v">
                <p:oleObj name="Presentation" r:id="rId3" imgW="9144085" imgH="5143484" progId="PowerPoint.Show.12">
                  <p:embed/>
                </p:oleObj>
              </mc:Choice>
              <mc:Fallback>
                <p:oleObj name="Presentation" r:id="rId3" imgW="9144085" imgH="5143484" progId="PowerPoint.Show.12">
                  <p:embed/>
                  <p:pic>
                    <p:nvPicPr>
                      <p:cNvPr id="0" name=""/>
                      <p:cNvPicPr/>
                      <p:nvPr/>
                    </p:nvPicPr>
                    <p:blipFill>
                      <a:blip r:embed="rId4"/>
                      <a:stretch>
                        <a:fillRect/>
                      </a:stretch>
                    </p:blipFill>
                    <p:spPr>
                      <a:xfrm>
                        <a:off x="3179251" y="1135999"/>
                        <a:ext cx="9144000" cy="5143500"/>
                      </a:xfrm>
                      <a:prstGeom prst="rect">
                        <a:avLst/>
                      </a:prstGeom>
                    </p:spPr>
                  </p:pic>
                </p:oleObj>
              </mc:Fallback>
            </mc:AlternateContent>
          </a:graphicData>
        </a:graphic>
      </p:graphicFrame>
    </p:spTree>
    <p:extLst>
      <p:ext uri="{BB962C8B-B14F-4D97-AF65-F5344CB8AC3E}">
        <p14:creationId xmlns:p14="http://schemas.microsoft.com/office/powerpoint/2010/main" val="3570877484"/>
      </p:ext>
    </p:extLst>
  </p:cSld>
  <p:clrMapOvr>
    <a:masterClrMapping/>
  </p:clrMapOvr>
  <p:transition spd="slow" advTm="1500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120E-7C4A-33E7-C1FA-DCEA7EBD3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396F122-5AF5-7200-BCD0-F56AF3E86C01}"/>
              </a:ext>
              <a:ext uri="{C183D7F6-B498-43B3-948B-1728B52AA6E4}">
                <adec:decorative xmlns:adec="http://schemas.microsoft.com/office/drawing/2017/decorative" val="1"/>
              </a:ext>
            </a:extLst>
          </p:cNvPr>
          <p:cNvSpPr/>
          <p:nvPr/>
        </p:nvSpPr>
        <p:spPr>
          <a:xfrm>
            <a:off x="-11963" y="0"/>
            <a:ext cx="2926623" cy="6858000"/>
          </a:xfrm>
          <a:prstGeom prst="rect">
            <a:avLst/>
          </a:prstGeom>
          <a:solidFill>
            <a:srgbClr val="0065A4"/>
          </a:solidFill>
          <a:ln>
            <a:solidFill>
              <a:srgbClr val="0065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descr="&quot;HTM WEEKLY&#10;Let's Connect Lakers!&quot;">
            <a:extLst>
              <a:ext uri="{FF2B5EF4-FFF2-40B4-BE49-F238E27FC236}">
                <a16:creationId xmlns:a16="http://schemas.microsoft.com/office/drawing/2014/main" id="{D441D2A9-7356-23B0-430A-8B1B1FD51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81" y="146971"/>
            <a:ext cx="2889740" cy="2018231"/>
          </a:xfrm>
          <a:prstGeom prst="rect">
            <a:avLst/>
          </a:prstGeom>
        </p:spPr>
      </p:pic>
      <p:sp>
        <p:nvSpPr>
          <p:cNvPr id="9" name="Title 8">
            <a:extLst>
              <a:ext uri="{FF2B5EF4-FFF2-40B4-BE49-F238E27FC236}">
                <a16:creationId xmlns:a16="http://schemas.microsoft.com/office/drawing/2014/main" id="{B05AA6C0-43FE-51E5-BE1F-940900D4E5C0}"/>
              </a:ext>
            </a:extLst>
          </p:cNvPr>
          <p:cNvSpPr>
            <a:spLocks noGrp="1"/>
          </p:cNvSpPr>
          <p:nvPr>
            <p:ph type="ctrTitle"/>
          </p:nvPr>
        </p:nvSpPr>
        <p:spPr>
          <a:xfrm>
            <a:off x="4562102" y="341054"/>
            <a:ext cx="6667392" cy="611488"/>
          </a:xfrm>
        </p:spPr>
        <p:txBody>
          <a:bodyPr>
            <a:normAutofit/>
          </a:bodyPr>
          <a:lstStyle/>
          <a:p>
            <a:r>
              <a:rPr lang="en-US" sz="3600" b="1" dirty="0">
                <a:latin typeface="Amasis MT Pro Black" panose="02040A04050005020304" pitchFamily="18" charset="0"/>
              </a:rPr>
              <a:t>STUDY ABROAD FAIR </a:t>
            </a:r>
          </a:p>
        </p:txBody>
      </p:sp>
      <p:sp>
        <p:nvSpPr>
          <p:cNvPr id="2" name="Oval 1" descr="2">
            <a:extLst>
              <a:ext uri="{FF2B5EF4-FFF2-40B4-BE49-F238E27FC236}">
                <a16:creationId xmlns:a16="http://schemas.microsoft.com/office/drawing/2014/main" id="{3A47DA13-E4F9-5B47-34D2-136A3CACB54A}"/>
              </a:ext>
            </a:extLst>
          </p:cNvPr>
          <p:cNvSpPr/>
          <p:nvPr/>
        </p:nvSpPr>
        <p:spPr>
          <a:xfrm>
            <a:off x="437822" y="2792698"/>
            <a:ext cx="1824106" cy="1830103"/>
          </a:xfrm>
          <a:prstGeom prst="ellipse">
            <a:avLst/>
          </a:prstGeom>
          <a:solidFill>
            <a:srgbClr val="0065A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dirty="0">
                <a:ln w="0"/>
                <a:solidFill>
                  <a:prstClr val="black"/>
                </a:solidFill>
                <a:effectLst>
                  <a:outerShdw blurRad="63500" sx="102000" sy="102000" algn="ctr" rotWithShape="0">
                    <a:prstClr val="black">
                      <a:alpha val="40000"/>
                    </a:prstClr>
                  </a:outerShdw>
                </a:effectLst>
                <a:latin typeface="Calibri" panose="020F0502020204030204"/>
              </a:rPr>
              <a:t>4</a:t>
            </a:r>
            <a:endParaRPr kumimoji="0" lang="en-US" sz="6600" b="0" i="0" u="none" strike="noStrike" kern="1200" cap="none" spc="0" normalizeH="0" baseline="0" noProof="0" dirty="0">
              <a:ln w="0"/>
              <a:solidFill>
                <a:prstClr val="black"/>
              </a:solidFill>
              <a:effectLst>
                <a:outerShdw blurRad="63500" sx="102000" sy="102000" algn="ctr" rotWithShape="0">
                  <a:prstClr val="black">
                    <a:alpha val="40000"/>
                  </a:prstClr>
                </a:outerShdw>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0B52A7E-FB90-4A67-A20E-AA6FFA19208C}"/>
              </a:ext>
            </a:extLst>
          </p:cNvPr>
          <p:cNvSpPr txBox="1"/>
          <p:nvPr/>
        </p:nvSpPr>
        <p:spPr>
          <a:xfrm>
            <a:off x="7900226" y="1156086"/>
            <a:ext cx="3853952" cy="5078313"/>
          </a:xfrm>
          <a:prstGeom prst="rect">
            <a:avLst/>
          </a:prstGeom>
          <a:noFill/>
        </p:spPr>
        <p:txBody>
          <a:bodyPr wrap="square" rtlCol="0">
            <a:spAutoFit/>
          </a:bodyPr>
          <a:lstStyle/>
          <a:p>
            <a:pPr algn="ctr"/>
            <a:r>
              <a:rPr lang="en-US" dirty="0"/>
              <a:t>Start your adventure at the Study Abroad Fair - the GVSU </a:t>
            </a:r>
            <a:r>
              <a:rPr lang="en-US" dirty="0" err="1"/>
              <a:t>Padnos</a:t>
            </a:r>
            <a:r>
              <a:rPr lang="en-US" dirty="0"/>
              <a:t> Center for Global Experiences' biggest event of the year! Browse study abroad programs around the world! At this event, students are able to browse programs, talk to students that have studied abroad, and meet international students and program directors! Get answers to questions about SCHOLARSHIPS, academics, programs and more. Free food and refreshments! </a:t>
            </a:r>
          </a:p>
          <a:p>
            <a:pPr algn="ctr"/>
            <a:endParaRPr lang="en-US" dirty="0"/>
          </a:p>
          <a:p>
            <a:pPr algn="ctr"/>
            <a:r>
              <a:rPr lang="en-US" i="1" dirty="0"/>
              <a:t>Questions? Contact us! </a:t>
            </a:r>
            <a:br>
              <a:rPr lang="en-US" dirty="0"/>
            </a:br>
            <a:r>
              <a:rPr lang="en-US" u="sng" dirty="0">
                <a:hlinkClick r:id="rId3"/>
              </a:rPr>
              <a:t>studyabroad@gvsu.edu</a:t>
            </a:r>
            <a:br>
              <a:rPr lang="en-US" dirty="0"/>
            </a:br>
            <a:r>
              <a:rPr lang="en-US" dirty="0"/>
              <a:t>616-331-3898</a:t>
            </a:r>
            <a:br>
              <a:rPr lang="en-US" dirty="0"/>
            </a:br>
            <a:r>
              <a:rPr lang="en-US" u="sng" dirty="0">
                <a:hlinkClick r:id="rId4"/>
              </a:rPr>
              <a:t>www.gvsu.edu/studyabroad</a:t>
            </a:r>
            <a:r>
              <a:rPr lang="en-US" dirty="0"/>
              <a:t> </a:t>
            </a:r>
          </a:p>
        </p:txBody>
      </p:sp>
      <p:pic>
        <p:nvPicPr>
          <p:cNvPr id="7" name="Picture 6">
            <a:extLst>
              <a:ext uri="{FF2B5EF4-FFF2-40B4-BE49-F238E27FC236}">
                <a16:creationId xmlns:a16="http://schemas.microsoft.com/office/drawing/2014/main" id="{A6D88864-B76A-8D20-2FAB-E2F5AA78CB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3298" y="1326499"/>
            <a:ext cx="4762500" cy="4907900"/>
          </a:xfrm>
          <a:prstGeom prst="rect">
            <a:avLst/>
          </a:prstGeom>
        </p:spPr>
      </p:pic>
    </p:spTree>
    <p:extLst>
      <p:ext uri="{BB962C8B-B14F-4D97-AF65-F5344CB8AC3E}">
        <p14:creationId xmlns:p14="http://schemas.microsoft.com/office/powerpoint/2010/main" val="2192356626"/>
      </p:ext>
    </p:extLst>
  </p:cSld>
  <p:clrMapOvr>
    <a:masterClrMapping/>
  </p:clrMapOvr>
  <p:transition spd="slow" advTm="15000">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E92AA-4C01-D400-6777-433D0250FCC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D06084-FFFA-07C1-0E01-C4CF61C485ED}"/>
              </a:ext>
              <a:ext uri="{C183D7F6-B498-43B3-948B-1728B52AA6E4}">
                <adec:decorative xmlns:adec="http://schemas.microsoft.com/office/drawing/2017/decorative" val="1"/>
              </a:ext>
            </a:extLst>
          </p:cNvPr>
          <p:cNvSpPr/>
          <p:nvPr/>
        </p:nvSpPr>
        <p:spPr>
          <a:xfrm>
            <a:off x="15685" y="0"/>
            <a:ext cx="2963506" cy="6858000"/>
          </a:xfrm>
          <a:prstGeom prst="rect">
            <a:avLst/>
          </a:prstGeom>
          <a:solidFill>
            <a:srgbClr val="0065A4"/>
          </a:solidFill>
          <a:ln>
            <a:solidFill>
              <a:srgbClr val="0065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quot;HTM WEEKLY&#10;Let's Connect Lakers!&quot;">
            <a:extLst>
              <a:ext uri="{FF2B5EF4-FFF2-40B4-BE49-F238E27FC236}">
                <a16:creationId xmlns:a16="http://schemas.microsoft.com/office/drawing/2014/main" id="{02FA6B15-AC35-1F27-BB79-2647FA7302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5" y="179504"/>
            <a:ext cx="2926624" cy="2055696"/>
          </a:xfrm>
          <a:prstGeom prst="rect">
            <a:avLst/>
          </a:prstGeom>
        </p:spPr>
      </p:pic>
      <p:sp>
        <p:nvSpPr>
          <p:cNvPr id="11" name="Title 10">
            <a:extLst>
              <a:ext uri="{FF2B5EF4-FFF2-40B4-BE49-F238E27FC236}">
                <a16:creationId xmlns:a16="http://schemas.microsoft.com/office/drawing/2014/main" id="{6DE8C298-120B-7BE4-C738-2984B4581729}"/>
              </a:ext>
            </a:extLst>
          </p:cNvPr>
          <p:cNvSpPr txBox="1">
            <a:spLocks/>
          </p:cNvSpPr>
          <p:nvPr/>
        </p:nvSpPr>
        <p:spPr>
          <a:xfrm>
            <a:off x="3305405" y="308416"/>
            <a:ext cx="7911007" cy="62530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n-US" sz="3600" b="1" dirty="0">
                <a:latin typeface="Amasis MT Pro Black" panose="02040A04050005020304" pitchFamily="18" charset="0"/>
              </a:rPr>
              <a:t>CAMPUS EVENTS</a:t>
            </a:r>
            <a:endParaRPr kumimoji="0" lang="en-US" sz="3600" b="1" i="0" u="none" strike="noStrike" kern="1200" cap="none" spc="0" normalizeH="0" baseline="0" noProof="0" dirty="0">
              <a:ln>
                <a:noFill/>
              </a:ln>
              <a:effectLst/>
              <a:uLnTx/>
              <a:uFillTx/>
              <a:latin typeface="Amasis MT Pro Black" panose="02040A04050005020304" pitchFamily="18" charset="0"/>
            </a:endParaRPr>
          </a:p>
        </p:txBody>
      </p:sp>
      <p:sp>
        <p:nvSpPr>
          <p:cNvPr id="2" name="TextBox 1">
            <a:extLst>
              <a:ext uri="{FF2B5EF4-FFF2-40B4-BE49-F238E27FC236}">
                <a16:creationId xmlns:a16="http://schemas.microsoft.com/office/drawing/2014/main" id="{29D51E9E-E42E-4E3A-3AD8-3A2D0CD1C8EF}"/>
              </a:ext>
            </a:extLst>
          </p:cNvPr>
          <p:cNvSpPr txBox="1"/>
          <p:nvPr/>
        </p:nvSpPr>
        <p:spPr>
          <a:xfrm>
            <a:off x="8087841" y="1466090"/>
            <a:ext cx="3786187" cy="543739"/>
          </a:xfrm>
          <a:prstGeom prst="rect">
            <a:avLst/>
          </a:prstGeom>
          <a:noFill/>
        </p:spPr>
        <p:txBody>
          <a:bodyPr wrap="square" rtlCol="0">
            <a:spAutoFit/>
          </a:bodyPr>
          <a:lstStyle/>
          <a:p>
            <a:pPr algn="ctr"/>
            <a:endParaRPr lang="en-US" sz="2000" b="1" baseline="30000" dirty="0">
              <a:solidFill>
                <a:srgbClr val="333333"/>
              </a:solidFill>
              <a:highlight>
                <a:srgbClr val="FFFFFF"/>
              </a:highlight>
              <a:latin typeface="Lato" panose="020F0502020204030203" pitchFamily="34" charset="0"/>
            </a:endParaRPr>
          </a:p>
          <a:p>
            <a:pPr algn="ctr"/>
            <a:endParaRPr lang="en-US" sz="2400" b="1" baseline="30000" dirty="0">
              <a:solidFill>
                <a:srgbClr val="7030A0"/>
              </a:solidFill>
              <a:highlight>
                <a:srgbClr val="FFFFFF"/>
              </a:highlight>
              <a:latin typeface="Neue Plak"/>
            </a:endParaRPr>
          </a:p>
        </p:txBody>
      </p:sp>
      <p:pic>
        <p:nvPicPr>
          <p:cNvPr id="3" name="Picture 2">
            <a:extLst>
              <a:ext uri="{FF2B5EF4-FFF2-40B4-BE49-F238E27FC236}">
                <a16:creationId xmlns:a16="http://schemas.microsoft.com/office/drawing/2014/main" id="{0EC3AB73-997E-C1EA-7D2F-15870CE9C7B7}"/>
              </a:ext>
            </a:extLst>
          </p:cNvPr>
          <p:cNvPicPr>
            <a:picLocks noChangeAspect="1"/>
          </p:cNvPicPr>
          <p:nvPr/>
        </p:nvPicPr>
        <p:blipFill>
          <a:blip r:embed="rId4"/>
          <a:stretch>
            <a:fillRect/>
          </a:stretch>
        </p:blipFill>
        <p:spPr>
          <a:xfrm>
            <a:off x="167118" y="2145774"/>
            <a:ext cx="2444708" cy="2310584"/>
          </a:xfrm>
          <a:prstGeom prst="rect">
            <a:avLst/>
          </a:prstGeom>
        </p:spPr>
      </p:pic>
      <p:pic>
        <p:nvPicPr>
          <p:cNvPr id="5" name="Picture 4">
            <a:extLst>
              <a:ext uri="{FF2B5EF4-FFF2-40B4-BE49-F238E27FC236}">
                <a16:creationId xmlns:a16="http://schemas.microsoft.com/office/drawing/2014/main" id="{967DA562-7C0C-B61D-7FEB-BD01687BC689}"/>
              </a:ext>
            </a:extLst>
          </p:cNvPr>
          <p:cNvPicPr>
            <a:picLocks noChangeAspect="1"/>
          </p:cNvPicPr>
          <p:nvPr/>
        </p:nvPicPr>
        <p:blipFill>
          <a:blip r:embed="rId5"/>
          <a:stretch>
            <a:fillRect/>
          </a:stretch>
        </p:blipFill>
        <p:spPr>
          <a:xfrm>
            <a:off x="177849" y="4580841"/>
            <a:ext cx="2462997" cy="1828959"/>
          </a:xfrm>
          <a:prstGeom prst="rect">
            <a:avLst/>
          </a:prstGeom>
        </p:spPr>
      </p:pic>
      <p:sp>
        <p:nvSpPr>
          <p:cNvPr id="12" name="TextBox 11">
            <a:extLst>
              <a:ext uri="{FF2B5EF4-FFF2-40B4-BE49-F238E27FC236}">
                <a16:creationId xmlns:a16="http://schemas.microsoft.com/office/drawing/2014/main" id="{81EB1C53-4B2C-E324-1863-BA1B5CACDE54}"/>
              </a:ext>
            </a:extLst>
          </p:cNvPr>
          <p:cNvSpPr txBox="1"/>
          <p:nvPr/>
        </p:nvSpPr>
        <p:spPr>
          <a:xfrm>
            <a:off x="7514636" y="1306800"/>
            <a:ext cx="3868615" cy="6247864"/>
          </a:xfrm>
          <a:prstGeom prst="rect">
            <a:avLst/>
          </a:prstGeom>
          <a:noFill/>
        </p:spPr>
        <p:txBody>
          <a:bodyPr wrap="square" rtlCol="0">
            <a:spAutoFit/>
          </a:bodyPr>
          <a:lstStyle/>
          <a:p>
            <a:pPr algn="ctr"/>
            <a:r>
              <a:rPr lang="en-US" sz="4400" b="1" dirty="0">
                <a:solidFill>
                  <a:schemeClr val="accent1">
                    <a:lumMod val="75000"/>
                  </a:schemeClr>
                </a:solidFill>
              </a:rPr>
              <a:t>LAKER FAMILY WEEKEND </a:t>
            </a:r>
          </a:p>
          <a:p>
            <a:pPr algn="ctr"/>
            <a:endParaRPr lang="en-US" sz="2400" b="1" dirty="0">
              <a:solidFill>
                <a:schemeClr val="accent1">
                  <a:lumMod val="75000"/>
                </a:schemeClr>
              </a:solidFill>
            </a:endParaRPr>
          </a:p>
          <a:p>
            <a:pPr algn="ctr"/>
            <a:r>
              <a:rPr lang="en-US" sz="2400" b="1" dirty="0">
                <a:solidFill>
                  <a:schemeClr val="accent1">
                    <a:lumMod val="75000"/>
                  </a:schemeClr>
                </a:solidFill>
              </a:rPr>
              <a:t>Friday, Sept. 18 - Sunday, Sept. 20, 2026</a:t>
            </a:r>
          </a:p>
          <a:p>
            <a:pPr algn="ctr"/>
            <a:endParaRPr lang="en-US" sz="2400" b="1" dirty="0">
              <a:solidFill>
                <a:schemeClr val="accent1">
                  <a:lumMod val="75000"/>
                </a:schemeClr>
              </a:solidFill>
            </a:endParaRPr>
          </a:p>
          <a:p>
            <a:pPr algn="ctr"/>
            <a:r>
              <a:rPr lang="en-US" dirty="0"/>
              <a:t>Laker families and supporters are invited to campus for a weekend full of events and activities including the popular Family Day football game.</a:t>
            </a:r>
          </a:p>
          <a:p>
            <a:pPr algn="ctr"/>
            <a:endParaRPr lang="en-US" dirty="0"/>
          </a:p>
          <a:p>
            <a:pPr algn="ctr"/>
            <a:r>
              <a:rPr lang="en-US" sz="3600" dirty="0">
                <a:hlinkClick r:id="rId6"/>
              </a:rPr>
              <a:t>www.gvsu.edu/familyweekend</a:t>
            </a:r>
            <a:endParaRPr lang="en-US" sz="3600" dirty="0"/>
          </a:p>
          <a:p>
            <a:pPr algn="ctr"/>
            <a:endParaRPr lang="en-US" dirty="0"/>
          </a:p>
          <a:p>
            <a:pPr algn="ctr"/>
            <a:endParaRPr lang="en-US" dirty="0"/>
          </a:p>
          <a:p>
            <a:pPr algn="ctr"/>
            <a:endParaRPr lang="en-US" dirty="0"/>
          </a:p>
        </p:txBody>
      </p:sp>
      <p:pic>
        <p:nvPicPr>
          <p:cNvPr id="9" name="Picture 8">
            <a:extLst>
              <a:ext uri="{FF2B5EF4-FFF2-40B4-BE49-F238E27FC236}">
                <a16:creationId xmlns:a16="http://schemas.microsoft.com/office/drawing/2014/main" id="{57EB0C65-4E63-5BC6-8CC6-5E849B205F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85031" y="1694845"/>
            <a:ext cx="4343400" cy="3800475"/>
          </a:xfrm>
          <a:prstGeom prst="rect">
            <a:avLst/>
          </a:prstGeom>
        </p:spPr>
      </p:pic>
    </p:spTree>
    <p:extLst>
      <p:ext uri="{BB962C8B-B14F-4D97-AF65-F5344CB8AC3E}">
        <p14:creationId xmlns:p14="http://schemas.microsoft.com/office/powerpoint/2010/main" val="1006279855"/>
      </p:ext>
    </p:extLst>
  </p:cSld>
  <p:clrMapOvr>
    <a:masterClrMapping/>
  </p:clrMapOvr>
  <p:transition spd="slow" advTm="20000">
    <p:push dir="u"/>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C60E6957C7B147A384766A5A8ADF58" ma:contentTypeVersion="10" ma:contentTypeDescription="Create a new document." ma:contentTypeScope="" ma:versionID="2c4a8326472b1e1300cd25f96a5f3bee">
  <xsd:schema xmlns:xsd="http://www.w3.org/2001/XMLSchema" xmlns:xs="http://www.w3.org/2001/XMLSchema" xmlns:p="http://schemas.microsoft.com/office/2006/metadata/properties" xmlns:ns3="706a1fdb-e05e-4d05-8a92-c507d9ba4407" xmlns:ns4="c1b4432d-8151-4eb7-b52e-30dfaae51a85" targetNamespace="http://schemas.microsoft.com/office/2006/metadata/properties" ma:root="true" ma:fieldsID="25a2533c32aff71658a0f5a19b5ec020" ns3:_="" ns4:_="">
    <xsd:import namespace="706a1fdb-e05e-4d05-8a92-c507d9ba4407"/>
    <xsd:import namespace="c1b4432d-8151-4eb7-b52e-30dfaae51a8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6a1fdb-e05e-4d05-8a92-c507d9ba44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b4432d-8151-4eb7-b52e-30dfaae51a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06a1fdb-e05e-4d05-8a92-c507d9ba440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3F2F74-CFDA-40ED-9B65-301128C78E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6a1fdb-e05e-4d05-8a92-c507d9ba4407"/>
    <ds:schemaRef ds:uri="c1b4432d-8151-4eb7-b52e-30dfaae51a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9C2033-6564-4DA6-BF02-086189AF332F}">
  <ds:schemaRefs>
    <ds:schemaRef ds:uri="http://purl.org/dc/elements/1.1/"/>
    <ds:schemaRef ds:uri="http://schemas.openxmlformats.org/package/2006/metadata/core-properties"/>
    <ds:schemaRef ds:uri="c1b4432d-8151-4eb7-b52e-30dfaae51a85"/>
    <ds:schemaRef ds:uri="http://schemas.microsoft.com/office/2006/documentManagement/types"/>
    <ds:schemaRef ds:uri="706a1fdb-e05e-4d05-8a92-c507d9ba4407"/>
    <ds:schemaRef ds:uri="http://purl.org/dc/terms/"/>
    <ds:schemaRef ds:uri="http://purl.org/dc/dcmitype/"/>
    <ds:schemaRef ds:uri="http://www.w3.org/XML/1998/namespac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0EC8BBB0-426B-41B1-927F-098F78F0ED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6469</TotalTime>
  <Words>414</Words>
  <Application>Microsoft Office PowerPoint</Application>
  <PresentationFormat>Widescreen</PresentationFormat>
  <Paragraphs>54</Paragraphs>
  <Slides>6</Slides>
  <Notes>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4" baseType="lpstr">
      <vt:lpstr>Amasis MT Pro Black</vt:lpstr>
      <vt:lpstr>Arial</vt:lpstr>
      <vt:lpstr>Calibri</vt:lpstr>
      <vt:lpstr>Calibri Light</vt:lpstr>
      <vt:lpstr>Lato</vt:lpstr>
      <vt:lpstr>Neue Plak</vt:lpstr>
      <vt:lpstr>1_Office Theme</vt:lpstr>
      <vt:lpstr>Microsoft PowerPoint Presentation</vt:lpstr>
      <vt:lpstr>PowerPoint Presentation</vt:lpstr>
      <vt:lpstr>PowerPoint Presentation</vt:lpstr>
      <vt:lpstr>PowerPoint Presentation</vt:lpstr>
      <vt:lpstr>CAREER FAIR 2026</vt:lpstr>
      <vt:lpstr>STUDY ABROAD FAIR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Witsaman</dc:creator>
  <cp:lastModifiedBy>Kirsten Rydzewski</cp:lastModifiedBy>
  <cp:revision>176</cp:revision>
  <cp:lastPrinted>2025-11-06T20:17:36Z</cp:lastPrinted>
  <dcterms:created xsi:type="dcterms:W3CDTF">2022-01-28T19:37:52Z</dcterms:created>
  <dcterms:modified xsi:type="dcterms:W3CDTF">2026-09-10T19:40:45Z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0x01010090C60E6957C7B147A384766A5A8ADF58</vt:lpwstr>
  </property>
</Properties>
</file>