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Lst>
  <p:notesMasterIdLst>
    <p:notesMasterId r:id="rId48"/>
  </p:notesMasterIdLst>
  <p:handoutMasterIdLst>
    <p:handoutMasterId r:id="rId49"/>
  </p:handoutMasterIdLst>
  <p:sldIdLst>
    <p:sldId id="658" r:id="rId2"/>
    <p:sldId id="660" r:id="rId3"/>
    <p:sldId id="661" r:id="rId4"/>
    <p:sldId id="662" r:id="rId5"/>
    <p:sldId id="664" r:id="rId6"/>
    <p:sldId id="987" r:id="rId7"/>
    <p:sldId id="989" r:id="rId8"/>
    <p:sldId id="676" r:id="rId9"/>
    <p:sldId id="677" r:id="rId10"/>
    <p:sldId id="683" r:id="rId11"/>
    <p:sldId id="991" r:id="rId12"/>
    <p:sldId id="684" r:id="rId13"/>
    <p:sldId id="993" r:id="rId14"/>
    <p:sldId id="997" r:id="rId15"/>
    <p:sldId id="696" r:id="rId16"/>
    <p:sldId id="698" r:id="rId17"/>
    <p:sldId id="699" r:id="rId18"/>
    <p:sldId id="999" r:id="rId19"/>
    <p:sldId id="755" r:id="rId20"/>
    <p:sldId id="707" r:id="rId21"/>
    <p:sldId id="708" r:id="rId22"/>
    <p:sldId id="709" r:id="rId23"/>
    <p:sldId id="710" r:id="rId24"/>
    <p:sldId id="702" r:id="rId25"/>
    <p:sldId id="713" r:id="rId26"/>
    <p:sldId id="715" r:id="rId27"/>
    <p:sldId id="716" r:id="rId28"/>
    <p:sldId id="717" r:id="rId29"/>
    <p:sldId id="718" r:id="rId30"/>
    <p:sldId id="719" r:id="rId31"/>
    <p:sldId id="720" r:id="rId32"/>
    <p:sldId id="1001" r:id="rId33"/>
    <p:sldId id="1136" r:id="rId34"/>
    <p:sldId id="1143" r:id="rId35"/>
    <p:sldId id="1124" r:id="rId36"/>
    <p:sldId id="1125" r:id="rId37"/>
    <p:sldId id="1134" r:id="rId38"/>
    <p:sldId id="1131" r:id="rId39"/>
    <p:sldId id="1133" r:id="rId40"/>
    <p:sldId id="256" r:id="rId41"/>
    <p:sldId id="1141" r:id="rId42"/>
    <p:sldId id="1142" r:id="rId43"/>
    <p:sldId id="663" r:id="rId44"/>
    <p:sldId id="1135" r:id="rId45"/>
    <p:sldId id="796" r:id="rId46"/>
    <p:sldId id="1060" r:id="rId47"/>
  </p:sldIdLst>
  <p:sldSz cx="9144000" cy="6858000" type="letter"/>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936"/>
    <a:srgbClr val="2B2751"/>
    <a:srgbClr val="3A0852"/>
    <a:srgbClr val="57281A"/>
    <a:srgbClr val="243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42" autoAdjust="0"/>
    <p:restoredTop sz="94265" autoAdjust="0"/>
  </p:normalViewPr>
  <p:slideViewPr>
    <p:cSldViewPr snapToGrid="0" snapToObjects="1">
      <p:cViewPr varScale="1">
        <p:scale>
          <a:sx n="62" d="100"/>
          <a:sy n="62" d="100"/>
        </p:scale>
        <p:origin x="1304" y="44"/>
      </p:cViewPr>
      <p:guideLst>
        <p:guide orient="horz" pos="2160"/>
        <p:guide pos="2880"/>
      </p:guideLst>
    </p:cSldViewPr>
  </p:slideViewPr>
  <p:notesTextViewPr>
    <p:cViewPr>
      <p:scale>
        <a:sx n="3" d="2"/>
        <a:sy n="3" d="2"/>
      </p:scale>
      <p:origin x="0" y="0"/>
    </p:cViewPr>
  </p:notesTextViewPr>
  <p:sorterViewPr>
    <p:cViewPr>
      <p:scale>
        <a:sx n="126" d="100"/>
        <a:sy n="126" d="100"/>
      </p:scale>
      <p:origin x="0" y="-167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4AEBE7-E81C-6F4B-90DF-D769D4893A11}"/>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58249C50-A7F3-B545-A2C9-C70319CB0C75}"/>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67B0D1C-EBDC-784D-9534-105EDEA33026}" type="datetimeFigureOut">
              <a:rPr lang="en-US" smtClean="0"/>
              <a:pPr/>
              <a:t>5/20/2024</a:t>
            </a:fld>
            <a:endParaRPr lang="en-US"/>
          </a:p>
        </p:txBody>
      </p:sp>
      <p:sp>
        <p:nvSpPr>
          <p:cNvPr id="4" name="Footer Placeholder 3">
            <a:extLst>
              <a:ext uri="{FF2B5EF4-FFF2-40B4-BE49-F238E27FC236}">
                <a16:creationId xmlns:a16="http://schemas.microsoft.com/office/drawing/2014/main" id="{2F8AC40B-4C68-5543-96CB-DFA174C4C60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4E2C750-C885-AD46-8E07-184E3459528E}"/>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C1312C9-0EBD-AF4D-8D9A-DBABC7E03024}" type="slidenum">
              <a:rPr lang="en-US" smtClean="0"/>
              <a:pPr/>
              <a:t>‹#›</a:t>
            </a:fld>
            <a:endParaRPr lang="en-US"/>
          </a:p>
        </p:txBody>
      </p:sp>
    </p:spTree>
    <p:extLst>
      <p:ext uri="{BB962C8B-B14F-4D97-AF65-F5344CB8AC3E}">
        <p14:creationId xmlns:p14="http://schemas.microsoft.com/office/powerpoint/2010/main" val="1477634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6F904D8-1D49-4558-9FB9-20D81D0679DD}" type="datetimeFigureOut">
              <a:rPr lang="en-US" smtClean="0"/>
              <a:pPr/>
              <a:t>5/20/2024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9017165-9005-4A37-B49F-C51835757AA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lphaUcPeriod"/>
            </a:pPr>
            <a:endParaRPr lang="en-US" sz="1000" dirty="0"/>
          </a:p>
        </p:txBody>
      </p:sp>
      <p:sp>
        <p:nvSpPr>
          <p:cNvPr id="4" name="Slide Number Placeholder 3"/>
          <p:cNvSpPr>
            <a:spLocks noGrp="1"/>
          </p:cNvSpPr>
          <p:nvPr>
            <p:ph type="sldNum" sz="quarter" idx="10"/>
          </p:nvPr>
        </p:nvSpPr>
        <p:spPr/>
        <p:txBody>
          <a:bodyPr/>
          <a:lstStyle/>
          <a:p>
            <a:fld id="{D9017165-9005-4A37-B49F-C51835757AAC}" type="slidenum">
              <a:rPr lang="en-US" smtClean="0"/>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C9E4B69B-A526-2B4B-9325-637A55E764BC}" type="slidenum">
              <a:rPr lang="en-US"/>
              <a:pPr/>
              <a:t>18</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163544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1916E68-BBA8-3343-AC13-CF67B3D6137D}" type="slidenum">
              <a:rPr lang="en-US"/>
              <a:pPr/>
              <a:t>19</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14297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CD3BF92-D5A9-47BA-84DF-8BF20DCED312}" type="slidenum">
              <a:rPr lang="en-US" altLang="en-US"/>
              <a:pPr/>
              <a:t>20</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ltLang="en-US" dirty="0">
              <a:latin typeface="Times" pitchFamily="3" charset="0"/>
            </a:endParaRPr>
          </a:p>
        </p:txBody>
      </p:sp>
    </p:spTree>
    <p:extLst>
      <p:ext uri="{BB962C8B-B14F-4D97-AF65-F5344CB8AC3E}">
        <p14:creationId xmlns:p14="http://schemas.microsoft.com/office/powerpoint/2010/main" val="1342846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CD3BF92-D5A9-47BA-84DF-8BF20DCED312}" type="slidenum">
              <a:rPr lang="en-US" altLang="en-US"/>
              <a:pPr/>
              <a:t>21</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ltLang="en-US">
              <a:latin typeface="Times" pitchFamily="3" charset="0"/>
            </a:endParaRPr>
          </a:p>
        </p:txBody>
      </p:sp>
    </p:spTree>
    <p:extLst>
      <p:ext uri="{BB962C8B-B14F-4D97-AF65-F5344CB8AC3E}">
        <p14:creationId xmlns:p14="http://schemas.microsoft.com/office/powerpoint/2010/main" val="2226181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8737A373-5E3F-4351-A686-1EF801CDF4FC}" type="slidenum">
              <a:rPr lang="en-US" altLang="en-US"/>
              <a:pPr/>
              <a:t>22</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ltLang="en-US">
              <a:latin typeface="Times" pitchFamily="3" charset="0"/>
            </a:endParaRPr>
          </a:p>
        </p:txBody>
      </p:sp>
    </p:spTree>
    <p:extLst>
      <p:ext uri="{BB962C8B-B14F-4D97-AF65-F5344CB8AC3E}">
        <p14:creationId xmlns:p14="http://schemas.microsoft.com/office/powerpoint/2010/main" val="2636197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920BDB33-E711-4B16-A4E6-8DC4C733C2EF}" type="slidenum">
              <a:rPr lang="en-US" altLang="en-US"/>
              <a:pPr/>
              <a:t>23</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ltLang="en-US">
              <a:latin typeface="Times" pitchFamily="3" charset="0"/>
            </a:endParaRPr>
          </a:p>
        </p:txBody>
      </p:sp>
    </p:spTree>
    <p:extLst>
      <p:ext uri="{BB962C8B-B14F-4D97-AF65-F5344CB8AC3E}">
        <p14:creationId xmlns:p14="http://schemas.microsoft.com/office/powerpoint/2010/main" val="1927986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960263C2-2B19-3F45-9ED5-F8AD0039E13D}" type="slidenum">
              <a:rPr lang="en-US"/>
              <a:pPr/>
              <a:t>24</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25112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1916E68-BBA8-3343-AC13-CF67B3D6137D}" type="slidenum">
              <a:rPr lang="en-US"/>
              <a:pPr/>
              <a:t>25</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14297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D537143B-186B-EC43-80F8-3840F1FF4314}" type="slidenum">
              <a:rPr lang="en-US"/>
              <a:pPr/>
              <a:t>26</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78343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56998" indent="-291153" eaLnBrk="0" hangingPunct="0">
              <a:defRPr sz="2400">
                <a:solidFill>
                  <a:schemeClr val="tx1"/>
                </a:solidFill>
                <a:latin typeface="Times" charset="0"/>
                <a:ea typeface="ＭＳ Ｐゴシック" charset="0"/>
              </a:defRPr>
            </a:lvl2pPr>
            <a:lvl3pPr marL="1164613" indent="-232923" eaLnBrk="0" hangingPunct="0">
              <a:defRPr sz="2400">
                <a:solidFill>
                  <a:schemeClr val="tx1"/>
                </a:solidFill>
                <a:latin typeface="Times" charset="0"/>
                <a:ea typeface="ＭＳ Ｐゴシック" charset="0"/>
              </a:defRPr>
            </a:lvl3pPr>
            <a:lvl4pPr marL="1630458" indent="-232923" eaLnBrk="0" hangingPunct="0">
              <a:defRPr sz="2400">
                <a:solidFill>
                  <a:schemeClr val="tx1"/>
                </a:solidFill>
                <a:latin typeface="Times" charset="0"/>
                <a:ea typeface="ＭＳ Ｐゴシック" charset="0"/>
              </a:defRPr>
            </a:lvl4pPr>
            <a:lvl5pPr marL="2096304" indent="-232923" eaLnBrk="0" hangingPunct="0">
              <a:defRPr sz="2400">
                <a:solidFill>
                  <a:schemeClr val="tx1"/>
                </a:solidFill>
                <a:latin typeface="Times" charset="0"/>
                <a:ea typeface="ＭＳ Ｐゴシック" charset="0"/>
              </a:defRPr>
            </a:lvl5pPr>
            <a:lvl6pPr marL="2562149" indent="-232923" eaLnBrk="0" fontAlgn="base" hangingPunct="0">
              <a:spcBef>
                <a:spcPct val="0"/>
              </a:spcBef>
              <a:spcAft>
                <a:spcPct val="0"/>
              </a:spcAft>
              <a:defRPr sz="2400">
                <a:solidFill>
                  <a:schemeClr val="tx1"/>
                </a:solidFill>
                <a:latin typeface="Times" charset="0"/>
                <a:ea typeface="ＭＳ Ｐゴシック" charset="0"/>
              </a:defRPr>
            </a:lvl6pPr>
            <a:lvl7pPr marL="3027994" indent="-232923" eaLnBrk="0" fontAlgn="base" hangingPunct="0">
              <a:spcBef>
                <a:spcPct val="0"/>
              </a:spcBef>
              <a:spcAft>
                <a:spcPct val="0"/>
              </a:spcAft>
              <a:defRPr sz="2400">
                <a:solidFill>
                  <a:schemeClr val="tx1"/>
                </a:solidFill>
                <a:latin typeface="Times" charset="0"/>
                <a:ea typeface="ＭＳ Ｐゴシック" charset="0"/>
              </a:defRPr>
            </a:lvl7pPr>
            <a:lvl8pPr marL="3493840" indent="-232923" eaLnBrk="0" fontAlgn="base" hangingPunct="0">
              <a:spcBef>
                <a:spcPct val="0"/>
              </a:spcBef>
              <a:spcAft>
                <a:spcPct val="0"/>
              </a:spcAft>
              <a:defRPr sz="2400">
                <a:solidFill>
                  <a:schemeClr val="tx1"/>
                </a:solidFill>
                <a:latin typeface="Times" charset="0"/>
                <a:ea typeface="ＭＳ Ｐゴシック" charset="0"/>
              </a:defRPr>
            </a:lvl8pPr>
            <a:lvl9pPr marL="3959685" indent="-232923" eaLnBrk="0" fontAlgn="base" hangingPunct="0">
              <a:spcBef>
                <a:spcPct val="0"/>
              </a:spcBef>
              <a:spcAft>
                <a:spcPct val="0"/>
              </a:spcAft>
              <a:defRPr sz="2400">
                <a:solidFill>
                  <a:schemeClr val="tx1"/>
                </a:solidFill>
                <a:latin typeface="Times" charset="0"/>
                <a:ea typeface="ＭＳ Ｐゴシック" charset="0"/>
              </a:defRPr>
            </a:lvl9pPr>
          </a:lstStyle>
          <a:p>
            <a:fld id="{AB8969C9-B8C6-F844-880F-4E59B079EB3C}" type="slidenum">
              <a:rPr lang="en-US" sz="1200">
                <a:latin typeface="Arial Black" charset="0"/>
              </a:rPr>
              <a:pPr/>
              <a:t>32</a:t>
            </a:fld>
            <a:endParaRPr lang="en-US" sz="1200" dirty="0">
              <a:latin typeface="Arial Black" charset="0"/>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Black" charset="0"/>
              <a:ea typeface="ＭＳ Ｐゴシック" charset="0"/>
              <a:cs typeface="ＭＳ Ｐゴシック" charset="0"/>
            </a:endParaRPr>
          </a:p>
        </p:txBody>
      </p:sp>
    </p:spTree>
    <p:extLst>
      <p:ext uri="{BB962C8B-B14F-4D97-AF65-F5344CB8AC3E}">
        <p14:creationId xmlns:p14="http://schemas.microsoft.com/office/powerpoint/2010/main" val="2770233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5398085-2B72-7F4E-AE65-27DB8C59D43B}" type="slidenum">
              <a:rPr lang="en-US"/>
              <a:pPr/>
              <a:t>8</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79271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1916E68-BBA8-3343-AC13-CF67B3D6137D}" type="slidenum">
              <a:rPr lang="en-US"/>
              <a:pPr/>
              <a:t>44</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26092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18862F17-7D67-1A4B-A247-87CDE2162A82}" type="slidenum">
              <a:rPr lang="en-US" sz="1200">
                <a:latin typeface="Times" charset="0"/>
              </a:rPr>
              <a:pPr/>
              <a:t>45</a:t>
            </a:fld>
            <a:endParaRPr lang="en-US" sz="1200" dirty="0">
              <a:latin typeface="Times" charset="0"/>
            </a:endParaRPr>
          </a:p>
        </p:txBody>
      </p:sp>
      <p:sp>
        <p:nvSpPr>
          <p:cNvPr id="89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909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extLst>
      <p:ext uri="{BB962C8B-B14F-4D97-AF65-F5344CB8AC3E}">
        <p14:creationId xmlns:p14="http://schemas.microsoft.com/office/powerpoint/2010/main" val="2844470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D58C4A0-8285-4209-BC6C-87EF01D5FE34}" type="slidenum">
              <a:rPr lang="en-US" altLang="en-US"/>
              <a:pPr/>
              <a:t>46</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ltLang="en-US">
              <a:latin typeface="Times" pitchFamily="3" charset="0"/>
            </a:endParaRPr>
          </a:p>
        </p:txBody>
      </p:sp>
    </p:spTree>
    <p:extLst>
      <p:ext uri="{BB962C8B-B14F-4D97-AF65-F5344CB8AC3E}">
        <p14:creationId xmlns:p14="http://schemas.microsoft.com/office/powerpoint/2010/main" val="2576326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5C5ED233-3196-D443-AE6C-B9B626975D21}" type="slidenum">
              <a:rPr lang="en-US"/>
              <a:pPr/>
              <a:t>9</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68934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AACCF055-A262-D141-BFEF-7854B467DF99}" type="slidenum">
              <a:rPr lang="en-US"/>
              <a:pPr/>
              <a:t>11</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74269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57066" indent="-291179">
              <a:spcBef>
                <a:spcPct val="30000"/>
              </a:spcBef>
              <a:defRPr sz="1200">
                <a:solidFill>
                  <a:schemeClr val="tx1"/>
                </a:solidFill>
                <a:latin typeface="Times" panose="02020603050405020304" pitchFamily="18" charset="0"/>
                <a:ea typeface="MS PGothic" panose="020B0600070205080204" pitchFamily="34" charset="-128"/>
              </a:defRPr>
            </a:lvl2pPr>
            <a:lvl3pPr marL="1164717" indent="-232943">
              <a:spcBef>
                <a:spcPct val="30000"/>
              </a:spcBef>
              <a:defRPr sz="1200">
                <a:solidFill>
                  <a:schemeClr val="tx1"/>
                </a:solidFill>
                <a:latin typeface="Times" panose="02020603050405020304" pitchFamily="18" charset="0"/>
                <a:ea typeface="MS PGothic" panose="020B0600070205080204" pitchFamily="34" charset="-128"/>
              </a:defRPr>
            </a:lvl3pPr>
            <a:lvl4pPr marL="1630604" indent="-232943">
              <a:spcBef>
                <a:spcPct val="30000"/>
              </a:spcBef>
              <a:defRPr sz="1200">
                <a:solidFill>
                  <a:schemeClr val="tx1"/>
                </a:solidFill>
                <a:latin typeface="Times" panose="02020603050405020304" pitchFamily="18" charset="0"/>
                <a:ea typeface="MS PGothic" panose="020B0600070205080204" pitchFamily="34" charset="-128"/>
              </a:defRPr>
            </a:lvl4pPr>
            <a:lvl5pPr marL="2096491" indent="-232943">
              <a:spcBef>
                <a:spcPct val="30000"/>
              </a:spcBef>
              <a:defRPr sz="1200">
                <a:solidFill>
                  <a:schemeClr val="tx1"/>
                </a:solidFill>
                <a:latin typeface="Times" panose="02020603050405020304" pitchFamily="18" charset="0"/>
                <a:ea typeface="MS PGothic" panose="020B0600070205080204" pitchFamily="34" charset="-128"/>
              </a:defRPr>
            </a:lvl5pPr>
            <a:lvl6pPr marL="2562377" indent="-232943"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3028264" indent="-232943"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94151" indent="-232943"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960038" indent="-232943"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fld id="{C8EF9174-F6B8-45C2-9D11-7536D2DFB8E1}" type="slidenum">
              <a:rPr lang="en-US" altLang="en-US"/>
              <a:pPr>
                <a:spcBef>
                  <a:spcPct val="0"/>
                </a:spcBef>
              </a:pPr>
              <a:t>12</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604862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57066" indent="-291179">
              <a:spcBef>
                <a:spcPct val="30000"/>
              </a:spcBef>
              <a:defRPr sz="1200">
                <a:solidFill>
                  <a:schemeClr val="tx1"/>
                </a:solidFill>
                <a:latin typeface="Times" panose="02020603050405020304" pitchFamily="18" charset="0"/>
                <a:ea typeface="MS PGothic" panose="020B0600070205080204" pitchFamily="34" charset="-128"/>
              </a:defRPr>
            </a:lvl2pPr>
            <a:lvl3pPr marL="1164717" indent="-232943">
              <a:spcBef>
                <a:spcPct val="30000"/>
              </a:spcBef>
              <a:defRPr sz="1200">
                <a:solidFill>
                  <a:schemeClr val="tx1"/>
                </a:solidFill>
                <a:latin typeface="Times" panose="02020603050405020304" pitchFamily="18" charset="0"/>
                <a:ea typeface="MS PGothic" panose="020B0600070205080204" pitchFamily="34" charset="-128"/>
              </a:defRPr>
            </a:lvl3pPr>
            <a:lvl4pPr marL="1630604" indent="-232943">
              <a:spcBef>
                <a:spcPct val="30000"/>
              </a:spcBef>
              <a:defRPr sz="1200">
                <a:solidFill>
                  <a:schemeClr val="tx1"/>
                </a:solidFill>
                <a:latin typeface="Times" panose="02020603050405020304" pitchFamily="18" charset="0"/>
                <a:ea typeface="MS PGothic" panose="020B0600070205080204" pitchFamily="34" charset="-128"/>
              </a:defRPr>
            </a:lvl4pPr>
            <a:lvl5pPr marL="2096491" indent="-232943">
              <a:spcBef>
                <a:spcPct val="30000"/>
              </a:spcBef>
              <a:defRPr sz="1200">
                <a:solidFill>
                  <a:schemeClr val="tx1"/>
                </a:solidFill>
                <a:latin typeface="Times" panose="02020603050405020304" pitchFamily="18" charset="0"/>
                <a:ea typeface="MS PGothic" panose="020B0600070205080204" pitchFamily="34" charset="-128"/>
              </a:defRPr>
            </a:lvl5pPr>
            <a:lvl6pPr marL="2562377" indent="-232943"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3028264" indent="-232943"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94151" indent="-232943"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960038" indent="-232943"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fld id="{FD6F917E-70D2-4A57-8760-0D42A5A2161D}" type="slidenum">
              <a:rPr lang="en-US" altLang="en-US"/>
              <a:pPr>
                <a:spcBef>
                  <a:spcPct val="0"/>
                </a:spcBef>
              </a:pPr>
              <a:t>13</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3904524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108CB97F-57E7-2F48-8EF6-A9773F41A0E1}" type="slidenum">
              <a:rPr lang="en-US"/>
              <a:pPr/>
              <a:t>15</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19471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A8526CB7-C299-5A4D-901E-D483530DBBDA}" type="slidenum">
              <a:rPr lang="en-US"/>
              <a:pPr/>
              <a:t>16</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13064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C447E8A-3A96-0744-844C-F8F2272C21AC}" type="slidenum">
              <a:rPr lang="en-US"/>
              <a:pPr/>
              <a:t>17</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911905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1972E4-6464-1647-9C4A-B4DB553ECB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a:extLst>
              <a:ext uri="{FF2B5EF4-FFF2-40B4-BE49-F238E27FC236}">
                <a16:creationId xmlns:a16="http://schemas.microsoft.com/office/drawing/2014/main" id="{9F77BD39-C24C-BD49-AE71-2A1F1A4EC1D6}"/>
              </a:ext>
            </a:extLst>
          </p:cNvPr>
          <p:cNvSpPr/>
          <p:nvPr userDrawn="1"/>
        </p:nvSpPr>
        <p:spPr>
          <a:xfrm>
            <a:off x="0" y="2050181"/>
            <a:ext cx="9144000" cy="2225625"/>
          </a:xfrm>
          <a:prstGeom prst="rect">
            <a:avLst/>
          </a:prstGeom>
          <a:solidFill>
            <a:srgbClr val="1C1936">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93019" y="2154354"/>
            <a:ext cx="7765181" cy="2019751"/>
          </a:xfrm>
        </p:spPr>
        <p:txBody>
          <a:bodyPr anchor="ctr"/>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4379979"/>
            <a:ext cx="6826718" cy="1541964"/>
          </a:xfrm>
        </p:spPr>
        <p:txBody>
          <a:bodyPr/>
          <a:lstStyle>
            <a:lvl1pPr marL="0" indent="0" algn="ctr">
              <a:buNone/>
              <a:defRPr sz="240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DBB2B606-294A-8645-AAE1-A1E488BF1E58}"/>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3769649" y="367849"/>
            <a:ext cx="1573420" cy="1418657"/>
          </a:xfrm>
          <a:prstGeom prst="rect">
            <a:avLst/>
          </a:prstGeom>
          <a:effectLst/>
        </p:spPr>
      </p:pic>
    </p:spTree>
    <p:extLst>
      <p:ext uri="{BB962C8B-B14F-4D97-AF65-F5344CB8AC3E}">
        <p14:creationId xmlns:p14="http://schemas.microsoft.com/office/powerpoint/2010/main" val="1362360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5E4250F-D037-9840-923C-F6FA1780111C}" type="slidenum">
              <a:rPr lang="en-US" smtClean="0"/>
              <a:pPr/>
              <a:t>‹#›</a:t>
            </a:fld>
            <a:endParaRPr lang="en-US"/>
          </a:p>
        </p:txBody>
      </p:sp>
    </p:spTree>
    <p:extLst>
      <p:ext uri="{BB962C8B-B14F-4D97-AF65-F5344CB8AC3E}">
        <p14:creationId xmlns:p14="http://schemas.microsoft.com/office/powerpoint/2010/main" val="1256485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5E4250F-D037-9840-923C-F6FA1780111C}" type="slidenum">
              <a:rPr lang="en-US" smtClean="0"/>
              <a:pPr/>
              <a:t>‹#›</a:t>
            </a:fld>
            <a:endParaRPr lang="en-US"/>
          </a:p>
        </p:txBody>
      </p:sp>
    </p:spTree>
    <p:extLst>
      <p:ext uri="{BB962C8B-B14F-4D97-AF65-F5344CB8AC3E}">
        <p14:creationId xmlns:p14="http://schemas.microsoft.com/office/powerpoint/2010/main" val="3518703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5E4250F-D037-9840-923C-F6FA1780111C}" type="slidenum">
              <a:rPr lang="en-US" smtClean="0"/>
              <a:pPr/>
              <a:t>‹#›</a:t>
            </a:fld>
            <a:endParaRPr lang="en-US"/>
          </a:p>
        </p:txBody>
      </p:sp>
    </p:spTree>
    <p:extLst>
      <p:ext uri="{BB962C8B-B14F-4D97-AF65-F5344CB8AC3E}">
        <p14:creationId xmlns:p14="http://schemas.microsoft.com/office/powerpoint/2010/main" val="1738920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73152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73152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1143000" y="6291898"/>
            <a:ext cx="539015" cy="365125"/>
          </a:xfrm>
        </p:spPr>
        <p:txBody>
          <a:bodyPr/>
          <a:lstStyle/>
          <a:p>
            <a:fld id="{F5E4250F-D037-9840-923C-F6FA1780111C}" type="slidenum">
              <a:rPr lang="en-US" smtClean="0"/>
              <a:pPr/>
              <a:t>‹#›</a:t>
            </a:fld>
            <a:endParaRPr lang="en-US" dirty="0"/>
          </a:p>
        </p:txBody>
      </p:sp>
      <p:pic>
        <p:nvPicPr>
          <p:cNvPr id="8" name="Picture 7">
            <a:extLst>
              <a:ext uri="{FF2B5EF4-FFF2-40B4-BE49-F238E27FC236}">
                <a16:creationId xmlns:a16="http://schemas.microsoft.com/office/drawing/2014/main" id="{C749BB9A-6376-2143-BD65-4764DC8D1A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577769" cy="6857997"/>
          </a:xfrm>
          <a:prstGeom prst="rect">
            <a:avLst/>
          </a:prstGeom>
        </p:spPr>
      </p:pic>
    </p:spTree>
    <p:extLst>
      <p:ext uri="{BB962C8B-B14F-4D97-AF65-F5344CB8AC3E}">
        <p14:creationId xmlns:p14="http://schemas.microsoft.com/office/powerpoint/2010/main" val="3977125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F5E4250F-D037-9840-923C-F6FA1780111C}" type="slidenum">
              <a:rPr lang="en-US" smtClean="0"/>
              <a:pPr/>
              <a:t>‹#›</a:t>
            </a:fld>
            <a:endParaRPr lang="en-US"/>
          </a:p>
        </p:txBody>
      </p:sp>
    </p:spTree>
    <p:extLst>
      <p:ext uri="{BB962C8B-B14F-4D97-AF65-F5344CB8AC3E}">
        <p14:creationId xmlns:p14="http://schemas.microsoft.com/office/powerpoint/2010/main" val="2794519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F5E4250F-D037-9840-923C-F6FA1780111C}" type="slidenum">
              <a:rPr lang="en-US" smtClean="0"/>
              <a:pPr/>
              <a:t>‹#›</a:t>
            </a:fld>
            <a:endParaRPr lang="en-US"/>
          </a:p>
        </p:txBody>
      </p:sp>
    </p:spTree>
    <p:extLst>
      <p:ext uri="{BB962C8B-B14F-4D97-AF65-F5344CB8AC3E}">
        <p14:creationId xmlns:p14="http://schemas.microsoft.com/office/powerpoint/2010/main" val="401014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F5E4250F-D037-9840-923C-F6FA1780111C}" type="slidenum">
              <a:rPr lang="en-US" smtClean="0"/>
              <a:pPr/>
              <a:t>‹#›</a:t>
            </a:fld>
            <a:endParaRPr lang="en-US"/>
          </a:p>
        </p:txBody>
      </p:sp>
    </p:spTree>
    <p:extLst>
      <p:ext uri="{BB962C8B-B14F-4D97-AF65-F5344CB8AC3E}">
        <p14:creationId xmlns:p14="http://schemas.microsoft.com/office/powerpoint/2010/main" val="3783772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F5E4250F-D037-9840-923C-F6FA1780111C}" type="slidenum">
              <a:rPr lang="en-US" smtClean="0"/>
              <a:pPr/>
              <a:t>‹#›</a:t>
            </a:fld>
            <a:endParaRPr lang="en-US"/>
          </a:p>
        </p:txBody>
      </p:sp>
    </p:spTree>
    <p:extLst>
      <p:ext uri="{BB962C8B-B14F-4D97-AF65-F5344CB8AC3E}">
        <p14:creationId xmlns:p14="http://schemas.microsoft.com/office/powerpoint/2010/main" val="3365785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5E4250F-D037-9840-923C-F6FA1780111C}" type="slidenum">
              <a:rPr lang="en-US" smtClean="0"/>
              <a:pPr/>
              <a:t>‹#›</a:t>
            </a:fld>
            <a:endParaRPr lang="en-US"/>
          </a:p>
        </p:txBody>
      </p:sp>
    </p:spTree>
    <p:extLst>
      <p:ext uri="{BB962C8B-B14F-4D97-AF65-F5344CB8AC3E}">
        <p14:creationId xmlns:p14="http://schemas.microsoft.com/office/powerpoint/2010/main" val="691604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F5E4250F-D037-9840-923C-F6FA1780111C}" type="slidenum">
              <a:rPr lang="en-US" smtClean="0"/>
              <a:pPr/>
              <a:t>‹#›</a:t>
            </a:fld>
            <a:endParaRPr lang="en-US"/>
          </a:p>
        </p:txBody>
      </p:sp>
    </p:spTree>
    <p:extLst>
      <p:ext uri="{BB962C8B-B14F-4D97-AF65-F5344CB8AC3E}">
        <p14:creationId xmlns:p14="http://schemas.microsoft.com/office/powerpoint/2010/main" val="164827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5E4250F-D037-9840-923C-F6FA1780111C}" type="slidenum">
              <a:rPr lang="en-US" smtClean="0"/>
              <a:pPr/>
              <a:t>‹#›</a:t>
            </a:fld>
            <a:endParaRPr lang="en-US"/>
          </a:p>
        </p:txBody>
      </p:sp>
    </p:spTree>
    <p:extLst>
      <p:ext uri="{BB962C8B-B14F-4D97-AF65-F5344CB8AC3E}">
        <p14:creationId xmlns:p14="http://schemas.microsoft.com/office/powerpoint/2010/main" val="1622568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62964" y="259252"/>
            <a:ext cx="5252386" cy="54927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941472" y="1193533"/>
            <a:ext cx="7573878" cy="498343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51106" y="6291898"/>
            <a:ext cx="53901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5E4250F-D037-9840-923C-F6FA1780111C}" type="slidenum">
              <a:rPr lang="en-US" smtClean="0"/>
              <a:pPr/>
              <a:t>‹#›</a:t>
            </a:fld>
            <a:endParaRPr lang="en-US" dirty="0"/>
          </a:p>
        </p:txBody>
      </p:sp>
      <p:cxnSp>
        <p:nvCxnSpPr>
          <p:cNvPr id="7" name="Straight Connector 6">
            <a:extLst>
              <a:ext uri="{FF2B5EF4-FFF2-40B4-BE49-F238E27FC236}">
                <a16:creationId xmlns:a16="http://schemas.microsoft.com/office/drawing/2014/main" id="{F702FDEF-491D-9543-B947-B79549BF1131}"/>
              </a:ext>
            </a:extLst>
          </p:cNvPr>
          <p:cNvCxnSpPr/>
          <p:nvPr userDrawn="1"/>
        </p:nvCxnSpPr>
        <p:spPr>
          <a:xfrm>
            <a:off x="457200" y="914400"/>
            <a:ext cx="8229600" cy="1588"/>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8" name="Straight Connector 7">
            <a:extLst>
              <a:ext uri="{FF2B5EF4-FFF2-40B4-BE49-F238E27FC236}">
                <a16:creationId xmlns:a16="http://schemas.microsoft.com/office/drawing/2014/main" id="{90575220-FE2F-7249-83EA-6F72BF09D559}"/>
              </a:ext>
            </a:extLst>
          </p:cNvPr>
          <p:cNvCxnSpPr>
            <a:cxnSpLocks/>
          </p:cNvCxnSpPr>
          <p:nvPr userDrawn="1"/>
        </p:nvCxnSpPr>
        <p:spPr>
          <a:xfrm>
            <a:off x="1759632" y="6474461"/>
            <a:ext cx="4949188" cy="0"/>
          </a:xfrm>
          <a:prstGeom prst="line">
            <a:avLst/>
          </a:prstGeom>
          <a:ln/>
        </p:spPr>
        <p:style>
          <a:lnRef idx="1">
            <a:schemeClr val="accent3"/>
          </a:lnRef>
          <a:fillRef idx="0">
            <a:schemeClr val="accent3"/>
          </a:fillRef>
          <a:effectRef idx="0">
            <a:schemeClr val="accent3"/>
          </a:effectRef>
          <a:fontRef idx="minor">
            <a:schemeClr val="tx1"/>
          </a:fontRef>
        </p:style>
      </p:cxnSp>
      <p:pic>
        <p:nvPicPr>
          <p:cNvPr id="9" name="Picture 8">
            <a:extLst>
              <a:ext uri="{FF2B5EF4-FFF2-40B4-BE49-F238E27FC236}">
                <a16:creationId xmlns:a16="http://schemas.microsoft.com/office/drawing/2014/main" id="{3FD0BF06-C9C2-7B4B-BF50-8695EFAC1828}"/>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36163" y="280092"/>
            <a:ext cx="2120397" cy="481908"/>
          </a:xfrm>
          <a:prstGeom prst="rect">
            <a:avLst/>
          </a:prstGeom>
        </p:spPr>
      </p:pic>
      <p:pic>
        <p:nvPicPr>
          <p:cNvPr id="14" name="Picture 13">
            <a:extLst>
              <a:ext uri="{FF2B5EF4-FFF2-40B4-BE49-F238E27FC236}">
                <a16:creationId xmlns:a16="http://schemas.microsoft.com/office/drawing/2014/main" id="{3FD6C06F-9A2E-E94F-8B71-E028D0D1DF79}"/>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6847462" y="6416008"/>
            <a:ext cx="1839337" cy="116907"/>
          </a:xfrm>
          <a:prstGeom prst="rect">
            <a:avLst/>
          </a:prstGeom>
        </p:spPr>
      </p:pic>
    </p:spTree>
    <p:extLst>
      <p:ext uri="{BB962C8B-B14F-4D97-AF65-F5344CB8AC3E}">
        <p14:creationId xmlns:p14="http://schemas.microsoft.com/office/powerpoint/2010/main" val="1577192151"/>
      </p:ext>
    </p:extLst>
  </p:cSld>
  <p:clrMap bg1="lt1" tx1="dk1" bg2="lt2" tx2="dk2" accent1="accent1" accent2="accent2" accent3="accent3" accent4="accent4" accent5="accent5" accent6="accent6" hlink="hlink" folHlink="folHlink"/>
  <p:sldLayoutIdLst>
    <p:sldLayoutId id="2147483680" r:id="rId1"/>
    <p:sldLayoutId id="2147483672" r:id="rId2"/>
    <p:sldLayoutId id="214748368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dt="0"/>
  <p:txStyles>
    <p:titleStyle>
      <a:lvl1pPr algn="ctr"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67BA5EC3-4C99-DB44-95E2-D9AA51405797}"/>
              </a:ext>
            </a:extLst>
          </p:cNvPr>
          <p:cNvSpPr>
            <a:spLocks noGrp="1"/>
          </p:cNvSpPr>
          <p:nvPr>
            <p:ph type="ctrTitle"/>
          </p:nvPr>
        </p:nvSpPr>
        <p:spPr>
          <a:xfrm>
            <a:off x="197963" y="2154354"/>
            <a:ext cx="8851769" cy="2019751"/>
          </a:xfrm>
        </p:spPr>
        <p:txBody>
          <a:bodyPr/>
          <a:lstStyle/>
          <a:p>
            <a:r>
              <a:rPr lang="en-US" sz="4800" dirty="0"/>
              <a:t>Understanding Posttraumatic Growth</a:t>
            </a:r>
          </a:p>
        </p:txBody>
      </p:sp>
      <p:sp>
        <p:nvSpPr>
          <p:cNvPr id="17" name="Subtitle 16">
            <a:extLst>
              <a:ext uri="{FF2B5EF4-FFF2-40B4-BE49-F238E27FC236}">
                <a16:creationId xmlns:a16="http://schemas.microsoft.com/office/drawing/2014/main" id="{F736B111-A037-714D-80ED-72B24B7779CE}"/>
              </a:ext>
            </a:extLst>
          </p:cNvPr>
          <p:cNvSpPr>
            <a:spLocks noGrp="1"/>
          </p:cNvSpPr>
          <p:nvPr>
            <p:ph type="subTitle" idx="1"/>
          </p:nvPr>
        </p:nvSpPr>
        <p:spPr>
          <a:xfrm>
            <a:off x="978195" y="4880344"/>
            <a:ext cx="7304568" cy="1541964"/>
          </a:xfrm>
        </p:spPr>
        <p:txBody>
          <a:bodyPr>
            <a:normAutofit/>
          </a:bodyPr>
          <a:lstStyle/>
          <a:p>
            <a:r>
              <a:rPr lang="en-US" sz="3200" dirty="0"/>
              <a:t>Richard G. </a:t>
            </a:r>
            <a:r>
              <a:rPr lang="en-US" sz="3200" dirty="0" err="1"/>
              <a:t>Tedeschi</a:t>
            </a:r>
            <a:r>
              <a:rPr lang="en-US" sz="3200" dirty="0"/>
              <a:t>, Ph.D.</a:t>
            </a:r>
            <a:br>
              <a:rPr lang="en-US" sz="3200" dirty="0"/>
            </a:br>
            <a:r>
              <a:rPr lang="en-US" sz="3200" dirty="0"/>
              <a:t>Bret A. Moore, </a:t>
            </a:r>
            <a:r>
              <a:rPr lang="en-US" sz="3200" dirty="0" err="1"/>
              <a:t>Psy.D</a:t>
            </a:r>
            <a:r>
              <a:rPr lang="en-US" sz="3200" dirty="0"/>
              <a:t>., ABPP</a:t>
            </a:r>
          </a:p>
        </p:txBody>
      </p:sp>
    </p:spTree>
    <p:extLst>
      <p:ext uri="{BB962C8B-B14F-4D97-AF65-F5344CB8AC3E}">
        <p14:creationId xmlns:p14="http://schemas.microsoft.com/office/powerpoint/2010/main" val="3518253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altLang="en-US" sz="2700">
                <a:latin typeface="Calibri" panose="020F0502020204030204" pitchFamily="34" charset="0"/>
                <a:cs typeface="Calibri" panose="020F0502020204030204" pitchFamily="34" charset="0"/>
              </a:rPr>
              <a:t>Reconstruction Needed</a:t>
            </a:r>
          </a:p>
        </p:txBody>
      </p:sp>
      <p:pic>
        <p:nvPicPr>
          <p:cNvPr id="45059" name="Content Placeholder 3" descr="110523_joplin_tornado_100.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8566" y="1500564"/>
            <a:ext cx="5616901" cy="3840480"/>
          </a:xfrm>
        </p:spPr>
      </p:pic>
      <p:sp>
        <p:nvSpPr>
          <p:cNvPr id="2" name="Slide Number Placeholder 1">
            <a:extLst>
              <a:ext uri="{FF2B5EF4-FFF2-40B4-BE49-F238E27FC236}">
                <a16:creationId xmlns:a16="http://schemas.microsoft.com/office/drawing/2014/main" id="{82506F4D-2A2E-4E74-EEBD-C539073AC327}"/>
              </a:ext>
            </a:extLst>
          </p:cNvPr>
          <p:cNvSpPr>
            <a:spLocks noGrp="1"/>
          </p:cNvSpPr>
          <p:nvPr>
            <p:ph type="sldNum" sz="quarter" idx="12"/>
          </p:nvPr>
        </p:nvSpPr>
        <p:spPr/>
        <p:txBody>
          <a:bodyPr/>
          <a:lstStyle/>
          <a:p>
            <a:r>
              <a:rPr lang="en-US" dirty="0"/>
              <a:t>R</a:t>
            </a:r>
          </a:p>
        </p:txBody>
      </p:sp>
    </p:spTree>
    <p:extLst>
      <p:ext uri="{BB962C8B-B14F-4D97-AF65-F5344CB8AC3E}">
        <p14:creationId xmlns:p14="http://schemas.microsoft.com/office/powerpoint/2010/main" val="2165194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28650" y="851689"/>
            <a:ext cx="7886700" cy="764048"/>
          </a:xfrm>
        </p:spPr>
        <p:txBody>
          <a:bodyPr>
            <a:normAutofit/>
          </a:bodyPr>
          <a:lstStyle/>
          <a:p>
            <a:pPr algn="ctr" eaLnBrk="1" hangingPunct="1"/>
            <a:r>
              <a:rPr lang="en-US" sz="3600" dirty="0">
                <a:latin typeface="Arial Black" panose="020B0A04020102020204" pitchFamily="34" charset="0"/>
              </a:rPr>
              <a:t>Trauma and narrative</a:t>
            </a:r>
          </a:p>
        </p:txBody>
      </p:sp>
      <p:sp>
        <p:nvSpPr>
          <p:cNvPr id="47107" name="Rectangle 3"/>
          <p:cNvSpPr>
            <a:spLocks noGrp="1" noChangeArrowheads="1"/>
          </p:cNvSpPr>
          <p:nvPr>
            <p:ph idx="1"/>
          </p:nvPr>
        </p:nvSpPr>
        <p:spPr>
          <a:xfrm>
            <a:off x="628650" y="1615737"/>
            <a:ext cx="7886700" cy="4561226"/>
          </a:xfrm>
        </p:spPr>
        <p:txBody>
          <a:bodyPr>
            <a:normAutofit/>
          </a:bodyPr>
          <a:lstStyle/>
          <a:p>
            <a:pPr eaLnBrk="1" hangingPunct="1"/>
            <a:r>
              <a:rPr lang="en-US" sz="2800" dirty="0"/>
              <a:t>Trauma is a turning point in the life narrative, the watershed event.  </a:t>
            </a:r>
          </a:p>
          <a:p>
            <a:pPr eaLnBrk="1" hangingPunct="1"/>
            <a:r>
              <a:rPr lang="en-US" sz="2800" dirty="0"/>
              <a:t>Events are traumatic when they disrupt the anticipated course of life or the plan people had for their lives.</a:t>
            </a:r>
          </a:p>
          <a:p>
            <a:pPr eaLnBrk="1" hangingPunct="1"/>
            <a:r>
              <a:rPr lang="en-US" sz="2800" dirty="0"/>
              <a:t>If an event divides life into “before and after” it may be traumatic, and also, </a:t>
            </a:r>
            <a:r>
              <a:rPr lang="en-US" sz="2800" b="1" dirty="0"/>
              <a:t>growth-enhancing</a:t>
            </a:r>
            <a:r>
              <a:rPr lang="en-US" sz="2800" dirty="0"/>
              <a:t>.</a:t>
            </a:r>
          </a:p>
        </p:txBody>
      </p:sp>
      <p:sp>
        <p:nvSpPr>
          <p:cNvPr id="2" name="Slide Number Placeholder 1">
            <a:extLst>
              <a:ext uri="{FF2B5EF4-FFF2-40B4-BE49-F238E27FC236}">
                <a16:creationId xmlns:a16="http://schemas.microsoft.com/office/drawing/2014/main" id="{6F17676B-BA71-8021-DA45-A9EFD490140C}"/>
              </a:ext>
            </a:extLst>
          </p:cNvPr>
          <p:cNvSpPr>
            <a:spLocks noGrp="1"/>
          </p:cNvSpPr>
          <p:nvPr>
            <p:ph type="sldNum" sz="quarter" idx="12"/>
          </p:nvPr>
        </p:nvSpPr>
        <p:spPr/>
        <p:txBody>
          <a:bodyPr/>
          <a:lstStyle/>
          <a:p>
            <a:r>
              <a:rPr lang="en-US" dirty="0"/>
              <a:t>R</a:t>
            </a:r>
          </a:p>
        </p:txBody>
      </p:sp>
    </p:spTree>
    <p:extLst>
      <p:ext uri="{BB962C8B-B14F-4D97-AF65-F5344CB8AC3E}">
        <p14:creationId xmlns:p14="http://schemas.microsoft.com/office/powerpoint/2010/main" val="2755086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dirty="0">
                <a:latin typeface="Calibri" panose="020F0502020204030204" pitchFamily="34" charset="0"/>
                <a:cs typeface="Calibri" panose="020F0502020204030204" pitchFamily="34" charset="0"/>
              </a:rPr>
              <a:t>Posttraumatic </a:t>
            </a:r>
            <a:r>
              <a:rPr lang="en-US" altLang="en-US" b="1" i="1" dirty="0">
                <a:latin typeface="Calibri" panose="020F0502020204030204" pitchFamily="34" charset="0"/>
                <a:cs typeface="Calibri" panose="020F0502020204030204" pitchFamily="34" charset="0"/>
              </a:rPr>
              <a:t>Growth </a:t>
            </a:r>
            <a:r>
              <a:rPr lang="en-US" altLang="en-US" dirty="0">
                <a:latin typeface="Calibri" panose="020F0502020204030204" pitchFamily="34" charset="0"/>
                <a:cs typeface="Calibri" panose="020F0502020204030204" pitchFamily="34" charset="0"/>
              </a:rPr>
              <a:t>(PTG)</a:t>
            </a:r>
          </a:p>
        </p:txBody>
      </p:sp>
      <p:sp>
        <p:nvSpPr>
          <p:cNvPr id="46083" name="Rectangle 3"/>
          <p:cNvSpPr>
            <a:spLocks noGrp="1" noChangeArrowheads="1"/>
          </p:cNvSpPr>
          <p:nvPr>
            <p:ph idx="1"/>
          </p:nvPr>
        </p:nvSpPr>
        <p:spPr/>
        <p:txBody>
          <a:bodyPr/>
          <a:lstStyle/>
          <a:p>
            <a:pPr eaLnBrk="1" hangingPunct="1">
              <a:buFont typeface="Wingdings" panose="05000000000000000000" pitchFamily="2" charset="2"/>
              <a:buNone/>
            </a:pPr>
            <a:r>
              <a:rPr lang="en-US" altLang="en-US" b="1" dirty="0">
                <a:latin typeface="Calibri" panose="020F0502020204030204" pitchFamily="34" charset="0"/>
                <a:cs typeface="Calibri" panose="020F0502020204030204" pitchFamily="34" charset="0"/>
              </a:rPr>
              <a:t>Posttraumatic Growth </a:t>
            </a:r>
            <a:r>
              <a:rPr lang="en-US" altLang="en-US" dirty="0">
                <a:latin typeface="Calibri" panose="020F0502020204030204" pitchFamily="34" charset="0"/>
                <a:cs typeface="Calibri" panose="020F0502020204030204" pitchFamily="34" charset="0"/>
              </a:rPr>
              <a:t>is both a process and an outcome: The experience of </a:t>
            </a:r>
            <a:r>
              <a:rPr lang="en-US" altLang="en-US" i="1" dirty="0">
                <a:latin typeface="Calibri" panose="020F0502020204030204" pitchFamily="34" charset="0"/>
                <a:cs typeface="Calibri" panose="020F0502020204030204" pitchFamily="34" charset="0"/>
              </a:rPr>
              <a:t>positive changes </a:t>
            </a:r>
            <a:r>
              <a:rPr lang="en-US" altLang="en-US" dirty="0">
                <a:latin typeface="Calibri" panose="020F0502020204030204" pitchFamily="34" charset="0"/>
                <a:cs typeface="Calibri" panose="020F0502020204030204" pitchFamily="34" charset="0"/>
              </a:rPr>
              <a:t>in oneself as a result of the </a:t>
            </a:r>
            <a:r>
              <a:rPr lang="en-US" altLang="en-US" i="1" dirty="0">
                <a:latin typeface="Calibri" panose="020F0502020204030204" pitchFamily="34" charset="0"/>
                <a:cs typeface="Calibri" panose="020F0502020204030204" pitchFamily="34" charset="0"/>
              </a:rPr>
              <a:t>struggle</a:t>
            </a:r>
            <a:r>
              <a:rPr lang="en-US" altLang="en-US" dirty="0">
                <a:latin typeface="Calibri" panose="020F0502020204030204" pitchFamily="34" charset="0"/>
                <a:cs typeface="Calibri" panose="020F0502020204030204" pitchFamily="34" charset="0"/>
              </a:rPr>
              <a:t> with traumatic events. </a:t>
            </a:r>
          </a:p>
          <a:p>
            <a:pPr eaLnBrk="1" hangingPunct="1">
              <a:buFont typeface="Wingdings" panose="05000000000000000000" pitchFamily="2" charset="2"/>
              <a:buNone/>
            </a:pPr>
            <a:endParaRPr lang="en-US" altLang="en-US" dirty="0">
              <a:latin typeface="Calibri" panose="020F0502020204030204" pitchFamily="34" charset="0"/>
              <a:cs typeface="Calibri" panose="020F0502020204030204" pitchFamily="34" charset="0"/>
            </a:endParaRPr>
          </a:p>
          <a:p>
            <a:pPr>
              <a:buNone/>
            </a:pPr>
            <a:r>
              <a:rPr lang="en-US" dirty="0"/>
              <a:t>Changes are transformative and involve </a:t>
            </a:r>
            <a:r>
              <a:rPr lang="en-US" i="1" dirty="0"/>
              <a:t>changes in perspective</a:t>
            </a:r>
            <a:r>
              <a:rPr lang="en-US" dirty="0"/>
              <a:t>.</a:t>
            </a:r>
          </a:p>
          <a:p>
            <a:pPr eaLnBrk="1" hangingPunct="1">
              <a:buFont typeface="Wingdings" panose="05000000000000000000" pitchFamily="2" charset="2"/>
              <a:buNone/>
            </a:pPr>
            <a:endParaRPr lang="en-US" altLang="en-US" dirty="0">
              <a:latin typeface="Calibri" panose="020F0502020204030204" pitchFamily="34" charset="0"/>
              <a:cs typeface="Calibri" panose="020F0502020204030204" pitchFamily="34" charset="0"/>
            </a:endParaRPr>
          </a:p>
          <a:p>
            <a:pPr eaLnBrk="1" hangingPunct="1">
              <a:buFont typeface="Wingdings" panose="05000000000000000000" pitchFamily="2" charset="2"/>
              <a:buNone/>
            </a:pPr>
            <a:endParaRPr lang="en-US" altLang="en-US" dirty="0">
              <a:latin typeface="Times" panose="02020603050405020304" pitchFamily="18" charset="0"/>
            </a:endParaRPr>
          </a:p>
          <a:p>
            <a:pPr eaLnBrk="1" hangingPunct="1">
              <a:buFont typeface="Wingdings" panose="05000000000000000000" pitchFamily="2" charset="2"/>
              <a:buNone/>
            </a:pPr>
            <a:endParaRPr lang="en-US" altLang="en-US" dirty="0">
              <a:latin typeface="Times" panose="02020603050405020304" pitchFamily="18" charset="0"/>
            </a:endParaRPr>
          </a:p>
          <a:p>
            <a:pPr eaLnBrk="1" hangingPunct="1">
              <a:buFont typeface="Wingdings" panose="05000000000000000000" pitchFamily="2" charset="2"/>
              <a:buNone/>
            </a:pPr>
            <a:endParaRPr lang="en-US" altLang="en-US" dirty="0">
              <a:latin typeface="Times" panose="02020603050405020304" pitchFamily="18" charset="0"/>
            </a:endParaRPr>
          </a:p>
          <a:p>
            <a:pPr eaLnBrk="1" hangingPunct="1">
              <a:buFont typeface="Wingdings" panose="05000000000000000000" pitchFamily="2" charset="2"/>
              <a:buNone/>
            </a:pPr>
            <a:endParaRPr lang="en-US" altLang="en-US" dirty="0">
              <a:latin typeface="Times" panose="02020603050405020304" pitchFamily="18" charset="0"/>
            </a:endParaRPr>
          </a:p>
        </p:txBody>
      </p:sp>
      <p:pic>
        <p:nvPicPr>
          <p:cNvPr id="5" name="Picture 2" descr="Shifting Perspectives to Create New Possibilities - Insight180"/>
          <p:cNvPicPr>
            <a:picLocks noChangeAspect="1" noChangeArrowheads="1"/>
          </p:cNvPicPr>
          <p:nvPr/>
        </p:nvPicPr>
        <p:blipFill>
          <a:blip r:embed="rId3"/>
          <a:srcRect/>
          <a:stretch>
            <a:fillRect/>
          </a:stretch>
        </p:blipFill>
        <p:spPr bwMode="auto">
          <a:xfrm>
            <a:off x="4429991" y="4471987"/>
            <a:ext cx="2686050" cy="1704976"/>
          </a:xfrm>
          <a:prstGeom prst="rect">
            <a:avLst/>
          </a:prstGeom>
          <a:noFill/>
        </p:spPr>
      </p:pic>
      <p:sp>
        <p:nvSpPr>
          <p:cNvPr id="2" name="Slide Number Placeholder 1">
            <a:extLst>
              <a:ext uri="{FF2B5EF4-FFF2-40B4-BE49-F238E27FC236}">
                <a16:creationId xmlns:a16="http://schemas.microsoft.com/office/drawing/2014/main" id="{ADE7A4DE-8C07-65A3-586B-97A47B20EDCB}"/>
              </a:ext>
            </a:extLst>
          </p:cNvPr>
          <p:cNvSpPr>
            <a:spLocks noGrp="1"/>
          </p:cNvSpPr>
          <p:nvPr>
            <p:ph type="sldNum" sz="quarter" idx="12"/>
          </p:nvPr>
        </p:nvSpPr>
        <p:spPr/>
        <p:txBody>
          <a:bodyPr/>
          <a:lstStyle/>
          <a:p>
            <a:r>
              <a:rPr lang="en-US" dirty="0"/>
              <a:t>B</a:t>
            </a:r>
          </a:p>
        </p:txBody>
      </p:sp>
    </p:spTree>
    <p:extLst>
      <p:ext uri="{BB962C8B-B14F-4D97-AF65-F5344CB8AC3E}">
        <p14:creationId xmlns:p14="http://schemas.microsoft.com/office/powerpoint/2010/main" val="1268544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eaLnBrk="1" hangingPunct="1"/>
            <a:r>
              <a:rPr lang="en-US" altLang="en-US" dirty="0">
                <a:latin typeface="Calibri" panose="020F0502020204030204" pitchFamily="34" charset="0"/>
                <a:cs typeface="Calibri" panose="020F0502020204030204" pitchFamily="34" charset="0"/>
              </a:rPr>
              <a:t>PTG Domains</a:t>
            </a:r>
            <a:endParaRPr lang="en-US" altLang="en-US" b="1" i="1" dirty="0">
              <a:latin typeface="Calibri" panose="020F0502020204030204" pitchFamily="34" charset="0"/>
              <a:cs typeface="Calibri" panose="020F0502020204030204" pitchFamily="34" charset="0"/>
            </a:endParaRPr>
          </a:p>
        </p:txBody>
      </p:sp>
      <p:sp>
        <p:nvSpPr>
          <p:cNvPr id="75779" name="Rectangle 3"/>
          <p:cNvSpPr>
            <a:spLocks noGrp="1" noChangeArrowheads="1"/>
          </p:cNvSpPr>
          <p:nvPr>
            <p:ph idx="1"/>
          </p:nvPr>
        </p:nvSpPr>
        <p:spPr/>
        <p:txBody>
          <a:bodyPr rtlCol="0">
            <a:normAutofit/>
          </a:bodyPr>
          <a:lstStyle/>
          <a:p>
            <a:pPr>
              <a:buNone/>
              <a:defRPr/>
            </a:pPr>
            <a:r>
              <a:rPr lang="en-US" dirty="0">
                <a:latin typeface="Calibri" panose="020F0502020204030204" pitchFamily="34" charset="0"/>
                <a:ea typeface="ＭＳ Ｐゴシック" charset="0"/>
                <a:cs typeface="Calibri" panose="020F0502020204030204" pitchFamily="34" charset="0"/>
              </a:rPr>
              <a:t>Posttraumatic Growth domains are empirically derived.</a:t>
            </a:r>
          </a:p>
          <a:p>
            <a:pPr algn="ctr">
              <a:buNone/>
              <a:defRPr/>
            </a:pPr>
            <a:r>
              <a:rPr lang="en-US" dirty="0">
                <a:latin typeface="Calibri" panose="020F0502020204030204" pitchFamily="34" charset="0"/>
                <a:ea typeface="ＭＳ Ｐゴシック" charset="0"/>
                <a:cs typeface="Calibri" panose="020F0502020204030204" pitchFamily="34" charset="0"/>
              </a:rPr>
              <a:t>New Possibilities</a:t>
            </a:r>
          </a:p>
          <a:p>
            <a:pPr algn="ctr">
              <a:buNone/>
              <a:defRPr/>
            </a:pPr>
            <a:r>
              <a:rPr lang="en-US" dirty="0">
                <a:latin typeface="Calibri" panose="020F0502020204030204" pitchFamily="34" charset="0"/>
                <a:ea typeface="ＭＳ Ｐゴシック" charset="0"/>
                <a:cs typeface="Calibri" panose="020F0502020204030204" pitchFamily="34" charset="0"/>
              </a:rPr>
              <a:t>Relating to Others</a:t>
            </a:r>
          </a:p>
          <a:p>
            <a:pPr algn="ctr">
              <a:buNone/>
              <a:defRPr/>
            </a:pPr>
            <a:r>
              <a:rPr lang="en-US" dirty="0">
                <a:latin typeface="Calibri" panose="020F0502020204030204" pitchFamily="34" charset="0"/>
                <a:ea typeface="ＭＳ Ｐゴシック" charset="0"/>
                <a:cs typeface="Calibri" panose="020F0502020204030204" pitchFamily="34" charset="0"/>
              </a:rPr>
              <a:t>Personal Strength</a:t>
            </a:r>
          </a:p>
          <a:p>
            <a:pPr algn="ctr">
              <a:buNone/>
              <a:defRPr/>
            </a:pPr>
            <a:r>
              <a:rPr lang="en-US" dirty="0">
                <a:latin typeface="Calibri" panose="020F0502020204030204" pitchFamily="34" charset="0"/>
                <a:ea typeface="ＭＳ Ｐゴシック" charset="0"/>
                <a:cs typeface="Calibri" panose="020F0502020204030204" pitchFamily="34" charset="0"/>
              </a:rPr>
              <a:t>Appreciation of Life</a:t>
            </a:r>
          </a:p>
          <a:p>
            <a:pPr algn="ctr">
              <a:buNone/>
              <a:defRPr/>
            </a:pPr>
            <a:r>
              <a:rPr lang="en-US" dirty="0">
                <a:latin typeface="Calibri" panose="020F0502020204030204" pitchFamily="34" charset="0"/>
                <a:ea typeface="ＭＳ Ｐゴシック" charset="0"/>
                <a:cs typeface="Calibri" panose="020F0502020204030204" pitchFamily="34" charset="0"/>
              </a:rPr>
              <a:t>Spiritual and Existential Change</a:t>
            </a:r>
          </a:p>
          <a:p>
            <a:pPr algn="ctr">
              <a:buNone/>
              <a:defRPr/>
            </a:pPr>
            <a:endParaRPr lang="en-US" dirty="0">
              <a:latin typeface="Times" charset="0"/>
              <a:ea typeface="ＭＳ Ｐゴシック" charset="0"/>
            </a:endParaRPr>
          </a:p>
          <a:p>
            <a:pPr algn="ctr">
              <a:buNone/>
              <a:defRPr/>
            </a:pPr>
            <a:endParaRPr lang="en-US" dirty="0">
              <a:latin typeface="Times" charset="0"/>
              <a:ea typeface="ＭＳ Ｐゴシック" charset="0"/>
            </a:endParaRPr>
          </a:p>
          <a:p>
            <a:pPr algn="ctr">
              <a:buNone/>
              <a:defRPr/>
            </a:pPr>
            <a:endParaRPr lang="en-US" dirty="0">
              <a:latin typeface="Times" charset="0"/>
              <a:ea typeface="ＭＳ Ｐゴシック" charset="0"/>
            </a:endParaRPr>
          </a:p>
          <a:p>
            <a:pPr algn="ctr">
              <a:buNone/>
              <a:defRPr/>
            </a:pPr>
            <a:endParaRPr lang="en-US" dirty="0">
              <a:latin typeface="Times" charset="0"/>
              <a:ea typeface="ＭＳ Ｐゴシック" charset="0"/>
            </a:endParaRPr>
          </a:p>
          <a:p>
            <a:pPr>
              <a:buNone/>
              <a:defRPr/>
            </a:pPr>
            <a:endParaRPr lang="en-US" dirty="0">
              <a:latin typeface="Times" charset="0"/>
              <a:ea typeface="ＭＳ Ｐゴシック" charset="0"/>
            </a:endParaRPr>
          </a:p>
          <a:p>
            <a:pPr>
              <a:buNone/>
              <a:defRPr/>
            </a:pPr>
            <a:endParaRPr lang="en-US" dirty="0">
              <a:latin typeface="Times" charset="0"/>
              <a:ea typeface="ＭＳ Ｐゴシック" charset="0"/>
            </a:endParaRPr>
          </a:p>
          <a:p>
            <a:pPr>
              <a:buNone/>
              <a:defRPr/>
            </a:pPr>
            <a:endParaRPr lang="en-US" dirty="0">
              <a:latin typeface="Times" charset="0"/>
              <a:ea typeface="ＭＳ Ｐゴシック" charset="0"/>
            </a:endParaRPr>
          </a:p>
        </p:txBody>
      </p:sp>
      <p:sp>
        <p:nvSpPr>
          <p:cNvPr id="2" name="Slide Number Placeholder 1">
            <a:extLst>
              <a:ext uri="{FF2B5EF4-FFF2-40B4-BE49-F238E27FC236}">
                <a16:creationId xmlns:a16="http://schemas.microsoft.com/office/drawing/2014/main" id="{95DD92BD-1944-652E-161C-8954F48DC6B3}"/>
              </a:ext>
            </a:extLst>
          </p:cNvPr>
          <p:cNvSpPr>
            <a:spLocks noGrp="1"/>
          </p:cNvSpPr>
          <p:nvPr>
            <p:ph type="sldNum" sz="quarter" idx="12"/>
          </p:nvPr>
        </p:nvSpPr>
        <p:spPr/>
        <p:txBody>
          <a:bodyPr/>
          <a:lstStyle/>
          <a:p>
            <a:r>
              <a:rPr lang="en-US" dirty="0"/>
              <a:t>B</a:t>
            </a:r>
          </a:p>
        </p:txBody>
      </p:sp>
    </p:spTree>
    <p:extLst>
      <p:ext uri="{BB962C8B-B14F-4D97-AF65-F5344CB8AC3E}">
        <p14:creationId xmlns:p14="http://schemas.microsoft.com/office/powerpoint/2010/main" val="3195221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E6C74-6DBF-4CC3-A80F-A0F409BD6232}"/>
              </a:ext>
            </a:extLst>
          </p:cNvPr>
          <p:cNvSpPr>
            <a:spLocks noGrp="1"/>
          </p:cNvSpPr>
          <p:nvPr>
            <p:ph type="title"/>
          </p:nvPr>
        </p:nvSpPr>
        <p:spPr/>
        <p:txBody>
          <a:bodyPr/>
          <a:lstStyle/>
          <a:p>
            <a:r>
              <a:rPr lang="en-US" dirty="0"/>
              <a:t>Posttraumatic Growth History</a:t>
            </a:r>
          </a:p>
        </p:txBody>
      </p:sp>
      <p:sp>
        <p:nvSpPr>
          <p:cNvPr id="3" name="Content Placeholder 2">
            <a:extLst>
              <a:ext uri="{FF2B5EF4-FFF2-40B4-BE49-F238E27FC236}">
                <a16:creationId xmlns:a16="http://schemas.microsoft.com/office/drawing/2014/main" id="{07949EAC-2E78-437A-8E65-DAFAD53DEFF3}"/>
              </a:ext>
            </a:extLst>
          </p:cNvPr>
          <p:cNvSpPr>
            <a:spLocks noGrp="1"/>
          </p:cNvSpPr>
          <p:nvPr>
            <p:ph idx="1"/>
          </p:nvPr>
        </p:nvSpPr>
        <p:spPr>
          <a:xfrm>
            <a:off x="941472" y="1395663"/>
            <a:ext cx="7573878" cy="4311829"/>
          </a:xfrm>
        </p:spPr>
        <p:txBody>
          <a:bodyPr/>
          <a:lstStyle/>
          <a:p>
            <a:r>
              <a:rPr lang="en-US" dirty="0"/>
              <a:t>PTG is not a new concept.</a:t>
            </a:r>
          </a:p>
          <a:p>
            <a:endParaRPr lang="en-US" dirty="0"/>
          </a:p>
          <a:p>
            <a:r>
              <a:rPr lang="en-US" dirty="0"/>
              <a:t>PTG is found in the wisdom literature of the great religions.</a:t>
            </a:r>
          </a:p>
          <a:p>
            <a:endParaRPr lang="en-US" dirty="0"/>
          </a:p>
          <a:p>
            <a:r>
              <a:rPr lang="en-US" dirty="0"/>
              <a:t>PTG examples are found in stories and literature across time and cultures.</a:t>
            </a:r>
          </a:p>
        </p:txBody>
      </p:sp>
      <p:sp>
        <p:nvSpPr>
          <p:cNvPr id="4" name="Slide Number Placeholder 3">
            <a:extLst>
              <a:ext uri="{FF2B5EF4-FFF2-40B4-BE49-F238E27FC236}">
                <a16:creationId xmlns:a16="http://schemas.microsoft.com/office/drawing/2014/main" id="{1D072D01-3712-2D80-EF25-69B466FB8B48}"/>
              </a:ext>
            </a:extLst>
          </p:cNvPr>
          <p:cNvSpPr>
            <a:spLocks noGrp="1"/>
          </p:cNvSpPr>
          <p:nvPr>
            <p:ph type="sldNum" sz="quarter" idx="12"/>
          </p:nvPr>
        </p:nvSpPr>
        <p:spPr/>
        <p:txBody>
          <a:bodyPr/>
          <a:lstStyle/>
          <a:p>
            <a:r>
              <a:rPr lang="en-US" dirty="0"/>
              <a:t>R</a:t>
            </a:r>
          </a:p>
        </p:txBody>
      </p:sp>
    </p:spTree>
    <p:extLst>
      <p:ext uri="{BB962C8B-B14F-4D97-AF65-F5344CB8AC3E}">
        <p14:creationId xmlns:p14="http://schemas.microsoft.com/office/powerpoint/2010/main" val="3604448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28650" y="1224834"/>
            <a:ext cx="7886700" cy="746293"/>
          </a:xfrm>
        </p:spPr>
        <p:txBody>
          <a:bodyPr>
            <a:normAutofit/>
          </a:bodyPr>
          <a:lstStyle/>
          <a:p>
            <a:pPr algn="ctr" eaLnBrk="1" hangingPunct="1"/>
            <a:r>
              <a:rPr lang="en-US" sz="3600" dirty="0">
                <a:latin typeface="+mn-lt"/>
              </a:rPr>
              <a:t>Christianity and Suffering</a:t>
            </a:r>
          </a:p>
        </p:txBody>
      </p:sp>
      <p:sp>
        <p:nvSpPr>
          <p:cNvPr id="53251" name="Rectangle 3"/>
          <p:cNvSpPr>
            <a:spLocks noGrp="1" noChangeArrowheads="1"/>
          </p:cNvSpPr>
          <p:nvPr>
            <p:ph idx="1"/>
          </p:nvPr>
        </p:nvSpPr>
        <p:spPr>
          <a:xfrm>
            <a:off x="628650" y="2279018"/>
            <a:ext cx="7886700" cy="4578982"/>
          </a:xfrm>
        </p:spPr>
        <p:txBody>
          <a:bodyPr>
            <a:normAutofit/>
          </a:bodyPr>
          <a:lstStyle/>
          <a:p>
            <a:pPr eaLnBrk="1" hangingPunct="1"/>
            <a:r>
              <a:rPr lang="en-US" sz="2800" dirty="0"/>
              <a:t> “Suffering, on the other hand, tends to plow up the surface of our lives to uncover the depths that provide greater strength of purpose and accomplishment.  Only deeply plowed earth can yield bountiful harvests.”</a:t>
            </a:r>
            <a:r>
              <a:rPr lang="en-US" sz="2800" dirty="0">
                <a:solidFill>
                  <a:srgbClr val="0000FF"/>
                </a:solidFill>
              </a:rPr>
              <a:t> </a:t>
            </a:r>
            <a:r>
              <a:rPr lang="en-US" sz="2800" dirty="0"/>
              <a:t>(Graham, 1981, p. 27). </a:t>
            </a:r>
          </a:p>
        </p:txBody>
      </p:sp>
      <p:sp>
        <p:nvSpPr>
          <p:cNvPr id="2" name="Slide Number Placeholder 1">
            <a:extLst>
              <a:ext uri="{FF2B5EF4-FFF2-40B4-BE49-F238E27FC236}">
                <a16:creationId xmlns:a16="http://schemas.microsoft.com/office/drawing/2014/main" id="{A3A4E9DB-9BF4-BA6D-7370-005C6B17E7E6}"/>
              </a:ext>
            </a:extLst>
          </p:cNvPr>
          <p:cNvSpPr>
            <a:spLocks noGrp="1"/>
          </p:cNvSpPr>
          <p:nvPr>
            <p:ph type="sldNum" sz="quarter" idx="12"/>
          </p:nvPr>
        </p:nvSpPr>
        <p:spPr/>
        <p:txBody>
          <a:bodyPr/>
          <a:lstStyle/>
          <a:p>
            <a:r>
              <a:rPr lang="en-US" dirty="0"/>
              <a:t>R</a:t>
            </a:r>
          </a:p>
        </p:txBody>
      </p:sp>
    </p:spTree>
    <p:extLst>
      <p:ext uri="{BB962C8B-B14F-4D97-AF65-F5344CB8AC3E}">
        <p14:creationId xmlns:p14="http://schemas.microsoft.com/office/powerpoint/2010/main" val="3743513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28650" y="1058779"/>
            <a:ext cx="7886700" cy="737415"/>
          </a:xfrm>
        </p:spPr>
        <p:txBody>
          <a:bodyPr>
            <a:normAutofit/>
          </a:bodyPr>
          <a:lstStyle/>
          <a:p>
            <a:pPr algn="ctr" eaLnBrk="1" hangingPunct="1"/>
            <a:r>
              <a:rPr lang="en-US" sz="3600" dirty="0">
                <a:latin typeface="+mn-lt"/>
              </a:rPr>
              <a:t>Buddhism and Suffering</a:t>
            </a:r>
          </a:p>
        </p:txBody>
      </p:sp>
      <p:sp>
        <p:nvSpPr>
          <p:cNvPr id="57347" name="Rectangle 3"/>
          <p:cNvSpPr>
            <a:spLocks noGrp="1" noChangeArrowheads="1"/>
          </p:cNvSpPr>
          <p:nvPr>
            <p:ph idx="1"/>
          </p:nvPr>
        </p:nvSpPr>
        <p:spPr>
          <a:xfrm>
            <a:off x="628650" y="1957810"/>
            <a:ext cx="7886700" cy="4587860"/>
          </a:xfrm>
        </p:spPr>
        <p:txBody>
          <a:bodyPr>
            <a:normAutofit/>
          </a:bodyPr>
          <a:lstStyle/>
          <a:p>
            <a:pPr marL="0" indent="0" eaLnBrk="1" hangingPunct="1">
              <a:lnSpc>
                <a:spcPct val="90000"/>
              </a:lnSpc>
              <a:buNone/>
            </a:pPr>
            <a:r>
              <a:rPr lang="en-US" sz="2800" dirty="0"/>
              <a:t>The Noble Truths and suffering:</a:t>
            </a:r>
          </a:p>
          <a:p>
            <a:pPr marL="876300" lvl="1" indent="-419100" eaLnBrk="1" hangingPunct="1">
              <a:lnSpc>
                <a:spcPct val="90000"/>
              </a:lnSpc>
            </a:pPr>
            <a:r>
              <a:rPr lang="en-US" sz="2800" dirty="0">
                <a:solidFill>
                  <a:srgbClr val="000000"/>
                </a:solidFill>
              </a:rPr>
              <a:t>Do not make it personal and react to it in a habitual way. </a:t>
            </a:r>
          </a:p>
          <a:p>
            <a:pPr marL="876300" lvl="1" indent="-419100" eaLnBrk="1" hangingPunct="1">
              <a:lnSpc>
                <a:spcPct val="90000"/>
              </a:lnSpc>
            </a:pPr>
            <a:r>
              <a:rPr lang="en-US" sz="2800" dirty="0">
                <a:solidFill>
                  <a:srgbClr val="000000"/>
                </a:solidFill>
              </a:rPr>
              <a:t>Accept the suffering, embrace it rather than just react to it. </a:t>
            </a:r>
          </a:p>
          <a:p>
            <a:pPr marL="876300" lvl="1" indent="-419100" eaLnBrk="1" hangingPunct="1">
              <a:lnSpc>
                <a:spcPct val="90000"/>
              </a:lnSpc>
            </a:pPr>
            <a:r>
              <a:rPr lang="en-US" sz="2800" dirty="0">
                <a:solidFill>
                  <a:srgbClr val="000000"/>
                </a:solidFill>
              </a:rPr>
              <a:t>When you have actually practiced with suffering - looking at it, accepting it, knowing it and letting it be the way it is – then suffering has been understood. </a:t>
            </a:r>
            <a:endParaRPr lang="en-US" sz="2800" b="1" dirty="0">
              <a:solidFill>
                <a:srgbClr val="000000"/>
              </a:solidFill>
            </a:endParaRPr>
          </a:p>
          <a:p>
            <a:pPr marL="457200" indent="-457200" eaLnBrk="1" hangingPunct="1">
              <a:lnSpc>
                <a:spcPct val="90000"/>
              </a:lnSpc>
            </a:pPr>
            <a:endParaRPr lang="en-US" sz="2800" b="1" dirty="0">
              <a:solidFill>
                <a:srgbClr val="000000"/>
              </a:solidFill>
            </a:endParaRPr>
          </a:p>
          <a:p>
            <a:pPr marL="876300" lvl="1" indent="-419100" eaLnBrk="1" hangingPunct="1">
              <a:lnSpc>
                <a:spcPct val="90000"/>
              </a:lnSpc>
            </a:pPr>
            <a:endParaRPr lang="en-US" sz="2800" dirty="0">
              <a:solidFill>
                <a:srgbClr val="000000"/>
              </a:solidFill>
            </a:endParaRPr>
          </a:p>
          <a:p>
            <a:pPr marL="457200" indent="-457200" eaLnBrk="1" hangingPunct="1">
              <a:lnSpc>
                <a:spcPct val="90000"/>
              </a:lnSpc>
            </a:pPr>
            <a:endParaRPr lang="en-US" sz="2800" dirty="0">
              <a:solidFill>
                <a:srgbClr val="000000"/>
              </a:solidFill>
            </a:endParaRPr>
          </a:p>
          <a:p>
            <a:pPr marL="457200" indent="-457200" eaLnBrk="1" hangingPunct="1">
              <a:lnSpc>
                <a:spcPct val="90000"/>
              </a:lnSpc>
            </a:pPr>
            <a:endParaRPr lang="en-US" sz="2800" dirty="0">
              <a:solidFill>
                <a:srgbClr val="000000"/>
              </a:solidFill>
            </a:endParaRPr>
          </a:p>
        </p:txBody>
      </p:sp>
      <p:sp>
        <p:nvSpPr>
          <p:cNvPr id="57348" name="Rectangle 7"/>
          <p:cNvSpPr>
            <a:spLocks noChangeArrowheads="1"/>
          </p:cNvSpPr>
          <p:nvPr/>
        </p:nvSpPr>
        <p:spPr bwMode="auto">
          <a:xfrm>
            <a:off x="13344525" y="8129588"/>
            <a:ext cx="184150" cy="366712"/>
          </a:xfrm>
          <a:prstGeom prst="rect">
            <a:avLst/>
          </a:prstGeom>
          <a:noFill/>
          <a:ln w="9525">
            <a:noFill/>
            <a:miter lim="800000"/>
            <a:headEnd/>
            <a:tailEnd/>
          </a:ln>
        </p:spPr>
        <p:txBody>
          <a:bodyPr wrap="none">
            <a:prstTxWarp prst="textNoShape">
              <a:avLst/>
            </a:prstTxWarp>
            <a:spAutoFit/>
          </a:bodyPr>
          <a:lstStyle/>
          <a:p>
            <a:endParaRPr lang="en-US" dirty="0">
              <a:latin typeface="Arial Black"/>
            </a:endParaRPr>
          </a:p>
        </p:txBody>
      </p:sp>
      <p:sp>
        <p:nvSpPr>
          <p:cNvPr id="2" name="Slide Number Placeholder 1">
            <a:extLst>
              <a:ext uri="{FF2B5EF4-FFF2-40B4-BE49-F238E27FC236}">
                <a16:creationId xmlns:a16="http://schemas.microsoft.com/office/drawing/2014/main" id="{8074865F-D591-19A4-1834-CB5E992F39C0}"/>
              </a:ext>
            </a:extLst>
          </p:cNvPr>
          <p:cNvSpPr>
            <a:spLocks noGrp="1"/>
          </p:cNvSpPr>
          <p:nvPr>
            <p:ph type="sldNum" sz="quarter" idx="12"/>
          </p:nvPr>
        </p:nvSpPr>
        <p:spPr/>
        <p:txBody>
          <a:bodyPr/>
          <a:lstStyle/>
          <a:p>
            <a:r>
              <a:rPr lang="en-US" dirty="0"/>
              <a:t>R</a:t>
            </a:r>
          </a:p>
        </p:txBody>
      </p:sp>
    </p:spTree>
    <p:extLst>
      <p:ext uri="{BB962C8B-B14F-4D97-AF65-F5344CB8AC3E}">
        <p14:creationId xmlns:p14="http://schemas.microsoft.com/office/powerpoint/2010/main" val="2382349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28650" y="1064752"/>
            <a:ext cx="7886700" cy="746293"/>
          </a:xfrm>
        </p:spPr>
        <p:txBody>
          <a:bodyPr>
            <a:noAutofit/>
          </a:bodyPr>
          <a:lstStyle/>
          <a:p>
            <a:pPr algn="ctr" eaLnBrk="1" hangingPunct="1"/>
            <a:r>
              <a:rPr lang="en-US" sz="3000" dirty="0">
                <a:latin typeface="+mn-lt"/>
              </a:rPr>
              <a:t>Existential Psychology and Suffering</a:t>
            </a:r>
          </a:p>
        </p:txBody>
      </p:sp>
      <p:sp>
        <p:nvSpPr>
          <p:cNvPr id="62467" name="Rectangle 3"/>
          <p:cNvSpPr>
            <a:spLocks noGrp="1" noChangeArrowheads="1"/>
          </p:cNvSpPr>
          <p:nvPr>
            <p:ph idx="1"/>
          </p:nvPr>
        </p:nvSpPr>
        <p:spPr>
          <a:xfrm>
            <a:off x="628650" y="2059619"/>
            <a:ext cx="7886700" cy="4117344"/>
          </a:xfrm>
        </p:spPr>
        <p:txBody>
          <a:bodyPr>
            <a:noAutofit/>
          </a:bodyPr>
          <a:lstStyle/>
          <a:p>
            <a:pPr marL="0" indent="0" eaLnBrk="1" hangingPunct="1">
              <a:buNone/>
            </a:pPr>
            <a:r>
              <a:rPr lang="en-US" sz="2800" dirty="0"/>
              <a:t>Rollo May, Erich Fromm, Victor </a:t>
            </a:r>
            <a:r>
              <a:rPr lang="en-US" sz="2800" dirty="0" err="1"/>
              <a:t>Frankl</a:t>
            </a:r>
            <a:r>
              <a:rPr lang="en-US" sz="2800" dirty="0"/>
              <a:t>:</a:t>
            </a:r>
          </a:p>
          <a:p>
            <a:pPr lvl="1" eaLnBrk="1" hangingPunct="1"/>
            <a:r>
              <a:rPr lang="en-US" sz="2800" dirty="0"/>
              <a:t>Human condition or facts of existence: Suffering, guilt, and </a:t>
            </a:r>
            <a:r>
              <a:rPr lang="en-US" sz="2800" dirty="0" err="1"/>
              <a:t>transitoriness</a:t>
            </a:r>
            <a:r>
              <a:rPr lang="en-US" sz="2800" dirty="0"/>
              <a:t>.</a:t>
            </a:r>
          </a:p>
          <a:p>
            <a:pPr lvl="1" eaLnBrk="1" hangingPunct="1"/>
            <a:r>
              <a:rPr lang="en-US" sz="2800" dirty="0"/>
              <a:t>By engaging these, we can develop meaning in our living.</a:t>
            </a:r>
          </a:p>
          <a:p>
            <a:pPr lvl="1" eaLnBrk="1" hangingPunct="1"/>
            <a:r>
              <a:rPr lang="en-US" sz="2800" dirty="0"/>
              <a:t>Suffering doesn’t have to be </a:t>
            </a:r>
            <a:r>
              <a:rPr lang="en-US" sz="2800" i="1" dirty="0"/>
              <a:t>mere</a:t>
            </a:r>
            <a:r>
              <a:rPr lang="en-US" sz="2800" dirty="0"/>
              <a:t> suffering. It can produce individuation (not necessarily happiness).</a:t>
            </a:r>
          </a:p>
        </p:txBody>
      </p:sp>
      <p:sp>
        <p:nvSpPr>
          <p:cNvPr id="2" name="Slide Number Placeholder 1">
            <a:extLst>
              <a:ext uri="{FF2B5EF4-FFF2-40B4-BE49-F238E27FC236}">
                <a16:creationId xmlns:a16="http://schemas.microsoft.com/office/drawing/2014/main" id="{7E293A20-0751-5D36-4E6C-08E174C658B4}"/>
              </a:ext>
            </a:extLst>
          </p:cNvPr>
          <p:cNvSpPr>
            <a:spLocks noGrp="1"/>
          </p:cNvSpPr>
          <p:nvPr>
            <p:ph type="sldNum" sz="quarter" idx="12"/>
          </p:nvPr>
        </p:nvSpPr>
        <p:spPr/>
        <p:txBody>
          <a:bodyPr/>
          <a:lstStyle/>
          <a:p>
            <a:r>
              <a:rPr lang="en-US" dirty="0"/>
              <a:t>R</a:t>
            </a:r>
          </a:p>
        </p:txBody>
      </p:sp>
    </p:spTree>
    <p:extLst>
      <p:ext uri="{BB962C8B-B14F-4D97-AF65-F5344CB8AC3E}">
        <p14:creationId xmlns:p14="http://schemas.microsoft.com/office/powerpoint/2010/main" val="1182230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28650" y="944880"/>
            <a:ext cx="7886700" cy="746293"/>
          </a:xfrm>
        </p:spPr>
        <p:txBody>
          <a:bodyPr>
            <a:normAutofit/>
          </a:bodyPr>
          <a:lstStyle/>
          <a:p>
            <a:pPr algn="ctr" eaLnBrk="1" hangingPunct="1"/>
            <a:r>
              <a:rPr lang="en-US" sz="3600" dirty="0">
                <a:latin typeface="+mn-lt"/>
              </a:rPr>
              <a:t>Resilience vs. PTG</a:t>
            </a:r>
          </a:p>
        </p:txBody>
      </p:sp>
      <p:sp>
        <p:nvSpPr>
          <p:cNvPr id="64515" name="Rectangle 3"/>
          <p:cNvSpPr>
            <a:spLocks noGrp="1" noChangeArrowheads="1"/>
          </p:cNvSpPr>
          <p:nvPr>
            <p:ph idx="1"/>
          </p:nvPr>
        </p:nvSpPr>
        <p:spPr>
          <a:xfrm>
            <a:off x="628650" y="1874520"/>
            <a:ext cx="7886700" cy="4578982"/>
          </a:xfrm>
        </p:spPr>
        <p:txBody>
          <a:bodyPr>
            <a:normAutofit/>
          </a:bodyPr>
          <a:lstStyle/>
          <a:p>
            <a:pPr eaLnBrk="1" hangingPunct="1"/>
            <a:r>
              <a:rPr lang="en-US" sz="2800" dirty="0"/>
              <a:t>Resilience: “The ability to </a:t>
            </a:r>
            <a:r>
              <a:rPr lang="en-US" sz="2800" i="1" dirty="0"/>
              <a:t>recover</a:t>
            </a:r>
            <a:r>
              <a:rPr lang="en-US" sz="2800" dirty="0"/>
              <a:t> readily from illness, depression, adversity or the like.” The ability to regain shape.</a:t>
            </a:r>
          </a:p>
          <a:p>
            <a:pPr eaLnBrk="1" hangingPunct="1"/>
            <a:r>
              <a:rPr lang="en-US" sz="2800" dirty="0"/>
              <a:t>Also, </a:t>
            </a:r>
            <a:r>
              <a:rPr lang="en-US" sz="2800" i="1" dirty="0"/>
              <a:t>resistance</a:t>
            </a:r>
            <a:r>
              <a:rPr lang="en-US" sz="2800" dirty="0"/>
              <a:t> to adversity. </a:t>
            </a:r>
          </a:p>
          <a:p>
            <a:pPr eaLnBrk="1" hangingPunct="1"/>
            <a:r>
              <a:rPr lang="en-US" sz="2800" dirty="0"/>
              <a:t>Versus PTG: a new level of functioning and perspective--</a:t>
            </a:r>
            <a:r>
              <a:rPr lang="en-US" sz="2800" i="1" dirty="0"/>
              <a:t>transformative</a:t>
            </a:r>
            <a:r>
              <a:rPr lang="en-US" sz="2800" dirty="0"/>
              <a:t> responses to adversity.  </a:t>
            </a:r>
          </a:p>
        </p:txBody>
      </p:sp>
      <p:pic>
        <p:nvPicPr>
          <p:cNvPr id="204806" name="Picture 6" descr="Resilience in Positive Psychology: Bouncing Back &amp; Staying Strong"/>
          <p:cNvPicPr>
            <a:picLocks noChangeAspect="1" noChangeArrowheads="1"/>
          </p:cNvPicPr>
          <p:nvPr/>
        </p:nvPicPr>
        <p:blipFill>
          <a:blip r:embed="rId3"/>
          <a:srcRect/>
          <a:stretch>
            <a:fillRect/>
          </a:stretch>
        </p:blipFill>
        <p:spPr bwMode="auto">
          <a:xfrm>
            <a:off x="3013941" y="4758918"/>
            <a:ext cx="3028950" cy="1514475"/>
          </a:xfrm>
          <a:prstGeom prst="rect">
            <a:avLst/>
          </a:prstGeom>
          <a:noFill/>
        </p:spPr>
      </p:pic>
      <p:sp>
        <p:nvSpPr>
          <p:cNvPr id="2" name="Slide Number Placeholder 1">
            <a:extLst>
              <a:ext uri="{FF2B5EF4-FFF2-40B4-BE49-F238E27FC236}">
                <a16:creationId xmlns:a16="http://schemas.microsoft.com/office/drawing/2014/main" id="{28E949AC-5503-BFD8-CA28-5B06C93FC655}"/>
              </a:ext>
            </a:extLst>
          </p:cNvPr>
          <p:cNvSpPr>
            <a:spLocks noGrp="1"/>
          </p:cNvSpPr>
          <p:nvPr>
            <p:ph type="sldNum" sz="quarter" idx="12"/>
          </p:nvPr>
        </p:nvSpPr>
        <p:spPr/>
        <p:txBody>
          <a:bodyPr/>
          <a:lstStyle/>
          <a:p>
            <a:r>
              <a:rPr lang="en-US" dirty="0"/>
              <a:t>R</a:t>
            </a:r>
          </a:p>
        </p:txBody>
      </p:sp>
    </p:spTree>
    <p:extLst>
      <p:ext uri="{BB962C8B-B14F-4D97-AF65-F5344CB8AC3E}">
        <p14:creationId xmlns:p14="http://schemas.microsoft.com/office/powerpoint/2010/main" val="1773492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p:txBody>
          <a:bodyPr>
            <a:normAutofit/>
          </a:bodyPr>
          <a:lstStyle/>
          <a:p>
            <a:pPr eaLnBrk="1" hangingPunct="1"/>
            <a:r>
              <a:rPr lang="en-US" sz="3600" dirty="0">
                <a:latin typeface="Arial Black" panose="020B0A04020102020204" pitchFamily="34" charset="0"/>
              </a:rPr>
              <a:t>Encounters with Posttraumatic Growth</a:t>
            </a:r>
          </a:p>
        </p:txBody>
      </p:sp>
      <p:sp>
        <p:nvSpPr>
          <p:cNvPr id="73731" name="Rectangle 3"/>
          <p:cNvSpPr>
            <a:spLocks noGrp="1" noChangeArrowheads="1"/>
          </p:cNvSpPr>
          <p:nvPr>
            <p:ph type="subTitle" idx="1"/>
          </p:nvPr>
        </p:nvSpPr>
        <p:spPr/>
        <p:txBody>
          <a:bodyPr>
            <a:normAutofit/>
          </a:bodyPr>
          <a:lstStyle/>
          <a:p>
            <a:pPr eaLnBrk="1" hangingPunct="1"/>
            <a:r>
              <a:rPr lang="en-US" sz="2800" dirty="0"/>
              <a:t>You will hear examples if you listen.</a:t>
            </a:r>
          </a:p>
        </p:txBody>
      </p:sp>
    </p:spTree>
    <p:extLst>
      <p:ext uri="{BB962C8B-B14F-4D97-AF65-F5344CB8AC3E}">
        <p14:creationId xmlns:p14="http://schemas.microsoft.com/office/powerpoint/2010/main" val="1235284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D5A198B-357B-DE45-A965-50BC260636FF}"/>
              </a:ext>
            </a:extLst>
          </p:cNvPr>
          <p:cNvSpPr>
            <a:spLocks noGrp="1"/>
          </p:cNvSpPr>
          <p:nvPr>
            <p:ph type="ctrTitle"/>
          </p:nvPr>
        </p:nvSpPr>
        <p:spPr>
          <a:xfrm>
            <a:off x="786214" y="1162682"/>
            <a:ext cx="7708306" cy="4680636"/>
          </a:xfrm>
        </p:spPr>
        <p:txBody>
          <a:bodyPr/>
          <a:lstStyle/>
          <a:p>
            <a:pPr algn="l"/>
            <a:r>
              <a:rPr lang="en-US" sz="2400" dirty="0"/>
              <a:t>Executive Director, Boulder Crest Institute </a:t>
            </a:r>
            <a:br>
              <a:rPr lang="en-US" sz="2400" dirty="0"/>
            </a:br>
            <a:br>
              <a:rPr lang="en-US" sz="2400" dirty="0"/>
            </a:br>
            <a:r>
              <a:rPr lang="en-US" sz="2400" dirty="0">
                <a:solidFill>
                  <a:prstClr val="black"/>
                </a:solidFill>
              </a:rPr>
              <a:t>Professor Emeritus, UNC-Charlotte </a:t>
            </a:r>
            <a:br>
              <a:rPr lang="en-US" sz="2400" dirty="0">
                <a:solidFill>
                  <a:prstClr val="black"/>
                </a:solidFill>
              </a:rPr>
            </a:br>
            <a:br>
              <a:rPr lang="en-US" sz="2400" dirty="0">
                <a:solidFill>
                  <a:prstClr val="black"/>
                </a:solidFill>
              </a:rPr>
            </a:br>
            <a:r>
              <a:rPr lang="en-US" sz="2400" dirty="0">
                <a:solidFill>
                  <a:prstClr val="black"/>
                </a:solidFill>
              </a:rPr>
              <a:t>Developer of PTG concept with Lawrence Calhoun at UNC Charlotte</a:t>
            </a:r>
            <a:br>
              <a:rPr lang="en-US" sz="2400" dirty="0">
                <a:solidFill>
                  <a:prstClr val="black"/>
                </a:solidFill>
              </a:rPr>
            </a:br>
            <a:br>
              <a:rPr lang="en-US" sz="2400" dirty="0">
                <a:solidFill>
                  <a:prstClr val="black"/>
                </a:solidFill>
              </a:rPr>
            </a:br>
            <a:r>
              <a:rPr lang="en-US" sz="2400" dirty="0">
                <a:solidFill>
                  <a:prstClr val="black"/>
                </a:solidFill>
              </a:rPr>
              <a:t>Author/Editor of several books on Trauma, Bereavement, and PTG</a:t>
            </a:r>
            <a:br>
              <a:rPr lang="en-US" sz="2400" dirty="0">
                <a:solidFill>
                  <a:prstClr val="black"/>
                </a:solidFill>
              </a:rPr>
            </a:br>
            <a:br>
              <a:rPr lang="en-US" sz="2400" dirty="0">
                <a:solidFill>
                  <a:prstClr val="black"/>
                </a:solidFill>
              </a:rPr>
            </a:br>
            <a:r>
              <a:rPr lang="en-US" sz="2400" dirty="0">
                <a:solidFill>
                  <a:prstClr val="black"/>
                </a:solidFill>
              </a:rPr>
              <a:t>Clinical Psychologist in practice for 40 years</a:t>
            </a:r>
            <a:br>
              <a:rPr lang="en-US" sz="3200" dirty="0">
                <a:solidFill>
                  <a:prstClr val="black"/>
                </a:solidFill>
              </a:rPr>
            </a:br>
            <a:br>
              <a:rPr lang="en-US" sz="1800" dirty="0">
                <a:solidFill>
                  <a:prstClr val="black"/>
                </a:solidFill>
              </a:rPr>
            </a:br>
            <a:endParaRPr lang="en-US" sz="4400" dirty="0"/>
          </a:p>
        </p:txBody>
      </p:sp>
      <p:sp>
        <p:nvSpPr>
          <p:cNvPr id="3" name="Rectangle 2"/>
          <p:cNvSpPr/>
          <p:nvPr/>
        </p:nvSpPr>
        <p:spPr>
          <a:xfrm>
            <a:off x="4848726" y="227668"/>
            <a:ext cx="2931425" cy="461665"/>
          </a:xfrm>
          <a:prstGeom prst="rect">
            <a:avLst/>
          </a:prstGeom>
        </p:spPr>
        <p:txBody>
          <a:bodyPr wrap="square">
            <a:spAutoFit/>
          </a:bodyPr>
          <a:lstStyle/>
          <a:p>
            <a:r>
              <a:rPr lang="en-US" sz="2400" b="1" dirty="0">
                <a:latin typeface="+mj-lt"/>
              </a:rPr>
              <a:t>Background-Rich</a:t>
            </a:r>
            <a:endParaRPr lang="en-US" sz="2400" dirty="0">
              <a:latin typeface="+mj-lt"/>
            </a:endParaRPr>
          </a:p>
        </p:txBody>
      </p:sp>
      <p:sp>
        <p:nvSpPr>
          <p:cNvPr id="2" name="Slide Number Placeholder 1">
            <a:extLst>
              <a:ext uri="{FF2B5EF4-FFF2-40B4-BE49-F238E27FC236}">
                <a16:creationId xmlns:a16="http://schemas.microsoft.com/office/drawing/2014/main" id="{A064023F-AAE7-4186-9AA5-67FFFC373728}"/>
              </a:ext>
            </a:extLst>
          </p:cNvPr>
          <p:cNvSpPr>
            <a:spLocks noGrp="1"/>
          </p:cNvSpPr>
          <p:nvPr>
            <p:ph type="sldNum" sz="quarter" idx="12"/>
          </p:nvPr>
        </p:nvSpPr>
        <p:spPr/>
        <p:txBody>
          <a:bodyPr/>
          <a:lstStyle/>
          <a:p>
            <a:r>
              <a:rPr lang="en-US" dirty="0"/>
              <a:t>R</a:t>
            </a:r>
          </a:p>
        </p:txBody>
      </p:sp>
    </p:spTree>
    <p:extLst>
      <p:ext uri="{BB962C8B-B14F-4D97-AF65-F5344CB8AC3E}">
        <p14:creationId xmlns:p14="http://schemas.microsoft.com/office/powerpoint/2010/main" val="412902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a:latin typeface="Times" pitchFamily="3" charset="0"/>
              </a:rPr>
              <a:t> </a:t>
            </a:r>
          </a:p>
        </p:txBody>
      </p:sp>
      <p:sp>
        <p:nvSpPr>
          <p:cNvPr id="38915" name="Rectangle 3"/>
          <p:cNvSpPr>
            <a:spLocks noGrp="1" noChangeArrowheads="1"/>
          </p:cNvSpPr>
          <p:nvPr>
            <p:ph idx="1"/>
          </p:nvPr>
        </p:nvSpPr>
        <p:spPr>
          <a:xfrm>
            <a:off x="914400" y="2225040"/>
            <a:ext cx="7573878" cy="4983430"/>
          </a:xfrm>
        </p:spPr>
        <p:txBody>
          <a:bodyPr/>
          <a:lstStyle/>
          <a:p>
            <a:pPr eaLnBrk="1" hangingPunct="1">
              <a:buFont typeface="Wingdings" pitchFamily="2" charset="2"/>
              <a:buNone/>
            </a:pPr>
            <a:r>
              <a:rPr lang="en-US" altLang="en-US" i="1" dirty="0">
                <a:latin typeface="Times" pitchFamily="3" charset="0"/>
              </a:rPr>
              <a:t> </a:t>
            </a:r>
          </a:p>
          <a:p>
            <a:pPr eaLnBrk="1" hangingPunct="1"/>
            <a:r>
              <a:rPr lang="en-US" altLang="en-US" i="1" dirty="0">
                <a:latin typeface="Calibri" panose="020F0502020204030204" pitchFamily="34" charset="0"/>
                <a:cs typeface="Calibri" panose="020F0502020204030204" pitchFamily="34" charset="0"/>
              </a:rPr>
              <a:t>A lot more good things have happened to me since that accident that probably wouldn't have happened. I don't regret it. I don't wish it hadn't happened.</a:t>
            </a:r>
          </a:p>
          <a:p>
            <a:pPr eaLnBrk="1" hangingPunct="1"/>
            <a:endParaRPr lang="en-US" altLang="en-US" i="1" dirty="0">
              <a:latin typeface="Times" pitchFamily="3" charset="0"/>
            </a:endParaRPr>
          </a:p>
        </p:txBody>
      </p:sp>
      <p:sp>
        <p:nvSpPr>
          <p:cNvPr id="38916" name="Rectangle 4"/>
          <p:cNvSpPr>
            <a:spLocks noChangeArrowheads="1"/>
          </p:cNvSpPr>
          <p:nvPr/>
        </p:nvSpPr>
        <p:spPr bwMode="auto">
          <a:xfrm>
            <a:off x="715878" y="1034415"/>
            <a:ext cx="7772400" cy="954107"/>
          </a:xfrm>
          <a:prstGeom prst="rect">
            <a:avLst/>
          </a:prstGeom>
          <a:noFill/>
          <a:ln w="9525">
            <a:noFill/>
            <a:miter lim="800000"/>
            <a:headEnd/>
            <a:tailEnd/>
          </a:ln>
        </p:spPr>
        <p:txBody>
          <a:bodyPr>
            <a:spAutoFit/>
          </a:bodyPr>
          <a:lstStyle/>
          <a:p>
            <a:pPr eaLnBrk="1" hangingPunct="1"/>
            <a:r>
              <a:rPr lang="en-US" altLang="en-US" sz="2800" dirty="0"/>
              <a:t>A sailor whose legs were amputated in a shipboard accident</a:t>
            </a:r>
          </a:p>
        </p:txBody>
      </p:sp>
      <p:sp>
        <p:nvSpPr>
          <p:cNvPr id="2" name="Slide Number Placeholder 1">
            <a:extLst>
              <a:ext uri="{FF2B5EF4-FFF2-40B4-BE49-F238E27FC236}">
                <a16:creationId xmlns:a16="http://schemas.microsoft.com/office/drawing/2014/main" id="{1BB8C327-0C22-BBBF-1150-3F36B5954E1E}"/>
              </a:ext>
            </a:extLst>
          </p:cNvPr>
          <p:cNvSpPr>
            <a:spLocks noGrp="1"/>
          </p:cNvSpPr>
          <p:nvPr>
            <p:ph type="sldNum" sz="quarter" idx="12"/>
          </p:nvPr>
        </p:nvSpPr>
        <p:spPr/>
        <p:txBody>
          <a:bodyPr/>
          <a:lstStyle/>
          <a:p>
            <a:r>
              <a:rPr lang="en-US" dirty="0"/>
              <a:t>B</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a:latin typeface="Times" pitchFamily="3" charset="0"/>
              </a:rPr>
              <a:t> </a:t>
            </a:r>
          </a:p>
        </p:txBody>
      </p:sp>
      <p:sp>
        <p:nvSpPr>
          <p:cNvPr id="38915" name="Rectangle 3"/>
          <p:cNvSpPr>
            <a:spLocks noGrp="1" noChangeArrowheads="1"/>
          </p:cNvSpPr>
          <p:nvPr>
            <p:ph idx="1"/>
          </p:nvPr>
        </p:nvSpPr>
        <p:spPr>
          <a:xfrm>
            <a:off x="457200" y="1574780"/>
            <a:ext cx="8229600" cy="4525963"/>
          </a:xfrm>
        </p:spPr>
        <p:txBody>
          <a:bodyPr/>
          <a:lstStyle/>
          <a:p>
            <a:pPr eaLnBrk="1" hangingPunct="1">
              <a:buFont typeface="Wingdings" pitchFamily="2" charset="2"/>
              <a:buNone/>
            </a:pPr>
            <a:r>
              <a:rPr lang="en-US" altLang="en-US" i="1" dirty="0">
                <a:latin typeface="Calibri" panose="020F0502020204030204" pitchFamily="34" charset="0"/>
                <a:cs typeface="Calibri" panose="020F0502020204030204" pitchFamily="34" charset="0"/>
              </a:rPr>
              <a:t> </a:t>
            </a:r>
          </a:p>
          <a:p>
            <a:pPr eaLnBrk="1" hangingPunct="1"/>
            <a:r>
              <a:rPr lang="en-US" altLang="en-US" i="1" dirty="0">
                <a:latin typeface="Calibri" panose="020F0502020204030204" pitchFamily="34" charset="0"/>
                <a:cs typeface="Calibri" panose="020F0502020204030204" pitchFamily="34" charset="0"/>
              </a:rPr>
              <a:t>I struggled with Dave’s death for a long time. I still struggle with it. But I look at my daughter, my wife, my home…and I feel appreciative.  I’m sad that he died, but because of his death I no longer take things for granted and I cherish so many things in my life.  Dave gave this gift to me.</a:t>
            </a:r>
          </a:p>
          <a:p>
            <a:pPr eaLnBrk="1" hangingPunct="1"/>
            <a:endParaRPr lang="en-US" altLang="en-US" i="1" dirty="0">
              <a:latin typeface="Times" pitchFamily="3" charset="0"/>
            </a:endParaRPr>
          </a:p>
        </p:txBody>
      </p:sp>
      <p:sp>
        <p:nvSpPr>
          <p:cNvPr id="38916" name="Rectangle 4"/>
          <p:cNvSpPr>
            <a:spLocks noChangeArrowheads="1"/>
          </p:cNvSpPr>
          <p:nvPr/>
        </p:nvSpPr>
        <p:spPr bwMode="auto">
          <a:xfrm>
            <a:off x="742950" y="1051560"/>
            <a:ext cx="7772400" cy="523220"/>
          </a:xfrm>
          <a:prstGeom prst="rect">
            <a:avLst/>
          </a:prstGeom>
          <a:noFill/>
          <a:ln w="9525">
            <a:noFill/>
            <a:miter lim="800000"/>
            <a:headEnd/>
            <a:tailEnd/>
          </a:ln>
        </p:spPr>
        <p:txBody>
          <a:bodyPr>
            <a:spAutoFit/>
          </a:bodyPr>
          <a:lstStyle/>
          <a:p>
            <a:pPr eaLnBrk="1" hangingPunct="1"/>
            <a:r>
              <a:rPr lang="en-US" altLang="en-US" sz="2800" dirty="0"/>
              <a:t>A soldier who lost his friend during a convoy</a:t>
            </a:r>
          </a:p>
        </p:txBody>
      </p:sp>
      <p:sp>
        <p:nvSpPr>
          <p:cNvPr id="2" name="Slide Number Placeholder 1">
            <a:extLst>
              <a:ext uri="{FF2B5EF4-FFF2-40B4-BE49-F238E27FC236}">
                <a16:creationId xmlns:a16="http://schemas.microsoft.com/office/drawing/2014/main" id="{C1ACC211-BC5F-804C-F7E4-D91212A3C076}"/>
              </a:ext>
            </a:extLst>
          </p:cNvPr>
          <p:cNvSpPr>
            <a:spLocks noGrp="1"/>
          </p:cNvSpPr>
          <p:nvPr>
            <p:ph type="sldNum" sz="quarter" idx="12"/>
          </p:nvPr>
        </p:nvSpPr>
        <p:spPr/>
        <p:txBody>
          <a:bodyPr/>
          <a:lstStyle/>
          <a:p>
            <a:r>
              <a:rPr lang="en-US" dirty="0"/>
              <a:t>B</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36771" y="1219200"/>
            <a:ext cx="5252386" cy="549274"/>
          </a:xfrm>
        </p:spPr>
        <p:txBody>
          <a:bodyPr/>
          <a:lstStyle/>
          <a:p>
            <a:pPr eaLnBrk="1" hangingPunct="1"/>
            <a:r>
              <a:rPr lang="en-US" altLang="en-US" dirty="0">
                <a:latin typeface="Times" pitchFamily="3" charset="0"/>
              </a:rPr>
              <a:t> </a:t>
            </a:r>
            <a:r>
              <a:rPr lang="en-US" altLang="en-US" dirty="0">
                <a:latin typeface="Calibri" panose="020F0502020204030204" pitchFamily="34" charset="0"/>
                <a:cs typeface="Calibri" panose="020F0502020204030204" pitchFamily="34" charset="0"/>
              </a:rPr>
              <a:t>A Vietnam War Veteran</a:t>
            </a:r>
          </a:p>
        </p:txBody>
      </p:sp>
      <p:sp>
        <p:nvSpPr>
          <p:cNvPr id="40963" name="Rectangle 3"/>
          <p:cNvSpPr>
            <a:spLocks noGrp="1" noChangeArrowheads="1"/>
          </p:cNvSpPr>
          <p:nvPr>
            <p:ph idx="1"/>
          </p:nvPr>
        </p:nvSpPr>
        <p:spPr>
          <a:xfrm>
            <a:off x="457200" y="1219200"/>
            <a:ext cx="8229600" cy="4906963"/>
          </a:xfrm>
        </p:spPr>
        <p:txBody>
          <a:bodyPr/>
          <a:lstStyle/>
          <a:p>
            <a:pPr eaLnBrk="1" hangingPunct="1"/>
            <a:endParaRPr lang="en-US" altLang="en-US" i="1" dirty="0">
              <a:latin typeface="Times" pitchFamily="3" charset="0"/>
            </a:endParaRPr>
          </a:p>
          <a:p>
            <a:pPr eaLnBrk="1" hangingPunct="1"/>
            <a:endParaRPr lang="en-US" altLang="en-US" i="1" dirty="0">
              <a:latin typeface="Times" pitchFamily="3" charset="0"/>
            </a:endParaRPr>
          </a:p>
          <a:p>
            <a:pPr eaLnBrk="1" hangingPunct="1"/>
            <a:r>
              <a:rPr lang="en-US" altLang="en-US" i="1" dirty="0">
                <a:latin typeface="Calibri" panose="020F0502020204030204" pitchFamily="34" charset="0"/>
                <a:cs typeface="Calibri" panose="020F0502020204030204" pitchFamily="34" charset="0"/>
              </a:rPr>
              <a:t>I have gained much more than I lost from being in Vietnam. The taste is sweeter. The flowers are more beautiful. The delights of this earth are more fully appreciated and enjoyed.</a:t>
            </a:r>
          </a:p>
          <a:p>
            <a:pPr eaLnBrk="1" hangingPunct="1"/>
            <a:endParaRPr lang="en-US" altLang="en-US" i="1" dirty="0">
              <a:latin typeface="Times" pitchFamily="3" charset="0"/>
            </a:endParaRPr>
          </a:p>
        </p:txBody>
      </p:sp>
      <p:sp>
        <p:nvSpPr>
          <p:cNvPr id="2" name="Slide Number Placeholder 1">
            <a:extLst>
              <a:ext uri="{FF2B5EF4-FFF2-40B4-BE49-F238E27FC236}">
                <a16:creationId xmlns:a16="http://schemas.microsoft.com/office/drawing/2014/main" id="{AD137FA6-4C4E-B363-D9F5-C2E544DCB4C9}"/>
              </a:ext>
            </a:extLst>
          </p:cNvPr>
          <p:cNvSpPr>
            <a:spLocks noGrp="1"/>
          </p:cNvSpPr>
          <p:nvPr>
            <p:ph type="sldNum" sz="quarter" idx="12"/>
          </p:nvPr>
        </p:nvSpPr>
        <p:spPr/>
        <p:txBody>
          <a:bodyPr/>
          <a:lstStyle/>
          <a:p>
            <a:r>
              <a:rPr lang="en-US" dirty="0"/>
              <a:t>B</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402080" y="808037"/>
            <a:ext cx="8229600" cy="1143000"/>
          </a:xfrm>
        </p:spPr>
        <p:txBody>
          <a:bodyPr/>
          <a:lstStyle/>
          <a:p>
            <a:pPr eaLnBrk="1" hangingPunct="1"/>
            <a:r>
              <a:rPr lang="en-US" altLang="en-US" dirty="0">
                <a:latin typeface="Times" pitchFamily="3" charset="0"/>
              </a:rPr>
              <a:t> </a:t>
            </a:r>
            <a:r>
              <a:rPr lang="en-US" altLang="en-US" dirty="0">
                <a:latin typeface="Calibri" panose="020F0502020204030204" pitchFamily="34" charset="0"/>
                <a:cs typeface="Calibri" panose="020F0502020204030204" pitchFamily="34" charset="0"/>
              </a:rPr>
              <a:t>A bereaved mother</a:t>
            </a:r>
          </a:p>
        </p:txBody>
      </p:sp>
      <p:sp>
        <p:nvSpPr>
          <p:cNvPr id="43011" name="Rectangle 3"/>
          <p:cNvSpPr>
            <a:spLocks noGrp="1" noChangeArrowheads="1"/>
          </p:cNvSpPr>
          <p:nvPr>
            <p:ph idx="1"/>
          </p:nvPr>
        </p:nvSpPr>
        <p:spPr>
          <a:xfrm>
            <a:off x="457200" y="1478280"/>
            <a:ext cx="8229600" cy="4906963"/>
          </a:xfrm>
        </p:spPr>
        <p:txBody>
          <a:bodyPr/>
          <a:lstStyle/>
          <a:p>
            <a:pPr eaLnBrk="1" hangingPunct="1">
              <a:lnSpc>
                <a:spcPct val="90000"/>
              </a:lnSpc>
            </a:pPr>
            <a:endParaRPr lang="en-US" altLang="en-US" i="1" dirty="0">
              <a:latin typeface="Times" pitchFamily="3" charset="0"/>
            </a:endParaRPr>
          </a:p>
          <a:p>
            <a:pPr eaLnBrk="1" hangingPunct="1">
              <a:lnSpc>
                <a:spcPct val="90000"/>
              </a:lnSpc>
            </a:pPr>
            <a:r>
              <a:rPr lang="en-US" altLang="en-US" i="1" dirty="0">
                <a:latin typeface="Calibri" panose="020F0502020204030204" pitchFamily="34" charset="0"/>
                <a:cs typeface="Calibri" panose="020F0502020204030204" pitchFamily="34" charset="0"/>
              </a:rPr>
              <a:t>Before Justin’s death I often said that family was my priority. I think I believed that, but my actions didn’t always show it. Now, family is a priority in my heart, head, and in my actions.  I am there for my other children and my husband. Not a day goes by that I don’t grieve for my beautiful boy, but not a day goes by that I don’t thank him for giving me perspective and making our family stronger.  We all love each other deeper…and can love deeper…I love deeper because of him.</a:t>
            </a:r>
            <a:endParaRPr lang="en-US" altLang="ja-JP" i="1" dirty="0">
              <a:latin typeface="Calibri" panose="020F0502020204030204" pitchFamily="34" charset="0"/>
              <a:cs typeface="Calibri" panose="020F0502020204030204" pitchFamily="34" charset="0"/>
            </a:endParaRPr>
          </a:p>
          <a:p>
            <a:pPr eaLnBrk="1" hangingPunct="1">
              <a:lnSpc>
                <a:spcPct val="90000"/>
              </a:lnSpc>
            </a:pPr>
            <a:endParaRPr lang="en-US" altLang="en-US" i="1" dirty="0">
              <a:latin typeface="Times" pitchFamily="3" charset="0"/>
            </a:endParaRPr>
          </a:p>
        </p:txBody>
      </p:sp>
      <p:sp>
        <p:nvSpPr>
          <p:cNvPr id="2" name="Slide Number Placeholder 1">
            <a:extLst>
              <a:ext uri="{FF2B5EF4-FFF2-40B4-BE49-F238E27FC236}">
                <a16:creationId xmlns:a16="http://schemas.microsoft.com/office/drawing/2014/main" id="{9315E861-59E9-65C4-D413-7DF9F05AD98A}"/>
              </a:ext>
            </a:extLst>
          </p:cNvPr>
          <p:cNvSpPr>
            <a:spLocks noGrp="1"/>
          </p:cNvSpPr>
          <p:nvPr>
            <p:ph type="sldNum" sz="quarter" idx="12"/>
          </p:nvPr>
        </p:nvSpPr>
        <p:spPr/>
        <p:txBody>
          <a:bodyPr/>
          <a:lstStyle/>
          <a:p>
            <a:r>
              <a:rPr lang="en-US" dirty="0"/>
              <a:t>B</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350520" y="1158240"/>
            <a:ext cx="8382000" cy="4578982"/>
          </a:xfrm>
        </p:spPr>
        <p:txBody>
          <a:bodyPr>
            <a:noAutofit/>
          </a:bodyPr>
          <a:lstStyle/>
          <a:p>
            <a:pPr lvl="1">
              <a:buNone/>
            </a:pPr>
            <a:r>
              <a:rPr lang="en-US" sz="2600" i="1" dirty="0">
                <a:solidFill>
                  <a:srgbClr val="000000"/>
                </a:solidFill>
              </a:rPr>
              <a:t>“I am a more sensitive person, a more effective pastor, a more sympathetic counselor because of Aaron’s life and death than I would ever have been without it. And I would give up all those gains in a second if I could have my son back.  If I could choose, I would forego all of the spiritual growth and depth which has come my way because of our experiences, and be what I was fifteen years ago, an average rabbi, an indifferent counselor, helping some people and unable to help others, and the father of a bright, happy boy. But I cannot choose.”</a:t>
            </a:r>
          </a:p>
          <a:p>
            <a:pPr>
              <a:buNone/>
            </a:pPr>
            <a:endParaRPr lang="en-US" sz="2400" dirty="0"/>
          </a:p>
          <a:p>
            <a:pPr>
              <a:buNone/>
            </a:pPr>
            <a:r>
              <a:rPr lang="en-US" sz="2400" dirty="0"/>
              <a:t>Rabbi Harold Kushner in </a:t>
            </a:r>
            <a:r>
              <a:rPr lang="en-US" sz="2400" dirty="0" err="1"/>
              <a:t>Viorst</a:t>
            </a:r>
            <a:r>
              <a:rPr lang="en-US" sz="2400" dirty="0"/>
              <a:t>, J. (1996) </a:t>
            </a:r>
            <a:r>
              <a:rPr lang="en-US" sz="2400" i="1" dirty="0"/>
              <a:t>Necessary Losses. </a:t>
            </a:r>
            <a:r>
              <a:rPr lang="en-US" sz="2400" dirty="0"/>
              <a:t>p. 295.</a:t>
            </a:r>
          </a:p>
          <a:p>
            <a:pPr lvl="1" eaLnBrk="1" hangingPunct="1">
              <a:lnSpc>
                <a:spcPct val="90000"/>
              </a:lnSpc>
              <a:buFont typeface="Wingdings" charset="2"/>
              <a:buNone/>
            </a:pPr>
            <a:endParaRPr lang="en-US" sz="2800" dirty="0"/>
          </a:p>
        </p:txBody>
      </p:sp>
      <p:sp>
        <p:nvSpPr>
          <p:cNvPr id="2" name="Slide Number Placeholder 1">
            <a:extLst>
              <a:ext uri="{FF2B5EF4-FFF2-40B4-BE49-F238E27FC236}">
                <a16:creationId xmlns:a16="http://schemas.microsoft.com/office/drawing/2014/main" id="{F56E4EE5-2526-49D7-6861-945B3E211BC5}"/>
              </a:ext>
            </a:extLst>
          </p:cNvPr>
          <p:cNvSpPr>
            <a:spLocks noGrp="1"/>
          </p:cNvSpPr>
          <p:nvPr>
            <p:ph type="sldNum" sz="quarter" idx="12"/>
          </p:nvPr>
        </p:nvSpPr>
        <p:spPr/>
        <p:txBody>
          <a:bodyPr/>
          <a:lstStyle/>
          <a:p>
            <a:r>
              <a:rPr lang="en-US" dirty="0"/>
              <a:t>B</a:t>
            </a:r>
          </a:p>
        </p:txBody>
      </p:sp>
    </p:spTree>
    <p:extLst>
      <p:ext uri="{BB962C8B-B14F-4D97-AF65-F5344CB8AC3E}">
        <p14:creationId xmlns:p14="http://schemas.microsoft.com/office/powerpoint/2010/main" val="209827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p:txBody>
          <a:bodyPr>
            <a:normAutofit/>
          </a:bodyPr>
          <a:lstStyle/>
          <a:p>
            <a:pPr eaLnBrk="1" hangingPunct="1"/>
            <a:r>
              <a:rPr lang="en-US" sz="3600" dirty="0">
                <a:latin typeface="Arial Black" panose="020B0A04020102020204" pitchFamily="34" charset="0"/>
              </a:rPr>
              <a:t>Posttraumatic Growth Research</a:t>
            </a:r>
          </a:p>
        </p:txBody>
      </p:sp>
      <p:sp>
        <p:nvSpPr>
          <p:cNvPr id="73731" name="Rectangle 3"/>
          <p:cNvSpPr>
            <a:spLocks noGrp="1" noChangeArrowheads="1"/>
          </p:cNvSpPr>
          <p:nvPr>
            <p:ph type="subTitle" idx="1"/>
          </p:nvPr>
        </p:nvSpPr>
        <p:spPr/>
        <p:txBody>
          <a:bodyPr>
            <a:normAutofit/>
          </a:bodyPr>
          <a:lstStyle/>
          <a:p>
            <a:pPr eaLnBrk="1" hangingPunct="1"/>
            <a:r>
              <a:rPr lang="en-US" sz="2800" dirty="0"/>
              <a:t>Concepts, Measures, Data</a:t>
            </a:r>
          </a:p>
        </p:txBody>
      </p:sp>
    </p:spTree>
    <p:extLst>
      <p:ext uri="{BB962C8B-B14F-4D97-AF65-F5344CB8AC3E}">
        <p14:creationId xmlns:p14="http://schemas.microsoft.com/office/powerpoint/2010/main" val="1235284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208112" y="1118937"/>
            <a:ext cx="8042910" cy="775801"/>
          </a:xfrm>
        </p:spPr>
        <p:txBody>
          <a:bodyPr/>
          <a:lstStyle/>
          <a:p>
            <a:pPr algn="ctr" eaLnBrk="1" hangingPunct="1"/>
            <a:r>
              <a:rPr lang="en-US" sz="3400" dirty="0">
                <a:solidFill>
                  <a:srgbClr val="000000"/>
                </a:solidFill>
                <a:latin typeface="+mn-lt"/>
                <a:cs typeface="Arial Black"/>
              </a:rPr>
              <a:t>Posttraumatic Growth Inventory—Expanded</a:t>
            </a:r>
            <a:br>
              <a:rPr lang="en-US" sz="3600" dirty="0">
                <a:solidFill>
                  <a:srgbClr val="000000"/>
                </a:solidFill>
                <a:latin typeface="+mn-lt"/>
                <a:cs typeface="Arial Black"/>
              </a:rPr>
            </a:br>
            <a:endParaRPr lang="en-US" sz="2900" b="1" dirty="0">
              <a:solidFill>
                <a:srgbClr val="000000"/>
              </a:solidFill>
              <a:latin typeface="+mn-lt"/>
              <a:cs typeface="Arial Black"/>
            </a:endParaRPr>
          </a:p>
        </p:txBody>
      </p:sp>
      <p:sp>
        <p:nvSpPr>
          <p:cNvPr id="77827" name="Rectangle 3"/>
          <p:cNvSpPr>
            <a:spLocks noGrp="1" noChangeArrowheads="1"/>
          </p:cNvSpPr>
          <p:nvPr>
            <p:ph idx="1"/>
          </p:nvPr>
        </p:nvSpPr>
        <p:spPr>
          <a:xfrm>
            <a:off x="1117342" y="1744579"/>
            <a:ext cx="6273455" cy="4417581"/>
          </a:xfrm>
        </p:spPr>
        <p:txBody>
          <a:bodyPr>
            <a:normAutofit/>
          </a:bodyPr>
          <a:lstStyle/>
          <a:p>
            <a:pPr marL="0" indent="0" eaLnBrk="1" hangingPunct="1">
              <a:buNone/>
            </a:pPr>
            <a:r>
              <a:rPr lang="en-US" sz="2800" dirty="0">
                <a:cs typeface="Arial Black"/>
              </a:rPr>
              <a:t>Empirically derived domains: </a:t>
            </a:r>
          </a:p>
          <a:p>
            <a:pPr lvl="1"/>
            <a:r>
              <a:rPr lang="en-US" sz="2800" dirty="0">
                <a:cs typeface="Arial Black"/>
              </a:rPr>
              <a:t>New Possibilities, </a:t>
            </a:r>
          </a:p>
          <a:p>
            <a:pPr lvl="1"/>
            <a:r>
              <a:rPr lang="en-US" sz="2800" dirty="0">
                <a:cs typeface="Arial Black"/>
              </a:rPr>
              <a:t>Relating to Others, </a:t>
            </a:r>
          </a:p>
          <a:p>
            <a:pPr lvl="1"/>
            <a:r>
              <a:rPr lang="en-US" sz="2800" dirty="0">
                <a:cs typeface="Arial Black"/>
              </a:rPr>
              <a:t>Personal Strength, </a:t>
            </a:r>
          </a:p>
          <a:p>
            <a:pPr lvl="1"/>
            <a:r>
              <a:rPr lang="en-US" sz="2800" dirty="0">
                <a:cs typeface="Arial Black"/>
              </a:rPr>
              <a:t>Appreciation of Life, </a:t>
            </a:r>
          </a:p>
          <a:p>
            <a:pPr lvl="1"/>
            <a:r>
              <a:rPr lang="en-US" sz="2800" dirty="0">
                <a:cs typeface="Arial Black"/>
              </a:rPr>
              <a:t>Spiritual &amp; Existential Change.</a:t>
            </a:r>
          </a:p>
        </p:txBody>
      </p:sp>
      <p:sp>
        <p:nvSpPr>
          <p:cNvPr id="2" name="Slide Number Placeholder 1">
            <a:extLst>
              <a:ext uri="{FF2B5EF4-FFF2-40B4-BE49-F238E27FC236}">
                <a16:creationId xmlns:a16="http://schemas.microsoft.com/office/drawing/2014/main" id="{DEC8FA4C-5E5A-E60D-5963-D44AD13E3445}"/>
              </a:ext>
            </a:extLst>
          </p:cNvPr>
          <p:cNvSpPr>
            <a:spLocks noGrp="1"/>
          </p:cNvSpPr>
          <p:nvPr>
            <p:ph type="sldNum" sz="quarter" idx="12"/>
          </p:nvPr>
        </p:nvSpPr>
        <p:spPr/>
        <p:txBody>
          <a:bodyPr/>
          <a:lstStyle/>
          <a:p>
            <a:r>
              <a:rPr lang="en-US" dirty="0"/>
              <a:t>R</a:t>
            </a:r>
          </a:p>
        </p:txBody>
      </p:sp>
    </p:spTree>
    <p:extLst>
      <p:ext uri="{BB962C8B-B14F-4D97-AF65-F5344CB8AC3E}">
        <p14:creationId xmlns:p14="http://schemas.microsoft.com/office/powerpoint/2010/main" val="223938152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28650" y="851688"/>
            <a:ext cx="7886700" cy="746293"/>
          </a:xfrm>
        </p:spPr>
        <p:txBody>
          <a:bodyPr>
            <a:normAutofit/>
          </a:bodyPr>
          <a:lstStyle/>
          <a:p>
            <a:pPr algn="ctr" eaLnBrk="1" hangingPunct="1"/>
            <a:r>
              <a:rPr lang="en-US" sz="3600" dirty="0">
                <a:latin typeface="+mn-lt"/>
                <a:cs typeface="Arial Black"/>
              </a:rPr>
              <a:t>Relating to Others</a:t>
            </a:r>
          </a:p>
        </p:txBody>
      </p:sp>
      <p:sp>
        <p:nvSpPr>
          <p:cNvPr id="81923" name="Rectangle 3"/>
          <p:cNvSpPr>
            <a:spLocks noGrp="1" noChangeArrowheads="1"/>
          </p:cNvSpPr>
          <p:nvPr>
            <p:ph idx="1"/>
          </p:nvPr>
        </p:nvSpPr>
        <p:spPr>
          <a:xfrm>
            <a:off x="628650" y="1597981"/>
            <a:ext cx="7886700" cy="4578982"/>
          </a:xfrm>
        </p:spPr>
        <p:txBody>
          <a:bodyPr>
            <a:normAutofit/>
          </a:bodyPr>
          <a:lstStyle/>
          <a:p>
            <a:pPr eaLnBrk="1" hangingPunct="1">
              <a:buFont typeface="Wingdings" charset="2"/>
              <a:buNone/>
            </a:pPr>
            <a:r>
              <a:rPr lang="en-US" sz="2800" dirty="0">
                <a:solidFill>
                  <a:srgbClr val="000000"/>
                </a:solidFill>
                <a:cs typeface="Arial Black"/>
              </a:rPr>
              <a:t>6. I more clearly see that I can count on people in times of trouble.  (I)</a:t>
            </a:r>
          </a:p>
          <a:p>
            <a:pPr eaLnBrk="1" hangingPunct="1">
              <a:buFont typeface="Wingdings" charset="2"/>
              <a:buNone/>
            </a:pPr>
            <a:r>
              <a:rPr lang="en-US" sz="2800" dirty="0">
                <a:solidFill>
                  <a:srgbClr val="000000"/>
                </a:solidFill>
                <a:cs typeface="Arial Black"/>
              </a:rPr>
              <a:t>8. I have a greater sense of closeness with others.  (I)</a:t>
            </a:r>
          </a:p>
          <a:p>
            <a:pPr eaLnBrk="1" hangingPunct="1">
              <a:buFont typeface="Wingdings" charset="2"/>
              <a:buNone/>
            </a:pPr>
            <a:r>
              <a:rPr lang="en-US" sz="2800" dirty="0">
                <a:solidFill>
                  <a:srgbClr val="000000"/>
                </a:solidFill>
                <a:cs typeface="Arial Black"/>
              </a:rPr>
              <a:t>9. I am more willing to express my emotions.  (I)</a:t>
            </a:r>
          </a:p>
          <a:p>
            <a:pPr eaLnBrk="1" hangingPunct="1">
              <a:buFont typeface="Wingdings" charset="2"/>
              <a:buNone/>
            </a:pPr>
            <a:r>
              <a:rPr lang="en-US" sz="2800" dirty="0">
                <a:solidFill>
                  <a:srgbClr val="000000"/>
                </a:solidFill>
                <a:cs typeface="Arial Black"/>
              </a:rPr>
              <a:t>15. I have more compassion for others.  (I)</a:t>
            </a:r>
          </a:p>
          <a:p>
            <a:pPr eaLnBrk="1" hangingPunct="1">
              <a:buFont typeface="Wingdings" charset="2"/>
              <a:buNone/>
            </a:pPr>
            <a:r>
              <a:rPr lang="en-US" sz="2800" dirty="0">
                <a:solidFill>
                  <a:srgbClr val="000000"/>
                </a:solidFill>
                <a:cs typeface="Arial Black"/>
              </a:rPr>
              <a:t>16. I put more effort into my relationships.  (I)</a:t>
            </a:r>
          </a:p>
          <a:p>
            <a:pPr eaLnBrk="1" hangingPunct="1">
              <a:buFont typeface="Wingdings" charset="2"/>
              <a:buNone/>
            </a:pPr>
            <a:r>
              <a:rPr lang="en-US" sz="2800" dirty="0">
                <a:solidFill>
                  <a:srgbClr val="000000"/>
                </a:solidFill>
                <a:cs typeface="Arial Black"/>
              </a:rPr>
              <a:t>20. I learned a great deal about how wonderful people are.  (I)</a:t>
            </a:r>
          </a:p>
          <a:p>
            <a:pPr eaLnBrk="1" hangingPunct="1">
              <a:buFont typeface="Wingdings" charset="2"/>
              <a:buNone/>
            </a:pPr>
            <a:r>
              <a:rPr lang="en-US" sz="2800" dirty="0">
                <a:solidFill>
                  <a:srgbClr val="000000"/>
                </a:solidFill>
                <a:cs typeface="Arial Black"/>
              </a:rPr>
              <a:t>21. I better accept needing others. (I)</a:t>
            </a:r>
          </a:p>
        </p:txBody>
      </p:sp>
      <p:sp>
        <p:nvSpPr>
          <p:cNvPr id="2" name="Slide Number Placeholder 1">
            <a:extLst>
              <a:ext uri="{FF2B5EF4-FFF2-40B4-BE49-F238E27FC236}">
                <a16:creationId xmlns:a16="http://schemas.microsoft.com/office/drawing/2014/main" id="{3F9AD45C-9384-09C4-4C46-4C4500DB36B7}"/>
              </a:ext>
            </a:extLst>
          </p:cNvPr>
          <p:cNvSpPr>
            <a:spLocks noGrp="1"/>
          </p:cNvSpPr>
          <p:nvPr>
            <p:ph type="sldNum" sz="quarter" idx="12"/>
          </p:nvPr>
        </p:nvSpPr>
        <p:spPr/>
        <p:txBody>
          <a:bodyPr/>
          <a:lstStyle/>
          <a:p>
            <a:r>
              <a:rPr lang="en-US" dirty="0"/>
              <a:t>R</a:t>
            </a:r>
          </a:p>
        </p:txBody>
      </p:sp>
    </p:spTree>
    <p:extLst>
      <p:ext uri="{BB962C8B-B14F-4D97-AF65-F5344CB8AC3E}">
        <p14:creationId xmlns:p14="http://schemas.microsoft.com/office/powerpoint/2010/main" val="28818354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28650" y="851688"/>
            <a:ext cx="7886700" cy="746293"/>
          </a:xfrm>
        </p:spPr>
        <p:txBody>
          <a:bodyPr>
            <a:normAutofit/>
          </a:bodyPr>
          <a:lstStyle/>
          <a:p>
            <a:pPr algn="ctr" eaLnBrk="1" hangingPunct="1"/>
            <a:r>
              <a:rPr lang="en-US" sz="3600" dirty="0">
                <a:latin typeface="+mn-lt"/>
                <a:cs typeface="Arial Black"/>
              </a:rPr>
              <a:t>New Possibilities</a:t>
            </a:r>
          </a:p>
        </p:txBody>
      </p:sp>
      <p:sp>
        <p:nvSpPr>
          <p:cNvPr id="82947" name="Rectangle 3"/>
          <p:cNvSpPr>
            <a:spLocks noGrp="1" noChangeArrowheads="1"/>
          </p:cNvSpPr>
          <p:nvPr>
            <p:ph idx="1"/>
          </p:nvPr>
        </p:nvSpPr>
        <p:spPr>
          <a:xfrm>
            <a:off x="628650" y="1597981"/>
            <a:ext cx="7886700" cy="4578982"/>
          </a:xfrm>
        </p:spPr>
        <p:txBody>
          <a:bodyPr>
            <a:normAutofit/>
          </a:bodyPr>
          <a:lstStyle/>
          <a:p>
            <a:pPr eaLnBrk="1" hangingPunct="1">
              <a:buFont typeface="Wingdings" charset="2"/>
              <a:buNone/>
            </a:pPr>
            <a:r>
              <a:rPr lang="en-US" sz="2800" dirty="0">
                <a:cs typeface="Arial Black"/>
              </a:rPr>
              <a:t>3. I developed new interests.  (II)</a:t>
            </a:r>
            <a:endParaRPr lang="en-US" sz="2800" dirty="0">
              <a:solidFill>
                <a:srgbClr val="000000"/>
              </a:solidFill>
              <a:cs typeface="Arial Black"/>
            </a:endParaRPr>
          </a:p>
          <a:p>
            <a:pPr eaLnBrk="1" hangingPunct="1">
              <a:buFont typeface="Wingdings" charset="2"/>
              <a:buNone/>
            </a:pPr>
            <a:r>
              <a:rPr lang="en-US" sz="2800" dirty="0">
                <a:solidFill>
                  <a:srgbClr val="000000"/>
                </a:solidFill>
                <a:cs typeface="Arial Black"/>
              </a:rPr>
              <a:t>7. I established a new path for my life.  (II)</a:t>
            </a:r>
          </a:p>
          <a:p>
            <a:pPr eaLnBrk="1" hangingPunct="1">
              <a:buFont typeface="Wingdings" charset="2"/>
              <a:buNone/>
            </a:pPr>
            <a:r>
              <a:rPr lang="en-US" sz="2800" dirty="0">
                <a:solidFill>
                  <a:srgbClr val="000000"/>
                </a:solidFill>
                <a:cs typeface="Arial Black"/>
              </a:rPr>
              <a:t>11. I am able to do better things with my life.  (II)</a:t>
            </a:r>
          </a:p>
          <a:p>
            <a:pPr eaLnBrk="1" hangingPunct="1">
              <a:buFont typeface="Wingdings" charset="2"/>
              <a:buNone/>
            </a:pPr>
            <a:r>
              <a:rPr lang="en-US" sz="2800" dirty="0">
                <a:solidFill>
                  <a:srgbClr val="000000"/>
                </a:solidFill>
                <a:cs typeface="Arial Black"/>
              </a:rPr>
              <a:t>14. New opportunities are available which wouldn't have been otherwise. (II)</a:t>
            </a:r>
          </a:p>
          <a:p>
            <a:pPr eaLnBrk="1" hangingPunct="1">
              <a:buFont typeface="Wingdings" charset="2"/>
              <a:buNone/>
            </a:pPr>
            <a:r>
              <a:rPr lang="en-US" sz="2800" dirty="0">
                <a:solidFill>
                  <a:srgbClr val="000000"/>
                </a:solidFill>
                <a:cs typeface="Arial Black"/>
              </a:rPr>
              <a:t>17. I am more likely to try to change things which need changing.  (II)</a:t>
            </a:r>
          </a:p>
          <a:p>
            <a:pPr eaLnBrk="1" hangingPunct="1">
              <a:buFont typeface="Wingdings" charset="2"/>
              <a:buNone/>
            </a:pPr>
            <a:endParaRPr lang="en-US" sz="1600" dirty="0">
              <a:solidFill>
                <a:srgbClr val="000000"/>
              </a:solidFill>
            </a:endParaRPr>
          </a:p>
        </p:txBody>
      </p:sp>
      <p:sp>
        <p:nvSpPr>
          <p:cNvPr id="2" name="Slide Number Placeholder 1">
            <a:extLst>
              <a:ext uri="{FF2B5EF4-FFF2-40B4-BE49-F238E27FC236}">
                <a16:creationId xmlns:a16="http://schemas.microsoft.com/office/drawing/2014/main" id="{387938FF-DF40-4E01-406B-B67D8EDBB222}"/>
              </a:ext>
            </a:extLst>
          </p:cNvPr>
          <p:cNvSpPr>
            <a:spLocks noGrp="1"/>
          </p:cNvSpPr>
          <p:nvPr>
            <p:ph type="sldNum" sz="quarter" idx="12"/>
          </p:nvPr>
        </p:nvSpPr>
        <p:spPr/>
        <p:txBody>
          <a:bodyPr/>
          <a:lstStyle/>
          <a:p>
            <a:r>
              <a:rPr lang="en-US" dirty="0"/>
              <a:t>R</a:t>
            </a:r>
          </a:p>
        </p:txBody>
      </p:sp>
    </p:spTree>
    <p:extLst>
      <p:ext uri="{BB962C8B-B14F-4D97-AF65-F5344CB8AC3E}">
        <p14:creationId xmlns:p14="http://schemas.microsoft.com/office/powerpoint/2010/main" val="334819450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28650" y="851688"/>
            <a:ext cx="7886700" cy="746293"/>
          </a:xfrm>
        </p:spPr>
        <p:txBody>
          <a:bodyPr>
            <a:normAutofit/>
          </a:bodyPr>
          <a:lstStyle/>
          <a:p>
            <a:pPr algn="ctr" eaLnBrk="1" hangingPunct="1"/>
            <a:r>
              <a:rPr lang="en-US" sz="3600" dirty="0">
                <a:latin typeface="+mn-lt"/>
                <a:cs typeface="Arial Black"/>
              </a:rPr>
              <a:t>Personal</a:t>
            </a:r>
            <a:r>
              <a:rPr lang="en-US" sz="3600" dirty="0">
                <a:latin typeface="Arial Black"/>
                <a:cs typeface="Arial Black"/>
              </a:rPr>
              <a:t> </a:t>
            </a:r>
            <a:r>
              <a:rPr lang="en-US" sz="3600" dirty="0">
                <a:latin typeface="+mn-lt"/>
                <a:cs typeface="Arial Black"/>
              </a:rPr>
              <a:t>Strength</a:t>
            </a:r>
          </a:p>
        </p:txBody>
      </p:sp>
      <p:sp>
        <p:nvSpPr>
          <p:cNvPr id="83971" name="Rectangle 3"/>
          <p:cNvSpPr>
            <a:spLocks noGrp="1" noChangeArrowheads="1"/>
          </p:cNvSpPr>
          <p:nvPr>
            <p:ph idx="1"/>
          </p:nvPr>
        </p:nvSpPr>
        <p:spPr>
          <a:xfrm>
            <a:off x="628650" y="1597981"/>
            <a:ext cx="7886700" cy="4578982"/>
          </a:xfrm>
        </p:spPr>
        <p:txBody>
          <a:bodyPr/>
          <a:lstStyle/>
          <a:p>
            <a:pPr eaLnBrk="1" hangingPunct="1">
              <a:buFont typeface="Wingdings" charset="2"/>
              <a:buNone/>
            </a:pPr>
            <a:r>
              <a:rPr lang="en-US" sz="2800" dirty="0">
                <a:solidFill>
                  <a:srgbClr val="000000"/>
                </a:solidFill>
                <a:cs typeface="Arial Black"/>
              </a:rPr>
              <a:t>4. I have a greater feeling of self-reliance.  (III)</a:t>
            </a:r>
          </a:p>
          <a:p>
            <a:pPr eaLnBrk="1" hangingPunct="1">
              <a:buFont typeface="Wingdings" charset="2"/>
              <a:buNone/>
            </a:pPr>
            <a:r>
              <a:rPr lang="en-US" sz="2800" dirty="0">
                <a:solidFill>
                  <a:srgbClr val="000000"/>
                </a:solidFill>
                <a:cs typeface="Arial Black"/>
              </a:rPr>
              <a:t>10. I know better that I can handle difficulties.  (III)</a:t>
            </a:r>
          </a:p>
          <a:p>
            <a:pPr eaLnBrk="1" hangingPunct="1">
              <a:buFont typeface="Wingdings" charset="2"/>
              <a:buNone/>
            </a:pPr>
            <a:r>
              <a:rPr lang="en-US" sz="2800" dirty="0">
                <a:solidFill>
                  <a:srgbClr val="000000"/>
                </a:solidFill>
                <a:cs typeface="Arial Black"/>
              </a:rPr>
              <a:t>12. I am better able to accept the way things work out.  (III)</a:t>
            </a:r>
          </a:p>
          <a:p>
            <a:pPr eaLnBrk="1" hangingPunct="1">
              <a:buFont typeface="Wingdings" charset="2"/>
              <a:buNone/>
            </a:pPr>
            <a:r>
              <a:rPr lang="en-US" sz="2800" dirty="0">
                <a:solidFill>
                  <a:srgbClr val="000000"/>
                </a:solidFill>
                <a:cs typeface="Arial Black"/>
              </a:rPr>
              <a:t>19. I discovered that I'm stronger than I thought I was.  (III)</a:t>
            </a:r>
          </a:p>
          <a:p>
            <a:pPr eaLnBrk="1" hangingPunct="1">
              <a:buFont typeface="Wingdings" charset="2"/>
              <a:buNone/>
            </a:pPr>
            <a:endParaRPr lang="en-US" sz="1600" dirty="0">
              <a:solidFill>
                <a:srgbClr val="000000"/>
              </a:solidFill>
            </a:endParaRPr>
          </a:p>
        </p:txBody>
      </p:sp>
      <p:sp>
        <p:nvSpPr>
          <p:cNvPr id="2" name="Slide Number Placeholder 1">
            <a:extLst>
              <a:ext uri="{FF2B5EF4-FFF2-40B4-BE49-F238E27FC236}">
                <a16:creationId xmlns:a16="http://schemas.microsoft.com/office/drawing/2014/main" id="{0BCF77ED-ACFE-8B88-DACD-8C3C1BFA5AFD}"/>
              </a:ext>
            </a:extLst>
          </p:cNvPr>
          <p:cNvSpPr>
            <a:spLocks noGrp="1"/>
          </p:cNvSpPr>
          <p:nvPr>
            <p:ph type="sldNum" sz="quarter" idx="12"/>
          </p:nvPr>
        </p:nvSpPr>
        <p:spPr/>
        <p:txBody>
          <a:bodyPr/>
          <a:lstStyle/>
          <a:p>
            <a:r>
              <a:rPr lang="en-US" dirty="0"/>
              <a:t>R</a:t>
            </a:r>
          </a:p>
        </p:txBody>
      </p:sp>
    </p:spTree>
    <p:extLst>
      <p:ext uri="{BB962C8B-B14F-4D97-AF65-F5344CB8AC3E}">
        <p14:creationId xmlns:p14="http://schemas.microsoft.com/office/powerpoint/2010/main" val="85636246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D5A198B-357B-DE45-A965-50BC260636FF}"/>
              </a:ext>
            </a:extLst>
          </p:cNvPr>
          <p:cNvSpPr>
            <a:spLocks noGrp="1"/>
          </p:cNvSpPr>
          <p:nvPr>
            <p:ph type="ctrTitle"/>
          </p:nvPr>
        </p:nvSpPr>
        <p:spPr>
          <a:xfrm>
            <a:off x="786214" y="4031673"/>
            <a:ext cx="7708306" cy="3003135"/>
          </a:xfrm>
        </p:spPr>
        <p:txBody>
          <a:bodyPr/>
          <a:lstStyle/>
          <a:p>
            <a:pPr algn="l"/>
            <a:r>
              <a:rPr lang="en-US" sz="2400" dirty="0"/>
              <a:t>▪ Deputy Director, Boulder Crest Institute </a:t>
            </a:r>
            <a:br>
              <a:rPr lang="en-US" sz="2400" dirty="0"/>
            </a:br>
            <a:br>
              <a:rPr lang="en-US" sz="2400" dirty="0"/>
            </a:br>
            <a:r>
              <a:rPr lang="en-US" sz="2400" dirty="0">
                <a:solidFill>
                  <a:prstClr val="black"/>
                </a:solidFill>
              </a:rPr>
              <a:t>▪ Clinical and Prescribing Psychologist</a:t>
            </a:r>
            <a:br>
              <a:rPr lang="en-US" sz="2400" dirty="0">
                <a:solidFill>
                  <a:prstClr val="black"/>
                </a:solidFill>
              </a:rPr>
            </a:br>
            <a:br>
              <a:rPr lang="en-US" sz="2400" dirty="0">
                <a:solidFill>
                  <a:prstClr val="black"/>
                </a:solidFill>
              </a:rPr>
            </a:br>
            <a:r>
              <a:rPr lang="en-US" sz="2400" dirty="0">
                <a:solidFill>
                  <a:prstClr val="black"/>
                </a:solidFill>
              </a:rPr>
              <a:t>▪ Former Active Duty Army Psychologist</a:t>
            </a:r>
            <a:br>
              <a:rPr lang="en-US" sz="2400" dirty="0">
                <a:solidFill>
                  <a:prstClr val="black"/>
                </a:solidFill>
              </a:rPr>
            </a:br>
            <a:br>
              <a:rPr lang="en-US" sz="2400" dirty="0">
                <a:solidFill>
                  <a:prstClr val="black"/>
                </a:solidFill>
              </a:rPr>
            </a:br>
            <a:r>
              <a:rPr lang="en-US" sz="2400" dirty="0">
                <a:solidFill>
                  <a:prstClr val="black"/>
                </a:solidFill>
              </a:rPr>
              <a:t>▪ Veteran of Iraq War</a:t>
            </a:r>
            <a:br>
              <a:rPr lang="en-US" sz="2400" dirty="0">
                <a:solidFill>
                  <a:prstClr val="black"/>
                </a:solidFill>
              </a:rPr>
            </a:br>
            <a:br>
              <a:rPr lang="en-US" sz="2400" dirty="0">
                <a:solidFill>
                  <a:prstClr val="black"/>
                </a:solidFill>
              </a:rPr>
            </a:br>
            <a:r>
              <a:rPr lang="en-US" sz="2400" dirty="0">
                <a:solidFill>
                  <a:prstClr val="black"/>
                </a:solidFill>
              </a:rPr>
              <a:t>▪ Faculty</a:t>
            </a:r>
            <a:br>
              <a:rPr lang="en-US" sz="1800" dirty="0">
                <a:solidFill>
                  <a:prstClr val="black"/>
                </a:solidFill>
              </a:rPr>
            </a:br>
            <a:r>
              <a:rPr lang="en-US" sz="1800" dirty="0">
                <a:solidFill>
                  <a:prstClr val="black"/>
                </a:solidFill>
              </a:rPr>
              <a:t>	∙University of Missouri</a:t>
            </a:r>
            <a:br>
              <a:rPr lang="en-US" sz="1800" dirty="0">
                <a:solidFill>
                  <a:prstClr val="black"/>
                </a:solidFill>
              </a:rPr>
            </a:br>
            <a:r>
              <a:rPr lang="en-US" sz="1800" dirty="0">
                <a:solidFill>
                  <a:prstClr val="black"/>
                </a:solidFill>
              </a:rPr>
              <a:t>	∙Adler University</a:t>
            </a:r>
            <a:br>
              <a:rPr lang="en-US" sz="1800" dirty="0">
                <a:solidFill>
                  <a:prstClr val="black"/>
                </a:solidFill>
              </a:rPr>
            </a:br>
            <a:r>
              <a:rPr lang="en-US" sz="1800" dirty="0">
                <a:solidFill>
                  <a:prstClr val="black"/>
                </a:solidFill>
              </a:rPr>
              <a:t>	∙Chicago School of Professional Psychology</a:t>
            </a:r>
            <a:br>
              <a:rPr lang="en-US" sz="1800" dirty="0">
                <a:solidFill>
                  <a:prstClr val="black"/>
                </a:solidFill>
              </a:rPr>
            </a:br>
            <a:r>
              <a:rPr lang="en-US" sz="1800" dirty="0">
                <a:solidFill>
                  <a:prstClr val="black"/>
                </a:solidFill>
              </a:rPr>
              <a:t>	∙Fairleigh Dickinson University</a:t>
            </a:r>
            <a:br>
              <a:rPr lang="en-US" sz="2400" dirty="0">
                <a:solidFill>
                  <a:prstClr val="black"/>
                </a:solidFill>
              </a:rPr>
            </a:br>
            <a:br>
              <a:rPr lang="en-US" sz="2400" dirty="0">
                <a:solidFill>
                  <a:prstClr val="black"/>
                </a:solidFill>
              </a:rPr>
            </a:br>
            <a:r>
              <a:rPr lang="en-US" sz="2400" dirty="0">
                <a:solidFill>
                  <a:prstClr val="black"/>
                </a:solidFill>
              </a:rPr>
              <a:t>▪ Author/Editor</a:t>
            </a:r>
            <a:br>
              <a:rPr lang="en-US" sz="3200" dirty="0">
                <a:solidFill>
                  <a:prstClr val="black"/>
                </a:solidFill>
              </a:rPr>
            </a:br>
            <a:br>
              <a:rPr lang="en-US" sz="1800" dirty="0">
                <a:solidFill>
                  <a:prstClr val="black"/>
                </a:solidFill>
              </a:rPr>
            </a:br>
            <a:endParaRPr lang="en-US" sz="4400" dirty="0"/>
          </a:p>
        </p:txBody>
      </p:sp>
      <p:sp>
        <p:nvSpPr>
          <p:cNvPr id="3" name="Rectangle 2"/>
          <p:cNvSpPr/>
          <p:nvPr/>
        </p:nvSpPr>
        <p:spPr>
          <a:xfrm>
            <a:off x="5197642" y="227668"/>
            <a:ext cx="2935705" cy="461665"/>
          </a:xfrm>
          <a:prstGeom prst="rect">
            <a:avLst/>
          </a:prstGeom>
        </p:spPr>
        <p:txBody>
          <a:bodyPr wrap="square">
            <a:spAutoFit/>
          </a:bodyPr>
          <a:lstStyle/>
          <a:p>
            <a:r>
              <a:rPr lang="en-US" sz="2400" b="1" dirty="0">
                <a:latin typeface="+mj-lt"/>
              </a:rPr>
              <a:t>Background-Bret</a:t>
            </a:r>
            <a:endParaRPr lang="en-US" sz="2400" dirty="0">
              <a:latin typeface="+mj-lt"/>
            </a:endParaRPr>
          </a:p>
        </p:txBody>
      </p:sp>
      <p:sp>
        <p:nvSpPr>
          <p:cNvPr id="2" name="Slide Number Placeholder 1">
            <a:extLst>
              <a:ext uri="{FF2B5EF4-FFF2-40B4-BE49-F238E27FC236}">
                <a16:creationId xmlns:a16="http://schemas.microsoft.com/office/drawing/2014/main" id="{0BF2BCA7-390D-7825-C570-18BA2D4246CE}"/>
              </a:ext>
            </a:extLst>
          </p:cNvPr>
          <p:cNvSpPr>
            <a:spLocks noGrp="1"/>
          </p:cNvSpPr>
          <p:nvPr>
            <p:ph type="sldNum" sz="quarter" idx="12"/>
          </p:nvPr>
        </p:nvSpPr>
        <p:spPr/>
        <p:txBody>
          <a:bodyPr/>
          <a:lstStyle/>
          <a:p>
            <a:r>
              <a:rPr lang="en-US" dirty="0"/>
              <a:t>B</a:t>
            </a:r>
          </a:p>
        </p:txBody>
      </p:sp>
    </p:spTree>
    <p:extLst>
      <p:ext uri="{BB962C8B-B14F-4D97-AF65-F5344CB8AC3E}">
        <p14:creationId xmlns:p14="http://schemas.microsoft.com/office/powerpoint/2010/main" val="412902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28650" y="851688"/>
            <a:ext cx="7886700" cy="746293"/>
          </a:xfrm>
        </p:spPr>
        <p:txBody>
          <a:bodyPr>
            <a:normAutofit/>
          </a:bodyPr>
          <a:lstStyle/>
          <a:p>
            <a:pPr algn="ctr" eaLnBrk="1" hangingPunct="1"/>
            <a:r>
              <a:rPr lang="en-US" sz="3600" dirty="0">
                <a:latin typeface="+mn-lt"/>
                <a:cs typeface="Arial Black"/>
              </a:rPr>
              <a:t>Spiritual</a:t>
            </a:r>
            <a:r>
              <a:rPr lang="en-US" sz="3600" dirty="0">
                <a:latin typeface="Arial Black"/>
                <a:cs typeface="Arial Black"/>
              </a:rPr>
              <a:t> </a:t>
            </a:r>
            <a:r>
              <a:rPr lang="en-US" sz="3600" dirty="0">
                <a:latin typeface="+mn-lt"/>
                <a:cs typeface="Arial Black"/>
              </a:rPr>
              <a:t>&amp; Existential Change</a:t>
            </a:r>
          </a:p>
        </p:txBody>
      </p:sp>
      <p:sp>
        <p:nvSpPr>
          <p:cNvPr id="84995" name="Rectangle 3"/>
          <p:cNvSpPr>
            <a:spLocks noGrp="1" noChangeArrowheads="1"/>
          </p:cNvSpPr>
          <p:nvPr>
            <p:ph idx="1"/>
          </p:nvPr>
        </p:nvSpPr>
        <p:spPr>
          <a:xfrm>
            <a:off x="628650" y="1597981"/>
            <a:ext cx="7886700" cy="4578981"/>
          </a:xfrm>
        </p:spPr>
        <p:txBody>
          <a:bodyPr/>
          <a:lstStyle/>
          <a:p>
            <a:pPr eaLnBrk="1" hangingPunct="1">
              <a:buFont typeface="Wingdings" charset="2"/>
              <a:buNone/>
            </a:pPr>
            <a:r>
              <a:rPr lang="en-US" sz="2800" dirty="0">
                <a:solidFill>
                  <a:srgbClr val="000000"/>
                </a:solidFill>
                <a:cs typeface="Arial Black"/>
              </a:rPr>
              <a:t>5. I have a better understanding of spiritual matters.  	(IV)</a:t>
            </a:r>
          </a:p>
          <a:p>
            <a:pPr eaLnBrk="1" hangingPunct="1">
              <a:buFont typeface="Wingdings" charset="2"/>
              <a:buNone/>
            </a:pPr>
            <a:r>
              <a:rPr lang="en-US" sz="2800" dirty="0">
                <a:solidFill>
                  <a:srgbClr val="000000"/>
                </a:solidFill>
                <a:cs typeface="Arial Black"/>
              </a:rPr>
              <a:t>18. I have a stronger religious faith.  (IV)</a:t>
            </a:r>
          </a:p>
          <a:p>
            <a:pPr>
              <a:buNone/>
              <a:defRPr/>
            </a:pPr>
            <a:r>
              <a:rPr lang="en-US" sz="2800" dirty="0">
                <a:ea typeface="ＭＳ Ｐゴシック" charset="0"/>
                <a:cs typeface="Times" panose="02020603050405020304" pitchFamily="18" charset="0"/>
              </a:rPr>
              <a:t>22.I have greater clarity about life’s meaning.  (IV)</a:t>
            </a:r>
          </a:p>
          <a:p>
            <a:pPr>
              <a:buNone/>
              <a:defRPr/>
            </a:pPr>
            <a:r>
              <a:rPr lang="en-US" sz="2800" dirty="0">
                <a:ea typeface="ＭＳ Ｐゴシック" charset="0"/>
                <a:cs typeface="Times" panose="02020603050405020304" pitchFamily="18" charset="0"/>
              </a:rPr>
              <a:t>23.I feel better able to face questions about life and death.  (IV)</a:t>
            </a:r>
          </a:p>
          <a:p>
            <a:pPr marL="0" indent="0">
              <a:buNone/>
              <a:defRPr/>
            </a:pPr>
            <a:r>
              <a:rPr lang="en-US" sz="2800" dirty="0">
                <a:ea typeface="ＭＳ Ｐゴシック" charset="0"/>
                <a:cs typeface="Times" panose="02020603050405020304" pitchFamily="18" charset="0"/>
              </a:rPr>
              <a:t>24.I feel more connected with all of existence.  (IV)</a:t>
            </a:r>
          </a:p>
          <a:p>
            <a:pPr marL="0" indent="0">
              <a:buNone/>
              <a:defRPr/>
            </a:pPr>
            <a:r>
              <a:rPr lang="en-US" sz="2800" dirty="0">
                <a:ea typeface="ＭＳ Ｐゴシック" charset="0"/>
                <a:cs typeface="Times" panose="02020603050405020304" pitchFamily="18" charset="0"/>
              </a:rPr>
              <a:t>25.I have a greater sense of harmony with the world.     	(IV)</a:t>
            </a:r>
          </a:p>
          <a:p>
            <a:pPr eaLnBrk="1" hangingPunct="1">
              <a:buFont typeface="Wingdings" charset="2"/>
              <a:buNone/>
            </a:pPr>
            <a:endParaRPr lang="en-US" sz="2800" dirty="0">
              <a:solidFill>
                <a:srgbClr val="000000"/>
              </a:solidFill>
              <a:cs typeface="Arial Black"/>
            </a:endParaRPr>
          </a:p>
          <a:p>
            <a:pPr eaLnBrk="1" hangingPunct="1">
              <a:buFont typeface="Wingdings" charset="2"/>
              <a:buNone/>
            </a:pPr>
            <a:endParaRPr lang="en-US" sz="1600" dirty="0">
              <a:solidFill>
                <a:srgbClr val="000000"/>
              </a:solidFill>
            </a:endParaRPr>
          </a:p>
        </p:txBody>
      </p:sp>
      <p:sp>
        <p:nvSpPr>
          <p:cNvPr id="2" name="Slide Number Placeholder 1">
            <a:extLst>
              <a:ext uri="{FF2B5EF4-FFF2-40B4-BE49-F238E27FC236}">
                <a16:creationId xmlns:a16="http://schemas.microsoft.com/office/drawing/2014/main" id="{699B026D-0EE8-ADDA-C7FD-88F08B921C37}"/>
              </a:ext>
            </a:extLst>
          </p:cNvPr>
          <p:cNvSpPr>
            <a:spLocks noGrp="1"/>
          </p:cNvSpPr>
          <p:nvPr>
            <p:ph type="sldNum" sz="quarter" idx="12"/>
          </p:nvPr>
        </p:nvSpPr>
        <p:spPr/>
        <p:txBody>
          <a:bodyPr/>
          <a:lstStyle/>
          <a:p>
            <a:r>
              <a:rPr lang="en-US" dirty="0"/>
              <a:t>R</a:t>
            </a:r>
          </a:p>
        </p:txBody>
      </p:sp>
    </p:spTree>
    <p:extLst>
      <p:ext uri="{BB962C8B-B14F-4D97-AF65-F5344CB8AC3E}">
        <p14:creationId xmlns:p14="http://schemas.microsoft.com/office/powerpoint/2010/main" val="341339288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28650" y="851688"/>
            <a:ext cx="7886700" cy="746293"/>
          </a:xfrm>
        </p:spPr>
        <p:txBody>
          <a:bodyPr>
            <a:normAutofit/>
          </a:bodyPr>
          <a:lstStyle/>
          <a:p>
            <a:pPr algn="ctr" eaLnBrk="1" hangingPunct="1"/>
            <a:r>
              <a:rPr lang="en-US" sz="3600" dirty="0">
                <a:latin typeface="+mn-lt"/>
                <a:cs typeface="Arial Black"/>
              </a:rPr>
              <a:t>Appreciation of Life</a:t>
            </a:r>
          </a:p>
        </p:txBody>
      </p:sp>
      <p:sp>
        <p:nvSpPr>
          <p:cNvPr id="86019" name="Rectangle 3"/>
          <p:cNvSpPr>
            <a:spLocks noGrp="1" noChangeArrowheads="1"/>
          </p:cNvSpPr>
          <p:nvPr>
            <p:ph idx="1"/>
          </p:nvPr>
        </p:nvSpPr>
        <p:spPr>
          <a:xfrm>
            <a:off x="628650" y="1597981"/>
            <a:ext cx="7886700" cy="4578982"/>
          </a:xfrm>
        </p:spPr>
        <p:txBody>
          <a:bodyPr/>
          <a:lstStyle/>
          <a:p>
            <a:pPr eaLnBrk="1" hangingPunct="1">
              <a:buFont typeface="Wingdings" charset="2"/>
              <a:buNone/>
            </a:pPr>
            <a:r>
              <a:rPr lang="en-US" sz="2800" dirty="0">
                <a:solidFill>
                  <a:srgbClr val="000000"/>
                </a:solidFill>
                <a:cs typeface="Arial Black"/>
              </a:rPr>
              <a:t>1. I changed my priorities about what is important in life.  (V)</a:t>
            </a:r>
          </a:p>
          <a:p>
            <a:pPr eaLnBrk="1" hangingPunct="1">
              <a:buFont typeface="Wingdings" charset="2"/>
              <a:buNone/>
            </a:pPr>
            <a:r>
              <a:rPr lang="en-US" sz="2800" dirty="0">
                <a:solidFill>
                  <a:srgbClr val="000000"/>
                </a:solidFill>
                <a:cs typeface="Arial Black"/>
              </a:rPr>
              <a:t>2. I have a greater appreciation for the value of my own life. (V)</a:t>
            </a:r>
          </a:p>
          <a:p>
            <a:pPr eaLnBrk="1" hangingPunct="1">
              <a:buFont typeface="Wingdings" charset="2"/>
              <a:buNone/>
            </a:pPr>
            <a:r>
              <a:rPr lang="en-US" sz="2800" dirty="0">
                <a:solidFill>
                  <a:srgbClr val="000000"/>
                </a:solidFill>
                <a:cs typeface="Arial Black"/>
              </a:rPr>
              <a:t>13. I can better appreciate each day.  (V)</a:t>
            </a:r>
          </a:p>
          <a:p>
            <a:pPr eaLnBrk="1" hangingPunct="1">
              <a:buFont typeface="Wingdings" charset="2"/>
              <a:buNone/>
            </a:pPr>
            <a:endParaRPr lang="en-US" sz="1600" dirty="0">
              <a:solidFill>
                <a:srgbClr val="000000"/>
              </a:solidFill>
            </a:endParaRPr>
          </a:p>
        </p:txBody>
      </p:sp>
      <p:sp>
        <p:nvSpPr>
          <p:cNvPr id="2" name="Slide Number Placeholder 1">
            <a:extLst>
              <a:ext uri="{FF2B5EF4-FFF2-40B4-BE49-F238E27FC236}">
                <a16:creationId xmlns:a16="http://schemas.microsoft.com/office/drawing/2014/main" id="{1BAD9BED-34E6-8A91-6F40-F275882B95FC}"/>
              </a:ext>
            </a:extLst>
          </p:cNvPr>
          <p:cNvSpPr>
            <a:spLocks noGrp="1"/>
          </p:cNvSpPr>
          <p:nvPr>
            <p:ph type="sldNum" sz="quarter" idx="12"/>
          </p:nvPr>
        </p:nvSpPr>
        <p:spPr/>
        <p:txBody>
          <a:bodyPr/>
          <a:lstStyle/>
          <a:p>
            <a:r>
              <a:rPr lang="en-US" dirty="0"/>
              <a:t>R</a:t>
            </a:r>
          </a:p>
        </p:txBody>
      </p:sp>
    </p:spTree>
    <p:extLst>
      <p:ext uri="{BB962C8B-B14F-4D97-AF65-F5344CB8AC3E}">
        <p14:creationId xmlns:p14="http://schemas.microsoft.com/office/powerpoint/2010/main" val="236723766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628650" y="851689"/>
            <a:ext cx="7886700" cy="755170"/>
          </a:xfrm>
        </p:spPr>
        <p:txBody>
          <a:bodyPr>
            <a:normAutofit/>
          </a:bodyPr>
          <a:lstStyle/>
          <a:p>
            <a:pPr eaLnBrk="1" hangingPunct="1"/>
            <a:r>
              <a:rPr lang="en-US" dirty="0">
                <a:latin typeface="+mn-lt"/>
                <a:cs typeface="Arial Black"/>
              </a:rPr>
              <a:t>The Basics of PTG</a:t>
            </a:r>
          </a:p>
        </p:txBody>
      </p:sp>
      <p:sp>
        <p:nvSpPr>
          <p:cNvPr id="63490" name="Rectangle 3"/>
          <p:cNvSpPr>
            <a:spLocks noGrp="1" noChangeArrowheads="1"/>
          </p:cNvSpPr>
          <p:nvPr>
            <p:ph idx="1"/>
          </p:nvPr>
        </p:nvSpPr>
        <p:spPr>
          <a:xfrm>
            <a:off x="628650" y="1606859"/>
            <a:ext cx="7886700" cy="4570104"/>
          </a:xfrm>
        </p:spPr>
        <p:txBody>
          <a:bodyPr>
            <a:normAutofit/>
          </a:bodyPr>
          <a:lstStyle/>
          <a:p>
            <a:pPr eaLnBrk="1" hangingPunct="1"/>
            <a:r>
              <a:rPr lang="en-US" sz="2800" dirty="0">
                <a:cs typeface="Arial Black"/>
              </a:rPr>
              <a:t>It</a:t>
            </a:r>
            <a:r>
              <a:rPr lang="en-US" altLang="ja-JP" sz="2800" dirty="0">
                <a:cs typeface="Arial Black"/>
              </a:rPr>
              <a:t>s not the trauma, it’s the struggle.</a:t>
            </a:r>
          </a:p>
          <a:p>
            <a:pPr eaLnBrk="1" hangingPunct="1"/>
            <a:r>
              <a:rPr lang="en-US" sz="2800" dirty="0">
                <a:cs typeface="Arial Black"/>
              </a:rPr>
              <a:t>People first struggle to survive, not grow.</a:t>
            </a:r>
          </a:p>
          <a:p>
            <a:pPr eaLnBrk="1" hangingPunct="1"/>
            <a:r>
              <a:rPr lang="en-US" sz="2800" dirty="0">
                <a:cs typeface="Arial Black"/>
              </a:rPr>
              <a:t>PTG and distress coexist. </a:t>
            </a:r>
          </a:p>
          <a:p>
            <a:pPr eaLnBrk="1" hangingPunct="1"/>
            <a:r>
              <a:rPr lang="en-US" dirty="0">
                <a:cs typeface="Arial Black"/>
              </a:rPr>
              <a:t>PTG is reported across cultures.</a:t>
            </a:r>
            <a:endParaRPr lang="en-US" sz="2800" dirty="0">
              <a:cs typeface="Arial Black"/>
            </a:endParaRPr>
          </a:p>
          <a:p>
            <a:pPr eaLnBrk="1" hangingPunct="1"/>
            <a:r>
              <a:rPr lang="en-US" sz="2800" dirty="0">
                <a:cs typeface="Arial Black"/>
              </a:rPr>
              <a:t>There are various routes to growth.</a:t>
            </a:r>
          </a:p>
          <a:p>
            <a:pPr eaLnBrk="1" hangingPunct="1"/>
            <a:endParaRPr lang="en-US" sz="2800" dirty="0"/>
          </a:p>
        </p:txBody>
      </p:sp>
      <p:sp>
        <p:nvSpPr>
          <p:cNvPr id="2" name="Slide Number Placeholder 1">
            <a:extLst>
              <a:ext uri="{FF2B5EF4-FFF2-40B4-BE49-F238E27FC236}">
                <a16:creationId xmlns:a16="http://schemas.microsoft.com/office/drawing/2014/main" id="{754C160A-5F79-6C59-2552-91FF313028F8}"/>
              </a:ext>
            </a:extLst>
          </p:cNvPr>
          <p:cNvSpPr>
            <a:spLocks noGrp="1"/>
          </p:cNvSpPr>
          <p:nvPr>
            <p:ph type="sldNum" sz="quarter" idx="12"/>
          </p:nvPr>
        </p:nvSpPr>
        <p:spPr/>
        <p:txBody>
          <a:bodyPr/>
          <a:lstStyle/>
          <a:p>
            <a:r>
              <a:rPr lang="en-US" dirty="0"/>
              <a:t>R</a:t>
            </a:r>
          </a:p>
        </p:txBody>
      </p:sp>
    </p:spTree>
    <p:extLst>
      <p:ext uri="{BB962C8B-B14F-4D97-AF65-F5344CB8AC3E}">
        <p14:creationId xmlns:p14="http://schemas.microsoft.com/office/powerpoint/2010/main" val="797473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1688"/>
            <a:ext cx="7886700" cy="746293"/>
          </a:xfrm>
        </p:spPr>
        <p:txBody>
          <a:bodyPr>
            <a:normAutofit/>
          </a:bodyPr>
          <a:lstStyle/>
          <a:p>
            <a:r>
              <a:rPr lang="en-US" dirty="0">
                <a:latin typeface="+mn-lt"/>
              </a:rPr>
              <a:t>Predictors</a:t>
            </a:r>
            <a:r>
              <a:rPr lang="en-US" dirty="0">
                <a:latin typeface="Arial Black" panose="020B0A04020102020204" pitchFamily="34" charset="0"/>
              </a:rPr>
              <a:t> </a:t>
            </a:r>
            <a:r>
              <a:rPr lang="en-US" dirty="0">
                <a:latin typeface="+mn-lt"/>
              </a:rPr>
              <a:t>of</a:t>
            </a:r>
            <a:r>
              <a:rPr lang="en-US" dirty="0">
                <a:latin typeface="Arial Black" panose="020B0A04020102020204" pitchFamily="34" charset="0"/>
              </a:rPr>
              <a:t> </a:t>
            </a:r>
            <a:r>
              <a:rPr lang="en-US" dirty="0">
                <a:latin typeface="+mn-lt"/>
              </a:rPr>
              <a:t>PTG</a:t>
            </a:r>
          </a:p>
        </p:txBody>
      </p:sp>
      <p:sp>
        <p:nvSpPr>
          <p:cNvPr id="3" name="Content Placeholder 2"/>
          <p:cNvSpPr>
            <a:spLocks noGrp="1"/>
          </p:cNvSpPr>
          <p:nvPr>
            <p:ph idx="1"/>
          </p:nvPr>
        </p:nvSpPr>
        <p:spPr>
          <a:xfrm>
            <a:off x="628650" y="1597981"/>
            <a:ext cx="7886700" cy="4578982"/>
          </a:xfrm>
        </p:spPr>
        <p:txBody>
          <a:bodyPr>
            <a:normAutofit/>
          </a:bodyPr>
          <a:lstStyle/>
          <a:p>
            <a:pPr lvl="1"/>
            <a:r>
              <a:rPr lang="en-US" sz="2800" dirty="0"/>
              <a:t>Generally, studies indicate that severity is positively related to PTG, with an indication of a curvilinear relationship with more PTG related to moderate severity.</a:t>
            </a:r>
          </a:p>
          <a:p>
            <a:pPr lvl="1"/>
            <a:r>
              <a:rPr lang="en-US" sz="2800" dirty="0"/>
              <a:t>Across life-span, late adolescents/young adults may report most PTG.</a:t>
            </a:r>
          </a:p>
          <a:p>
            <a:pPr lvl="1"/>
            <a:r>
              <a:rPr lang="en-US" sz="2800" dirty="0"/>
              <a:t>Active coping, positive reinterpretation and acceptance coping tend to be related to PTG.</a:t>
            </a:r>
          </a:p>
          <a:p>
            <a:pPr lvl="1"/>
            <a:endParaRPr lang="en-US" sz="2800" dirty="0"/>
          </a:p>
          <a:p>
            <a:pPr lvl="1"/>
            <a:endParaRPr lang="en-US" sz="2800" dirty="0"/>
          </a:p>
          <a:p>
            <a:pPr lvl="1"/>
            <a:endParaRPr lang="en-US" sz="2800" dirty="0"/>
          </a:p>
          <a:p>
            <a:pPr lvl="1"/>
            <a:endParaRPr lang="en-US" sz="2800" dirty="0"/>
          </a:p>
        </p:txBody>
      </p:sp>
      <p:sp>
        <p:nvSpPr>
          <p:cNvPr id="4" name="Slide Number Placeholder 3">
            <a:extLst>
              <a:ext uri="{FF2B5EF4-FFF2-40B4-BE49-F238E27FC236}">
                <a16:creationId xmlns:a16="http://schemas.microsoft.com/office/drawing/2014/main" id="{14DC6DFA-AC35-C2F2-5EB3-9F829D89CBA7}"/>
              </a:ext>
            </a:extLst>
          </p:cNvPr>
          <p:cNvSpPr>
            <a:spLocks noGrp="1"/>
          </p:cNvSpPr>
          <p:nvPr>
            <p:ph type="sldNum" sz="quarter" idx="12"/>
          </p:nvPr>
        </p:nvSpPr>
        <p:spPr/>
        <p:txBody>
          <a:bodyPr/>
          <a:lstStyle/>
          <a:p>
            <a:r>
              <a:rPr lang="en-US" dirty="0"/>
              <a:t>R</a:t>
            </a:r>
          </a:p>
        </p:txBody>
      </p:sp>
    </p:spTree>
    <p:extLst>
      <p:ext uri="{BB962C8B-B14F-4D97-AF65-F5344CB8AC3E}">
        <p14:creationId xmlns:p14="http://schemas.microsoft.com/office/powerpoint/2010/main" val="1325862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1688"/>
            <a:ext cx="7886700" cy="746293"/>
          </a:xfrm>
        </p:spPr>
        <p:txBody>
          <a:bodyPr>
            <a:normAutofit/>
          </a:bodyPr>
          <a:lstStyle/>
          <a:p>
            <a:r>
              <a:rPr lang="en-US" dirty="0">
                <a:latin typeface="+mn-lt"/>
              </a:rPr>
              <a:t>Predictors</a:t>
            </a:r>
            <a:r>
              <a:rPr lang="en-US" dirty="0">
                <a:latin typeface="Arial Black" panose="020B0A04020102020204" pitchFamily="34" charset="0"/>
              </a:rPr>
              <a:t> </a:t>
            </a:r>
            <a:r>
              <a:rPr lang="en-US" dirty="0">
                <a:latin typeface="+mn-lt"/>
              </a:rPr>
              <a:t>of</a:t>
            </a:r>
            <a:r>
              <a:rPr lang="en-US" dirty="0">
                <a:latin typeface="Arial Black" panose="020B0A04020102020204" pitchFamily="34" charset="0"/>
              </a:rPr>
              <a:t> </a:t>
            </a:r>
            <a:r>
              <a:rPr lang="en-US" dirty="0">
                <a:latin typeface="+mn-lt"/>
              </a:rPr>
              <a:t>PTG</a:t>
            </a:r>
          </a:p>
        </p:txBody>
      </p:sp>
      <p:sp>
        <p:nvSpPr>
          <p:cNvPr id="3" name="Content Placeholder 2"/>
          <p:cNvSpPr>
            <a:spLocks noGrp="1"/>
          </p:cNvSpPr>
          <p:nvPr>
            <p:ph idx="1"/>
          </p:nvPr>
        </p:nvSpPr>
        <p:spPr>
          <a:xfrm>
            <a:off x="628650" y="1302327"/>
            <a:ext cx="7886700" cy="4874636"/>
          </a:xfrm>
        </p:spPr>
        <p:txBody>
          <a:bodyPr>
            <a:normAutofit/>
          </a:bodyPr>
          <a:lstStyle/>
          <a:p>
            <a:pPr marL="457200" lvl="1" indent="0">
              <a:buNone/>
            </a:pPr>
            <a:endParaRPr lang="en-US" sz="2800" dirty="0"/>
          </a:p>
          <a:p>
            <a:pPr lvl="1"/>
            <a:r>
              <a:rPr lang="en-US" sz="2800" dirty="0"/>
              <a:t>Deliberate rumination involves “searching for meaning”  but also deliberately creating it by deciding what to believe and reconstructing the belief system in new design.</a:t>
            </a:r>
          </a:p>
          <a:p>
            <a:pPr lvl="1"/>
            <a:r>
              <a:rPr lang="en-US" sz="2800" dirty="0"/>
              <a:t>Unhelpful responses to  disclosure related to PTSD, helpful responses to disclosure related to PTG.</a:t>
            </a:r>
          </a:p>
          <a:p>
            <a:pPr lvl="1"/>
            <a:r>
              <a:rPr lang="en-US" sz="2800" dirty="0"/>
              <a:t>Giving social support may be even more highly related to PTG than receiving social support.</a:t>
            </a:r>
          </a:p>
        </p:txBody>
      </p:sp>
      <p:sp>
        <p:nvSpPr>
          <p:cNvPr id="4" name="Slide Number Placeholder 3">
            <a:extLst>
              <a:ext uri="{FF2B5EF4-FFF2-40B4-BE49-F238E27FC236}">
                <a16:creationId xmlns:a16="http://schemas.microsoft.com/office/drawing/2014/main" id="{14DC6DFA-AC35-C2F2-5EB3-9F829D89CBA7}"/>
              </a:ext>
            </a:extLst>
          </p:cNvPr>
          <p:cNvSpPr>
            <a:spLocks noGrp="1"/>
          </p:cNvSpPr>
          <p:nvPr>
            <p:ph type="sldNum" sz="quarter" idx="12"/>
          </p:nvPr>
        </p:nvSpPr>
        <p:spPr/>
        <p:txBody>
          <a:bodyPr/>
          <a:lstStyle/>
          <a:p>
            <a:r>
              <a:rPr lang="en-US" dirty="0"/>
              <a:t>R</a:t>
            </a:r>
          </a:p>
        </p:txBody>
      </p:sp>
    </p:spTree>
    <p:extLst>
      <p:ext uri="{BB962C8B-B14F-4D97-AF65-F5344CB8AC3E}">
        <p14:creationId xmlns:p14="http://schemas.microsoft.com/office/powerpoint/2010/main" val="7744428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62664" y="0"/>
            <a:ext cx="2705679" cy="954107"/>
          </a:xfrm>
          <a:prstGeom prst="rect">
            <a:avLst/>
          </a:prstGeom>
          <a:noFill/>
        </p:spPr>
        <p:txBody>
          <a:bodyPr wrap="square" rtlCol="0">
            <a:spAutoFit/>
          </a:bodyPr>
          <a:lstStyle/>
          <a:p>
            <a:endParaRPr lang="en-US" sz="2800" dirty="0"/>
          </a:p>
          <a:p>
            <a:r>
              <a:rPr lang="en-US" sz="2800" dirty="0"/>
              <a:t>BOULDER CREST</a:t>
            </a:r>
          </a:p>
        </p:txBody>
      </p:sp>
      <p:pic>
        <p:nvPicPr>
          <p:cNvPr id="6" name="Picture 5">
            <a:extLst>
              <a:ext uri="{FF2B5EF4-FFF2-40B4-BE49-F238E27FC236}">
                <a16:creationId xmlns:a16="http://schemas.microsoft.com/office/drawing/2014/main" id="{7A89BDFA-AB6F-3A44-B041-00E9B122ED3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58" y="912876"/>
            <a:ext cx="9148258" cy="5225278"/>
          </a:xfrm>
          <a:prstGeom prst="rect">
            <a:avLst/>
          </a:prstGeom>
        </p:spPr>
      </p:pic>
      <p:sp>
        <p:nvSpPr>
          <p:cNvPr id="2" name="Slide Number Placeholder 1">
            <a:extLst>
              <a:ext uri="{FF2B5EF4-FFF2-40B4-BE49-F238E27FC236}">
                <a16:creationId xmlns:a16="http://schemas.microsoft.com/office/drawing/2014/main" id="{CF872346-E5D6-8EA0-C29D-C7126374597C}"/>
              </a:ext>
            </a:extLst>
          </p:cNvPr>
          <p:cNvSpPr>
            <a:spLocks noGrp="1"/>
          </p:cNvSpPr>
          <p:nvPr>
            <p:ph type="sldNum" sz="quarter" idx="12"/>
          </p:nvPr>
        </p:nvSpPr>
        <p:spPr/>
        <p:txBody>
          <a:bodyPr/>
          <a:lstStyle/>
          <a:p>
            <a:r>
              <a:rPr lang="en-US" dirty="0"/>
              <a:t>R</a:t>
            </a:r>
          </a:p>
        </p:txBody>
      </p:sp>
    </p:spTree>
    <p:extLst>
      <p:ext uri="{BB962C8B-B14F-4D97-AF65-F5344CB8AC3E}">
        <p14:creationId xmlns:p14="http://schemas.microsoft.com/office/powerpoint/2010/main" val="11303441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62664" y="0"/>
            <a:ext cx="2705679" cy="954107"/>
          </a:xfrm>
          <a:prstGeom prst="rect">
            <a:avLst/>
          </a:prstGeom>
          <a:noFill/>
        </p:spPr>
        <p:txBody>
          <a:bodyPr wrap="square" rtlCol="0">
            <a:spAutoFit/>
          </a:bodyPr>
          <a:lstStyle/>
          <a:p>
            <a:endParaRPr lang="en-US" sz="2800" dirty="0"/>
          </a:p>
          <a:p>
            <a:r>
              <a:rPr lang="en-US" sz="2800" dirty="0"/>
              <a:t>BOULDER CREST</a:t>
            </a:r>
          </a:p>
        </p:txBody>
      </p:sp>
      <p:pic>
        <p:nvPicPr>
          <p:cNvPr id="6" name="Picture 5">
            <a:extLst>
              <a:ext uri="{FF2B5EF4-FFF2-40B4-BE49-F238E27FC236}">
                <a16:creationId xmlns:a16="http://schemas.microsoft.com/office/drawing/2014/main" id="{7A89BDFA-AB6F-3A44-B041-00E9B122ED3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5201"/>
            <a:ext cx="9134993" cy="5203884"/>
          </a:xfrm>
          <a:prstGeom prst="rect">
            <a:avLst/>
          </a:prstGeom>
        </p:spPr>
      </p:pic>
      <p:sp>
        <p:nvSpPr>
          <p:cNvPr id="2" name="Slide Number Placeholder 1">
            <a:extLst>
              <a:ext uri="{FF2B5EF4-FFF2-40B4-BE49-F238E27FC236}">
                <a16:creationId xmlns:a16="http://schemas.microsoft.com/office/drawing/2014/main" id="{C4800EFF-1D78-BAAB-1964-4FD5BC6B8591}"/>
              </a:ext>
            </a:extLst>
          </p:cNvPr>
          <p:cNvSpPr>
            <a:spLocks noGrp="1"/>
          </p:cNvSpPr>
          <p:nvPr>
            <p:ph type="sldNum" sz="quarter" idx="12"/>
          </p:nvPr>
        </p:nvSpPr>
        <p:spPr/>
        <p:txBody>
          <a:bodyPr/>
          <a:lstStyle/>
          <a:p>
            <a:r>
              <a:rPr lang="en-US" dirty="0"/>
              <a:t>R</a:t>
            </a:r>
          </a:p>
        </p:txBody>
      </p:sp>
    </p:spTree>
    <p:extLst>
      <p:ext uri="{BB962C8B-B14F-4D97-AF65-F5344CB8AC3E}">
        <p14:creationId xmlns:p14="http://schemas.microsoft.com/office/powerpoint/2010/main" val="9269521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74DE1B-8532-314E-83AB-B28643F88782}"/>
              </a:ext>
            </a:extLst>
          </p:cNvPr>
          <p:cNvSpPr>
            <a:spLocks noGrp="1"/>
          </p:cNvSpPr>
          <p:nvPr>
            <p:ph type="title"/>
          </p:nvPr>
        </p:nvSpPr>
        <p:spPr>
          <a:xfrm>
            <a:off x="3891614" y="259252"/>
            <a:ext cx="5252386" cy="549274"/>
          </a:xfrm>
        </p:spPr>
        <p:txBody>
          <a:bodyPr/>
          <a:lstStyle/>
          <a:p>
            <a:r>
              <a:rPr lang="en-US" dirty="0"/>
              <a:t>       </a:t>
            </a:r>
            <a:r>
              <a:rPr lang="en-US" b="1" dirty="0"/>
              <a:t>Philosophy</a:t>
            </a:r>
          </a:p>
        </p:txBody>
      </p:sp>
      <p:sp>
        <p:nvSpPr>
          <p:cNvPr id="3" name="TextBox 2"/>
          <p:cNvSpPr txBox="1"/>
          <p:nvPr/>
        </p:nvSpPr>
        <p:spPr>
          <a:xfrm>
            <a:off x="706582" y="997527"/>
            <a:ext cx="7647709" cy="5262979"/>
          </a:xfrm>
          <a:prstGeom prst="rect">
            <a:avLst/>
          </a:prstGeom>
          <a:noFill/>
        </p:spPr>
        <p:txBody>
          <a:bodyPr wrap="square" rtlCol="0">
            <a:spAutoFit/>
          </a:bodyPr>
          <a:lstStyle/>
          <a:p>
            <a:r>
              <a:rPr lang="en-US" sz="2400" dirty="0">
                <a:latin typeface="+mj-lt"/>
              </a:rPr>
              <a:t>▪ There is a sense of possibility for growth in the aftermath of trauma, not simply ongoing struggle with symptoms</a:t>
            </a:r>
          </a:p>
          <a:p>
            <a:endParaRPr lang="en-US" sz="2400" dirty="0">
              <a:latin typeface="+mj-lt"/>
            </a:endParaRPr>
          </a:p>
          <a:p>
            <a:r>
              <a:rPr lang="en-US" sz="2400" dirty="0">
                <a:latin typeface="+mj-lt"/>
              </a:rPr>
              <a:t>▪ Paradigm shift of living with past experiences vs. extinguishing them</a:t>
            </a:r>
          </a:p>
          <a:p>
            <a:endParaRPr lang="en-US" sz="2400" dirty="0">
              <a:latin typeface="+mj-lt"/>
            </a:endParaRPr>
          </a:p>
          <a:p>
            <a:r>
              <a:rPr lang="en-US" sz="2400" dirty="0">
                <a:latin typeface="+mj-lt"/>
              </a:rPr>
              <a:t>▪ Veterans see themselves as suffering not because of character defects, but because of what happened</a:t>
            </a:r>
          </a:p>
          <a:p>
            <a:endParaRPr lang="en-US" sz="2400" dirty="0">
              <a:latin typeface="+mj-lt"/>
            </a:endParaRPr>
          </a:p>
          <a:p>
            <a:r>
              <a:rPr lang="en-US" sz="2400" dirty="0">
                <a:latin typeface="+mj-lt"/>
              </a:rPr>
              <a:t>▪ PTG model posits that in order to </a:t>
            </a:r>
            <a:r>
              <a:rPr lang="en-US" sz="2400" i="1" dirty="0">
                <a:latin typeface="+mj-lt"/>
              </a:rPr>
              <a:t>facilitate</a:t>
            </a:r>
            <a:r>
              <a:rPr lang="en-US" sz="2400" dirty="0">
                <a:latin typeface="+mj-lt"/>
              </a:rPr>
              <a:t> PTG, trauma survivors will benefit from </a:t>
            </a:r>
            <a:r>
              <a:rPr lang="en-US" sz="2400" i="1" dirty="0">
                <a:latin typeface="+mj-lt"/>
              </a:rPr>
              <a:t>expert companionship</a:t>
            </a:r>
            <a:r>
              <a:rPr lang="en-US" sz="2400" dirty="0">
                <a:latin typeface="+mj-lt"/>
              </a:rPr>
              <a:t>; the process is common and often occurs naturally  </a:t>
            </a:r>
          </a:p>
          <a:p>
            <a:endParaRPr lang="en-US" sz="2400" dirty="0">
              <a:latin typeface="+mj-lt"/>
            </a:endParaRPr>
          </a:p>
          <a:p>
            <a:r>
              <a:rPr lang="en-US" sz="2400" dirty="0">
                <a:latin typeface="+mj-lt"/>
              </a:rPr>
              <a:t>▪ Service/mission oriented</a:t>
            </a:r>
          </a:p>
        </p:txBody>
      </p:sp>
      <p:sp>
        <p:nvSpPr>
          <p:cNvPr id="5" name="Slide Number Placeholder 4">
            <a:extLst>
              <a:ext uri="{FF2B5EF4-FFF2-40B4-BE49-F238E27FC236}">
                <a16:creationId xmlns:a16="http://schemas.microsoft.com/office/drawing/2014/main" id="{52BFF27E-1483-D58E-DD93-11AA7A18E90D}"/>
              </a:ext>
            </a:extLst>
          </p:cNvPr>
          <p:cNvSpPr>
            <a:spLocks noGrp="1"/>
          </p:cNvSpPr>
          <p:nvPr>
            <p:ph type="sldNum" sz="quarter" idx="12"/>
          </p:nvPr>
        </p:nvSpPr>
        <p:spPr/>
        <p:txBody>
          <a:bodyPr/>
          <a:lstStyle/>
          <a:p>
            <a:r>
              <a:rPr lang="en-US" dirty="0"/>
              <a:t>B</a:t>
            </a:r>
          </a:p>
        </p:txBody>
      </p:sp>
    </p:spTree>
    <p:extLst>
      <p:ext uri="{BB962C8B-B14F-4D97-AF65-F5344CB8AC3E}">
        <p14:creationId xmlns:p14="http://schemas.microsoft.com/office/powerpoint/2010/main" val="3289404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74DE1B-8532-314E-83AB-B28643F88782}"/>
              </a:ext>
            </a:extLst>
          </p:cNvPr>
          <p:cNvSpPr>
            <a:spLocks noGrp="1"/>
          </p:cNvSpPr>
          <p:nvPr>
            <p:ph type="title"/>
          </p:nvPr>
        </p:nvSpPr>
        <p:spPr>
          <a:xfrm>
            <a:off x="3039341" y="-233361"/>
            <a:ext cx="7886700" cy="1325563"/>
          </a:xfrm>
        </p:spPr>
        <p:txBody>
          <a:bodyPr/>
          <a:lstStyle/>
          <a:p>
            <a:r>
              <a:rPr lang="en-US" b="1" dirty="0"/>
              <a:t>People</a:t>
            </a:r>
          </a:p>
        </p:txBody>
      </p:sp>
      <p:sp>
        <p:nvSpPr>
          <p:cNvPr id="3" name="TextBox 2"/>
          <p:cNvSpPr txBox="1"/>
          <p:nvPr/>
        </p:nvSpPr>
        <p:spPr>
          <a:xfrm>
            <a:off x="568036" y="1043210"/>
            <a:ext cx="7883237" cy="3785652"/>
          </a:xfrm>
          <a:prstGeom prst="rect">
            <a:avLst/>
          </a:prstGeom>
          <a:noFill/>
        </p:spPr>
        <p:txBody>
          <a:bodyPr wrap="square" rtlCol="0">
            <a:spAutoFit/>
          </a:bodyPr>
          <a:lstStyle/>
          <a:p>
            <a:pPr lvl="0">
              <a:buNone/>
            </a:pPr>
            <a:r>
              <a:rPr lang="en-US" sz="2400" dirty="0">
                <a:latin typeface="+mj-lt"/>
              </a:rPr>
              <a:t>▪ Familiar with the military experience from their own service or from close connections with veterans</a:t>
            </a:r>
          </a:p>
          <a:p>
            <a:pPr lvl="0">
              <a:buNone/>
            </a:pPr>
            <a:endParaRPr lang="en-US" sz="2400" dirty="0">
              <a:latin typeface="+mj-lt"/>
            </a:endParaRPr>
          </a:p>
          <a:p>
            <a:pPr lvl="0">
              <a:buNone/>
            </a:pPr>
            <a:r>
              <a:rPr lang="en-US" sz="2400" dirty="0">
                <a:latin typeface="+mj-lt"/>
              </a:rPr>
              <a:t>▪ They understand the PTG concept and do not focus on symptoms/dysfunction/deficits </a:t>
            </a:r>
          </a:p>
          <a:p>
            <a:pPr lvl="0">
              <a:buNone/>
            </a:pPr>
            <a:endParaRPr lang="en-US" sz="2400" dirty="0">
              <a:latin typeface="+mj-lt"/>
            </a:endParaRPr>
          </a:p>
          <a:p>
            <a:pPr lvl="0">
              <a:buNone/>
            </a:pPr>
            <a:r>
              <a:rPr lang="en-US" sz="2400" dirty="0">
                <a:latin typeface="+mj-lt"/>
              </a:rPr>
              <a:t>▪ Use language consistent with a respectful and more familiar approach to veterans; minimal use of psychological terms/theories</a:t>
            </a:r>
          </a:p>
          <a:p>
            <a:pPr lvl="0">
              <a:buNone/>
            </a:pPr>
            <a:endParaRPr lang="en-US" sz="2400" dirty="0">
              <a:latin typeface="+mj-lt"/>
              <a:ea typeface="ＭＳ Ｐゴシック" pitchFamily="4" charset="-128"/>
              <a:cs typeface="Andalus" pitchFamily="18" charset="-78"/>
            </a:endParaRPr>
          </a:p>
        </p:txBody>
      </p:sp>
      <p:sp>
        <p:nvSpPr>
          <p:cNvPr id="5" name="Slide Number Placeholder 4">
            <a:extLst>
              <a:ext uri="{FF2B5EF4-FFF2-40B4-BE49-F238E27FC236}">
                <a16:creationId xmlns:a16="http://schemas.microsoft.com/office/drawing/2014/main" id="{0CF98EF1-48F3-FD35-8E9E-44A3512A6E90}"/>
              </a:ext>
            </a:extLst>
          </p:cNvPr>
          <p:cNvSpPr>
            <a:spLocks noGrp="1"/>
          </p:cNvSpPr>
          <p:nvPr>
            <p:ph type="sldNum" sz="quarter" idx="12"/>
          </p:nvPr>
        </p:nvSpPr>
        <p:spPr/>
        <p:txBody>
          <a:bodyPr/>
          <a:lstStyle/>
          <a:p>
            <a:r>
              <a:rPr lang="en-US" dirty="0"/>
              <a:t>B</a:t>
            </a:r>
          </a:p>
        </p:txBody>
      </p:sp>
    </p:spTree>
    <p:extLst>
      <p:ext uri="{BB962C8B-B14F-4D97-AF65-F5344CB8AC3E}">
        <p14:creationId xmlns:p14="http://schemas.microsoft.com/office/powerpoint/2010/main" val="15368309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74DE1B-8532-314E-83AB-B28643F88782}"/>
              </a:ext>
            </a:extLst>
          </p:cNvPr>
          <p:cNvSpPr>
            <a:spLocks noGrp="1"/>
          </p:cNvSpPr>
          <p:nvPr>
            <p:ph type="title"/>
          </p:nvPr>
        </p:nvSpPr>
        <p:spPr>
          <a:xfrm>
            <a:off x="2533155" y="-233361"/>
            <a:ext cx="7886700" cy="1325563"/>
          </a:xfrm>
        </p:spPr>
        <p:txBody>
          <a:bodyPr/>
          <a:lstStyle/>
          <a:p>
            <a:r>
              <a:rPr lang="en-US" b="1" dirty="0"/>
              <a:t>    Program</a:t>
            </a:r>
          </a:p>
        </p:txBody>
      </p:sp>
      <p:sp>
        <p:nvSpPr>
          <p:cNvPr id="3" name="TextBox 2"/>
          <p:cNvSpPr txBox="1"/>
          <p:nvPr/>
        </p:nvSpPr>
        <p:spPr>
          <a:xfrm>
            <a:off x="387927" y="1092202"/>
            <a:ext cx="8215746" cy="4832092"/>
          </a:xfrm>
          <a:prstGeom prst="rect">
            <a:avLst/>
          </a:prstGeom>
          <a:noFill/>
        </p:spPr>
        <p:txBody>
          <a:bodyPr wrap="square" rtlCol="0">
            <a:spAutoFit/>
          </a:bodyPr>
          <a:lstStyle/>
          <a:p>
            <a:pPr lvl="0">
              <a:buNone/>
            </a:pPr>
            <a:r>
              <a:rPr lang="en-US" sz="2200" dirty="0">
                <a:latin typeface="+mj-lt"/>
              </a:rPr>
              <a:t>▪ </a:t>
            </a:r>
            <a:r>
              <a:rPr lang="en-US" sz="2200" dirty="0" err="1">
                <a:latin typeface="+mj-lt"/>
              </a:rPr>
              <a:t>Psychoeducation</a:t>
            </a:r>
            <a:r>
              <a:rPr lang="en-US" sz="2200" dirty="0">
                <a:latin typeface="+mj-lt"/>
              </a:rPr>
              <a:t> (physiological and psychological trauma; PTG) </a:t>
            </a:r>
          </a:p>
          <a:p>
            <a:pPr lvl="0">
              <a:buNone/>
            </a:pPr>
            <a:endParaRPr lang="en-US" sz="2200" dirty="0">
              <a:latin typeface="+mj-lt"/>
            </a:endParaRPr>
          </a:p>
          <a:p>
            <a:pPr lvl="0">
              <a:buNone/>
            </a:pPr>
            <a:r>
              <a:rPr lang="en-US" sz="2200" dirty="0">
                <a:latin typeface="+mj-lt"/>
              </a:rPr>
              <a:t>▪ Emotion regulation training, including meditative techniques</a:t>
            </a:r>
          </a:p>
          <a:p>
            <a:pPr lvl="0">
              <a:buNone/>
            </a:pPr>
            <a:endParaRPr lang="en-US" sz="2200" dirty="0">
              <a:latin typeface="+mj-lt"/>
            </a:endParaRPr>
          </a:p>
          <a:p>
            <a:pPr lvl="0">
              <a:buNone/>
            </a:pPr>
            <a:r>
              <a:rPr lang="en-US" sz="2200" dirty="0">
                <a:latin typeface="+mj-lt"/>
              </a:rPr>
              <a:t>▪ Constructive self-disclosure about trauma and life in the aftermath of trauma</a:t>
            </a:r>
          </a:p>
          <a:p>
            <a:pPr lvl="0">
              <a:buNone/>
            </a:pPr>
            <a:endParaRPr lang="en-US" sz="2200" dirty="0">
              <a:latin typeface="+mj-lt"/>
            </a:endParaRPr>
          </a:p>
          <a:p>
            <a:pPr lvl="0">
              <a:buNone/>
            </a:pPr>
            <a:r>
              <a:rPr lang="en-US" sz="2200" dirty="0">
                <a:latin typeface="+mj-lt"/>
              </a:rPr>
              <a:t>▪ Narrative development that integrates perspectives on life before military service, military service, and the aftermath of deployment and service as the veteran returns home or separates</a:t>
            </a:r>
          </a:p>
          <a:p>
            <a:pPr lvl="0">
              <a:buNone/>
            </a:pPr>
            <a:endParaRPr lang="en-US" sz="2200" dirty="0">
              <a:latin typeface="+mj-lt"/>
            </a:endParaRPr>
          </a:p>
          <a:p>
            <a:pPr lvl="0">
              <a:buNone/>
            </a:pPr>
            <a:r>
              <a:rPr lang="en-US" sz="2200" dirty="0">
                <a:latin typeface="+mj-lt"/>
              </a:rPr>
              <a:t>▪ Missions created to transmit learning about the value of life, living courageously, and other life lessons given to those in society who have not been exposed to these perspectives</a:t>
            </a:r>
          </a:p>
        </p:txBody>
      </p:sp>
      <p:sp>
        <p:nvSpPr>
          <p:cNvPr id="5" name="Slide Number Placeholder 4">
            <a:extLst>
              <a:ext uri="{FF2B5EF4-FFF2-40B4-BE49-F238E27FC236}">
                <a16:creationId xmlns:a16="http://schemas.microsoft.com/office/drawing/2014/main" id="{0A762C79-CAAB-0CEB-C79F-AD55FA56FAE6}"/>
              </a:ext>
            </a:extLst>
          </p:cNvPr>
          <p:cNvSpPr>
            <a:spLocks noGrp="1"/>
          </p:cNvSpPr>
          <p:nvPr>
            <p:ph type="sldNum" sz="quarter" idx="12"/>
          </p:nvPr>
        </p:nvSpPr>
        <p:spPr/>
        <p:txBody>
          <a:bodyPr/>
          <a:lstStyle/>
          <a:p>
            <a:r>
              <a:rPr lang="en-US" dirty="0"/>
              <a:t>B</a:t>
            </a:r>
          </a:p>
        </p:txBody>
      </p:sp>
    </p:spTree>
    <p:extLst>
      <p:ext uri="{BB962C8B-B14F-4D97-AF65-F5344CB8AC3E}">
        <p14:creationId xmlns:p14="http://schemas.microsoft.com/office/powerpoint/2010/main" val="1716349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1689"/>
            <a:ext cx="7886700" cy="755170"/>
          </a:xfrm>
        </p:spPr>
        <p:txBody>
          <a:bodyPr>
            <a:normAutofit/>
          </a:bodyPr>
          <a:lstStyle/>
          <a:p>
            <a:r>
              <a:rPr lang="en-US" dirty="0">
                <a:latin typeface="Arial Black" panose="020B0A04020102020204" pitchFamily="34" charset="0"/>
              </a:rPr>
              <a:t>Trauma—the usual</a:t>
            </a:r>
          </a:p>
        </p:txBody>
      </p:sp>
      <p:sp>
        <p:nvSpPr>
          <p:cNvPr id="3" name="Content Placeholder 2"/>
          <p:cNvSpPr>
            <a:spLocks noGrp="1"/>
          </p:cNvSpPr>
          <p:nvPr>
            <p:ph idx="1"/>
          </p:nvPr>
        </p:nvSpPr>
        <p:spPr>
          <a:xfrm>
            <a:off x="628650" y="1606859"/>
            <a:ext cx="7886700" cy="4570104"/>
          </a:xfrm>
        </p:spPr>
        <p:txBody>
          <a:bodyPr/>
          <a:lstStyle/>
          <a:p>
            <a:r>
              <a:rPr lang="en-US" sz="2800" dirty="0"/>
              <a:t>Definition &amp; Diagnosis: DSM</a:t>
            </a:r>
          </a:p>
          <a:p>
            <a:r>
              <a:rPr lang="en-US" sz="2800" dirty="0"/>
              <a:t>Treatment: Symptom focused</a:t>
            </a:r>
          </a:p>
          <a:p>
            <a:r>
              <a:rPr lang="en-US" sz="2800" dirty="0"/>
              <a:t>Outcomes: Symptom focused</a:t>
            </a:r>
          </a:p>
          <a:p>
            <a:endParaRPr lang="en-US" dirty="0"/>
          </a:p>
        </p:txBody>
      </p:sp>
      <p:pic>
        <p:nvPicPr>
          <p:cNvPr id="272386" name="Picture 2" descr="https://geniuswithin.org/wp-content/uploads/2019/05/climb-a-tree-300x206.jpg"/>
          <p:cNvPicPr>
            <a:picLocks noChangeAspect="1" noChangeArrowheads="1"/>
          </p:cNvPicPr>
          <p:nvPr/>
        </p:nvPicPr>
        <p:blipFill>
          <a:blip r:embed="rId2"/>
          <a:srcRect/>
          <a:stretch>
            <a:fillRect/>
          </a:stretch>
        </p:blipFill>
        <p:spPr bwMode="auto">
          <a:xfrm>
            <a:off x="1870363" y="3588327"/>
            <a:ext cx="4516581" cy="2588636"/>
          </a:xfrm>
          <a:prstGeom prst="rect">
            <a:avLst/>
          </a:prstGeom>
          <a:noFill/>
        </p:spPr>
      </p:pic>
      <p:sp>
        <p:nvSpPr>
          <p:cNvPr id="4" name="Slide Number Placeholder 3">
            <a:extLst>
              <a:ext uri="{FF2B5EF4-FFF2-40B4-BE49-F238E27FC236}">
                <a16:creationId xmlns:a16="http://schemas.microsoft.com/office/drawing/2014/main" id="{F2F68D69-5469-4AE1-6250-114A0D39B924}"/>
              </a:ext>
            </a:extLst>
          </p:cNvPr>
          <p:cNvSpPr>
            <a:spLocks noGrp="1"/>
          </p:cNvSpPr>
          <p:nvPr>
            <p:ph type="sldNum" sz="quarter" idx="12"/>
          </p:nvPr>
        </p:nvSpPr>
        <p:spPr/>
        <p:txBody>
          <a:bodyPr/>
          <a:lstStyle/>
          <a:p>
            <a:r>
              <a:rPr lang="en-US" dirty="0"/>
              <a:t>B</a:t>
            </a:r>
          </a:p>
        </p:txBody>
      </p:sp>
    </p:spTree>
    <p:extLst>
      <p:ext uri="{BB962C8B-B14F-4D97-AF65-F5344CB8AC3E}">
        <p14:creationId xmlns:p14="http://schemas.microsoft.com/office/powerpoint/2010/main" val="2671835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67BA5EC3-4C99-DB44-95E2-D9AA51405797}"/>
              </a:ext>
            </a:extLst>
          </p:cNvPr>
          <p:cNvSpPr>
            <a:spLocks noGrp="1"/>
          </p:cNvSpPr>
          <p:nvPr>
            <p:ph type="ctrTitle"/>
          </p:nvPr>
        </p:nvSpPr>
        <p:spPr/>
        <p:txBody>
          <a:bodyPr/>
          <a:lstStyle/>
          <a:p>
            <a:r>
              <a:rPr lang="en-US" sz="5400" dirty="0"/>
              <a:t>Warrior PATHH</a:t>
            </a:r>
            <a:br>
              <a:rPr lang="en-US" sz="5400" dirty="0"/>
            </a:br>
            <a:r>
              <a:rPr lang="en-US" sz="4000" dirty="0"/>
              <a:t>Measurement &amp; Data Collection</a:t>
            </a:r>
          </a:p>
        </p:txBody>
      </p:sp>
    </p:spTree>
    <p:extLst>
      <p:ext uri="{BB962C8B-B14F-4D97-AF65-F5344CB8AC3E}">
        <p14:creationId xmlns:p14="http://schemas.microsoft.com/office/powerpoint/2010/main" val="14670872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6D755-BFCB-6ECC-00FD-870A0CD09899}"/>
              </a:ext>
            </a:extLst>
          </p:cNvPr>
          <p:cNvSpPr>
            <a:spLocks noGrp="1"/>
          </p:cNvSpPr>
          <p:nvPr>
            <p:ph type="title"/>
          </p:nvPr>
        </p:nvSpPr>
        <p:spPr/>
        <p:txBody>
          <a:bodyPr/>
          <a:lstStyle/>
          <a:p>
            <a:r>
              <a:rPr lang="en-US" dirty="0"/>
              <a:t>PCL</a:t>
            </a:r>
          </a:p>
        </p:txBody>
      </p:sp>
      <p:pic>
        <p:nvPicPr>
          <p:cNvPr id="4" name="Picture 3" descr="Chart, bar chart&#10;&#10;Description automatically generated">
            <a:extLst>
              <a:ext uri="{FF2B5EF4-FFF2-40B4-BE49-F238E27FC236}">
                <a16:creationId xmlns:a16="http://schemas.microsoft.com/office/drawing/2014/main" id="{E1DBBE23-42F1-4C0F-DEBC-08FE50B8204A}"/>
              </a:ext>
            </a:extLst>
          </p:cNvPr>
          <p:cNvPicPr>
            <a:picLocks noChangeAspect="1"/>
          </p:cNvPicPr>
          <p:nvPr/>
        </p:nvPicPr>
        <p:blipFill rotWithShape="1">
          <a:blip r:embed="rId2"/>
          <a:srcRect t="236" b="1"/>
          <a:stretch/>
        </p:blipFill>
        <p:spPr>
          <a:xfrm>
            <a:off x="850005" y="2768956"/>
            <a:ext cx="7772400" cy="2900299"/>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8D580F9F-49DD-5C37-5B28-32EEB0A519E0}"/>
              </a:ext>
            </a:extLst>
          </p:cNvPr>
          <p:cNvPicPr>
            <a:picLocks noChangeAspect="1"/>
          </p:cNvPicPr>
          <p:nvPr/>
        </p:nvPicPr>
        <p:blipFill>
          <a:blip r:embed="rId3"/>
          <a:stretch>
            <a:fillRect/>
          </a:stretch>
        </p:blipFill>
        <p:spPr>
          <a:xfrm>
            <a:off x="850005" y="1569248"/>
            <a:ext cx="7772400" cy="1199708"/>
          </a:xfrm>
          <a:prstGeom prst="rect">
            <a:avLst/>
          </a:prstGeom>
        </p:spPr>
      </p:pic>
      <p:sp>
        <p:nvSpPr>
          <p:cNvPr id="3" name="TextBox 2">
            <a:extLst>
              <a:ext uri="{FF2B5EF4-FFF2-40B4-BE49-F238E27FC236}">
                <a16:creationId xmlns:a16="http://schemas.microsoft.com/office/drawing/2014/main" id="{75779245-C6EE-04A1-DD2A-B1A5603C33D6}"/>
              </a:ext>
            </a:extLst>
          </p:cNvPr>
          <p:cNvSpPr txBox="1"/>
          <p:nvPr/>
        </p:nvSpPr>
        <p:spPr>
          <a:xfrm>
            <a:off x="452063" y="6369978"/>
            <a:ext cx="318499" cy="276999"/>
          </a:xfrm>
          <a:prstGeom prst="rect">
            <a:avLst/>
          </a:prstGeom>
          <a:noFill/>
        </p:spPr>
        <p:txBody>
          <a:bodyPr wrap="square" rtlCol="0">
            <a:spAutoFit/>
          </a:bodyPr>
          <a:lstStyle/>
          <a:p>
            <a:r>
              <a:rPr lang="en-US" sz="1200" dirty="0"/>
              <a:t>B</a:t>
            </a:r>
          </a:p>
        </p:txBody>
      </p:sp>
    </p:spTree>
    <p:extLst>
      <p:ext uri="{BB962C8B-B14F-4D97-AF65-F5344CB8AC3E}">
        <p14:creationId xmlns:p14="http://schemas.microsoft.com/office/powerpoint/2010/main" val="23165935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6D755-BFCB-6ECC-00FD-870A0CD09899}"/>
              </a:ext>
            </a:extLst>
          </p:cNvPr>
          <p:cNvSpPr>
            <a:spLocks noGrp="1"/>
          </p:cNvSpPr>
          <p:nvPr>
            <p:ph type="title"/>
          </p:nvPr>
        </p:nvSpPr>
        <p:spPr/>
        <p:txBody>
          <a:bodyPr/>
          <a:lstStyle/>
          <a:p>
            <a:r>
              <a:rPr lang="en-US" dirty="0"/>
              <a:t>PTGI</a:t>
            </a:r>
          </a:p>
        </p:txBody>
      </p:sp>
      <p:pic>
        <p:nvPicPr>
          <p:cNvPr id="5" name="Picture 4" descr="Application&#10;&#10;Description automatically generated with low confidence">
            <a:extLst>
              <a:ext uri="{FF2B5EF4-FFF2-40B4-BE49-F238E27FC236}">
                <a16:creationId xmlns:a16="http://schemas.microsoft.com/office/drawing/2014/main" id="{897681F0-A3BE-EA9B-148C-287289D75A66}"/>
              </a:ext>
            </a:extLst>
          </p:cNvPr>
          <p:cNvPicPr>
            <a:picLocks noChangeAspect="1"/>
          </p:cNvPicPr>
          <p:nvPr/>
        </p:nvPicPr>
        <p:blipFill>
          <a:blip r:embed="rId2"/>
          <a:stretch>
            <a:fillRect/>
          </a:stretch>
        </p:blipFill>
        <p:spPr>
          <a:xfrm>
            <a:off x="742950" y="1850134"/>
            <a:ext cx="7772400" cy="4150974"/>
          </a:xfrm>
          <a:prstGeom prst="rect">
            <a:avLst/>
          </a:prstGeom>
        </p:spPr>
      </p:pic>
      <p:sp>
        <p:nvSpPr>
          <p:cNvPr id="3" name="TextBox 2">
            <a:extLst>
              <a:ext uri="{FF2B5EF4-FFF2-40B4-BE49-F238E27FC236}">
                <a16:creationId xmlns:a16="http://schemas.microsoft.com/office/drawing/2014/main" id="{4893CF1E-ABC1-7160-B8BD-B8FA3EA28B87}"/>
              </a:ext>
            </a:extLst>
          </p:cNvPr>
          <p:cNvSpPr txBox="1"/>
          <p:nvPr/>
        </p:nvSpPr>
        <p:spPr>
          <a:xfrm>
            <a:off x="400692" y="6452171"/>
            <a:ext cx="342258" cy="276999"/>
          </a:xfrm>
          <a:prstGeom prst="rect">
            <a:avLst/>
          </a:prstGeom>
          <a:noFill/>
        </p:spPr>
        <p:txBody>
          <a:bodyPr wrap="square" rtlCol="0">
            <a:spAutoFit/>
          </a:bodyPr>
          <a:lstStyle/>
          <a:p>
            <a:r>
              <a:rPr lang="en-US" sz="1200" dirty="0"/>
              <a:t>B</a:t>
            </a:r>
          </a:p>
        </p:txBody>
      </p:sp>
    </p:spTree>
    <p:extLst>
      <p:ext uri="{BB962C8B-B14F-4D97-AF65-F5344CB8AC3E}">
        <p14:creationId xmlns:p14="http://schemas.microsoft.com/office/powerpoint/2010/main" val="30818309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6D755-BFCB-6ECC-00FD-870A0CD09899}"/>
              </a:ext>
            </a:extLst>
          </p:cNvPr>
          <p:cNvSpPr>
            <a:spLocks noGrp="1"/>
          </p:cNvSpPr>
          <p:nvPr>
            <p:ph type="title"/>
          </p:nvPr>
        </p:nvSpPr>
        <p:spPr/>
        <p:txBody>
          <a:bodyPr/>
          <a:lstStyle/>
          <a:p>
            <a:r>
              <a:rPr lang="en-US" dirty="0"/>
              <a:t>DASS - 21</a:t>
            </a:r>
          </a:p>
        </p:txBody>
      </p:sp>
      <p:pic>
        <p:nvPicPr>
          <p:cNvPr id="4" name="Picture 3">
            <a:extLst>
              <a:ext uri="{FF2B5EF4-FFF2-40B4-BE49-F238E27FC236}">
                <a16:creationId xmlns:a16="http://schemas.microsoft.com/office/drawing/2014/main" id="{A065A710-0C47-FC4E-DE4C-203E9DDA3F47}"/>
              </a:ext>
            </a:extLst>
          </p:cNvPr>
          <p:cNvPicPr>
            <a:picLocks noChangeAspect="1"/>
          </p:cNvPicPr>
          <p:nvPr/>
        </p:nvPicPr>
        <p:blipFill>
          <a:blip r:embed="rId2"/>
          <a:stretch>
            <a:fillRect/>
          </a:stretch>
        </p:blipFill>
        <p:spPr>
          <a:xfrm>
            <a:off x="742950" y="1972210"/>
            <a:ext cx="7772400" cy="2913579"/>
          </a:xfrm>
          <a:prstGeom prst="rect">
            <a:avLst/>
          </a:prstGeom>
        </p:spPr>
      </p:pic>
      <p:sp>
        <p:nvSpPr>
          <p:cNvPr id="3" name="TextBox 2">
            <a:extLst>
              <a:ext uri="{FF2B5EF4-FFF2-40B4-BE49-F238E27FC236}">
                <a16:creationId xmlns:a16="http://schemas.microsoft.com/office/drawing/2014/main" id="{0D6F5AAF-7EE2-942E-BA30-B0016CCDB0E0}"/>
              </a:ext>
            </a:extLst>
          </p:cNvPr>
          <p:cNvSpPr txBox="1"/>
          <p:nvPr/>
        </p:nvSpPr>
        <p:spPr>
          <a:xfrm>
            <a:off x="226031" y="6369978"/>
            <a:ext cx="328773" cy="276999"/>
          </a:xfrm>
          <a:prstGeom prst="rect">
            <a:avLst/>
          </a:prstGeom>
          <a:noFill/>
        </p:spPr>
        <p:txBody>
          <a:bodyPr wrap="square" rtlCol="0">
            <a:spAutoFit/>
          </a:bodyPr>
          <a:lstStyle/>
          <a:p>
            <a:r>
              <a:rPr lang="en-US" sz="1200" dirty="0"/>
              <a:t>B</a:t>
            </a:r>
          </a:p>
        </p:txBody>
      </p:sp>
    </p:spTree>
    <p:extLst>
      <p:ext uri="{BB962C8B-B14F-4D97-AF65-F5344CB8AC3E}">
        <p14:creationId xmlns:p14="http://schemas.microsoft.com/office/powerpoint/2010/main" val="35986054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p:txBody>
          <a:bodyPr>
            <a:normAutofit/>
          </a:bodyPr>
          <a:lstStyle/>
          <a:p>
            <a:pPr eaLnBrk="1" hangingPunct="1"/>
            <a:r>
              <a:rPr lang="en-US" sz="3600" dirty="0">
                <a:latin typeface="Arial Black" panose="020B0A04020102020204" pitchFamily="34" charset="0"/>
              </a:rPr>
              <a:t>Final Thoughts</a:t>
            </a:r>
          </a:p>
        </p:txBody>
      </p:sp>
      <p:sp>
        <p:nvSpPr>
          <p:cNvPr id="73731" name="Rectangle 3"/>
          <p:cNvSpPr>
            <a:spLocks noGrp="1" noChangeArrowheads="1"/>
          </p:cNvSpPr>
          <p:nvPr>
            <p:ph type="subTitle" idx="1"/>
          </p:nvPr>
        </p:nvSpPr>
        <p:spPr/>
        <p:txBody>
          <a:bodyPr>
            <a:normAutofit/>
          </a:bodyPr>
          <a:lstStyle/>
          <a:p>
            <a:pPr eaLnBrk="1" hangingPunct="1"/>
            <a:endParaRPr lang="en-US" sz="2800" dirty="0"/>
          </a:p>
        </p:txBody>
      </p:sp>
    </p:spTree>
    <p:extLst>
      <p:ext uri="{BB962C8B-B14F-4D97-AF65-F5344CB8AC3E}">
        <p14:creationId xmlns:p14="http://schemas.microsoft.com/office/powerpoint/2010/main" val="10408958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3338375" y="304230"/>
            <a:ext cx="6035386" cy="549274"/>
          </a:xfrm>
        </p:spPr>
        <p:txBody>
          <a:bodyPr>
            <a:noAutofit/>
          </a:bodyPr>
          <a:lstStyle/>
          <a:p>
            <a:pPr eaLnBrk="1" hangingPunct="1"/>
            <a:r>
              <a:rPr lang="en-US" dirty="0">
                <a:latin typeface="+mn-lt"/>
                <a:ea typeface="ＭＳ Ｐゴシック" charset="0"/>
                <a:cs typeface="Arial Black"/>
              </a:rPr>
              <a:t>Some Final Thoughts</a:t>
            </a:r>
          </a:p>
        </p:txBody>
      </p:sp>
      <p:sp>
        <p:nvSpPr>
          <p:cNvPr id="88066" name="Rectangle 3"/>
          <p:cNvSpPr>
            <a:spLocks noGrp="1" noChangeArrowheads="1"/>
          </p:cNvSpPr>
          <p:nvPr>
            <p:ph idx="1"/>
          </p:nvPr>
        </p:nvSpPr>
        <p:spPr>
          <a:xfrm>
            <a:off x="914400" y="1316871"/>
            <a:ext cx="7772400" cy="4801125"/>
          </a:xfrm>
        </p:spPr>
        <p:txBody>
          <a:bodyPr>
            <a:normAutofit/>
          </a:bodyPr>
          <a:lstStyle/>
          <a:p>
            <a:pPr eaLnBrk="1" hangingPunct="1">
              <a:lnSpc>
                <a:spcPct val="90000"/>
              </a:lnSpc>
            </a:pPr>
            <a:r>
              <a:rPr lang="en-US" sz="2400" dirty="0">
                <a:ea typeface="ＭＳ Ｐゴシック" charset="0"/>
              </a:rPr>
              <a:t>No </a:t>
            </a:r>
            <a:r>
              <a:rPr lang="ja-JP" altLang="en-US" sz="2400" dirty="0">
                <a:ea typeface="ＭＳ Ｐゴシック" charset="0"/>
              </a:rPr>
              <a:t>“</a:t>
            </a:r>
            <a:r>
              <a:rPr lang="en-US" altLang="ja-JP" sz="2400" dirty="0">
                <a:ea typeface="ＭＳ Ｐゴシック" charset="0"/>
              </a:rPr>
              <a:t>time limits.</a:t>
            </a:r>
            <a:r>
              <a:rPr lang="ja-JP" altLang="en-US" sz="2400" dirty="0">
                <a:ea typeface="ＭＳ Ｐゴシック" charset="0"/>
              </a:rPr>
              <a:t>”</a:t>
            </a:r>
            <a:r>
              <a:rPr lang="en-US" altLang="ja-JP" sz="2400" dirty="0">
                <a:ea typeface="ＭＳ Ｐゴシック" charset="0"/>
              </a:rPr>
              <a:t> </a:t>
            </a:r>
          </a:p>
          <a:p>
            <a:pPr eaLnBrk="1" hangingPunct="1">
              <a:lnSpc>
                <a:spcPct val="90000"/>
              </a:lnSpc>
            </a:pPr>
            <a:r>
              <a:rPr lang="en-US" sz="2400" dirty="0">
                <a:ea typeface="ＭＳ Ｐゴシック" charset="0"/>
              </a:rPr>
              <a:t>It is a gradual process.</a:t>
            </a:r>
          </a:p>
          <a:p>
            <a:pPr eaLnBrk="1" hangingPunct="1">
              <a:lnSpc>
                <a:spcPct val="90000"/>
              </a:lnSpc>
            </a:pPr>
            <a:r>
              <a:rPr lang="en-US" sz="2400" dirty="0">
                <a:ea typeface="ＭＳ Ｐゴシック" charset="0"/>
              </a:rPr>
              <a:t>The assumption that a traumatized or grieving person is going to go though certain phases or stages in a predictable sequence is not helpful.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ＭＳ Ｐゴシック" charset="0"/>
                <a:cs typeface="+mn-cs"/>
              </a:rPr>
              <a:t>There may not be </a:t>
            </a:r>
            <a:r>
              <a:rPr kumimoji="0" lang="ja-JP" altLang="en-US" sz="2400" b="0" i="0" u="none" strike="noStrike" kern="1200" cap="none" spc="0" normalizeH="0" baseline="0" noProof="0" dirty="0">
                <a:ln>
                  <a:noFill/>
                </a:ln>
                <a:solidFill>
                  <a:prstClr val="black"/>
                </a:solidFill>
                <a:effectLst/>
                <a:uLnTx/>
                <a:uFillTx/>
                <a:latin typeface="Calibri"/>
                <a:ea typeface="ＭＳ Ｐゴシック" charset="0"/>
                <a:cs typeface="+mn-cs"/>
              </a:rPr>
              <a:t>“</a:t>
            </a:r>
            <a:r>
              <a:rPr kumimoji="0" lang="en-US" altLang="ja-JP" sz="2400" b="0" i="0" u="none" strike="noStrike" kern="1200" cap="none" spc="0" normalizeH="0" baseline="0" noProof="0" dirty="0">
                <a:ln>
                  <a:noFill/>
                </a:ln>
                <a:solidFill>
                  <a:prstClr val="black"/>
                </a:solidFill>
                <a:effectLst/>
                <a:uLnTx/>
                <a:uFillTx/>
                <a:latin typeface="Calibri"/>
                <a:ea typeface="ＭＳ Ｐゴシック" charset="0"/>
                <a:cs typeface="+mn-cs"/>
              </a:rPr>
              <a:t>closure.</a:t>
            </a:r>
            <a:r>
              <a:rPr kumimoji="0" lang="ja-JP" altLang="en-US" sz="2400" b="0" i="0" u="none" strike="noStrike" kern="1200" cap="none" spc="0" normalizeH="0" baseline="0" noProof="0" dirty="0">
                <a:ln>
                  <a:noFill/>
                </a:ln>
                <a:solidFill>
                  <a:prstClr val="black"/>
                </a:solidFill>
                <a:effectLst/>
                <a:uLnTx/>
                <a:uFillTx/>
                <a:latin typeface="Calibri"/>
                <a:ea typeface="ＭＳ Ｐゴシック" charset="0"/>
                <a:cs typeface="+mn-cs"/>
              </a:rPr>
              <a:t>”</a:t>
            </a:r>
            <a:endParaRPr kumimoji="0" lang="en-US" altLang="ja-JP" sz="2400" b="0" i="0" u="none" strike="noStrike" kern="1200" cap="none" spc="0" normalizeH="0" baseline="0" noProof="0" dirty="0">
              <a:ln>
                <a:noFill/>
              </a:ln>
              <a:solidFill>
                <a:prstClr val="black"/>
              </a:solidFill>
              <a:effectLst/>
              <a:uLnTx/>
              <a:uFillTx/>
              <a:latin typeface="Calibri"/>
              <a:ea typeface="ＭＳ Ｐゴシック" charset="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ＭＳ Ｐゴシック" charset="0"/>
                <a:cs typeface="+mn-cs"/>
              </a:rPr>
              <a:t>Those suffering loss continue to be attached.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ＭＳ Ｐゴシック" charset="0"/>
                <a:cs typeface="+mn-cs"/>
              </a:rPr>
              <a:t>Trauma survivors often must re-understand everything, and this can lead to </a:t>
            </a:r>
            <a:r>
              <a:rPr kumimoji="0" lang="en-US" sz="2400" b="0" i="1" u="none" strike="noStrike" kern="1200" cap="none" spc="0" normalizeH="0" baseline="0" noProof="0" dirty="0">
                <a:ln>
                  <a:noFill/>
                </a:ln>
                <a:solidFill>
                  <a:prstClr val="black"/>
                </a:solidFill>
                <a:effectLst/>
                <a:uLnTx/>
                <a:uFillTx/>
                <a:latin typeface="Calibri"/>
                <a:ea typeface="ＭＳ Ｐゴシック" charset="0"/>
                <a:cs typeface="+mn-cs"/>
              </a:rPr>
              <a:t>Posttraumatic Growth.</a:t>
            </a:r>
          </a:p>
          <a:p>
            <a:pPr eaLnBrk="1" hangingPunct="1">
              <a:lnSpc>
                <a:spcPct val="90000"/>
              </a:lnSpc>
            </a:pPr>
            <a:endParaRPr lang="en-US" sz="2400" dirty="0">
              <a:ea typeface="ＭＳ Ｐゴシック" charset="0"/>
            </a:endParaRPr>
          </a:p>
          <a:p>
            <a:pPr eaLnBrk="1" hangingPunct="1">
              <a:lnSpc>
                <a:spcPct val="90000"/>
              </a:lnSpc>
            </a:pPr>
            <a:endParaRPr lang="en-US" sz="2400" dirty="0">
              <a:ea typeface="ＭＳ Ｐゴシック" charset="0"/>
            </a:endParaRPr>
          </a:p>
        </p:txBody>
      </p:sp>
      <p:sp>
        <p:nvSpPr>
          <p:cNvPr id="2" name="Slide Number Placeholder 1">
            <a:extLst>
              <a:ext uri="{FF2B5EF4-FFF2-40B4-BE49-F238E27FC236}">
                <a16:creationId xmlns:a16="http://schemas.microsoft.com/office/drawing/2014/main" id="{9549A149-D10C-CCD8-3719-80E24D3A1D81}"/>
              </a:ext>
            </a:extLst>
          </p:cNvPr>
          <p:cNvSpPr>
            <a:spLocks noGrp="1"/>
          </p:cNvSpPr>
          <p:nvPr>
            <p:ph type="sldNum" sz="quarter" idx="12"/>
          </p:nvPr>
        </p:nvSpPr>
        <p:spPr/>
        <p:txBody>
          <a:bodyPr/>
          <a:lstStyle/>
          <a:p>
            <a:r>
              <a:rPr lang="en-US" dirty="0"/>
              <a:t>R</a:t>
            </a:r>
          </a:p>
        </p:txBody>
      </p:sp>
    </p:spTree>
    <p:extLst>
      <p:ext uri="{BB962C8B-B14F-4D97-AF65-F5344CB8AC3E}">
        <p14:creationId xmlns:p14="http://schemas.microsoft.com/office/powerpoint/2010/main" val="2141433279"/>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2000250" y="0"/>
            <a:ext cx="8229600" cy="1143000"/>
          </a:xfrm>
        </p:spPr>
        <p:txBody>
          <a:bodyPr rtlCol="0">
            <a:normAutofit/>
          </a:bodyPr>
          <a:lstStyle/>
          <a:p>
            <a:pPr eaLnBrk="1" fontAlgn="auto" hangingPunct="1">
              <a:spcAft>
                <a:spcPts val="0"/>
              </a:spcAft>
              <a:defRPr/>
            </a:pPr>
            <a:r>
              <a:rPr lang="en-US" dirty="0">
                <a:latin typeface="+mn-lt"/>
                <a:ea typeface="ＭＳ Ｐゴシック" charset="0"/>
              </a:rPr>
              <a:t>Transformed by Trauma</a:t>
            </a:r>
          </a:p>
        </p:txBody>
      </p:sp>
      <p:pic>
        <p:nvPicPr>
          <p:cNvPr id="3074" name="Picture 2" descr="C:\Users\Bret\Desktop\410U0tKzvaL._SX322_BO1,204,203,200_.jpg"/>
          <p:cNvPicPr>
            <a:picLocks noGrp="1" noChangeAspect="1" noChangeArrowheads="1"/>
          </p:cNvPicPr>
          <p:nvPr>
            <p:ph idx="1"/>
          </p:nvPr>
        </p:nvPicPr>
        <p:blipFill>
          <a:blip r:embed="rId3"/>
          <a:srcRect/>
          <a:stretch>
            <a:fillRect/>
          </a:stretch>
        </p:blipFill>
        <p:spPr bwMode="auto">
          <a:xfrm>
            <a:off x="3028950" y="1331119"/>
            <a:ext cx="3086100" cy="4752975"/>
          </a:xfrm>
          <a:prstGeom prst="rect">
            <a:avLst/>
          </a:prstGeom>
          <a:noFill/>
        </p:spPr>
      </p:pic>
      <p:sp>
        <p:nvSpPr>
          <p:cNvPr id="2" name="Slide Number Placeholder 1">
            <a:extLst>
              <a:ext uri="{FF2B5EF4-FFF2-40B4-BE49-F238E27FC236}">
                <a16:creationId xmlns:a16="http://schemas.microsoft.com/office/drawing/2014/main" id="{642A1548-1B0B-BCB9-0A47-3C74423F8048}"/>
              </a:ext>
            </a:extLst>
          </p:cNvPr>
          <p:cNvSpPr>
            <a:spLocks noGrp="1"/>
          </p:cNvSpPr>
          <p:nvPr>
            <p:ph type="sldNum" sz="quarter" idx="12"/>
          </p:nvPr>
        </p:nvSpPr>
        <p:spPr/>
        <p:txBody>
          <a:bodyPr/>
          <a:lstStyle/>
          <a:p>
            <a:r>
              <a:rPr lang="en-US" dirty="0"/>
              <a:t>R</a:t>
            </a:r>
          </a:p>
        </p:txBody>
      </p:sp>
    </p:spTree>
    <p:extLst>
      <p:ext uri="{BB962C8B-B14F-4D97-AF65-F5344CB8AC3E}">
        <p14:creationId xmlns:p14="http://schemas.microsoft.com/office/powerpoint/2010/main" val="309340422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DSM-5 Criteria</a:t>
            </a:r>
            <a:endParaRPr lang="en-US" sz="2400" dirty="0"/>
          </a:p>
        </p:txBody>
      </p:sp>
      <p:sp>
        <p:nvSpPr>
          <p:cNvPr id="3" name="Content Placeholder 2"/>
          <p:cNvSpPr>
            <a:spLocks noGrp="1"/>
          </p:cNvSpPr>
          <p:nvPr>
            <p:ph idx="1"/>
          </p:nvPr>
        </p:nvSpPr>
        <p:spPr>
          <a:xfrm>
            <a:off x="941472" y="1193533"/>
            <a:ext cx="7573878" cy="5193412"/>
          </a:xfrm>
        </p:spPr>
        <p:txBody>
          <a:bodyPr>
            <a:normAutofit lnSpcReduction="10000"/>
          </a:bodyPr>
          <a:lstStyle/>
          <a:p>
            <a:pPr marL="0" indent="0">
              <a:buNone/>
            </a:pPr>
            <a:r>
              <a:rPr lang="en-US" b="1" dirty="0"/>
              <a:t>Criterion A: Stressor</a:t>
            </a:r>
          </a:p>
          <a:p>
            <a:r>
              <a:rPr lang="en-US" dirty="0"/>
              <a:t>The person was exposed to: death, threatened death, actual or threatened serious injury, or actual or threatened sexual violence (*changed in part because of service members and first responders).</a:t>
            </a:r>
          </a:p>
          <a:p>
            <a:pPr marL="0" indent="0">
              <a:buNone/>
            </a:pPr>
            <a:r>
              <a:rPr lang="en-US" b="1" dirty="0"/>
              <a:t>Criterion B: Intrusion symptoms </a:t>
            </a:r>
          </a:p>
          <a:p>
            <a:pPr>
              <a:buNone/>
            </a:pPr>
            <a:r>
              <a:rPr lang="en-US" b="1" dirty="0"/>
              <a:t>Criterion C: Avoidance</a:t>
            </a:r>
          </a:p>
          <a:p>
            <a:pPr>
              <a:buNone/>
            </a:pPr>
            <a:r>
              <a:rPr lang="en-US" b="1" dirty="0"/>
              <a:t>Criterion D: Negative alterations in cognition and mood</a:t>
            </a:r>
          </a:p>
          <a:p>
            <a:pPr>
              <a:buNone/>
            </a:pPr>
            <a:r>
              <a:rPr lang="en-US" b="1" dirty="0"/>
              <a:t>Criterion E: Alterations in Arousal and Reactivity</a:t>
            </a:r>
          </a:p>
          <a:p>
            <a:pPr marL="0" indent="0">
              <a:buNone/>
            </a:pPr>
            <a:endParaRPr lang="en-US" sz="1600" dirty="0"/>
          </a:p>
          <a:p>
            <a:pPr marL="0" indent="0">
              <a:buNone/>
            </a:pPr>
            <a:r>
              <a:rPr lang="en-US" sz="1600" dirty="0"/>
              <a:t>*Intense fear, helplessness, and horror </a:t>
            </a:r>
          </a:p>
          <a:p>
            <a:pPr marL="0" indent="0">
              <a:buNone/>
            </a:pPr>
            <a:endParaRPr lang="en-US" dirty="0"/>
          </a:p>
        </p:txBody>
      </p:sp>
      <p:sp>
        <p:nvSpPr>
          <p:cNvPr id="4" name="Slide Number Placeholder 3">
            <a:extLst>
              <a:ext uri="{FF2B5EF4-FFF2-40B4-BE49-F238E27FC236}">
                <a16:creationId xmlns:a16="http://schemas.microsoft.com/office/drawing/2014/main" id="{8379BDF2-A4FB-D644-D516-39D1D976F46A}"/>
              </a:ext>
            </a:extLst>
          </p:cNvPr>
          <p:cNvSpPr>
            <a:spLocks noGrp="1"/>
          </p:cNvSpPr>
          <p:nvPr>
            <p:ph type="sldNum" sz="quarter" idx="12"/>
          </p:nvPr>
        </p:nvSpPr>
        <p:spPr/>
        <p:txBody>
          <a:bodyPr/>
          <a:lstStyle/>
          <a:p>
            <a:r>
              <a:rPr lang="en-US" dirty="0"/>
              <a:t>B</a:t>
            </a:r>
          </a:p>
        </p:txBody>
      </p:sp>
    </p:spTree>
    <p:extLst>
      <p:ext uri="{BB962C8B-B14F-4D97-AF65-F5344CB8AC3E}">
        <p14:creationId xmlns:p14="http://schemas.microsoft.com/office/powerpoint/2010/main" val="837919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28650" y="851688"/>
            <a:ext cx="7886700" cy="746293"/>
          </a:xfrm>
        </p:spPr>
        <p:txBody>
          <a:bodyPr>
            <a:normAutofit/>
          </a:bodyPr>
          <a:lstStyle/>
          <a:p>
            <a:pPr eaLnBrk="1" hangingPunct="1"/>
            <a:r>
              <a:rPr lang="en-US" b="1" dirty="0">
                <a:latin typeface="Arial Black" panose="020B0A04020102020204" pitchFamily="34" charset="0"/>
                <a:cs typeface="Arial Black"/>
              </a:rPr>
              <a:t>Vulnerability &amp; Resilience</a:t>
            </a:r>
          </a:p>
        </p:txBody>
      </p:sp>
      <p:sp>
        <p:nvSpPr>
          <p:cNvPr id="17410" name="Content Placeholder 2"/>
          <p:cNvSpPr>
            <a:spLocks noGrp="1"/>
          </p:cNvSpPr>
          <p:nvPr>
            <p:ph idx="1"/>
          </p:nvPr>
        </p:nvSpPr>
        <p:spPr>
          <a:xfrm>
            <a:off x="628650" y="1597981"/>
            <a:ext cx="7886700" cy="4578982"/>
          </a:xfrm>
        </p:spPr>
        <p:txBody>
          <a:bodyPr>
            <a:normAutofit/>
          </a:bodyPr>
          <a:lstStyle/>
          <a:p>
            <a:pPr eaLnBrk="1" hangingPunct="1"/>
            <a:r>
              <a:rPr lang="en-US" sz="2800" dirty="0">
                <a:cs typeface="Arial Black"/>
              </a:rPr>
              <a:t>Being exposed to traumatic events places one at somewhat increased risk for PTSD and other psychiatric disorders.</a:t>
            </a:r>
          </a:p>
          <a:p>
            <a:pPr eaLnBrk="1" hangingPunct="1"/>
            <a:r>
              <a:rPr lang="en-US" sz="2800" dirty="0">
                <a:cs typeface="Arial Black"/>
              </a:rPr>
              <a:t>However, the majority of persons exposed even to the most catastrophic events tend not to develop stress related disorders.</a:t>
            </a:r>
          </a:p>
          <a:p>
            <a:pPr eaLnBrk="1" hangingPunct="1"/>
            <a:r>
              <a:rPr lang="en-US" sz="2800" dirty="0">
                <a:cs typeface="Arial Black"/>
              </a:rPr>
              <a:t>Therefore we should speak of </a:t>
            </a:r>
            <a:r>
              <a:rPr lang="ja-JP" altLang="en-US" sz="2800" dirty="0">
                <a:cs typeface="Arial Black"/>
              </a:rPr>
              <a:t>“</a:t>
            </a:r>
            <a:r>
              <a:rPr lang="en-US" altLang="ja-JP" sz="2800" dirty="0">
                <a:cs typeface="Arial Black"/>
              </a:rPr>
              <a:t>potentially traumatic events</a:t>
            </a:r>
            <a:r>
              <a:rPr lang="ja-JP" altLang="en-US" sz="2800" dirty="0">
                <a:cs typeface="Arial Black"/>
              </a:rPr>
              <a:t>”</a:t>
            </a:r>
            <a:r>
              <a:rPr lang="en-US" altLang="ja-JP" sz="2800" dirty="0">
                <a:cs typeface="Arial Black"/>
              </a:rPr>
              <a:t> (</a:t>
            </a:r>
            <a:r>
              <a:rPr lang="en-US" altLang="ja-JP" sz="2800" dirty="0" err="1">
                <a:cs typeface="Arial Black"/>
              </a:rPr>
              <a:t>Bonanno</a:t>
            </a:r>
            <a:r>
              <a:rPr lang="en-US" altLang="ja-JP" sz="2800" dirty="0">
                <a:cs typeface="Arial Black"/>
              </a:rPr>
              <a:t>, 2012)</a:t>
            </a:r>
          </a:p>
          <a:p>
            <a:pPr eaLnBrk="1" hangingPunct="1"/>
            <a:endParaRPr lang="en-US" sz="2800" dirty="0">
              <a:cs typeface="Arial Black"/>
            </a:endParaRPr>
          </a:p>
        </p:txBody>
      </p:sp>
      <p:sp>
        <p:nvSpPr>
          <p:cNvPr id="2" name="Slide Number Placeholder 1">
            <a:extLst>
              <a:ext uri="{FF2B5EF4-FFF2-40B4-BE49-F238E27FC236}">
                <a16:creationId xmlns:a16="http://schemas.microsoft.com/office/drawing/2014/main" id="{7AAC030E-734D-1C41-0C04-95AEDE343153}"/>
              </a:ext>
            </a:extLst>
          </p:cNvPr>
          <p:cNvSpPr>
            <a:spLocks noGrp="1"/>
          </p:cNvSpPr>
          <p:nvPr>
            <p:ph type="sldNum" sz="quarter" idx="12"/>
          </p:nvPr>
        </p:nvSpPr>
        <p:spPr/>
        <p:txBody>
          <a:bodyPr/>
          <a:lstStyle/>
          <a:p>
            <a:r>
              <a:rPr lang="en-US" dirty="0"/>
              <a:t>B</a:t>
            </a:r>
          </a:p>
        </p:txBody>
      </p:sp>
    </p:spTree>
    <p:extLst>
      <p:ext uri="{BB962C8B-B14F-4D97-AF65-F5344CB8AC3E}">
        <p14:creationId xmlns:p14="http://schemas.microsoft.com/office/powerpoint/2010/main" val="1463540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1688"/>
            <a:ext cx="7886700" cy="746293"/>
          </a:xfrm>
        </p:spPr>
        <p:txBody>
          <a:bodyPr>
            <a:normAutofit/>
          </a:bodyPr>
          <a:lstStyle/>
          <a:p>
            <a:r>
              <a:rPr lang="en-US" dirty="0">
                <a:latin typeface="Arial Black" panose="020B0A04020102020204" pitchFamily="34" charset="0"/>
              </a:rPr>
              <a:t>Trauma—not the usual</a:t>
            </a:r>
          </a:p>
        </p:txBody>
      </p:sp>
      <p:sp>
        <p:nvSpPr>
          <p:cNvPr id="3" name="Content Placeholder 2"/>
          <p:cNvSpPr>
            <a:spLocks noGrp="1"/>
          </p:cNvSpPr>
          <p:nvPr>
            <p:ph idx="1"/>
          </p:nvPr>
        </p:nvSpPr>
        <p:spPr>
          <a:xfrm>
            <a:off x="628650" y="1597981"/>
            <a:ext cx="7886700" cy="4578982"/>
          </a:xfrm>
        </p:spPr>
        <p:txBody>
          <a:bodyPr>
            <a:normAutofit/>
          </a:bodyPr>
          <a:lstStyle/>
          <a:p>
            <a:r>
              <a:rPr lang="en-US" sz="2800" dirty="0"/>
              <a:t>Understanding from the survivor’s point of view</a:t>
            </a:r>
          </a:p>
          <a:p>
            <a:pPr>
              <a:buNone/>
            </a:pPr>
            <a:endParaRPr lang="en-US" sz="2800" dirty="0"/>
          </a:p>
          <a:p>
            <a:r>
              <a:rPr lang="en-US" sz="2800" dirty="0"/>
              <a:t>“Expert  Companionship”</a:t>
            </a:r>
          </a:p>
          <a:p>
            <a:pPr>
              <a:buNone/>
            </a:pPr>
            <a:endParaRPr lang="en-US" sz="2800" dirty="0"/>
          </a:p>
          <a:p>
            <a:r>
              <a:rPr lang="en-US" sz="2800" dirty="0"/>
              <a:t>Outcomes: Possibilities and Aspirations for Growth</a:t>
            </a:r>
          </a:p>
          <a:p>
            <a:endParaRPr lang="en-US" sz="2800" dirty="0"/>
          </a:p>
        </p:txBody>
      </p:sp>
      <p:pic>
        <p:nvPicPr>
          <p:cNvPr id="258050" name="Picture 2" descr="Opportunities &amp; Possibilities: Posttraumatic Growth in Research ..."/>
          <p:cNvPicPr>
            <a:picLocks noChangeAspect="1" noChangeArrowheads="1"/>
          </p:cNvPicPr>
          <p:nvPr/>
        </p:nvPicPr>
        <p:blipFill>
          <a:blip r:embed="rId2"/>
          <a:srcRect/>
          <a:stretch>
            <a:fillRect/>
          </a:stretch>
        </p:blipFill>
        <p:spPr bwMode="auto">
          <a:xfrm>
            <a:off x="2704811" y="4576763"/>
            <a:ext cx="2857500" cy="1600200"/>
          </a:xfrm>
          <a:prstGeom prst="rect">
            <a:avLst/>
          </a:prstGeom>
          <a:noFill/>
        </p:spPr>
      </p:pic>
      <p:sp>
        <p:nvSpPr>
          <p:cNvPr id="4" name="Slide Number Placeholder 3">
            <a:extLst>
              <a:ext uri="{FF2B5EF4-FFF2-40B4-BE49-F238E27FC236}">
                <a16:creationId xmlns:a16="http://schemas.microsoft.com/office/drawing/2014/main" id="{42AC3BB1-34E2-25E9-4E56-DC21757D2596}"/>
              </a:ext>
            </a:extLst>
          </p:cNvPr>
          <p:cNvSpPr>
            <a:spLocks noGrp="1"/>
          </p:cNvSpPr>
          <p:nvPr>
            <p:ph type="sldNum" sz="quarter" idx="12"/>
          </p:nvPr>
        </p:nvSpPr>
        <p:spPr/>
        <p:txBody>
          <a:bodyPr/>
          <a:lstStyle/>
          <a:p>
            <a:r>
              <a:rPr lang="en-US" dirty="0"/>
              <a:t>R</a:t>
            </a:r>
          </a:p>
        </p:txBody>
      </p:sp>
    </p:spTree>
    <p:extLst>
      <p:ext uri="{BB962C8B-B14F-4D97-AF65-F5344CB8AC3E}">
        <p14:creationId xmlns:p14="http://schemas.microsoft.com/office/powerpoint/2010/main" val="4129575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28650" y="851688"/>
            <a:ext cx="7886700" cy="746293"/>
          </a:xfrm>
        </p:spPr>
        <p:txBody>
          <a:bodyPr>
            <a:normAutofit/>
          </a:bodyPr>
          <a:lstStyle/>
          <a:p>
            <a:pPr algn="ctr" eaLnBrk="1" hangingPunct="1"/>
            <a:r>
              <a:rPr lang="en-US" sz="3600" dirty="0">
                <a:latin typeface="Arial Black" panose="020B0A04020102020204" pitchFamily="34" charset="0"/>
              </a:rPr>
              <a:t>Trauma--Broadly defined</a:t>
            </a:r>
          </a:p>
        </p:txBody>
      </p:sp>
      <p:sp>
        <p:nvSpPr>
          <p:cNvPr id="43011" name="Rectangle 3"/>
          <p:cNvSpPr>
            <a:spLocks noGrp="1" noChangeArrowheads="1"/>
          </p:cNvSpPr>
          <p:nvPr>
            <p:ph idx="1"/>
          </p:nvPr>
        </p:nvSpPr>
        <p:spPr>
          <a:xfrm>
            <a:off x="628650" y="1597981"/>
            <a:ext cx="7886700" cy="4578982"/>
          </a:xfrm>
        </p:spPr>
        <p:txBody>
          <a:bodyPr>
            <a:normAutofit/>
          </a:bodyPr>
          <a:lstStyle/>
          <a:p>
            <a:pPr eaLnBrk="1" hangingPunct="1"/>
            <a:r>
              <a:rPr lang="en-US" sz="2800" dirty="0"/>
              <a:t>Threat to cognitive or psychological integrity-- a severe challenge to individuals’ past ways of understanding the world and their place in it, their personal identity.</a:t>
            </a:r>
          </a:p>
        </p:txBody>
      </p:sp>
      <p:pic>
        <p:nvPicPr>
          <p:cNvPr id="257026" name="Picture 2" descr="How Do You Challenge Core Beliefs? – Understanding Cognitive ..."/>
          <p:cNvPicPr>
            <a:picLocks noChangeAspect="1" noChangeArrowheads="1"/>
          </p:cNvPicPr>
          <p:nvPr/>
        </p:nvPicPr>
        <p:blipFill>
          <a:blip r:embed="rId3"/>
          <a:srcRect/>
          <a:stretch>
            <a:fillRect/>
          </a:stretch>
        </p:blipFill>
        <p:spPr bwMode="auto">
          <a:xfrm>
            <a:off x="2604654" y="3638117"/>
            <a:ext cx="3286702" cy="2538846"/>
          </a:xfrm>
          <a:prstGeom prst="rect">
            <a:avLst/>
          </a:prstGeom>
          <a:noFill/>
        </p:spPr>
      </p:pic>
      <p:sp>
        <p:nvSpPr>
          <p:cNvPr id="2" name="Slide Number Placeholder 1">
            <a:extLst>
              <a:ext uri="{FF2B5EF4-FFF2-40B4-BE49-F238E27FC236}">
                <a16:creationId xmlns:a16="http://schemas.microsoft.com/office/drawing/2014/main" id="{30B34CF9-E7F7-7DBD-FACC-8AC77F8135BA}"/>
              </a:ext>
            </a:extLst>
          </p:cNvPr>
          <p:cNvSpPr>
            <a:spLocks noGrp="1"/>
          </p:cNvSpPr>
          <p:nvPr>
            <p:ph type="sldNum" sz="quarter" idx="12"/>
          </p:nvPr>
        </p:nvSpPr>
        <p:spPr/>
        <p:txBody>
          <a:bodyPr/>
          <a:lstStyle/>
          <a:p>
            <a:r>
              <a:rPr lang="en-US" dirty="0"/>
              <a:t>R</a:t>
            </a:r>
          </a:p>
        </p:txBody>
      </p:sp>
    </p:spTree>
    <p:extLst>
      <p:ext uri="{BB962C8B-B14F-4D97-AF65-F5344CB8AC3E}">
        <p14:creationId xmlns:p14="http://schemas.microsoft.com/office/powerpoint/2010/main" val="4004614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28650" y="851689"/>
            <a:ext cx="7886700" cy="755170"/>
          </a:xfrm>
        </p:spPr>
        <p:txBody>
          <a:bodyPr>
            <a:normAutofit/>
          </a:bodyPr>
          <a:lstStyle/>
          <a:p>
            <a:pPr algn="ctr" eaLnBrk="1" hangingPunct="1"/>
            <a:r>
              <a:rPr lang="en-US" sz="3600" dirty="0">
                <a:latin typeface="Arial Black" panose="020B0A04020102020204" pitchFamily="34" charset="0"/>
              </a:rPr>
              <a:t>Trauma &amp; Cognition</a:t>
            </a:r>
          </a:p>
        </p:txBody>
      </p:sp>
      <p:sp>
        <p:nvSpPr>
          <p:cNvPr id="45059" name="Rectangle 3"/>
          <p:cNvSpPr>
            <a:spLocks noGrp="1" noChangeArrowheads="1"/>
          </p:cNvSpPr>
          <p:nvPr>
            <p:ph idx="1"/>
          </p:nvPr>
        </p:nvSpPr>
        <p:spPr>
          <a:xfrm>
            <a:off x="628650" y="1606859"/>
            <a:ext cx="7886700" cy="4570104"/>
          </a:xfrm>
        </p:spPr>
        <p:txBody>
          <a:bodyPr>
            <a:normAutofit/>
          </a:bodyPr>
          <a:lstStyle/>
          <a:p>
            <a:pPr marL="685800" lvl="2" indent="0" eaLnBrk="1" hangingPunct="1">
              <a:buNone/>
            </a:pPr>
            <a:r>
              <a:rPr lang="en-US" sz="2800" dirty="0"/>
              <a:t>Challenging or shattering the assumptive world or core beliefs about</a:t>
            </a:r>
            <a:r>
              <a:rPr lang="en-US" sz="2650" dirty="0"/>
              <a:t> </a:t>
            </a:r>
          </a:p>
          <a:p>
            <a:pPr marL="685800" lvl="2" indent="0" eaLnBrk="1" hangingPunct="1">
              <a:buNone/>
            </a:pPr>
            <a:endParaRPr lang="en-US" sz="2650" dirty="0"/>
          </a:p>
          <a:p>
            <a:pPr lvl="3" eaLnBrk="1" hangingPunct="1"/>
            <a:r>
              <a:rPr lang="en-US" sz="2800" dirty="0"/>
              <a:t>benevolence </a:t>
            </a:r>
          </a:p>
          <a:p>
            <a:pPr lvl="3" eaLnBrk="1" hangingPunct="1"/>
            <a:r>
              <a:rPr lang="en-US" sz="2800" dirty="0"/>
              <a:t>safety	</a:t>
            </a:r>
          </a:p>
          <a:p>
            <a:pPr lvl="3" eaLnBrk="1" hangingPunct="1"/>
            <a:r>
              <a:rPr lang="en-US" sz="2800" dirty="0"/>
              <a:t>predictability               </a:t>
            </a:r>
          </a:p>
          <a:p>
            <a:pPr lvl="3" eaLnBrk="1" hangingPunct="1"/>
            <a:r>
              <a:rPr lang="en-US" sz="2800" dirty="0"/>
              <a:t>controllability</a:t>
            </a:r>
          </a:p>
          <a:p>
            <a:pPr lvl="3" eaLnBrk="1" hangingPunct="1"/>
            <a:r>
              <a:rPr lang="en-US" sz="2800" dirty="0"/>
              <a:t>vulnerability</a:t>
            </a:r>
          </a:p>
          <a:p>
            <a:pPr lvl="3" eaLnBrk="1" hangingPunct="1"/>
            <a:r>
              <a:rPr lang="en-US" sz="2800" dirty="0"/>
              <a:t>self-esteem</a:t>
            </a:r>
          </a:p>
          <a:p>
            <a:pPr lvl="3" eaLnBrk="1" hangingPunct="1"/>
            <a:r>
              <a:rPr lang="en-US" sz="2800" dirty="0"/>
              <a:t>morality (moral injury)</a:t>
            </a:r>
          </a:p>
          <a:p>
            <a:pPr lvl="2" eaLnBrk="1" hangingPunct="1">
              <a:buFont typeface="Wingdings" charset="2"/>
              <a:buNone/>
            </a:pPr>
            <a:endParaRPr lang="en-US" sz="2800" dirty="0">
              <a:ea typeface="Arial Black"/>
              <a:cs typeface="Arial Black"/>
            </a:endParaRPr>
          </a:p>
          <a:p>
            <a:pPr lvl="2" eaLnBrk="1" hangingPunct="1">
              <a:buFont typeface="Wingdings" charset="2"/>
              <a:buNone/>
            </a:pPr>
            <a:endParaRPr lang="en-US" sz="2800" dirty="0"/>
          </a:p>
        </p:txBody>
      </p:sp>
      <p:sp>
        <p:nvSpPr>
          <p:cNvPr id="2" name="Slide Number Placeholder 1">
            <a:extLst>
              <a:ext uri="{FF2B5EF4-FFF2-40B4-BE49-F238E27FC236}">
                <a16:creationId xmlns:a16="http://schemas.microsoft.com/office/drawing/2014/main" id="{7539A4AE-30FC-D422-328D-6E0A62BFCADE}"/>
              </a:ext>
            </a:extLst>
          </p:cNvPr>
          <p:cNvSpPr>
            <a:spLocks noGrp="1"/>
          </p:cNvSpPr>
          <p:nvPr>
            <p:ph type="sldNum" sz="quarter" idx="12"/>
          </p:nvPr>
        </p:nvSpPr>
        <p:spPr/>
        <p:txBody>
          <a:bodyPr/>
          <a:lstStyle/>
          <a:p>
            <a:r>
              <a:rPr lang="en-US" dirty="0"/>
              <a:t>R</a:t>
            </a:r>
          </a:p>
        </p:txBody>
      </p:sp>
    </p:spTree>
    <p:extLst>
      <p:ext uri="{BB962C8B-B14F-4D97-AF65-F5344CB8AC3E}">
        <p14:creationId xmlns:p14="http://schemas.microsoft.com/office/powerpoint/2010/main" val="7727830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CI MasterTemplate" id="{30EB9FB1-12FE-9347-B7A2-049C4CFFC887}" vid="{8F1A07CD-1197-1E46-A847-D50EE63901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15726</TotalTime>
  <Words>2143</Words>
  <Application>Microsoft Office PowerPoint</Application>
  <PresentationFormat>Letter Paper (8.5x11 in)</PresentationFormat>
  <Paragraphs>271</Paragraphs>
  <Slides>46</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ＭＳ Ｐゴシック</vt:lpstr>
      <vt:lpstr>Arial</vt:lpstr>
      <vt:lpstr>Arial Black</vt:lpstr>
      <vt:lpstr>Calibri</vt:lpstr>
      <vt:lpstr>Calibri Light</vt:lpstr>
      <vt:lpstr>Times</vt:lpstr>
      <vt:lpstr>Wingdings</vt:lpstr>
      <vt:lpstr>Office Theme</vt:lpstr>
      <vt:lpstr>Understanding Posttraumatic Growth</vt:lpstr>
      <vt:lpstr>Executive Director, Boulder Crest Institute   Professor Emeritus, UNC-Charlotte   Developer of PTG concept with Lawrence Calhoun at UNC Charlotte  Author/Editor of several books on Trauma, Bereavement, and PTG  Clinical Psychologist in practice for 40 years  </vt:lpstr>
      <vt:lpstr>▪ Deputy Director, Boulder Crest Institute   ▪ Clinical and Prescribing Psychologist  ▪ Former Active Duty Army Psychologist  ▪ Veteran of Iraq War  ▪ Faculty  ∙University of Missouri  ∙Adler University  ∙Chicago School of Professional Psychology  ∙Fairleigh Dickinson University  ▪ Author/Editor  </vt:lpstr>
      <vt:lpstr>Trauma—the usual</vt:lpstr>
      <vt:lpstr>DSM-5 Criteria</vt:lpstr>
      <vt:lpstr>Vulnerability &amp; Resilience</vt:lpstr>
      <vt:lpstr>Trauma—not the usual</vt:lpstr>
      <vt:lpstr>Trauma--Broadly defined</vt:lpstr>
      <vt:lpstr>Trauma &amp; Cognition</vt:lpstr>
      <vt:lpstr>Reconstruction Needed</vt:lpstr>
      <vt:lpstr>Trauma and narrative</vt:lpstr>
      <vt:lpstr>Posttraumatic Growth (PTG)</vt:lpstr>
      <vt:lpstr>PTG Domains</vt:lpstr>
      <vt:lpstr>Posttraumatic Growth History</vt:lpstr>
      <vt:lpstr>Christianity and Suffering</vt:lpstr>
      <vt:lpstr>Buddhism and Suffering</vt:lpstr>
      <vt:lpstr>Existential Psychology and Suffering</vt:lpstr>
      <vt:lpstr>Resilience vs. PTG</vt:lpstr>
      <vt:lpstr>Encounters with Posttraumatic Growth</vt:lpstr>
      <vt:lpstr> </vt:lpstr>
      <vt:lpstr> </vt:lpstr>
      <vt:lpstr> A Vietnam War Veteran</vt:lpstr>
      <vt:lpstr> A bereaved mother</vt:lpstr>
      <vt:lpstr>PowerPoint Presentation</vt:lpstr>
      <vt:lpstr>Posttraumatic Growth Research</vt:lpstr>
      <vt:lpstr>Posttraumatic Growth Inventory—Expanded </vt:lpstr>
      <vt:lpstr>Relating to Others</vt:lpstr>
      <vt:lpstr>New Possibilities</vt:lpstr>
      <vt:lpstr>Personal Strength</vt:lpstr>
      <vt:lpstr>Spiritual &amp; Existential Change</vt:lpstr>
      <vt:lpstr>Appreciation of Life</vt:lpstr>
      <vt:lpstr>The Basics of PTG</vt:lpstr>
      <vt:lpstr>Predictors of PTG</vt:lpstr>
      <vt:lpstr>Predictors of PTG</vt:lpstr>
      <vt:lpstr>PowerPoint Presentation</vt:lpstr>
      <vt:lpstr>PowerPoint Presentation</vt:lpstr>
      <vt:lpstr>       Philosophy</vt:lpstr>
      <vt:lpstr>People</vt:lpstr>
      <vt:lpstr>    Program</vt:lpstr>
      <vt:lpstr>Warrior PATHH Measurement &amp; Data Collection</vt:lpstr>
      <vt:lpstr>PCL</vt:lpstr>
      <vt:lpstr>PTGI</vt:lpstr>
      <vt:lpstr>DASS - 21</vt:lpstr>
      <vt:lpstr>Final Thoughts</vt:lpstr>
      <vt:lpstr>Some Final Thoughts</vt:lpstr>
      <vt:lpstr>Transformed by Trauma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Boulder Crest Retreat</dc:creator>
  <cp:lastModifiedBy>Bret Moore</cp:lastModifiedBy>
  <cp:revision>252</cp:revision>
  <cp:lastPrinted>2018-11-02T15:23:57Z</cp:lastPrinted>
  <dcterms:created xsi:type="dcterms:W3CDTF">2018-09-13T19:49:50Z</dcterms:created>
  <dcterms:modified xsi:type="dcterms:W3CDTF">2024-05-20T13:27:01Z</dcterms:modified>
</cp:coreProperties>
</file>