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60" r:id="rId6"/>
    <p:sldId id="263" r:id="rId7"/>
    <p:sldId id="261" r:id="rId8"/>
    <p:sldId id="264" r:id="rId9"/>
    <p:sldId id="277" r:id="rId10"/>
    <p:sldId id="266" r:id="rId11"/>
    <p:sldId id="265" r:id="rId12"/>
    <p:sldId id="268" r:id="rId13"/>
    <p:sldId id="269" r:id="rId14"/>
    <p:sldId id="270" r:id="rId15"/>
    <p:sldId id="271" r:id="rId16"/>
    <p:sldId id="262" r:id="rId17"/>
    <p:sldId id="272" r:id="rId18"/>
    <p:sldId id="267" r:id="rId19"/>
    <p:sldId id="278" r:id="rId20"/>
    <p:sldId id="280" r:id="rId21"/>
    <p:sldId id="273" r:id="rId22"/>
    <p:sldId id="279"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9694" autoAdjust="0"/>
  </p:normalViewPr>
  <p:slideViewPr>
    <p:cSldViewPr snapToGrid="0">
      <p:cViewPr varScale="1">
        <p:scale>
          <a:sx n="88" d="100"/>
          <a:sy n="88" d="100"/>
        </p:scale>
        <p:origin x="12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B05B7-A7C4-45A7-84F0-066D08F99CDC}" type="datetimeFigureOut">
              <a:rPr lang="en-US" smtClean="0"/>
              <a:t>3/11/2019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9A369-5666-4620-AD74-A97C07C152F8}" type="slidenum">
              <a:rPr lang="en-US" smtClean="0"/>
              <a:t>‹#›</a:t>
            </a:fld>
            <a:endParaRPr lang="en-US"/>
          </a:p>
        </p:txBody>
      </p:sp>
    </p:spTree>
    <p:extLst>
      <p:ext uri="{BB962C8B-B14F-4D97-AF65-F5344CB8AC3E}">
        <p14:creationId xmlns:p14="http://schemas.microsoft.com/office/powerpoint/2010/main" val="315270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9A369-5666-4620-AD74-A97C07C152F8}" type="slidenum">
              <a:rPr lang="en-US" smtClean="0"/>
              <a:t>1</a:t>
            </a:fld>
            <a:endParaRPr lang="en-US"/>
          </a:p>
        </p:txBody>
      </p:sp>
    </p:spTree>
    <p:extLst>
      <p:ext uri="{BB962C8B-B14F-4D97-AF65-F5344CB8AC3E}">
        <p14:creationId xmlns:p14="http://schemas.microsoft.com/office/powerpoint/2010/main" val="373408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10</a:t>
            </a:fld>
            <a:endParaRPr lang="en-US"/>
          </a:p>
        </p:txBody>
      </p:sp>
    </p:spTree>
    <p:extLst>
      <p:ext uri="{BB962C8B-B14F-4D97-AF65-F5344CB8AC3E}">
        <p14:creationId xmlns:p14="http://schemas.microsoft.com/office/powerpoint/2010/main" val="287979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download the newest consent template from our website, as it has been revised to incorporate all the new requirements.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11</a:t>
            </a:fld>
            <a:endParaRPr lang="en-US"/>
          </a:p>
        </p:txBody>
      </p:sp>
    </p:spTree>
    <p:extLst>
      <p:ext uri="{BB962C8B-B14F-4D97-AF65-F5344CB8AC3E}">
        <p14:creationId xmlns:p14="http://schemas.microsoft.com/office/powerpoint/2010/main" val="9291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non-exempt research, this box must be on the first page of the consent document.</a:t>
            </a:r>
            <a:r>
              <a:rPr lang="en-US" baseline="0" dirty="0" smtClean="0"/>
              <a:t>  This box must fit entirely on page 1.</a:t>
            </a:r>
          </a:p>
          <a:p>
            <a:endParaRPr lang="en-US" baseline="0" dirty="0" smtClean="0"/>
          </a:p>
          <a:p>
            <a:endParaRPr lang="en-US" baseline="0" dirty="0" smtClean="0"/>
          </a:p>
          <a:p>
            <a:r>
              <a:rPr lang="en-US" baseline="0" dirty="0" smtClean="0"/>
              <a:t>Remember, OHRP is trying to streamline the consent document.  It wants key information up front, not buried on page 12 of a 25 page consent document.  They also do not see the value in duplicating the same information.  </a:t>
            </a:r>
          </a:p>
          <a:p>
            <a:endParaRPr lang="en-US" baseline="0" dirty="0" smtClean="0"/>
          </a:p>
          <a:p>
            <a:r>
              <a:rPr lang="en-US" baseline="0" dirty="0" smtClean="0"/>
              <a:t>Your research might need to include additional key information.  For example, if participants will be required to purchase and download a specific app for the research, this should probably be included here.  The IRB can determine that other information needs to be incorporated here as well.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12</a:t>
            </a:fld>
            <a:endParaRPr lang="en-US"/>
          </a:p>
        </p:txBody>
      </p:sp>
    </p:spTree>
    <p:extLst>
      <p:ext uri="{BB962C8B-B14F-4D97-AF65-F5344CB8AC3E}">
        <p14:creationId xmlns:p14="http://schemas.microsoft.com/office/powerpoint/2010/main" val="279986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news:  If everything in a section is explained in the key information box, it does not need to be repeated later in the document.  </a:t>
            </a:r>
          </a:p>
          <a:p>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13</a:t>
            </a:fld>
            <a:endParaRPr lang="en-US"/>
          </a:p>
        </p:txBody>
      </p:sp>
    </p:spTree>
    <p:extLst>
      <p:ext uri="{BB962C8B-B14F-4D97-AF65-F5344CB8AC3E}">
        <p14:creationId xmlns:p14="http://schemas.microsoft.com/office/powerpoint/2010/main" val="403449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will be collecting identifiable private information, you must include this section in th</a:t>
            </a:r>
            <a:r>
              <a:rPr lang="en-US" baseline="0" dirty="0" smtClean="0"/>
              <a:t>e consent document.  For each paragraph, select the statement that represents your research.  The goal is to be more transparent with participants about how their information will be used.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14</a:t>
            </a:fld>
            <a:endParaRPr lang="en-US"/>
          </a:p>
        </p:txBody>
      </p:sp>
    </p:spTree>
    <p:extLst>
      <p:ext uri="{BB962C8B-B14F-4D97-AF65-F5344CB8AC3E}">
        <p14:creationId xmlns:p14="http://schemas.microsoft.com/office/powerpoint/2010/main" val="316074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this section applies to all biospecimens, not just the ones listed here.  I previously</a:t>
            </a:r>
            <a:r>
              <a:rPr lang="en-US" baseline="0" dirty="0" smtClean="0"/>
              <a:t> worked with a cystic fibrosis researcher who routinely collected sweat and phlegm from CF patients.</a:t>
            </a:r>
          </a:p>
          <a:p>
            <a:endParaRPr lang="en-US" baseline="0" dirty="0" smtClean="0"/>
          </a:p>
          <a:p>
            <a:r>
              <a:rPr lang="en-US" baseline="0" dirty="0" smtClean="0"/>
              <a:t>There is another section, further down in the consent document, that repeats the statement about whether or not clinically relevant research results will be shared with the participants.  While this may seem like a mistake, it has been repeated on purpose as not all clinically relevant research results are derived from biospecimens.  However, this statement only needs to appear once in the consent.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15</a:t>
            </a:fld>
            <a:endParaRPr lang="en-US"/>
          </a:p>
        </p:txBody>
      </p:sp>
    </p:spTree>
    <p:extLst>
      <p:ext uri="{BB962C8B-B14F-4D97-AF65-F5344CB8AC3E}">
        <p14:creationId xmlns:p14="http://schemas.microsoft.com/office/powerpoint/2010/main" val="1726695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come back to clinical trials, and this expanded definition.</a:t>
            </a:r>
            <a:r>
              <a:rPr lang="en-US" baseline="0" dirty="0" smtClean="0"/>
              <a:t>  Previously, this term was only defined by the FDA regulations.  A few years ago, the NIH included this definition for any research they funded.  We will assess every study to determine if it meets this definition as it is now part of the Common Rule.</a:t>
            </a:r>
          </a:p>
          <a:p>
            <a:endParaRPr lang="en-US" baseline="0" dirty="0" smtClean="0"/>
          </a:p>
          <a:p>
            <a:r>
              <a:rPr lang="en-US" baseline="0" dirty="0" smtClean="0"/>
              <a:t>This definition applies even if:</a:t>
            </a:r>
          </a:p>
          <a:p>
            <a:pPr marL="171450" indent="-171450">
              <a:buFont typeface="Arial" panose="020B0604020202020204" pitchFamily="34" charset="0"/>
              <a:buChar char="•"/>
            </a:pPr>
            <a:r>
              <a:rPr lang="en-US" baseline="0" dirty="0" smtClean="0"/>
              <a:t>You are studying healthy participants</a:t>
            </a:r>
          </a:p>
          <a:p>
            <a:pPr marL="171450" indent="-171450">
              <a:buFont typeface="Arial" panose="020B0604020202020204" pitchFamily="34" charset="0"/>
              <a:buChar char="•"/>
            </a:pPr>
            <a:r>
              <a:rPr lang="en-US" baseline="0" dirty="0" smtClean="0"/>
              <a:t>Your study does not have a comparison group</a:t>
            </a:r>
          </a:p>
          <a:p>
            <a:pPr marL="171450" indent="-171450">
              <a:buFont typeface="Arial" panose="020B0604020202020204" pitchFamily="34" charset="0"/>
              <a:buChar char="•"/>
            </a:pPr>
            <a:r>
              <a:rPr lang="en-US" baseline="0" dirty="0" smtClean="0"/>
              <a:t>Your study is only designed to assess the pharmacokinetics, safety and/or maximum tolerated dose of an investigational drug</a:t>
            </a:r>
          </a:p>
          <a:p>
            <a:pPr marL="171450" indent="-171450">
              <a:buFont typeface="Arial" panose="020B0604020202020204" pitchFamily="34" charset="0"/>
              <a:buChar char="•"/>
            </a:pPr>
            <a:r>
              <a:rPr lang="en-US" baseline="0" dirty="0" smtClean="0"/>
              <a:t>Your study is utilizing a behavioral intervention.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For example:  A researcher is studying the effect of a text message intervention on the eating habits of healthy adults. Participants are randomized to either receive the texts or not, and they all have to complete a daily food diary.  The goal is to determine if receiving text reminders about eating healthy foods impacts food choices.  This meets the definition of a clinical trial. It would also require exempt review</a:t>
            </a:r>
          </a:p>
          <a:p>
            <a:pPr marL="0" indent="0">
              <a:buFont typeface="Arial" panose="020B0604020202020204" pitchFamily="34" charset="0"/>
              <a:buNone/>
            </a:pPr>
            <a:r>
              <a:rPr lang="en-US" dirty="0" smtClean="0"/>
              <a:t>https://grants.nih.gov/policy/clinical-trials/CT-Definition-Case-Studies_1.17.18.pdf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16</a:t>
            </a:fld>
            <a:endParaRPr lang="en-US"/>
          </a:p>
        </p:txBody>
      </p:sp>
    </p:spTree>
    <p:extLst>
      <p:ext uri="{BB962C8B-B14F-4D97-AF65-F5344CB8AC3E}">
        <p14:creationId xmlns:p14="http://schemas.microsoft.com/office/powerpoint/2010/main" val="1419550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requirements for federally funded clinical trials</a:t>
            </a:r>
          </a:p>
          <a:p>
            <a:endParaRPr lang="en-US" dirty="0" smtClean="0"/>
          </a:p>
          <a:p>
            <a:r>
              <a:rPr lang="en-US" dirty="0" smtClean="0"/>
              <a:t>All</a:t>
            </a:r>
            <a:r>
              <a:rPr lang="en-US" baseline="0" dirty="0" smtClean="0"/>
              <a:t> of these, plus other requirements!  If your research falls into this category, we will work with you and your OSP contact to ensure compliance</a:t>
            </a:r>
          </a:p>
          <a:p>
            <a:endParaRPr lang="en-US" baseline="0" dirty="0" smtClean="0"/>
          </a:p>
          <a:p>
            <a:r>
              <a:rPr lang="en-US" baseline="0" dirty="0" smtClean="0"/>
              <a:t>The good news:  If your research meets the definition of a clinical trial but is not federally funded, GVSU policy does not require you to do any of these things!</a:t>
            </a:r>
            <a:endParaRPr lang="en-US"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17</a:t>
            </a:fld>
            <a:endParaRPr lang="en-US"/>
          </a:p>
        </p:txBody>
      </p:sp>
    </p:spTree>
    <p:extLst>
      <p:ext uri="{BB962C8B-B14F-4D97-AF65-F5344CB8AC3E}">
        <p14:creationId xmlns:p14="http://schemas.microsoft.com/office/powerpoint/2010/main" val="919637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new regulations and policies affect research approved on and after January</a:t>
            </a:r>
            <a:r>
              <a:rPr lang="en-US" baseline="0" dirty="0" smtClean="0"/>
              <a:t> 21, 2019.  So what to do about ongoing research?</a:t>
            </a:r>
          </a:p>
          <a:p>
            <a:endParaRPr lang="en-US" baseline="0" dirty="0" smtClean="0"/>
          </a:p>
          <a:p>
            <a:r>
              <a:rPr lang="en-US" dirty="0" smtClean="0"/>
              <a:t>Why are we waiting until enrollment</a:t>
            </a:r>
            <a:r>
              <a:rPr lang="en-US" baseline="0" dirty="0" smtClean="0"/>
              <a:t> is complete to transition?  Because once the study transitions, it must comply with all applicable parts of the revised Common Rule.  If we wait until enrollment and interactions are complete, then the ICF will not need to be updated to comply, resulting in less work for you and us.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18</a:t>
            </a:fld>
            <a:endParaRPr lang="en-US"/>
          </a:p>
        </p:txBody>
      </p:sp>
    </p:spTree>
    <p:extLst>
      <p:ext uri="{BB962C8B-B14F-4D97-AF65-F5344CB8AC3E}">
        <p14:creationId xmlns:p14="http://schemas.microsoft.com/office/powerpoint/2010/main" val="272461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19</a:t>
            </a:fld>
            <a:endParaRPr lang="en-US"/>
          </a:p>
        </p:txBody>
      </p:sp>
    </p:spTree>
    <p:extLst>
      <p:ext uri="{BB962C8B-B14F-4D97-AF65-F5344CB8AC3E}">
        <p14:creationId xmlns:p14="http://schemas.microsoft.com/office/powerpoint/2010/main" val="103388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9A369-5666-4620-AD74-A97C07C152F8}" type="slidenum">
              <a:rPr lang="en-US" smtClean="0"/>
              <a:t>2</a:t>
            </a:fld>
            <a:endParaRPr lang="en-US"/>
          </a:p>
        </p:txBody>
      </p:sp>
    </p:spTree>
    <p:extLst>
      <p:ext uri="{BB962C8B-B14F-4D97-AF65-F5344CB8AC3E}">
        <p14:creationId xmlns:p14="http://schemas.microsoft.com/office/powerpoint/2010/main" val="71865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20</a:t>
            </a:fld>
            <a:endParaRPr lang="en-US"/>
          </a:p>
        </p:txBody>
      </p:sp>
    </p:spTree>
    <p:extLst>
      <p:ext uri="{BB962C8B-B14F-4D97-AF65-F5344CB8AC3E}">
        <p14:creationId xmlns:p14="http://schemas.microsoft.com/office/powerpoint/2010/main" val="1277030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our policies have been updated, we will further refine them once we see how things are working out, and as additional federal guidance </a:t>
            </a:r>
            <a:r>
              <a:rPr lang="en-US" baseline="0" smtClean="0"/>
              <a:t>becomes available.</a:t>
            </a:r>
            <a:endParaRPr lang="en-US" baseline="0"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21</a:t>
            </a:fld>
            <a:endParaRPr lang="en-US"/>
          </a:p>
        </p:txBody>
      </p:sp>
    </p:spTree>
    <p:extLst>
      <p:ext uri="{BB962C8B-B14F-4D97-AF65-F5344CB8AC3E}">
        <p14:creationId xmlns:p14="http://schemas.microsoft.com/office/powerpoint/2010/main" val="1204240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22</a:t>
            </a:fld>
            <a:endParaRPr lang="en-US"/>
          </a:p>
        </p:txBody>
      </p:sp>
    </p:spTree>
    <p:extLst>
      <p:ext uri="{BB962C8B-B14F-4D97-AF65-F5344CB8AC3E}">
        <p14:creationId xmlns:p14="http://schemas.microsoft.com/office/powerpoint/2010/main" val="3818256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9A369-5666-4620-AD74-A97C07C152F8}" type="slidenum">
              <a:rPr lang="en-US" smtClean="0"/>
              <a:t>23</a:t>
            </a:fld>
            <a:endParaRPr lang="en-US"/>
          </a:p>
        </p:txBody>
      </p:sp>
    </p:spTree>
    <p:extLst>
      <p:ext uri="{BB962C8B-B14F-4D97-AF65-F5344CB8AC3E}">
        <p14:creationId xmlns:p14="http://schemas.microsoft.com/office/powerpoint/2010/main" val="380138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website address has changed.</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3</a:t>
            </a:fld>
            <a:endParaRPr lang="en-US"/>
          </a:p>
        </p:txBody>
      </p:sp>
    </p:spTree>
    <p:extLst>
      <p:ext uri="{BB962C8B-B14F-4D97-AF65-F5344CB8AC3E}">
        <p14:creationId xmlns:p14="http://schemas.microsoft.com/office/powerpoint/2010/main" val="40190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called the Common Rule?  Because it has been adopted by 20 federal agencies, making this</a:t>
            </a:r>
            <a:r>
              <a:rPr lang="en-US" baseline="0" dirty="0" smtClean="0"/>
              <a:t> regulation “common” among these agencies.  NOT ADOPTED BY THE FDA!!!  </a:t>
            </a:r>
            <a:endParaRPr lang="en-US" dirty="0" smtClean="0"/>
          </a:p>
          <a:p>
            <a:endParaRPr lang="en-US" dirty="0" smtClean="0"/>
          </a:p>
          <a:p>
            <a:r>
              <a:rPr lang="en-US" dirty="0" smtClean="0"/>
              <a:t>The most recent version of the Common</a:t>
            </a:r>
            <a:r>
              <a:rPr lang="en-US" baseline="0" dirty="0" smtClean="0"/>
              <a:t> Rule has been in place since 1991.  After 20 years, it needed to be updated to reflect changes in research and technology:  personalized medicine, CRISPR for gene editing, the internet, big data sets, wearable technology….</a:t>
            </a:r>
          </a:p>
          <a:p>
            <a:endParaRPr lang="en-US" baseline="0" dirty="0" smtClean="0"/>
          </a:p>
          <a:p>
            <a:r>
              <a:rPr lang="en-US" baseline="0" dirty="0" smtClean="0"/>
              <a:t>OHRP: Office of Human Research Protections, part of the federal Department of Health &amp; Human Services</a:t>
            </a:r>
          </a:p>
          <a:p>
            <a:r>
              <a:rPr lang="en-US" baseline="0" dirty="0" smtClean="0"/>
              <a:t>ANPRM: Advanced Notice of Proposed Rule Making</a:t>
            </a:r>
          </a:p>
          <a:p>
            <a:r>
              <a:rPr lang="en-US" baseline="0" dirty="0" smtClean="0"/>
              <a:t>NPRM:  Notice of Proposed Rule Making</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4</a:t>
            </a:fld>
            <a:endParaRPr lang="en-US"/>
          </a:p>
        </p:txBody>
      </p:sp>
    </p:spTree>
    <p:extLst>
      <p:ext uri="{BB962C8B-B14F-4D97-AF65-F5344CB8AC3E}">
        <p14:creationId xmlns:p14="http://schemas.microsoft.com/office/powerpoint/2010/main" val="308186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OHRP received</a:t>
            </a:r>
            <a:r>
              <a:rPr lang="en-US" baseline="0" dirty="0" smtClean="0"/>
              <a:t> feedback from researchers that IRB review was burdensome and took too long.  For multi-site research, it could take years for the IRBs at all sites to complete their reviews, and all of these IRB reviews didn’t add substantially to participant protections.  This led to delays and wasting federal money.  </a:t>
            </a:r>
          </a:p>
          <a:p>
            <a:endParaRPr lang="en-US" baseline="0" dirty="0" smtClean="0"/>
          </a:p>
          <a:p>
            <a:r>
              <a:rPr lang="en-US" baseline="0" dirty="0" smtClean="0"/>
              <a:t>OHRP decided to use this feedback to make improvements:</a:t>
            </a:r>
          </a:p>
          <a:p>
            <a:pPr marL="228600" indent="-228600">
              <a:buFont typeface="+mj-lt"/>
              <a:buAutoNum type="arabicPeriod"/>
            </a:pPr>
            <a:r>
              <a:rPr lang="en-US" baseline="0" dirty="0" smtClean="0"/>
              <a:t>IRBs should use their resources to focus on greater than minimal risk studies.  More risk = more resources</a:t>
            </a:r>
          </a:p>
          <a:p>
            <a:pPr marL="228600" indent="-228600">
              <a:buFont typeface="+mj-lt"/>
              <a:buAutoNum type="arabicPeriod"/>
            </a:pPr>
            <a:r>
              <a:rPr lang="en-US" baseline="0" dirty="0" smtClean="0"/>
              <a:t>To save time and money and to get research started in a timely manner, only 1 IRB will review multi-site research.  </a:t>
            </a:r>
          </a:p>
          <a:p>
            <a:pPr marL="228600" indent="-228600">
              <a:buFont typeface="+mj-lt"/>
              <a:buAutoNum type="arabicPeriod"/>
            </a:pPr>
            <a:r>
              <a:rPr lang="en-US" baseline="0" dirty="0" smtClean="0"/>
              <a:t>Public transparency:  ICFs need to be posted on CT.gov</a:t>
            </a:r>
          </a:p>
          <a:p>
            <a:pPr marL="228600" indent="-228600">
              <a:buFont typeface="+mj-lt"/>
              <a:buAutoNum type="arabicPeriod"/>
            </a:pPr>
            <a:r>
              <a:rPr lang="en-US" baseline="0" dirty="0" smtClean="0"/>
              <a:t>Improve consent process by requiring key information to be presented at the beginning of the ICF, and adding in some additional required statements</a:t>
            </a:r>
          </a:p>
          <a:p>
            <a:pPr marL="228600" indent="-228600">
              <a:buFont typeface="+mj-lt"/>
              <a:buAutoNum type="arabicPeriod"/>
            </a:pPr>
            <a:r>
              <a:rPr lang="en-US" baseline="0" dirty="0" smtClean="0"/>
              <a:t>Biospecimens were not a large part of research back in 1991.  This type of research has exploded in the last 15 years and the regulations needed to include more information on how these were to be handled.  </a:t>
            </a:r>
          </a:p>
          <a:p>
            <a:pPr marL="228600" indent="-228600">
              <a:buFont typeface="+mj-lt"/>
              <a:buAutoNum type="arabicPeriod"/>
            </a:pPr>
            <a:endParaRPr lang="en-US" baseline="0" dirty="0" smtClean="0"/>
          </a:p>
          <a:p>
            <a:pPr marL="0" indent="0">
              <a:buFont typeface="+mj-lt"/>
              <a:buNone/>
            </a:pPr>
            <a:r>
              <a:rPr lang="en-US" baseline="0" dirty="0" smtClean="0"/>
              <a:t>We are not going to review every change, just those most likely to impact your research.</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5</a:t>
            </a:fld>
            <a:endParaRPr lang="en-US"/>
          </a:p>
        </p:txBody>
      </p:sp>
    </p:spTree>
    <p:extLst>
      <p:ext uri="{BB962C8B-B14F-4D97-AF65-F5344CB8AC3E}">
        <p14:creationId xmlns:p14="http://schemas.microsoft.com/office/powerpoint/2010/main" val="253482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these were not previously considered to be research, but now the regulations specifically call them out to avoid confusion or misinterpretation.</a:t>
            </a:r>
          </a:p>
          <a:p>
            <a:endParaRPr lang="en-US" baseline="0" dirty="0" smtClean="0"/>
          </a:p>
          <a:p>
            <a:r>
              <a:rPr lang="en-US" baseline="0" dirty="0" smtClean="0"/>
              <a:t>Clinical trial:  more about this later.  Keep in mind that it is possible for exempt research to meet this definition.  Includes both biomedical &amp; behavioral health</a:t>
            </a:r>
          </a:p>
          <a:p>
            <a:endParaRPr lang="en-US" baseline="0" dirty="0" smtClean="0"/>
          </a:p>
          <a:p>
            <a:r>
              <a:rPr lang="en-US" baseline="0" dirty="0" smtClean="0"/>
              <a:t>Benign behavioral intervention:  Examples:  playing online games, solving puzzles under various noise conditions</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6</a:t>
            </a:fld>
            <a:endParaRPr lang="en-US"/>
          </a:p>
        </p:txBody>
      </p:sp>
    </p:spTree>
    <p:extLst>
      <p:ext uri="{BB962C8B-B14F-4D97-AF65-F5344CB8AC3E}">
        <p14:creationId xmlns:p14="http://schemas.microsoft.com/office/powerpoint/2010/main" val="17985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Exempt 2:  Used to say “information recorded in an identifiable format AND disclosure outside of research could harm participants” could not be exempt.  Now says only one category needs to be true: 1) recorded information does not identify participants, 2) disclosure would not result in participant harm, or 3) if identifiable info is recorded, then limited IRB review is done.  </a:t>
            </a:r>
          </a:p>
          <a:p>
            <a:endParaRPr lang="en-US" dirty="0" smtClean="0"/>
          </a:p>
          <a:p>
            <a:r>
              <a:rPr lang="en-US" dirty="0" smtClean="0"/>
              <a:t>Exempt 4:</a:t>
            </a:r>
            <a:r>
              <a:rPr lang="en-US" baseline="0" dirty="0" smtClean="0"/>
              <a:t> Researchers cannot contact participants under this exemption. If FERPA consent is needed, participants must be contacted.</a:t>
            </a:r>
            <a:endParaRPr lang="en-US" dirty="0" smtClean="0"/>
          </a:p>
          <a:p>
            <a:endParaRPr lang="en-US" dirty="0" smtClean="0"/>
          </a:p>
          <a:p>
            <a:r>
              <a:rPr lang="en-US" dirty="0" smtClean="0"/>
              <a:t>Two new exempt categories 7 (storage) &amp; 8 (use) have to do with broad consent for data and</a:t>
            </a:r>
            <a:r>
              <a:rPr lang="en-US" baseline="0" dirty="0" smtClean="0"/>
              <a:t> biospecimens.  GVSU has elected not to implement these at this time due to the extensive infrastructure needs that are required for this.  This is consistent with a majority of research institutions.  </a:t>
            </a:r>
            <a:endParaRPr lang="en-US"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7</a:t>
            </a:fld>
            <a:endParaRPr lang="en-US"/>
          </a:p>
        </p:txBody>
      </p:sp>
    </p:spTree>
    <p:extLst>
      <p:ext uri="{BB962C8B-B14F-4D97-AF65-F5344CB8AC3E}">
        <p14:creationId xmlns:p14="http://schemas.microsoft.com/office/powerpoint/2010/main" val="362489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broadening</a:t>
            </a:r>
            <a:r>
              <a:rPr lang="en-US" baseline="0" dirty="0" smtClean="0"/>
              <a:t> of exempt 2 and the new exempt 3 category, an additional protection has been added:  limited IRB review.  An IRB member will verify that there are appropriate privacy and data protection measures in place to ensure the confidentiality of the collected information.  </a:t>
            </a:r>
          </a:p>
          <a:p>
            <a:endParaRPr lang="en-US" baseline="0" dirty="0" smtClean="0"/>
          </a:p>
          <a:p>
            <a:r>
              <a:rPr lang="en-US" baseline="0" dirty="0" smtClean="0"/>
              <a:t>GVSU was already completing this assessment for exempt research, so this doesn’t represent a change in our process.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8</a:t>
            </a:fld>
            <a:endParaRPr lang="en-US"/>
          </a:p>
        </p:txBody>
      </p:sp>
    </p:spTree>
    <p:extLst>
      <p:ext uri="{BB962C8B-B14F-4D97-AF65-F5344CB8AC3E}">
        <p14:creationId xmlns:p14="http://schemas.microsoft.com/office/powerpoint/2010/main" val="372726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9</a:t>
            </a:fld>
            <a:endParaRPr lang="en-US"/>
          </a:p>
        </p:txBody>
      </p:sp>
    </p:spTree>
    <p:extLst>
      <p:ext uri="{BB962C8B-B14F-4D97-AF65-F5344CB8AC3E}">
        <p14:creationId xmlns:p14="http://schemas.microsoft.com/office/powerpoint/2010/main" val="2982768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vsu.edu/ir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vsu.edu/irb/training-requirements-74.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vsu.edu/cms4/asset/F51281F0-00AF-E25A-5BF632E8D4A243C7/policy_120_effective_05-14-2018.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rpp@gvsu.edu" TargetMode="External"/><Relationship Id="rId3" Type="http://schemas.openxmlformats.org/officeDocument/2006/relationships/hyperlink" Target="https://www.gvsu.edu/irb/irb-policies-procedures-guidance-17.htm" TargetMode="External"/><Relationship Id="rId7" Type="http://schemas.openxmlformats.org/officeDocument/2006/relationships/hyperlink" Target="mailto:hrrc@gvs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gvsu.edu/cms4/asset/F51281F0-00AF-E25A-5BF632E8D4A243C7/policy_1020_revised_common_rule_effective_01-21-19_rev01.pdf" TargetMode="External"/><Relationship Id="rId5" Type="http://schemas.openxmlformats.org/officeDocument/2006/relationships/hyperlink" Target="https://www.gvsu.edu/cms4/asset/F51281F0-00AF-E25A-5BF632E8D4A243C7/policy_1010_revised_common_rule_effective_01-21-2019_rev02.pdf" TargetMode="External"/><Relationship Id="rId4" Type="http://schemas.openxmlformats.org/officeDocument/2006/relationships/hyperlink" Target="https://www.gvsu.edu/cms4/asset/F51281F0-00AF-E25A-5BF632E8D4A243C7/policy_1040_revised_common_rule_effective_01-21-2019(2).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ci@gvsu.edu"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www.gvsu.edu/irb" TargetMode="External"/><Relationship Id="rId4" Type="http://schemas.openxmlformats.org/officeDocument/2006/relationships/hyperlink" Target="http://www.gvsu.edu/rc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vsu.edu/ir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vsu.edu/cms4/asset/F51281F0-00AF-E25A-5BF632E8D4A243C7/guidance_on_deception_and_incomplete_disclosure_in_research_v1.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Revised Common Rule</a:t>
            </a:r>
            <a:br>
              <a:rPr lang="en-US" dirty="0" smtClean="0"/>
            </a:br>
            <a:r>
              <a:rPr lang="en-US" sz="4000" dirty="0" smtClean="0"/>
              <a:t>and Other Useful Updates</a:t>
            </a:r>
            <a:endParaRPr lang="en-US" sz="4000" dirty="0"/>
          </a:p>
        </p:txBody>
      </p:sp>
      <p:sp>
        <p:nvSpPr>
          <p:cNvPr id="3" name="Subtitle 2"/>
          <p:cNvSpPr>
            <a:spLocks noGrp="1"/>
          </p:cNvSpPr>
          <p:nvPr>
            <p:ph type="subTitle" idx="1"/>
          </p:nvPr>
        </p:nvSpPr>
        <p:spPr/>
        <p:txBody>
          <a:bodyPr>
            <a:normAutofit/>
          </a:bodyPr>
          <a:lstStyle/>
          <a:p>
            <a:r>
              <a:rPr lang="en-US" dirty="0" smtClean="0"/>
              <a:t>Office of Research Compliance and Integrity</a:t>
            </a:r>
          </a:p>
          <a:p>
            <a:r>
              <a:rPr lang="en-US" dirty="0" smtClean="0"/>
              <a:t>March 2019</a:t>
            </a:r>
            <a:endParaRPr lang="en-US" dirty="0"/>
          </a:p>
        </p:txBody>
      </p:sp>
    </p:spTree>
    <p:extLst>
      <p:ext uri="{BB962C8B-B14F-4D97-AF65-F5344CB8AC3E}">
        <p14:creationId xmlns:p14="http://schemas.microsoft.com/office/powerpoint/2010/main" val="353979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Review</a:t>
            </a:r>
            <a:endParaRPr lang="en-US" dirty="0"/>
          </a:p>
        </p:txBody>
      </p:sp>
      <p:sp>
        <p:nvSpPr>
          <p:cNvPr id="3" name="Content Placeholder 2"/>
          <p:cNvSpPr>
            <a:spLocks noGrp="1"/>
          </p:cNvSpPr>
          <p:nvPr>
            <p:ph idx="1"/>
          </p:nvPr>
        </p:nvSpPr>
        <p:spPr/>
        <p:txBody>
          <a:bodyPr/>
          <a:lstStyle/>
          <a:p>
            <a:r>
              <a:rPr lang="en-US" dirty="0" smtClean="0"/>
              <a:t>“Continuing review </a:t>
            </a:r>
            <a:r>
              <a:rPr lang="en-US" dirty="0"/>
              <a:t>is eliminated for all expedited studies, unless the reviewer explicitly justifies why CR would enhance the protection of research </a:t>
            </a:r>
            <a:r>
              <a:rPr lang="en-US" dirty="0" smtClean="0"/>
              <a:t>subjects.”</a:t>
            </a:r>
          </a:p>
          <a:p>
            <a:r>
              <a:rPr lang="en-US" dirty="0" smtClean="0"/>
              <a:t>This will be documented in the approval letter.</a:t>
            </a:r>
          </a:p>
          <a:p>
            <a:r>
              <a:rPr lang="en-US" dirty="0" smtClean="0"/>
              <a:t>Even though CR is not required, you must still submit changes to research, including personnel changes.</a:t>
            </a:r>
          </a:p>
          <a:p>
            <a:r>
              <a:rPr lang="en-US" dirty="0" smtClean="0"/>
              <a:t>Strongly recommend closing the study when complete</a:t>
            </a:r>
            <a:endParaRPr lang="en-US" dirty="0"/>
          </a:p>
        </p:txBody>
      </p:sp>
    </p:spTree>
    <p:extLst>
      <p:ext uri="{BB962C8B-B14F-4D97-AF65-F5344CB8AC3E}">
        <p14:creationId xmlns:p14="http://schemas.microsoft.com/office/powerpoint/2010/main" val="2125804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r>
              <a:rPr lang="en-US" dirty="0"/>
              <a:t>New templates on website:  </a:t>
            </a:r>
            <a:r>
              <a:rPr lang="en-US" dirty="0">
                <a:hlinkClick r:id="rId3"/>
              </a:rPr>
              <a:t>https://www.gvsu.edu/irb</a:t>
            </a:r>
            <a:r>
              <a:rPr lang="en-US" dirty="0" smtClean="0">
                <a:hlinkClick r:id="rId3"/>
              </a:rPr>
              <a:t>/</a:t>
            </a:r>
            <a:r>
              <a:rPr lang="en-US" dirty="0" smtClean="0"/>
              <a:t> </a:t>
            </a:r>
          </a:p>
          <a:p>
            <a:r>
              <a:rPr lang="en-US" dirty="0" smtClean="0"/>
              <a:t>Minor updates to exempt template</a:t>
            </a:r>
          </a:p>
          <a:p>
            <a:r>
              <a:rPr lang="en-US" dirty="0" smtClean="0"/>
              <a:t>Lots of changes to expedited/full board template!</a:t>
            </a:r>
          </a:p>
          <a:p>
            <a:pPr lvl="1"/>
            <a:r>
              <a:rPr lang="en-US" dirty="0" smtClean="0"/>
              <a:t>Key information box</a:t>
            </a:r>
          </a:p>
          <a:p>
            <a:pPr lvl="1"/>
            <a:r>
              <a:rPr lang="en-US" dirty="0" smtClean="0"/>
              <a:t>New statements about future research and sharing data with other researchers</a:t>
            </a:r>
          </a:p>
          <a:p>
            <a:pPr lvl="1"/>
            <a:r>
              <a:rPr lang="en-US" dirty="0" smtClean="0"/>
              <a:t>New statements regarding commercial profit, clinically relevant results and whole genome sequencing</a:t>
            </a:r>
          </a:p>
        </p:txBody>
      </p:sp>
    </p:spTree>
    <p:extLst>
      <p:ext uri="{BB962C8B-B14F-4D97-AF65-F5344CB8AC3E}">
        <p14:creationId xmlns:p14="http://schemas.microsoft.com/office/powerpoint/2010/main" val="1422785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Key Information</a:t>
            </a:r>
            <a:endParaRPr lang="en-US" dirty="0"/>
          </a:p>
        </p:txBody>
      </p:sp>
      <p:pic>
        <p:nvPicPr>
          <p:cNvPr id="4" name="Content Placeholder 3"/>
          <p:cNvPicPr>
            <a:picLocks noGrp="1" noChangeAspect="1"/>
          </p:cNvPicPr>
          <p:nvPr>
            <p:ph idx="1"/>
          </p:nvPr>
        </p:nvPicPr>
        <p:blipFill rotWithShape="1">
          <a:blip r:embed="rId3"/>
          <a:srcRect l="2001" t="4400" r="1416" b="3335"/>
          <a:stretch/>
        </p:blipFill>
        <p:spPr>
          <a:xfrm>
            <a:off x="2835965" y="2703443"/>
            <a:ext cx="6559826" cy="3061253"/>
          </a:xfrm>
          <a:prstGeom prst="rect">
            <a:avLst/>
          </a:prstGeom>
        </p:spPr>
      </p:pic>
    </p:spTree>
    <p:extLst>
      <p:ext uri="{BB962C8B-B14F-4D97-AF65-F5344CB8AC3E}">
        <p14:creationId xmlns:p14="http://schemas.microsoft.com/office/powerpoint/2010/main" val="4160067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Key Information</a:t>
            </a:r>
          </a:p>
        </p:txBody>
      </p:sp>
      <p:pic>
        <p:nvPicPr>
          <p:cNvPr id="9" name="Picture 8"/>
          <p:cNvPicPr>
            <a:picLocks noChangeAspect="1"/>
          </p:cNvPicPr>
          <p:nvPr/>
        </p:nvPicPr>
        <p:blipFill>
          <a:blip r:embed="rId3"/>
          <a:stretch>
            <a:fillRect/>
          </a:stretch>
        </p:blipFill>
        <p:spPr>
          <a:xfrm>
            <a:off x="2205036" y="2551643"/>
            <a:ext cx="7781925" cy="3324225"/>
          </a:xfrm>
          <a:prstGeom prst="rect">
            <a:avLst/>
          </a:prstGeom>
        </p:spPr>
      </p:pic>
    </p:spTree>
    <p:extLst>
      <p:ext uri="{BB962C8B-B14F-4D97-AF65-F5344CB8AC3E}">
        <p14:creationId xmlns:p14="http://schemas.microsoft.com/office/powerpoint/2010/main" val="3740829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Future Research</a:t>
            </a:r>
            <a:endParaRPr lang="en-US" dirty="0"/>
          </a:p>
        </p:txBody>
      </p:sp>
      <p:pic>
        <p:nvPicPr>
          <p:cNvPr id="4" name="Content Placeholder 3"/>
          <p:cNvPicPr>
            <a:picLocks noGrp="1" noChangeAspect="1"/>
          </p:cNvPicPr>
          <p:nvPr>
            <p:ph idx="1"/>
          </p:nvPr>
        </p:nvPicPr>
        <p:blipFill>
          <a:blip r:embed="rId3"/>
          <a:stretch>
            <a:fillRect/>
          </a:stretch>
        </p:blipFill>
        <p:spPr>
          <a:xfrm>
            <a:off x="2185987" y="2559050"/>
            <a:ext cx="7820025" cy="3314700"/>
          </a:xfrm>
          <a:prstGeom prst="rect">
            <a:avLst/>
          </a:prstGeom>
        </p:spPr>
      </p:pic>
    </p:spTree>
    <p:extLst>
      <p:ext uri="{BB962C8B-B14F-4D97-AF65-F5344CB8AC3E}">
        <p14:creationId xmlns:p14="http://schemas.microsoft.com/office/powerpoint/2010/main" val="3247248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Biospecimens</a:t>
            </a:r>
            <a:endParaRPr lang="en-US" dirty="0"/>
          </a:p>
        </p:txBody>
      </p:sp>
      <p:pic>
        <p:nvPicPr>
          <p:cNvPr id="4" name="Content Placeholder 3"/>
          <p:cNvPicPr>
            <a:picLocks noGrp="1" noChangeAspect="1"/>
          </p:cNvPicPr>
          <p:nvPr>
            <p:ph idx="1"/>
          </p:nvPr>
        </p:nvPicPr>
        <p:blipFill>
          <a:blip r:embed="rId3"/>
          <a:stretch>
            <a:fillRect/>
          </a:stretch>
        </p:blipFill>
        <p:spPr>
          <a:xfrm>
            <a:off x="1988790" y="2703444"/>
            <a:ext cx="8214420" cy="2805665"/>
          </a:xfrm>
          <a:prstGeom prst="rect">
            <a:avLst/>
          </a:prstGeom>
        </p:spPr>
      </p:pic>
    </p:spTree>
    <p:extLst>
      <p:ext uri="{BB962C8B-B14F-4D97-AF65-F5344CB8AC3E}">
        <p14:creationId xmlns:p14="http://schemas.microsoft.com/office/powerpoint/2010/main" val="146215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sp>
        <p:nvSpPr>
          <p:cNvPr id="3" name="Content Placeholder 2"/>
          <p:cNvSpPr>
            <a:spLocks noGrp="1"/>
          </p:cNvSpPr>
          <p:nvPr>
            <p:ph idx="1"/>
          </p:nvPr>
        </p:nvSpPr>
        <p:spPr/>
        <p:txBody>
          <a:bodyPr/>
          <a:lstStyle/>
          <a:p>
            <a:r>
              <a:rPr lang="en-US" i="1" dirty="0" smtClean="0"/>
              <a:t>Clinical trial </a:t>
            </a:r>
            <a:r>
              <a:rPr lang="en-US" dirty="0" smtClean="0"/>
              <a:t>means a research study in which one or more human subjects are prospectively assigned to one or more interventions (which may be either placebo or other control) to evaluate the effects of the interventions on biomedical or behavioral health-related outcomes.</a:t>
            </a:r>
            <a:endParaRPr lang="en-US" dirty="0"/>
          </a:p>
        </p:txBody>
      </p:sp>
    </p:spTree>
    <p:extLst>
      <p:ext uri="{BB962C8B-B14F-4D97-AF65-F5344CB8AC3E}">
        <p14:creationId xmlns:p14="http://schemas.microsoft.com/office/powerpoint/2010/main" val="2006975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sp>
        <p:nvSpPr>
          <p:cNvPr id="3" name="Content Placeholder 2"/>
          <p:cNvSpPr>
            <a:spLocks noGrp="1"/>
          </p:cNvSpPr>
          <p:nvPr>
            <p:ph idx="1"/>
          </p:nvPr>
        </p:nvSpPr>
        <p:spPr>
          <a:xfrm>
            <a:off x="1295400" y="2556932"/>
            <a:ext cx="9711690" cy="3318936"/>
          </a:xfrm>
        </p:spPr>
        <p:txBody>
          <a:bodyPr>
            <a:normAutofit fontScale="92500" lnSpcReduction="20000"/>
          </a:bodyPr>
          <a:lstStyle/>
          <a:p>
            <a:pPr marL="0" indent="0">
              <a:buNone/>
            </a:pPr>
            <a:r>
              <a:rPr lang="en-US" dirty="0" smtClean="0"/>
              <a:t>If the research is federally funded and meets this definition:	</a:t>
            </a:r>
          </a:p>
          <a:p>
            <a:r>
              <a:rPr lang="en-US" dirty="0" smtClean="0"/>
              <a:t>Additional elements on the consent form</a:t>
            </a:r>
          </a:p>
          <a:p>
            <a:r>
              <a:rPr lang="en-US" dirty="0" smtClean="0"/>
              <a:t>Consent form must be posted on </a:t>
            </a:r>
            <a:r>
              <a:rPr lang="en-US" dirty="0" smtClean="0">
                <a:hlinkClick r:id="rId3"/>
              </a:rPr>
              <a:t>www.clinicaltrials.gov</a:t>
            </a:r>
            <a:r>
              <a:rPr lang="en-US" dirty="0" smtClean="0"/>
              <a:t>.  </a:t>
            </a:r>
          </a:p>
          <a:p>
            <a:r>
              <a:rPr lang="en-US" dirty="0"/>
              <a:t>Single IRB review</a:t>
            </a:r>
          </a:p>
          <a:p>
            <a:r>
              <a:rPr lang="en-US" dirty="0" smtClean="0"/>
              <a:t>The consent form must include Certificate of Confidentiality language</a:t>
            </a:r>
          </a:p>
          <a:p>
            <a:r>
              <a:rPr lang="en-US" dirty="0" smtClean="0"/>
              <a:t>All research personnel must complete Conflict of Interest training and Good </a:t>
            </a:r>
            <a:r>
              <a:rPr lang="en-US" dirty="0"/>
              <a:t>Clinical Practice training</a:t>
            </a:r>
            <a:endParaRPr lang="en-US" dirty="0" smtClean="0"/>
          </a:p>
          <a:p>
            <a:r>
              <a:rPr lang="en-US" dirty="0" smtClean="0"/>
              <a:t>Research results must be posted on CT.gov within 1 year of study completion</a:t>
            </a:r>
          </a:p>
        </p:txBody>
      </p:sp>
    </p:spTree>
    <p:extLst>
      <p:ext uri="{BB962C8B-B14F-4D97-AF65-F5344CB8AC3E}">
        <p14:creationId xmlns:p14="http://schemas.microsoft.com/office/powerpoint/2010/main" val="11986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Transitioning Existing Research</a:t>
            </a:r>
            <a:endParaRPr lang="en-US" dirty="0"/>
          </a:p>
        </p:txBody>
      </p:sp>
      <p:sp>
        <p:nvSpPr>
          <p:cNvPr id="3" name="Content Placeholder 2"/>
          <p:cNvSpPr>
            <a:spLocks noGrp="1"/>
          </p:cNvSpPr>
          <p:nvPr>
            <p:ph idx="1"/>
          </p:nvPr>
        </p:nvSpPr>
        <p:spPr/>
        <p:txBody>
          <a:bodyPr/>
          <a:lstStyle/>
          <a:p>
            <a:r>
              <a:rPr lang="en-US" dirty="0" smtClean="0"/>
              <a:t>Transitioning will be determined on a per-study basis</a:t>
            </a:r>
          </a:p>
          <a:p>
            <a:r>
              <a:rPr lang="en-US" dirty="0" smtClean="0"/>
              <a:t>Generally, research will not be transitioned until enrollment and interventions are complete.</a:t>
            </a:r>
          </a:p>
          <a:p>
            <a:r>
              <a:rPr lang="en-US" dirty="0" smtClean="0"/>
              <a:t>Transition will typically occur at the time of continuing review.</a:t>
            </a:r>
          </a:p>
          <a:p>
            <a:r>
              <a:rPr lang="en-US" dirty="0" smtClean="0"/>
              <a:t>This will be documented in your approval letter.</a:t>
            </a:r>
            <a:endParaRPr lang="en-US" dirty="0"/>
          </a:p>
        </p:txBody>
      </p:sp>
    </p:spTree>
    <p:extLst>
      <p:ext uri="{BB962C8B-B14F-4D97-AF65-F5344CB8AC3E}">
        <p14:creationId xmlns:p14="http://schemas.microsoft.com/office/powerpoint/2010/main" val="1804335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IRBManager Form Updates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New form names: “IRB”. (Can still submit old HRRC forms if already working on them.)</a:t>
            </a:r>
          </a:p>
          <a:p>
            <a:r>
              <a:rPr lang="en-US" dirty="0" smtClean="0"/>
              <a:t>New </a:t>
            </a:r>
            <a:r>
              <a:rPr lang="en-US" dirty="0"/>
              <a:t>COI disclosure process (Nov 2018)</a:t>
            </a:r>
          </a:p>
          <a:p>
            <a:r>
              <a:rPr lang="en-US" dirty="0" smtClean="0"/>
              <a:t>Simplified process to add protocol personnel to IRB New Protocol Submission Form </a:t>
            </a:r>
          </a:p>
          <a:p>
            <a:r>
              <a:rPr lang="en-US" dirty="0" smtClean="0"/>
              <a:t>Rearranged some questions for better flow for reviewers and to reduce redundancies</a:t>
            </a:r>
          </a:p>
          <a:p>
            <a:r>
              <a:rPr lang="en-US" dirty="0" smtClean="0"/>
              <a:t>Change </a:t>
            </a:r>
            <a:r>
              <a:rPr lang="en-US" dirty="0"/>
              <a:t>from Epigeum to CITI for </a:t>
            </a:r>
            <a:r>
              <a:rPr lang="en-US" dirty="0">
                <a:hlinkClick r:id="rId3"/>
              </a:rPr>
              <a:t>training requirements</a:t>
            </a:r>
            <a:r>
              <a:rPr lang="en-US" dirty="0"/>
              <a:t> (Jan 2019</a:t>
            </a:r>
            <a:r>
              <a:rPr lang="en-US" dirty="0" smtClean="0"/>
              <a:t>). CITI certificate expiration dates will automatically update in IRBManager every 24 hours.</a:t>
            </a:r>
          </a:p>
          <a:p>
            <a:endParaRPr lang="en-US" dirty="0"/>
          </a:p>
          <a:p>
            <a:endParaRPr lang="en-US" dirty="0" smtClean="0"/>
          </a:p>
          <a:p>
            <a:endParaRPr lang="en-US" dirty="0"/>
          </a:p>
        </p:txBody>
      </p:sp>
    </p:spTree>
    <p:extLst>
      <p:ext uri="{BB962C8B-B14F-4D97-AF65-F5344CB8AC3E}">
        <p14:creationId xmlns:p14="http://schemas.microsoft.com/office/powerpoint/2010/main" val="123389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Name Change</a:t>
            </a:r>
          </a:p>
          <a:p>
            <a:r>
              <a:rPr lang="en-US" dirty="0" smtClean="0"/>
              <a:t>Revised Regulations</a:t>
            </a:r>
          </a:p>
          <a:p>
            <a:r>
              <a:rPr lang="en-US" dirty="0" smtClean="0"/>
              <a:t>Other </a:t>
            </a:r>
            <a:r>
              <a:rPr lang="en-US" dirty="0"/>
              <a:t>quick updates</a:t>
            </a:r>
          </a:p>
          <a:p>
            <a:endParaRPr lang="en-US" dirty="0"/>
          </a:p>
        </p:txBody>
      </p:sp>
      <p:pic>
        <p:nvPicPr>
          <p:cNvPr id="5" name="Picture 4" descr="FTU SU 2015 - Teaching in the 21st Centu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843" y="2556932"/>
            <a:ext cx="3167270" cy="3167270"/>
          </a:xfrm>
          <a:prstGeom prst="rect">
            <a:avLst/>
          </a:prstGeom>
        </p:spPr>
      </p:pic>
    </p:spTree>
    <p:extLst>
      <p:ext uri="{BB962C8B-B14F-4D97-AF65-F5344CB8AC3E}">
        <p14:creationId xmlns:p14="http://schemas.microsoft.com/office/powerpoint/2010/main" val="3776376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Research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3"/>
              </a:rPr>
              <a:t>IRB Policy 120</a:t>
            </a:r>
            <a:endParaRPr lang="en-US" dirty="0" smtClean="0"/>
          </a:p>
          <a:p>
            <a:r>
              <a:rPr lang="en-US" dirty="0" smtClean="0"/>
              <a:t>Must comply with local laws and mu</a:t>
            </a:r>
            <a:r>
              <a:rPr lang="en-US" dirty="0" smtClean="0"/>
              <a:t>st obtain an attestation statement </a:t>
            </a:r>
            <a:r>
              <a:rPr lang="en-US" dirty="0" smtClean="0"/>
              <a:t>from academic administrator/governmental official from the local jurisdiction (or an explanation of why this isn’t possible) </a:t>
            </a:r>
            <a:endParaRPr lang="en-US" dirty="0" smtClean="0"/>
          </a:p>
          <a:p>
            <a:r>
              <a:rPr lang="en-US" dirty="0" smtClean="0"/>
              <a:t>General Data Protection Regulation (GDPR) (May 2018)</a:t>
            </a:r>
          </a:p>
          <a:p>
            <a:pPr lvl="1"/>
            <a:r>
              <a:rPr lang="en-US" dirty="0" smtClean="0"/>
              <a:t>Covers the collection of identifiable private information from anyone physically located within European Economic Area (EEA) country, regardless of nationality</a:t>
            </a:r>
          </a:p>
          <a:p>
            <a:pPr lvl="1"/>
            <a:r>
              <a:rPr lang="en-US" dirty="0" smtClean="0"/>
              <a:t>Electronic surveys treated as falling under GDPR, unless question added to beginning of survey to eliminate those responding from the EEA</a:t>
            </a:r>
          </a:p>
          <a:p>
            <a:pPr lvl="1"/>
            <a:r>
              <a:rPr lang="en-US" dirty="0" smtClean="0"/>
              <a:t>Must be able to remove participant’s data upon request</a:t>
            </a:r>
          </a:p>
          <a:p>
            <a:pPr lvl="1"/>
            <a:r>
              <a:rPr lang="en-US" dirty="0" smtClean="0"/>
              <a:t>Additional consent elements required</a:t>
            </a:r>
            <a:endParaRPr lang="en-US" dirty="0"/>
          </a:p>
          <a:p>
            <a:endParaRPr lang="en-US" dirty="0" smtClean="0"/>
          </a:p>
          <a:p>
            <a:endParaRPr lang="en-US" dirty="0"/>
          </a:p>
        </p:txBody>
      </p:sp>
    </p:spTree>
    <p:extLst>
      <p:ext uri="{BB962C8B-B14F-4D97-AF65-F5344CB8AC3E}">
        <p14:creationId xmlns:p14="http://schemas.microsoft.com/office/powerpoint/2010/main" val="59714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Updates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3"/>
              </a:rPr>
              <a:t>IRB policies </a:t>
            </a:r>
            <a:r>
              <a:rPr lang="en-US" dirty="0"/>
              <a:t>have been </a:t>
            </a:r>
            <a:r>
              <a:rPr lang="en-US" dirty="0" smtClean="0"/>
              <a:t>updated</a:t>
            </a:r>
          </a:p>
          <a:p>
            <a:r>
              <a:rPr lang="en-US" dirty="0" smtClean="0"/>
              <a:t>Post-Approval Compliance Review (PACR) Program [</a:t>
            </a:r>
            <a:r>
              <a:rPr lang="en-US" dirty="0" smtClean="0">
                <a:hlinkClick r:id="rId4"/>
              </a:rPr>
              <a:t>IRB Policy 1040</a:t>
            </a:r>
            <a:r>
              <a:rPr lang="en-US" dirty="0" smtClean="0"/>
              <a:t>]</a:t>
            </a:r>
            <a:endParaRPr lang="en-US" dirty="0"/>
          </a:p>
          <a:p>
            <a:r>
              <a:rPr lang="en-US" dirty="0" smtClean="0"/>
              <a:t>Personnel changes for exempt research (Jan 2019) [</a:t>
            </a:r>
            <a:r>
              <a:rPr lang="en-US" dirty="0" smtClean="0">
                <a:hlinkClick r:id="rId5"/>
              </a:rPr>
              <a:t>IRB Policy 1010</a:t>
            </a:r>
            <a:r>
              <a:rPr lang="en-US" dirty="0" smtClean="0"/>
              <a:t>]</a:t>
            </a:r>
          </a:p>
          <a:p>
            <a:r>
              <a:rPr lang="en-US" dirty="0" smtClean="0"/>
              <a:t>Updated </a:t>
            </a:r>
            <a:r>
              <a:rPr lang="en-US" dirty="0"/>
              <a:t>policy on reportable </a:t>
            </a:r>
            <a:r>
              <a:rPr lang="en-US" dirty="0" smtClean="0"/>
              <a:t>events </a:t>
            </a:r>
            <a:r>
              <a:rPr lang="en-US" dirty="0"/>
              <a:t>(</a:t>
            </a:r>
            <a:r>
              <a:rPr lang="en-US" dirty="0" smtClean="0"/>
              <a:t>Jan </a:t>
            </a:r>
            <a:r>
              <a:rPr lang="en-US" dirty="0"/>
              <a:t>2019</a:t>
            </a:r>
            <a:r>
              <a:rPr lang="en-US" dirty="0" smtClean="0"/>
              <a:t>) [</a:t>
            </a:r>
            <a:r>
              <a:rPr lang="en-US" dirty="0" smtClean="0">
                <a:hlinkClick r:id="rId6"/>
              </a:rPr>
              <a:t>IRB Policy 1020</a:t>
            </a:r>
            <a:r>
              <a:rPr lang="en-US" dirty="0" smtClean="0"/>
              <a:t>]</a:t>
            </a:r>
            <a:endParaRPr lang="en-US" dirty="0"/>
          </a:p>
          <a:p>
            <a:r>
              <a:rPr lang="en-US" dirty="0"/>
              <a:t>Old emails </a:t>
            </a:r>
            <a:r>
              <a:rPr lang="en-US" dirty="0" smtClean="0"/>
              <a:t>turned </a:t>
            </a:r>
            <a:r>
              <a:rPr lang="en-US" dirty="0"/>
              <a:t>off:  </a:t>
            </a:r>
            <a:r>
              <a:rPr lang="en-US" dirty="0">
                <a:hlinkClick r:id="rId7"/>
              </a:rPr>
              <a:t>hrrc@gvsu.edu</a:t>
            </a:r>
            <a:r>
              <a:rPr lang="en-US" dirty="0"/>
              <a:t> &amp; </a:t>
            </a:r>
            <a:r>
              <a:rPr lang="en-US" dirty="0">
                <a:hlinkClick r:id="rId8"/>
              </a:rPr>
              <a:t>rpp@gvsu.edu</a:t>
            </a:r>
            <a:r>
              <a:rPr lang="en-US" dirty="0"/>
              <a:t> </a:t>
            </a:r>
            <a:r>
              <a:rPr lang="en-US" dirty="0" smtClean="0"/>
              <a:t>(Mar </a:t>
            </a:r>
            <a:r>
              <a:rPr lang="en-US" dirty="0"/>
              <a:t>2019)</a:t>
            </a:r>
          </a:p>
          <a:p>
            <a:r>
              <a:rPr lang="en-US" dirty="0" smtClean="0"/>
              <a:t>Updated </a:t>
            </a:r>
            <a:r>
              <a:rPr lang="en-US" dirty="0"/>
              <a:t>policy on data </a:t>
            </a:r>
            <a:r>
              <a:rPr lang="en-US" dirty="0" smtClean="0"/>
              <a:t>management (Soon?)</a:t>
            </a:r>
          </a:p>
          <a:p>
            <a:r>
              <a:rPr lang="en-US" dirty="0" smtClean="0"/>
              <a:t>Streamlyne: New Sponsored Programs software to replace Cayuse</a:t>
            </a:r>
            <a:endParaRPr lang="en-US" dirty="0"/>
          </a:p>
          <a:p>
            <a:endParaRPr lang="en-US" dirty="0"/>
          </a:p>
        </p:txBody>
      </p:sp>
    </p:spTree>
    <p:extLst>
      <p:ext uri="{BB962C8B-B14F-4D97-AF65-F5344CB8AC3E}">
        <p14:creationId xmlns:p14="http://schemas.microsoft.com/office/powerpoint/2010/main" val="27449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Turn-Around Times</a:t>
            </a:r>
            <a:endParaRPr lang="en-US" dirty="0"/>
          </a:p>
        </p:txBody>
      </p:sp>
      <p:sp>
        <p:nvSpPr>
          <p:cNvPr id="4" name="TextBox 3"/>
          <p:cNvSpPr txBox="1"/>
          <p:nvPr/>
        </p:nvSpPr>
        <p:spPr>
          <a:xfrm>
            <a:off x="1444438" y="5649686"/>
            <a:ext cx="7043338" cy="369332"/>
          </a:xfrm>
          <a:prstGeom prst="rect">
            <a:avLst/>
          </a:prstGeom>
          <a:noFill/>
        </p:spPr>
        <p:txBody>
          <a:bodyPr wrap="none" rtlCol="0">
            <a:spAutoFit/>
          </a:bodyPr>
          <a:lstStyle/>
          <a:p>
            <a:r>
              <a:rPr lang="en-US" dirty="0" smtClean="0"/>
              <a:t>*Time measured from initial receipt in ORCI to final letter, 7/1/18 - 3/7/19</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9394163"/>
              </p:ext>
            </p:extLst>
          </p:nvPr>
        </p:nvGraphicFramePr>
        <p:xfrm>
          <a:off x="1589316" y="2484482"/>
          <a:ext cx="9056913" cy="2966720"/>
        </p:xfrm>
        <a:graphic>
          <a:graphicData uri="http://schemas.openxmlformats.org/drawingml/2006/table">
            <a:tbl>
              <a:tblPr firstRow="1" bandRow="1">
                <a:tableStyleId>{5C22544A-7EE6-4342-B048-85BDC9FD1C3A}</a:tableStyleId>
              </a:tblPr>
              <a:tblGrid>
                <a:gridCol w="2710541">
                  <a:extLst>
                    <a:ext uri="{9D8B030D-6E8A-4147-A177-3AD203B41FA5}">
                      <a16:colId xmlns:a16="http://schemas.microsoft.com/office/drawing/2014/main" val="1353167563"/>
                    </a:ext>
                  </a:extLst>
                </a:gridCol>
                <a:gridCol w="1151477">
                  <a:extLst>
                    <a:ext uri="{9D8B030D-6E8A-4147-A177-3AD203B41FA5}">
                      <a16:colId xmlns:a16="http://schemas.microsoft.com/office/drawing/2014/main" val="1504784372"/>
                    </a:ext>
                  </a:extLst>
                </a:gridCol>
                <a:gridCol w="1494592">
                  <a:extLst>
                    <a:ext uri="{9D8B030D-6E8A-4147-A177-3AD203B41FA5}">
                      <a16:colId xmlns:a16="http://schemas.microsoft.com/office/drawing/2014/main" val="497398069"/>
                    </a:ext>
                  </a:extLst>
                </a:gridCol>
                <a:gridCol w="1303280">
                  <a:extLst>
                    <a:ext uri="{9D8B030D-6E8A-4147-A177-3AD203B41FA5}">
                      <a16:colId xmlns:a16="http://schemas.microsoft.com/office/drawing/2014/main" val="680264319"/>
                    </a:ext>
                  </a:extLst>
                </a:gridCol>
                <a:gridCol w="2397023">
                  <a:extLst>
                    <a:ext uri="{9D8B030D-6E8A-4147-A177-3AD203B41FA5}">
                      <a16:colId xmlns:a16="http://schemas.microsoft.com/office/drawing/2014/main" val="515009215"/>
                    </a:ext>
                  </a:extLst>
                </a:gridCol>
              </a:tblGrid>
              <a:tr h="370840">
                <a:tc rowSpan="2">
                  <a:txBody>
                    <a:bodyPr/>
                    <a:lstStyle/>
                    <a:p>
                      <a:pPr algn="ctr"/>
                      <a:r>
                        <a:rPr lang="en-US" dirty="0" smtClean="0"/>
                        <a:t>Review Type</a:t>
                      </a:r>
                      <a:endParaRPr lang="en-US" dirty="0"/>
                    </a:p>
                  </a:txBody>
                  <a:tcPr anchor="ctr"/>
                </a:tc>
                <a:tc gridSpan="3">
                  <a:txBody>
                    <a:bodyPr/>
                    <a:lstStyle/>
                    <a:p>
                      <a:pPr algn="ctr"/>
                      <a:r>
                        <a:rPr lang="en-US" dirty="0" smtClean="0"/>
                        <a:t>Turn-Around</a:t>
                      </a:r>
                      <a:r>
                        <a:rPr lang="en-US" baseline="0" dirty="0" smtClean="0"/>
                        <a:t> Times* (business days)</a:t>
                      </a:r>
                      <a:endParaRPr lang="en-US" dirty="0"/>
                    </a:p>
                  </a:txBody>
                  <a:tcPr anchor="ctr"/>
                </a:tc>
                <a:tc hMerge="1">
                  <a:txBody>
                    <a:bodyPr/>
                    <a:lstStyle/>
                    <a:p>
                      <a:endParaRPr lang="en-US" dirty="0"/>
                    </a:p>
                  </a:txBody>
                  <a:tcPr/>
                </a:tc>
                <a:tc hMerge="1">
                  <a:txBody>
                    <a:bodyPr/>
                    <a:lstStyle/>
                    <a:p>
                      <a:endParaRPr lang="en-US" dirty="0"/>
                    </a:p>
                  </a:txBody>
                  <a:tcPr/>
                </a:tc>
                <a:tc rowSpan="2">
                  <a:txBody>
                    <a:bodyPr/>
                    <a:lstStyle/>
                    <a:p>
                      <a:pPr algn="ctr"/>
                      <a:r>
                        <a:rPr lang="en-US" dirty="0" smtClean="0"/>
                        <a:t>Number of Submissions</a:t>
                      </a:r>
                      <a:endParaRPr lang="en-US" dirty="0"/>
                    </a:p>
                  </a:txBody>
                  <a:tcPr anchor="ctr"/>
                </a:tc>
                <a:extLst>
                  <a:ext uri="{0D108BD9-81ED-4DB2-BD59-A6C34878D82A}">
                    <a16:rowId xmlns:a16="http://schemas.microsoft.com/office/drawing/2014/main" val="829106165"/>
                  </a:ext>
                </a:extLst>
              </a:tr>
              <a:tr h="370840">
                <a:tc vMerge="1">
                  <a:txBody>
                    <a:bodyPr/>
                    <a:lstStyle/>
                    <a:p>
                      <a:endParaRPr lang="en-US" dirty="0"/>
                    </a:p>
                  </a:txBody>
                  <a:tcPr/>
                </a:tc>
                <a:tc>
                  <a:txBody>
                    <a:bodyPr/>
                    <a:lstStyle/>
                    <a:p>
                      <a:pPr marL="0" algn="ctr" defTabSz="457200" rtl="0" eaLnBrk="1" latinLnBrk="0" hangingPunct="1"/>
                      <a:r>
                        <a:rPr lang="en-US" sz="1800" b="1" kern="1200" dirty="0" smtClean="0">
                          <a:solidFill>
                            <a:schemeClr val="bg1"/>
                          </a:solidFill>
                          <a:latin typeface="+mn-lt"/>
                          <a:ea typeface="+mn-ea"/>
                          <a:cs typeface="+mn-cs"/>
                        </a:rPr>
                        <a:t>Mean</a:t>
                      </a:r>
                      <a:endParaRPr lang="en-US" sz="1800" b="1" kern="1200" dirty="0">
                        <a:solidFill>
                          <a:schemeClr val="bg1"/>
                        </a:solidFill>
                        <a:latin typeface="+mn-lt"/>
                        <a:ea typeface="+mn-ea"/>
                        <a:cs typeface="+mn-cs"/>
                      </a:endParaRPr>
                    </a:p>
                  </a:txBody>
                  <a:tcPr anchor="ctr">
                    <a:solidFill>
                      <a:schemeClr val="accent1"/>
                    </a:solidFill>
                  </a:tcPr>
                </a:tc>
                <a:tc>
                  <a:txBody>
                    <a:bodyPr/>
                    <a:lstStyle/>
                    <a:p>
                      <a:pPr marL="0" algn="ctr" defTabSz="457200" rtl="0" eaLnBrk="1" latinLnBrk="0" hangingPunct="1"/>
                      <a:r>
                        <a:rPr lang="en-US" sz="1800" b="1" kern="1200" dirty="0" smtClean="0">
                          <a:solidFill>
                            <a:schemeClr val="bg1"/>
                          </a:solidFill>
                          <a:latin typeface="+mn-lt"/>
                          <a:ea typeface="+mn-ea"/>
                          <a:cs typeface="+mn-cs"/>
                        </a:rPr>
                        <a:t>Median</a:t>
                      </a:r>
                      <a:endParaRPr lang="en-US" sz="1800" b="1" kern="1200" dirty="0">
                        <a:solidFill>
                          <a:schemeClr val="bg1"/>
                        </a:solidFill>
                        <a:latin typeface="+mn-lt"/>
                        <a:ea typeface="+mn-ea"/>
                        <a:cs typeface="+mn-cs"/>
                      </a:endParaRPr>
                    </a:p>
                  </a:txBody>
                  <a:tcPr anchor="ctr">
                    <a:solidFill>
                      <a:schemeClr val="accent1"/>
                    </a:solidFill>
                  </a:tcPr>
                </a:tc>
                <a:tc>
                  <a:txBody>
                    <a:bodyPr/>
                    <a:lstStyle/>
                    <a:p>
                      <a:pPr marL="0" algn="ctr" defTabSz="457200" rtl="0" eaLnBrk="1" latinLnBrk="0" hangingPunct="1"/>
                      <a:r>
                        <a:rPr lang="en-US" sz="1800" b="1" kern="1200" dirty="0" smtClean="0">
                          <a:solidFill>
                            <a:schemeClr val="bg1"/>
                          </a:solidFill>
                          <a:latin typeface="+mn-lt"/>
                          <a:ea typeface="+mn-ea"/>
                          <a:cs typeface="+mn-cs"/>
                        </a:rPr>
                        <a:t>Mode</a:t>
                      </a:r>
                      <a:endParaRPr lang="en-US" sz="1800" b="1" kern="1200" dirty="0">
                        <a:solidFill>
                          <a:schemeClr val="bg1"/>
                        </a:solidFill>
                        <a:latin typeface="+mn-lt"/>
                        <a:ea typeface="+mn-ea"/>
                        <a:cs typeface="+mn-cs"/>
                      </a:endParaRPr>
                    </a:p>
                  </a:txBody>
                  <a:tcPr anchor="ctr">
                    <a:solidFill>
                      <a:schemeClr val="accent1"/>
                    </a:solidFill>
                  </a:tcPr>
                </a:tc>
                <a:tc vMerge="1">
                  <a:txBody>
                    <a:bodyPr/>
                    <a:lstStyle/>
                    <a:p>
                      <a:endParaRPr lang="en-US" dirty="0"/>
                    </a:p>
                  </a:txBody>
                  <a:tcPr/>
                </a:tc>
                <a:extLst>
                  <a:ext uri="{0D108BD9-81ED-4DB2-BD59-A6C34878D82A}">
                    <a16:rowId xmlns:a16="http://schemas.microsoft.com/office/drawing/2014/main" val="2953300216"/>
                  </a:ext>
                </a:extLst>
              </a:tr>
              <a:tr h="370840">
                <a:tc>
                  <a:txBody>
                    <a:bodyPr/>
                    <a:lstStyle/>
                    <a:p>
                      <a:r>
                        <a:rPr lang="en-US" dirty="0" smtClean="0"/>
                        <a:t>Research Determination</a:t>
                      </a:r>
                    </a:p>
                  </a:txBody>
                  <a:tcPr/>
                </a:tc>
                <a:tc>
                  <a:txBody>
                    <a:bodyPr/>
                    <a:lstStyle/>
                    <a:p>
                      <a:pPr algn="ctr"/>
                      <a:r>
                        <a:rPr lang="en-US" dirty="0" smtClean="0"/>
                        <a:t>1.67</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99</a:t>
                      </a:r>
                      <a:endParaRPr lang="en-US" dirty="0"/>
                    </a:p>
                  </a:txBody>
                  <a:tcPr/>
                </a:tc>
                <a:extLst>
                  <a:ext uri="{0D108BD9-81ED-4DB2-BD59-A6C34878D82A}">
                    <a16:rowId xmlns:a16="http://schemas.microsoft.com/office/drawing/2014/main" val="849215251"/>
                  </a:ext>
                </a:extLst>
              </a:tr>
              <a:tr h="370840">
                <a:tc>
                  <a:txBody>
                    <a:bodyPr/>
                    <a:lstStyle/>
                    <a:p>
                      <a:r>
                        <a:rPr lang="en-US" dirty="0" smtClean="0"/>
                        <a:t>New Protocol: Exempt</a:t>
                      </a:r>
                      <a:endParaRPr lang="en-US" dirty="0"/>
                    </a:p>
                  </a:txBody>
                  <a:tcPr/>
                </a:tc>
                <a:tc>
                  <a:txBody>
                    <a:bodyPr/>
                    <a:lstStyle/>
                    <a:p>
                      <a:pPr algn="ctr"/>
                      <a:r>
                        <a:rPr lang="en-US" dirty="0" smtClean="0"/>
                        <a:t>7.77</a:t>
                      </a:r>
                      <a:endParaRPr lang="en-US" dirty="0"/>
                    </a:p>
                  </a:txBody>
                  <a:tcPr/>
                </a:tc>
                <a:tc>
                  <a:txBody>
                    <a:bodyPr/>
                    <a:lstStyle/>
                    <a:p>
                      <a:pPr algn="ctr"/>
                      <a:r>
                        <a:rPr lang="en-US" dirty="0" smtClean="0"/>
                        <a:t>3.0</a:t>
                      </a:r>
                      <a:endParaRPr lang="en-US" dirty="0"/>
                    </a:p>
                  </a:txBody>
                  <a:tcPr/>
                </a:tc>
                <a:tc>
                  <a:txBody>
                    <a:bodyPr/>
                    <a:lstStyle/>
                    <a:p>
                      <a:pPr algn="ctr"/>
                      <a:r>
                        <a:rPr lang="en-US" dirty="0" smtClean="0"/>
                        <a:t>2.0</a:t>
                      </a:r>
                      <a:endParaRPr lang="en-US" dirty="0"/>
                    </a:p>
                  </a:txBody>
                  <a:tcPr/>
                </a:tc>
                <a:tc>
                  <a:txBody>
                    <a:bodyPr/>
                    <a:lstStyle/>
                    <a:p>
                      <a:pPr algn="ctr"/>
                      <a:r>
                        <a:rPr lang="en-US" dirty="0" smtClean="0"/>
                        <a:t>92</a:t>
                      </a:r>
                      <a:endParaRPr lang="en-US" dirty="0"/>
                    </a:p>
                  </a:txBody>
                  <a:tcPr/>
                </a:tc>
                <a:extLst>
                  <a:ext uri="{0D108BD9-81ED-4DB2-BD59-A6C34878D82A}">
                    <a16:rowId xmlns:a16="http://schemas.microsoft.com/office/drawing/2014/main" val="2047231187"/>
                  </a:ext>
                </a:extLst>
              </a:tr>
              <a:tr h="370840">
                <a:tc>
                  <a:txBody>
                    <a:bodyPr/>
                    <a:lstStyle/>
                    <a:p>
                      <a:r>
                        <a:rPr lang="en-US" dirty="0" smtClean="0"/>
                        <a:t>New Protocol: Expedited</a:t>
                      </a:r>
                      <a:endParaRPr lang="en-US" dirty="0"/>
                    </a:p>
                  </a:txBody>
                  <a:tcPr/>
                </a:tc>
                <a:tc>
                  <a:txBody>
                    <a:bodyPr/>
                    <a:lstStyle/>
                    <a:p>
                      <a:pPr algn="ctr"/>
                      <a:r>
                        <a:rPr lang="en-US" dirty="0" smtClean="0"/>
                        <a:t>33.50</a:t>
                      </a:r>
                      <a:endParaRPr lang="en-US" dirty="0"/>
                    </a:p>
                  </a:txBody>
                  <a:tcPr/>
                </a:tc>
                <a:tc>
                  <a:txBody>
                    <a:bodyPr/>
                    <a:lstStyle/>
                    <a:p>
                      <a:pPr algn="ctr"/>
                      <a:r>
                        <a:rPr lang="en-US" dirty="0" smtClean="0"/>
                        <a:t>19.5</a:t>
                      </a:r>
                      <a:endParaRPr lang="en-US" dirty="0"/>
                    </a:p>
                  </a:txBody>
                  <a:tcPr/>
                </a:tc>
                <a:tc>
                  <a:txBody>
                    <a:bodyPr/>
                    <a:lstStyle/>
                    <a:p>
                      <a:pPr algn="ctr"/>
                      <a:r>
                        <a:rPr lang="en-US" dirty="0" smtClean="0"/>
                        <a:t>19.0</a:t>
                      </a:r>
                      <a:endParaRPr lang="en-US" dirty="0"/>
                    </a:p>
                  </a:txBody>
                  <a:tcPr/>
                </a:tc>
                <a:tc>
                  <a:txBody>
                    <a:bodyPr/>
                    <a:lstStyle/>
                    <a:p>
                      <a:pPr algn="ctr"/>
                      <a:r>
                        <a:rPr lang="en-US" dirty="0" smtClean="0"/>
                        <a:t>30</a:t>
                      </a:r>
                      <a:endParaRPr lang="en-US" dirty="0"/>
                    </a:p>
                  </a:txBody>
                  <a:tcPr/>
                </a:tc>
                <a:extLst>
                  <a:ext uri="{0D108BD9-81ED-4DB2-BD59-A6C34878D82A}">
                    <a16:rowId xmlns:a16="http://schemas.microsoft.com/office/drawing/2014/main" val="1031349774"/>
                  </a:ext>
                </a:extLst>
              </a:tr>
              <a:tr h="370840">
                <a:tc>
                  <a:txBody>
                    <a:bodyPr/>
                    <a:lstStyle/>
                    <a:p>
                      <a:r>
                        <a:rPr lang="en-US" dirty="0" smtClean="0"/>
                        <a:t>Reliance Agreement</a:t>
                      </a:r>
                      <a:endParaRPr lang="en-US" dirty="0"/>
                    </a:p>
                  </a:txBody>
                  <a:tcPr/>
                </a:tc>
                <a:tc>
                  <a:txBody>
                    <a:bodyPr/>
                    <a:lstStyle/>
                    <a:p>
                      <a:pPr algn="ctr"/>
                      <a:r>
                        <a:rPr lang="en-US" dirty="0" smtClean="0"/>
                        <a:t>10.10</a:t>
                      </a:r>
                      <a:endParaRPr lang="en-US" dirty="0"/>
                    </a:p>
                  </a:txBody>
                  <a:tcPr/>
                </a:tc>
                <a:tc>
                  <a:txBody>
                    <a:bodyPr/>
                    <a:lstStyle/>
                    <a:p>
                      <a:pPr algn="ctr"/>
                      <a:r>
                        <a:rPr lang="en-US" dirty="0" smtClean="0"/>
                        <a:t>4.0</a:t>
                      </a:r>
                      <a:endParaRPr lang="en-US" dirty="0"/>
                    </a:p>
                  </a:txBody>
                  <a:tcPr/>
                </a:tc>
                <a:tc>
                  <a:txBody>
                    <a:bodyPr/>
                    <a:lstStyle/>
                    <a:p>
                      <a:pPr algn="ctr"/>
                      <a:r>
                        <a:rPr lang="en-US" dirty="0" smtClean="0"/>
                        <a:t>1.0</a:t>
                      </a:r>
                      <a:endParaRPr lang="en-US" dirty="0"/>
                    </a:p>
                  </a:txBody>
                  <a:tcPr/>
                </a:tc>
                <a:tc>
                  <a:txBody>
                    <a:bodyPr/>
                    <a:lstStyle/>
                    <a:p>
                      <a:pPr algn="ctr"/>
                      <a:r>
                        <a:rPr lang="en-US" dirty="0" smtClean="0"/>
                        <a:t>22</a:t>
                      </a:r>
                      <a:endParaRPr lang="en-US" dirty="0"/>
                    </a:p>
                  </a:txBody>
                  <a:tcPr/>
                </a:tc>
                <a:extLst>
                  <a:ext uri="{0D108BD9-81ED-4DB2-BD59-A6C34878D82A}">
                    <a16:rowId xmlns:a16="http://schemas.microsoft.com/office/drawing/2014/main" val="4110248751"/>
                  </a:ext>
                </a:extLst>
              </a:tr>
              <a:tr h="370840">
                <a:tc>
                  <a:txBody>
                    <a:bodyPr/>
                    <a:lstStyle/>
                    <a:p>
                      <a:r>
                        <a:rPr lang="en-US" dirty="0" smtClean="0"/>
                        <a:t>Amendment: Exempt</a:t>
                      </a:r>
                      <a:endParaRPr lang="en-US" dirty="0"/>
                    </a:p>
                  </a:txBody>
                  <a:tcPr/>
                </a:tc>
                <a:tc>
                  <a:txBody>
                    <a:bodyPr/>
                    <a:lstStyle/>
                    <a:p>
                      <a:pPr algn="ctr"/>
                      <a:r>
                        <a:rPr lang="en-US" dirty="0" smtClean="0"/>
                        <a:t>7.93</a:t>
                      </a:r>
                      <a:endParaRPr lang="en-US" dirty="0"/>
                    </a:p>
                  </a:txBody>
                  <a:tcPr/>
                </a:tc>
                <a:tc>
                  <a:txBody>
                    <a:bodyPr/>
                    <a:lstStyle/>
                    <a:p>
                      <a:pPr algn="ctr"/>
                      <a:r>
                        <a:rPr lang="en-US" dirty="0" smtClean="0"/>
                        <a:t>2.0</a:t>
                      </a:r>
                      <a:endParaRPr lang="en-US" dirty="0"/>
                    </a:p>
                  </a:txBody>
                  <a:tcPr/>
                </a:tc>
                <a:tc>
                  <a:txBody>
                    <a:bodyPr/>
                    <a:lstStyle/>
                    <a:p>
                      <a:pPr algn="ctr"/>
                      <a:r>
                        <a:rPr lang="en-US" dirty="0" smtClean="0"/>
                        <a:t>1.0</a:t>
                      </a:r>
                      <a:endParaRPr lang="en-US" dirty="0"/>
                    </a:p>
                  </a:txBody>
                  <a:tcPr/>
                </a:tc>
                <a:tc>
                  <a:txBody>
                    <a:bodyPr/>
                    <a:lstStyle/>
                    <a:p>
                      <a:pPr algn="ctr"/>
                      <a:r>
                        <a:rPr lang="en-US" dirty="0" smtClean="0"/>
                        <a:t>29</a:t>
                      </a:r>
                      <a:endParaRPr lang="en-US" dirty="0"/>
                    </a:p>
                  </a:txBody>
                  <a:tcPr/>
                </a:tc>
                <a:extLst>
                  <a:ext uri="{0D108BD9-81ED-4DB2-BD59-A6C34878D82A}">
                    <a16:rowId xmlns:a16="http://schemas.microsoft.com/office/drawing/2014/main" val="1997319899"/>
                  </a:ext>
                </a:extLst>
              </a:tr>
              <a:tr h="370840">
                <a:tc>
                  <a:txBody>
                    <a:bodyPr/>
                    <a:lstStyle/>
                    <a:p>
                      <a:r>
                        <a:rPr lang="en-US" dirty="0" smtClean="0"/>
                        <a:t>Amendment: Expedited</a:t>
                      </a:r>
                      <a:endParaRPr lang="en-US" dirty="0"/>
                    </a:p>
                  </a:txBody>
                  <a:tcPr/>
                </a:tc>
                <a:tc>
                  <a:txBody>
                    <a:bodyPr/>
                    <a:lstStyle/>
                    <a:p>
                      <a:pPr algn="ctr"/>
                      <a:r>
                        <a:rPr lang="en-US" dirty="0" smtClean="0"/>
                        <a:t>6.54</a:t>
                      </a:r>
                      <a:endParaRPr lang="en-US" dirty="0"/>
                    </a:p>
                  </a:txBody>
                  <a:tcPr/>
                </a:tc>
                <a:tc>
                  <a:txBody>
                    <a:bodyPr/>
                    <a:lstStyle/>
                    <a:p>
                      <a:pPr algn="ctr"/>
                      <a:r>
                        <a:rPr lang="en-US" dirty="0" smtClean="0"/>
                        <a:t>4.0</a:t>
                      </a:r>
                      <a:endParaRPr lang="en-US" dirty="0"/>
                    </a:p>
                  </a:txBody>
                  <a:tcPr/>
                </a:tc>
                <a:tc>
                  <a:txBody>
                    <a:bodyPr/>
                    <a:lstStyle/>
                    <a:p>
                      <a:pPr algn="ctr"/>
                      <a:r>
                        <a:rPr lang="en-US" dirty="0" smtClean="0"/>
                        <a:t>3.0</a:t>
                      </a:r>
                      <a:endParaRPr lang="en-US" dirty="0"/>
                    </a:p>
                  </a:txBody>
                  <a:tcPr/>
                </a:tc>
                <a:tc>
                  <a:txBody>
                    <a:bodyPr/>
                    <a:lstStyle/>
                    <a:p>
                      <a:pPr algn="ctr"/>
                      <a:r>
                        <a:rPr lang="en-US" dirty="0" smtClean="0"/>
                        <a:t>48</a:t>
                      </a:r>
                      <a:endParaRPr lang="en-US" dirty="0"/>
                    </a:p>
                  </a:txBody>
                  <a:tcPr/>
                </a:tc>
                <a:extLst>
                  <a:ext uri="{0D108BD9-81ED-4DB2-BD59-A6C34878D82A}">
                    <a16:rowId xmlns:a16="http://schemas.microsoft.com/office/drawing/2014/main" val="693750158"/>
                  </a:ext>
                </a:extLst>
              </a:tr>
            </a:tbl>
          </a:graphicData>
        </a:graphic>
      </p:graphicFrame>
    </p:spTree>
    <p:extLst>
      <p:ext uri="{BB962C8B-B14F-4D97-AF65-F5344CB8AC3E}">
        <p14:creationId xmlns:p14="http://schemas.microsoft.com/office/powerpoint/2010/main" val="107874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br>
              <a:rPr lang="en-US" dirty="0" smtClean="0"/>
            </a:br>
            <a:r>
              <a:rPr lang="en-US" sz="2200" dirty="0" smtClean="0"/>
              <a:t/>
            </a:r>
            <a:br>
              <a:rPr lang="en-US" sz="2200" dirty="0" smtClean="0"/>
            </a:br>
            <a:r>
              <a:rPr lang="en-US" sz="3200" dirty="0" smtClean="0"/>
              <a:t>Ben Vesper, Director, ORCI</a:t>
            </a:r>
            <a:br>
              <a:rPr lang="en-US" sz="3200" dirty="0" smtClean="0"/>
            </a:br>
            <a:r>
              <a:rPr lang="en-US" sz="3200" dirty="0" smtClean="0"/>
              <a:t>Stacey Gardner, Research Compliance Specialist</a:t>
            </a:r>
            <a:endParaRPr lang="en-US" sz="3200" dirty="0"/>
          </a:p>
        </p:txBody>
      </p:sp>
      <p:sp>
        <p:nvSpPr>
          <p:cNvPr id="4" name="Text Placeholder 3"/>
          <p:cNvSpPr>
            <a:spLocks noGrp="1"/>
          </p:cNvSpPr>
          <p:nvPr>
            <p:ph type="body" idx="1"/>
          </p:nvPr>
        </p:nvSpPr>
        <p:spPr>
          <a:xfrm>
            <a:off x="1295397" y="3704589"/>
            <a:ext cx="9609670" cy="1405467"/>
          </a:xfrm>
        </p:spPr>
        <p:txBody>
          <a:bodyPr>
            <a:noAutofit/>
          </a:bodyPr>
          <a:lstStyle/>
          <a:p>
            <a:pPr algn="ctr"/>
            <a:r>
              <a:rPr lang="en-US" sz="2800" dirty="0" smtClean="0"/>
              <a:t>(616) 331-3197</a:t>
            </a:r>
          </a:p>
          <a:p>
            <a:pPr algn="ctr"/>
            <a:r>
              <a:rPr lang="en-US" sz="2800" dirty="0">
                <a:hlinkClick r:id="rId3"/>
              </a:rPr>
              <a:t>rci@gvsu.edu</a:t>
            </a:r>
            <a:r>
              <a:rPr lang="en-US" sz="2800" dirty="0"/>
              <a:t> </a:t>
            </a:r>
          </a:p>
          <a:p>
            <a:pPr algn="ctr"/>
            <a:r>
              <a:rPr lang="en-US" sz="2800" dirty="0" smtClean="0">
                <a:hlinkClick r:id="rId4"/>
              </a:rPr>
              <a:t>www.gvsu.edu/rci</a:t>
            </a:r>
            <a:endParaRPr lang="en-US" sz="2800" dirty="0" smtClean="0"/>
          </a:p>
          <a:p>
            <a:pPr algn="ctr"/>
            <a:r>
              <a:rPr lang="en-US" sz="2800" dirty="0" smtClean="0">
                <a:hlinkClick r:id="rId5"/>
              </a:rPr>
              <a:t>www.gvsu.edu/irb</a:t>
            </a:r>
            <a:r>
              <a:rPr lang="en-US" sz="2800" dirty="0" smtClean="0"/>
              <a:t> </a:t>
            </a:r>
            <a:endParaRPr lang="en-US" sz="2800" dirty="0"/>
          </a:p>
        </p:txBody>
      </p:sp>
    </p:spTree>
    <p:extLst>
      <p:ext uri="{BB962C8B-B14F-4D97-AF65-F5344CB8AC3E}">
        <p14:creationId xmlns:p14="http://schemas.microsoft.com/office/powerpoint/2010/main" val="1215851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Change!</a:t>
            </a:r>
            <a:endParaRPr lang="en-US" dirty="0"/>
          </a:p>
        </p:txBody>
      </p:sp>
      <p:sp>
        <p:nvSpPr>
          <p:cNvPr id="6" name="Horizontal Scroll 5"/>
          <p:cNvSpPr/>
          <p:nvPr/>
        </p:nvSpPr>
        <p:spPr>
          <a:xfrm>
            <a:off x="6646505" y="2687217"/>
            <a:ext cx="4404049" cy="336835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83434" y="2556932"/>
            <a:ext cx="9713164" cy="3318936"/>
          </a:xfrm>
        </p:spPr>
        <p:txBody>
          <a:bodyPr>
            <a:normAutofit/>
          </a:bodyPr>
          <a:lstStyle/>
          <a:p>
            <a:pPr marL="0" indent="0" algn="ctr">
              <a:spcBef>
                <a:spcPts val="0"/>
              </a:spcBef>
              <a:spcAft>
                <a:spcPts val="0"/>
              </a:spcAft>
              <a:buNone/>
            </a:pPr>
            <a:endParaRPr lang="en-US" sz="3200" dirty="0" smtClean="0"/>
          </a:p>
          <a:p>
            <a:pPr marL="0" indent="0">
              <a:spcBef>
                <a:spcPts val="0"/>
              </a:spcBef>
              <a:spcAft>
                <a:spcPts val="0"/>
              </a:spcAft>
              <a:buNone/>
            </a:pPr>
            <a:r>
              <a:rPr lang="en-US" sz="4000" dirty="0" smtClean="0"/>
              <a:t>         HRRC:										   IRB:</a:t>
            </a:r>
          </a:p>
          <a:p>
            <a:pPr marL="0" indent="0">
              <a:spcBef>
                <a:spcPts val="0"/>
              </a:spcBef>
              <a:spcAft>
                <a:spcPts val="0"/>
              </a:spcAft>
              <a:buNone/>
            </a:pPr>
            <a:r>
              <a:rPr lang="en-US" sz="4000" dirty="0" smtClean="0"/>
              <a:t> Human Research							 Institutional</a:t>
            </a:r>
          </a:p>
          <a:p>
            <a:pPr marL="0" indent="0">
              <a:spcBef>
                <a:spcPts val="0"/>
              </a:spcBef>
              <a:spcAft>
                <a:spcPts val="0"/>
              </a:spcAft>
              <a:buNone/>
            </a:pPr>
            <a:r>
              <a:rPr lang="en-US" sz="4000" dirty="0" smtClean="0"/>
              <a:t>Review Committee						Review Board</a:t>
            </a:r>
          </a:p>
          <a:p>
            <a:pPr marL="0" indent="0">
              <a:spcBef>
                <a:spcPts val="0"/>
              </a:spcBef>
              <a:spcAft>
                <a:spcPts val="0"/>
              </a:spcAft>
              <a:buNone/>
            </a:pPr>
            <a:r>
              <a:rPr lang="en-US" sz="4000" dirty="0"/>
              <a:t>	</a:t>
            </a:r>
            <a:r>
              <a:rPr lang="en-US" sz="4000" dirty="0" smtClean="0"/>
              <a:t>								   			   </a:t>
            </a:r>
            <a:r>
              <a:rPr lang="en-US" sz="4000" dirty="0" smtClean="0">
                <a:solidFill>
                  <a:schemeClr val="bg2">
                    <a:lumMod val="25000"/>
                  </a:schemeClr>
                </a:solidFill>
                <a:hlinkClick r:id="rId3"/>
              </a:rPr>
              <a:t>www.gvsu.edu/irb</a:t>
            </a:r>
            <a:r>
              <a:rPr lang="en-US" sz="4000" dirty="0" smtClean="0"/>
              <a:t> </a:t>
            </a:r>
            <a:endParaRPr lang="en-US" sz="4000" dirty="0"/>
          </a:p>
        </p:txBody>
      </p:sp>
      <p:sp>
        <p:nvSpPr>
          <p:cNvPr id="4" name="&quot;No&quot; Symbol 3"/>
          <p:cNvSpPr/>
          <p:nvPr/>
        </p:nvSpPr>
        <p:spPr>
          <a:xfrm>
            <a:off x="917510" y="2556932"/>
            <a:ext cx="4366726" cy="3498635"/>
          </a:xfrm>
          <a:prstGeom prst="noSmoking">
            <a:avLst>
              <a:gd name="adj" fmla="val 648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71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idx="1"/>
          </p:nvPr>
        </p:nvSpPr>
        <p:spPr>
          <a:xfrm>
            <a:off x="1295401" y="2556932"/>
            <a:ext cx="4972877" cy="3318936"/>
          </a:xfrm>
        </p:spPr>
        <p:txBody>
          <a:bodyPr/>
          <a:lstStyle/>
          <a:p>
            <a:r>
              <a:rPr lang="en-US" dirty="0" smtClean="0"/>
              <a:t>July 2011:  OHRP issues ANPRM</a:t>
            </a:r>
          </a:p>
          <a:p>
            <a:r>
              <a:rPr lang="en-US" dirty="0" smtClean="0"/>
              <a:t>September 2015:  OHRP issues NPRM</a:t>
            </a:r>
          </a:p>
          <a:p>
            <a:r>
              <a:rPr lang="en-US" dirty="0" smtClean="0"/>
              <a:t>January 2017:  Final Rule published</a:t>
            </a:r>
          </a:p>
          <a:p>
            <a:r>
              <a:rPr lang="en-US" dirty="0" smtClean="0"/>
              <a:t>January 21, 2019:  Effective date &amp; mandatory compliance date</a:t>
            </a:r>
            <a:endParaRPr lang="en-US" dirty="0"/>
          </a:p>
        </p:txBody>
      </p:sp>
      <p:pic>
        <p:nvPicPr>
          <p:cNvPr id="5" name="Picture 4" descr="Calendar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833" y="2556932"/>
            <a:ext cx="3697357" cy="3697357"/>
          </a:xfrm>
          <a:prstGeom prst="rect">
            <a:avLst/>
          </a:prstGeom>
        </p:spPr>
      </p:pic>
    </p:spTree>
    <p:extLst>
      <p:ext uri="{BB962C8B-B14F-4D97-AF65-F5344CB8AC3E}">
        <p14:creationId xmlns:p14="http://schemas.microsoft.com/office/powerpoint/2010/main" val="136099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Changes</a:t>
            </a:r>
            <a:endParaRPr lang="en-US" dirty="0"/>
          </a:p>
        </p:txBody>
      </p:sp>
      <p:sp>
        <p:nvSpPr>
          <p:cNvPr id="3" name="Content Placeholder 2"/>
          <p:cNvSpPr>
            <a:spLocks noGrp="1"/>
          </p:cNvSpPr>
          <p:nvPr>
            <p:ph idx="1"/>
          </p:nvPr>
        </p:nvSpPr>
        <p:spPr/>
        <p:txBody>
          <a:bodyPr/>
          <a:lstStyle/>
          <a:p>
            <a:r>
              <a:rPr lang="en-US" dirty="0" smtClean="0"/>
              <a:t>Focus resources on riskier research</a:t>
            </a:r>
          </a:p>
          <a:p>
            <a:r>
              <a:rPr lang="en-US" dirty="0" smtClean="0"/>
              <a:t>Single IRB review for multi-site studies</a:t>
            </a:r>
          </a:p>
          <a:p>
            <a:r>
              <a:rPr lang="en-US" dirty="0" smtClean="0"/>
              <a:t>Increase public transparency for federally funded research</a:t>
            </a:r>
          </a:p>
          <a:p>
            <a:r>
              <a:rPr lang="en-US" dirty="0" smtClean="0"/>
              <a:t>Improve the consent process</a:t>
            </a:r>
          </a:p>
          <a:p>
            <a:r>
              <a:rPr lang="en-US" dirty="0" smtClean="0"/>
              <a:t>Incorporate biospecimens into the regulations</a:t>
            </a:r>
            <a:endParaRPr lang="en-US" dirty="0"/>
          </a:p>
        </p:txBody>
      </p:sp>
    </p:spTree>
    <p:extLst>
      <p:ext uri="{BB962C8B-B14F-4D97-AF65-F5344CB8AC3E}">
        <p14:creationId xmlns:p14="http://schemas.microsoft.com/office/powerpoint/2010/main" val="162927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Research: Definition clarified to exclude oral history, journalism, legal research, literary criticism, national security missions, public health surveillance</a:t>
            </a:r>
          </a:p>
          <a:p>
            <a:r>
              <a:rPr lang="en-US" dirty="0" smtClean="0"/>
              <a:t>Clinical trial: Prospective assignment to an intervention to evaluate the effects on health-related outcomes</a:t>
            </a:r>
          </a:p>
          <a:p>
            <a:r>
              <a:rPr lang="en-US" dirty="0" smtClean="0"/>
              <a:t>Benign Behavioral Intervention:  Brief in duration, harmless, painless, not invasive or embarrassing </a:t>
            </a:r>
            <a:endParaRPr lang="en-US" dirty="0"/>
          </a:p>
        </p:txBody>
      </p:sp>
    </p:spTree>
    <p:extLst>
      <p:ext uri="{BB962C8B-B14F-4D97-AF65-F5344CB8AC3E}">
        <p14:creationId xmlns:p14="http://schemas.microsoft.com/office/powerpoint/2010/main" val="48233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Research</a:t>
            </a:r>
            <a:endParaRPr lang="en-US" dirty="0"/>
          </a:p>
        </p:txBody>
      </p:sp>
      <p:sp>
        <p:nvSpPr>
          <p:cNvPr id="3" name="Content Placeholder 2"/>
          <p:cNvSpPr>
            <a:spLocks noGrp="1"/>
          </p:cNvSpPr>
          <p:nvPr>
            <p:ph idx="1"/>
          </p:nvPr>
        </p:nvSpPr>
        <p:spPr>
          <a:xfrm>
            <a:off x="1295401" y="2556932"/>
            <a:ext cx="9601196" cy="3631834"/>
          </a:xfrm>
        </p:spPr>
        <p:txBody>
          <a:bodyPr>
            <a:normAutofit fontScale="92500" lnSpcReduction="10000"/>
          </a:bodyPr>
          <a:lstStyle/>
          <a:p>
            <a:r>
              <a:rPr lang="en-US" dirty="0" smtClean="0"/>
              <a:t>Exempt 2:  Tests, surveys, interviews, observation of public behavior</a:t>
            </a:r>
          </a:p>
          <a:p>
            <a:pPr lvl="1"/>
            <a:r>
              <a:rPr lang="en-US" dirty="0"/>
              <a:t>Can now include recording identifiable info that would have required expedited review</a:t>
            </a:r>
          </a:p>
          <a:p>
            <a:r>
              <a:rPr lang="en-US" dirty="0" smtClean="0"/>
              <a:t>Exempt 3: Benign behavioral interventions</a:t>
            </a:r>
          </a:p>
          <a:p>
            <a:pPr lvl="1"/>
            <a:r>
              <a:rPr lang="en-US" dirty="0" smtClean="0"/>
              <a:t>If deception is involved, participants must agree to be deceived.  Otherwise, will require expedited review</a:t>
            </a:r>
          </a:p>
          <a:p>
            <a:r>
              <a:rPr lang="en-US" dirty="0" smtClean="0"/>
              <a:t>Exempt 4: Secondary research of data and biospecimens</a:t>
            </a:r>
          </a:p>
          <a:p>
            <a:pPr lvl="1"/>
            <a:r>
              <a:rPr lang="en-US" dirty="0" smtClean="0"/>
              <a:t>No longer has to be in existence at the time of IRB review</a:t>
            </a:r>
          </a:p>
          <a:p>
            <a:pPr lvl="1"/>
            <a:r>
              <a:rPr lang="en-US" dirty="0" smtClean="0"/>
              <a:t>If all data subject to HIPAA, can now be exempt</a:t>
            </a:r>
          </a:p>
          <a:p>
            <a:pPr lvl="1"/>
            <a:r>
              <a:rPr lang="en-US" dirty="0" smtClean="0"/>
              <a:t>If consent needed for FERPA, it cannot fall under this exemption </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378657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IRB Review</a:t>
            </a:r>
            <a:endParaRPr lang="en-US" dirty="0"/>
          </a:p>
        </p:txBody>
      </p:sp>
      <p:sp>
        <p:nvSpPr>
          <p:cNvPr id="3" name="Content Placeholder 2"/>
          <p:cNvSpPr>
            <a:spLocks noGrp="1"/>
          </p:cNvSpPr>
          <p:nvPr>
            <p:ph idx="1"/>
          </p:nvPr>
        </p:nvSpPr>
        <p:spPr/>
        <p:txBody>
          <a:bodyPr/>
          <a:lstStyle/>
          <a:p>
            <a:r>
              <a:rPr lang="en-US" dirty="0" smtClean="0"/>
              <a:t>Required under exempt categories 2 &amp; 3:  “There </a:t>
            </a:r>
            <a:r>
              <a:rPr lang="en-US" dirty="0"/>
              <a:t>are appropriate provisions to protect the privacy of subjects and to maintain the confidentiality of the data</a:t>
            </a:r>
            <a:r>
              <a:rPr lang="en-US" dirty="0" smtClean="0"/>
              <a:t>.”</a:t>
            </a:r>
          </a:p>
          <a:p>
            <a:r>
              <a:rPr lang="en-US" dirty="0" smtClean="0"/>
              <a:t>Review will be completed by the IRB chair or other IRB member.</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8830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Deception and Incomplete Disclosure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Deception: Intentionally providing inaccurate or false information to participants.</a:t>
            </a:r>
          </a:p>
          <a:p>
            <a:pPr lvl="1"/>
            <a:r>
              <a:rPr lang="en-US" dirty="0" smtClean="0"/>
              <a:t>Can only be exempt if prospective agreement obtained, otherwise expedited</a:t>
            </a:r>
            <a:endParaRPr lang="en-US" dirty="0"/>
          </a:p>
          <a:p>
            <a:r>
              <a:rPr lang="en-US" dirty="0" smtClean="0"/>
              <a:t>Incomplete disclosure: Withholding information about the study purpose and/or reason for the procedures during the consent process, in order to prevent biasing the results</a:t>
            </a:r>
          </a:p>
          <a:p>
            <a:pPr lvl="1"/>
            <a:r>
              <a:rPr lang="en-US" dirty="0" smtClean="0"/>
              <a:t>Absence of disclosure </a:t>
            </a:r>
            <a:r>
              <a:rPr lang="en-US" dirty="0" smtClean="0">
                <a:sym typeface="Symbol" panose="05050102010706020507" pitchFamily="18" charset="2"/>
              </a:rPr>
              <a:t></a:t>
            </a:r>
            <a:r>
              <a:rPr lang="en-US" dirty="0" smtClean="0"/>
              <a:t> incomplete disclosure</a:t>
            </a:r>
          </a:p>
          <a:p>
            <a:pPr lvl="1"/>
            <a:r>
              <a:rPr lang="en-US" dirty="0" smtClean="0"/>
              <a:t>Can be exempt if all other exempt criteria are met</a:t>
            </a:r>
          </a:p>
          <a:p>
            <a:r>
              <a:rPr lang="en-US" dirty="0" smtClean="0"/>
              <a:t>ORCI has prepared a </a:t>
            </a:r>
            <a:r>
              <a:rPr lang="en-US" dirty="0" smtClean="0">
                <a:hlinkClick r:id="rId3"/>
              </a:rPr>
              <a:t>guidance document </a:t>
            </a:r>
            <a:r>
              <a:rPr lang="en-US" dirty="0" smtClean="0"/>
              <a:t>on this topic</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68676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634</TotalTime>
  <Words>2264</Words>
  <Application>Microsoft Office PowerPoint</Application>
  <PresentationFormat>Widescreen</PresentationFormat>
  <Paragraphs>230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vt:lpstr>
      <vt:lpstr>Symbol</vt:lpstr>
      <vt:lpstr>Organic</vt:lpstr>
      <vt:lpstr>Revised Common Rule and Other Useful Updates</vt:lpstr>
      <vt:lpstr>Agenda</vt:lpstr>
      <vt:lpstr>Name Change!</vt:lpstr>
      <vt:lpstr>Brief History</vt:lpstr>
      <vt:lpstr>Fundamental Changes</vt:lpstr>
      <vt:lpstr>Definitions</vt:lpstr>
      <vt:lpstr>Exempt Research</vt:lpstr>
      <vt:lpstr>Limited IRB Review</vt:lpstr>
      <vt:lpstr>Use of Deception and Incomplete Disclosure</vt:lpstr>
      <vt:lpstr>Continuing Review</vt:lpstr>
      <vt:lpstr>Informed Consent</vt:lpstr>
      <vt:lpstr>Consent: Key Information</vt:lpstr>
      <vt:lpstr>Consent: Key Information</vt:lpstr>
      <vt:lpstr>Consent: Future Research</vt:lpstr>
      <vt:lpstr>Consent: Biospecimens</vt:lpstr>
      <vt:lpstr>Clinical Trials</vt:lpstr>
      <vt:lpstr>Clinical Trials</vt:lpstr>
      <vt:lpstr>Transitioning Existing Research</vt:lpstr>
      <vt:lpstr>IRBManager Form Updates</vt:lpstr>
      <vt:lpstr>International Research</vt:lpstr>
      <vt:lpstr>Other Useful Updates</vt:lpstr>
      <vt:lpstr>Turn-Around Times</vt:lpstr>
      <vt:lpstr>Questions?  Ben Vesper, Director, ORCI Stacey Gardner, Research Compliance Specialist</vt:lpstr>
    </vt:vector>
  </TitlesOfParts>
  <Company>Grand Valley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Common Rule and Other Useful Updates</dc:title>
  <dc:creator>Stacey Gardner</dc:creator>
  <cp:lastModifiedBy> Benjamin Vesper</cp:lastModifiedBy>
  <cp:revision>63</cp:revision>
  <dcterms:created xsi:type="dcterms:W3CDTF">2019-01-21T20:31:02Z</dcterms:created>
  <dcterms:modified xsi:type="dcterms:W3CDTF">2019-03-11T20:28:48Z</dcterms:modified>
</cp:coreProperties>
</file>