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38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4"/>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9" indent="0" algn="ctr">
              <a:buNone/>
              <a:defRPr sz="2000"/>
            </a:lvl2pPr>
            <a:lvl3pPr marL="914378" indent="0" algn="ctr">
              <a:buNone/>
              <a:defRPr sz="1800"/>
            </a:lvl3pPr>
            <a:lvl4pPr marL="1371566" indent="0" algn="ctr">
              <a:buNone/>
              <a:defRPr sz="1600"/>
            </a:lvl4pPr>
            <a:lvl5pPr marL="1828754" indent="0" algn="ctr">
              <a:buNone/>
              <a:defRPr sz="1600"/>
            </a:lvl5pPr>
            <a:lvl6pPr marL="2285943" indent="0" algn="ctr">
              <a:buNone/>
              <a:defRPr sz="1600"/>
            </a:lvl6pPr>
            <a:lvl7pPr marL="2743132"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36A5B1-D9FB-4F4D-8C41-6AA36A30C6B6}"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3604484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36A5B1-D9FB-4F4D-8C41-6AA36A30C6B6}"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4183246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6"/>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6"/>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36A5B1-D9FB-4F4D-8C41-6AA36A30C6B6}"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119626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36A5B1-D9FB-4F4D-8C41-6AA36A30C6B6}"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4118323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5"/>
            <a:ext cx="7886700" cy="1500187"/>
          </a:xfrm>
        </p:spPr>
        <p:txBody>
          <a:bodyPr/>
          <a:lstStyle>
            <a:lvl1pPr marL="0" indent="0">
              <a:buNone/>
              <a:defRPr sz="2400">
                <a:solidFill>
                  <a:schemeClr val="tx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236A5B1-D9FB-4F4D-8C41-6AA36A30C6B6}"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788287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36A5B1-D9FB-4F4D-8C41-6AA36A30C6B6}" type="datetimeFigureOut">
              <a:rPr lang="en-US" smtClean="0"/>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236471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4"/>
            <a:ext cx="3868340" cy="82391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4"/>
            <a:ext cx="3887391" cy="82391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36A5B1-D9FB-4F4D-8C41-6AA36A30C6B6}" type="datetimeFigureOut">
              <a:rPr lang="en-US" smtClean="0"/>
              <a:t>3/16/2023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1205465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36A5B1-D9FB-4F4D-8C41-6AA36A30C6B6}" type="datetimeFigureOut">
              <a:rPr lang="en-US" smtClean="0"/>
              <a:t>3/16/2023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2106496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36A5B1-D9FB-4F4D-8C41-6AA36A30C6B6}" type="datetimeFigureOut">
              <a:rPr lang="en-US" smtClean="0"/>
              <a:t>3/16/2023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426313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7"/>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236A5B1-D9FB-4F4D-8C41-6AA36A30C6B6}" type="datetimeFigureOut">
              <a:rPr lang="en-US" smtClean="0"/>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361232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7"/>
            <a:ext cx="4629150" cy="4873625"/>
          </a:xfrm>
        </p:spPr>
        <p:txBody>
          <a:bodyPr anchor="t"/>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236A5B1-D9FB-4F4D-8C41-6AA36A30C6B6}" type="datetimeFigureOut">
              <a:rPr lang="en-US" smtClean="0"/>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7F2E23-33AA-4F9B-B5A8-2FC981036DD4}" type="slidenum">
              <a:rPr lang="en-US" smtClean="0"/>
              <a:t>‹#›</a:t>
            </a:fld>
            <a:endParaRPr lang="en-US"/>
          </a:p>
        </p:txBody>
      </p:sp>
    </p:spTree>
    <p:extLst>
      <p:ext uri="{BB962C8B-B14F-4D97-AF65-F5344CB8AC3E}">
        <p14:creationId xmlns:p14="http://schemas.microsoft.com/office/powerpoint/2010/main" val="2317482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36A5B1-D9FB-4F4D-8C41-6AA36A30C6B6}" type="datetimeFigureOut">
              <a:rPr lang="en-US" smtClean="0"/>
              <a:t>3/16/2023</a:t>
            </a:fld>
            <a:endParaRPr lang="en-US"/>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7F2E23-33AA-4F9B-B5A8-2FC981036DD4}" type="slidenum">
              <a:rPr lang="en-US" smtClean="0"/>
              <a:t>‹#›</a:t>
            </a:fld>
            <a:endParaRPr lang="en-US"/>
          </a:p>
        </p:txBody>
      </p:sp>
    </p:spTree>
    <p:extLst>
      <p:ext uri="{BB962C8B-B14F-4D97-AF65-F5344CB8AC3E}">
        <p14:creationId xmlns:p14="http://schemas.microsoft.com/office/powerpoint/2010/main" val="35448445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378"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8"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8"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2" indent="-228594" algn="l" defTabSz="914378"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8"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5"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www.gvsu.edu/cms4/asset/F13F3B61-DB70-56AE-D4F80B23E630AE5F/cj_380-cold_case_investication_class_application_-_school_of_criminology_criminal_justice_and_legal_studies.pdf" TargetMode="External"/><Relationship Id="rId4" Type="http://schemas.openxmlformats.org/officeDocument/2006/relationships/hyperlink" Target="../Desktop/Cold%20Case%20Application.do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20 of the most famous cold cases of all time | Reader's Digest Australia">
            <a:extLst>
              <a:ext uri="{FF2B5EF4-FFF2-40B4-BE49-F238E27FC236}">
                <a16:creationId xmlns:a16="http://schemas.microsoft.com/office/drawing/2014/main" id="{E143B136-6BD7-4F2F-BCCE-71E765292EE5}"/>
              </a:ext>
            </a:extLst>
          </p:cNvPr>
          <p:cNvPicPr>
            <a:picLocks noChangeAspect="1" noChangeArrowheads="1"/>
          </p:cNvPicPr>
          <p:nvPr/>
        </p:nvPicPr>
        <p:blipFill>
          <a:blip r:embed="rId2">
            <a:duotone>
              <a:prstClr val="black"/>
              <a:schemeClr val="accent1">
                <a:tint val="45000"/>
                <a:satMod val="400000"/>
              </a:schemeClr>
            </a:duotone>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0" y="-3810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DDB409E-3D86-4BA7-A478-1FAF50191312}"/>
              </a:ext>
            </a:extLst>
          </p:cNvPr>
          <p:cNvSpPr txBox="1"/>
          <p:nvPr/>
        </p:nvSpPr>
        <p:spPr>
          <a:xfrm>
            <a:off x="257174" y="272772"/>
            <a:ext cx="7810500" cy="646331"/>
          </a:xfrm>
          <a:prstGeom prst="rect">
            <a:avLst/>
          </a:prstGeom>
          <a:noFill/>
        </p:spPr>
        <p:txBody>
          <a:bodyPr wrap="square" rtlCol="0">
            <a:spAutoFit/>
          </a:bodyPr>
          <a:lstStyle/>
          <a:p>
            <a:r>
              <a:rPr lang="en-US" sz="3600" b="1" dirty="0">
                <a:solidFill>
                  <a:schemeClr val="accent4">
                    <a:lumMod val="40000"/>
                    <a:lumOff val="60000"/>
                  </a:schemeClr>
                </a:solidFill>
                <a:latin typeface="Arial" panose="020B0604020202020204" pitchFamily="34" charset="0"/>
                <a:cs typeface="Arial" panose="020B0604020202020204" pitchFamily="34" charset="0"/>
              </a:rPr>
              <a:t>CJ 380: Cold Case Investigation</a:t>
            </a:r>
          </a:p>
        </p:txBody>
      </p:sp>
      <p:sp>
        <p:nvSpPr>
          <p:cNvPr id="6" name="Rectangle 5">
            <a:extLst>
              <a:ext uri="{FF2B5EF4-FFF2-40B4-BE49-F238E27FC236}">
                <a16:creationId xmlns:a16="http://schemas.microsoft.com/office/drawing/2014/main" id="{05A19A4A-7F4C-40A3-B736-7C32FC6BC632}"/>
              </a:ext>
            </a:extLst>
          </p:cNvPr>
          <p:cNvSpPr/>
          <p:nvPr/>
        </p:nvSpPr>
        <p:spPr>
          <a:xfrm>
            <a:off x="257174" y="1031557"/>
            <a:ext cx="7096125" cy="1631216"/>
          </a:xfrm>
          <a:prstGeom prst="rect">
            <a:avLst/>
          </a:prstGeom>
          <a:solidFill>
            <a:srgbClr val="203864">
              <a:alpha val="50196"/>
            </a:srgbClr>
          </a:solidFill>
        </p:spPr>
        <p:txBody>
          <a:bodyPr wrap="square">
            <a:spAutoFit/>
          </a:bodyPr>
          <a:lstStyle/>
          <a:p>
            <a:r>
              <a:rPr lang="en-US" sz="2000" b="1" dirty="0">
                <a:solidFill>
                  <a:schemeClr val="accent4">
                    <a:lumMod val="20000"/>
                    <a:lumOff val="80000"/>
                  </a:schemeClr>
                </a:solidFill>
                <a:latin typeface="Arial" panose="020B0604020202020204" pitchFamily="34" charset="0"/>
                <a:ea typeface="Calibri" panose="020F0502020204030204" pitchFamily="34" charset="0"/>
                <a:cs typeface="Arial" panose="020B0604020202020204" pitchFamily="34" charset="0"/>
              </a:rPr>
              <a:t>In partnership with Michigan State Police, the School of Criminology, Criminal Justice, and Legal Studies invites students (Junior or Senior status) to apply for this new and exciting opportunity to assist the Michigan State Police in working on real cold cases. </a:t>
            </a:r>
            <a:endParaRPr lang="en-US" sz="2000" b="1" dirty="0">
              <a:solidFill>
                <a:schemeClr val="accent4">
                  <a:lumMod val="20000"/>
                  <a:lumOff val="80000"/>
                </a:schemeClr>
              </a:solidFill>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110261D2-8197-4514-B43B-D7B658004ECA}"/>
              </a:ext>
            </a:extLst>
          </p:cNvPr>
          <p:cNvSpPr/>
          <p:nvPr/>
        </p:nvSpPr>
        <p:spPr>
          <a:xfrm>
            <a:off x="257174" y="2775227"/>
            <a:ext cx="4105275" cy="3570208"/>
          </a:xfrm>
          <a:prstGeom prst="rect">
            <a:avLst/>
          </a:prstGeom>
          <a:solidFill>
            <a:srgbClr val="203864">
              <a:alpha val="50196"/>
            </a:srgbClr>
          </a:solidFill>
        </p:spPr>
        <p:txBody>
          <a:bodyPr wrap="square">
            <a:spAutoFit/>
          </a:bodyPr>
          <a:lstStyle/>
          <a:p>
            <a:r>
              <a:rPr lang="en-US" b="1" i="1" dirty="0">
                <a:solidFill>
                  <a:schemeClr val="bg1"/>
                </a:solidFill>
                <a:latin typeface="Arial" panose="020B0604020202020204" pitchFamily="34" charset="0"/>
                <a:cs typeface="Arial" panose="020B0604020202020204" pitchFamily="34" charset="0"/>
              </a:rPr>
              <a:t>Students must commit to the class in both Fall 2023 and Winter 2024 semesters. </a:t>
            </a:r>
          </a:p>
          <a:p>
            <a:endParaRPr lang="en-US" sz="1000" b="1" dirty="0">
              <a:solidFill>
                <a:schemeClr val="bg1"/>
              </a:solidFill>
              <a:latin typeface="Arial" panose="020B0604020202020204" pitchFamily="34" charset="0"/>
              <a:cs typeface="Arial" panose="020B0604020202020204" pitchFamily="34" charset="0"/>
            </a:endParaRPr>
          </a:p>
          <a:p>
            <a:r>
              <a:rPr lang="en-US" b="1" dirty="0">
                <a:solidFill>
                  <a:schemeClr val="bg1"/>
                </a:solidFill>
                <a:latin typeface="Arial" panose="020B0604020202020204" pitchFamily="34" charset="0"/>
                <a:cs typeface="Arial" panose="020B0604020202020204" pitchFamily="34" charset="0"/>
              </a:rPr>
              <a:t>Requirements also include but are not limited to:</a:t>
            </a:r>
            <a:r>
              <a:rPr lang="en-US" dirty="0">
                <a:solidFill>
                  <a:schemeClr val="bg1"/>
                </a:solidFill>
                <a:latin typeface="Arial" panose="020B0604020202020204" pitchFamily="34" charset="0"/>
                <a:cs typeface="Arial" panose="020B0604020202020204" pitchFamily="34" charset="0"/>
              </a:rPr>
              <a:t>  Submitting an application, providing academic references, holding Junior or Senior status, 3.2 GPA, consenting to a background investigation, signing a confidentiality agreement, and being available on Tuesday evenings from 3 - 6pm</a:t>
            </a:r>
            <a:endParaRPr lang="en-US" sz="2000" dirty="0">
              <a:solidFill>
                <a:schemeClr val="bg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B945A838-2AF8-4AA0-8E6B-72AC8330BC69}"/>
              </a:ext>
            </a:extLst>
          </p:cNvPr>
          <p:cNvSpPr/>
          <p:nvPr/>
        </p:nvSpPr>
        <p:spPr>
          <a:xfrm>
            <a:off x="4963886" y="4339650"/>
            <a:ext cx="2734492" cy="2123658"/>
          </a:xfrm>
          <a:prstGeom prst="rect">
            <a:avLst/>
          </a:prstGeom>
          <a:solidFill>
            <a:srgbClr val="203864">
              <a:alpha val="50196"/>
            </a:srgbClr>
          </a:solidFill>
        </p:spPr>
        <p:txBody>
          <a:bodyPr wrap="square">
            <a:spAutoFit/>
          </a:bodyPr>
          <a:lstStyle/>
          <a:p>
            <a:pPr algn="ctr"/>
            <a:r>
              <a:rPr lang="en-US" dirty="0">
                <a:solidFill>
                  <a:schemeClr val="bg1"/>
                </a:solidFill>
                <a:latin typeface="Arial" panose="020B0604020202020204" pitchFamily="34" charset="0"/>
                <a:cs typeface="Arial" panose="020B0604020202020204" pitchFamily="34" charset="0"/>
                <a:hlinkClick r:id="rId4" action="ppaction://hlinkfile">
                  <a:extLst>
                    <a:ext uri="{A12FA001-AC4F-418D-AE19-62706E023703}">
                      <ahyp:hlinkClr xmlns:ahyp="http://schemas.microsoft.com/office/drawing/2018/hyperlinkcolor" val="tx"/>
                    </a:ext>
                  </a:extLst>
                </a:hlinkClick>
              </a:rPr>
              <a:t>Don’t wait, class space is limited! </a:t>
            </a:r>
          </a:p>
          <a:p>
            <a:pPr algn="ctr"/>
            <a:endParaRPr lang="en-US" dirty="0">
              <a:solidFill>
                <a:schemeClr val="bg1"/>
              </a:solidFill>
              <a:latin typeface="Arial" panose="020B0604020202020204" pitchFamily="34" charset="0"/>
              <a:cs typeface="Arial" panose="020B0604020202020204" pitchFamily="34" charset="0"/>
              <a:hlinkClick r:id="rId4" action="ppaction://hlinkfile">
                <a:extLst>
                  <a:ext uri="{A12FA001-AC4F-418D-AE19-62706E023703}">
                    <ahyp:hlinkClr xmlns:ahyp="http://schemas.microsoft.com/office/drawing/2018/hyperlinkcolor" val="tx"/>
                  </a:ext>
                </a:extLst>
              </a:hlinkClick>
            </a:endParaRPr>
          </a:p>
          <a:p>
            <a:pPr algn="ctr"/>
            <a:r>
              <a:rPr lang="en-US" b="1" i="1" dirty="0">
                <a:solidFill>
                  <a:srgbClr val="FF0000"/>
                </a:solidFill>
                <a:latin typeface="Arial" panose="020B0604020202020204" pitchFamily="34" charset="0"/>
                <a:cs typeface="Arial" panose="020B0604020202020204" pitchFamily="34" charset="0"/>
                <a:hlinkClick r:id="rId4" action="ppaction://hlinkfile">
                  <a:extLst>
                    <a:ext uri="{A12FA001-AC4F-418D-AE19-62706E023703}">
                      <ahyp:hlinkClr xmlns:ahyp="http://schemas.microsoft.com/office/drawing/2018/hyperlinkcolor" val="tx"/>
                    </a:ext>
                  </a:extLst>
                </a:hlinkClick>
              </a:rPr>
              <a:t>Application Deadline</a:t>
            </a:r>
          </a:p>
          <a:p>
            <a:pPr algn="ctr"/>
            <a:r>
              <a:rPr lang="en-US" b="1" i="1" u="sng" dirty="0">
                <a:solidFill>
                  <a:srgbClr val="FF0000"/>
                </a:solidFill>
                <a:latin typeface="Arial" panose="020B0604020202020204" pitchFamily="34" charset="0"/>
                <a:cs typeface="Arial" panose="020B0604020202020204" pitchFamily="34" charset="0"/>
                <a:hlinkClick r:id="rId4" action="ppaction://hlinkfile">
                  <a:extLst>
                    <a:ext uri="{A12FA001-AC4F-418D-AE19-62706E023703}">
                      <ahyp:hlinkClr xmlns:ahyp="http://schemas.microsoft.com/office/drawing/2018/hyperlinkcolor" val="tx"/>
                    </a:ext>
                  </a:extLst>
                </a:hlinkClick>
              </a:rPr>
              <a:t>Friday, April 28, 2023</a:t>
            </a:r>
          </a:p>
          <a:p>
            <a:pPr algn="ctr"/>
            <a:endParaRPr lang="en-US" b="1" i="1" u="sng" dirty="0">
              <a:solidFill>
                <a:schemeClr val="bg1"/>
              </a:solidFill>
              <a:latin typeface="Arial" panose="020B0604020202020204" pitchFamily="34" charset="0"/>
              <a:cs typeface="Arial" panose="020B0604020202020204" pitchFamily="34" charset="0"/>
              <a:hlinkClick r:id="rId4" action="ppaction://hlinkfile">
                <a:extLst>
                  <a:ext uri="{A12FA001-AC4F-418D-AE19-62706E023703}">
                    <ahyp:hlinkClr xmlns:ahyp="http://schemas.microsoft.com/office/drawing/2018/hyperlinkcolor" val="tx"/>
                  </a:ext>
                </a:extLst>
              </a:hlinkClick>
            </a:endParaRPr>
          </a:p>
          <a:p>
            <a:pPr algn="ctr"/>
            <a:r>
              <a:rPr lang="en-US" sz="2400" b="1" i="1" u="sng" dirty="0">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Apply here!</a:t>
            </a:r>
            <a:endParaRPr lang="en-US" sz="2400" b="1" i="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58859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TotalTime>
  <Words>134</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Williamson Wallace</dc:creator>
  <cp:lastModifiedBy>Rayshena Wilson</cp:lastModifiedBy>
  <cp:revision>6</cp:revision>
  <dcterms:created xsi:type="dcterms:W3CDTF">2022-03-27T15:57:32Z</dcterms:created>
  <dcterms:modified xsi:type="dcterms:W3CDTF">2023-03-16T14:10:51Z</dcterms:modified>
</cp:coreProperties>
</file>