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0" r:id="rId4"/>
    <p:sldId id="264" r:id="rId5"/>
    <p:sldId id="266" r:id="rId6"/>
    <p:sldId id="268" r:id="rId7"/>
    <p:sldId id="269" r:id="rId8"/>
    <p:sldId id="271" r:id="rId9"/>
    <p:sldId id="273" r:id="rId10"/>
    <p:sldId id="275" r:id="rId11"/>
    <p:sldId id="277" r:id="rId12"/>
    <p:sldId id="279" r:id="rId13"/>
    <p:sldId id="287" r:id="rId14"/>
    <p:sldId id="288" r:id="rId15"/>
    <p:sldId id="292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0088D-050C-456D-8B13-AF9025CB2D99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ACEAE-D3F1-4B92-A765-67AEAC9F2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05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5639" indent="-279092" defTabSz="90705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16368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62915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09463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56010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02557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49104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795652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dirty="0"/>
              <a:t>Making an Entitlement Determination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05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5639" indent="-279092" defTabSz="90705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16368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62915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09463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56010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02557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49104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795652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dirty="0"/>
              <a:t>January 2011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05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5639" indent="-279092" defTabSz="90705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16368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62915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09463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56010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02557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49104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795652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dirty="0"/>
              <a:t>New Counselor Training Workshop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05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5639" indent="-279092" defTabSz="90705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16368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62915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09463" indent="-223274" defTabSz="90705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56010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02557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49104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795652" indent="-223274" defTabSz="9070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3A11ABE-5B54-4898-AE4C-CE0807C5BADB}" type="slidenum">
              <a:rPr lang="en-US" altLang="en-US" sz="1200"/>
              <a:pPr/>
              <a:t>7</a:t>
            </a:fld>
            <a:endParaRPr lang="en-US" altLang="en-US" sz="1200" dirty="0"/>
          </a:p>
        </p:txBody>
      </p:sp>
      <p:sp>
        <p:nvSpPr>
          <p:cNvPr id="317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B0DEC-48C4-45D7-887B-71543664E6F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B5415D-0042-4505-9A61-8B8C95835D36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9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5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0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3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2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9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1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4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DA3D-5815-4BAB-9403-2016E7BE5C1A}" type="datetimeFigureOut">
              <a:rPr lang="en-US" smtClean="0"/>
              <a:t>04/20/2015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2C05-4A30-472E-9E5E-F92FAE758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6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e.va.gov/employment-servi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benefits.va.gov/ebenefits/homepag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5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990600"/>
          </a:xfrm>
        </p:spPr>
        <p:txBody>
          <a:bodyPr/>
          <a:lstStyle/>
          <a:p>
            <a:r>
              <a:rPr lang="en-US" sz="4000" dirty="0"/>
              <a:t>Hiring Incentives for Veterans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924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VR&amp;E assists Veterans with service-connected disabilities to obtain suitable careers using creative job development tools and existing programs:	</a:t>
            </a:r>
          </a:p>
          <a:p>
            <a:pPr>
              <a:buFontTx/>
              <a:buNone/>
            </a:pPr>
            <a:r>
              <a:rPr lang="en-US" sz="2400" b="1" dirty="0"/>
              <a:t>		</a:t>
            </a:r>
            <a:r>
              <a:rPr lang="en-US" sz="2000" b="1" dirty="0"/>
              <a:t>Special Hiring Authorities</a:t>
            </a:r>
          </a:p>
          <a:p>
            <a:pPr lvl="3"/>
            <a:r>
              <a:rPr lang="en-US" sz="1800" dirty="0"/>
              <a:t>Gives preference to Veterans applying for federal government jobs</a:t>
            </a:r>
          </a:p>
          <a:p>
            <a:pPr lvl="3"/>
            <a:r>
              <a:rPr lang="en-US" sz="1800" dirty="0"/>
              <a:t>Targets federal government agencies  </a:t>
            </a:r>
          </a:p>
          <a:p>
            <a:pPr lvl="2">
              <a:buFontTx/>
              <a:buNone/>
            </a:pPr>
            <a:r>
              <a:rPr lang="en-US" sz="2000" b="1" dirty="0"/>
              <a:t>Non Paid Work Experience (NPWE)</a:t>
            </a:r>
            <a:r>
              <a:rPr lang="en-US" dirty="0"/>
              <a:t> </a:t>
            </a:r>
          </a:p>
          <a:p>
            <a:pPr lvl="3"/>
            <a:r>
              <a:rPr lang="en-US" sz="1800" dirty="0"/>
              <a:t>Opportunity to obtain training and gain practical job experience</a:t>
            </a:r>
          </a:p>
          <a:p>
            <a:pPr lvl="3"/>
            <a:r>
              <a:rPr lang="en-US" sz="1800" dirty="0"/>
              <a:t>Targets federal, state, or local government agencies</a:t>
            </a:r>
            <a:r>
              <a:rPr lang="en-US" dirty="0"/>
              <a:t> </a:t>
            </a:r>
          </a:p>
          <a:p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010400" cy="990600"/>
          </a:xfrm>
        </p:spPr>
        <p:txBody>
          <a:bodyPr/>
          <a:lstStyle/>
          <a:p>
            <a:r>
              <a:rPr lang="en-US" sz="4000" dirty="0"/>
              <a:t>Hiring Incentives (continued)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On-job-training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Opportunity to obtain training and gain practical hands-on experience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Salary is supplemented by VA subsistence allowance, so Veterans receive journeyman wages from the start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Targets private, non-profit sector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Special Employer Incentives</a:t>
            </a:r>
            <a:r>
              <a:rPr lang="en-US" sz="2400" b="1" dirty="0"/>
              <a:t>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Opportunity to obtain training and gain practical hands-on experience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Reimbursement of up to</a:t>
            </a:r>
            <a:r>
              <a:rPr lang="en-US" sz="1800" b="1" dirty="0"/>
              <a:t> </a:t>
            </a:r>
            <a:r>
              <a:rPr lang="en-US" sz="1800" dirty="0"/>
              <a:t>50% of Veteran’s salary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Employment is expected to continue following successful completion of the SEI program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Targets private, non-profit sector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Law 111-377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New Payments Available Under Chapter 31</a:t>
            </a:r>
          </a:p>
          <a:p>
            <a:pPr lvl="1">
              <a:buFontTx/>
              <a:buChar char="•"/>
            </a:pPr>
            <a:endParaRPr lang="en-US" sz="2400" dirty="0"/>
          </a:p>
          <a:p>
            <a:pPr lvl="1">
              <a:buFontTx/>
              <a:buChar char="•"/>
            </a:pPr>
            <a:r>
              <a:rPr lang="en-US" sz="2000" dirty="0"/>
              <a:t>Service members and Veterans eligible for both Chapter 31 and Chapter 33 benefits can choose a higher BAH rate instead of the Chapter 31 subsistence allowance.</a:t>
            </a:r>
          </a:p>
          <a:p>
            <a:pPr lvl="1">
              <a:buFontTx/>
              <a:buChar char="•"/>
            </a:pPr>
            <a:endParaRPr lang="en-US" sz="2000" dirty="0"/>
          </a:p>
          <a:p>
            <a:pPr lvl="1">
              <a:buFontTx/>
              <a:buChar char="•"/>
            </a:pPr>
            <a:r>
              <a:rPr lang="en-US" sz="2000" dirty="0"/>
              <a:t>BAH rate based on an E-5 with dependents for the zip code where the school or training facility is located.</a:t>
            </a:r>
          </a:p>
        </p:txBody>
      </p:sp>
    </p:spTree>
    <p:extLst>
      <p:ext uri="{BB962C8B-B14F-4D97-AF65-F5344CB8AC3E}">
        <p14:creationId xmlns:p14="http://schemas.microsoft.com/office/powerpoint/2010/main" val="19483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33 vs. Ch. 31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Veterans with a Certificate of Eligibility &amp; remaining entitlement under Ch. 33 are eligible to receive the alternate BAH rate.</a:t>
            </a:r>
          </a:p>
          <a:p>
            <a:r>
              <a:rPr lang="en-US" dirty="0" smtClean="0"/>
              <a:t>Veterans will often start under Ch. 33 and switch to Ch. 31, which can lead to problems with Veteran’s certifications in VA Once and possible double payments under each benefit.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1905 Authorization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465" y="1600200"/>
            <a:ext cx="360506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Invoicing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VR&amp;E switched over to electronic invoicing for all billing.</a:t>
            </a:r>
          </a:p>
          <a:p>
            <a:r>
              <a:rPr lang="en-US" dirty="0" smtClean="0"/>
              <a:t>Increased efficiency of processing payments through VR&amp;E </a:t>
            </a:r>
          </a:p>
          <a:p>
            <a:r>
              <a:rPr lang="en-US" dirty="0" smtClean="0"/>
              <a:t>Limits voluminous paperwork being mailed and potentially misplaced</a:t>
            </a:r>
          </a:p>
          <a:p>
            <a:r>
              <a:rPr lang="en-US" dirty="0" smtClean="0"/>
              <a:t>Allows for better tracking on both sides of when invoices received</a:t>
            </a:r>
          </a:p>
          <a:p>
            <a:r>
              <a:rPr lang="en-US" dirty="0" smtClean="0"/>
              <a:t>Schools were notified via letter within the past year with electronic invoicing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01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36 Services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Educational and Vocational Counseling services.</a:t>
            </a:r>
          </a:p>
          <a:p>
            <a:endParaRPr lang="en-US" sz="2400" dirty="0"/>
          </a:p>
          <a:p>
            <a:r>
              <a:rPr lang="en-US" sz="2400" dirty="0"/>
              <a:t>VA Form 28-8832</a:t>
            </a:r>
          </a:p>
          <a:p>
            <a:pPr>
              <a:buFontTx/>
              <a:buNone/>
            </a:pPr>
            <a:endParaRPr lang="en-US" sz="2400" dirty="0"/>
          </a:p>
          <a:p>
            <a:pPr fontAlgn="t"/>
            <a:r>
              <a:rPr lang="en-US" sz="2400" dirty="0">
                <a:solidFill>
                  <a:srgbClr val="000000"/>
                </a:solidFill>
              </a:rPr>
              <a:t>Transitioning </a:t>
            </a:r>
            <a:r>
              <a:rPr lang="en-US" sz="2400" dirty="0" smtClean="0">
                <a:solidFill>
                  <a:srgbClr val="000000"/>
                </a:solidFill>
              </a:rPr>
              <a:t>service members </a:t>
            </a:r>
            <a:r>
              <a:rPr lang="en-US" sz="2400" dirty="0">
                <a:solidFill>
                  <a:srgbClr val="000000"/>
                </a:solidFill>
              </a:rPr>
              <a:t>who are within six months prior to discharge from active duty or within one year following discharge from active duty 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fontAlgn="t"/>
            <a:r>
              <a:rPr lang="en-US" sz="2400" dirty="0" smtClean="0">
                <a:solidFill>
                  <a:srgbClr val="000000"/>
                </a:solidFill>
              </a:rPr>
              <a:t>Veterans using GIBILL who are not successfully completing academic training.  Maybe referred to VetSuccess Counselor on Campus or apply for Chapter 36 </a:t>
            </a:r>
            <a:r>
              <a:rPr lang="en-US" sz="2400" dirty="0" smtClean="0">
                <a:solidFill>
                  <a:srgbClr val="000000"/>
                </a:solidFill>
              </a:rPr>
              <a:t>benefits for vocational counseling 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86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VAVEVO 600px Head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708660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5800" y="2274838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Welcome to the Veteran Employment Services Office (VESO</a:t>
            </a:r>
            <a:r>
              <a:rPr lang="en-US" b="1" dirty="0" smtClean="0"/>
              <a:t>)</a:t>
            </a:r>
            <a:endParaRPr lang="en-US" dirty="0"/>
          </a:p>
          <a:p>
            <a:r>
              <a:rPr lang="en-US" dirty="0" smtClean="0"/>
              <a:t>Topics include:  Featured Jobs, Hiring Events &amp; News </a:t>
            </a:r>
            <a:r>
              <a:rPr lang="en-US" dirty="0"/>
              <a:t>and </a:t>
            </a:r>
            <a:r>
              <a:rPr lang="en-US" dirty="0" smtClean="0"/>
              <a:t>Updates</a:t>
            </a:r>
          </a:p>
          <a:p>
            <a:pPr lvl="0"/>
            <a:endParaRPr lang="en-US" dirty="0"/>
          </a:p>
          <a:p>
            <a:pPr lvl="0" algn="ctr"/>
            <a:r>
              <a:rPr lang="en-US" dirty="0" smtClean="0">
                <a:hlinkClick r:id="rId3"/>
              </a:rPr>
              <a:t>Http://explore.va.gov/employment-services</a:t>
            </a:r>
            <a:r>
              <a:rPr lang="en-US" dirty="0" smtClean="0"/>
              <a:t> 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Additional resource information with links to apply for benefits, review status of claims, National Resource Directory, etc. </a:t>
            </a:r>
          </a:p>
          <a:p>
            <a:pPr lvl="0" algn="ctr"/>
            <a:endParaRPr lang="en-US" dirty="0"/>
          </a:p>
          <a:p>
            <a:pPr lvl="0"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www.ebenefits.va.gov/ebenefits/homepage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Questions</a:t>
            </a:r>
          </a:p>
        </p:txBody>
      </p:sp>
      <p:sp>
        <p:nvSpPr>
          <p:cNvPr id="563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7C615F-E25D-4B59-A6BC-BA5CA64C84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 smtClean="0"/>
          </a:p>
        </p:txBody>
      </p:sp>
      <p:pic>
        <p:nvPicPr>
          <p:cNvPr id="56324" name="Picture 3" descr="C:\Users\vrelfigur\AppData\Local\Microsoft\Windows\Temporary Internet Files\Content.IE5\GYH2IQRK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2317750"/>
            <a:ext cx="222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Box 4"/>
          <p:cNvSpPr txBox="1">
            <a:spLocks noChangeArrowheads="1"/>
          </p:cNvSpPr>
          <p:nvPr/>
        </p:nvSpPr>
        <p:spPr bwMode="auto">
          <a:xfrm>
            <a:off x="2286000" y="46482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cs typeface="Arial" charset="0"/>
              </a:rPr>
              <a:t>       </a:t>
            </a:r>
            <a:r>
              <a:rPr lang="en-US" altLang="en-US" sz="3600" b="1" dirty="0">
                <a:solidFill>
                  <a:srgbClr val="0070C0"/>
                </a:solidFill>
                <a:cs typeface="Arial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6669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477000" cy="8382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Vocational Rehabilitation &amp; Employment Objective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924800" cy="4724400"/>
          </a:xfrm>
        </p:spPr>
        <p:txBody>
          <a:bodyPr/>
          <a:lstStyle/>
          <a:p>
            <a:endParaRPr lang="en-US" sz="2800" dirty="0">
              <a:latin typeface="Verdana" pitchFamily="34" charset="0"/>
            </a:endParaRPr>
          </a:p>
          <a:p>
            <a:r>
              <a:rPr lang="en-US" sz="2800" dirty="0">
                <a:latin typeface="Verdana" pitchFamily="34" charset="0"/>
              </a:rPr>
              <a:t>VR&amp;E is an </a:t>
            </a:r>
            <a:r>
              <a:rPr lang="en-US" sz="2800" u="sng" dirty="0">
                <a:latin typeface="Verdana" pitchFamily="34" charset="0"/>
              </a:rPr>
              <a:t>employment</a:t>
            </a:r>
            <a:r>
              <a:rPr lang="en-US" sz="2800" dirty="0">
                <a:latin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</a:rPr>
              <a:t>program, differing from VA’s Education benefit programs </a:t>
            </a:r>
            <a:endParaRPr lang="en-US" sz="2800" dirty="0">
              <a:latin typeface="Verdana" pitchFamily="34" charset="0"/>
            </a:endParaRPr>
          </a:p>
          <a:p>
            <a:endParaRPr lang="en-US" sz="2800" dirty="0">
              <a:latin typeface="Verdana" pitchFamily="34" charset="0"/>
            </a:endParaRPr>
          </a:p>
          <a:p>
            <a:r>
              <a:rPr lang="en-US" sz="2800" dirty="0">
                <a:latin typeface="Verdana" pitchFamily="34" charset="0"/>
              </a:rPr>
              <a:t>Provide services to eligible </a:t>
            </a:r>
            <a:r>
              <a:rPr lang="en-US" sz="2800" dirty="0" smtClean="0">
                <a:latin typeface="Verdana" pitchFamily="34" charset="0"/>
              </a:rPr>
              <a:t>service members </a:t>
            </a:r>
            <a:r>
              <a:rPr lang="en-US" sz="2800" dirty="0">
                <a:latin typeface="Verdana" pitchFamily="34" charset="0"/>
              </a:rPr>
              <a:t>and veterans with service-connected disabilities to obtain and maintain suitable employment or achieve independence in daily living</a:t>
            </a:r>
          </a:p>
          <a:p>
            <a:endParaRPr lang="en-US" sz="2800" dirty="0">
              <a:latin typeface="Verdana" pitchFamily="34" charset="0"/>
            </a:endParaRPr>
          </a:p>
          <a:p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6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858000" cy="838200"/>
          </a:xfrm>
        </p:spPr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924800" cy="5029200"/>
          </a:xfrm>
        </p:spPr>
        <p:txBody>
          <a:bodyPr/>
          <a:lstStyle/>
          <a:p>
            <a:r>
              <a:rPr lang="en-US" sz="2800" b="1" dirty="0"/>
              <a:t>Service members must </a:t>
            </a:r>
          </a:p>
          <a:p>
            <a:pPr lvl="1"/>
            <a:r>
              <a:rPr lang="en-US" sz="2000" b="1" dirty="0"/>
              <a:t>have been referred to a Physical Evaluation Board (PEB) or </a:t>
            </a:r>
          </a:p>
          <a:p>
            <a:pPr lvl="1"/>
            <a:r>
              <a:rPr lang="en-US" sz="2000" b="1" dirty="0"/>
              <a:t>be participating in the Integrated Disability Evaluation System (IDES) or</a:t>
            </a:r>
          </a:p>
          <a:p>
            <a:pPr lvl="1"/>
            <a:r>
              <a:rPr lang="en-US" sz="2000" b="1" dirty="0"/>
              <a:t> have a VA C&amp;P memorandum rating of 20%.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b="1" dirty="0">
                <a:latin typeface="Verdana" pitchFamily="34" charset="0"/>
              </a:rPr>
              <a:t> </a:t>
            </a:r>
            <a:r>
              <a:rPr lang="en-US" sz="1800" b="1" dirty="0"/>
              <a:t>VA Form 28-0588, in addition to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dirty="0"/>
              <a:t> VA Form 28-1900</a:t>
            </a:r>
            <a:r>
              <a:rPr lang="en-US" sz="2000" b="1" dirty="0">
                <a:latin typeface="Verdana" pitchFamily="34" charset="0"/>
              </a:rPr>
              <a:t> </a:t>
            </a:r>
            <a:r>
              <a:rPr lang="en-US" sz="2000" b="1" i="1" dirty="0">
                <a:latin typeface="Verdana" pitchFamily="34" charset="0"/>
              </a:rPr>
              <a:t> </a:t>
            </a:r>
            <a:r>
              <a:rPr lang="en-US" sz="2000" b="1" dirty="0">
                <a:latin typeface="Verdana" pitchFamily="34" charset="0"/>
              </a:rPr>
              <a:t>  </a:t>
            </a:r>
          </a:p>
          <a:p>
            <a:pPr lvl="1"/>
            <a:endParaRPr lang="en-US" sz="2400" b="1" dirty="0">
              <a:latin typeface="Verdana" pitchFamily="34" charset="0"/>
            </a:endParaRPr>
          </a:p>
          <a:p>
            <a:r>
              <a:rPr lang="en-US" sz="2400" b="1" dirty="0"/>
              <a:t>Veterans with a VA C&amp;P rating of 10% may apply.  However, VR&amp;E must determine that the veteran has a SEH.</a:t>
            </a:r>
          </a:p>
          <a:p>
            <a:pPr lvl="1"/>
            <a:r>
              <a:rPr lang="en-US" sz="2400" b="1" dirty="0">
                <a:latin typeface="Verdana" pitchFamily="34" charset="0"/>
              </a:rPr>
              <a:t> </a:t>
            </a:r>
            <a:r>
              <a:rPr lang="en-US" sz="2000" b="1" dirty="0"/>
              <a:t>VA Form 28-1900</a:t>
            </a:r>
          </a:p>
          <a:p>
            <a:pPr>
              <a:buFontTx/>
              <a:buNone/>
            </a:pPr>
            <a:endParaRPr lang="en-US" sz="2400" b="1" dirty="0">
              <a:latin typeface="Verdana" pitchFamily="34" charset="0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91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6629400" cy="838200"/>
          </a:xfrm>
        </p:spPr>
        <p:txBody>
          <a:bodyPr/>
          <a:lstStyle/>
          <a:p>
            <a:r>
              <a:rPr lang="en-US" dirty="0"/>
              <a:t>Basic Eligibility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4953000"/>
          </a:xfrm>
        </p:spPr>
        <p:txBody>
          <a:bodyPr/>
          <a:lstStyle/>
          <a:p>
            <a:pPr fontAlgn="t"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The basic period of eligibility in which VR&amp;E services may be used is 12 years from the latter of the following:</a:t>
            </a:r>
          </a:p>
          <a:p>
            <a:pPr fontAlgn="t"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lvl="1" fontAlgn="t"/>
            <a:r>
              <a:rPr lang="en-US" sz="2000" dirty="0">
                <a:solidFill>
                  <a:srgbClr val="000000"/>
                </a:solidFill>
              </a:rPr>
              <a:t>Date of separation from active military service, or </a:t>
            </a:r>
          </a:p>
          <a:p>
            <a:pPr lvl="1" fontAlgn="t"/>
            <a:r>
              <a:rPr lang="en-US" sz="2000" dirty="0">
                <a:solidFill>
                  <a:srgbClr val="000000"/>
                </a:solidFill>
              </a:rPr>
              <a:t>Date the veteran was first notified by VA of a service-connected disability rating.</a:t>
            </a:r>
          </a:p>
          <a:p>
            <a:pPr lvl="1" fontAlgn="t"/>
            <a:endParaRPr lang="en-US" sz="2000" dirty="0">
              <a:solidFill>
                <a:srgbClr val="000000"/>
              </a:solidFill>
            </a:endParaRPr>
          </a:p>
          <a:p>
            <a:pPr fontAlgn="t"/>
            <a:r>
              <a:rPr lang="en-US" sz="2400" i="1" dirty="0">
                <a:solidFill>
                  <a:srgbClr val="000000"/>
                </a:solidFill>
              </a:rPr>
              <a:t>Note:  Eligibility may be extended beyond 12 years for participants with a </a:t>
            </a:r>
            <a:r>
              <a:rPr lang="en-US" sz="2400" i="1" dirty="0" smtClean="0">
                <a:solidFill>
                  <a:srgbClr val="000000"/>
                </a:solidFill>
              </a:rPr>
              <a:t>Serious Employment Handicap.</a:t>
            </a:r>
            <a:endParaRPr lang="en-US" sz="2400" i="1" dirty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90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5532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Verdana" pitchFamily="34" charset="0"/>
              </a:rPr>
              <a:t>Entitlement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848600" cy="4724400"/>
          </a:xfrm>
        </p:spPr>
        <p:txBody>
          <a:bodyPr/>
          <a:lstStyle/>
          <a:p>
            <a:r>
              <a:rPr lang="en-US" sz="2800" dirty="0">
                <a:latin typeface="Verdana" pitchFamily="34" charset="0"/>
              </a:rPr>
              <a:t>A maximum of 48 </a:t>
            </a:r>
            <a:r>
              <a:rPr lang="en-US" sz="2800" dirty="0" smtClean="0">
                <a:latin typeface="Verdana" pitchFamily="34" charset="0"/>
              </a:rPr>
              <a:t>months Training</a:t>
            </a:r>
            <a:r>
              <a:rPr lang="en-US" sz="2800" dirty="0" smtClean="0">
                <a:latin typeface="Verdana" pitchFamily="34" charset="0"/>
              </a:rPr>
              <a:t>.</a:t>
            </a:r>
            <a:endParaRPr lang="en-US" sz="2800" dirty="0">
              <a:latin typeface="Verdana" pitchFamily="34" charset="0"/>
            </a:endParaRPr>
          </a:p>
          <a:p>
            <a:endParaRPr lang="en-US" sz="2800" dirty="0">
              <a:latin typeface="Verdana" pitchFamily="34" charset="0"/>
            </a:endParaRPr>
          </a:p>
          <a:p>
            <a:r>
              <a:rPr lang="en-US" sz="2800" dirty="0">
                <a:latin typeface="Verdana" pitchFamily="34" charset="0"/>
              </a:rPr>
              <a:t>Must be used during the 12 years of eligibility.</a:t>
            </a:r>
          </a:p>
          <a:p>
            <a:endParaRPr lang="en-US" sz="2800" dirty="0">
              <a:latin typeface="Verdana" pitchFamily="34" charset="0"/>
            </a:endParaRPr>
          </a:p>
          <a:p>
            <a:r>
              <a:rPr lang="en-US" sz="2800" dirty="0">
                <a:latin typeface="Verdana" pitchFamily="34" charset="0"/>
              </a:rPr>
              <a:t>May be extended for participants with a </a:t>
            </a:r>
            <a:r>
              <a:rPr lang="en-US" sz="2800" dirty="0" smtClean="0">
                <a:latin typeface="Verdana" pitchFamily="34" charset="0"/>
              </a:rPr>
              <a:t>Serious Employment Handicap.</a:t>
            </a:r>
            <a:endParaRPr lang="en-US" sz="2800" dirty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Verdana" pitchFamily="34" charset="0"/>
              </a:rPr>
              <a:t> </a:t>
            </a:r>
          </a:p>
          <a:p>
            <a:pPr>
              <a:buFontTx/>
              <a:buNone/>
            </a:pPr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Employment Handicap (EH) Determination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95325" y="1717675"/>
            <a:ext cx="8448675" cy="47672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b="0" dirty="0" smtClean="0">
                <a:latin typeface="Arial" charset="0"/>
                <a:cs typeface="Arial" charset="0"/>
              </a:rPr>
              <a:t>To determine if the Veteran has an employment handicap, ask the following questions: </a:t>
            </a:r>
            <a:r>
              <a:rPr lang="en-US" altLang="en-US" b="0" dirty="0" smtClean="0">
                <a:latin typeface="Arial" charset="0"/>
                <a:cs typeface="Arial" charset="0"/>
              </a:rPr>
              <a:t/>
            </a:r>
            <a:br>
              <a:rPr lang="en-US" altLang="en-US" b="0" dirty="0" smtClean="0">
                <a:latin typeface="Arial" charset="0"/>
                <a:cs typeface="Arial" charset="0"/>
              </a:rPr>
            </a:br>
            <a:endParaRPr lang="en-US" altLang="en-US" sz="1000" b="0" dirty="0" smtClean="0">
              <a:latin typeface="Arial" charset="0"/>
              <a:cs typeface="Arial" charset="0"/>
            </a:endParaRPr>
          </a:p>
          <a:p>
            <a:pPr lvl="1">
              <a:spcBef>
                <a:spcPts val="575"/>
              </a:spcBef>
              <a:buFont typeface="Tahoma" pitchFamily="34" charset="0"/>
              <a:buChar char="•"/>
            </a:pPr>
            <a:r>
              <a:rPr lang="en-US" altLang="en-US" sz="2000" b="0" dirty="0" smtClean="0">
                <a:latin typeface="Arial" charset="0"/>
                <a:cs typeface="Arial" charset="0"/>
              </a:rPr>
              <a:t>Does the individual have a “vocational impairment? </a:t>
            </a:r>
          </a:p>
          <a:p>
            <a:pPr lvl="1">
              <a:spcBef>
                <a:spcPts val="575"/>
              </a:spcBef>
              <a:buFont typeface="Tahoma" pitchFamily="34" charset="0"/>
              <a:buChar char="•"/>
            </a:pPr>
            <a:r>
              <a:rPr lang="en-US" altLang="en-US" sz="2000" b="0" dirty="0" smtClean="0">
                <a:latin typeface="Arial" charset="0"/>
                <a:cs typeface="Arial" charset="0"/>
              </a:rPr>
              <a:t>Does the Veteran’s service-connected disability  contribute in a substantial part to the vocational impairment? </a:t>
            </a:r>
            <a:endParaRPr lang="en-US" altLang="en-US" sz="900" b="0" dirty="0" smtClean="0">
              <a:latin typeface="Arial" charset="0"/>
              <a:cs typeface="Arial" charset="0"/>
            </a:endParaRPr>
          </a:p>
          <a:p>
            <a:pPr lvl="1">
              <a:spcBef>
                <a:spcPts val="575"/>
              </a:spcBef>
              <a:buFont typeface="Tahoma" pitchFamily="34" charset="0"/>
              <a:buChar char="•"/>
            </a:pPr>
            <a:r>
              <a:rPr lang="en-US" altLang="en-US" sz="2000" b="0" dirty="0" smtClean="0">
                <a:latin typeface="Arial" charset="0"/>
                <a:cs typeface="Arial" charset="0"/>
              </a:rPr>
              <a:t>Has the Veteran overcome the effects of the vocational impairment? </a:t>
            </a:r>
            <a:r>
              <a:rPr lang="en-US" altLang="en-US" sz="1800" b="0" dirty="0" smtClean="0">
                <a:latin typeface="Arial" charset="0"/>
                <a:cs typeface="Arial" charset="0"/>
              </a:rPr>
              <a:t/>
            </a:r>
            <a:br>
              <a:rPr lang="en-US" altLang="en-US" sz="1800" b="0" dirty="0" smtClean="0">
                <a:latin typeface="Arial" charset="0"/>
                <a:cs typeface="Arial" charset="0"/>
              </a:rPr>
            </a:br>
            <a:endParaRPr lang="en-US" altLang="en-US" sz="500" b="0" dirty="0" smtClean="0">
              <a:latin typeface="Arial" charset="0"/>
              <a:cs typeface="Arial" charset="0"/>
            </a:endParaRPr>
          </a:p>
          <a:p>
            <a:pPr lvl="1">
              <a:spcBef>
                <a:spcPts val="575"/>
              </a:spcBef>
              <a:buFont typeface="Tahoma" pitchFamily="34" charset="0"/>
              <a:buChar char="•"/>
            </a:pPr>
            <a:r>
              <a:rPr lang="en-US" altLang="en-US" sz="2000" b="0" dirty="0" smtClean="0">
                <a:latin typeface="Arial" charset="0"/>
                <a:cs typeface="Arial" charset="0"/>
              </a:rPr>
              <a:t>Does the Veteran have an employment handicap?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E0FC8-8C0A-41B1-8274-912AC7DAB7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Serious Employment Handicap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97800" cy="43434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b="0" dirty="0" smtClean="0">
                <a:latin typeface="Arial" charset="0"/>
                <a:cs typeface="Arial" charset="0"/>
              </a:rPr>
              <a:t>The veteran has a serious employment handicap if each of the following criteria are met: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b="0" dirty="0" smtClean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b="0" i="1" dirty="0" smtClean="0"/>
              <a:t>Significant vocational impairment</a:t>
            </a:r>
            <a:r>
              <a:rPr lang="en-US" altLang="en-US" dirty="0" smtClean="0"/>
              <a:t> </a:t>
            </a:r>
          </a:p>
          <a:p>
            <a:pPr lvl="1">
              <a:spcBef>
                <a:spcPct val="0"/>
              </a:spcBef>
            </a:pPr>
            <a:r>
              <a:rPr lang="en-US" altLang="en-US" b="0" i="1" dirty="0" smtClean="0"/>
              <a:t>Effects of significant impairment not overcome</a:t>
            </a:r>
            <a:r>
              <a:rPr lang="en-US" altLang="en-US" b="0" dirty="0" smtClean="0"/>
              <a:t> </a:t>
            </a:r>
          </a:p>
          <a:p>
            <a:pPr lvl="1">
              <a:spcBef>
                <a:spcPct val="0"/>
              </a:spcBef>
            </a:pPr>
            <a:r>
              <a:rPr lang="en-US" altLang="en-US" b="0" i="1" dirty="0" smtClean="0"/>
              <a:t>Contribution of the service-connected disability(ies) to the individual’s overall significant vocational impairment</a:t>
            </a:r>
            <a:r>
              <a:rPr lang="en-US" altLang="en-US" b="0" dirty="0" smtClean="0"/>
              <a:t>.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376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6477000" cy="838200"/>
          </a:xfrm>
        </p:spPr>
        <p:txBody>
          <a:bodyPr/>
          <a:lstStyle/>
          <a:p>
            <a:r>
              <a:rPr lang="en-US" sz="3600" dirty="0"/>
              <a:t>VR&amp;E’s 5 Tracks to Employment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Verdana" pitchFamily="34" charset="0"/>
              </a:rPr>
              <a:t>Reemployment</a:t>
            </a:r>
          </a:p>
          <a:p>
            <a:r>
              <a:rPr lang="en-US" sz="2800" dirty="0">
                <a:latin typeface="Verdana" pitchFamily="34" charset="0"/>
              </a:rPr>
              <a:t>Rapid Access to Employment</a:t>
            </a:r>
          </a:p>
          <a:p>
            <a:r>
              <a:rPr lang="en-US" sz="2800" dirty="0">
                <a:latin typeface="Verdana" pitchFamily="34" charset="0"/>
              </a:rPr>
              <a:t>Employment through long term services</a:t>
            </a:r>
          </a:p>
          <a:p>
            <a:r>
              <a:rPr lang="en-US" sz="2800" dirty="0">
                <a:latin typeface="Verdana" pitchFamily="34" charset="0"/>
              </a:rPr>
              <a:t>Independent Living </a:t>
            </a:r>
            <a:r>
              <a:rPr lang="en-US" sz="2800" dirty="0" smtClean="0">
                <a:latin typeface="Verdana" pitchFamily="34" charset="0"/>
              </a:rPr>
              <a:t>Services-M28R.IV.C.9</a:t>
            </a:r>
            <a:endParaRPr lang="en-US" sz="2800" dirty="0">
              <a:latin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</a:rPr>
              <a:t>Self-Employment-M28R.IV.C.8</a:t>
            </a:r>
            <a:endParaRPr lang="en-US" sz="2800" dirty="0">
              <a:latin typeface="Verdana" pitchFamily="34" charset="0"/>
            </a:endParaRPr>
          </a:p>
          <a:p>
            <a:pPr>
              <a:buFontTx/>
              <a:buNone/>
            </a:pPr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Other </a:t>
            </a:r>
            <a:r>
              <a:rPr lang="en-US" sz="4800" dirty="0" smtClean="0"/>
              <a:t>Referral Services</a:t>
            </a:r>
            <a:endParaRPr lang="en-US" sz="48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pitchFamily="34" charset="0"/>
              </a:rPr>
              <a:t>Medical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34" charset="0"/>
              </a:rPr>
              <a:t>Dental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34" charset="0"/>
              </a:rPr>
              <a:t>Optical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34" charset="0"/>
              </a:rPr>
              <a:t>Mental Health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pitchFamily="34" charset="0"/>
              </a:rPr>
              <a:t>Vet Centers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pitchFamily="34" charset="0"/>
              </a:rPr>
              <a:t>Specially Adapted Housing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pitchFamily="34" charset="0"/>
              </a:rPr>
              <a:t>Vocational/Educational </a:t>
            </a:r>
            <a:r>
              <a:rPr lang="en-US" sz="2800" dirty="0">
                <a:latin typeface="Verdana" pitchFamily="34" charset="0"/>
              </a:rPr>
              <a:t>Counseling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34" charset="0"/>
              </a:rPr>
              <a:t>Special Hiring Authority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713</Words>
  <Application>Microsoft Office PowerPoint</Application>
  <PresentationFormat>On-screen Show (4:3)</PresentationFormat>
  <Paragraphs>116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Vocational Rehabilitation &amp; Employment Objective</vt:lpstr>
      <vt:lpstr>Application Process</vt:lpstr>
      <vt:lpstr>Basic Eligibility</vt:lpstr>
      <vt:lpstr> Entitlement  </vt:lpstr>
      <vt:lpstr>Employment Handicap (EH) Determination</vt:lpstr>
      <vt:lpstr>Serious Employment Handicap</vt:lpstr>
      <vt:lpstr>VR&amp;E’s 5 Tracks to Employment</vt:lpstr>
      <vt:lpstr>Other Referral Services</vt:lpstr>
      <vt:lpstr>Hiring Incentives for Veterans</vt:lpstr>
      <vt:lpstr>Hiring Incentives (continued)</vt:lpstr>
      <vt:lpstr>Public Law 111-377</vt:lpstr>
      <vt:lpstr>Ch. 33 vs. Ch. 31 </vt:lpstr>
      <vt:lpstr>1905 Authorization</vt:lpstr>
      <vt:lpstr>Electronic Invoicing </vt:lpstr>
      <vt:lpstr>Chapter 36 Services</vt:lpstr>
      <vt:lpstr>PowerPoint Presentation</vt:lpstr>
      <vt:lpstr>Questions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Formell, Cheryl, VBADTRT</cp:lastModifiedBy>
  <cp:revision>14</cp:revision>
  <dcterms:created xsi:type="dcterms:W3CDTF">2015-03-09T19:49:36Z</dcterms:created>
  <dcterms:modified xsi:type="dcterms:W3CDTF">2015-04-21T01:28:27Z</dcterms:modified>
</cp:coreProperties>
</file>