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4" r:id="rId3"/>
    <p:sldId id="333" r:id="rId4"/>
    <p:sldId id="332" r:id="rId5"/>
    <p:sldId id="331" r:id="rId6"/>
    <p:sldId id="330" r:id="rId7"/>
    <p:sldId id="329" r:id="rId8"/>
    <p:sldId id="335" r:id="rId9"/>
    <p:sldId id="33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34D556-E31E-43D3-BA35-5C680DB91E4E}">
          <p14:sldIdLst>
            <p14:sldId id="256"/>
            <p14:sldId id="334"/>
            <p14:sldId id="333"/>
            <p14:sldId id="332"/>
            <p14:sldId id="331"/>
            <p14:sldId id="330"/>
            <p14:sldId id="329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68" autoAdjust="0"/>
  </p:normalViewPr>
  <p:slideViewPr>
    <p:cSldViewPr snapToGrid="0">
      <p:cViewPr varScale="1">
        <p:scale>
          <a:sx n="83" d="100"/>
          <a:sy n="83" d="100"/>
        </p:scale>
        <p:origin x="614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CC080-9024-44AA-86B7-CE80B18F767D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E1B9-6AF1-420F-BA6B-0B64EF0696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3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848F-4765-4015-9C97-D5CA3B47C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31096-1567-4373-8A39-DEC10E5C4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E1CCA-E555-4554-AD39-23BDA430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29F6-087A-4C9E-9A8C-0947351468C9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EBD55-DC81-4334-9331-BB4BC94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0D951-A6AA-4FE0-A2DF-037D205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4426-2A29-4CE4-810D-C2E33B977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77F1-94B1-4E43-8E5C-3AA61F10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E81DB-7F6A-45BB-AF24-8747CDCCD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C1CC3-5DA6-4562-B24B-FB321B0CB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29F6-087A-4C9E-9A8C-0947351468C9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A5C24-A9F4-44B0-A2A5-50ED34B7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511D-6F0E-4748-8647-FBDF229B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4426-2A29-4CE4-810D-C2E33B977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8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0AF02-6302-4BA3-9382-8F05348DC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66702-37FA-4DE1-B2F7-DEE8B5BF4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6D7A-E961-4D37-B94E-78F900E4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29F6-087A-4C9E-9A8C-0947351468C9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B9078-208E-47E6-90C9-2F3D608A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79218-B8FB-4957-B645-23AA859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4426-2A29-4CE4-810D-C2E33B977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9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869A-54C3-46E8-B748-3074E0AC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53058-0A7A-47F0-BF35-C30BFB0C3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8824-28B3-41D4-94E1-F4EE423B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29F6-087A-4C9E-9A8C-0947351468C9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5A01D-417A-401D-90C4-47E048B3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E7D65-6546-4A0C-A6A0-2BB59FE2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4426-2A29-4CE4-810D-C2E33B977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6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E5F7-312A-475D-8642-E591418B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3CE48-3DCE-479D-B93A-F1213CD2F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ABC1C-9899-49FB-9386-AF0AB65A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29F6-087A-4C9E-9A8C-0947351468C9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226F0-08F8-41F7-91EF-337BB787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8308-E780-4DF6-9E0F-48D48ED9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4426-2A29-4CE4-810D-C2E33B977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0CE9-A830-4DDA-8C52-F9B01892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8FF8E-363F-47A2-A6CF-95959D59F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78AD1-99EA-4F4F-987E-2CD6C0B07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013C5-4BA4-45BD-B40D-66777739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29F6-087A-4C9E-9A8C-0947351468C9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BE0E6-40D9-4BBD-A82B-8A678804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310CF-7DB7-4D68-8DF3-CDBAF840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4426-2A29-4CE4-810D-C2E33B977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6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791E-AAB6-48AA-B072-1D06E703E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232B-E6C1-4A98-AF5E-F64D5188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B4AAC-C2BD-443C-A5A7-BB0EE17D7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01DF0-34FA-448D-AB43-7472CFAAB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AF1EA-3FD2-4BB8-9E9E-2E50EA6C1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105246-EF45-491B-9147-B10BB542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29F6-087A-4C9E-9A8C-0947351468C9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E123E-676B-46D1-869E-7E663868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35B301-EC64-46FE-BECA-A4E56DBF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4426-2A29-4CE4-810D-C2E33B977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5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BA2E-B365-411A-A5FE-600BDE2F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8E22A-E2DC-4A8E-B5E8-66CA130E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29F6-087A-4C9E-9A8C-0947351468C9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3605B-3250-4D50-8B1C-7DECF56E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6307B-DDFD-48DF-8686-4BE7CBAC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4426-2A29-4CE4-810D-C2E33B977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9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A9F4F-D8F1-469D-8DA3-02BAC891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29F6-087A-4C9E-9A8C-0947351468C9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5480F-B2D6-4C30-A322-5D6DDB6E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938CE-C539-4A7F-B739-4884B004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4426-2A29-4CE4-810D-C2E33B977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9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05C8-291E-4C20-97B4-CAD58F91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9485-58DA-46E6-850A-1D9E2CB2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A4897-05F7-45DB-9CF1-2D724AF70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BF77F-69F4-4198-AB20-18256F85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29F6-087A-4C9E-9A8C-0947351468C9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7EF01-6BD7-4827-8516-1F609992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1B60C-77A1-4678-AF3C-C4ADA45B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4426-2A29-4CE4-810D-C2E33B977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7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CD56-9623-422B-8AE0-D7E9338E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63C63-3CA9-49E6-95F4-4FDB55C14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091ED-454C-4D3D-8B9C-D1280F34A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7CA84-D0C1-4A86-9E8C-521C3F208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29F6-087A-4C9E-9A8C-0947351468C9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E348A-A82C-4184-9C78-2462AF94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AEC07-0382-44A5-ACE3-EC785BF4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4426-2A29-4CE4-810D-C2E33B977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6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A1B68-C39F-415B-B983-4ABC0434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9666E-AE82-4813-8AD5-B57C35BFB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9E29B-2C0E-4746-BA42-3D6DF4DA5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29F6-087A-4C9E-9A8C-0947351468C9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01AD-529E-486F-83AC-DCB81C21D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9FB55-418C-4A51-9559-02D592614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74426-2A29-4CE4-810D-C2E33B977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pplying Insurance Principles to Time Management: Part 2 - Actuarial Review  Magazine">
            <a:extLst>
              <a:ext uri="{FF2B5EF4-FFF2-40B4-BE49-F238E27FC236}">
                <a16:creationId xmlns:a16="http://schemas.microsoft.com/office/drawing/2014/main" id="{E750EEB1-128B-48DB-83A8-617D79E59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r="6562"/>
          <a:stretch/>
        </p:blipFill>
        <p:spPr bwMode="auto">
          <a:xfrm>
            <a:off x="2450922" y="0"/>
            <a:ext cx="10083800" cy="69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ABD3AF-EE3E-4714-BBAF-9595FBA14404}"/>
              </a:ext>
            </a:extLst>
          </p:cNvPr>
          <p:cNvSpPr/>
          <p:nvPr/>
        </p:nvSpPr>
        <p:spPr>
          <a:xfrm>
            <a:off x="0" y="-50031"/>
            <a:ext cx="3721100" cy="690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1BEF4-F56E-41A6-8A98-4DD250B58AB9}"/>
              </a:ext>
            </a:extLst>
          </p:cNvPr>
          <p:cNvSpPr txBox="1"/>
          <p:nvPr/>
        </p:nvSpPr>
        <p:spPr>
          <a:xfrm>
            <a:off x="0" y="495300"/>
            <a:ext cx="3721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ahnschrift" panose="020B0502040204020203" pitchFamily="34" charset="0"/>
              </a:rPr>
              <a:t>I AM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ahnschrift" panose="020B0502040204020203" pitchFamily="34" charset="0"/>
              </a:rPr>
              <a:t>JUST ONE PERSON!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ahnschrift" panose="020B0502040204020203" pitchFamily="34" charset="0"/>
              </a:rPr>
              <a:t>How to reconcile on time when it feels like you have no time.</a:t>
            </a:r>
          </a:p>
        </p:txBody>
      </p:sp>
    </p:spTree>
    <p:extLst>
      <p:ext uri="{BB962C8B-B14F-4D97-AF65-F5344CB8AC3E}">
        <p14:creationId xmlns:p14="http://schemas.microsoft.com/office/powerpoint/2010/main" val="243558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BD3AF-EE3E-4714-BBAF-9595FBA14404}"/>
              </a:ext>
            </a:extLst>
          </p:cNvPr>
          <p:cNvSpPr/>
          <p:nvPr/>
        </p:nvSpPr>
        <p:spPr>
          <a:xfrm rot="5400000">
            <a:off x="2901950" y="-2374900"/>
            <a:ext cx="6388101" cy="1160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51 Time Management Humor ideas | humor, bones funny, funny quotes">
            <a:extLst>
              <a:ext uri="{FF2B5EF4-FFF2-40B4-BE49-F238E27FC236}">
                <a16:creationId xmlns:a16="http://schemas.microsoft.com/office/drawing/2014/main" id="{9137A7AD-E3DE-4532-B9B9-2D855B19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450850"/>
            <a:ext cx="8559800" cy="599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7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BD3AF-EE3E-4714-BBAF-9595FBA14404}"/>
              </a:ext>
            </a:extLst>
          </p:cNvPr>
          <p:cNvSpPr/>
          <p:nvPr/>
        </p:nvSpPr>
        <p:spPr>
          <a:xfrm rot="5400000">
            <a:off x="5495835" y="-5368834"/>
            <a:ext cx="1200333" cy="1219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1BEF4-F56E-41A6-8A98-4DD250B58AB9}"/>
              </a:ext>
            </a:extLst>
          </p:cNvPr>
          <p:cNvSpPr txBox="1"/>
          <p:nvPr/>
        </p:nvSpPr>
        <p:spPr>
          <a:xfrm>
            <a:off x="4130675" y="127001"/>
            <a:ext cx="393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" panose="020B0502040204020203" pitchFamily="34" charset="0"/>
              </a:rPr>
              <a:t>AGENDA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2E4536-5400-4171-907E-8B0D2D7306BD}"/>
              </a:ext>
            </a:extLst>
          </p:cNvPr>
          <p:cNvSpPr/>
          <p:nvPr/>
        </p:nvSpPr>
        <p:spPr>
          <a:xfrm>
            <a:off x="280108" y="2383572"/>
            <a:ext cx="2383748" cy="234130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49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3E27B-293D-4FFE-8751-ED1E86E0F9B4}"/>
              </a:ext>
            </a:extLst>
          </p:cNvPr>
          <p:cNvSpPr txBox="1"/>
          <p:nvPr/>
        </p:nvSpPr>
        <p:spPr>
          <a:xfrm>
            <a:off x="291212" y="2736502"/>
            <a:ext cx="2383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dirty="0">
                <a:latin typeface="Bahnschrift" panose="020B0502040204020203" pitchFamily="34" charset="0"/>
              </a:rPr>
              <a:t>SETTING</a:t>
            </a:r>
          </a:p>
          <a:p>
            <a:pPr marL="0" lvl="1" algn="ctr"/>
            <a:r>
              <a:rPr lang="en-US" sz="2800" dirty="0">
                <a:latin typeface="Bahnschrift" panose="020B0502040204020203" pitchFamily="34" charset="0"/>
              </a:rPr>
              <a:t>THE </a:t>
            </a:r>
          </a:p>
          <a:p>
            <a:pPr marL="0" lvl="1" algn="ctr"/>
            <a:r>
              <a:rPr lang="en-US" sz="2800" dirty="0">
                <a:latin typeface="Bahnschrift" panose="020B0502040204020203" pitchFamily="34" charset="0"/>
              </a:rPr>
              <a:t>FOUNDATION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BAB70D-9C73-401C-AEFC-3C61AF0E0FAA}"/>
              </a:ext>
            </a:extLst>
          </p:cNvPr>
          <p:cNvSpPr/>
          <p:nvPr/>
        </p:nvSpPr>
        <p:spPr>
          <a:xfrm>
            <a:off x="3380896" y="2401487"/>
            <a:ext cx="2383748" cy="2341303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B62EC6-AA8A-4263-8480-DF13166837F1}"/>
              </a:ext>
            </a:extLst>
          </p:cNvPr>
          <p:cNvSpPr/>
          <p:nvPr/>
        </p:nvSpPr>
        <p:spPr>
          <a:xfrm>
            <a:off x="6448968" y="2419402"/>
            <a:ext cx="2383748" cy="2341303"/>
          </a:xfrm>
          <a:prstGeom prst="ellipse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AE70C3-6957-4589-9D61-6820304F53A9}"/>
              </a:ext>
            </a:extLst>
          </p:cNvPr>
          <p:cNvSpPr/>
          <p:nvPr/>
        </p:nvSpPr>
        <p:spPr>
          <a:xfrm>
            <a:off x="9517040" y="2437317"/>
            <a:ext cx="2383748" cy="234130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9CE0BF-DF1B-4E06-93ED-B2869E3A2D7D}"/>
              </a:ext>
            </a:extLst>
          </p:cNvPr>
          <p:cNvSpPr txBox="1"/>
          <p:nvPr/>
        </p:nvSpPr>
        <p:spPr>
          <a:xfrm>
            <a:off x="3710417" y="2915469"/>
            <a:ext cx="1781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dirty="0">
                <a:latin typeface="Bahnschrift" panose="020B0502040204020203" pitchFamily="34" charset="0"/>
              </a:rPr>
              <a:t>WEEK</a:t>
            </a:r>
          </a:p>
          <a:p>
            <a:pPr marL="0" lvl="1" algn="ctr"/>
            <a:r>
              <a:rPr lang="en-US" sz="2800" dirty="0">
                <a:latin typeface="Bahnschrift" panose="020B0502040204020203" pitchFamily="34" charset="0"/>
              </a:rPr>
              <a:t>BY WEEK</a:t>
            </a:r>
          </a:p>
          <a:p>
            <a:pPr marL="0" lvl="1" algn="ctr"/>
            <a:r>
              <a:rPr lang="en-US" sz="2800" dirty="0">
                <a:latin typeface="Bahnschrift" panose="020B0502040204020203" pitchFamily="34" charset="0"/>
              </a:rPr>
              <a:t>STEPS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6F9935-91A6-4067-B9ED-8A80A87E3103}"/>
              </a:ext>
            </a:extLst>
          </p:cNvPr>
          <p:cNvSpPr txBox="1"/>
          <p:nvPr/>
        </p:nvSpPr>
        <p:spPr>
          <a:xfrm>
            <a:off x="6387484" y="3130914"/>
            <a:ext cx="2506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dirty="0">
                <a:latin typeface="Bahnschrift" panose="020B0502040204020203" pitchFamily="34" charset="0"/>
              </a:rPr>
              <a:t>DEPARTMENT </a:t>
            </a:r>
          </a:p>
          <a:p>
            <a:pPr marL="0" lvl="1" algn="ctr"/>
            <a:r>
              <a:rPr lang="en-US" sz="2800" dirty="0">
                <a:latin typeface="Bahnschrift" panose="020B0502040204020203" pitchFamily="34" charset="0"/>
              </a:rPr>
              <a:t>CARDS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6326E-6045-49BF-8148-19D9863AC34A}"/>
              </a:ext>
            </a:extLst>
          </p:cNvPr>
          <p:cNvSpPr txBox="1"/>
          <p:nvPr/>
        </p:nvSpPr>
        <p:spPr>
          <a:xfrm>
            <a:off x="9649975" y="3292613"/>
            <a:ext cx="225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>
                <a:latin typeface="Bahnschrift" panose="020B0502040204020203" pitchFamily="34" charset="0"/>
              </a:rPr>
              <a:t>APPROVALS</a:t>
            </a:r>
          </a:p>
        </p:txBody>
      </p:sp>
    </p:spTree>
    <p:extLst>
      <p:ext uri="{BB962C8B-B14F-4D97-AF65-F5344CB8AC3E}">
        <p14:creationId xmlns:p14="http://schemas.microsoft.com/office/powerpoint/2010/main" val="39960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BD3AF-EE3E-4714-BBAF-9595FBA14404}"/>
              </a:ext>
            </a:extLst>
          </p:cNvPr>
          <p:cNvSpPr/>
          <p:nvPr/>
        </p:nvSpPr>
        <p:spPr>
          <a:xfrm rot="5400000">
            <a:off x="5495835" y="-5435509"/>
            <a:ext cx="1200333" cy="1219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1BEF4-F56E-41A6-8A98-4DD250B58AB9}"/>
              </a:ext>
            </a:extLst>
          </p:cNvPr>
          <p:cNvSpPr txBox="1"/>
          <p:nvPr/>
        </p:nvSpPr>
        <p:spPr>
          <a:xfrm>
            <a:off x="450850" y="79558"/>
            <a:ext cx="1129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" panose="020B0502040204020203" pitchFamily="34" charset="0"/>
              </a:rPr>
              <a:t>SETTING THE FOUNDATION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15E02-98F6-475A-8989-A18EF99B7A67}"/>
              </a:ext>
            </a:extLst>
          </p:cNvPr>
          <p:cNvSpPr txBox="1"/>
          <p:nvPr/>
        </p:nvSpPr>
        <p:spPr>
          <a:xfrm>
            <a:off x="266127" y="1221737"/>
            <a:ext cx="49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Obtain receipts at time of purchase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7C136-D254-4D45-B576-A93DD65D045F}"/>
              </a:ext>
            </a:extLst>
          </p:cNvPr>
          <p:cNvSpPr txBox="1"/>
          <p:nvPr/>
        </p:nvSpPr>
        <p:spPr>
          <a:xfrm>
            <a:off x="7239573" y="1218147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Tax exempt at time of purchase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FD57C-93C4-4376-98E4-DA700FB90375}"/>
              </a:ext>
            </a:extLst>
          </p:cNvPr>
          <p:cNvSpPr txBox="1"/>
          <p:nvPr/>
        </p:nvSpPr>
        <p:spPr>
          <a:xfrm>
            <a:off x="7239573" y="4145095"/>
            <a:ext cx="9156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Put a reminder on your calendar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Weekly &amp; on 25</a:t>
            </a:r>
            <a:r>
              <a:rPr lang="en-US" sz="2400" baseline="30000" dirty="0"/>
              <a:t>th</a:t>
            </a:r>
            <a:r>
              <a:rPr lang="en-US" sz="2400" dirty="0"/>
              <a:t> of the month.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5A250-E63F-4061-924F-9C06CE4617B9}"/>
              </a:ext>
            </a:extLst>
          </p:cNvPr>
          <p:cNvSpPr txBox="1"/>
          <p:nvPr/>
        </p:nvSpPr>
        <p:spPr>
          <a:xfrm>
            <a:off x="266127" y="2578594"/>
            <a:ext cx="66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Get receipts into Concur as soon as you get them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60D5C-5FCA-465B-9C5F-3E5DA6DB76CF}"/>
              </a:ext>
            </a:extLst>
          </p:cNvPr>
          <p:cNvSpPr txBox="1"/>
          <p:nvPr/>
        </p:nvSpPr>
        <p:spPr>
          <a:xfrm>
            <a:off x="7239573" y="1851463"/>
            <a:ext cx="408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Delegate when needed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A76ACE-2D08-41DC-B94D-E039BEA9D1AD}"/>
              </a:ext>
            </a:extLst>
          </p:cNvPr>
          <p:cNvGrpSpPr/>
          <p:nvPr/>
        </p:nvGrpSpPr>
        <p:grpSpPr>
          <a:xfrm>
            <a:off x="510187" y="2903830"/>
            <a:ext cx="1756102" cy="2198359"/>
            <a:chOff x="544944" y="2650669"/>
            <a:chExt cx="1975316" cy="2552339"/>
          </a:xfrm>
        </p:grpSpPr>
        <p:pic>
          <p:nvPicPr>
            <p:cNvPr id="22" name="Picture 2" descr="Screenshot - 0">
              <a:extLst>
                <a:ext uri="{FF2B5EF4-FFF2-40B4-BE49-F238E27FC236}">
                  <a16:creationId xmlns:a16="http://schemas.microsoft.com/office/drawing/2014/main" id="{C945022F-59AE-4033-B352-DAD2E0CAD2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4" b="93992" l="3174" r="28762">
                          <a14:foregroundMark x1="4820" y1="10566" x2="9600" y2="6354"/>
                          <a14:foregroundMark x1="9600" y1="6354" x2="20141" y2="5732"/>
                          <a14:foregroundMark x1="20141" y1="5732" x2="25196" y2="6285"/>
                          <a14:foregroundMark x1="25196" y1="6285" x2="29898" y2="9669"/>
                          <a14:foregroundMark x1="29898" y1="9669" x2="29154" y2="84461"/>
                          <a14:foregroundMark x1="29154" y1="84461" x2="27665" y2="92749"/>
                          <a14:foregroundMark x1="27665" y1="92749" x2="7053" y2="91022"/>
                          <a14:foregroundMark x1="7053" y1="91022" x2="4937" y2="82597"/>
                          <a14:foregroundMark x1="4937" y1="82597" x2="5212" y2="16989"/>
                          <a14:foregroundMark x1="5212" y1="16989" x2="10031" y2="9669"/>
                          <a14:foregroundMark x1="10031" y1="9669" x2="15478" y2="9738"/>
                          <a14:foregroundMark x1="15478" y1="9738" x2="21630" y2="14157"/>
                          <a14:foregroundMark x1="21630" y1="14157" x2="24530" y2="22997"/>
                          <a14:foregroundMark x1="24530" y1="22997" x2="23354" y2="32528"/>
                          <a14:foregroundMark x1="23354" y1="32528" x2="18574" y2="37776"/>
                          <a14:foregroundMark x1="18574" y1="37776" x2="11403" y2="39848"/>
                          <a14:foregroundMark x1="11403" y1="39848" x2="7171" y2="46133"/>
                          <a14:foregroundMark x1="7171" y1="46133" x2="9248" y2="54075"/>
                          <a14:foregroundMark x1="9248" y1="54075" x2="21826" y2="57528"/>
                          <a14:foregroundMark x1="21826" y1="57528" x2="24647" y2="66436"/>
                          <a14:foregroundMark x1="24647" y1="66436" x2="21591" y2="76312"/>
                          <a14:foregroundMark x1="21591" y1="76312" x2="14773" y2="77762"/>
                          <a14:foregroundMark x1="14773" y1="77762" x2="12265" y2="85359"/>
                          <a14:foregroundMark x1="12265" y1="85359" x2="17868" y2="89848"/>
                          <a14:foregroundMark x1="17868" y1="89848" x2="26607" y2="92058"/>
                          <a14:foregroundMark x1="5133" y1="5732" x2="16183" y2="5180"/>
                          <a14:foregroundMark x1="16183" y1="5180" x2="26528" y2="5594"/>
                          <a14:foregroundMark x1="26528" y1="5594" x2="23002" y2="12017"/>
                          <a14:foregroundMark x1="23002" y1="12017" x2="12422" y2="8633"/>
                          <a14:foregroundMark x1="27429" y1="17334" x2="28096" y2="27072"/>
                          <a14:foregroundMark x1="28096" y1="27072" x2="25078" y2="39779"/>
                          <a14:foregroundMark x1="25078" y1="39779" x2="24373" y2="50760"/>
                          <a14:foregroundMark x1="24373" y1="50760" x2="17672" y2="55387"/>
                          <a14:foregroundMark x1="17672" y1="55387" x2="13127" y2="55594"/>
                          <a14:foregroundMark x1="19318" y1="14503" x2="11912" y2="21547"/>
                          <a14:foregroundMark x1="11912" y1="21547" x2="9169" y2="29144"/>
                          <a14:foregroundMark x1="9169" y1="29144" x2="5917" y2="60359"/>
                          <a14:foregroundMark x1="5917" y1="60359" x2="9169" y2="67680"/>
                          <a14:foregroundMark x1="9169" y1="67680" x2="20298" y2="72514"/>
                          <a14:foregroundMark x1="20298" y1="72514" x2="24060" y2="80594"/>
                          <a14:foregroundMark x1="24060" y1="80594" x2="25509" y2="81354"/>
                          <a14:foregroundMark x1="8973" y1="75622" x2="12030" y2="77762"/>
                          <a14:foregroundMark x1="15361" y1="75069" x2="11129" y2="73826"/>
                          <a14:foregroundMark x1="8464" y1="73273" x2="8582" y2="77210"/>
                          <a14:foregroundMark x1="9483" y1="17680" x2="12108" y2="19130"/>
                          <a14:foregroundMark x1="25588" y1="17887" x2="18809" y2="17541"/>
                          <a14:foregroundMark x1="19828" y1="5594" x2="19828" y2="5594"/>
                          <a14:foregroundMark x1="19828" y1="5594" x2="19828" y2="5594"/>
                          <a14:foregroundMark x1="26724" y1="48412" x2="26724" y2="48412"/>
                          <a14:foregroundMark x1="26842" y1="48964" x2="26842" y2="48964"/>
                          <a14:foregroundMark x1="17006" y1="43094" x2="16575" y2="44544"/>
                          <a14:foregroundMark x1="16575" y1="44890" x2="16575" y2="44890"/>
                          <a14:foregroundMark x1="6034" y1="23273" x2="12774" y2="27901"/>
                          <a14:foregroundMark x1="12774" y1="27901" x2="19240" y2="25138"/>
                          <a14:foregroundMark x1="19240" y1="25138" x2="24530" y2="31285"/>
                          <a14:foregroundMark x1="24530" y1="31285" x2="25235" y2="52970"/>
                          <a14:foregroundMark x1="25235" y1="52970" x2="27429" y2="61257"/>
                          <a14:foregroundMark x1="27429" y1="61257" x2="26646" y2="71271"/>
                          <a14:foregroundMark x1="26646" y1="71271" x2="23237" y2="80318"/>
                          <a14:foregroundMark x1="23237" y1="80318" x2="18025" y2="82528"/>
                          <a14:foregroundMark x1="18025" y1="82528" x2="14773" y2="81699"/>
                          <a14:foregroundMark x1="27116" y1="25207" x2="12030" y2="23273"/>
                          <a14:foregroundMark x1="23785" y1="93992" x2="11129" y2="92403"/>
                          <a14:foregroundMark x1="14538" y1="14710" x2="9600" y2="14365"/>
                          <a14:foregroundMark x1="9600" y1="14365" x2="13205" y2="23757"/>
                          <a14:foregroundMark x1="13205" y1="23757" x2="19671" y2="29696"/>
                          <a14:foregroundMark x1="19671" y1="29696" x2="22022" y2="38605"/>
                          <a14:foregroundMark x1="22022" y1="38605" x2="11638" y2="55318"/>
                          <a14:foregroundMark x1="11638" y1="55318" x2="14498" y2="65677"/>
                          <a14:foregroundMark x1="14498" y1="65677" x2="18770" y2="70856"/>
                          <a14:foregroundMark x1="18770" y1="70856" x2="21787" y2="78384"/>
                          <a14:foregroundMark x1="21787" y1="78384" x2="23550" y2="87224"/>
                          <a14:foregroundMark x1="23550" y1="87224" x2="27194" y2="76588"/>
                          <a14:foregroundMark x1="27194" y1="76588" x2="27547" y2="69682"/>
                          <a14:foregroundMark x1="23080" y1="60981" x2="15674" y2="63467"/>
                          <a14:foregroundMark x1="11599" y1="34185" x2="17594" y2="336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00"/>
            <a:stretch/>
          </p:blipFill>
          <p:spPr bwMode="auto">
            <a:xfrm>
              <a:off x="544944" y="2650669"/>
              <a:ext cx="1439395" cy="2552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AA749CD-5A78-42CD-93D2-83C7263A13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4641" y="4570846"/>
              <a:ext cx="125561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053491E-25CD-4B20-9B5F-E0EBAFF49E18}"/>
              </a:ext>
            </a:extLst>
          </p:cNvPr>
          <p:cNvGrpSpPr/>
          <p:nvPr/>
        </p:nvGrpSpPr>
        <p:grpSpPr>
          <a:xfrm>
            <a:off x="2200346" y="3018898"/>
            <a:ext cx="3774879" cy="1597012"/>
            <a:chOff x="2200346" y="2142204"/>
            <a:chExt cx="3774879" cy="159701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5A4DA87-F898-4707-B4B8-FD164212F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8073"/>
            <a:stretch/>
          </p:blipFill>
          <p:spPr>
            <a:xfrm>
              <a:off x="2506219" y="2142204"/>
              <a:ext cx="3469006" cy="159701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9D94E66-5B58-4A75-AFF0-AEE9E86D02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0346" y="2921893"/>
              <a:ext cx="799644" cy="3938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A3E593-AC0A-4D9F-9BF7-AC6D7722F37E}"/>
              </a:ext>
            </a:extLst>
          </p:cNvPr>
          <p:cNvGrpSpPr/>
          <p:nvPr/>
        </p:nvGrpSpPr>
        <p:grpSpPr>
          <a:xfrm>
            <a:off x="2506219" y="4742857"/>
            <a:ext cx="3469006" cy="1969271"/>
            <a:chOff x="7173535" y="2891635"/>
            <a:chExt cx="4473521" cy="274716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0A534AA-035A-40A3-A1A2-F4F1E13F1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4901" t="18263" r="5499" b="11255"/>
            <a:stretch/>
          </p:blipFill>
          <p:spPr>
            <a:xfrm>
              <a:off x="7173535" y="2997200"/>
              <a:ext cx="4473521" cy="26416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C1DA74D-4B71-4E8B-BCBE-4D0EE4C52E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03913" y="2891635"/>
              <a:ext cx="915412" cy="53606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47C371F-692E-4CE9-98DC-2EEB29672030}"/>
                </a:ext>
              </a:extLst>
            </p:cNvPr>
            <p:cNvSpPr/>
            <p:nvPr/>
          </p:nvSpPr>
          <p:spPr>
            <a:xfrm>
              <a:off x="9488665" y="3820125"/>
              <a:ext cx="534421" cy="12618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14AAE3-0CC7-4774-87A7-7231194AA4A5}"/>
              </a:ext>
            </a:extLst>
          </p:cNvPr>
          <p:cNvGrpSpPr/>
          <p:nvPr/>
        </p:nvGrpSpPr>
        <p:grpSpPr>
          <a:xfrm>
            <a:off x="7680652" y="2399246"/>
            <a:ext cx="3510563" cy="1582388"/>
            <a:chOff x="1057083" y="4803375"/>
            <a:chExt cx="3510563" cy="158238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7BF1887-BF41-4812-A004-9B03A6290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7083" y="4803375"/>
              <a:ext cx="3270633" cy="156305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CED68E7-BB5C-4B0A-8355-A8A933EACC1E}"/>
                </a:ext>
              </a:extLst>
            </p:cNvPr>
            <p:cNvSpPr/>
            <p:nvPr/>
          </p:nvSpPr>
          <p:spPr>
            <a:xfrm>
              <a:off x="3269673" y="5119255"/>
              <a:ext cx="429491" cy="19396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BD91FA-0206-4ABE-B643-381A77EB5438}"/>
                </a:ext>
              </a:extLst>
            </p:cNvPr>
            <p:cNvSpPr/>
            <p:nvPr/>
          </p:nvSpPr>
          <p:spPr>
            <a:xfrm>
              <a:off x="2388088" y="6191800"/>
              <a:ext cx="1311076" cy="19396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21E0DD1-A4AD-4B74-96B4-5FE07086DA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87786" y="4992336"/>
              <a:ext cx="479860" cy="32088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1526538-F89A-4BC0-9086-00396CED39E4}"/>
              </a:ext>
            </a:extLst>
          </p:cNvPr>
          <p:cNvSpPr txBox="1"/>
          <p:nvPr/>
        </p:nvSpPr>
        <p:spPr>
          <a:xfrm>
            <a:off x="266127" y="1886022"/>
            <a:ext cx="57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Obtain necessary approvals ahead of time</a:t>
            </a:r>
          </a:p>
        </p:txBody>
      </p:sp>
    </p:spTree>
    <p:extLst>
      <p:ext uri="{BB962C8B-B14F-4D97-AF65-F5344CB8AC3E}">
        <p14:creationId xmlns:p14="http://schemas.microsoft.com/office/powerpoint/2010/main" val="217295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BD3AF-EE3E-4714-BBAF-9595FBA14404}"/>
              </a:ext>
            </a:extLst>
          </p:cNvPr>
          <p:cNvSpPr/>
          <p:nvPr/>
        </p:nvSpPr>
        <p:spPr>
          <a:xfrm>
            <a:off x="0" y="-50031"/>
            <a:ext cx="1862050" cy="690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1BEF4-F56E-41A6-8A98-4DD250B58AB9}"/>
              </a:ext>
            </a:extLst>
          </p:cNvPr>
          <p:cNvSpPr txBox="1"/>
          <p:nvPr/>
        </p:nvSpPr>
        <p:spPr>
          <a:xfrm rot="16200000">
            <a:off x="-1604261" y="2497976"/>
            <a:ext cx="50705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ahnschrift" panose="020B0502040204020203" pitchFamily="34" charset="0"/>
              </a:rPr>
              <a:t>WEEK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E7EA2-0F41-4383-AB69-E0094DED7CAB}"/>
              </a:ext>
            </a:extLst>
          </p:cNvPr>
          <p:cNvSpPr txBox="1"/>
          <p:nvPr/>
        </p:nvSpPr>
        <p:spPr>
          <a:xfrm>
            <a:off x="2095500" y="405443"/>
            <a:ext cx="938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Create your expense report</a:t>
            </a:r>
          </a:p>
          <a:p>
            <a:pPr marL="342900" indent="-342900">
              <a:buAutoNum type="arabicPeriod"/>
            </a:pPr>
            <a:r>
              <a:rPr lang="en-US" sz="3600" dirty="0"/>
              <a:t>Add any available expenses to the report</a:t>
            </a:r>
          </a:p>
          <a:p>
            <a:pPr marL="342900" indent="-342900">
              <a:buAutoNum type="arabicPeriod"/>
            </a:pPr>
            <a:r>
              <a:rPr lang="en-US" sz="3600" dirty="0"/>
              <a:t>Upload your receipts to Concur</a:t>
            </a:r>
          </a:p>
          <a:p>
            <a:pPr marL="342900" indent="-342900">
              <a:buAutoNum type="arabicPeriod"/>
            </a:pPr>
            <a:r>
              <a:rPr lang="en-US" sz="3600" dirty="0"/>
              <a:t>Edit/update all available expenses so you have no red warnings.</a:t>
            </a:r>
          </a:p>
        </p:txBody>
      </p:sp>
      <p:pic>
        <p:nvPicPr>
          <p:cNvPr id="5124" name="Picture 4" descr="🗓️ Spiral Calendar Emoji">
            <a:extLst>
              <a:ext uri="{FF2B5EF4-FFF2-40B4-BE49-F238E27FC236}">
                <a16:creationId xmlns:a16="http://schemas.microsoft.com/office/drawing/2014/main" id="{C1816C50-C593-47EE-A245-92FD8C13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424932"/>
            <a:ext cx="44831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AP Concur - YouTube">
            <a:extLst>
              <a:ext uri="{FF2B5EF4-FFF2-40B4-BE49-F238E27FC236}">
                <a16:creationId xmlns:a16="http://schemas.microsoft.com/office/drawing/2014/main" id="{EB9DBCD8-CBB5-4C36-A1EE-E8622BA00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889" y1="39333" x2="51444" y2="39111"/>
                        <a14:foregroundMark x1="59667" y1="50667" x2="59667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21" t="21052" r="21037" b="21052"/>
          <a:stretch/>
        </p:blipFill>
        <p:spPr bwMode="auto">
          <a:xfrm>
            <a:off x="10629900" y="3980637"/>
            <a:ext cx="495301" cy="5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2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BD3AF-EE3E-4714-BBAF-9595FBA14404}"/>
              </a:ext>
            </a:extLst>
          </p:cNvPr>
          <p:cNvSpPr/>
          <p:nvPr/>
        </p:nvSpPr>
        <p:spPr>
          <a:xfrm>
            <a:off x="0" y="-50031"/>
            <a:ext cx="1862050" cy="690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1BEF4-F56E-41A6-8A98-4DD250B58AB9}"/>
              </a:ext>
            </a:extLst>
          </p:cNvPr>
          <p:cNvSpPr txBox="1"/>
          <p:nvPr/>
        </p:nvSpPr>
        <p:spPr>
          <a:xfrm rot="16200000">
            <a:off x="-2498437" y="2497976"/>
            <a:ext cx="6787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ahnschrift" panose="020B0502040204020203" pitchFamily="34" charset="0"/>
              </a:rPr>
              <a:t>WEEK 2-3</a:t>
            </a:r>
          </a:p>
        </p:txBody>
      </p:sp>
      <p:pic>
        <p:nvPicPr>
          <p:cNvPr id="4" name="Picture 4" descr="🗓️ Spiral Calendar Emoji">
            <a:extLst>
              <a:ext uri="{FF2B5EF4-FFF2-40B4-BE49-F238E27FC236}">
                <a16:creationId xmlns:a16="http://schemas.microsoft.com/office/drawing/2014/main" id="{C99CCB68-E187-4F46-BADE-A24AEF39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501900"/>
            <a:ext cx="44831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AP Concur - YouTube">
            <a:extLst>
              <a:ext uri="{FF2B5EF4-FFF2-40B4-BE49-F238E27FC236}">
                <a16:creationId xmlns:a16="http://schemas.microsoft.com/office/drawing/2014/main" id="{938FBAC3-158C-4889-85BC-AC0045EA1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889" y1="39333" x2="51444" y2="39111"/>
                        <a14:foregroundMark x1="59667" y1="50667" x2="59667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21" t="21052" r="21037" b="21052"/>
          <a:stretch/>
        </p:blipFill>
        <p:spPr bwMode="auto">
          <a:xfrm>
            <a:off x="10629900" y="4502105"/>
            <a:ext cx="495301" cy="5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325CC6-F1FA-47A1-B73F-11B74EB4A8ED}"/>
              </a:ext>
            </a:extLst>
          </p:cNvPr>
          <p:cNvSpPr txBox="1"/>
          <p:nvPr/>
        </p:nvSpPr>
        <p:spPr>
          <a:xfrm>
            <a:off x="2095500" y="380043"/>
            <a:ext cx="938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Go back into your report you already created</a:t>
            </a:r>
          </a:p>
          <a:p>
            <a:pPr marL="342900" indent="-342900">
              <a:buAutoNum type="arabicPeriod"/>
            </a:pPr>
            <a:r>
              <a:rPr lang="en-US" sz="3600" dirty="0"/>
              <a:t>Add any available expenses to the report</a:t>
            </a:r>
          </a:p>
          <a:p>
            <a:pPr marL="342900" indent="-342900">
              <a:buAutoNum type="arabicPeriod"/>
            </a:pPr>
            <a:r>
              <a:rPr lang="en-US" sz="3600" dirty="0"/>
              <a:t>Upload your receipts to Concur</a:t>
            </a:r>
          </a:p>
          <a:p>
            <a:pPr marL="342900" indent="-342900">
              <a:buAutoNum type="arabicPeriod"/>
            </a:pPr>
            <a:r>
              <a:rPr lang="en-US" sz="3600" dirty="0"/>
              <a:t>Edit/update all available expenses so you have no red warnings.</a:t>
            </a:r>
          </a:p>
        </p:txBody>
      </p:sp>
      <p:pic>
        <p:nvPicPr>
          <p:cNvPr id="7" name="Picture 6" descr="SAP Concur - YouTube">
            <a:extLst>
              <a:ext uri="{FF2B5EF4-FFF2-40B4-BE49-F238E27FC236}">
                <a16:creationId xmlns:a16="http://schemas.microsoft.com/office/drawing/2014/main" id="{1C33B3F9-CE3B-435F-AE2C-F479E537D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889" y1="39333" x2="51444" y2="39111"/>
                        <a14:foregroundMark x1="59667" y1="50667" x2="59667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21" t="21052" r="21037" b="21052"/>
          <a:stretch/>
        </p:blipFill>
        <p:spPr bwMode="auto">
          <a:xfrm>
            <a:off x="10629900" y="4888173"/>
            <a:ext cx="495301" cy="5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6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BD3AF-EE3E-4714-BBAF-9595FBA14404}"/>
              </a:ext>
            </a:extLst>
          </p:cNvPr>
          <p:cNvSpPr/>
          <p:nvPr/>
        </p:nvSpPr>
        <p:spPr>
          <a:xfrm>
            <a:off x="0" y="-50031"/>
            <a:ext cx="1862050" cy="690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1BEF4-F56E-41A6-8A98-4DD250B58AB9}"/>
              </a:ext>
            </a:extLst>
          </p:cNvPr>
          <p:cNvSpPr txBox="1"/>
          <p:nvPr/>
        </p:nvSpPr>
        <p:spPr>
          <a:xfrm rot="16200000">
            <a:off x="-2413193" y="2497976"/>
            <a:ext cx="66170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ahnschrift" panose="020B0502040204020203" pitchFamily="34" charset="0"/>
              </a:rPr>
              <a:t>DAY 25</a:t>
            </a:r>
          </a:p>
        </p:txBody>
      </p:sp>
      <p:pic>
        <p:nvPicPr>
          <p:cNvPr id="4" name="Picture 4" descr="🗓️ Spiral Calendar Emoji">
            <a:extLst>
              <a:ext uri="{FF2B5EF4-FFF2-40B4-BE49-F238E27FC236}">
                <a16:creationId xmlns:a16="http://schemas.microsoft.com/office/drawing/2014/main" id="{95B4910E-D468-4CCB-AADB-297370438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24" y="381000"/>
            <a:ext cx="58801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4D9855D-DC73-42B4-9F7D-F4DC583FEFBD}"/>
              </a:ext>
            </a:extLst>
          </p:cNvPr>
          <p:cNvSpPr/>
          <p:nvPr/>
        </p:nvSpPr>
        <p:spPr>
          <a:xfrm>
            <a:off x="10033000" y="3937000"/>
            <a:ext cx="1054100" cy="965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FBBEE-7842-4625-AB05-3A368B426E6F}"/>
              </a:ext>
            </a:extLst>
          </p:cNvPr>
          <p:cNvSpPr txBox="1"/>
          <p:nvPr/>
        </p:nvSpPr>
        <p:spPr>
          <a:xfrm>
            <a:off x="10045700" y="4126468"/>
            <a:ext cx="93437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SUBMIT 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EXPENSE 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55BDC-568A-4D4A-B639-BE8E1EEFAB4B}"/>
              </a:ext>
            </a:extLst>
          </p:cNvPr>
          <p:cNvSpPr txBox="1"/>
          <p:nvPr/>
        </p:nvSpPr>
        <p:spPr>
          <a:xfrm>
            <a:off x="1897725" y="267308"/>
            <a:ext cx="487137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Go back into your report you already created</a:t>
            </a:r>
          </a:p>
          <a:p>
            <a:pPr marL="342900" indent="-342900">
              <a:buAutoNum type="arabicPeriod"/>
            </a:pPr>
            <a:r>
              <a:rPr lang="en-US" sz="2800" dirty="0"/>
              <a:t>Add any available expenses to the report</a:t>
            </a:r>
          </a:p>
          <a:p>
            <a:pPr marL="342900" indent="-342900">
              <a:buAutoNum type="arabicPeriod"/>
            </a:pPr>
            <a:r>
              <a:rPr lang="en-US" sz="2800" dirty="0"/>
              <a:t>Upload your receipts to Concur</a:t>
            </a:r>
          </a:p>
          <a:p>
            <a:pPr marL="342900" indent="-342900">
              <a:buAutoNum type="arabicPeriod"/>
            </a:pPr>
            <a:r>
              <a:rPr lang="en-US" sz="2800" dirty="0"/>
              <a:t>Edit/update all available expenses so you have no red warnings.</a:t>
            </a:r>
          </a:p>
          <a:p>
            <a:pPr marL="342900" indent="-342900">
              <a:buAutoNum type="arabicPeriod"/>
            </a:pPr>
            <a:r>
              <a:rPr lang="en-US" sz="2800" dirty="0"/>
              <a:t> Submit for approval by last day of month.</a:t>
            </a:r>
          </a:p>
          <a:p>
            <a:pPr marL="342900" indent="-342900">
              <a:buAutoNum type="arabicPeriod"/>
            </a:pPr>
            <a:endParaRPr lang="en-US" sz="900" dirty="0"/>
          </a:p>
          <a:p>
            <a:r>
              <a:rPr lang="en-US" sz="2800" dirty="0"/>
              <a:t>TIP: Email your approver(s) if you know they won’t see the Concur notification</a:t>
            </a:r>
          </a:p>
        </p:txBody>
      </p:sp>
    </p:spTree>
    <p:extLst>
      <p:ext uri="{BB962C8B-B14F-4D97-AF65-F5344CB8AC3E}">
        <p14:creationId xmlns:p14="http://schemas.microsoft.com/office/powerpoint/2010/main" val="424628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BD3AF-EE3E-4714-BBAF-9595FBA14404}"/>
              </a:ext>
            </a:extLst>
          </p:cNvPr>
          <p:cNvSpPr/>
          <p:nvPr/>
        </p:nvSpPr>
        <p:spPr>
          <a:xfrm rot="5400000">
            <a:off x="5495835" y="-5368834"/>
            <a:ext cx="1200333" cy="1219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1BEF4-F56E-41A6-8A98-4DD250B58AB9}"/>
              </a:ext>
            </a:extLst>
          </p:cNvPr>
          <p:cNvSpPr txBox="1"/>
          <p:nvPr/>
        </p:nvSpPr>
        <p:spPr>
          <a:xfrm>
            <a:off x="1571625" y="127001"/>
            <a:ext cx="90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" panose="020B0502040204020203" pitchFamily="34" charset="0"/>
              </a:rPr>
              <a:t>DEPARTMENT CARDS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8DF04-D02B-4A42-84AF-C277F3D3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3" y="1878294"/>
            <a:ext cx="10467975" cy="212447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FD90E6-76D4-4E4D-9056-49E027C5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4692218"/>
            <a:ext cx="9124950" cy="168592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6918C6-26B4-4A6A-8F43-79789561860F}"/>
              </a:ext>
            </a:extLst>
          </p:cNvPr>
          <p:cNvSpPr txBox="1"/>
          <p:nvPr/>
        </p:nvSpPr>
        <p:spPr>
          <a:xfrm>
            <a:off x="3835653" y="1418147"/>
            <a:ext cx="452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 transaction log in a shared L drive folder.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24200-58EC-4B91-94AC-B026845A911A}"/>
              </a:ext>
            </a:extLst>
          </p:cNvPr>
          <p:cNvSpPr txBox="1"/>
          <p:nvPr/>
        </p:nvSpPr>
        <p:spPr>
          <a:xfrm>
            <a:off x="2220697" y="4130527"/>
            <a:ext cx="775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those who use the card upload their receipts to a folder on a shared L drive.</a:t>
            </a:r>
          </a:p>
        </p:txBody>
      </p:sp>
    </p:spTree>
    <p:extLst>
      <p:ext uri="{BB962C8B-B14F-4D97-AF65-F5344CB8AC3E}">
        <p14:creationId xmlns:p14="http://schemas.microsoft.com/office/powerpoint/2010/main" val="1798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BD3AF-EE3E-4714-BBAF-9595FBA14404}"/>
              </a:ext>
            </a:extLst>
          </p:cNvPr>
          <p:cNvSpPr/>
          <p:nvPr/>
        </p:nvSpPr>
        <p:spPr>
          <a:xfrm rot="5400000">
            <a:off x="5495835" y="-5368834"/>
            <a:ext cx="1200333" cy="1219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1BEF4-F56E-41A6-8A98-4DD250B58AB9}"/>
              </a:ext>
            </a:extLst>
          </p:cNvPr>
          <p:cNvSpPr txBox="1"/>
          <p:nvPr/>
        </p:nvSpPr>
        <p:spPr>
          <a:xfrm>
            <a:off x="1571625" y="127001"/>
            <a:ext cx="90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" panose="020B0502040204020203" pitchFamily="34" charset="0"/>
              </a:rPr>
              <a:t>APPROVAL STAGE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9E68E-FE68-4B0B-B7BD-7B87C322EC95}"/>
              </a:ext>
            </a:extLst>
          </p:cNvPr>
          <p:cNvSpPr txBox="1"/>
          <p:nvPr/>
        </p:nvSpPr>
        <p:spPr>
          <a:xfrm>
            <a:off x="1422400" y="2142835"/>
            <a:ext cx="10557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Know who your approvers are</a:t>
            </a:r>
          </a:p>
          <a:p>
            <a:pPr marL="342900" indent="-342900">
              <a:buAutoNum type="arabicPeriod"/>
            </a:pPr>
            <a:r>
              <a:rPr lang="en-US" sz="2800" dirty="0"/>
              <a:t>Communicate with your approvers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they are aware of the end of month deadline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Email them once you’ve submitted your expense report</a:t>
            </a:r>
          </a:p>
          <a:p>
            <a:pPr marL="342900" indent="-342900">
              <a:buAutoNum type="arabicPeriod"/>
            </a:pPr>
            <a:r>
              <a:rPr lang="en-US" sz="2800" dirty="0"/>
              <a:t>Go back into Concur on last day of month to check that your approver has approved the report.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285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290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Tonya Perez-Valencia</dc:creator>
  <cp:lastModifiedBy>Tonya Perez-Valencia</cp:lastModifiedBy>
  <cp:revision>146</cp:revision>
  <dcterms:created xsi:type="dcterms:W3CDTF">2021-08-17T18:08:18Z</dcterms:created>
  <dcterms:modified xsi:type="dcterms:W3CDTF">2022-03-18T13:43:30Z</dcterms:modified>
</cp:coreProperties>
</file>