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is.gov/" TargetMode="External"/><Relationship Id="rId2" Type="http://schemas.openxmlformats.org/officeDocument/2006/relationships/hyperlink" Target="https://www.ice.gov/sites/default/files/documents/Document/2016/stem-list.pdf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cdatacenter.com/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tudentjobs@gvsu.edu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istudents@gvs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vsu.edu/studentjobs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students@gvsu.edu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is.gov/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students@gvsu.edu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students@gvsu.edu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F-1 Work Authorization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11432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Kate Stoetzner</a:t>
            </a:r>
          </a:p>
          <a:p>
            <a:r>
              <a:rPr lang="en-US" dirty="0" smtClean="0"/>
              <a:t>Director of International Student and Scholar Services</a:t>
            </a:r>
          </a:p>
          <a:p>
            <a:r>
              <a:rPr lang="en-US" dirty="0" smtClean="0"/>
              <a:t>Grand Valley State University</a:t>
            </a:r>
          </a:p>
          <a:p>
            <a:r>
              <a:rPr lang="en-US" dirty="0" smtClean="0"/>
              <a:t>November,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OPT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of you studying in Science, Technology, Engineering and Math are eligible to apply for a 24 month extension of your OPT. </a:t>
            </a:r>
          </a:p>
          <a:p>
            <a:r>
              <a:rPr lang="en-US" dirty="0" smtClean="0"/>
              <a:t>Your major on your I-20 needs to be listed here: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www.ice.gov/sites/default/files/documents/Document/2016/stem-list.pdf</a:t>
            </a:r>
            <a:endParaRPr lang="en-US" dirty="0" smtClean="0"/>
          </a:p>
          <a:p>
            <a:r>
              <a:rPr lang="en-US" dirty="0" smtClean="0"/>
              <a:t>Your employer MUST be an E-Verify employer</a:t>
            </a:r>
          </a:p>
          <a:p>
            <a:r>
              <a:rPr lang="en-US" dirty="0" smtClean="0"/>
              <a:t>You must complete the I-983 Form (</a:t>
            </a:r>
            <a:r>
              <a:rPr lang="en-US" dirty="0" smtClean="0">
                <a:hlinkClick r:id="rId3"/>
              </a:rPr>
              <a:t>www.uscis.gov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Plus all of the other OPT papers (see OPT slide)</a:t>
            </a:r>
          </a:p>
          <a:p>
            <a:pPr lvl="1"/>
            <a:r>
              <a:rPr lang="en-US" dirty="0" smtClean="0"/>
              <a:t>Answer for #20 on I-765 ( C ) ( 3 ) ( c )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(for some!)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to be sponsored by a company for H-1 Status</a:t>
            </a:r>
          </a:p>
          <a:p>
            <a:r>
              <a:rPr lang="en-US" dirty="0" smtClean="0"/>
              <a:t>The company will apply for you on April 1 (if they will apply at all)</a:t>
            </a:r>
          </a:p>
          <a:p>
            <a:r>
              <a:rPr lang="en-US" dirty="0" smtClean="0"/>
              <a:t>This process is a National Process. There are around  65,000 spots available.  </a:t>
            </a:r>
            <a:endParaRPr lang="en-US" dirty="0"/>
          </a:p>
          <a:p>
            <a:r>
              <a:rPr lang="en-US" dirty="0" smtClean="0"/>
              <a:t>Once more than 65,000 applications are received, USCIS puts all of the applications into a lottery system. </a:t>
            </a:r>
          </a:p>
          <a:p>
            <a:r>
              <a:rPr lang="en-US" dirty="0" smtClean="0"/>
              <a:t>So then, not only do you have to have your employer sponsor you- but you ALSO have to win the lottery. </a:t>
            </a:r>
          </a:p>
          <a:p>
            <a:r>
              <a:rPr lang="en-US" dirty="0" smtClean="0"/>
              <a:t>Once you have won the lottery- your application still has to be reviewed and approved by USCIS. </a:t>
            </a:r>
          </a:p>
          <a:p>
            <a:r>
              <a:rPr lang="en-US" dirty="0" smtClean="0"/>
              <a:t>If you are a Master’s degree (or higher), essentially- you have two entrances into the lottery- one into the general lottery- and one into the lottery for “advanced education”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UGH- this is like a Golden Ticket!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CAP-GAP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SO- IF- you are sponsored by your employer- this takes time.  Once USCIS confirms your application has been received, you are given what is called “CAP GAP” </a:t>
            </a:r>
          </a:p>
          <a:p>
            <a:r>
              <a:rPr lang="en-US" dirty="0" smtClean="0"/>
              <a:t>This extends your OPT (if necessary) to October 1.  </a:t>
            </a:r>
            <a:endParaRPr lang="en-US" dirty="0"/>
          </a:p>
          <a:p>
            <a:r>
              <a:rPr lang="en-US" dirty="0" smtClean="0"/>
              <a:t>H1 status ALWAYS begins no earlier than October 1.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H-1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H1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work with an attorney</a:t>
            </a:r>
          </a:p>
          <a:p>
            <a:r>
              <a:rPr lang="en-US" dirty="0" smtClean="0"/>
              <a:t>Hopefully, your company already has an immigration attorney</a:t>
            </a:r>
          </a:p>
          <a:p>
            <a:r>
              <a:rPr lang="en-US" dirty="0" smtClean="0"/>
              <a:t>If not, PIC can recommend some good attorneys</a:t>
            </a:r>
          </a:p>
          <a:p>
            <a:r>
              <a:rPr lang="en-US" dirty="0" smtClean="0"/>
              <a:t>Your </a:t>
            </a:r>
            <a:r>
              <a:rPr lang="en-US" dirty="0"/>
              <a:t>company must pay the filing fee and all expenses. 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/>
              <a:t>company MAY NOT charge those fees to you, you may not pay them, and they may not take the fees from your salary</a:t>
            </a:r>
            <a:endParaRPr lang="en-US" dirty="0" smtClean="0"/>
          </a:p>
          <a:p>
            <a:r>
              <a:rPr lang="en-US" dirty="0" smtClean="0"/>
              <a:t>Your company must prove they:</a:t>
            </a:r>
          </a:p>
          <a:p>
            <a:pPr lvl="1"/>
            <a:r>
              <a:rPr lang="en-US" dirty="0" smtClean="0"/>
              <a:t>Tried to hire an American- and couldn’t find one more qualified than you</a:t>
            </a:r>
          </a:p>
          <a:p>
            <a:pPr lvl="1"/>
            <a:r>
              <a:rPr lang="en-US" dirty="0" smtClean="0"/>
              <a:t>Is (or Intends to) paying you a prevailing wage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www.flcdatacenter.com/</a:t>
            </a:r>
            <a:endParaRPr lang="en-US" dirty="0" smtClean="0"/>
          </a:p>
          <a:p>
            <a:pPr marL="502920" lvl="1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Work Options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 L status- which allows some to work for companies that are headquartered outside of the US.</a:t>
            </a:r>
          </a:p>
          <a:p>
            <a:r>
              <a:rPr lang="en-US" dirty="0" smtClean="0"/>
              <a:t>There is the EB status- which is an investor status</a:t>
            </a:r>
          </a:p>
          <a:p>
            <a:r>
              <a:rPr lang="en-US" dirty="0" smtClean="0"/>
              <a:t>The TN Status may allow you to work if you are Canadian or Mexican</a:t>
            </a:r>
          </a:p>
          <a:p>
            <a:r>
              <a:rPr lang="en-US" dirty="0" smtClean="0"/>
              <a:t>There are some options for start up-businesses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Work with an attorney!  Please!  The Padnos International Center does not provide any advice on these options.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1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FAQ’s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609601"/>
            <a:ext cx="7315200" cy="656705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 I answer to “Are you authorized to work in the US”?</a:t>
            </a:r>
          </a:p>
          <a:p>
            <a:pPr lvl="1"/>
            <a:r>
              <a:rPr lang="en-US" dirty="0" smtClean="0"/>
              <a:t>Yes, you are authorized on CPT or OPT</a:t>
            </a:r>
            <a:endParaRPr lang="en-US" dirty="0"/>
          </a:p>
          <a:p>
            <a:r>
              <a:rPr lang="en-US" dirty="0" smtClean="0"/>
              <a:t>How do I ask about Sponsorship?</a:t>
            </a:r>
          </a:p>
          <a:p>
            <a:pPr lvl="1"/>
            <a:r>
              <a:rPr lang="en-US" dirty="0" smtClean="0"/>
              <a:t>Be upfront (and know that it will make a difference (frequently negatively))- ask the company if they are willing to sponsor for H-1 status</a:t>
            </a:r>
          </a:p>
          <a:p>
            <a:r>
              <a:rPr lang="en-US" dirty="0" smtClean="0"/>
              <a:t>I have questions about my I-9 form</a:t>
            </a:r>
          </a:p>
          <a:p>
            <a:pPr lvl="1"/>
            <a:r>
              <a:rPr lang="en-US" dirty="0" smtClean="0"/>
              <a:t>Great!  IF you work on GVSU’s campus- our student employment office can help!  </a:t>
            </a:r>
            <a:r>
              <a:rPr lang="en-US" dirty="0" smtClean="0">
                <a:hlinkClick r:id="rId2"/>
              </a:rPr>
              <a:t>studentjobs@gvsu.edu</a:t>
            </a:r>
            <a:r>
              <a:rPr lang="en-US" dirty="0" smtClean="0"/>
              <a:t>  If you work on CPT or OPT, your employer’s Human Resources Office can help</a:t>
            </a:r>
          </a:p>
          <a:p>
            <a:r>
              <a:rPr lang="en-US" dirty="0" smtClean="0"/>
              <a:t>I have questions about my withholdings</a:t>
            </a:r>
          </a:p>
          <a:p>
            <a:pPr lvl="1"/>
            <a:r>
              <a:rPr lang="en-US" dirty="0" smtClean="0"/>
              <a:t>Yes, I do, too!  Please ask your Payroll Office to explain this</a:t>
            </a:r>
          </a:p>
          <a:p>
            <a:r>
              <a:rPr lang="en-US" dirty="0" smtClean="0"/>
              <a:t>What about taxes?</a:t>
            </a:r>
          </a:p>
          <a:p>
            <a:pPr lvl="1"/>
            <a:r>
              <a:rPr lang="en-US" dirty="0" smtClean="0"/>
              <a:t>All international students (regardless of work) are required to file taxes. </a:t>
            </a:r>
          </a:p>
          <a:p>
            <a:r>
              <a:rPr lang="en-US" dirty="0" smtClean="0"/>
              <a:t>Can I work in another state? </a:t>
            </a:r>
          </a:p>
          <a:p>
            <a:pPr lvl="1"/>
            <a:r>
              <a:rPr lang="en-US" dirty="0" smtClean="0"/>
              <a:t>Of course!  This is easy if it is OPT, and for CPT- you just need to be sure you are working with your academic advisor and the required courses</a:t>
            </a:r>
          </a:p>
          <a:p>
            <a:r>
              <a:rPr lang="en-US" dirty="0" smtClean="0"/>
              <a:t>What if I want to volunteer?</a:t>
            </a:r>
          </a:p>
          <a:p>
            <a:pPr lvl="1"/>
            <a:r>
              <a:rPr lang="en-US" dirty="0" smtClean="0"/>
              <a:t>You may always volunteer! Then it isn’t work and you don’t need authorization.  However, you cannot volunteer for something that someone else is paid to do.</a:t>
            </a:r>
          </a:p>
          <a:p>
            <a:r>
              <a:rPr lang="en-US" dirty="0" smtClean="0"/>
              <a:t>Can I only do CPT for a semester? </a:t>
            </a:r>
          </a:p>
          <a:p>
            <a:pPr lvl="1"/>
            <a:r>
              <a:rPr lang="en-US" dirty="0" smtClean="0"/>
              <a:t>That depends on your academic advisor and your course load. </a:t>
            </a:r>
          </a:p>
          <a:p>
            <a:pPr marL="50292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804970"/>
          </a:xfrm>
        </p:spPr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3953164"/>
            <a:ext cx="7315200" cy="1631482"/>
          </a:xfrm>
        </p:spPr>
        <p:txBody>
          <a:bodyPr/>
          <a:lstStyle/>
          <a:p>
            <a:r>
              <a:rPr lang="en-US" sz="4400" b="1" dirty="0" smtClean="0"/>
              <a:t>Email: </a:t>
            </a:r>
            <a:r>
              <a:rPr lang="en-US" sz="4800" b="1" dirty="0" smtClean="0">
                <a:solidFill>
                  <a:srgbClr val="FF0000"/>
                </a:solidFill>
                <a:hlinkClick r:id="rId2"/>
              </a:rPr>
              <a:t>istudents@gvsu.edu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On-Campus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CPT</a:t>
            </a:r>
            <a:br>
              <a:rPr lang="en-US" sz="4000" dirty="0"/>
            </a:br>
            <a:r>
              <a:rPr lang="en-US" sz="4000" dirty="0"/>
              <a:t>OPT</a:t>
            </a:r>
            <a:br>
              <a:rPr lang="en-US" sz="4000" dirty="0"/>
            </a:br>
            <a:r>
              <a:rPr lang="en-US" sz="4000" dirty="0"/>
              <a:t>H1 </a:t>
            </a:r>
            <a:br>
              <a:rPr lang="en-US" sz="4000" dirty="0"/>
            </a:br>
            <a:r>
              <a:rPr lang="en-US" sz="4000" dirty="0"/>
              <a:t>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work 20 hours a week during semester</a:t>
            </a:r>
          </a:p>
          <a:p>
            <a:r>
              <a:rPr lang="en-US" dirty="0" smtClean="0"/>
              <a:t>May work 40 hours a week during breaks</a:t>
            </a:r>
          </a:p>
          <a:p>
            <a:r>
              <a:rPr lang="en-US" dirty="0" smtClean="0"/>
              <a:t>Apply at: </a:t>
            </a:r>
            <a:r>
              <a:rPr lang="en-US" dirty="0" smtClean="0">
                <a:hlinkClick r:id="rId2"/>
              </a:rPr>
              <a:t>www.gvsu.edu/studentjobs</a:t>
            </a:r>
            <a:endParaRPr lang="en-US" dirty="0" smtClean="0"/>
          </a:p>
          <a:p>
            <a:r>
              <a:rPr lang="en-US" dirty="0" smtClean="0"/>
              <a:t>No additional immigration authorization is required</a:t>
            </a:r>
          </a:p>
          <a:p>
            <a:r>
              <a:rPr lang="en-US" dirty="0" smtClean="0"/>
              <a:t>Campus Dining LOVES to hire international students- and they hire the greatest number of students and have the most flexible hours available.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required for a course in your major</a:t>
            </a:r>
          </a:p>
          <a:p>
            <a:r>
              <a:rPr lang="en-US" dirty="0" smtClean="0"/>
              <a:t>Work with your academic advisor to see if this is possible</a:t>
            </a:r>
          </a:p>
          <a:p>
            <a:r>
              <a:rPr lang="en-US" dirty="0" smtClean="0"/>
              <a:t>Find an internship</a:t>
            </a:r>
          </a:p>
          <a:p>
            <a:r>
              <a:rPr lang="en-US" dirty="0" smtClean="0"/>
              <a:t>Submit: Job Offer letter, Academic Advisor </a:t>
            </a:r>
            <a:r>
              <a:rPr lang="en-US" dirty="0" smtClean="0"/>
              <a:t>approval, Cooperative </a:t>
            </a:r>
            <a:r>
              <a:rPr lang="en-US" smtClean="0"/>
              <a:t>Agreement From, and </a:t>
            </a:r>
            <a:r>
              <a:rPr lang="en-US" dirty="0" smtClean="0"/>
              <a:t>CPT form to </a:t>
            </a:r>
            <a:r>
              <a:rPr lang="en-US" dirty="0" smtClean="0">
                <a:hlinkClick r:id="rId2"/>
              </a:rPr>
              <a:t>istudents@gvsu.edu</a:t>
            </a:r>
            <a:endParaRPr lang="en-US" dirty="0" smtClean="0"/>
          </a:p>
          <a:p>
            <a:r>
              <a:rPr lang="en-US" dirty="0" smtClean="0"/>
              <a:t>Process takes 2-3 days to authorize</a:t>
            </a:r>
          </a:p>
          <a:p>
            <a:r>
              <a:rPr lang="en-US" dirty="0" smtClean="0"/>
              <a:t>May be part time or full time (typically part time during school/full time during breaks)</a:t>
            </a:r>
          </a:p>
          <a:p>
            <a:r>
              <a:rPr lang="en-US" dirty="0" smtClean="0"/>
              <a:t>Must be authorized each semester that you participate</a:t>
            </a:r>
          </a:p>
          <a:p>
            <a:r>
              <a:rPr lang="en-US" dirty="0" smtClean="0"/>
              <a:t>May NOT work more than 360 days FULL TIME without jeopardizing OPT</a:t>
            </a:r>
          </a:p>
          <a:p>
            <a:r>
              <a:rPr lang="en-US" dirty="0" smtClean="0"/>
              <a:t>Part time CPT does not affect OPT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(Curricular Practical Training)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 of your F-1 Status</a:t>
            </a:r>
          </a:p>
          <a:p>
            <a:r>
              <a:rPr lang="en-US" dirty="0" smtClean="0"/>
              <a:t>1 year of work authorization in your major after graduation</a:t>
            </a:r>
          </a:p>
          <a:p>
            <a:r>
              <a:rPr lang="en-US" dirty="0" smtClean="0"/>
              <a:t>Should apply in the beginning of your last semester at GVSU (during OPT Fair)</a:t>
            </a:r>
          </a:p>
          <a:p>
            <a:r>
              <a:rPr lang="en-US" dirty="0" smtClean="0"/>
              <a:t>Process takes about 90-120 days</a:t>
            </a:r>
          </a:p>
          <a:p>
            <a:r>
              <a:rPr lang="en-US" dirty="0" smtClean="0"/>
              <a:t>Do not need a job to apply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(Optional Practical Training)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2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 OPT Fair</a:t>
            </a:r>
          </a:p>
          <a:p>
            <a:r>
              <a:rPr lang="en-US" dirty="0" smtClean="0"/>
              <a:t>Request I20 (at OPT Fair)</a:t>
            </a:r>
          </a:p>
          <a:p>
            <a:r>
              <a:rPr lang="en-US" dirty="0" smtClean="0"/>
              <a:t>Complete G-1145 (</a:t>
            </a:r>
            <a:r>
              <a:rPr lang="en-US" dirty="0" smtClean="0">
                <a:hlinkClick r:id="rId2"/>
              </a:rPr>
              <a:t>www.uscis.gov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Complete I-765 (</a:t>
            </a:r>
            <a:r>
              <a:rPr lang="en-US" dirty="0" smtClean="0">
                <a:hlinkClick r:id="rId2"/>
              </a:rPr>
              <a:t>www.uscis.gov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Answer for #20: ( C ) ( 3 ) (B ) </a:t>
            </a:r>
          </a:p>
          <a:p>
            <a:r>
              <a:rPr lang="en-US" dirty="0" smtClean="0"/>
              <a:t>Submit copies of all I-20’s</a:t>
            </a:r>
          </a:p>
          <a:p>
            <a:r>
              <a:rPr lang="en-US" dirty="0" smtClean="0"/>
              <a:t>Submit passport copy</a:t>
            </a:r>
          </a:p>
          <a:p>
            <a:r>
              <a:rPr lang="en-US" dirty="0" smtClean="0"/>
              <a:t>Submit visa copy</a:t>
            </a:r>
          </a:p>
          <a:p>
            <a:r>
              <a:rPr lang="en-US" dirty="0" smtClean="0"/>
              <a:t>Submit I-94 </a:t>
            </a:r>
          </a:p>
          <a:p>
            <a:r>
              <a:rPr lang="en-US" dirty="0" smtClean="0"/>
              <a:t>Submit 2 passport photos (You may have yours taken at PIC for $3.00)</a:t>
            </a:r>
          </a:p>
          <a:p>
            <a:r>
              <a:rPr lang="en-US" dirty="0" smtClean="0"/>
              <a:t>Submit $410.00 payable to USCIS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Process (after graduation)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a job, you must report it to: </a:t>
            </a:r>
            <a:r>
              <a:rPr lang="en-US" dirty="0" smtClean="0">
                <a:hlinkClick r:id="rId2"/>
              </a:rPr>
              <a:t>istudents@gvsu.edu</a:t>
            </a:r>
            <a:endParaRPr lang="en-US" dirty="0" smtClean="0"/>
          </a:p>
          <a:p>
            <a:r>
              <a:rPr lang="en-US" dirty="0" smtClean="0"/>
              <a:t>We will need: </a:t>
            </a:r>
          </a:p>
          <a:p>
            <a:pPr lvl="1"/>
            <a:r>
              <a:rPr lang="en-US" dirty="0" smtClean="0"/>
              <a:t>Your name, address</a:t>
            </a:r>
          </a:p>
          <a:p>
            <a:pPr lvl="1"/>
            <a:r>
              <a:rPr lang="en-US" dirty="0" smtClean="0"/>
              <a:t>Your supervisor’s name, email, phone number</a:t>
            </a:r>
          </a:p>
          <a:p>
            <a:pPr lvl="1"/>
            <a:r>
              <a:rPr lang="en-US" dirty="0" smtClean="0"/>
              <a:t>Your company’s name, address, EIN Number</a:t>
            </a:r>
          </a:p>
          <a:p>
            <a:pPr lvl="1"/>
            <a:r>
              <a:rPr lang="en-US" dirty="0" smtClean="0"/>
              <a:t>Date you start employment</a:t>
            </a:r>
          </a:p>
          <a:p>
            <a:pPr lvl="1"/>
            <a:r>
              <a:rPr lang="en-US" dirty="0" smtClean="0"/>
              <a:t>How it relates to your major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9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not be unemployed for more than 90 days during your OPT Period</a:t>
            </a:r>
          </a:p>
          <a:p>
            <a:r>
              <a:rPr lang="en-US" dirty="0" smtClean="0"/>
              <a:t>You may not travel out of the US while your OPT is pending with USCIS (this means- if you will travel after the OPT fair- you must apply once you return to the US)</a:t>
            </a:r>
          </a:p>
          <a:p>
            <a:r>
              <a:rPr lang="en-US" dirty="0" smtClean="0"/>
              <a:t>Additionally, you may not re-enter the US without a job offer</a:t>
            </a:r>
          </a:p>
          <a:p>
            <a:r>
              <a:rPr lang="en-US" dirty="0" smtClean="0"/>
              <a:t>It is your responsibility to notify </a:t>
            </a:r>
            <a:r>
              <a:rPr lang="en-US" dirty="0" smtClean="0">
                <a:hlinkClick r:id="rId2"/>
              </a:rPr>
              <a:t>istudents@gvsu.edu</a:t>
            </a:r>
            <a:r>
              <a:rPr lang="en-US" dirty="0" smtClean="0"/>
              <a:t> with your job status as well as to count your unemployment dates.</a:t>
            </a:r>
          </a:p>
          <a:p>
            <a:r>
              <a:rPr lang="en-US" dirty="0" smtClean="0"/>
              <a:t>Unemployment begins to count on the first day of your authorization (if you are not yet working)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The very trickiest part of OPT is to pick your dates.</a:t>
            </a:r>
            <a:r>
              <a:rPr lang="en-US" dirty="0" smtClean="0"/>
              <a:t>  You have a window of about 45 days.  You can begin working immediately after graduation to about 45 days after graduation.  </a:t>
            </a:r>
          </a:p>
          <a:p>
            <a:r>
              <a:rPr lang="en-US" dirty="0" smtClean="0"/>
              <a:t>You have to pick your start date when you APPLY for OPT.</a:t>
            </a:r>
          </a:p>
          <a:p>
            <a:r>
              <a:rPr lang="en-US" dirty="0" smtClean="0"/>
              <a:t>This means you will NOT know (likely) when you will start working- because you probably don’t have a job. </a:t>
            </a:r>
          </a:p>
          <a:p>
            <a:r>
              <a:rPr lang="en-US" dirty="0" smtClean="0"/>
              <a:t>Once you pick a date- it cannot be changed</a:t>
            </a:r>
          </a:p>
          <a:p>
            <a:pPr lvl="1"/>
            <a:r>
              <a:rPr lang="en-US" dirty="0" smtClean="0"/>
              <a:t>If you pick an early date- but don’t get a job right away- you will lose OPT time.</a:t>
            </a:r>
          </a:p>
          <a:p>
            <a:pPr lvl="1"/>
            <a:r>
              <a:rPr lang="en-US" dirty="0" smtClean="0"/>
              <a:t>If you pick a later date- but get a job right away- you cannot work until the OPT card arrives </a:t>
            </a:r>
          </a:p>
          <a:p>
            <a:r>
              <a:rPr lang="en-US" dirty="0" smtClean="0"/>
              <a:t>This is not an easy problem to solve. </a:t>
            </a:r>
          </a:p>
          <a:p>
            <a:r>
              <a:rPr lang="en-US" dirty="0" smtClean="0"/>
              <a:t>Luckily, you are smart- and you will pick the date that you can live with!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VERY trickiest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6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1116</TotalTime>
  <Words>1298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Corbel</vt:lpstr>
      <vt:lpstr>Wingdings 2</vt:lpstr>
      <vt:lpstr>Frame</vt:lpstr>
      <vt:lpstr>F-1 Work Authorization Overview</vt:lpstr>
      <vt:lpstr>Types</vt:lpstr>
      <vt:lpstr>On Campus</vt:lpstr>
      <vt:lpstr>CPT </vt:lpstr>
      <vt:lpstr>OPT</vt:lpstr>
      <vt:lpstr>OPT Process</vt:lpstr>
      <vt:lpstr>OPT Process (after graduation)</vt:lpstr>
      <vt:lpstr>Other OPT Rules</vt:lpstr>
      <vt:lpstr>OPT Dates</vt:lpstr>
      <vt:lpstr>STEM OPT Extension</vt:lpstr>
      <vt:lpstr>H1 </vt:lpstr>
      <vt:lpstr>CAP-GAP</vt:lpstr>
      <vt:lpstr>Other H1 info</vt:lpstr>
      <vt:lpstr>Other Work Options </vt:lpstr>
      <vt:lpstr>FAQ’s and Answers</vt:lpstr>
      <vt:lpstr>Questions? </vt:lpstr>
    </vt:vector>
  </TitlesOfParts>
  <Company>Grand Valley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Authorization Overview</dc:title>
  <dc:creator>Kate Stoetzner</dc:creator>
  <cp:lastModifiedBy>Kate Stoetzner</cp:lastModifiedBy>
  <cp:revision>20</cp:revision>
  <dcterms:created xsi:type="dcterms:W3CDTF">2017-11-06T20:29:18Z</dcterms:created>
  <dcterms:modified xsi:type="dcterms:W3CDTF">2018-06-20T15:56:36Z</dcterms:modified>
  <cp:contentStatus/>
</cp:coreProperties>
</file>