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8" r:id="rId4"/>
    <p:sldId id="262" r:id="rId5"/>
    <p:sldId id="266" r:id="rId6"/>
    <p:sldId id="270" r:id="rId7"/>
    <p:sldId id="293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7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20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EFAFAD-EC64-4EF8-B54C-05DB196BD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C5F5EF-74EA-4ADD-BE63-7E9680B6BF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4D581-70D5-4F28-8F70-F5755D32B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6C2391-3D8B-4424-B5FB-DFD6257B4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D2FEC-587A-409E-8CBF-B74061F39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605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B511D-0993-45B5-B613-A87CC975B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B8DBE0-562F-450E-AA1C-ACE101BC12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7586F5-76CA-487D-BDAC-A4ECB21F76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EED71F-043E-4C7B-BBA6-8121FC853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65D095-50B4-4157-B2FD-00427A552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DA0959-88CA-4FEE-A70E-7439DF4323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E87D79-2893-4764-8F34-80CBD5C613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FDAE5-1672-4414-AB73-C5E153845B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744709-FC91-48C3-BAD0-87FF56239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50C1E-C795-48A8-9C6B-3319EB250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13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F51F8-76EF-4B82-938B-F29D80250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C9E63F-60C9-4E82-9B47-AFA36CA02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3C82E6-38E0-4676-A0DC-CDE28A534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5121C5-961D-4E73-9065-3746395FD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E61CA-63F8-49FE-933B-2B05F46A1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42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7E89B-4D71-4235-B6E3-AEE5CC5AB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D982C0-3BF0-4E3C-8ECB-862D7A9BBF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BA2F08-4FB7-4AF1-B1D9-C5A83C92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5B5DB-396B-499C-98CB-728F8373E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A7BAF5-C087-41DD-AC45-769BE4898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19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C2CC1-44F3-4C00-ADC7-6DC977DAF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F7FC3A-60E5-4023-A823-52E239A1FD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E71EC-A630-4847-A0C6-48E6BE4E3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797614-A97C-49D3-B58D-7A6540283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560423-19DF-4FDF-85E6-BFCA6CF09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4C0A9-0A52-4FB6-BF93-6407AC5B8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90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169748-0989-4276-B60A-DC706B7FC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5BEED1-56FC-4887-A098-434A1B85F8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3FD77F-63C2-49E6-9F63-E2B44E3E1A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B17BE5-D40C-470C-9C5E-179ACB273C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B33CAD2-647E-4EBA-B052-B760332A9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E43E5B-C8D2-4365-B8CB-3E22854AF8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D06AC9-AEF9-4558-A0B3-900331038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DCE66-0EF5-4E37-9B54-79D311BF9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3261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5A39D-9725-4950-B0BA-419CCFB23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2145EE-D26C-48FC-9617-5B5560E3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34E3C-1336-4BEB-83BC-9B91C8058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DBA27A-1C2C-4B98-8BD2-3E2FB5FA13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4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878D9E-CC42-441C-9B09-2AD3F30FE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F7DEBC-EA5D-48AA-9F78-D52FD30EC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6EC82F-AA0E-4D7D-A252-99C9DCF39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281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C726F-FFC7-4D86-A0C4-D9AD6FACC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C515F3-CC96-412A-9D46-6FAB0DA30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0A21D3-993B-4AE8-8447-D78855098B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A97530-079B-450A-9A58-F5E77D1F9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520CE6-4507-4811-88C4-2B609BA1A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480EA6-E501-4025-90F7-251E636B1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761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8A117-B7FC-4981-8B27-83204FFA6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884CF1-DCB4-4AC0-81B1-F9BBA5E5B7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081D1E-4DD5-4FE6-BFB0-85FE606B7C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0F0932-7423-4F33-99C0-FC94CDEE9E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B2F81D-7C14-42DD-B521-8F3DB94BE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676087-51D7-4E2C-978E-212099EA5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4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2F66C8-5B82-4166-8954-865BB0C1B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DB7914-6A8F-4C69-916B-AA5A245060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0A02-4BDA-4C1E-936A-08C7C4297E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D78EE4-C657-4E0A-9DBF-0C37DA331B37}" type="datetimeFigureOut">
              <a:rPr lang="en-US" smtClean="0"/>
              <a:t>6/20/2025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8D366-7A7F-4AAA-8FB2-6066F798FC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6CF975-CF0C-4A28-87C3-A38B9A5F7E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A5A9BE-E167-4D33-943E-27A5E07BF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92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vsu.edu/studentjobs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gvsu.edu/budgets" TargetMode="External"/><Relationship Id="rId4" Type="http://schemas.openxmlformats.org/officeDocument/2006/relationships/hyperlink" Target="http://www.gvsu.edu/payrol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B0592-EA09-4E1D-A948-C7E1D0ECA7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106C1A-3922-49F4-B8A4-827141BAC7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D9639E-3A52-4B6E-8DE3-B5E2E51BCD4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955ADD5-5BF6-4471-B778-53A15C78584D}"/>
              </a:ext>
            </a:extLst>
          </p:cNvPr>
          <p:cNvSpPr txBox="1">
            <a:spLocks/>
          </p:cNvSpPr>
          <p:nvPr/>
        </p:nvSpPr>
        <p:spPr>
          <a:xfrm>
            <a:off x="1524000" y="1023273"/>
            <a:ext cx="9144000" cy="296941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Student</a:t>
            </a:r>
          </a:p>
          <a:p>
            <a:r>
              <a:rPr lang="en-US" sz="96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Employment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8A03220-201D-41FE-A16A-0B735E318B58}"/>
              </a:ext>
            </a:extLst>
          </p:cNvPr>
          <p:cNvSpPr txBox="1">
            <a:spLocks/>
          </p:cNvSpPr>
          <p:nvPr/>
        </p:nvSpPr>
        <p:spPr>
          <a:xfrm>
            <a:off x="1524000" y="4854735"/>
            <a:ext cx="9144000" cy="8406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Katelyn Geurink – Associate Director</a:t>
            </a:r>
          </a:p>
          <a:p>
            <a:r>
              <a:rPr lang="en-US" sz="1800" i="1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Grand Valley State University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689D835-8F42-1A39-C581-00025291CEC8}"/>
              </a:ext>
            </a:extLst>
          </p:cNvPr>
          <p:cNvCxnSpPr>
            <a:cxnSpLocks/>
          </p:cNvCxnSpPr>
          <p:nvPr/>
        </p:nvCxnSpPr>
        <p:spPr>
          <a:xfrm>
            <a:off x="3809462" y="4463225"/>
            <a:ext cx="4593874" cy="12414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Subtitle 2">
            <a:extLst>
              <a:ext uri="{FF2B5EF4-FFF2-40B4-BE49-F238E27FC236}">
                <a16:creationId xmlns:a16="http://schemas.microsoft.com/office/drawing/2014/main" id="{3018FB51-772C-0848-EBE8-C8A901943069}"/>
              </a:ext>
            </a:extLst>
          </p:cNvPr>
          <p:cNvSpPr txBox="1">
            <a:spLocks/>
          </p:cNvSpPr>
          <p:nvPr/>
        </p:nvSpPr>
        <p:spPr>
          <a:xfrm>
            <a:off x="1566672" y="3155961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  <a:latin typeface="Segoe UI Semibold" panose="020B0702040204020203" pitchFamily="34" charset="0"/>
              <a:cs typeface="Segoe UI Semibold" panose="020B07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546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3FC370-93EF-4C73-BC57-09AD5119FB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4B4BA-A768-465C-BB08-C98E9FC81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1BA7241-B717-4B9D-A513-4B880AF5909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58001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59A8CDD3-D209-409C-9AA3-F98ADCD893F4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Benefits of Working at GVSU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3AB3A7F-B560-4FEC-B151-01EB0A4BF1A7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667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EB49F4D-AFCB-45C6-8D0E-E711D58A5C58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DAA57DA7-3CD9-06A4-9781-D605165A14E6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Bi-weekly paycheck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Campus involvement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Develop skills and work ethic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Meet other students on campus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a part of the community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Build relationships with faculty and staff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Grow your resume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8030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78762-D21C-49E9-ABAE-5EE05934E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8C1246-FD81-46BE-BC02-4B82BEE7A1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4D21E2-D5F8-44C1-AA10-1DC775FCA84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BA4512F6-33AD-4559-8BC9-9B62195BA6CA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Hiring Process</a:t>
            </a:r>
            <a:endParaRPr lang="en-US" sz="5400" i="1" dirty="0">
              <a:solidFill>
                <a:srgbClr val="36A7AF"/>
              </a:solidFill>
              <a:latin typeface="Segoe UI Black" panose="020B0A02040204020203" pitchFamily="34" charset="0"/>
              <a:ea typeface="Segoe UI Black" panose="020B0A02040204020203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82292E86-6647-4D1B-A4F1-E4702F39AABD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9951721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sz="3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 for on-campus jobs in Workday</a:t>
            </a:r>
          </a:p>
          <a:p>
            <a:pPr>
              <a:buClr>
                <a:srgbClr val="002060"/>
              </a:buClr>
            </a:pPr>
            <a:r>
              <a:rPr lang="en-US" sz="3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 to at least 5 jobs to increase your chances of finding employment you enjoy</a:t>
            </a:r>
          </a:p>
          <a:p>
            <a:pPr>
              <a:buClr>
                <a:srgbClr val="002060"/>
              </a:buClr>
            </a:pPr>
            <a:r>
              <a:rPr lang="en-US" sz="3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Continue to check for new jobs weekly</a:t>
            </a:r>
          </a:p>
          <a:p>
            <a:pPr>
              <a:buClr>
                <a:srgbClr val="002060"/>
              </a:buClr>
            </a:pPr>
            <a:r>
              <a:rPr lang="en-US" sz="3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Reach out to Career Center for resume help</a:t>
            </a:r>
          </a:p>
          <a:p>
            <a:pPr>
              <a:buClr>
                <a:srgbClr val="002060"/>
              </a:buClr>
            </a:pPr>
            <a:r>
              <a:rPr lang="en-US" sz="3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patient</a:t>
            </a:r>
          </a:p>
          <a:p>
            <a:pPr>
              <a:buClr>
                <a:srgbClr val="002060"/>
              </a:buClr>
            </a:pPr>
            <a:r>
              <a:rPr lang="en-US" sz="30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Keep checking for new openings</a:t>
            </a:r>
          </a:p>
          <a:p>
            <a:pPr marL="0" indent="0">
              <a:buClr>
                <a:srgbClr val="002060"/>
              </a:buClr>
              <a:buNone/>
            </a:pPr>
            <a:endParaRPr lang="en-US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buClr>
                <a:srgbClr val="002060"/>
              </a:buClr>
            </a:pPr>
            <a:endParaRPr lang="en-US" sz="40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9E77B7-FDFB-4F7D-B080-B85BAE084159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47969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97037-879D-4081-B3C7-F56E56C7B6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C5B216-0172-43A8-A706-464CB5CE7C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EF241CF-F56B-4045-B164-C40CA7C0335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27432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FC37213-6998-4648-96A6-14CCB20F4E25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After You’re Hired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8B68AE1-EA09-4C36-A7FA-4BD0F031E1CF}"/>
              </a:ext>
            </a:extLst>
          </p:cNvPr>
          <p:cNvSpPr txBox="1">
            <a:spLocks/>
          </p:cNvSpPr>
          <p:nvPr/>
        </p:nvSpPr>
        <p:spPr>
          <a:xfrm>
            <a:off x="838199" y="1825625"/>
            <a:ext cx="1065096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Complete your employment paperwork BEFORE starting work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Federal Form I-9 (Passport, I-20/DS-2019, I-94 required)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Tax documents (State and Federal)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Apply for your Social Security Number</a:t>
            </a:r>
          </a:p>
          <a:p>
            <a:pPr lvl="1"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Set up direct deposit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Create a schedule with your supervisor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Clock your hours in Workday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893C0B7-EC1F-427D-9DAA-018D8772E9ED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3455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E389A-8C11-4A1A-8571-B9671BEA3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F1780-C9D0-4215-959E-BBA6165D6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AB70191-8489-4D08-8F95-6E3C4313571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DD5FD701-3C45-480D-9718-FBE0ABE0BFC3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Regulations and Policies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50320B3-43C5-4F93-BDCF-957A92B36B25}"/>
              </a:ext>
            </a:extLst>
          </p:cNvPr>
          <p:cNvSpPr txBox="1">
            <a:spLocks/>
          </p:cNvSpPr>
          <p:nvPr/>
        </p:nvSpPr>
        <p:spPr>
          <a:xfrm>
            <a:off x="838199" y="1825624"/>
            <a:ext cx="10650967" cy="4575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 hours per week during the academic year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40 hours per week during the Spring/Summer semester and 	during breaks (Winter Break and Spring Break)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Follow hour regulations despite job posting requirements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Will receive violation email if hour overage occurs and PIC will be 	notified as well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 are not authorized to work off-campus</a:t>
            </a: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17A47C-DD83-4CA7-95EB-260E59022F5C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80202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EC124-D684-4C3E-9148-8E42D8BC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4407B-BC17-47FA-9BDD-3D04EE052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1901D5-4918-4655-B397-40BE7B448D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A2C889D-5B4C-4CAE-94BE-19A807FF196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Tips for Success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0210FF1-17CA-4432-B2E5-A5B859D63878}"/>
              </a:ext>
            </a:extLst>
          </p:cNvPr>
          <p:cNvSpPr txBox="1">
            <a:spLocks/>
          </p:cNvSpPr>
          <p:nvPr/>
        </p:nvSpPr>
        <p:spPr>
          <a:xfrm>
            <a:off x="838199" y="1825624"/>
            <a:ext cx="10650967" cy="4747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flexible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Try new things and be open minded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Jobs are short term – if you don’t like your job at first, remember it’s not forever and is a good learning experience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Build a good network with friends, faculty and staff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Budget your money well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Have a positive attitude</a:t>
            </a:r>
          </a:p>
          <a:p>
            <a:pPr>
              <a:buClr>
                <a:srgbClr val="002060"/>
              </a:buClr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D9A973-6EE8-4EAC-9DDB-1DFE56015DD6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7691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EC124-D684-4C3E-9148-8E42D8BCA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4407B-BC17-47FA-9BDD-3D04EE0526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1901D5-4918-4655-B397-40BE7B448D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3A2C889D-5B4C-4CAE-94BE-19A807FF196F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Professionalism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0210FF1-17CA-4432-B2E5-A5B859D63878}"/>
              </a:ext>
            </a:extLst>
          </p:cNvPr>
          <p:cNvSpPr txBox="1">
            <a:spLocks/>
          </p:cNvSpPr>
          <p:nvPr/>
        </p:nvSpPr>
        <p:spPr>
          <a:xfrm>
            <a:off x="838199" y="1825624"/>
            <a:ext cx="10650967" cy="47472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Arrive to your shift on time, every time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Notify your supervisor right away if you need to change your 	schedule or if you cannot come to your shift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Do not use your phone at work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Dress appropriately based on your job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Always treat your supervisor and coworkers with respect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Work hard and do your best</a:t>
            </a:r>
          </a:p>
          <a:p>
            <a:pPr>
              <a:buClr>
                <a:srgbClr val="002060"/>
              </a:buClr>
            </a:pP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Be willing to learn new tasks 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BD9A973-6EE8-4EAC-9DDB-1DFE56015DD6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1189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2F896-BE04-44CD-B711-E7447C13D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120D8-00B1-443D-9184-804ED16D82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8613DF9-76ED-45B5-89BF-98B69AD7590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992"/>
          <a:stretch/>
        </p:blipFill>
        <p:spPr>
          <a:xfrm>
            <a:off x="0" y="0"/>
            <a:ext cx="12192000" cy="686875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C6F4AB4-EE8D-4541-B260-8051B3D2F0DC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dirty="0">
                <a:solidFill>
                  <a:schemeClr val="bg1"/>
                </a:solidFill>
                <a:latin typeface="Segoe UI Black" panose="020B0A02040204020203" pitchFamily="34" charset="0"/>
                <a:ea typeface="Segoe UI Black" panose="020B0A02040204020203" pitchFamily="34" charset="0"/>
              </a:rPr>
              <a:t>Resources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1FE2CE7-DA87-4450-B25E-145CB70A7CEE}"/>
              </a:ext>
            </a:extLst>
          </p:cNvPr>
          <p:cNvSpPr txBox="1">
            <a:spLocks/>
          </p:cNvSpPr>
          <p:nvPr/>
        </p:nvSpPr>
        <p:spPr>
          <a:xfrm>
            <a:off x="838199" y="1559860"/>
            <a:ext cx="10650967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1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1">
              <a:buClr>
                <a:srgbClr val="002060"/>
              </a:buClr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255A01A-8603-4D46-A70E-9191C234E8D3}"/>
              </a:ext>
            </a:extLst>
          </p:cNvPr>
          <p:cNvCxnSpPr>
            <a:cxnSpLocks/>
          </p:cNvCxnSpPr>
          <p:nvPr/>
        </p:nvCxnSpPr>
        <p:spPr>
          <a:xfrm>
            <a:off x="959224" y="1473798"/>
            <a:ext cx="9981303" cy="0"/>
          </a:xfrm>
          <a:prstGeom prst="line">
            <a:avLst/>
          </a:prstGeom>
          <a:ln w="38100">
            <a:solidFill>
              <a:srgbClr val="00206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89A2C45-E3C3-4EC3-9F3E-0B3C2F03EA05}"/>
              </a:ext>
            </a:extLst>
          </p:cNvPr>
          <p:cNvSpPr txBox="1">
            <a:spLocks/>
          </p:cNvSpPr>
          <p:nvPr/>
        </p:nvSpPr>
        <p:spPr>
          <a:xfrm>
            <a:off x="838198" y="1825625"/>
            <a:ext cx="440884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Student Employment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Phone: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(616) 331-3238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Fax: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(6161)331-3180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Email: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studentjobs@gvsu.edu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www.gvsu.edu/studentjobs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4BE24C3-1BBA-4C97-A115-DFBBD50DA65B}"/>
              </a:ext>
            </a:extLst>
          </p:cNvPr>
          <p:cNvSpPr txBox="1">
            <a:spLocks/>
          </p:cNvSpPr>
          <p:nvPr/>
        </p:nvSpPr>
        <p:spPr>
          <a:xfrm>
            <a:off x="5949874" y="1802727"/>
            <a:ext cx="5315534" cy="46171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Payroll Office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Phone: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(616) 331-2237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Email: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payroll@gvsu.edu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www.gvsu.edu/payroll</a:t>
            </a: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indent="0">
              <a:buClr>
                <a:srgbClr val="002060"/>
              </a:buClr>
              <a:buNone/>
            </a:pPr>
            <a:r>
              <a:rPr lang="en-US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Padnos International Center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Phone: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(616) 331-3898</a:t>
            </a:r>
          </a:p>
          <a:p>
            <a:pPr marL="0" indent="0">
              <a:buClr>
                <a:srgbClr val="002060"/>
              </a:buClr>
              <a:buNone/>
            </a:pPr>
            <a:r>
              <a:rPr lang="en-US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Website: 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www.gvsu.edu/</a:t>
            </a:r>
            <a:r>
              <a:rPr lang="en-US" u="sng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pic</a:t>
            </a:r>
            <a:r>
              <a:rPr lang="en-US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  <a:p>
            <a:pPr marL="0" indent="0">
              <a:buClr>
                <a:srgbClr val="002060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506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392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Segoe UI</vt:lpstr>
      <vt:lpstr>Segoe UI Black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Katelyn Johnson</dc:creator>
  <cp:lastModifiedBy>Katelyn Geurink</cp:lastModifiedBy>
  <cp:revision>37</cp:revision>
  <dcterms:created xsi:type="dcterms:W3CDTF">2022-04-21T18:53:19Z</dcterms:created>
  <dcterms:modified xsi:type="dcterms:W3CDTF">2025-06-20T12:33:30Z</dcterms:modified>
</cp:coreProperties>
</file>