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4"/>
    <p:sldMasterId id="2147483698" r:id="rId5"/>
  </p:sldMasterIdLst>
  <p:sldIdLst>
    <p:sldId id="257" r:id="rId6"/>
    <p:sldId id="256" r:id="rId7"/>
    <p:sldId id="258" r:id="rId8"/>
    <p:sldId id="273" r:id="rId9"/>
    <p:sldId id="260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24"/>
    <p:restoredTop sz="94674"/>
  </p:normalViewPr>
  <p:slideViewPr>
    <p:cSldViewPr snapToGrid="0" snapToObjects="1">
      <p:cViewPr varScale="1">
        <p:scale>
          <a:sx n="82" d="100"/>
          <a:sy n="82" d="100"/>
        </p:scale>
        <p:origin x="71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y Tait" userId="00d43c11-8e02-497b-b932-62dba53f10bb" providerId="ADAL" clId="{37AEA879-2815-45B1-87C4-8C128A99CC8C}"/>
    <pc:docChg chg="modSld">
      <pc:chgData name="Kelly Tait" userId="00d43c11-8e02-497b-b932-62dba53f10bb" providerId="ADAL" clId="{37AEA879-2815-45B1-87C4-8C128A99CC8C}" dt="2026-06-03T13:30:22.977" v="2" actId="12"/>
      <pc:docMkLst>
        <pc:docMk/>
      </pc:docMkLst>
      <pc:sldChg chg="modSp mod">
        <pc:chgData name="Kelly Tait" userId="00d43c11-8e02-497b-b932-62dba53f10bb" providerId="ADAL" clId="{37AEA879-2815-45B1-87C4-8C128A99CC8C}" dt="2026-06-03T13:30:22.977" v="2" actId="12"/>
        <pc:sldMkLst>
          <pc:docMk/>
          <pc:sldMk cId="916468572" sldId="273"/>
        </pc:sldMkLst>
        <pc:spChg chg="mod">
          <ac:chgData name="Kelly Tait" userId="00d43c11-8e02-497b-b932-62dba53f10bb" providerId="ADAL" clId="{37AEA879-2815-45B1-87C4-8C128A99CC8C}" dt="2026-06-03T13:30:22.977" v="2" actId="12"/>
          <ac:spMkLst>
            <pc:docMk/>
            <pc:sldMk cId="916468572" sldId="273"/>
            <ac:spMk id="7" creationId="{0C6FF444-1383-81B5-71AB-31F6EA46FB4B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C65AE7-8B3A-462C-BCC4-87DD0A009F6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B798E09-D27B-4EDF-9267-6A95AF1DB49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Week of July 13th, 2026 – Bill emails are sent out</a:t>
          </a:r>
          <a:endParaRPr lang="en-US" dirty="0"/>
        </a:p>
      </dgm:t>
    </dgm:pt>
    <dgm:pt modelId="{6CC0E3BE-00F8-4D1B-9883-6A860D7AED7F}" type="parTrans" cxnId="{744F27BE-C183-4969-9D2C-DDA3E5CEE56E}">
      <dgm:prSet/>
      <dgm:spPr/>
      <dgm:t>
        <a:bodyPr/>
        <a:lstStyle/>
        <a:p>
          <a:endParaRPr lang="en-US"/>
        </a:p>
      </dgm:t>
    </dgm:pt>
    <dgm:pt modelId="{03898D40-7507-4A0F-BE2D-BDE57E70C494}" type="sibTrans" cxnId="{744F27BE-C183-4969-9D2C-DDA3E5CEE56E}">
      <dgm:prSet/>
      <dgm:spPr/>
      <dgm:t>
        <a:bodyPr/>
        <a:lstStyle/>
        <a:p>
          <a:endParaRPr lang="en-US"/>
        </a:p>
      </dgm:t>
    </dgm:pt>
    <dgm:pt modelId="{3FA66032-B001-4CE2-9443-2EA8B8E7D70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August 21st, 2026 – 1</a:t>
          </a:r>
          <a:r>
            <a:rPr lang="en-US" b="0" i="0" baseline="30000" dirty="0"/>
            <a:t>st</a:t>
          </a:r>
          <a:r>
            <a:rPr lang="en-US" b="0" i="0" dirty="0"/>
            <a:t> semester due date </a:t>
          </a:r>
          <a:endParaRPr lang="en-US" dirty="0"/>
        </a:p>
      </dgm:t>
    </dgm:pt>
    <dgm:pt modelId="{D39714FC-8A88-435A-9B74-CE0A54093034}" type="parTrans" cxnId="{1C5B8CEB-D4C5-4C0E-891B-E3483A6DD6BB}">
      <dgm:prSet/>
      <dgm:spPr/>
      <dgm:t>
        <a:bodyPr/>
        <a:lstStyle/>
        <a:p>
          <a:endParaRPr lang="en-US"/>
        </a:p>
      </dgm:t>
    </dgm:pt>
    <dgm:pt modelId="{B09FF7D8-E339-4026-A898-E38334CD8507}" type="sibTrans" cxnId="{1C5B8CEB-D4C5-4C0E-891B-E3483A6DD6BB}">
      <dgm:prSet/>
      <dgm:spPr/>
      <dgm:t>
        <a:bodyPr/>
        <a:lstStyle/>
        <a:p>
          <a:endParaRPr lang="en-US"/>
        </a:p>
      </dgm:t>
    </dgm:pt>
    <dgm:pt modelId="{07C9F28E-0B12-424C-9FED-416CA6372D0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Payment in full or deferment plan enrollment required</a:t>
          </a:r>
          <a:endParaRPr lang="en-US" dirty="0"/>
        </a:p>
      </dgm:t>
    </dgm:pt>
    <dgm:pt modelId="{827B278B-0871-4A3C-A755-8D997D06C143}" type="parTrans" cxnId="{BC0C43FD-CDA0-430A-AFBF-CB4AB6D4DE66}">
      <dgm:prSet/>
      <dgm:spPr/>
      <dgm:t>
        <a:bodyPr/>
        <a:lstStyle/>
        <a:p>
          <a:endParaRPr lang="en-US"/>
        </a:p>
      </dgm:t>
    </dgm:pt>
    <dgm:pt modelId="{B265B50A-F19D-4EA4-B09D-603AE92C87A0}" type="sibTrans" cxnId="{BC0C43FD-CDA0-430A-AFBF-CB4AB6D4DE66}">
      <dgm:prSet/>
      <dgm:spPr/>
      <dgm:t>
        <a:bodyPr/>
        <a:lstStyle/>
        <a:p>
          <a:endParaRPr lang="en-US"/>
        </a:p>
      </dgm:t>
    </dgm:pt>
    <dgm:pt modelId="{31F908CB-918E-4059-89C7-07502A28F9DA}" type="pres">
      <dgm:prSet presAssocID="{0BC65AE7-8B3A-462C-BCC4-87DD0A009F66}" presName="root" presStyleCnt="0">
        <dgm:presLayoutVars>
          <dgm:dir/>
          <dgm:resizeHandles val="exact"/>
        </dgm:presLayoutVars>
      </dgm:prSet>
      <dgm:spPr/>
    </dgm:pt>
    <dgm:pt modelId="{200CD397-4AA6-4157-B75A-48374D5F3317}" type="pres">
      <dgm:prSet presAssocID="{7B798E09-D27B-4EDF-9267-6A95AF1DB496}" presName="compNode" presStyleCnt="0"/>
      <dgm:spPr/>
    </dgm:pt>
    <dgm:pt modelId="{D8FF4F04-A6EC-4339-9A7F-B7F7BAA9CAED}" type="pres">
      <dgm:prSet presAssocID="{7B798E09-D27B-4EDF-9267-6A95AF1DB496}" presName="bgRect" presStyleLbl="bgShp" presStyleIdx="0" presStyleCnt="2" custLinFactNeighborX="-3211" custLinFactNeighborY="5179"/>
      <dgm:spPr/>
    </dgm:pt>
    <dgm:pt modelId="{37841D3A-B483-4135-916C-1BAC075A3932}" type="pres">
      <dgm:prSet presAssocID="{7B798E09-D27B-4EDF-9267-6A95AF1DB496}" presName="iconRect" presStyleLbl="node1" presStyleIdx="0" presStyleCnt="2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envelope with solid fill"/>
        </a:ext>
      </dgm:extLst>
    </dgm:pt>
    <dgm:pt modelId="{7CB9F393-DD11-4054-908D-65D964B36956}" type="pres">
      <dgm:prSet presAssocID="{7B798E09-D27B-4EDF-9267-6A95AF1DB496}" presName="spaceRect" presStyleCnt="0"/>
      <dgm:spPr/>
    </dgm:pt>
    <dgm:pt modelId="{635D5A7F-89C8-4C37-B654-697DB857E089}" type="pres">
      <dgm:prSet presAssocID="{7B798E09-D27B-4EDF-9267-6A95AF1DB496}" presName="parTx" presStyleLbl="revTx" presStyleIdx="0" presStyleCnt="3">
        <dgm:presLayoutVars>
          <dgm:chMax val="0"/>
          <dgm:chPref val="0"/>
        </dgm:presLayoutVars>
      </dgm:prSet>
      <dgm:spPr/>
    </dgm:pt>
    <dgm:pt modelId="{6A8E842C-24BB-4409-BB01-A481F699B515}" type="pres">
      <dgm:prSet presAssocID="{03898D40-7507-4A0F-BE2D-BDE57E70C494}" presName="sibTrans" presStyleCnt="0"/>
      <dgm:spPr/>
    </dgm:pt>
    <dgm:pt modelId="{BA28CD9E-0DEA-41F4-9D99-C3565689AE97}" type="pres">
      <dgm:prSet presAssocID="{3FA66032-B001-4CE2-9443-2EA8B8E7D705}" presName="compNode" presStyleCnt="0"/>
      <dgm:spPr/>
    </dgm:pt>
    <dgm:pt modelId="{906DF6F0-EB94-419B-BFAD-9A24320FB405}" type="pres">
      <dgm:prSet presAssocID="{3FA66032-B001-4CE2-9443-2EA8B8E7D705}" presName="bgRect" presStyleLbl="bgShp" presStyleIdx="1" presStyleCnt="2"/>
      <dgm:spPr/>
    </dgm:pt>
    <dgm:pt modelId="{7BECD620-97BE-44F5-9495-6A296122A8BB}" type="pres">
      <dgm:prSet presAssocID="{3FA66032-B001-4CE2-9443-2EA8B8E7D705}" presName="iconRect" presStyleLbl="node1" presStyleIdx="1" presStyleCnt="2"/>
      <dgm:spPr>
        <a:blipFill rotWithShape="1"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 outline"/>
        </a:ext>
      </dgm:extLst>
    </dgm:pt>
    <dgm:pt modelId="{46AFD411-E3BA-4058-8703-82959541796C}" type="pres">
      <dgm:prSet presAssocID="{3FA66032-B001-4CE2-9443-2EA8B8E7D705}" presName="spaceRect" presStyleCnt="0"/>
      <dgm:spPr/>
    </dgm:pt>
    <dgm:pt modelId="{6202AD5E-1537-489F-A7A3-E95B3D2D06D9}" type="pres">
      <dgm:prSet presAssocID="{3FA66032-B001-4CE2-9443-2EA8B8E7D705}" presName="parTx" presStyleLbl="revTx" presStyleIdx="1" presStyleCnt="3">
        <dgm:presLayoutVars>
          <dgm:chMax val="0"/>
          <dgm:chPref val="0"/>
        </dgm:presLayoutVars>
      </dgm:prSet>
      <dgm:spPr/>
    </dgm:pt>
    <dgm:pt modelId="{FAAD94F2-4C3A-4F18-BDC1-8927A3F853B0}" type="pres">
      <dgm:prSet presAssocID="{3FA66032-B001-4CE2-9443-2EA8B8E7D705}" presName="desTx" presStyleLbl="revTx" presStyleIdx="2" presStyleCnt="3">
        <dgm:presLayoutVars/>
      </dgm:prSet>
      <dgm:spPr/>
    </dgm:pt>
  </dgm:ptLst>
  <dgm:cxnLst>
    <dgm:cxn modelId="{21DDF813-CFB1-4770-9C96-2BF1B3B5A3A9}" type="presOf" srcId="{07C9F28E-0B12-424C-9FED-416CA6372D0A}" destId="{FAAD94F2-4C3A-4F18-BDC1-8927A3F853B0}" srcOrd="0" destOrd="0" presId="urn:microsoft.com/office/officeart/2018/2/layout/IconVerticalSolidList"/>
    <dgm:cxn modelId="{157C8E5C-8C3A-4E8E-9143-41661FD05C3B}" type="presOf" srcId="{3FA66032-B001-4CE2-9443-2EA8B8E7D705}" destId="{6202AD5E-1537-489F-A7A3-E95B3D2D06D9}" srcOrd="0" destOrd="0" presId="urn:microsoft.com/office/officeart/2018/2/layout/IconVerticalSolidList"/>
    <dgm:cxn modelId="{642C6487-6F32-4B77-93E8-AB00142B5690}" type="presOf" srcId="{0BC65AE7-8B3A-462C-BCC4-87DD0A009F66}" destId="{31F908CB-918E-4059-89C7-07502A28F9DA}" srcOrd="0" destOrd="0" presId="urn:microsoft.com/office/officeart/2018/2/layout/IconVerticalSolidList"/>
    <dgm:cxn modelId="{B6A7FDB1-D238-434C-82C7-A27F918D72A0}" type="presOf" srcId="{7B798E09-D27B-4EDF-9267-6A95AF1DB496}" destId="{635D5A7F-89C8-4C37-B654-697DB857E089}" srcOrd="0" destOrd="0" presId="urn:microsoft.com/office/officeart/2018/2/layout/IconVerticalSolidList"/>
    <dgm:cxn modelId="{744F27BE-C183-4969-9D2C-DDA3E5CEE56E}" srcId="{0BC65AE7-8B3A-462C-BCC4-87DD0A009F66}" destId="{7B798E09-D27B-4EDF-9267-6A95AF1DB496}" srcOrd="0" destOrd="0" parTransId="{6CC0E3BE-00F8-4D1B-9883-6A860D7AED7F}" sibTransId="{03898D40-7507-4A0F-BE2D-BDE57E70C494}"/>
    <dgm:cxn modelId="{1C5B8CEB-D4C5-4C0E-891B-E3483A6DD6BB}" srcId="{0BC65AE7-8B3A-462C-BCC4-87DD0A009F66}" destId="{3FA66032-B001-4CE2-9443-2EA8B8E7D705}" srcOrd="1" destOrd="0" parTransId="{D39714FC-8A88-435A-9B74-CE0A54093034}" sibTransId="{B09FF7D8-E339-4026-A898-E38334CD8507}"/>
    <dgm:cxn modelId="{BC0C43FD-CDA0-430A-AFBF-CB4AB6D4DE66}" srcId="{3FA66032-B001-4CE2-9443-2EA8B8E7D705}" destId="{07C9F28E-0B12-424C-9FED-416CA6372D0A}" srcOrd="0" destOrd="0" parTransId="{827B278B-0871-4A3C-A755-8D997D06C143}" sibTransId="{B265B50A-F19D-4EA4-B09D-603AE92C87A0}"/>
    <dgm:cxn modelId="{F38C1361-7006-4286-AF20-F9F73A842AC9}" type="presParOf" srcId="{31F908CB-918E-4059-89C7-07502A28F9DA}" destId="{200CD397-4AA6-4157-B75A-48374D5F3317}" srcOrd="0" destOrd="0" presId="urn:microsoft.com/office/officeart/2018/2/layout/IconVerticalSolidList"/>
    <dgm:cxn modelId="{33152B05-F195-4751-A161-F21FF32D4EF1}" type="presParOf" srcId="{200CD397-4AA6-4157-B75A-48374D5F3317}" destId="{D8FF4F04-A6EC-4339-9A7F-B7F7BAA9CAED}" srcOrd="0" destOrd="0" presId="urn:microsoft.com/office/officeart/2018/2/layout/IconVerticalSolidList"/>
    <dgm:cxn modelId="{E49A1BB4-40AD-47D7-9C6A-A8036271B41A}" type="presParOf" srcId="{200CD397-4AA6-4157-B75A-48374D5F3317}" destId="{37841D3A-B483-4135-916C-1BAC075A3932}" srcOrd="1" destOrd="0" presId="urn:microsoft.com/office/officeart/2018/2/layout/IconVerticalSolidList"/>
    <dgm:cxn modelId="{BF67F245-9FDF-4AE4-862C-5277FF524633}" type="presParOf" srcId="{200CD397-4AA6-4157-B75A-48374D5F3317}" destId="{7CB9F393-DD11-4054-908D-65D964B36956}" srcOrd="2" destOrd="0" presId="urn:microsoft.com/office/officeart/2018/2/layout/IconVerticalSolidList"/>
    <dgm:cxn modelId="{AAB3B7E3-4BC3-4F71-AA70-0B4814B44016}" type="presParOf" srcId="{200CD397-4AA6-4157-B75A-48374D5F3317}" destId="{635D5A7F-89C8-4C37-B654-697DB857E089}" srcOrd="3" destOrd="0" presId="urn:microsoft.com/office/officeart/2018/2/layout/IconVerticalSolidList"/>
    <dgm:cxn modelId="{5FB80134-19EB-49FD-AFEA-2E9E84B061A2}" type="presParOf" srcId="{31F908CB-918E-4059-89C7-07502A28F9DA}" destId="{6A8E842C-24BB-4409-BB01-A481F699B515}" srcOrd="1" destOrd="0" presId="urn:microsoft.com/office/officeart/2018/2/layout/IconVerticalSolidList"/>
    <dgm:cxn modelId="{35C2E3BA-7B9D-4F66-B29C-1C985D245886}" type="presParOf" srcId="{31F908CB-918E-4059-89C7-07502A28F9DA}" destId="{BA28CD9E-0DEA-41F4-9D99-C3565689AE97}" srcOrd="2" destOrd="0" presId="urn:microsoft.com/office/officeart/2018/2/layout/IconVerticalSolidList"/>
    <dgm:cxn modelId="{E80B497F-6A1B-4333-AD13-E21025EF57D5}" type="presParOf" srcId="{BA28CD9E-0DEA-41F4-9D99-C3565689AE97}" destId="{906DF6F0-EB94-419B-BFAD-9A24320FB405}" srcOrd="0" destOrd="0" presId="urn:microsoft.com/office/officeart/2018/2/layout/IconVerticalSolidList"/>
    <dgm:cxn modelId="{A236B81A-7ED9-4F94-87F5-48C69D87C4B2}" type="presParOf" srcId="{BA28CD9E-0DEA-41F4-9D99-C3565689AE97}" destId="{7BECD620-97BE-44F5-9495-6A296122A8BB}" srcOrd="1" destOrd="0" presId="urn:microsoft.com/office/officeart/2018/2/layout/IconVerticalSolidList"/>
    <dgm:cxn modelId="{8C7A9695-6DD6-4AD5-9738-9C770D9F357F}" type="presParOf" srcId="{BA28CD9E-0DEA-41F4-9D99-C3565689AE97}" destId="{46AFD411-E3BA-4058-8703-82959541796C}" srcOrd="2" destOrd="0" presId="urn:microsoft.com/office/officeart/2018/2/layout/IconVerticalSolidList"/>
    <dgm:cxn modelId="{B6D9FF7F-6E7E-43C6-AE4F-8A13ED0DDE6D}" type="presParOf" srcId="{BA28CD9E-0DEA-41F4-9D99-C3565689AE97}" destId="{6202AD5E-1537-489F-A7A3-E95B3D2D06D9}" srcOrd="3" destOrd="0" presId="urn:microsoft.com/office/officeart/2018/2/layout/IconVerticalSolidList"/>
    <dgm:cxn modelId="{F0E53F38-6EFE-4DE2-B27F-629A86DEED6C}" type="presParOf" srcId="{BA28CD9E-0DEA-41F4-9D99-C3565689AE97}" destId="{FAAD94F2-4C3A-4F18-BDC1-8927A3F853B0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FF4F04-A6EC-4339-9A7F-B7F7BAA9CAED}">
      <dsp:nvSpPr>
        <dsp:cNvPr id="0" name=""/>
        <dsp:cNvSpPr/>
      </dsp:nvSpPr>
      <dsp:spPr>
        <a:xfrm>
          <a:off x="0" y="706638"/>
          <a:ext cx="10972800" cy="11907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841D3A-B483-4135-916C-1BAC075A3932}">
      <dsp:nvSpPr>
        <dsp:cNvPr id="0" name=""/>
        <dsp:cNvSpPr/>
      </dsp:nvSpPr>
      <dsp:spPr>
        <a:xfrm>
          <a:off x="360191" y="912882"/>
          <a:ext cx="654894" cy="654894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5D5A7F-89C8-4C37-B654-697DB857E089}">
      <dsp:nvSpPr>
        <dsp:cNvPr id="0" name=""/>
        <dsp:cNvSpPr/>
      </dsp:nvSpPr>
      <dsp:spPr>
        <a:xfrm>
          <a:off x="1375277" y="644971"/>
          <a:ext cx="9597522" cy="1190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017" tIns="126017" rIns="126017" bIns="12601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dirty="0"/>
            <a:t>Week of July 13th, 2026 – Bill emails are sent out</a:t>
          </a:r>
          <a:endParaRPr lang="en-US" sz="2500" kern="1200" dirty="0"/>
        </a:p>
      </dsp:txBody>
      <dsp:txXfrm>
        <a:off x="1375277" y="644971"/>
        <a:ext cx="9597522" cy="1190716"/>
      </dsp:txXfrm>
    </dsp:sp>
    <dsp:sp modelId="{906DF6F0-EB94-419B-BFAD-9A24320FB405}">
      <dsp:nvSpPr>
        <dsp:cNvPr id="0" name=""/>
        <dsp:cNvSpPr/>
      </dsp:nvSpPr>
      <dsp:spPr>
        <a:xfrm>
          <a:off x="0" y="2133367"/>
          <a:ext cx="10972800" cy="11907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ECD620-97BE-44F5-9495-6A296122A8BB}">
      <dsp:nvSpPr>
        <dsp:cNvPr id="0" name=""/>
        <dsp:cNvSpPr/>
      </dsp:nvSpPr>
      <dsp:spPr>
        <a:xfrm>
          <a:off x="360191" y="2401278"/>
          <a:ext cx="654894" cy="654894"/>
        </a:xfrm>
        <a:prstGeom prst="rect">
          <a:avLst/>
        </a:prstGeom>
        <a:blipFill rotWithShape="1"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02AD5E-1537-489F-A7A3-E95B3D2D06D9}">
      <dsp:nvSpPr>
        <dsp:cNvPr id="0" name=""/>
        <dsp:cNvSpPr/>
      </dsp:nvSpPr>
      <dsp:spPr>
        <a:xfrm>
          <a:off x="1375277" y="2133367"/>
          <a:ext cx="4937760" cy="1190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017" tIns="126017" rIns="126017" bIns="12601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dirty="0"/>
            <a:t>August 21st, 2026 – 1</a:t>
          </a:r>
          <a:r>
            <a:rPr lang="en-US" sz="2500" b="0" i="0" kern="1200" baseline="30000" dirty="0"/>
            <a:t>st</a:t>
          </a:r>
          <a:r>
            <a:rPr lang="en-US" sz="2500" b="0" i="0" kern="1200" dirty="0"/>
            <a:t> semester due date </a:t>
          </a:r>
          <a:endParaRPr lang="en-US" sz="2500" kern="1200" dirty="0"/>
        </a:p>
      </dsp:txBody>
      <dsp:txXfrm>
        <a:off x="1375277" y="2133367"/>
        <a:ext cx="4937760" cy="1190716"/>
      </dsp:txXfrm>
    </dsp:sp>
    <dsp:sp modelId="{FAAD94F2-4C3A-4F18-BDC1-8927A3F853B0}">
      <dsp:nvSpPr>
        <dsp:cNvPr id="0" name=""/>
        <dsp:cNvSpPr/>
      </dsp:nvSpPr>
      <dsp:spPr>
        <a:xfrm>
          <a:off x="6313037" y="2133367"/>
          <a:ext cx="4659762" cy="1190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017" tIns="126017" rIns="126017" bIns="12601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Payment in full or deferment plan enrollment required</a:t>
          </a:r>
          <a:endParaRPr lang="en-US" sz="1800" kern="1200" dirty="0"/>
        </a:p>
      </dsp:txBody>
      <dsp:txXfrm>
        <a:off x="6313037" y="2133367"/>
        <a:ext cx="4659762" cy="1190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D45853F-7B51-73A3-8BDA-792E7C3BA4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766218"/>
            <a:ext cx="109728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5BF9A0C-5F07-89C2-D806-7D925400ED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338416"/>
            <a:ext cx="10972800" cy="52299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F15D28B-106E-F87D-8A99-B4F3BAD584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9708" y="595153"/>
            <a:ext cx="2972584" cy="1408650"/>
          </a:xfrm>
          <a:prstGeom prst="rect">
            <a:avLst/>
          </a:prstGeom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61DABCE5-35C6-953F-C491-6C4BFBB1BD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39200" y="6356350"/>
            <a:ext cx="2743200" cy="365125"/>
          </a:xfrm>
        </p:spPr>
        <p:txBody>
          <a:bodyPr/>
          <a:lstStyle/>
          <a:p>
            <a:fld id="{B5A33E96-0592-4D4C-8578-1A50BD4B6B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CEE0C4DB-BAB9-9215-26EA-9F65F81D0AD2}"/>
              </a:ext>
            </a:extLst>
          </p:cNvPr>
          <p:cNvSpPr txBox="1"/>
          <p:nvPr userDrawn="1"/>
        </p:nvSpPr>
        <p:spPr>
          <a:xfrm>
            <a:off x="609600" y="6431190"/>
            <a:ext cx="176148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45"/>
              </a:spcBef>
              <a:tabLst>
                <a:tab pos="1028700" algn="l"/>
              </a:tabLst>
            </a:pPr>
            <a:r>
              <a:rPr sz="1400" b="0" i="0" spc="0" baseline="0" dirty="0" err="1">
                <a:solidFill>
                  <a:schemeClr val="bg1"/>
                </a:solidFill>
                <a:latin typeface="+mn-lt"/>
                <a:cs typeface="Arial"/>
              </a:rPr>
              <a:t>gvsu.edu</a:t>
            </a:r>
            <a:endParaRPr sz="1400" b="0" i="0" spc="0" baseline="0" dirty="0">
              <a:solidFill>
                <a:schemeClr val="bg1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9764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099109-49E3-12A2-5331-292A7AB9E0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33E96-0592-4D4C-8578-1A50BD4B6B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0CF13AB-981A-FA65-9AA7-80769BB8E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08"/>
            <a:ext cx="5015531" cy="31048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C7B55DA-478D-B4F7-CB87-C07689DECD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21303" y="1523576"/>
            <a:ext cx="5061097" cy="3105150"/>
          </a:xfrm>
        </p:spPr>
        <p:txBody>
          <a:bodyPr anchor="ctr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0D6593-0B4F-F109-A5F0-CF85335598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6230964"/>
            <a:ext cx="2242608" cy="436787"/>
          </a:xfrm>
          <a:prstGeom prst="rect">
            <a:avLst/>
          </a:prstGeom>
        </p:spPr>
      </p:pic>
      <p:sp>
        <p:nvSpPr>
          <p:cNvPr id="10" name="object 6">
            <a:extLst>
              <a:ext uri="{FF2B5EF4-FFF2-40B4-BE49-F238E27FC236}">
                <a16:creationId xmlns:a16="http://schemas.microsoft.com/office/drawing/2014/main" id="{AC139EFC-E9F7-B05D-6F8C-1A045D8A0B15}"/>
              </a:ext>
            </a:extLst>
          </p:cNvPr>
          <p:cNvSpPr txBox="1"/>
          <p:nvPr userDrawn="1"/>
        </p:nvSpPr>
        <p:spPr>
          <a:xfrm>
            <a:off x="3533555" y="6431190"/>
            <a:ext cx="176148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45"/>
              </a:spcBef>
              <a:tabLst>
                <a:tab pos="1028700" algn="l"/>
              </a:tabLst>
            </a:pPr>
            <a:r>
              <a:rPr sz="1400" b="0" i="0" spc="0" baseline="0" dirty="0" err="1">
                <a:solidFill>
                  <a:schemeClr val="bg2">
                    <a:lumMod val="10000"/>
                  </a:schemeClr>
                </a:solidFill>
                <a:latin typeface="+mn-lt"/>
                <a:cs typeface="Arial"/>
              </a:rPr>
              <a:t>gvsu.edu</a:t>
            </a:r>
            <a:endParaRPr sz="1400" b="0" i="0" spc="0" baseline="0" dirty="0">
              <a:solidFill>
                <a:schemeClr val="bg2">
                  <a:lumMod val="10000"/>
                </a:schemeClr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8357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Content,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F39B8267-770C-5923-36F1-04AFCAC467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B6CF6E4-3E01-5FD3-9C00-609F1B8D1A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39200" y="6431189"/>
            <a:ext cx="2743200" cy="215444"/>
          </a:xfrm>
        </p:spPr>
        <p:txBody>
          <a:bodyPr/>
          <a:lstStyle/>
          <a:p>
            <a:fld id="{B5A33E96-0592-4D4C-8578-1A50BD4B6B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AC75DD5-6B58-C70A-E55D-A0F263A40AA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09599" y="1945758"/>
            <a:ext cx="5004391" cy="37489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4A0F6F3-782E-3B92-8F31-5D7085A07B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946276"/>
            <a:ext cx="5486400" cy="374847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A43947-87BD-45DB-E2EC-B39A1DCFFB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6230964"/>
            <a:ext cx="2242607" cy="436787"/>
          </a:xfrm>
          <a:prstGeom prst="rect">
            <a:avLst/>
          </a:prstGeom>
        </p:spPr>
      </p:pic>
      <p:sp>
        <p:nvSpPr>
          <p:cNvPr id="7" name="object 6">
            <a:extLst>
              <a:ext uri="{FF2B5EF4-FFF2-40B4-BE49-F238E27FC236}">
                <a16:creationId xmlns:a16="http://schemas.microsoft.com/office/drawing/2014/main" id="{C2824B40-586B-E901-8AC1-70D84CB07DD4}"/>
              </a:ext>
            </a:extLst>
          </p:cNvPr>
          <p:cNvSpPr txBox="1"/>
          <p:nvPr userDrawn="1"/>
        </p:nvSpPr>
        <p:spPr>
          <a:xfrm>
            <a:off x="3533555" y="6431190"/>
            <a:ext cx="176148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45"/>
              </a:spcBef>
              <a:tabLst>
                <a:tab pos="1028700" algn="l"/>
              </a:tabLst>
            </a:pPr>
            <a:r>
              <a:rPr sz="1400" b="0" i="0" spc="0" baseline="0" dirty="0" err="1">
                <a:solidFill>
                  <a:schemeClr val="bg1"/>
                </a:solidFill>
                <a:latin typeface="+mn-lt"/>
                <a:cs typeface="Arial"/>
              </a:rPr>
              <a:t>gvsu.edu</a:t>
            </a:r>
            <a:endParaRPr sz="1400" b="0" i="0" spc="0" baseline="0" dirty="0">
              <a:solidFill>
                <a:schemeClr val="bg1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7540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D45853F-7B51-73A3-8BDA-792E7C3BA4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766218"/>
            <a:ext cx="109728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5BF9A0C-5F07-89C2-D806-7D925400ED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338416"/>
            <a:ext cx="10972800" cy="52299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F15D28B-106E-F87D-8A99-B4F3BAD584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9708" y="595153"/>
            <a:ext cx="2972584" cy="1408650"/>
          </a:xfrm>
          <a:prstGeom prst="rect">
            <a:avLst/>
          </a:prstGeom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61DABCE5-35C6-953F-C491-6C4BFBB1BD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39200" y="6356350"/>
            <a:ext cx="2743200" cy="365125"/>
          </a:xfrm>
        </p:spPr>
        <p:txBody>
          <a:bodyPr/>
          <a:lstStyle/>
          <a:p>
            <a:fld id="{B5A33E96-0592-4D4C-8578-1A50BD4B6B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CEE0C4DB-BAB9-9215-26EA-9F65F81D0AD2}"/>
              </a:ext>
            </a:extLst>
          </p:cNvPr>
          <p:cNvSpPr txBox="1"/>
          <p:nvPr userDrawn="1"/>
        </p:nvSpPr>
        <p:spPr>
          <a:xfrm>
            <a:off x="609600" y="6431190"/>
            <a:ext cx="176148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45"/>
              </a:spcBef>
              <a:tabLst>
                <a:tab pos="1028700" algn="l"/>
              </a:tabLst>
            </a:pPr>
            <a:r>
              <a:rPr sz="1400" b="0" i="0" spc="0" baseline="0" dirty="0" err="1">
                <a:solidFill>
                  <a:schemeClr val="bg1"/>
                </a:solidFill>
                <a:latin typeface="+mn-lt"/>
                <a:cs typeface="Arial"/>
              </a:rPr>
              <a:t>gvsu.edu</a:t>
            </a:r>
            <a:endParaRPr sz="1400" b="0" i="0" spc="0" baseline="0" dirty="0">
              <a:solidFill>
                <a:schemeClr val="bg1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3152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Content,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E78023-3D57-D27E-7B98-3A0B0389F9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6230964"/>
            <a:ext cx="2242608" cy="436787"/>
          </a:xfrm>
          <a:prstGeom prst="rect">
            <a:avLst/>
          </a:prstGeom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F39B8267-770C-5923-36F1-04AFCAC467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B6CF6E4-3E01-5FD3-9C00-609F1B8D1A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39200" y="6431189"/>
            <a:ext cx="2743200" cy="215444"/>
          </a:xfrm>
        </p:spPr>
        <p:txBody>
          <a:bodyPr/>
          <a:lstStyle/>
          <a:p>
            <a:fld id="{B5A33E96-0592-4D4C-8578-1A50BD4B6B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B9D2557B-DB70-6C7A-2C8F-2348C873CCFC}"/>
              </a:ext>
            </a:extLst>
          </p:cNvPr>
          <p:cNvSpPr txBox="1"/>
          <p:nvPr userDrawn="1"/>
        </p:nvSpPr>
        <p:spPr>
          <a:xfrm>
            <a:off x="3533555" y="6431190"/>
            <a:ext cx="176148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45"/>
              </a:spcBef>
              <a:tabLst>
                <a:tab pos="1028700" algn="l"/>
              </a:tabLst>
            </a:pPr>
            <a:r>
              <a:rPr sz="1400" b="0" i="0" spc="0" baseline="0" dirty="0" err="1">
                <a:solidFill>
                  <a:schemeClr val="bg2">
                    <a:lumMod val="10000"/>
                  </a:schemeClr>
                </a:solidFill>
                <a:latin typeface="+mn-lt"/>
                <a:cs typeface="Arial"/>
              </a:rPr>
              <a:t>gvsu.edu</a:t>
            </a:r>
            <a:endParaRPr sz="1400" b="0" i="0" spc="0" baseline="0" dirty="0">
              <a:solidFill>
                <a:schemeClr val="bg2">
                  <a:lumMod val="10000"/>
                </a:schemeClr>
              </a:solidFill>
              <a:latin typeface="+mn-lt"/>
              <a:cs typeface="Arial"/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4A0F6F3-782E-3B92-8F31-5D7085A07B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946276"/>
            <a:ext cx="5486400" cy="389099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1B38595-9ABC-1C0B-717B-E8F8DAB818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1946274"/>
            <a:ext cx="5003800" cy="38909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78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, Content,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F39B8267-770C-5923-36F1-04AFCAC467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B6CF6E4-3E01-5FD3-9C00-609F1B8D1A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39200" y="6431189"/>
            <a:ext cx="2743200" cy="215444"/>
          </a:xfrm>
        </p:spPr>
        <p:txBody>
          <a:bodyPr/>
          <a:lstStyle/>
          <a:p>
            <a:fld id="{B5A33E96-0592-4D4C-8578-1A50BD4B6B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AC75DD5-6B58-C70A-E55D-A0F263A40AA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09599" y="1945758"/>
            <a:ext cx="5004391" cy="37489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4A0F6F3-782E-3B92-8F31-5D7085A07B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946276"/>
            <a:ext cx="5486400" cy="374847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A43947-87BD-45DB-E2EC-B39A1DCFFB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6230964"/>
            <a:ext cx="2242607" cy="436787"/>
          </a:xfrm>
          <a:prstGeom prst="rect">
            <a:avLst/>
          </a:prstGeom>
        </p:spPr>
      </p:pic>
      <p:sp>
        <p:nvSpPr>
          <p:cNvPr id="7" name="object 6">
            <a:extLst>
              <a:ext uri="{FF2B5EF4-FFF2-40B4-BE49-F238E27FC236}">
                <a16:creationId xmlns:a16="http://schemas.microsoft.com/office/drawing/2014/main" id="{C2824B40-586B-E901-8AC1-70D84CB07DD4}"/>
              </a:ext>
            </a:extLst>
          </p:cNvPr>
          <p:cNvSpPr txBox="1"/>
          <p:nvPr userDrawn="1"/>
        </p:nvSpPr>
        <p:spPr>
          <a:xfrm>
            <a:off x="3533555" y="6431190"/>
            <a:ext cx="176148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45"/>
              </a:spcBef>
              <a:tabLst>
                <a:tab pos="1028700" algn="l"/>
              </a:tabLst>
            </a:pPr>
            <a:r>
              <a:rPr sz="1400" b="0" i="0" spc="0" baseline="0" dirty="0" err="1">
                <a:solidFill>
                  <a:schemeClr val="bg1"/>
                </a:solidFill>
                <a:latin typeface="+mn-lt"/>
                <a:cs typeface="Arial"/>
              </a:rPr>
              <a:t>gvsu.edu</a:t>
            </a:r>
            <a:endParaRPr sz="1400" b="0" i="0" spc="0" baseline="0" dirty="0">
              <a:solidFill>
                <a:schemeClr val="bg1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3618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D45853F-7B51-73A3-8BDA-792E7C3BA4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766218"/>
            <a:ext cx="109728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5BF9A0C-5F07-89C2-D806-7D925400ED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338416"/>
            <a:ext cx="10972800" cy="52299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F15D28B-106E-F87D-8A99-B4F3BAD584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9708" y="595153"/>
            <a:ext cx="2972584" cy="1408650"/>
          </a:xfrm>
          <a:prstGeom prst="rect">
            <a:avLst/>
          </a:prstGeom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61DABCE5-35C6-953F-C491-6C4BFBB1BD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39200" y="6356350"/>
            <a:ext cx="2743200" cy="365125"/>
          </a:xfrm>
        </p:spPr>
        <p:txBody>
          <a:bodyPr/>
          <a:lstStyle/>
          <a:p>
            <a:fld id="{B5A33E96-0592-4D4C-8578-1A50BD4B6B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CEE0C4DB-BAB9-9215-26EA-9F65F81D0AD2}"/>
              </a:ext>
            </a:extLst>
          </p:cNvPr>
          <p:cNvSpPr txBox="1"/>
          <p:nvPr userDrawn="1"/>
        </p:nvSpPr>
        <p:spPr>
          <a:xfrm>
            <a:off x="609600" y="6431190"/>
            <a:ext cx="176148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45"/>
              </a:spcBef>
              <a:tabLst>
                <a:tab pos="1028700" algn="l"/>
              </a:tabLst>
            </a:pPr>
            <a:r>
              <a:rPr sz="1400" b="0" i="0" spc="0" baseline="0" dirty="0" err="1">
                <a:solidFill>
                  <a:schemeClr val="bg1"/>
                </a:solidFill>
                <a:latin typeface="+mn-lt"/>
                <a:cs typeface="Arial"/>
              </a:rPr>
              <a:t>gvsu.edu</a:t>
            </a:r>
            <a:endParaRPr sz="1400" b="0" i="0" spc="0" baseline="0" dirty="0">
              <a:solidFill>
                <a:schemeClr val="bg1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3197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D45853F-7B51-73A3-8BDA-792E7C3BA4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302465"/>
            <a:ext cx="10972800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5BF9A0C-5F07-89C2-D806-7D925400ED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874663"/>
            <a:ext cx="10972800" cy="77311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D293C7-2586-3AD4-6C12-97AF02CE08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593890"/>
            <a:ext cx="3969410" cy="77311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C3C310-1BE5-9912-1718-68573ADF24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33E96-0592-4D4C-8578-1A50BD4B6B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A03C2498-37C5-E408-F310-5C578CC3BC75}"/>
              </a:ext>
            </a:extLst>
          </p:cNvPr>
          <p:cNvSpPr txBox="1"/>
          <p:nvPr userDrawn="1"/>
        </p:nvSpPr>
        <p:spPr>
          <a:xfrm>
            <a:off x="609600" y="6431190"/>
            <a:ext cx="176148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45"/>
              </a:spcBef>
              <a:tabLst>
                <a:tab pos="1028700" algn="l"/>
              </a:tabLst>
            </a:pPr>
            <a:r>
              <a:rPr sz="1400" b="0" i="0" spc="0" baseline="0" dirty="0" err="1">
                <a:solidFill>
                  <a:schemeClr val="bg1"/>
                </a:solidFill>
                <a:latin typeface="+mn-lt"/>
                <a:cs typeface="Arial"/>
              </a:rPr>
              <a:t>gvsu.edu</a:t>
            </a:r>
            <a:endParaRPr sz="1400" b="0" i="0" spc="0" baseline="0" dirty="0">
              <a:solidFill>
                <a:schemeClr val="bg1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8996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7CBBB4-EFB9-4C5D-4C3B-288EBCA42D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6230964"/>
            <a:ext cx="2242607" cy="436787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EBEB5FC-EFA5-59BA-B84C-56FE2AB55D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E393EF38-7F61-0D05-B769-C5C05A70E1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39200" y="6431189"/>
            <a:ext cx="2743200" cy="215444"/>
          </a:xfrm>
        </p:spPr>
        <p:txBody>
          <a:bodyPr/>
          <a:lstStyle/>
          <a:p>
            <a:fld id="{B5A33E96-0592-4D4C-8578-1A50BD4B6B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6D49016-024B-B0DF-41D0-657636ACCA70}"/>
              </a:ext>
            </a:extLst>
          </p:cNvPr>
          <p:cNvSpPr txBox="1"/>
          <p:nvPr userDrawn="1"/>
        </p:nvSpPr>
        <p:spPr>
          <a:xfrm>
            <a:off x="3533555" y="6431190"/>
            <a:ext cx="176148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45"/>
              </a:spcBef>
              <a:tabLst>
                <a:tab pos="1028700" algn="l"/>
              </a:tabLst>
            </a:pPr>
            <a:r>
              <a:rPr sz="1400" b="0" i="0" spc="0" baseline="0" dirty="0" err="1">
                <a:solidFill>
                  <a:schemeClr val="bg1"/>
                </a:solidFill>
                <a:latin typeface="+mn-lt"/>
                <a:cs typeface="Arial"/>
              </a:rPr>
              <a:t>gvsu.edu</a:t>
            </a:r>
            <a:endParaRPr sz="1400" b="0" i="0" spc="0" baseline="0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AE01BBA-C332-E928-1A41-A20D942502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09600" y="1945758"/>
            <a:ext cx="10972800" cy="37489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429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099109-49E3-12A2-5331-292A7AB9E0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33E96-0592-4D4C-8578-1A50BD4B6B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0CF13AB-981A-FA65-9AA7-80769BB8E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08"/>
            <a:ext cx="5015531" cy="31048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C7B55DA-478D-B4F7-CB87-C07689DECD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21303" y="1523576"/>
            <a:ext cx="5061097" cy="310515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149A60-197F-486C-1D57-0E0FE9C0CE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6230964"/>
            <a:ext cx="2242607" cy="436787"/>
          </a:xfrm>
          <a:prstGeom prst="rect">
            <a:avLst/>
          </a:prstGeom>
        </p:spPr>
      </p:pic>
      <p:sp>
        <p:nvSpPr>
          <p:cNvPr id="4" name="object 6">
            <a:extLst>
              <a:ext uri="{FF2B5EF4-FFF2-40B4-BE49-F238E27FC236}">
                <a16:creationId xmlns:a16="http://schemas.microsoft.com/office/drawing/2014/main" id="{A3E1F2F7-6ECA-7082-FB3E-07F28670ED4C}"/>
              </a:ext>
            </a:extLst>
          </p:cNvPr>
          <p:cNvSpPr txBox="1"/>
          <p:nvPr userDrawn="1"/>
        </p:nvSpPr>
        <p:spPr>
          <a:xfrm>
            <a:off x="3533555" y="6431190"/>
            <a:ext cx="176148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45"/>
              </a:spcBef>
              <a:tabLst>
                <a:tab pos="1028700" algn="l"/>
              </a:tabLst>
            </a:pPr>
            <a:r>
              <a:rPr sz="1400" b="0" i="0" spc="0" baseline="0" dirty="0" err="1">
                <a:solidFill>
                  <a:schemeClr val="bg1"/>
                </a:solidFill>
                <a:latin typeface="+mn-lt"/>
                <a:cs typeface="Arial"/>
              </a:rPr>
              <a:t>gvsu.edu</a:t>
            </a:r>
            <a:endParaRPr sz="1400" b="0" i="0" spc="0" baseline="0" dirty="0">
              <a:solidFill>
                <a:schemeClr val="bg1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6007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F39B8267-770C-5923-36F1-04AFCAC467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B6CF6E4-3E01-5FD3-9C00-609F1B8D1A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39200" y="6431189"/>
            <a:ext cx="2743200" cy="215444"/>
          </a:xfrm>
        </p:spPr>
        <p:txBody>
          <a:bodyPr/>
          <a:lstStyle/>
          <a:p>
            <a:fld id="{B5A33E96-0592-4D4C-8578-1A50BD4B6B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AC75DD5-6B58-C70A-E55D-A0F263A40AA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09599" y="1945758"/>
            <a:ext cx="5004391" cy="37489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4A0F6F3-782E-3B92-8F31-5D7085A07B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946276"/>
            <a:ext cx="5486400" cy="374847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A43947-87BD-45DB-E2EC-B39A1DCFFB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6230964"/>
            <a:ext cx="2242607" cy="436787"/>
          </a:xfrm>
          <a:prstGeom prst="rect">
            <a:avLst/>
          </a:prstGeom>
        </p:spPr>
      </p:pic>
      <p:sp>
        <p:nvSpPr>
          <p:cNvPr id="7" name="object 6">
            <a:extLst>
              <a:ext uri="{FF2B5EF4-FFF2-40B4-BE49-F238E27FC236}">
                <a16:creationId xmlns:a16="http://schemas.microsoft.com/office/drawing/2014/main" id="{C2824B40-586B-E901-8AC1-70D84CB07DD4}"/>
              </a:ext>
            </a:extLst>
          </p:cNvPr>
          <p:cNvSpPr txBox="1"/>
          <p:nvPr userDrawn="1"/>
        </p:nvSpPr>
        <p:spPr>
          <a:xfrm>
            <a:off x="3533555" y="6431190"/>
            <a:ext cx="176148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45"/>
              </a:spcBef>
              <a:tabLst>
                <a:tab pos="1028700" algn="l"/>
              </a:tabLst>
            </a:pPr>
            <a:r>
              <a:rPr sz="1400" b="0" i="0" spc="0" baseline="0" dirty="0" err="1">
                <a:solidFill>
                  <a:schemeClr val="bg1"/>
                </a:solidFill>
                <a:latin typeface="+mn-lt"/>
                <a:cs typeface="Arial"/>
              </a:rPr>
              <a:t>gvsu.edu</a:t>
            </a:r>
            <a:endParaRPr sz="1400" b="0" i="0" spc="0" baseline="0" dirty="0">
              <a:solidFill>
                <a:schemeClr val="bg1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2896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D45853F-7B51-73A3-8BDA-792E7C3BA4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302465"/>
            <a:ext cx="10972800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5BF9A0C-5F07-89C2-D806-7D925400ED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874663"/>
            <a:ext cx="10972800" cy="77311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D293C7-2586-3AD4-6C12-97AF02CE08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593890"/>
            <a:ext cx="3969410" cy="77311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C3C310-1BE5-9912-1718-68573ADF24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33E96-0592-4D4C-8578-1A50BD4B6B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A03C2498-37C5-E408-F310-5C578CC3BC75}"/>
              </a:ext>
            </a:extLst>
          </p:cNvPr>
          <p:cNvSpPr txBox="1"/>
          <p:nvPr userDrawn="1"/>
        </p:nvSpPr>
        <p:spPr>
          <a:xfrm>
            <a:off x="609600" y="6431190"/>
            <a:ext cx="176148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45"/>
              </a:spcBef>
              <a:tabLst>
                <a:tab pos="1028700" algn="l"/>
              </a:tabLst>
            </a:pPr>
            <a:r>
              <a:rPr sz="1400" b="0" i="0" spc="0" baseline="0" dirty="0" err="1">
                <a:solidFill>
                  <a:schemeClr val="bg1"/>
                </a:solidFill>
                <a:latin typeface="+mn-lt"/>
                <a:cs typeface="Arial"/>
              </a:rPr>
              <a:t>gvsu.edu</a:t>
            </a:r>
            <a:endParaRPr sz="1400" b="0" i="0" spc="0" baseline="0" dirty="0">
              <a:solidFill>
                <a:schemeClr val="bg1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3250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7CBBB4-EFB9-4C5D-4C3B-288EBCA42D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6230964"/>
            <a:ext cx="2242607" cy="436787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EBEB5FC-EFA5-59BA-B84C-56FE2AB55D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E393EF38-7F61-0D05-B769-C5C05A70E1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39200" y="6431189"/>
            <a:ext cx="2743200" cy="215444"/>
          </a:xfrm>
        </p:spPr>
        <p:txBody>
          <a:bodyPr/>
          <a:lstStyle/>
          <a:p>
            <a:fld id="{B5A33E96-0592-4D4C-8578-1A50BD4B6B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6D49016-024B-B0DF-41D0-657636ACCA70}"/>
              </a:ext>
            </a:extLst>
          </p:cNvPr>
          <p:cNvSpPr txBox="1"/>
          <p:nvPr userDrawn="1"/>
        </p:nvSpPr>
        <p:spPr>
          <a:xfrm>
            <a:off x="3533555" y="6431190"/>
            <a:ext cx="176148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45"/>
              </a:spcBef>
              <a:tabLst>
                <a:tab pos="1028700" algn="l"/>
              </a:tabLst>
            </a:pPr>
            <a:r>
              <a:rPr sz="1400" b="0" i="0" spc="0" baseline="0" dirty="0" err="1">
                <a:solidFill>
                  <a:schemeClr val="bg1"/>
                </a:solidFill>
                <a:latin typeface="+mn-lt"/>
                <a:cs typeface="Arial"/>
              </a:rPr>
              <a:t>gvsu.edu</a:t>
            </a:r>
            <a:endParaRPr sz="1400" b="0" i="0" spc="0" baseline="0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AE01BBA-C332-E928-1A41-A20D942502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09600" y="1945758"/>
            <a:ext cx="10972800" cy="37489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0909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099109-49E3-12A2-5331-292A7AB9E0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33E96-0592-4D4C-8578-1A50BD4B6B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0CF13AB-981A-FA65-9AA7-80769BB8E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08"/>
            <a:ext cx="5015531" cy="31048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C7B55DA-478D-B4F7-CB87-C07689DECD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21303" y="1523576"/>
            <a:ext cx="5061097" cy="310515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149A60-197F-486C-1D57-0E0FE9C0CE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6230964"/>
            <a:ext cx="2242607" cy="436787"/>
          </a:xfrm>
          <a:prstGeom prst="rect">
            <a:avLst/>
          </a:prstGeom>
        </p:spPr>
      </p:pic>
      <p:sp>
        <p:nvSpPr>
          <p:cNvPr id="4" name="object 6">
            <a:extLst>
              <a:ext uri="{FF2B5EF4-FFF2-40B4-BE49-F238E27FC236}">
                <a16:creationId xmlns:a16="http://schemas.microsoft.com/office/drawing/2014/main" id="{A3E1F2F7-6ECA-7082-FB3E-07F28670ED4C}"/>
              </a:ext>
            </a:extLst>
          </p:cNvPr>
          <p:cNvSpPr txBox="1"/>
          <p:nvPr userDrawn="1"/>
        </p:nvSpPr>
        <p:spPr>
          <a:xfrm>
            <a:off x="3533555" y="6431190"/>
            <a:ext cx="176148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45"/>
              </a:spcBef>
              <a:tabLst>
                <a:tab pos="1028700" algn="l"/>
              </a:tabLst>
            </a:pPr>
            <a:r>
              <a:rPr sz="1400" b="0" i="0" spc="0" baseline="0" dirty="0" err="1">
                <a:solidFill>
                  <a:schemeClr val="bg1"/>
                </a:solidFill>
                <a:latin typeface="+mn-lt"/>
                <a:cs typeface="Arial"/>
              </a:rPr>
              <a:t>gvsu.edu</a:t>
            </a:r>
            <a:endParaRPr sz="1400" b="0" i="0" spc="0" baseline="0" dirty="0">
              <a:solidFill>
                <a:schemeClr val="bg1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8845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F39B8267-770C-5923-36F1-04AFCAC467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B6CF6E4-3E01-5FD3-9C00-609F1B8D1A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39200" y="6431189"/>
            <a:ext cx="2743200" cy="215444"/>
          </a:xfrm>
        </p:spPr>
        <p:txBody>
          <a:bodyPr/>
          <a:lstStyle/>
          <a:p>
            <a:fld id="{B5A33E96-0592-4D4C-8578-1A50BD4B6B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AC75DD5-6B58-C70A-E55D-A0F263A40AA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09599" y="1945758"/>
            <a:ext cx="5004391" cy="37489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4A0F6F3-782E-3B92-8F31-5D7085A07B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946276"/>
            <a:ext cx="5486400" cy="374847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A43947-87BD-45DB-E2EC-B39A1DCFFB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6230964"/>
            <a:ext cx="2242607" cy="436787"/>
          </a:xfrm>
          <a:prstGeom prst="rect">
            <a:avLst/>
          </a:prstGeom>
        </p:spPr>
      </p:pic>
      <p:sp>
        <p:nvSpPr>
          <p:cNvPr id="7" name="object 6">
            <a:extLst>
              <a:ext uri="{FF2B5EF4-FFF2-40B4-BE49-F238E27FC236}">
                <a16:creationId xmlns:a16="http://schemas.microsoft.com/office/drawing/2014/main" id="{C2824B40-586B-E901-8AC1-70D84CB07DD4}"/>
              </a:ext>
            </a:extLst>
          </p:cNvPr>
          <p:cNvSpPr txBox="1"/>
          <p:nvPr userDrawn="1"/>
        </p:nvSpPr>
        <p:spPr>
          <a:xfrm>
            <a:off x="3533555" y="6431190"/>
            <a:ext cx="176148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45"/>
              </a:spcBef>
              <a:tabLst>
                <a:tab pos="1028700" algn="l"/>
              </a:tabLst>
            </a:pPr>
            <a:r>
              <a:rPr sz="1400" b="0" i="0" spc="0" baseline="0" dirty="0" err="1">
                <a:solidFill>
                  <a:schemeClr val="bg1"/>
                </a:solidFill>
                <a:latin typeface="+mn-lt"/>
                <a:cs typeface="Arial"/>
              </a:rPr>
              <a:t>gvsu.edu</a:t>
            </a:r>
            <a:endParaRPr sz="1400" b="0" i="0" spc="0" baseline="0" dirty="0">
              <a:solidFill>
                <a:schemeClr val="bg1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0354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Content,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E78023-3D57-D27E-7B98-3A0B0389F9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6230964"/>
            <a:ext cx="2242608" cy="436787"/>
          </a:xfrm>
          <a:prstGeom prst="rect">
            <a:avLst/>
          </a:prstGeom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F39B8267-770C-5923-36F1-04AFCAC467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B6CF6E4-3E01-5FD3-9C00-609F1B8D1A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39200" y="6431189"/>
            <a:ext cx="2743200" cy="215444"/>
          </a:xfrm>
        </p:spPr>
        <p:txBody>
          <a:bodyPr/>
          <a:lstStyle/>
          <a:p>
            <a:fld id="{B5A33E96-0592-4D4C-8578-1A50BD4B6B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B9D2557B-DB70-6C7A-2C8F-2348C873CCFC}"/>
              </a:ext>
            </a:extLst>
          </p:cNvPr>
          <p:cNvSpPr txBox="1"/>
          <p:nvPr userDrawn="1"/>
        </p:nvSpPr>
        <p:spPr>
          <a:xfrm>
            <a:off x="3533555" y="6431190"/>
            <a:ext cx="176148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45"/>
              </a:spcBef>
              <a:tabLst>
                <a:tab pos="1028700" algn="l"/>
              </a:tabLst>
            </a:pPr>
            <a:r>
              <a:rPr sz="1400" b="0" i="0" spc="0" baseline="0" dirty="0" err="1">
                <a:solidFill>
                  <a:schemeClr val="bg2">
                    <a:lumMod val="10000"/>
                  </a:schemeClr>
                </a:solidFill>
                <a:latin typeface="+mn-lt"/>
                <a:cs typeface="Arial"/>
              </a:rPr>
              <a:t>gvsu.edu</a:t>
            </a:r>
            <a:endParaRPr sz="1400" b="0" i="0" spc="0" baseline="0" dirty="0">
              <a:solidFill>
                <a:schemeClr val="bg2">
                  <a:lumMod val="10000"/>
                </a:schemeClr>
              </a:solidFill>
              <a:latin typeface="+mn-lt"/>
              <a:cs typeface="Arial"/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4A0F6F3-782E-3B92-8F31-5D7085A07B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946276"/>
            <a:ext cx="5486400" cy="389099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1B38595-9ABC-1C0B-717B-E8F8DAB818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1946274"/>
            <a:ext cx="5003800" cy="38909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9680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D45853F-7B51-73A3-8BDA-792E7C3BA4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766218"/>
            <a:ext cx="109728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5BF9A0C-5F07-89C2-D806-7D925400ED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338416"/>
            <a:ext cx="10972800" cy="522999"/>
          </a:xfrm>
        </p:spPr>
        <p:txBody>
          <a:bodyPr/>
          <a:lstStyle>
            <a:lvl1pPr algn="ctr"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F15D28B-106E-F87D-8A99-B4F3BAD584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9707" y="595153"/>
            <a:ext cx="2972586" cy="1408650"/>
          </a:xfrm>
          <a:prstGeom prst="rect">
            <a:avLst/>
          </a:prstGeom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61DABCE5-35C6-953F-C491-6C4BFBB1BD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39200" y="6356350"/>
            <a:ext cx="2743200" cy="365125"/>
          </a:xfrm>
        </p:spPr>
        <p:txBody>
          <a:bodyPr/>
          <a:lstStyle/>
          <a:p>
            <a:fld id="{B5A33E96-0592-4D4C-8578-1A50BD4B6B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CEE0C4DB-BAB9-9215-26EA-9F65F81D0AD2}"/>
              </a:ext>
            </a:extLst>
          </p:cNvPr>
          <p:cNvSpPr txBox="1"/>
          <p:nvPr userDrawn="1"/>
        </p:nvSpPr>
        <p:spPr>
          <a:xfrm>
            <a:off x="609600" y="6431190"/>
            <a:ext cx="176148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45"/>
              </a:spcBef>
              <a:tabLst>
                <a:tab pos="1028700" algn="l"/>
              </a:tabLst>
            </a:pPr>
            <a:r>
              <a:rPr sz="1400" b="0" i="0" spc="0" baseline="0" dirty="0" err="1">
                <a:solidFill>
                  <a:schemeClr val="bg2">
                    <a:lumMod val="10000"/>
                  </a:schemeClr>
                </a:solidFill>
                <a:latin typeface="+mn-lt"/>
                <a:cs typeface="Arial"/>
              </a:rPr>
              <a:t>gvsu.edu</a:t>
            </a:r>
            <a:endParaRPr sz="1400" b="0" i="0" spc="0" baseline="0" dirty="0">
              <a:solidFill>
                <a:schemeClr val="bg2">
                  <a:lumMod val="10000"/>
                </a:schemeClr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4136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D45853F-7B51-73A3-8BDA-792E7C3BA4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302465"/>
            <a:ext cx="10972800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5BF9A0C-5F07-89C2-D806-7D925400ED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874663"/>
            <a:ext cx="10972800" cy="773112"/>
          </a:xfrm>
        </p:spPr>
        <p:txBody>
          <a:bodyPr/>
          <a:lstStyle>
            <a:lvl1pPr algn="l"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D293C7-2586-3AD4-6C12-97AF02CE08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593890"/>
            <a:ext cx="3969410" cy="77311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C3C310-1BE5-9912-1718-68573ADF24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33E96-0592-4D4C-8578-1A50BD4B6B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A03C2498-37C5-E408-F310-5C578CC3BC75}"/>
              </a:ext>
            </a:extLst>
          </p:cNvPr>
          <p:cNvSpPr txBox="1"/>
          <p:nvPr userDrawn="1"/>
        </p:nvSpPr>
        <p:spPr>
          <a:xfrm>
            <a:off x="609600" y="6431190"/>
            <a:ext cx="176148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45"/>
              </a:spcBef>
              <a:tabLst>
                <a:tab pos="1028700" algn="l"/>
              </a:tabLst>
            </a:pPr>
            <a:r>
              <a:rPr sz="1400" b="0" i="0" spc="0" baseline="0" dirty="0" err="1">
                <a:solidFill>
                  <a:schemeClr val="bg2">
                    <a:lumMod val="10000"/>
                  </a:schemeClr>
                </a:solidFill>
                <a:latin typeface="+mn-lt"/>
                <a:cs typeface="Arial"/>
              </a:rPr>
              <a:t>gvsu.edu</a:t>
            </a:r>
            <a:endParaRPr sz="1400" b="0" i="0" spc="0" baseline="0" dirty="0">
              <a:solidFill>
                <a:schemeClr val="bg2">
                  <a:lumMod val="10000"/>
                </a:schemeClr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0764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7CBBB4-EFB9-4C5D-4C3B-288EBCA42D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6230964"/>
            <a:ext cx="2242608" cy="436787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EBEB5FC-EFA5-59BA-B84C-56FE2AB55D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E393EF38-7F61-0D05-B769-C5C05A70E1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39200" y="6431189"/>
            <a:ext cx="2743200" cy="215444"/>
          </a:xfrm>
        </p:spPr>
        <p:txBody>
          <a:bodyPr/>
          <a:lstStyle/>
          <a:p>
            <a:fld id="{B5A33E96-0592-4D4C-8578-1A50BD4B6B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6D49016-024B-B0DF-41D0-657636ACCA70}"/>
              </a:ext>
            </a:extLst>
          </p:cNvPr>
          <p:cNvSpPr txBox="1"/>
          <p:nvPr userDrawn="1"/>
        </p:nvSpPr>
        <p:spPr>
          <a:xfrm>
            <a:off x="3533555" y="6431190"/>
            <a:ext cx="176148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45"/>
              </a:spcBef>
              <a:tabLst>
                <a:tab pos="1028700" algn="l"/>
              </a:tabLst>
            </a:pPr>
            <a:r>
              <a:rPr sz="1400" b="0" i="0" spc="0" baseline="0" dirty="0" err="1">
                <a:solidFill>
                  <a:schemeClr val="bg2">
                    <a:lumMod val="10000"/>
                  </a:schemeClr>
                </a:solidFill>
                <a:latin typeface="+mn-lt"/>
                <a:cs typeface="Arial"/>
              </a:rPr>
              <a:t>gvsu.edu</a:t>
            </a:r>
            <a:endParaRPr sz="1400" b="0" i="0" spc="0" baseline="0" dirty="0">
              <a:solidFill>
                <a:schemeClr val="bg2">
                  <a:lumMod val="10000"/>
                </a:schemeClr>
              </a:solidFill>
              <a:latin typeface="+mn-lt"/>
              <a:cs typeface="Arial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754E0CF-2514-ED47-909A-8C7F64D649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935163"/>
            <a:ext cx="10972800" cy="38276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9219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45758"/>
            <a:ext cx="10972800" cy="37489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4701335B-ECB8-DC35-E930-D292EEC02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76E7300-BA4A-C74B-45BD-8A3127873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5A33E96-0592-4D4C-8578-1A50BD4B6B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96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705" r:id="rId6"/>
    <p:sldLayoutId id="2147483661" r:id="rId7"/>
    <p:sldLayoutId id="2147483690" r:id="rId8"/>
    <p:sldLayoutId id="2147483667" r:id="rId9"/>
    <p:sldLayoutId id="2147483691" r:id="rId10"/>
    <p:sldLayoutId id="2147483704" r:id="rId11"/>
    <p:sldLayoutId id="2147483718" r:id="rId12"/>
    <p:sldLayoutId id="2147483719" r:id="rId13"/>
    <p:sldLayoutId id="2147483720" r:id="rId14"/>
  </p:sldLayoutIdLst>
  <p:txStyles>
    <p:titleStyle>
      <a:lvl1pPr algn="l" defTabSz="457189" rtl="0" eaLnBrk="1" latinLnBrk="0" hangingPunct="1">
        <a:spcBef>
          <a:spcPct val="0"/>
        </a:spcBef>
        <a:buNone/>
        <a:defRPr sz="6000" b="0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457189" rtl="0" eaLnBrk="1" latinLnBrk="0" hangingPunct="1">
        <a:spcBef>
          <a:spcPts val="0"/>
        </a:spcBef>
        <a:buClr>
          <a:schemeClr val="tx2"/>
        </a:buClr>
        <a:buFont typeface="Arial" panose="020B0604020202020204" pitchFamily="34" charset="0"/>
        <a:buNone/>
        <a:defRPr sz="2400" b="0" i="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1pPr>
      <a:lvl2pPr marL="457188" indent="0" algn="l" defTabSz="457189" rtl="0" eaLnBrk="1" latinLnBrk="0" hangingPunct="1">
        <a:spcBef>
          <a:spcPts val="0"/>
        </a:spcBef>
        <a:buClr>
          <a:schemeClr val="tx2"/>
        </a:buClr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914377" indent="0" algn="l" defTabSz="457189" rtl="0" eaLnBrk="1" latinLnBrk="0" hangingPunct="1">
        <a:spcBef>
          <a:spcPts val="0"/>
        </a:spcBef>
        <a:buClr>
          <a:schemeClr val="tx2"/>
        </a:buClr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371566" indent="0" algn="l" defTabSz="457189" rtl="0" eaLnBrk="1" latinLnBrk="0" hangingPunct="1">
        <a:spcBef>
          <a:spcPts val="0"/>
        </a:spcBef>
        <a:buClr>
          <a:schemeClr val="tx2"/>
        </a:buClr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755" indent="0" algn="l" defTabSz="457189" rtl="0" eaLnBrk="1" latinLnBrk="0" hangingPunct="1">
        <a:spcBef>
          <a:spcPts val="0"/>
        </a:spcBef>
        <a:buClr>
          <a:schemeClr val="tx2"/>
        </a:buClr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45758"/>
            <a:ext cx="10972800" cy="37489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4701335B-ECB8-DC35-E930-D292EEC02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76E7300-BA4A-C74B-45BD-8A3127873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5A33E96-0592-4D4C-8578-1A50BD4B6B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21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p:txStyles>
    <p:titleStyle>
      <a:lvl1pPr algn="l" defTabSz="457189" rtl="0" eaLnBrk="1" latinLnBrk="0" hangingPunct="1">
        <a:spcBef>
          <a:spcPct val="0"/>
        </a:spcBef>
        <a:buNone/>
        <a:defRPr sz="6000" b="0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457189" rtl="0" eaLnBrk="1" latinLnBrk="0" hangingPunct="1">
        <a:spcBef>
          <a:spcPts val="0"/>
        </a:spcBef>
        <a:buClr>
          <a:schemeClr val="tx2"/>
        </a:buClr>
        <a:buFont typeface="Arial" panose="020B0604020202020204" pitchFamily="34" charset="0"/>
        <a:buNone/>
        <a:defRPr sz="2400" b="0" i="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1pPr>
      <a:lvl2pPr marL="457188" indent="0" algn="l" defTabSz="457189" rtl="0" eaLnBrk="1" latinLnBrk="0" hangingPunct="1">
        <a:spcBef>
          <a:spcPts val="0"/>
        </a:spcBef>
        <a:buClr>
          <a:schemeClr val="tx2"/>
        </a:buClr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914377" indent="0" algn="l" defTabSz="457189" rtl="0" eaLnBrk="1" latinLnBrk="0" hangingPunct="1">
        <a:spcBef>
          <a:spcPts val="0"/>
        </a:spcBef>
        <a:buClr>
          <a:schemeClr val="tx2"/>
        </a:buClr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371566" indent="0" algn="l" defTabSz="457189" rtl="0" eaLnBrk="1" latinLnBrk="0" hangingPunct="1">
        <a:spcBef>
          <a:spcPts val="0"/>
        </a:spcBef>
        <a:buClr>
          <a:schemeClr val="tx2"/>
        </a:buClr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755" indent="0" algn="l" defTabSz="457189" rtl="0" eaLnBrk="1" latinLnBrk="0" hangingPunct="1">
        <a:spcBef>
          <a:spcPts val="0"/>
        </a:spcBef>
        <a:buClr>
          <a:schemeClr val="tx2"/>
        </a:buClr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ayment.paymytuition.com/paynow/gvsu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studenta@gvsu.edu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23088">
              <a:srgbClr val="3266BA"/>
            </a:gs>
            <a:gs pos="0">
              <a:schemeClr val="tx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A21012-D39B-644D-E186-19EDE1AD6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Student Accounts Office</a:t>
            </a:r>
          </a:p>
        </p:txBody>
      </p:sp>
    </p:spTree>
    <p:extLst>
      <p:ext uri="{BB962C8B-B14F-4D97-AF65-F5344CB8AC3E}">
        <p14:creationId xmlns:p14="http://schemas.microsoft.com/office/powerpoint/2010/main" val="1319536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1AD3DA2-C35B-5232-6A7A-87D8D49CE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Billing Schedule – Fall 2026 Semester</a:t>
            </a:r>
          </a:p>
        </p:txBody>
      </p:sp>
      <p:graphicFrame>
        <p:nvGraphicFramePr>
          <p:cNvPr id="13" name="Content Placeholder 4">
            <a:extLst>
              <a:ext uri="{FF2B5EF4-FFF2-40B4-BE49-F238E27FC236}">
                <a16:creationId xmlns:a16="http://schemas.microsoft.com/office/drawing/2014/main" id="{7ACA98FC-753E-00D3-30AA-3DE0CDC008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1360691"/>
              </p:ext>
            </p:extLst>
          </p:nvPr>
        </p:nvGraphicFramePr>
        <p:xfrm>
          <a:off x="609600" y="1663958"/>
          <a:ext cx="10972800" cy="3969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191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141960D8-F3E0-53FD-C706-572287088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Deferment Plan  / Class Cancellation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EC950CF-FE9B-F42E-7B20-F8752DBD747C}"/>
              </a:ext>
            </a:extLst>
          </p:cNvPr>
          <p:cNvSpPr txBox="1">
            <a:spLocks/>
          </p:cNvSpPr>
          <p:nvPr/>
        </p:nvSpPr>
        <p:spPr>
          <a:xfrm>
            <a:off x="695325" y="1997333"/>
            <a:ext cx="10972800" cy="39690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189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88" indent="0" algn="l" defTabSz="457189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457189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457189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755" indent="0" algn="l" defTabSz="457189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2"/>
                </a:solidFill>
              </a:rPr>
              <a:t>August 21</a:t>
            </a:r>
            <a:r>
              <a:rPr lang="en-US" b="1" baseline="30000" dirty="0">
                <a:solidFill>
                  <a:schemeClr val="tx2"/>
                </a:solidFill>
              </a:rPr>
              <a:t>st</a:t>
            </a:r>
            <a:r>
              <a:rPr lang="en-US" b="1" dirty="0">
                <a:solidFill>
                  <a:schemeClr val="tx2"/>
                </a:solidFill>
              </a:rPr>
              <a:t>, 2026</a:t>
            </a:r>
          </a:p>
          <a:p>
            <a:pPr lvl="1"/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 of total amount owed + $40 non-refundable fee due by 5pm</a:t>
            </a:r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Remaining Due Dates – 25% due each installment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September 25th , 2026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October 23rd , 2026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November 13th, 2026</a:t>
            </a:r>
          </a:p>
          <a:p>
            <a:pPr lvl="1"/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If payment not received by 5pm, December 12th, your classes will be dropped</a:t>
            </a:r>
          </a:p>
          <a:p>
            <a:pPr lvl="1"/>
            <a:endParaRPr lang="en-US" b="1" dirty="0">
              <a:solidFill>
                <a:schemeClr val="tx2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753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6B325F2-976B-6F67-CF14-5B61CD7E6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Refunds / Late Fees</a:t>
            </a:r>
          </a:p>
        </p:txBody>
      </p:sp>
      <p:pic>
        <p:nvPicPr>
          <p:cNvPr id="6" name="Content Placeholder 16">
            <a:extLst>
              <a:ext uri="{FF2B5EF4-FFF2-40B4-BE49-F238E27FC236}">
                <a16:creationId xmlns:a16="http://schemas.microsoft.com/office/drawing/2014/main" id="{627F01CE-D32A-017A-3B38-8297AB69B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9549" y="856769"/>
            <a:ext cx="3319465" cy="4970416"/>
          </a:xfrm>
          <a:prstGeom prst="rect">
            <a:avLst/>
          </a:prstGeom>
        </p:spPr>
      </p:pic>
      <p:sp>
        <p:nvSpPr>
          <p:cNvPr id="7" name="Content Placeholder 18">
            <a:extLst>
              <a:ext uri="{FF2B5EF4-FFF2-40B4-BE49-F238E27FC236}">
                <a16:creationId xmlns:a16="http://schemas.microsoft.com/office/drawing/2014/main" id="{0C6FF444-1383-81B5-71AB-31F6EA46FB4B}"/>
              </a:ext>
            </a:extLst>
          </p:cNvPr>
          <p:cNvSpPr txBox="1">
            <a:spLocks/>
          </p:cNvSpPr>
          <p:nvPr/>
        </p:nvSpPr>
        <p:spPr>
          <a:xfrm>
            <a:off x="609600" y="1704243"/>
            <a:ext cx="6983393" cy="38361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189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88" indent="0" algn="l" defTabSz="457189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457189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457189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755" indent="0" algn="l" defTabSz="457189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2"/>
                </a:solidFill>
              </a:rPr>
              <a:t>Refunds sent out the week of September 7th</a:t>
            </a:r>
          </a:p>
          <a:p>
            <a:r>
              <a:rPr lang="en-US" b="1" dirty="0">
                <a:solidFill>
                  <a:schemeClr val="tx2"/>
                </a:solidFill>
              </a:rPr>
              <a:t>Late fees of 1% per month assessed if following payment dates missed.</a:t>
            </a:r>
          </a:p>
          <a:p>
            <a:pPr marL="800088" lvl="1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September 25th, 2026</a:t>
            </a:r>
          </a:p>
          <a:p>
            <a:pPr marL="800088" lvl="1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October 23rd, 2026</a:t>
            </a:r>
          </a:p>
          <a:p>
            <a:pPr marL="800088" lvl="1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November 13th, 2026</a:t>
            </a:r>
          </a:p>
          <a:p>
            <a:r>
              <a:rPr lang="en-US" b="1" dirty="0">
                <a:solidFill>
                  <a:schemeClr val="tx2"/>
                </a:solidFill>
              </a:rPr>
              <a:t>Holds that prevent registration given to students with past due balances.</a:t>
            </a:r>
          </a:p>
        </p:txBody>
      </p:sp>
    </p:spTree>
    <p:extLst>
      <p:ext uri="{BB962C8B-B14F-4D97-AF65-F5344CB8AC3E}">
        <p14:creationId xmlns:p14="http://schemas.microsoft.com/office/powerpoint/2010/main" val="916468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D12A7518-48B7-1C54-5E92-BAF590794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Payment Options</a:t>
            </a:r>
          </a:p>
        </p:txBody>
      </p:sp>
      <p:pic>
        <p:nvPicPr>
          <p:cNvPr id="10" name="Picture Placeholder 9" descr="A clock tower in a park&#10;&#10;AI-generated content may be incorrect.">
            <a:extLst>
              <a:ext uri="{FF2B5EF4-FFF2-40B4-BE49-F238E27FC236}">
                <a16:creationId xmlns:a16="http://schemas.microsoft.com/office/drawing/2014/main" id="{E2427446-47FD-390A-9697-309222590EC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" b="13"/>
          <a:stretch/>
        </p:blipFill>
        <p:spPr>
          <a:xfrm>
            <a:off x="6554774" y="2259724"/>
            <a:ext cx="5027626" cy="3435022"/>
          </a:xfrm>
        </p:spPr>
      </p:pic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A5822A03-C1A8-5656-8AF2-BF82BC66D51D}"/>
              </a:ext>
            </a:extLst>
          </p:cNvPr>
          <p:cNvSpPr txBox="1">
            <a:spLocks/>
          </p:cNvSpPr>
          <p:nvPr/>
        </p:nvSpPr>
        <p:spPr>
          <a:xfrm>
            <a:off x="504823" y="1951893"/>
            <a:ext cx="5791202" cy="383617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l" defTabSz="457189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88" indent="0" algn="l" defTabSz="457189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457189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457189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755" indent="0" algn="l" defTabSz="457189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2"/>
                </a:solidFill>
              </a:rPr>
              <a:t>Online through </a:t>
            </a:r>
            <a:r>
              <a:rPr lang="en-US" b="1" dirty="0" err="1">
                <a:solidFill>
                  <a:schemeClr val="tx2"/>
                </a:solidFill>
              </a:rPr>
              <a:t>MyBanner</a:t>
            </a:r>
            <a:r>
              <a:rPr lang="en-US" b="1" dirty="0">
                <a:solidFill>
                  <a:schemeClr val="tx2"/>
                </a:solidFill>
              </a:rPr>
              <a:t> Account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Electronic Check (no fee)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Credit Card / Debit card (2.95% fee- domestic payments &amp; 4.25% for international card payments)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IFT</a:t>
            </a:r>
          </a:p>
          <a:p>
            <a:pPr lvl="1"/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In Person at Student Assistance Center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Check  / Money order (no fee)</a:t>
            </a:r>
          </a:p>
          <a:p>
            <a:pPr lvl="1"/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PayMyTuition</a:t>
            </a:r>
            <a:r>
              <a:rPr lang="en-US" b="1" dirty="0">
                <a:solidFill>
                  <a:schemeClr val="tx2"/>
                </a:solidFill>
              </a:rPr>
              <a:t> (also accessible through </a:t>
            </a:r>
            <a:r>
              <a:rPr lang="en-US" b="1" dirty="0" err="1">
                <a:solidFill>
                  <a:schemeClr val="tx2"/>
                </a:solidFill>
              </a:rPr>
              <a:t>MyBanner</a:t>
            </a:r>
            <a:r>
              <a:rPr lang="en-US" b="1" dirty="0">
                <a:solidFill>
                  <a:schemeClr val="tx2"/>
                </a:solidFill>
              </a:rPr>
              <a:t> as well)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494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8D6E1-1588-DA3B-A0EE-2F450FCD2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1042 Withholding – Tax implications</a:t>
            </a:r>
          </a:p>
        </p:txBody>
      </p:sp>
      <p:pic>
        <p:nvPicPr>
          <p:cNvPr id="8" name="Picture Placeholder 7" descr="A building with glass windows&#10;&#10;AI-generated content may be incorrect.">
            <a:extLst>
              <a:ext uri="{FF2B5EF4-FFF2-40B4-BE49-F238E27FC236}">
                <a16:creationId xmlns:a16="http://schemas.microsoft.com/office/drawing/2014/main" id="{83334A32-921E-5806-5742-4C504E25123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1" b="521"/>
          <a:stretch/>
        </p:blipFill>
        <p:spPr/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FD46240C-FEED-ACA1-6C90-54146880772E}"/>
              </a:ext>
            </a:extLst>
          </p:cNvPr>
          <p:cNvSpPr txBox="1">
            <a:spLocks/>
          </p:cNvSpPr>
          <p:nvPr/>
        </p:nvSpPr>
        <p:spPr>
          <a:xfrm>
            <a:off x="609599" y="1704243"/>
            <a:ext cx="5424668" cy="38361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189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88" indent="0" algn="l" defTabSz="457189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457189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457189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755" indent="0" algn="l" defTabSz="457189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International students who are awarded grants or scholarships in an amount that exceeds the cost of tuition for the semester may be taxed on the amount of the overpayment- even if that overpayment covers other costs such as housing, meal plan, or GVSU Saves charges.</a:t>
            </a:r>
          </a:p>
          <a:p>
            <a:endParaRPr lang="en-US" sz="18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After the 75% add/drop period each semester, the charge for the tax amount is added to your student account balance. </a:t>
            </a:r>
          </a:p>
          <a:p>
            <a:endParaRPr lang="en-US" sz="18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If you have questions regarding this, please reach out to Brenda Sain in the payroll office at sainb@gvsu.edu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582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7FA71-DA56-1095-46E9-A6A2A71A0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pic>
        <p:nvPicPr>
          <p:cNvPr id="14" name="Picture Placeholder 13" descr="A building with trees in front of it&#10;&#10;AI-generated content may be incorrect.">
            <a:extLst>
              <a:ext uri="{FF2B5EF4-FFF2-40B4-BE49-F238E27FC236}">
                <a16:creationId xmlns:a16="http://schemas.microsoft.com/office/drawing/2014/main" id="{31257638-6A7C-8696-DB22-6BD9A9170AC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" b="13"/>
          <a:stretch>
            <a:fillRect/>
          </a:stretch>
        </p:blipFill>
        <p:spPr/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A4C5DE81-8622-F200-BD78-2158CA7963BF}"/>
              </a:ext>
            </a:extLst>
          </p:cNvPr>
          <p:cNvSpPr txBox="1">
            <a:spLocks/>
          </p:cNvSpPr>
          <p:nvPr/>
        </p:nvSpPr>
        <p:spPr>
          <a:xfrm>
            <a:off x="609600" y="1884543"/>
            <a:ext cx="5381625" cy="374847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457189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88" indent="0" algn="l" defTabSz="457189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457189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457189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755" indent="0" algn="l" defTabSz="457189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2"/>
                </a:solidFill>
              </a:rPr>
              <a:t>Update your local address and phone number in </a:t>
            </a:r>
            <a:r>
              <a:rPr lang="en-US" b="1" dirty="0" err="1">
                <a:solidFill>
                  <a:schemeClr val="tx2"/>
                </a:solidFill>
              </a:rPr>
              <a:t>MyBanner</a:t>
            </a:r>
            <a:r>
              <a:rPr lang="en-US" b="1" dirty="0">
                <a:solidFill>
                  <a:schemeClr val="tx2"/>
                </a:solidFill>
              </a:rPr>
              <a:t> as soon as possible to ensure you receive all communications from the Student Accounts office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You can reach the Student Accounts office from at:</a:t>
            </a:r>
          </a:p>
          <a:p>
            <a:pPr lvl="1"/>
            <a:r>
              <a:rPr lang="en-US" b="1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studenta@gvsu.edu</a:t>
            </a:r>
            <a:endParaRPr lang="en-US" b="1" dirty="0">
              <a:solidFill>
                <a:schemeClr val="tx2"/>
              </a:solidFill>
            </a:endParaRP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616-331-2209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508200"/>
      </p:ext>
    </p:extLst>
  </p:cSld>
  <p:clrMapOvr>
    <a:masterClrMapping/>
  </p:clrMapOvr>
</p:sld>
</file>

<file path=ppt/theme/theme1.xml><?xml version="1.0" encoding="utf-8"?>
<a:theme xmlns:a="http://schemas.openxmlformats.org/drawingml/2006/main" name="Blue">
  <a:themeElements>
    <a:clrScheme name="GVSU">
      <a:dk1>
        <a:srgbClr val="0032A0"/>
      </a:dk1>
      <a:lt1>
        <a:srgbClr val="FFFFFF"/>
      </a:lt1>
      <a:dk2>
        <a:srgbClr val="1D1E54"/>
      </a:dk2>
      <a:lt2>
        <a:srgbClr val="E9ECEF"/>
      </a:lt2>
      <a:accent1>
        <a:srgbClr val="2CAAE2"/>
      </a:accent1>
      <a:accent2>
        <a:srgbClr val="34BCAB"/>
      </a:accent2>
      <a:accent3>
        <a:srgbClr val="9ABCAA"/>
      </a:accent3>
      <a:accent4>
        <a:srgbClr val="47266F"/>
      </a:accent4>
      <a:accent5>
        <a:srgbClr val="D2B995"/>
      </a:accent5>
      <a:accent6>
        <a:srgbClr val="73A7B3"/>
      </a:accent6>
      <a:hlink>
        <a:srgbClr val="0032A0"/>
      </a:hlink>
      <a:folHlink>
        <a:srgbClr val="0B247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re" id="{3D2DFB0F-4779-7742-B1B3-9609602DF894}" vid="{D6114067-8D95-5B49-AE95-186A122F5065}"/>
    </a:ext>
  </a:extLst>
</a:theme>
</file>

<file path=ppt/theme/theme2.xml><?xml version="1.0" encoding="utf-8"?>
<a:theme xmlns:a="http://schemas.openxmlformats.org/drawingml/2006/main" name="Black">
  <a:themeElements>
    <a:clrScheme name="GVSU">
      <a:dk1>
        <a:srgbClr val="0032A0"/>
      </a:dk1>
      <a:lt1>
        <a:srgbClr val="FFFFFF"/>
      </a:lt1>
      <a:dk2>
        <a:srgbClr val="1D1E54"/>
      </a:dk2>
      <a:lt2>
        <a:srgbClr val="E9ECEF"/>
      </a:lt2>
      <a:accent1>
        <a:srgbClr val="2CAAE2"/>
      </a:accent1>
      <a:accent2>
        <a:srgbClr val="34BCAB"/>
      </a:accent2>
      <a:accent3>
        <a:srgbClr val="9ABCAA"/>
      </a:accent3>
      <a:accent4>
        <a:srgbClr val="47266F"/>
      </a:accent4>
      <a:accent5>
        <a:srgbClr val="D2B995"/>
      </a:accent5>
      <a:accent6>
        <a:srgbClr val="73A7B3"/>
      </a:accent6>
      <a:hlink>
        <a:srgbClr val="0032A0"/>
      </a:hlink>
      <a:folHlink>
        <a:srgbClr val="0B247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re" id="{3D2DFB0F-4779-7742-B1B3-9609602DF894}" vid="{D6114067-8D95-5B49-AE95-186A122F506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6e15009-ada8-49c9-95cc-1e6eb5d9e576" xsi:nil="true"/>
    <lcf76f155ced4ddcb4097134ff3c332f xmlns="6d5b2820-508b-47f4-ab84-be024b461fc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F089FF9AEBB5409D74015EC5EC770F" ma:contentTypeVersion="15" ma:contentTypeDescription="Create a new document." ma:contentTypeScope="" ma:versionID="faecfcf2ea44db41fe639b8421fc8f22">
  <xsd:schema xmlns:xsd="http://www.w3.org/2001/XMLSchema" xmlns:xs="http://www.w3.org/2001/XMLSchema" xmlns:p="http://schemas.microsoft.com/office/2006/metadata/properties" xmlns:ns2="6d5b2820-508b-47f4-ab84-be024b461fc9" xmlns:ns3="e6e15009-ada8-49c9-95cc-1e6eb5d9e576" targetNamespace="http://schemas.microsoft.com/office/2006/metadata/properties" ma:root="true" ma:fieldsID="73bd857e201683eda41a69c64367f340" ns2:_="" ns3:_="">
    <xsd:import namespace="6d5b2820-508b-47f4-ab84-be024b461fc9"/>
    <xsd:import namespace="e6e15009-ada8-49c9-95cc-1e6eb5d9e5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SearchPropertie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5b2820-508b-47f4-ab84-be024b461f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5f011a0-d515-454d-8609-59bf0400d5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15009-ada8-49c9-95cc-1e6eb5d9e57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23681fce-ce16-49ea-a0f6-45188f971c5b}" ma:internalName="TaxCatchAll" ma:showField="CatchAllData" ma:web="e6e15009-ada8-49c9-95cc-1e6eb5d9e5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26B564-2A36-42EC-BCA3-34E1A56CD5FA}">
  <ds:schemaRefs>
    <ds:schemaRef ds:uri="http://purl.org/dc/dcmitype/"/>
    <ds:schemaRef ds:uri="e6e15009-ada8-49c9-95cc-1e6eb5d9e576"/>
    <ds:schemaRef ds:uri="http://www.w3.org/XML/1998/namespace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6d5b2820-508b-47f4-ab84-be024b461fc9"/>
  </ds:schemaRefs>
</ds:datastoreItem>
</file>

<file path=customXml/itemProps2.xml><?xml version="1.0" encoding="utf-8"?>
<ds:datastoreItem xmlns:ds="http://schemas.openxmlformats.org/officeDocument/2006/customXml" ds:itemID="{68E83EAD-306E-4A77-917F-F6B79D0C52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241898-E77F-4F2A-B0B1-B87E45F221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5b2820-508b-47f4-ab84-be024b461fc9"/>
    <ds:schemaRef ds:uri="e6e15009-ada8-49c9-95cc-1e6eb5d9e5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Core</Template>
  <TotalTime>1666</TotalTime>
  <Words>345</Words>
  <Application>Microsoft Office PowerPoint</Application>
  <PresentationFormat>Widescreen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Blue</vt:lpstr>
      <vt:lpstr>Black</vt:lpstr>
      <vt:lpstr>Student Accounts Office</vt:lpstr>
      <vt:lpstr>Billing Schedule – Fall 2026 Semester</vt:lpstr>
      <vt:lpstr>Deferment Plan  / Class Cancellation</vt:lpstr>
      <vt:lpstr>Refunds / Late Fees</vt:lpstr>
      <vt:lpstr>Payment Options</vt:lpstr>
      <vt:lpstr>1042 Withholding – Tax implications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Vander Heide</dc:creator>
  <cp:lastModifiedBy>Kelly Tait</cp:lastModifiedBy>
  <cp:revision>14</cp:revision>
  <dcterms:created xsi:type="dcterms:W3CDTF">2018-08-23T19:17:12Z</dcterms:created>
  <dcterms:modified xsi:type="dcterms:W3CDTF">2026-06-03T13:30:34Z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0x01010047F089FF9AEBB5409D74015EC5EC770F</vt:lpwstr>
  </property>
</Properties>
</file>