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2" r:id="rId3"/>
    <p:sldId id="264" r:id="rId4"/>
    <p:sldId id="265" r:id="rId5"/>
    <p:sldId id="266" r:id="rId6"/>
    <p:sldId id="267" r:id="rId7"/>
    <p:sldId id="269" r:id="rId8"/>
    <p:sldId id="273" r:id="rId9"/>
    <p:sldId id="27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4660"/>
  </p:normalViewPr>
  <p:slideViewPr>
    <p:cSldViewPr snapToGrid="0">
      <p:cViewPr varScale="1">
        <p:scale>
          <a:sx n="36" d="100"/>
          <a:sy n="36" d="100"/>
        </p:scale>
        <p:origin x="53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5/13/2020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istudents@gvsu.edu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istudents@gvsu.edu" TargetMode="Externa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e.gov/sites/default/files/documents/Document/2016/stem-list.pdf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F-1 OPT Authorization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1114328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Kate Stoetzner</a:t>
            </a:r>
          </a:p>
          <a:p>
            <a:r>
              <a:rPr lang="en-US" dirty="0"/>
              <a:t>Director of International Student and Scholar Services</a:t>
            </a:r>
          </a:p>
          <a:p>
            <a:r>
              <a:rPr lang="en-US" dirty="0"/>
              <a:t>Grand Valley State University</a:t>
            </a:r>
          </a:p>
          <a:p>
            <a:r>
              <a:rPr lang="en-US" dirty="0"/>
              <a:t>May 2020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10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Benefit of your F-1 Status</a:t>
            </a:r>
          </a:p>
          <a:p>
            <a:r>
              <a:rPr lang="en-US" dirty="0"/>
              <a:t>1 year of work authorization in your major after graduation</a:t>
            </a:r>
          </a:p>
          <a:p>
            <a:r>
              <a:rPr lang="en-US" dirty="0"/>
              <a:t>Should apply in the beginning of your last semester at GVSU </a:t>
            </a:r>
          </a:p>
          <a:p>
            <a:r>
              <a:rPr lang="en-US" dirty="0"/>
              <a:t>Process takes about 90-120 days</a:t>
            </a:r>
          </a:p>
          <a:p>
            <a:r>
              <a:rPr lang="en-US" dirty="0"/>
              <a:t>Do not need a job to apply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(Optional Practical Training)</a:t>
            </a:r>
          </a:p>
        </p:txBody>
      </p:sp>
    </p:spTree>
    <p:extLst>
      <p:ext uri="{BB962C8B-B14F-4D97-AF65-F5344CB8AC3E}">
        <p14:creationId xmlns:p14="http://schemas.microsoft.com/office/powerpoint/2010/main" val="97962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 Process (after graduation)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a job, you must report it to: </a:t>
            </a:r>
            <a:r>
              <a:rPr lang="en-US" dirty="0">
                <a:hlinkClick r:id="rId2"/>
              </a:rPr>
              <a:t>istudents@gvsu.edu</a:t>
            </a:r>
            <a:endParaRPr lang="en-US" dirty="0"/>
          </a:p>
          <a:p>
            <a:r>
              <a:rPr lang="en-US" dirty="0"/>
              <a:t>We will need: </a:t>
            </a:r>
          </a:p>
          <a:p>
            <a:pPr lvl="1"/>
            <a:r>
              <a:rPr lang="en-US" dirty="0"/>
              <a:t>Your name, address</a:t>
            </a:r>
          </a:p>
          <a:p>
            <a:pPr lvl="1"/>
            <a:r>
              <a:rPr lang="en-US" dirty="0"/>
              <a:t>Your supervisor’s name, email, phone number</a:t>
            </a:r>
          </a:p>
          <a:p>
            <a:pPr lvl="1"/>
            <a:r>
              <a:rPr lang="en-US" dirty="0"/>
              <a:t>Your company’s name, address, EIN Number</a:t>
            </a:r>
          </a:p>
          <a:p>
            <a:pPr lvl="1"/>
            <a:r>
              <a:rPr lang="en-US" dirty="0"/>
              <a:t>Date you start employment</a:t>
            </a:r>
          </a:p>
          <a:p>
            <a:pPr lvl="1"/>
            <a:r>
              <a:rPr lang="en-US" dirty="0"/>
              <a:t>How it relates to your major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9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OPT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may not be unemployed for more than 90 days during your OPT Period</a:t>
            </a:r>
          </a:p>
          <a:p>
            <a:r>
              <a:rPr lang="en-US" dirty="0"/>
              <a:t>You may not travel out of the US while your OPT is pending with USCIS (this means- if you will travel after today- you must apply once you return to the US)</a:t>
            </a:r>
          </a:p>
          <a:p>
            <a:r>
              <a:rPr lang="en-US" dirty="0"/>
              <a:t>Additionally, you may not re-enter the US without a job offer</a:t>
            </a:r>
          </a:p>
          <a:p>
            <a:r>
              <a:rPr lang="en-US" dirty="0"/>
              <a:t>It is your responsibility to notify </a:t>
            </a:r>
            <a:r>
              <a:rPr lang="en-US" dirty="0">
                <a:hlinkClick r:id="rId2"/>
              </a:rPr>
              <a:t>istudents@gvsu.edu</a:t>
            </a:r>
            <a:r>
              <a:rPr lang="en-US" dirty="0"/>
              <a:t> with your job status as well as to count your unemployment dates.</a:t>
            </a:r>
          </a:p>
          <a:p>
            <a:r>
              <a:rPr lang="en-US" dirty="0"/>
              <a:t>Unemployment begins to count on the first day of your authorization (if you are not yet working) </a:t>
            </a:r>
          </a:p>
          <a:p>
            <a:r>
              <a:rPr lang="en-US" dirty="0"/>
              <a:t>Will receive email from SEVIS/USCIS about SEVIS portal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210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The very trickiest part of OPT is to pick your dates.</a:t>
            </a:r>
            <a:r>
              <a:rPr lang="en-US" dirty="0"/>
              <a:t>  You have a window of about 45 days.  You can begin working immediately after graduation to about 45 days after graduation.  </a:t>
            </a:r>
          </a:p>
          <a:p>
            <a:r>
              <a:rPr lang="en-US" dirty="0"/>
              <a:t>You have to pick your start date when you APPLY for OPT.</a:t>
            </a:r>
          </a:p>
          <a:p>
            <a:r>
              <a:rPr lang="en-US" dirty="0"/>
              <a:t>This means you will NOT know (likely) when you will start working- because you probably don’t have a job. </a:t>
            </a:r>
          </a:p>
          <a:p>
            <a:r>
              <a:rPr lang="en-US" dirty="0"/>
              <a:t>Once you pick a date- it cannot be changed</a:t>
            </a:r>
          </a:p>
          <a:p>
            <a:pPr lvl="1"/>
            <a:r>
              <a:rPr lang="en-US" dirty="0"/>
              <a:t>If you pick an early date- but don’t get a job right away- you will lose OPT time.</a:t>
            </a:r>
          </a:p>
          <a:p>
            <a:pPr lvl="1"/>
            <a:r>
              <a:rPr lang="en-US" dirty="0"/>
              <a:t>If you pick a later date- but get a job right away- you cannot work until the OPT card arrives </a:t>
            </a:r>
          </a:p>
          <a:p>
            <a:r>
              <a:rPr lang="en-US" dirty="0"/>
              <a:t>This is not an easy problem to solve. </a:t>
            </a:r>
          </a:p>
          <a:p>
            <a:r>
              <a:rPr lang="en-US" dirty="0"/>
              <a:t>Luckily, you are smart- and you will pick the date that you can live with!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The VERY trickiest part</a:t>
            </a:r>
          </a:p>
        </p:txBody>
      </p:sp>
    </p:spTree>
    <p:extLst>
      <p:ext uri="{BB962C8B-B14F-4D97-AF65-F5344CB8AC3E}">
        <p14:creationId xmlns:p14="http://schemas.microsoft.com/office/powerpoint/2010/main" val="1003369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STEM OPT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Those of you studying in Science, Technology, Engineering and Math are eligible to apply for a 24 month extension of your OPT. </a:t>
            </a:r>
          </a:p>
          <a:p>
            <a:r>
              <a:rPr lang="en-US" dirty="0"/>
              <a:t>Your major on your I-20 needs to be listed here: </a:t>
            </a:r>
            <a:r>
              <a:rPr lang="en-US" dirty="0">
                <a:hlinkClick r:id="rId2"/>
              </a:rPr>
              <a:t>https://www.ice.gov/sites/default/files/documents/Document/2016/stem-list.pdf</a:t>
            </a:r>
            <a:endParaRPr lang="en-US" dirty="0"/>
          </a:p>
          <a:p>
            <a:r>
              <a:rPr lang="en-US" dirty="0"/>
              <a:t>Your employer MUST be an E-Verify employer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(for some!)</a:t>
            </a:r>
          </a:p>
        </p:txBody>
      </p:sp>
    </p:spTree>
    <p:extLst>
      <p:ext uri="{BB962C8B-B14F-4D97-AF65-F5344CB8AC3E}">
        <p14:creationId xmlns:p14="http://schemas.microsoft.com/office/powerpoint/2010/main" val="3941420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CAP-GAP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SO- IF- you are sponsored by your employer- this takes time.  Once USCIS confirms your application has been received, you are given what is called “CAP GAP” </a:t>
            </a:r>
          </a:p>
          <a:p>
            <a:r>
              <a:rPr lang="en-US" dirty="0"/>
              <a:t>This extends your OPT (if necessary) to October 1.  </a:t>
            </a:r>
          </a:p>
          <a:p>
            <a:r>
              <a:rPr lang="en-US" dirty="0"/>
              <a:t>H1 status ALWAYS begins no earlier than October 1.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H-1 continued</a:t>
            </a:r>
          </a:p>
        </p:txBody>
      </p:sp>
    </p:spTree>
    <p:extLst>
      <p:ext uri="{BB962C8B-B14F-4D97-AF65-F5344CB8AC3E}">
        <p14:creationId xmlns:p14="http://schemas.microsoft.com/office/powerpoint/2010/main" val="4087028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FAQ’s and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609601"/>
            <a:ext cx="7315200" cy="6567054"/>
          </a:xfrm>
        </p:spPr>
        <p:txBody>
          <a:bodyPr>
            <a:normAutofit/>
          </a:bodyPr>
          <a:lstStyle/>
          <a:p>
            <a:r>
              <a:rPr lang="en-US" dirty="0"/>
              <a:t>What do I answer to “Are you authorized to work in the US”?</a:t>
            </a:r>
          </a:p>
          <a:p>
            <a:pPr lvl="1"/>
            <a:r>
              <a:rPr lang="en-US" dirty="0"/>
              <a:t>Yes, you are authorized on OPT</a:t>
            </a:r>
          </a:p>
          <a:p>
            <a:r>
              <a:rPr lang="en-US" dirty="0"/>
              <a:t>How do I ask about Sponsorship?</a:t>
            </a:r>
          </a:p>
          <a:p>
            <a:pPr lvl="1"/>
            <a:r>
              <a:rPr lang="en-US" dirty="0"/>
              <a:t>Be upfront (and know that it will make a difference (frequently negatively))- ask the company if they are willing to sponsor for H-1 status</a:t>
            </a:r>
          </a:p>
          <a:p>
            <a:r>
              <a:rPr lang="en-US" dirty="0"/>
              <a:t>I have questions about my I-9 form</a:t>
            </a:r>
          </a:p>
          <a:p>
            <a:pPr lvl="1"/>
            <a:r>
              <a:rPr lang="en-US" dirty="0"/>
              <a:t>Great! Your employer’s Human Resources Office can help</a:t>
            </a:r>
          </a:p>
          <a:p>
            <a:r>
              <a:rPr lang="en-US" dirty="0"/>
              <a:t>I have questions about my withholdings</a:t>
            </a:r>
          </a:p>
          <a:p>
            <a:pPr lvl="1"/>
            <a:r>
              <a:rPr lang="en-US" dirty="0"/>
              <a:t>Yes, I do, too!  Please ask your Payroll Office to explain this</a:t>
            </a:r>
          </a:p>
          <a:p>
            <a:r>
              <a:rPr lang="en-US" dirty="0"/>
              <a:t>What about taxes?</a:t>
            </a:r>
          </a:p>
          <a:p>
            <a:pPr lvl="1"/>
            <a:r>
              <a:rPr lang="en-US" dirty="0"/>
              <a:t>All international students (regardless of work) are required to file taxes. </a:t>
            </a:r>
          </a:p>
          <a:p>
            <a:r>
              <a:rPr lang="en-US" dirty="0"/>
              <a:t>Can I work in another state? </a:t>
            </a:r>
          </a:p>
          <a:p>
            <a:pPr lvl="1"/>
            <a:r>
              <a:rPr lang="en-US" dirty="0"/>
              <a:t>Of course!  This is easy if it is OPT</a:t>
            </a:r>
          </a:p>
          <a:p>
            <a:pPr marL="50292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8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Steps!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336024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1145</TotalTime>
  <Words>619</Words>
  <Application>Microsoft Office PowerPoint</Application>
  <PresentationFormat>Widescreen</PresentationFormat>
  <Paragraphs>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Frame</vt:lpstr>
      <vt:lpstr>F-1 OPT Authorization Overview</vt:lpstr>
      <vt:lpstr>OPT</vt:lpstr>
      <vt:lpstr>OPT Process (after graduation)</vt:lpstr>
      <vt:lpstr>Other OPT Rules</vt:lpstr>
      <vt:lpstr>OPT Dates</vt:lpstr>
      <vt:lpstr>STEM OPT Extension</vt:lpstr>
      <vt:lpstr>CAP-GAP</vt:lpstr>
      <vt:lpstr>FAQ’s and Answers</vt:lpstr>
      <vt:lpstr>Next Steps!</vt:lpstr>
    </vt:vector>
  </TitlesOfParts>
  <Company>Grand Valley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Authorization Overview</dc:title>
  <dc:creator>Kate Stoetzner</dc:creator>
  <cp:lastModifiedBy>Elizabeth Jawish</cp:lastModifiedBy>
  <cp:revision>26</cp:revision>
  <dcterms:created xsi:type="dcterms:W3CDTF">2017-11-06T20:29:18Z</dcterms:created>
  <dcterms:modified xsi:type="dcterms:W3CDTF">2020-05-13T14:38:37Z</dcterms:modified>
  <cp:contentStatus/>
</cp:coreProperties>
</file>