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303" r:id="rId3"/>
    <p:sldId id="299" r:id="rId4"/>
    <p:sldId id="258" r:id="rId5"/>
    <p:sldId id="302" r:id="rId6"/>
    <p:sldId id="305" r:id="rId7"/>
    <p:sldId id="304" r:id="rId8"/>
    <p:sldId id="301" r:id="rId9"/>
    <p:sldId id="261" r:id="rId10"/>
    <p:sldId id="262" r:id="rId11"/>
    <p:sldId id="265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6A7A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8FD4443E-F989-4FC4-A0C8-D5A2AF1F390B}" styleName="Dark Style 1 - Accent 5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wholeTbl>
    <a:band1H>
      <a:tcStyle>
        <a:tcBdr/>
        <a:fill>
          <a:solidFill>
            <a:schemeClr val="accent5">
              <a:shade val="60000"/>
            </a:schemeClr>
          </a:solidFill>
        </a:fill>
      </a:tcStyle>
    </a:band1H>
    <a:band1V>
      <a:tcStyle>
        <a:tcBdr/>
        <a:fill>
          <a:solidFill>
            <a:schemeClr val="accent5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5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5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5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15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35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EFAFAD-EC64-4EF8-B54C-05DB196BD93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BC5F5EF-74EA-4ADD-BE63-7E9680B6BF0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FB4D581-70D5-4F28-8F70-F5755D32BD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D78EE4-C657-4E0A-9DBF-0C37DA331B37}" type="datetimeFigureOut">
              <a:rPr lang="en-US" smtClean="0"/>
              <a:t>6/3/2024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6C2391-3D8B-4424-B5FB-DFD6257B4B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00D2FEC-587A-409E-8CBF-B74061F39D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A5A9BE-E167-4D33-943E-27A5E07BF8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96052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3B511D-0993-45B5-B613-A87CC975BA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DB8DBE0-562F-450E-AA1C-ACE101BC122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7586F5-76CA-487D-BDAC-A4ECB21F76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D78EE4-C657-4E0A-9DBF-0C37DA331B37}" type="datetimeFigureOut">
              <a:rPr lang="en-US" smtClean="0"/>
              <a:t>6/3/2024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EED71F-043E-4C7B-BBA6-8121FC853E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A65D095-50B4-4157-B2FD-00427A5520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A5A9BE-E167-4D33-943E-27A5E07BF8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3287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EDA0959-88CA-4FEE-A70E-7439DF4323B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4E87D79-2893-4764-8F34-80CBD5C6132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2AFDAE5-1672-4414-AB73-C5E153845B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D78EE4-C657-4E0A-9DBF-0C37DA331B37}" type="datetimeFigureOut">
              <a:rPr lang="en-US" smtClean="0"/>
              <a:t>6/3/2024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744709-FC91-48C3-BAD0-87FF562391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6D50C1E-C795-48A8-9C6B-3319EB2504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A5A9BE-E167-4D33-943E-27A5E07BF8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21300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FF51F8-76EF-4B82-938B-F29D802507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C9E63F-60C9-4E82-9B47-AFA36CA0232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D3C82E6-38E0-4676-A0DC-CDE28A5341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D78EE4-C657-4E0A-9DBF-0C37DA331B37}" type="datetimeFigureOut">
              <a:rPr lang="en-US" smtClean="0"/>
              <a:t>6/3/2024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F5121C5-961D-4E73-9065-3746395FD2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9EE61CA-63F8-49FE-933B-2B05F46A18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A5A9BE-E167-4D33-943E-27A5E07BF8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24283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B7E89B-4D71-4235-B6E3-AEE5CC5ABE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4D982C0-3BF0-4E3C-8ECB-862D7A9BBF2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7BA2F08-4FB7-4AF1-B1D9-C5A83C921A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D78EE4-C657-4E0A-9DBF-0C37DA331B37}" type="datetimeFigureOut">
              <a:rPr lang="en-US" smtClean="0"/>
              <a:t>6/3/2024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35B5DB-396B-499C-98CB-728F8373E9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A7BAF5-C087-41DD-AC45-769BE48985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A5A9BE-E167-4D33-943E-27A5E07BF8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91962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9C2CC1-44F3-4C00-ADC7-6DC977DAFF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F7FC3A-60E5-4023-A823-52E239A1FD2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04E71EC-A630-4847-A0C6-48E6BE4E3E1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3797614-A97C-49D3-B58D-7A65402834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D78EE4-C657-4E0A-9DBF-0C37DA331B37}" type="datetimeFigureOut">
              <a:rPr lang="en-US" smtClean="0"/>
              <a:t>6/3/2024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0560423-19DF-4FDF-85E6-BFCA6CF096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224C0A9-0A52-4FB6-BF93-6407AC5B82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A5A9BE-E167-4D33-943E-27A5E07BF8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18900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169748-0989-4276-B60A-DC706B7FC1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25BEED1-56FC-4887-A098-434A1B85F84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73FD77F-63C2-49E6-9F63-E2B44E3E1A8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1B17BE5-D40C-470C-9C5E-179ACB273CE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B33CAD2-647E-4EBA-B052-B760332A991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8E43E5B-C8D2-4365-B8CB-3E22854AF8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D78EE4-C657-4E0A-9DBF-0C37DA331B37}" type="datetimeFigureOut">
              <a:rPr lang="en-US" smtClean="0"/>
              <a:t>6/3/2024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1D06AC9-AEF9-4558-A0B3-900331038F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91DCE66-0EF5-4E37-9B54-79D311BF97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A5A9BE-E167-4D33-943E-27A5E07BF8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32616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55A39D-9725-4950-B0BA-419CCFB234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02145EE-D26C-48FC-9617-5B5560E33F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D78EE4-C657-4E0A-9DBF-0C37DA331B37}" type="datetimeFigureOut">
              <a:rPr lang="en-US" smtClean="0"/>
              <a:t>6/3/2024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6034E3C-1336-4BEB-83BC-9B91C8058F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7DBA27A-1C2C-4B98-8BD2-3E2FB5FA13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A5A9BE-E167-4D33-943E-27A5E07BF8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74406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9878D9E-CC42-441C-9B09-2AD3F30FE5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D78EE4-C657-4E0A-9DBF-0C37DA331B37}" type="datetimeFigureOut">
              <a:rPr lang="en-US" smtClean="0"/>
              <a:t>6/3/2024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AF7DEBC-EA5D-48AA-9F78-D52FD30EC0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A6EC82F-AA0E-4D7D-A252-99C9DCF39D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A5A9BE-E167-4D33-943E-27A5E07BF8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32816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6C726F-FFC7-4D86-A0C4-D9AD6FACCD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C515F3-CC96-412A-9D46-6FAB0DA300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60A21D3-993B-4AE8-8447-D78855098B3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2A97530-079B-450A-9A58-F5E77D1F98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D78EE4-C657-4E0A-9DBF-0C37DA331B37}" type="datetimeFigureOut">
              <a:rPr lang="en-US" smtClean="0"/>
              <a:t>6/3/2024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4520CE6-4507-4811-88C4-2B609BA1A1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A480EA6-E501-4025-90F7-251E636B13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A5A9BE-E167-4D33-943E-27A5E07BF8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7614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28A117-B7FC-4981-8B27-83204FFA60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A884CF1-DCB4-4AC0-81B1-F9BBA5E5B79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C081D1E-4DD5-4FE6-BFB0-85FE606B7C5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B0F0932-7423-4F33-99C0-FC94CDEE9E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D78EE4-C657-4E0A-9DBF-0C37DA331B37}" type="datetimeFigureOut">
              <a:rPr lang="en-US" smtClean="0"/>
              <a:t>6/3/2024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AB2F81D-7C14-42DD-B521-8F3DB94BE3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9676087-51D7-4E2C-978E-212099EA5F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A5A9BE-E167-4D33-943E-27A5E07BF8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0741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62F66C8-5B82-4166-8954-865BB0C1BF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DB7914-6A8F-4C69-916B-AA5A2450600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260A02-4BDA-4C1E-936A-08C7C4297E8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D78EE4-C657-4E0A-9DBF-0C37DA331B37}" type="datetimeFigureOut">
              <a:rPr lang="en-US" smtClean="0"/>
              <a:t>6/3/2024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CF8D366-7A7F-4AAA-8FB2-6066F798FC1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6CF975-CF0C-4A28-87C3-A38B9A5F7EA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A5A9BE-E167-4D33-943E-27A5E07BF8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49227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CB0592-EA09-4E1D-A948-C7E1D0ECA70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C106C1A-3922-49F4-B8A4-827141BAC74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AD9639E-3A52-4B6E-8DE3-B5E2E51BCD42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25992"/>
          <a:stretch/>
        </p:blipFill>
        <p:spPr>
          <a:xfrm>
            <a:off x="0" y="-1"/>
            <a:ext cx="12192000" cy="6858001"/>
          </a:xfrm>
          <a:prstGeom prst="rect">
            <a:avLst/>
          </a:prstGeom>
        </p:spPr>
      </p:pic>
      <p:sp>
        <p:nvSpPr>
          <p:cNvPr id="5" name="Title 1">
            <a:extLst>
              <a:ext uri="{FF2B5EF4-FFF2-40B4-BE49-F238E27FC236}">
                <a16:creationId xmlns:a16="http://schemas.microsoft.com/office/drawing/2014/main" id="{1955ADD5-5BF6-4471-B778-53A15C78584D}"/>
              </a:ext>
            </a:extLst>
          </p:cNvPr>
          <p:cNvSpPr txBox="1">
            <a:spLocks/>
          </p:cNvSpPr>
          <p:nvPr/>
        </p:nvSpPr>
        <p:spPr>
          <a:xfrm>
            <a:off x="1524000" y="1946275"/>
            <a:ext cx="9144000" cy="165576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7200" dirty="0">
                <a:solidFill>
                  <a:schemeClr val="bg1"/>
                </a:solidFill>
                <a:latin typeface="Segoe UI Black" panose="020B0A02040204020203" pitchFamily="34" charset="0"/>
                <a:ea typeface="Segoe UI Black" panose="020B0A02040204020203" pitchFamily="34" charset="0"/>
              </a:rPr>
              <a:t>Laker Food Co</a:t>
            </a:r>
          </a:p>
        </p:txBody>
      </p:sp>
      <p:sp>
        <p:nvSpPr>
          <p:cNvPr id="6" name="Subtitle 2">
            <a:extLst>
              <a:ext uri="{FF2B5EF4-FFF2-40B4-BE49-F238E27FC236}">
                <a16:creationId xmlns:a16="http://schemas.microsoft.com/office/drawing/2014/main" id="{D8A03220-201D-41FE-A16A-0B735E318B58}"/>
              </a:ext>
            </a:extLst>
          </p:cNvPr>
          <p:cNvSpPr txBox="1">
            <a:spLocks/>
          </p:cNvSpPr>
          <p:nvPr/>
        </p:nvSpPr>
        <p:spPr>
          <a:xfrm>
            <a:off x="1524000" y="3598069"/>
            <a:ext cx="9144000" cy="1655762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>
              <a:solidFill>
                <a:schemeClr val="bg1"/>
              </a:solidFill>
              <a:latin typeface="Segoe UI Semibold" panose="020B0702040204020203" pitchFamily="34" charset="0"/>
              <a:cs typeface="Segoe UI Semibold" panose="020B0702040204020203" pitchFamily="34" charset="0"/>
            </a:endParaRPr>
          </a:p>
          <a:p>
            <a:r>
              <a:rPr lang="en-US" sz="2800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HR Manager – Will Silvey</a:t>
            </a:r>
          </a:p>
          <a:p>
            <a:r>
              <a:rPr lang="en-US" sz="2800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HR Coordinator – Ally Carter</a:t>
            </a:r>
          </a:p>
          <a:p>
            <a:r>
              <a:rPr lang="en-US" sz="2800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dininghr@gvsu.edu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0E20C90B-C907-4CD9-B526-668279E775C8}"/>
              </a:ext>
            </a:extLst>
          </p:cNvPr>
          <p:cNvCxnSpPr/>
          <p:nvPr/>
        </p:nvCxnSpPr>
        <p:spPr>
          <a:xfrm>
            <a:off x="4476974" y="3602038"/>
            <a:ext cx="3238052" cy="0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1854682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597037-879D-4081-B3C7-F56E56C7B6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C5B216-0172-43A8-A706-464CB5CE7C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5EF241CF-F56B-4045-B164-C40CA7C03357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25992"/>
          <a:stretch/>
        </p:blipFill>
        <p:spPr>
          <a:xfrm>
            <a:off x="0" y="0"/>
            <a:ext cx="12192000" cy="6868759"/>
          </a:xfrm>
          <a:prstGeom prst="rect">
            <a:avLst/>
          </a:prstGeom>
        </p:spPr>
      </p:pic>
      <p:sp>
        <p:nvSpPr>
          <p:cNvPr id="5" name="Title 1">
            <a:extLst>
              <a:ext uri="{FF2B5EF4-FFF2-40B4-BE49-F238E27FC236}">
                <a16:creationId xmlns:a16="http://schemas.microsoft.com/office/drawing/2014/main" id="{7FC37213-6998-4648-96A6-14CCB20F4E25}"/>
              </a:ext>
            </a:extLst>
          </p:cNvPr>
          <p:cNvSpPr txBox="1">
            <a:spLocks/>
          </p:cNvSpPr>
          <p:nvPr/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5400" dirty="0">
                <a:solidFill>
                  <a:schemeClr val="bg1"/>
                </a:solidFill>
                <a:latin typeface="Segoe UI Black" panose="020B0A02040204020203" pitchFamily="34" charset="0"/>
                <a:ea typeface="Segoe UI Black" panose="020B0A02040204020203" pitchFamily="34" charset="0"/>
              </a:rPr>
              <a:t>Coming into a shift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08B68AE1-EA09-4C36-A7FA-4BD0F031E1CF}"/>
              </a:ext>
            </a:extLst>
          </p:cNvPr>
          <p:cNvSpPr txBox="1">
            <a:spLocks/>
          </p:cNvSpPr>
          <p:nvPr/>
        </p:nvSpPr>
        <p:spPr>
          <a:xfrm>
            <a:off x="838199" y="1825625"/>
            <a:ext cx="10650967" cy="4351338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Clr>
                <a:srgbClr val="002060"/>
              </a:buClr>
            </a:pPr>
            <a:r>
              <a:rPr lang="en-US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Clock in only after you are fully in your uniform</a:t>
            </a:r>
          </a:p>
          <a:p>
            <a:pPr>
              <a:buClr>
                <a:srgbClr val="002060"/>
              </a:buClr>
            </a:pPr>
            <a:r>
              <a:rPr lang="en-US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Only clock in if you are scheduled</a:t>
            </a:r>
          </a:p>
          <a:p>
            <a:pPr>
              <a:buClr>
                <a:srgbClr val="002060"/>
              </a:buClr>
            </a:pPr>
            <a:r>
              <a:rPr lang="en-US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If you are scheduled a close shift, once you are done with your closing tasks, clock out.</a:t>
            </a:r>
          </a:p>
          <a:p>
            <a:pPr lvl="1">
              <a:buClr>
                <a:srgbClr val="002060"/>
              </a:buClr>
            </a:pPr>
            <a:r>
              <a:rPr lang="en-US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You may be clocking out before your scheduled out time</a:t>
            </a:r>
          </a:p>
          <a:p>
            <a:pPr>
              <a:buClr>
                <a:srgbClr val="002060"/>
              </a:buClr>
            </a:pPr>
            <a:r>
              <a:rPr lang="en-US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Be on time to your shift</a:t>
            </a:r>
          </a:p>
          <a:p>
            <a:pPr lvl="1">
              <a:buClr>
                <a:srgbClr val="002060"/>
              </a:buClr>
            </a:pPr>
            <a:r>
              <a:rPr lang="en-US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If you are taking the bus, please give yourself plenty of time.</a:t>
            </a:r>
          </a:p>
          <a:p>
            <a:pPr>
              <a:buClr>
                <a:srgbClr val="002060"/>
              </a:buClr>
            </a:pPr>
            <a:r>
              <a:rPr lang="en-US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We have designated space for you to leave your personal items if you are coming to work straight from class</a:t>
            </a:r>
          </a:p>
          <a:p>
            <a:pPr>
              <a:buClr>
                <a:srgbClr val="002060"/>
              </a:buClr>
            </a:pPr>
            <a:r>
              <a:rPr lang="en-US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You will be assigned a location code for each location your work, please only use the location code for the location you are punch into each shift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F893C0B7-EC1F-427D-9DAA-018D8772E9ED}"/>
              </a:ext>
            </a:extLst>
          </p:cNvPr>
          <p:cNvCxnSpPr>
            <a:cxnSpLocks/>
          </p:cNvCxnSpPr>
          <p:nvPr/>
        </p:nvCxnSpPr>
        <p:spPr>
          <a:xfrm>
            <a:off x="959224" y="1473798"/>
            <a:ext cx="9981303" cy="0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2345594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CEC166-CF10-4633-B237-265822F8B9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C7384C6-F13D-47FB-B6BC-3981DA535DBE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25992"/>
          <a:stretch/>
        </p:blipFill>
        <p:spPr>
          <a:xfrm>
            <a:off x="0" y="0"/>
            <a:ext cx="12192000" cy="6858001"/>
          </a:xfrm>
          <a:prstGeom prst="rect">
            <a:avLst/>
          </a:prstGeom>
        </p:spPr>
      </p:pic>
      <p:sp>
        <p:nvSpPr>
          <p:cNvPr id="5" name="Title 1">
            <a:extLst>
              <a:ext uri="{FF2B5EF4-FFF2-40B4-BE49-F238E27FC236}">
                <a16:creationId xmlns:a16="http://schemas.microsoft.com/office/drawing/2014/main" id="{3FD0ED48-28E7-4AAB-978D-D8D6CC4CAA7B}"/>
              </a:ext>
            </a:extLst>
          </p:cNvPr>
          <p:cNvSpPr txBox="1">
            <a:spLocks/>
          </p:cNvSpPr>
          <p:nvPr/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5400" dirty="0">
                <a:solidFill>
                  <a:schemeClr val="bg1"/>
                </a:solidFill>
                <a:latin typeface="Segoe UI Black" panose="020B0A02040204020203" pitchFamily="34" charset="0"/>
                <a:ea typeface="Segoe UI Black" panose="020B0A02040204020203" pitchFamily="34" charset="0"/>
              </a:rPr>
              <a:t>If the Location Isn’t For You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A06F8208-61CD-4916-B608-65B86C72C169}"/>
              </a:ext>
            </a:extLst>
          </p:cNvPr>
          <p:cNvSpPr txBox="1">
            <a:spLocks/>
          </p:cNvSpPr>
          <p:nvPr/>
        </p:nvSpPr>
        <p:spPr>
          <a:xfrm>
            <a:off x="838199" y="1825625"/>
            <a:ext cx="10650967" cy="43282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Clr>
                <a:srgbClr val="002060"/>
              </a:buClr>
            </a:pPr>
            <a:r>
              <a:rPr lang="en-US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If you have found a different job on campus:</a:t>
            </a:r>
          </a:p>
          <a:p>
            <a:pPr lvl="1">
              <a:buClr>
                <a:srgbClr val="002060"/>
              </a:buClr>
            </a:pPr>
            <a:r>
              <a:rPr lang="en-US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Please give a 2 week notice to the location you are currently working.</a:t>
            </a:r>
          </a:p>
          <a:p>
            <a:pPr>
              <a:buClr>
                <a:srgbClr val="002060"/>
              </a:buClr>
            </a:pPr>
            <a:r>
              <a:rPr lang="en-US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If you don’t like the location, you are working at:</a:t>
            </a:r>
          </a:p>
          <a:p>
            <a:pPr lvl="1">
              <a:buClr>
                <a:srgbClr val="002060"/>
              </a:buClr>
            </a:pPr>
            <a:r>
              <a:rPr lang="en-US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Please let the manager or student manager know at current location, so they can reach out to other locations within Laker Food Co to see if we can find a better fit for you.</a:t>
            </a:r>
          </a:p>
          <a:p>
            <a:pPr lvl="1">
              <a:buClr>
                <a:srgbClr val="002060"/>
              </a:buClr>
            </a:pPr>
            <a:r>
              <a:rPr lang="en-US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Human Resources will need to approve your location transfer before being final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232C8719-A4F2-4BC9-9EB2-531C92DD1C93}"/>
              </a:ext>
            </a:extLst>
          </p:cNvPr>
          <p:cNvCxnSpPr>
            <a:cxnSpLocks/>
          </p:cNvCxnSpPr>
          <p:nvPr/>
        </p:nvCxnSpPr>
        <p:spPr>
          <a:xfrm>
            <a:off x="959224" y="1473798"/>
            <a:ext cx="9981303" cy="0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474023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3FC370-93EF-4C73-BC57-09AD5119FB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54B4BA-A768-465C-BB08-C98E9FC817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1BA7241-B717-4B9D-A513-4B880AF5909A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25992"/>
          <a:stretch/>
        </p:blipFill>
        <p:spPr>
          <a:xfrm>
            <a:off x="0" y="0"/>
            <a:ext cx="12192000" cy="6858001"/>
          </a:xfrm>
          <a:prstGeom prst="rect">
            <a:avLst/>
          </a:prstGeom>
        </p:spPr>
      </p:pic>
      <p:sp>
        <p:nvSpPr>
          <p:cNvPr id="5" name="Title 1">
            <a:extLst>
              <a:ext uri="{FF2B5EF4-FFF2-40B4-BE49-F238E27FC236}">
                <a16:creationId xmlns:a16="http://schemas.microsoft.com/office/drawing/2014/main" id="{59A8CDD3-D209-409C-9AA3-F98ADCD893F4}"/>
              </a:ext>
            </a:extLst>
          </p:cNvPr>
          <p:cNvSpPr txBox="1">
            <a:spLocks/>
          </p:cNvSpPr>
          <p:nvPr/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5400" dirty="0">
                <a:solidFill>
                  <a:schemeClr val="bg1"/>
                </a:solidFill>
                <a:latin typeface="Segoe UI Black" panose="020B0A02040204020203" pitchFamily="34" charset="0"/>
                <a:ea typeface="Segoe UI Black" panose="020B0A02040204020203" pitchFamily="34" charset="0"/>
              </a:rPr>
              <a:t>CORE Training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23AB3A7F-B560-4FEC-B151-01EB0A4BF1A7}"/>
              </a:ext>
            </a:extLst>
          </p:cNvPr>
          <p:cNvSpPr txBox="1">
            <a:spLocks/>
          </p:cNvSpPr>
          <p:nvPr/>
        </p:nvSpPr>
        <p:spPr>
          <a:xfrm>
            <a:off x="838199" y="1825625"/>
            <a:ext cx="10650967" cy="46672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lvl="1" indent="0">
              <a:buClr>
                <a:srgbClr val="002060"/>
              </a:buClr>
              <a:buNone/>
            </a:pPr>
            <a:endParaRPr lang="en-US" dirty="0">
              <a:solidFill>
                <a:schemeClr val="bg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5EB49F4D-AFCB-45C6-8D0E-E711D58A5C58}"/>
              </a:ext>
            </a:extLst>
          </p:cNvPr>
          <p:cNvCxnSpPr>
            <a:cxnSpLocks/>
          </p:cNvCxnSpPr>
          <p:nvPr/>
        </p:nvCxnSpPr>
        <p:spPr>
          <a:xfrm>
            <a:off x="959224" y="1473798"/>
            <a:ext cx="9981303" cy="0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DAA57DA7-3CD9-06A4-9781-D605165A14E6}"/>
              </a:ext>
            </a:extLst>
          </p:cNvPr>
          <p:cNvSpPr txBox="1">
            <a:spLocks/>
          </p:cNvSpPr>
          <p:nvPr/>
        </p:nvSpPr>
        <p:spPr>
          <a:xfrm>
            <a:off x="838199" y="1825625"/>
            <a:ext cx="10650967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Clr>
                <a:srgbClr val="002060"/>
              </a:buClr>
            </a:pPr>
            <a:r>
              <a:rPr lang="en-US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Online training </a:t>
            </a:r>
            <a:r>
              <a:rPr lang="en-US" u="sng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required</a:t>
            </a:r>
            <a:r>
              <a:rPr lang="en-US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by all student employees with Laker Food Co</a:t>
            </a:r>
          </a:p>
          <a:p>
            <a:pPr>
              <a:buClr>
                <a:srgbClr val="002060"/>
              </a:buClr>
            </a:pPr>
            <a:r>
              <a:rPr lang="en-US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Employees will be paid for time taking the training, and will count toward your weekly 20 limit the week it is taken</a:t>
            </a:r>
          </a:p>
          <a:p>
            <a:pPr>
              <a:buClr>
                <a:srgbClr val="002060"/>
              </a:buClr>
            </a:pPr>
            <a:r>
              <a:rPr lang="en-US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Training will be found on Blackboard once you arrive to campus</a:t>
            </a:r>
          </a:p>
          <a:p>
            <a:pPr lvl="1">
              <a:buClr>
                <a:srgbClr val="002060"/>
              </a:buClr>
            </a:pPr>
            <a:r>
              <a:rPr lang="en-US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Organizations -&gt; Laker Food Co Staff -&gt; Employee Training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27727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278762-D21C-49E9-ABAE-5EE05934E5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8C1246-FD81-46BE-BC02-4B82BEE7A1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24D21E2-D5F8-44C1-AA10-1DC775FCA84F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25992"/>
          <a:stretch/>
        </p:blipFill>
        <p:spPr>
          <a:xfrm>
            <a:off x="0" y="0"/>
            <a:ext cx="12192000" cy="6868759"/>
          </a:xfrm>
          <a:prstGeom prst="rect">
            <a:avLst/>
          </a:prstGeom>
        </p:spPr>
      </p:pic>
      <p:sp>
        <p:nvSpPr>
          <p:cNvPr id="5" name="Title 1">
            <a:extLst>
              <a:ext uri="{FF2B5EF4-FFF2-40B4-BE49-F238E27FC236}">
                <a16:creationId xmlns:a16="http://schemas.microsoft.com/office/drawing/2014/main" id="{BA4512F6-33AD-4559-8BC9-9B62195BA6CA}"/>
              </a:ext>
            </a:extLst>
          </p:cNvPr>
          <p:cNvSpPr txBox="1">
            <a:spLocks/>
          </p:cNvSpPr>
          <p:nvPr/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5400" dirty="0">
                <a:solidFill>
                  <a:schemeClr val="bg1"/>
                </a:solidFill>
                <a:latin typeface="Segoe UI Black" panose="020B0A02040204020203" pitchFamily="34" charset="0"/>
                <a:ea typeface="Segoe UI Black" panose="020B0A02040204020203" pitchFamily="34" charset="0"/>
              </a:rPr>
              <a:t>Uniform</a:t>
            </a:r>
            <a:endParaRPr lang="en-US" sz="5400" i="1" dirty="0">
              <a:solidFill>
                <a:srgbClr val="36A7AF"/>
              </a:solidFill>
              <a:latin typeface="Segoe UI Black" panose="020B0A02040204020203" pitchFamily="34" charset="0"/>
              <a:ea typeface="Segoe UI Black" panose="020B0A02040204020203" pitchFamily="34" charset="0"/>
            </a:endParaRP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82292E86-6647-4D1B-A4F1-E4702F39AABD}"/>
              </a:ext>
            </a:extLst>
          </p:cNvPr>
          <p:cNvSpPr txBox="1">
            <a:spLocks/>
          </p:cNvSpPr>
          <p:nvPr/>
        </p:nvSpPr>
        <p:spPr>
          <a:xfrm>
            <a:off x="838199" y="1825625"/>
            <a:ext cx="10650967" cy="4351338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Clr>
                <a:srgbClr val="002060"/>
              </a:buClr>
            </a:pPr>
            <a:r>
              <a:rPr lang="en-US" sz="4000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We supply</a:t>
            </a:r>
          </a:p>
          <a:p>
            <a:pPr lvl="1">
              <a:buClr>
                <a:srgbClr val="002060"/>
              </a:buClr>
            </a:pPr>
            <a:r>
              <a:rPr lang="en-US" sz="3600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Shirt</a:t>
            </a:r>
          </a:p>
          <a:p>
            <a:pPr lvl="1">
              <a:buClr>
                <a:srgbClr val="002060"/>
              </a:buClr>
            </a:pPr>
            <a:r>
              <a:rPr lang="en-US" sz="3600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Hat</a:t>
            </a:r>
          </a:p>
          <a:p>
            <a:pPr lvl="1">
              <a:buClr>
                <a:srgbClr val="002060"/>
              </a:buClr>
            </a:pPr>
            <a:r>
              <a:rPr lang="en-US" sz="3600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Nametag</a:t>
            </a:r>
          </a:p>
          <a:p>
            <a:pPr lvl="1">
              <a:buClr>
                <a:srgbClr val="002060"/>
              </a:buClr>
            </a:pPr>
            <a:r>
              <a:rPr lang="en-US" sz="3600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Apron for each shift</a:t>
            </a:r>
          </a:p>
          <a:p>
            <a:pPr>
              <a:buClr>
                <a:srgbClr val="002060"/>
              </a:buClr>
            </a:pPr>
            <a:r>
              <a:rPr lang="en-US" sz="4000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You will need to purchase</a:t>
            </a:r>
          </a:p>
          <a:p>
            <a:pPr lvl="1">
              <a:buClr>
                <a:srgbClr val="002060"/>
              </a:buClr>
            </a:pPr>
            <a:r>
              <a:rPr lang="en-US" sz="3600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Black dress pants, no leggings or black jeans</a:t>
            </a:r>
          </a:p>
          <a:p>
            <a:pPr lvl="1">
              <a:buClr>
                <a:srgbClr val="002060"/>
              </a:buClr>
            </a:pPr>
            <a:r>
              <a:rPr lang="en-US" sz="3600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Black non-slip shoes</a:t>
            </a:r>
          </a:p>
          <a:p>
            <a:pPr lvl="1">
              <a:buClr>
                <a:srgbClr val="002060"/>
              </a:buClr>
            </a:pPr>
            <a:r>
              <a:rPr lang="en-US" sz="3600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Links to items to purchase can be found on Laker Food Co’s Blackboard page</a:t>
            </a:r>
          </a:p>
          <a:p>
            <a:pPr>
              <a:buClr>
                <a:srgbClr val="002060"/>
              </a:buClr>
            </a:pPr>
            <a:endParaRPr lang="en-US" sz="4000" dirty="0">
              <a:solidFill>
                <a:schemeClr val="bg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A59E77B7-FDFB-4F7D-B080-B85BAE084159}"/>
              </a:ext>
            </a:extLst>
          </p:cNvPr>
          <p:cNvCxnSpPr>
            <a:cxnSpLocks/>
          </p:cNvCxnSpPr>
          <p:nvPr/>
        </p:nvCxnSpPr>
        <p:spPr>
          <a:xfrm>
            <a:off x="959224" y="1473798"/>
            <a:ext cx="9981303" cy="0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842636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278762-D21C-49E9-ABAE-5EE05934E5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8C1246-FD81-46BE-BC02-4B82BEE7A1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24D21E2-D5F8-44C1-AA10-1DC775FCA84F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25992"/>
          <a:stretch/>
        </p:blipFill>
        <p:spPr>
          <a:xfrm>
            <a:off x="0" y="0"/>
            <a:ext cx="12192000" cy="6868759"/>
          </a:xfrm>
          <a:prstGeom prst="rect">
            <a:avLst/>
          </a:prstGeom>
        </p:spPr>
      </p:pic>
      <p:sp>
        <p:nvSpPr>
          <p:cNvPr id="5" name="Title 1">
            <a:extLst>
              <a:ext uri="{FF2B5EF4-FFF2-40B4-BE49-F238E27FC236}">
                <a16:creationId xmlns:a16="http://schemas.microsoft.com/office/drawing/2014/main" id="{BA4512F6-33AD-4559-8BC9-9B62195BA6CA}"/>
              </a:ext>
            </a:extLst>
          </p:cNvPr>
          <p:cNvSpPr txBox="1">
            <a:spLocks/>
          </p:cNvSpPr>
          <p:nvPr/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5400" dirty="0">
                <a:solidFill>
                  <a:schemeClr val="bg1"/>
                </a:solidFill>
                <a:latin typeface="Segoe UI Black" panose="020B0A02040204020203" pitchFamily="34" charset="0"/>
                <a:ea typeface="Segoe UI Black" panose="020B0A02040204020203" pitchFamily="34" charset="0"/>
              </a:rPr>
              <a:t>Positions Available</a:t>
            </a:r>
            <a:endParaRPr lang="en-US" sz="5400" i="1" dirty="0">
              <a:solidFill>
                <a:srgbClr val="36A7AF"/>
              </a:solidFill>
              <a:latin typeface="Segoe UI Black" panose="020B0A02040204020203" pitchFamily="34" charset="0"/>
              <a:ea typeface="Segoe UI Black" panose="020B0A02040204020203" pitchFamily="34" charset="0"/>
            </a:endParaRP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82292E86-6647-4D1B-A4F1-E4702F39AABD}"/>
              </a:ext>
            </a:extLst>
          </p:cNvPr>
          <p:cNvSpPr txBox="1">
            <a:spLocks/>
          </p:cNvSpPr>
          <p:nvPr/>
        </p:nvSpPr>
        <p:spPr>
          <a:xfrm>
            <a:off x="838199" y="1825625"/>
            <a:ext cx="10650967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Clr>
                <a:srgbClr val="002060"/>
              </a:buClr>
            </a:pPr>
            <a:r>
              <a:rPr lang="en-US" sz="4000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Apply to work for Laker Food Co on Workday under “Laker Food Co Student Worker”</a:t>
            </a:r>
          </a:p>
          <a:p>
            <a:pPr>
              <a:buClr>
                <a:srgbClr val="002060"/>
              </a:buClr>
            </a:pPr>
            <a:r>
              <a:rPr lang="en-US" sz="4000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There are two postings, one for Allendale and one for Pew (downtown Grand Rapids)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A59E77B7-FDFB-4F7D-B080-B85BAE084159}"/>
              </a:ext>
            </a:extLst>
          </p:cNvPr>
          <p:cNvCxnSpPr>
            <a:cxnSpLocks/>
          </p:cNvCxnSpPr>
          <p:nvPr/>
        </p:nvCxnSpPr>
        <p:spPr>
          <a:xfrm>
            <a:off x="959224" y="1473798"/>
            <a:ext cx="9981303" cy="0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10" name="Picture 9">
            <a:extLst>
              <a:ext uri="{FF2B5EF4-FFF2-40B4-BE49-F238E27FC236}">
                <a16:creationId xmlns:a16="http://schemas.microsoft.com/office/drawing/2014/main" id="{9CEC834E-891B-A922-1B6F-0544815FDED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12440" y="4244574"/>
            <a:ext cx="2495041" cy="24482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47969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278762-D21C-49E9-ABAE-5EE05934E5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8C1246-FD81-46BE-BC02-4B82BEE7A1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24D21E2-D5F8-44C1-AA10-1DC775FCA84F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25992"/>
          <a:stretch/>
        </p:blipFill>
        <p:spPr>
          <a:xfrm>
            <a:off x="0" y="0"/>
            <a:ext cx="12192000" cy="6868759"/>
          </a:xfrm>
          <a:prstGeom prst="rect">
            <a:avLst/>
          </a:prstGeom>
        </p:spPr>
      </p:pic>
      <p:sp>
        <p:nvSpPr>
          <p:cNvPr id="5" name="Title 1">
            <a:extLst>
              <a:ext uri="{FF2B5EF4-FFF2-40B4-BE49-F238E27FC236}">
                <a16:creationId xmlns:a16="http://schemas.microsoft.com/office/drawing/2014/main" id="{BA4512F6-33AD-4559-8BC9-9B62195BA6CA}"/>
              </a:ext>
            </a:extLst>
          </p:cNvPr>
          <p:cNvSpPr txBox="1">
            <a:spLocks/>
          </p:cNvSpPr>
          <p:nvPr/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5400" dirty="0">
                <a:solidFill>
                  <a:schemeClr val="bg1"/>
                </a:solidFill>
                <a:latin typeface="Segoe UI Black" panose="020B0A02040204020203" pitchFamily="34" charset="0"/>
                <a:ea typeface="Segoe UI Black" panose="020B0A02040204020203" pitchFamily="34" charset="0"/>
              </a:rPr>
              <a:t>Application Process</a:t>
            </a:r>
            <a:endParaRPr lang="en-US" sz="5400" i="1" dirty="0">
              <a:solidFill>
                <a:srgbClr val="36A7AF"/>
              </a:solidFill>
              <a:latin typeface="Segoe UI Black" panose="020B0A02040204020203" pitchFamily="34" charset="0"/>
              <a:ea typeface="Segoe UI Black" panose="020B0A02040204020203" pitchFamily="34" charset="0"/>
            </a:endParaRP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82292E86-6647-4D1B-A4F1-E4702F39AABD}"/>
              </a:ext>
            </a:extLst>
          </p:cNvPr>
          <p:cNvSpPr txBox="1">
            <a:spLocks/>
          </p:cNvSpPr>
          <p:nvPr/>
        </p:nvSpPr>
        <p:spPr>
          <a:xfrm>
            <a:off x="838199" y="1825625"/>
            <a:ext cx="10650967" cy="4351338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742950" indent="-742950">
              <a:buClr>
                <a:srgbClr val="002060"/>
              </a:buClr>
              <a:buAutoNum type="arabicPeriod"/>
            </a:pPr>
            <a:r>
              <a:rPr lang="en-US" sz="3800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Apply to work for Laker Food Co on Workday </a:t>
            </a:r>
          </a:p>
          <a:p>
            <a:pPr marL="742950" indent="-742950">
              <a:buClr>
                <a:srgbClr val="002060"/>
              </a:buClr>
              <a:buAutoNum type="arabicPeriod"/>
            </a:pPr>
            <a:r>
              <a:rPr lang="en-US" sz="3800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Receive and fill out the Laker Food Co placement survey</a:t>
            </a:r>
          </a:p>
          <a:p>
            <a:pPr marL="742950" indent="-742950">
              <a:buClr>
                <a:srgbClr val="002060"/>
              </a:buClr>
              <a:buAutoNum type="arabicPeriod"/>
            </a:pPr>
            <a:r>
              <a:rPr lang="en-US" sz="3800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Get authorized to work on campus (in person) when you arrive</a:t>
            </a:r>
          </a:p>
          <a:p>
            <a:pPr marL="742950" indent="-742950">
              <a:buClr>
                <a:srgbClr val="002060"/>
              </a:buClr>
              <a:buAutoNum type="arabicPeriod"/>
            </a:pPr>
            <a:r>
              <a:rPr lang="en-US" sz="3800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Start working</a:t>
            </a:r>
            <a:r>
              <a:rPr lang="en-US" sz="5200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!</a:t>
            </a:r>
          </a:p>
          <a:p>
            <a:pPr marL="742950" indent="-742950">
              <a:buClr>
                <a:srgbClr val="002060"/>
              </a:buClr>
              <a:buAutoNum type="arabicPeriod"/>
            </a:pPr>
            <a:endParaRPr lang="en-US" sz="4000" dirty="0">
              <a:solidFill>
                <a:schemeClr val="bg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0" indent="0">
              <a:buClr>
                <a:srgbClr val="002060"/>
              </a:buClr>
              <a:buNone/>
            </a:pPr>
            <a:r>
              <a:rPr lang="en-US" sz="4000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You will be assigned to a location of employment during the process. You will not be eligible to move from that place of employment without HR approval. 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A59E77B7-FDFB-4F7D-B080-B85BAE084159}"/>
              </a:ext>
            </a:extLst>
          </p:cNvPr>
          <p:cNvCxnSpPr>
            <a:cxnSpLocks/>
          </p:cNvCxnSpPr>
          <p:nvPr/>
        </p:nvCxnSpPr>
        <p:spPr>
          <a:xfrm>
            <a:off x="959224" y="1473798"/>
            <a:ext cx="9981303" cy="0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680259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278762-D21C-49E9-ABAE-5EE05934E5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8C1246-FD81-46BE-BC02-4B82BEE7A1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24D21E2-D5F8-44C1-AA10-1DC775FCA84F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25992"/>
          <a:stretch/>
        </p:blipFill>
        <p:spPr>
          <a:xfrm>
            <a:off x="0" y="0"/>
            <a:ext cx="12192000" cy="6868759"/>
          </a:xfrm>
          <a:prstGeom prst="rect">
            <a:avLst/>
          </a:prstGeom>
        </p:spPr>
      </p:pic>
      <p:sp>
        <p:nvSpPr>
          <p:cNvPr id="5" name="Title 1">
            <a:extLst>
              <a:ext uri="{FF2B5EF4-FFF2-40B4-BE49-F238E27FC236}">
                <a16:creationId xmlns:a16="http://schemas.microsoft.com/office/drawing/2014/main" id="{BA4512F6-33AD-4559-8BC9-9B62195BA6CA}"/>
              </a:ext>
            </a:extLst>
          </p:cNvPr>
          <p:cNvSpPr txBox="1">
            <a:spLocks/>
          </p:cNvSpPr>
          <p:nvPr/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5400" dirty="0">
                <a:solidFill>
                  <a:schemeClr val="bg1"/>
                </a:solidFill>
                <a:latin typeface="Segoe UI Black" panose="020B0A02040204020203" pitchFamily="34" charset="0"/>
                <a:ea typeface="Segoe UI Black" panose="020B0A02040204020203" pitchFamily="34" charset="0"/>
              </a:rPr>
              <a:t>Scheduling</a:t>
            </a:r>
            <a:endParaRPr lang="en-US" sz="5400" i="1" dirty="0">
              <a:solidFill>
                <a:srgbClr val="36A7AF"/>
              </a:solidFill>
              <a:latin typeface="Segoe UI Black" panose="020B0A02040204020203" pitchFamily="34" charset="0"/>
              <a:ea typeface="Segoe UI Black" panose="020B0A02040204020203" pitchFamily="34" charset="0"/>
            </a:endParaRP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82292E86-6647-4D1B-A4F1-E4702F39AABD}"/>
              </a:ext>
            </a:extLst>
          </p:cNvPr>
          <p:cNvSpPr txBox="1">
            <a:spLocks/>
          </p:cNvSpPr>
          <p:nvPr/>
        </p:nvSpPr>
        <p:spPr>
          <a:xfrm>
            <a:off x="838199" y="1825625"/>
            <a:ext cx="10650967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Clr>
                <a:srgbClr val="002060"/>
              </a:buClr>
            </a:pPr>
            <a:r>
              <a:rPr lang="en-US" sz="3800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Managers will make scheduled based on the location business needs</a:t>
            </a:r>
          </a:p>
          <a:p>
            <a:pPr>
              <a:buClr>
                <a:srgbClr val="002060"/>
              </a:buClr>
            </a:pPr>
            <a:r>
              <a:rPr lang="en-US" sz="3800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Your average shift will be 3-4 hours</a:t>
            </a:r>
          </a:p>
          <a:p>
            <a:pPr>
              <a:buClr>
                <a:srgbClr val="002060"/>
              </a:buClr>
            </a:pPr>
            <a:r>
              <a:rPr lang="en-US" sz="3800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As an International student, you cannot work over 20 hours per week. (It is your responsibility to work with your manager to stay under 20 hours each week)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A59E77B7-FDFB-4F7D-B080-B85BAE084159}"/>
              </a:ext>
            </a:extLst>
          </p:cNvPr>
          <p:cNvCxnSpPr>
            <a:cxnSpLocks/>
          </p:cNvCxnSpPr>
          <p:nvPr/>
        </p:nvCxnSpPr>
        <p:spPr>
          <a:xfrm>
            <a:off x="959224" y="1473798"/>
            <a:ext cx="9981303" cy="0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215800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278762-D21C-49E9-ABAE-5EE05934E5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8C1246-FD81-46BE-BC02-4B82BEE7A1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24D21E2-D5F8-44C1-AA10-1DC775FCA84F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25992"/>
          <a:stretch/>
        </p:blipFill>
        <p:spPr>
          <a:xfrm>
            <a:off x="0" y="0"/>
            <a:ext cx="12192000" cy="6868759"/>
          </a:xfrm>
          <a:prstGeom prst="rect">
            <a:avLst/>
          </a:prstGeom>
        </p:spPr>
      </p:pic>
      <p:sp>
        <p:nvSpPr>
          <p:cNvPr id="5" name="Title 1">
            <a:extLst>
              <a:ext uri="{FF2B5EF4-FFF2-40B4-BE49-F238E27FC236}">
                <a16:creationId xmlns:a16="http://schemas.microsoft.com/office/drawing/2014/main" id="{BA4512F6-33AD-4559-8BC9-9B62195BA6CA}"/>
              </a:ext>
            </a:extLst>
          </p:cNvPr>
          <p:cNvSpPr txBox="1">
            <a:spLocks/>
          </p:cNvSpPr>
          <p:nvPr/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5400" dirty="0">
                <a:solidFill>
                  <a:schemeClr val="bg1"/>
                </a:solidFill>
                <a:latin typeface="Segoe UI Black" panose="020B0A02040204020203" pitchFamily="34" charset="0"/>
                <a:ea typeface="Segoe UI Black" panose="020B0A02040204020203" pitchFamily="34" charset="0"/>
              </a:rPr>
              <a:t>What you need</a:t>
            </a:r>
            <a:endParaRPr lang="en-US" sz="5400" i="1" dirty="0">
              <a:solidFill>
                <a:srgbClr val="36A7AF"/>
              </a:solidFill>
              <a:latin typeface="Segoe UI Black" panose="020B0A02040204020203" pitchFamily="34" charset="0"/>
              <a:ea typeface="Segoe UI Black" panose="020B0A02040204020203" pitchFamily="34" charset="0"/>
            </a:endParaRP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82292E86-6647-4D1B-A4F1-E4702F39AABD}"/>
              </a:ext>
            </a:extLst>
          </p:cNvPr>
          <p:cNvSpPr txBox="1">
            <a:spLocks/>
          </p:cNvSpPr>
          <p:nvPr/>
        </p:nvSpPr>
        <p:spPr>
          <a:xfrm>
            <a:off x="838199" y="1825625"/>
            <a:ext cx="10650967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Clr>
                <a:srgbClr val="002060"/>
              </a:buClr>
              <a:buNone/>
            </a:pPr>
            <a:r>
              <a:rPr lang="en-US" sz="4000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To get authorized to work on campus, you will need the </a:t>
            </a:r>
            <a:r>
              <a:rPr lang="en-US" sz="4000" u="sng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original copies</a:t>
            </a:r>
            <a:r>
              <a:rPr lang="en-US" sz="4000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of the following documents:</a:t>
            </a:r>
          </a:p>
          <a:p>
            <a:pPr marL="0" indent="0">
              <a:buClr>
                <a:srgbClr val="002060"/>
              </a:buClr>
              <a:buNone/>
            </a:pPr>
            <a:r>
              <a:rPr lang="en-US" sz="4000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- Passport </a:t>
            </a:r>
          </a:p>
          <a:p>
            <a:pPr marL="0" indent="0">
              <a:buClr>
                <a:srgbClr val="002060"/>
              </a:buClr>
              <a:buNone/>
            </a:pPr>
            <a:r>
              <a:rPr lang="en-US" sz="4000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-I-20</a:t>
            </a:r>
          </a:p>
          <a:p>
            <a:pPr marL="0" indent="0">
              <a:buClr>
                <a:srgbClr val="002060"/>
              </a:buClr>
              <a:buNone/>
            </a:pPr>
            <a:r>
              <a:rPr lang="en-US" sz="4000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-I-94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A59E77B7-FDFB-4F7D-B080-B85BAE084159}"/>
              </a:ext>
            </a:extLst>
          </p:cNvPr>
          <p:cNvCxnSpPr>
            <a:cxnSpLocks/>
          </p:cNvCxnSpPr>
          <p:nvPr/>
        </p:nvCxnSpPr>
        <p:spPr>
          <a:xfrm>
            <a:off x="959224" y="1473798"/>
            <a:ext cx="9981303" cy="0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340545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278762-D21C-49E9-ABAE-5EE05934E5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8C1246-FD81-46BE-BC02-4B82BEE7A1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24D21E2-D5F8-44C1-AA10-1DC775FCA84F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25992"/>
          <a:stretch/>
        </p:blipFill>
        <p:spPr>
          <a:xfrm>
            <a:off x="0" y="0"/>
            <a:ext cx="12192000" cy="6868759"/>
          </a:xfrm>
          <a:prstGeom prst="rect">
            <a:avLst/>
          </a:prstGeom>
        </p:spPr>
      </p:pic>
      <p:sp>
        <p:nvSpPr>
          <p:cNvPr id="5" name="Title 1">
            <a:extLst>
              <a:ext uri="{FF2B5EF4-FFF2-40B4-BE49-F238E27FC236}">
                <a16:creationId xmlns:a16="http://schemas.microsoft.com/office/drawing/2014/main" id="{BA4512F6-33AD-4559-8BC9-9B62195BA6CA}"/>
              </a:ext>
            </a:extLst>
          </p:cNvPr>
          <p:cNvSpPr txBox="1">
            <a:spLocks/>
          </p:cNvSpPr>
          <p:nvPr/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>
                <a:solidFill>
                  <a:schemeClr val="bg1"/>
                </a:solidFill>
                <a:latin typeface="Segoe UI Black" panose="020B0A02040204020203" pitchFamily="34" charset="0"/>
                <a:ea typeface="Segoe UI Black" panose="020B0A02040204020203" pitchFamily="34" charset="0"/>
              </a:rPr>
              <a:t>All Laker Food Co. Job Expectations</a:t>
            </a:r>
            <a:endParaRPr lang="en-US" i="1" dirty="0">
              <a:solidFill>
                <a:srgbClr val="36A7AF"/>
              </a:solidFill>
              <a:latin typeface="Segoe UI Black" panose="020B0A02040204020203" pitchFamily="34" charset="0"/>
              <a:ea typeface="Segoe UI Black" panose="020B0A02040204020203" pitchFamily="34" charset="0"/>
            </a:endParaRP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82292E86-6647-4D1B-A4F1-E4702F39AABD}"/>
              </a:ext>
            </a:extLst>
          </p:cNvPr>
          <p:cNvSpPr txBox="1">
            <a:spLocks/>
          </p:cNvSpPr>
          <p:nvPr/>
        </p:nvSpPr>
        <p:spPr>
          <a:xfrm>
            <a:off x="838199" y="1825625"/>
            <a:ext cx="10650967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Clr>
                <a:srgbClr val="002060"/>
              </a:buClr>
            </a:pPr>
            <a:r>
              <a:rPr lang="en-US" sz="4000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Please note that all positions within Laker Food Co will </a:t>
            </a:r>
            <a:r>
              <a:rPr lang="en-US" sz="4000" u="sng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require some sort of cleaning of physical locations/tables/counters, as well as doing dishes.</a:t>
            </a:r>
          </a:p>
          <a:p>
            <a:pPr>
              <a:buClr>
                <a:srgbClr val="002060"/>
              </a:buClr>
            </a:pPr>
            <a:r>
              <a:rPr lang="en-US" sz="4000" u="sng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Even if you are scheduled to work a specific shift, you may be pulled to do a different task by managers based on location needs.</a:t>
            </a:r>
          </a:p>
          <a:p>
            <a:pPr>
              <a:buClr>
                <a:srgbClr val="002060"/>
              </a:buClr>
            </a:pPr>
            <a:endParaRPr lang="en-US" sz="4000" dirty="0">
              <a:solidFill>
                <a:schemeClr val="bg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A59E77B7-FDFB-4F7D-B080-B85BAE084159}"/>
              </a:ext>
            </a:extLst>
          </p:cNvPr>
          <p:cNvCxnSpPr>
            <a:cxnSpLocks/>
          </p:cNvCxnSpPr>
          <p:nvPr/>
        </p:nvCxnSpPr>
        <p:spPr>
          <a:xfrm>
            <a:off x="959224" y="1473798"/>
            <a:ext cx="9981303" cy="0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0786998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9900C5-5F94-476B-8C16-57165E04C6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202B36-1676-4200-A266-6F8C2C2063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123275D-9F0F-4323-8E90-3DB30DF084DB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25992"/>
          <a:stretch/>
        </p:blipFill>
        <p:spPr>
          <a:xfrm>
            <a:off x="0" y="0"/>
            <a:ext cx="12192000" cy="6858001"/>
          </a:xfrm>
          <a:prstGeom prst="rect">
            <a:avLst/>
          </a:prstGeom>
        </p:spPr>
      </p:pic>
      <p:sp>
        <p:nvSpPr>
          <p:cNvPr id="5" name="Title 1">
            <a:extLst>
              <a:ext uri="{FF2B5EF4-FFF2-40B4-BE49-F238E27FC236}">
                <a16:creationId xmlns:a16="http://schemas.microsoft.com/office/drawing/2014/main" id="{DE7D6E1D-52EE-48BA-AAB8-3459E887BD4B}"/>
              </a:ext>
            </a:extLst>
          </p:cNvPr>
          <p:cNvSpPr txBox="1">
            <a:spLocks/>
          </p:cNvSpPr>
          <p:nvPr/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5400" dirty="0">
                <a:solidFill>
                  <a:schemeClr val="bg1"/>
                </a:solidFill>
                <a:latin typeface="Segoe UI Black" panose="020B0A02040204020203" pitchFamily="34" charset="0"/>
                <a:ea typeface="Segoe UI Black" panose="020B0A02040204020203" pitchFamily="34" charset="0"/>
              </a:rPr>
              <a:t>Food Service Positions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B58F55F0-8696-45A4-9147-CF71B3F4274B}"/>
              </a:ext>
            </a:extLst>
          </p:cNvPr>
          <p:cNvSpPr txBox="1">
            <a:spLocks/>
          </p:cNvSpPr>
          <p:nvPr/>
        </p:nvSpPr>
        <p:spPr>
          <a:xfrm>
            <a:off x="838199" y="1825625"/>
            <a:ext cx="10650967" cy="4351338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Clr>
                <a:srgbClr val="002060"/>
              </a:buClr>
            </a:pPr>
            <a:r>
              <a:rPr lang="en-US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Positions Include</a:t>
            </a:r>
          </a:p>
          <a:p>
            <a:pPr lvl="1">
              <a:buClr>
                <a:srgbClr val="002060"/>
              </a:buClr>
            </a:pPr>
            <a:r>
              <a:rPr lang="en-US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Dining Room</a:t>
            </a:r>
          </a:p>
          <a:p>
            <a:pPr lvl="2">
              <a:buClr>
                <a:srgbClr val="002060"/>
              </a:buClr>
            </a:pPr>
            <a:r>
              <a:rPr lang="en-US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Cleaning tables, filling condiment stations, sweeping, and other duties as assigned.</a:t>
            </a:r>
          </a:p>
          <a:p>
            <a:pPr lvl="1">
              <a:buClr>
                <a:srgbClr val="002060"/>
              </a:buClr>
            </a:pPr>
            <a:r>
              <a:rPr lang="en-US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Dish Room</a:t>
            </a:r>
          </a:p>
          <a:p>
            <a:pPr lvl="2">
              <a:buClr>
                <a:srgbClr val="002060"/>
              </a:buClr>
            </a:pPr>
            <a:r>
              <a:rPr lang="en-US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Washing dishes, cleaning misc. items, and other duties as assigned.</a:t>
            </a:r>
          </a:p>
          <a:p>
            <a:pPr lvl="1">
              <a:buClr>
                <a:srgbClr val="002060"/>
              </a:buClr>
            </a:pPr>
            <a:r>
              <a:rPr lang="en-US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Cook</a:t>
            </a:r>
          </a:p>
          <a:p>
            <a:pPr lvl="2">
              <a:buClr>
                <a:srgbClr val="002060"/>
              </a:buClr>
            </a:pPr>
            <a:r>
              <a:rPr lang="en-US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Each of our stations have cooks that assist our full time employees cook food.  This position also includes some cleaning, and other duties as assigned.</a:t>
            </a:r>
          </a:p>
          <a:p>
            <a:pPr lvl="1">
              <a:buClr>
                <a:srgbClr val="002060"/>
              </a:buClr>
            </a:pPr>
            <a:r>
              <a:rPr lang="en-US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Prep</a:t>
            </a:r>
          </a:p>
          <a:p>
            <a:pPr lvl="2">
              <a:buClr>
                <a:srgbClr val="002060"/>
              </a:buClr>
            </a:pPr>
            <a:r>
              <a:rPr lang="en-US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Each of our stations have prep students that cut/chop food items to go into recipes or out at stations. This position also includes some cleaning, and other duties as assigned.</a:t>
            </a:r>
          </a:p>
          <a:p>
            <a:pPr lvl="1">
              <a:buClr>
                <a:srgbClr val="002060"/>
              </a:buClr>
            </a:pPr>
            <a:r>
              <a:rPr lang="en-US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C-Store/Cashier</a:t>
            </a:r>
          </a:p>
          <a:p>
            <a:pPr lvl="2">
              <a:buClr>
                <a:srgbClr val="002060"/>
              </a:buClr>
            </a:pPr>
            <a:r>
              <a:rPr lang="en-US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These positions are mainly cashiering at the locations.  Some stocking of store shelves may be included. This position also includes some cleaning, and other duties as assigned.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4FE8538A-4626-40E2-A24E-05AE3ACEA963}"/>
              </a:ext>
            </a:extLst>
          </p:cNvPr>
          <p:cNvCxnSpPr>
            <a:cxnSpLocks/>
          </p:cNvCxnSpPr>
          <p:nvPr/>
        </p:nvCxnSpPr>
        <p:spPr>
          <a:xfrm>
            <a:off x="959224" y="1473798"/>
            <a:ext cx="9981303" cy="0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924762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609</TotalTime>
  <Words>704</Words>
  <Application>Microsoft Office PowerPoint</Application>
  <PresentationFormat>Widescreen</PresentationFormat>
  <Paragraphs>69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8" baseType="lpstr">
      <vt:lpstr>Arial</vt:lpstr>
      <vt:lpstr>Calibri</vt:lpstr>
      <vt:lpstr>Calibri Light</vt:lpstr>
      <vt:lpstr>Segoe UI</vt:lpstr>
      <vt:lpstr>Segoe UI Black</vt:lpstr>
      <vt:lpstr>Segoe UI Semibold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Katelyn Johnson</dc:creator>
  <cp:lastModifiedBy>Silvey, William</cp:lastModifiedBy>
  <cp:revision>30</cp:revision>
  <dcterms:created xsi:type="dcterms:W3CDTF">2022-04-21T18:53:19Z</dcterms:created>
  <dcterms:modified xsi:type="dcterms:W3CDTF">2024-06-03T14:56:36Z</dcterms:modified>
</cp:coreProperties>
</file>