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1" r:id="rId5"/>
    <p:sldId id="262" r:id="rId6"/>
    <p:sldId id="265" r:id="rId7"/>
    <p:sldId id="266" r:id="rId8"/>
    <p:sldId id="291" r:id="rId9"/>
    <p:sldId id="293" r:id="rId10"/>
    <p:sldId id="294" r:id="rId11"/>
    <p:sldId id="297" r:id="rId12"/>
    <p:sldId id="270" r:id="rId13"/>
    <p:sldId id="292" r:id="rId14"/>
    <p:sldId id="28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7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FAFAD-EC64-4EF8-B54C-05DB196BD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C5F5EF-74EA-4ADD-BE63-7E9680B6B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4D581-70D5-4F28-8F70-F5755D32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C2391-3D8B-4424-B5FB-DFD6257B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D2FEC-587A-409E-8CBF-B74061F3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B511D-0993-45B5-B613-A87CC975B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8DBE0-562F-450E-AA1C-ACE101BC1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586F5-76CA-487D-BDAC-A4ECB21F7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ED71F-043E-4C7B-BBA6-8121FC853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5D095-50B4-4157-B2FD-00427A55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DA0959-88CA-4FEE-A70E-7439DF432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87D79-2893-4764-8F34-80CBD5C61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FDAE5-1672-4414-AB73-C5E15384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44709-FC91-48C3-BAD0-87FF56239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50C1E-C795-48A8-9C6B-3319EB25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3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F51F8-76EF-4B82-938B-F29D80250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9E63F-60C9-4E82-9B47-AFA36CA02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C82E6-38E0-4676-A0DC-CDE28A53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121C5-961D-4E73-9065-3746395FD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E61CA-63F8-49FE-933B-2B05F46A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2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7E89B-4D71-4235-B6E3-AEE5CC5A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982C0-3BF0-4E3C-8ECB-862D7A9BB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A2F08-4FB7-4AF1-B1D9-C5A83C92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5B5DB-396B-499C-98CB-728F8373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7BAF5-C087-41DD-AC45-769BE4898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9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C2CC1-44F3-4C00-ADC7-6DC977DA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FC3A-60E5-4023-A823-52E239A1F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E71EC-A630-4847-A0C6-48E6BE4E3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97614-A97C-49D3-B58D-7A6540283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60423-19DF-4FDF-85E6-BFCA6CF0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4C0A9-0A52-4FB6-BF93-6407AC5B8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9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69748-0989-4276-B60A-DC706B7FC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BEED1-56FC-4887-A098-434A1B85F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FD77F-63C2-49E6-9F63-E2B44E3E1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B17BE5-D40C-470C-9C5E-179ACB273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33CAD2-647E-4EBA-B052-B760332A9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43E5B-C8D2-4365-B8CB-3E22854AF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06AC9-AEF9-4558-A0B3-900331038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DCE66-0EF5-4E37-9B54-79D311BF9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6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5A39D-9725-4950-B0BA-419CCFB2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2145EE-D26C-48FC-9617-5B5560E3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34E3C-1336-4BEB-83BC-9B91C8058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DBA27A-1C2C-4B98-8BD2-3E2FB5FA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4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878D9E-CC42-441C-9B09-2AD3F30FE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F7DEBC-EA5D-48AA-9F78-D52FD30EC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6EC82F-AA0E-4D7D-A252-99C9DCF3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81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726F-FFC7-4D86-A0C4-D9AD6FACC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515F3-CC96-412A-9D46-6FAB0DA30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A21D3-993B-4AE8-8447-D78855098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97530-079B-450A-9A58-F5E77D1F9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20CE6-4507-4811-88C4-2B609BA1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80EA6-E501-4025-90F7-251E636B1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6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8A117-B7FC-4981-8B27-83204FFA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884CF1-DCB4-4AC0-81B1-F9BBA5E5B7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81D1E-4DD5-4FE6-BFB0-85FE606B7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F0932-7423-4F33-99C0-FC94CDEE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2F81D-7C14-42DD-B521-8F3DB94B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76087-51D7-4E2C-978E-212099EA5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2F66C8-5B82-4166-8954-865BB0C1B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B7914-6A8F-4C69-916B-AA5A24506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0A02-4BDA-4C1E-936A-08C7C4297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78EE4-C657-4E0A-9DBF-0C37DA331B3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8D366-7A7F-4AAA-8FB2-6066F798F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CF975-CF0C-4A28-87C3-A38B9A5F7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2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vsu.edu/studentjob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vsu.edu/budgets" TargetMode="External"/><Relationship Id="rId4" Type="http://schemas.openxmlformats.org/officeDocument/2006/relationships/hyperlink" Target="http://www.gvsu.edu/payrol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vsu.edu/career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imeclock.gvsu.edu/UltraTime/login.asp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B0592-EA09-4E1D-A948-C7E1D0ECA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06C1A-3922-49F4-B8A4-827141BAC7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D9639E-3A52-4B6E-8DE3-B5E2E51BCD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955ADD5-5BF6-4471-B778-53A15C78584D}"/>
              </a:ext>
            </a:extLst>
          </p:cNvPr>
          <p:cNvSpPr txBox="1">
            <a:spLocks/>
          </p:cNvSpPr>
          <p:nvPr/>
        </p:nvSpPr>
        <p:spPr>
          <a:xfrm>
            <a:off x="1524000" y="1053373"/>
            <a:ext cx="9144000" cy="28070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Student</a:t>
            </a:r>
          </a:p>
          <a:p>
            <a:r>
              <a:rPr lang="en-US" sz="96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Employment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8A03220-201D-41FE-A16A-0B735E318B58}"/>
              </a:ext>
            </a:extLst>
          </p:cNvPr>
          <p:cNvSpPr txBox="1">
            <a:spLocks/>
          </p:cNvSpPr>
          <p:nvPr/>
        </p:nvSpPr>
        <p:spPr>
          <a:xfrm>
            <a:off x="1524000" y="407987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Katelyn Geurink – Associate Director of Student Employment</a:t>
            </a:r>
          </a:p>
          <a:p>
            <a:r>
              <a:rPr lang="en-US" sz="20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Grand Valley State University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20C90B-C907-4CD9-B526-668279E775C8}"/>
              </a:ext>
            </a:extLst>
          </p:cNvPr>
          <p:cNvCxnSpPr/>
          <p:nvPr/>
        </p:nvCxnSpPr>
        <p:spPr>
          <a:xfrm>
            <a:off x="4476974" y="4232256"/>
            <a:ext cx="323805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546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5863CF8-B38F-3C07-8917-62497C38A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D22857D-D55F-7F99-C710-31C9F9D91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E675EF-2D51-9E1A-92CF-2BFDAD2FE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2439BAD-010E-5957-2D31-0E0B768FFB3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Before Applying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CC1A97-4E08-9AC5-4466-8CC44985013E}"/>
              </a:ext>
            </a:extLst>
          </p:cNvPr>
          <p:cNvSpPr txBox="1">
            <a:spLocks/>
          </p:cNvSpPr>
          <p:nvPr/>
        </p:nvSpPr>
        <p:spPr>
          <a:xfrm>
            <a:off x="774191" y="1825625"/>
            <a:ext cx="11012425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It’s a waiting game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wait ten days after you arrive in the United States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attend all required orientation sessions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complete and submit all five forms to PIC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have an offer letter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offer letter can be provided by your supervisor/hiring department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1A6FB9-E739-A41F-1F36-2865DBA09355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452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A302614-40D9-505C-1D64-41BC70A3C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876098-0FAA-134F-8B7E-6553BD539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3832BA-6CB0-7C3D-B9EC-EFE2A6F111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BB7442D-E50D-C77F-ADDD-137CC9E1525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What to Bring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46F2C9F-6BEA-163C-592A-9B284BB74605}"/>
              </a:ext>
            </a:extLst>
          </p:cNvPr>
          <p:cNvSpPr txBox="1">
            <a:spLocks/>
          </p:cNvSpPr>
          <p:nvPr/>
        </p:nvSpPr>
        <p:spPr>
          <a:xfrm>
            <a:off x="774191" y="1825625"/>
            <a:ext cx="11012425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Job Offer Letter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Social Security Application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PIC Letter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Passport, visa, DS-2019 or I-20, PIC letter, printed I-94 (and copies of all documents)</a:t>
            </a:r>
          </a:p>
          <a:p>
            <a:pPr>
              <a:buClr>
                <a:srgbClr val="002060"/>
              </a:buClr>
            </a:pPr>
            <a:r>
              <a:rPr lang="en-US" u="sng" dirty="0">
                <a:solidFill>
                  <a:schemeClr val="bg1"/>
                </a:solidFill>
                <a:ea typeface="+mn-lt"/>
                <a:cs typeface="+mn-lt"/>
              </a:rPr>
              <a:t>https://www.gvsu.edu/istudents/social-security-information-110.htm</a:t>
            </a:r>
            <a:endParaRPr lang="en-US" u="sng" dirty="0">
              <a:solidFill>
                <a:schemeClr val="bg1"/>
              </a:solidFill>
              <a:cs typeface="Calibri"/>
            </a:endParaRPr>
          </a:p>
          <a:p>
            <a:pPr>
              <a:buClr>
                <a:srgbClr val="002060"/>
              </a:buClr>
            </a:pPr>
            <a:endParaRPr lang="en-US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C9BBF5-F231-BC9E-1D66-A252C253304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510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EC124-D684-4C3E-9148-8E42D8BC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4407B-BC17-47FA-9BDD-3D04EE052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1901D5-4918-4655-B397-40BE7B448D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A2C889D-5B4C-4CAE-94BE-19A807FF196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Tips for Success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0210FF1-17CA-4432-B2E5-A5B859D63878}"/>
              </a:ext>
            </a:extLst>
          </p:cNvPr>
          <p:cNvSpPr txBox="1">
            <a:spLocks/>
          </p:cNvSpPr>
          <p:nvPr/>
        </p:nvSpPr>
        <p:spPr>
          <a:xfrm>
            <a:off x="838199" y="1825624"/>
            <a:ext cx="10650967" cy="4747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flexible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Try new things and be open minded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Jobs are short term – if you don’t like your job at first, remember it’s not forever and is a good learning experience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Build a good network with friends, faculty and staff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Budget your money well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D9A973-6EE8-4EAC-9DDB-1DFE56015DD6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691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2668FD-B79D-9FAB-9BCF-7016D3000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BFC37DD-248D-E1A4-992B-4AF48343A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4D4A61-B466-FB32-ADA4-B7E07B489E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6E830AF-8FFC-B7C1-20C1-D4501C725EB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Payroll vs. Student Employment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438582-91A0-CE11-C3A1-A2F2AF20CA86}"/>
              </a:ext>
            </a:extLst>
          </p:cNvPr>
          <p:cNvSpPr txBox="1">
            <a:spLocks/>
          </p:cNvSpPr>
          <p:nvPr/>
        </p:nvSpPr>
        <p:spPr>
          <a:xfrm>
            <a:off x="838199" y="1559860"/>
            <a:ext cx="10650967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buClr>
                <a:srgbClr val="002060"/>
              </a:buClr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C54213-6A3B-4305-7C26-E77C771D19DC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17E2F82-FAA5-00F1-378E-85D23A33DC6A}"/>
              </a:ext>
            </a:extLst>
          </p:cNvPr>
          <p:cNvSpPr txBox="1">
            <a:spLocks/>
          </p:cNvSpPr>
          <p:nvPr/>
        </p:nvSpPr>
        <p:spPr>
          <a:xfrm>
            <a:off x="838198" y="1825625"/>
            <a:ext cx="44088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 Employment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I-9 Form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Hour regulations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Workday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Supervisor concerns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2293A80-5F89-F1BD-92CA-F4B0DD466730}"/>
              </a:ext>
            </a:extLst>
          </p:cNvPr>
          <p:cNvSpPr txBox="1">
            <a:spLocks/>
          </p:cNvSpPr>
          <p:nvPr/>
        </p:nvSpPr>
        <p:spPr>
          <a:xfrm>
            <a:off x="5949874" y="1802727"/>
            <a:ext cx="5315534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Payroll Office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Tax Forms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Direct Deposit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Paychecks</a:t>
            </a:r>
          </a:p>
          <a:p>
            <a:pPr>
              <a:buClr>
                <a:srgbClr val="002060"/>
              </a:buClr>
            </a:pPr>
            <a:r>
              <a:rPr lang="en-US" sz="3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UltraTime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38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2F896-BE04-44CD-B711-E7447C13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120D8-00B1-443D-9184-804ED16D8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613DF9-76ED-45B5-89BF-98B69AD759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C6F4AB4-EE8D-4541-B260-8051B3D2F0D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Resources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FE2CE7-DA87-4450-B25E-145CB70A7CEE}"/>
              </a:ext>
            </a:extLst>
          </p:cNvPr>
          <p:cNvSpPr txBox="1">
            <a:spLocks/>
          </p:cNvSpPr>
          <p:nvPr/>
        </p:nvSpPr>
        <p:spPr>
          <a:xfrm>
            <a:off x="838199" y="1559860"/>
            <a:ext cx="10650967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buClr>
                <a:srgbClr val="002060"/>
              </a:buClr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255A01A-8603-4D46-A70E-9191C234E8D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89A2C45-E3C3-4EC3-9F3E-0B3C2F03EA05}"/>
              </a:ext>
            </a:extLst>
          </p:cNvPr>
          <p:cNvSpPr txBox="1">
            <a:spLocks/>
          </p:cNvSpPr>
          <p:nvPr/>
        </p:nvSpPr>
        <p:spPr>
          <a:xfrm>
            <a:off x="838198" y="1825625"/>
            <a:ext cx="44088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 Employment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331-3238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Fax: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(6161)331-3180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Email: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studentjobs@gvsu.edu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www.gvsu.edu/studentjobs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E24C3-1BBA-4C97-A115-DFBBD50DA65B}"/>
              </a:ext>
            </a:extLst>
          </p:cNvPr>
          <p:cNvSpPr txBox="1">
            <a:spLocks/>
          </p:cNvSpPr>
          <p:nvPr/>
        </p:nvSpPr>
        <p:spPr>
          <a:xfrm>
            <a:off x="5949874" y="1802727"/>
            <a:ext cx="5315534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Payroll Office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331-2237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Email: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payroll@gvsu.edu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www.gvsu.edu/payroll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Padnos International Center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331-3898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</a:t>
            </a:r>
            <a:r>
              <a:rPr lang="en-US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pic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0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FC370-93EF-4C73-BC57-09AD5119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B4BA-A768-465C-BB08-C98E9FC81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BA7241-B717-4B9D-A513-4B880AF590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9A8CDD3-D209-409C-9AA3-F98ADCD893F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Benefits of working at GVSU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3AB3A7F-B560-4FEC-B151-01EB0A4BF1A7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EB49F4D-AFCB-45C6-8D0E-E711D58A5C58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AA57DA7-3CD9-06A4-9781-D605165A14E6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Bi-weekly paycheck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Campus involvement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Develop skills and work ethic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Meet other students on campus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a part of the community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Build relationships with faculty and staff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Grow your resume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3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Workday</a:t>
            </a:r>
            <a:endParaRPr lang="en-US" sz="5400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9301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for jobs you qualify for and are interested in</a:t>
            </a:r>
          </a:p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Continue to check for new jobs weekly</a:t>
            </a:r>
          </a:p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 not apply for Federal Work-Study positions</a:t>
            </a:r>
          </a:p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to at least 5 jobs to increase your chances of finding employment you enjoy</a:t>
            </a:r>
          </a:p>
          <a:p>
            <a:pPr>
              <a:buClr>
                <a:srgbClr val="002060"/>
              </a:buClr>
            </a:pPr>
            <a:endParaRPr lang="en-US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79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900C5-5F94-476B-8C16-57165E04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02B36-1676-4200-A266-6F8C2C206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23275D-9F0F-4323-8E90-3DB30DF084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E7D6E1D-52EE-48BA-AAB8-3459E887BD4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After You Apply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58F55F0-8696-45A4-9147-CF71B3F4274B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Patient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Could take 2-4 weeks from time of application to interview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Could take 2 weeks from interview to first day of work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Applying for a job doesn’t mean you will get the job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Keeping applying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 for job interviews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Contact the Career Center for more information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www.gvsu.edu/careers/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FE8538A-4626-40E2-A24E-05AE3ACEA96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47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97037-879D-4081-B3C7-F56E56C7B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5B216-0172-43A8-A706-464CB5CE7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F241CF-F56B-4045-B164-C40CA7C033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FC37213-6998-4648-96A6-14CCB20F4E2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After You Get Hired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8B68AE1-EA09-4C36-A7FA-4BD0F031E1CF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Complete your employment paperwork BEFORE starting work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Create a schedule with your supervisor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Clock your hours in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UltraTime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committed to your schedule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Communicate with your supervisor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Grow and challenge yourself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Think about how this job fits your career goals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Ask questions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93C0B7-EC1F-427D-9DAA-018D8772E9ED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455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EC166-CF10-4633-B237-265822F8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7384C6-F13D-47FB-B6BC-3981DA535D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FD0ED48-28E7-4AAB-978D-D8D6CC4CAA7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Employment Paperwork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06F8208-61CD-4916-B608-65B86C72C169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2828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Federal I-9 Form	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Must present your original documentation in person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Passport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I-20 or DS-2019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I-94 (can be found online)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Tax Forms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W4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Federal W4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City Tax Form (only if you live/work in GR, Muskegon, Walker, or Detroit)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Direct Deposit 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Completed in Workday as part of onboarding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32C8719-A4F2-4BC9-9EB2-531C92DD1C9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402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E389A-8C11-4A1A-8571-B9671BEA3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F1780-C9D0-4215-959E-BBA6165D6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B70191-8489-4D08-8F95-6E3C431357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D5FD701-3C45-480D-9718-FBE0ABE0BFC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Regulations and Policies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0320B3-43C5-4F93-BDCF-957A92B36B25}"/>
              </a:ext>
            </a:extLst>
          </p:cNvPr>
          <p:cNvSpPr txBox="1">
            <a:spLocks/>
          </p:cNvSpPr>
          <p:nvPr/>
        </p:nvSpPr>
        <p:spPr>
          <a:xfrm>
            <a:off x="838199" y="1825624"/>
            <a:ext cx="10650967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 hours per week during the academic year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40 hours per week during the Spring/Summer semester and 	during breaks (Winter Break and Spring Break)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Follow hour regulations despite job posting requirements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Will receive violation email if hour overage occurs and PIC will be 	notified as well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are not authorized to work off-campus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17A47C-DD83-4CA7-95EB-260E59022F5C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020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AFC9956-B201-A96A-9D2B-6DEF771CA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9667ABD-60DE-9A7F-A242-9B13044F0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CD1496-AABE-DBF6-4A2F-141768C189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376A98C-9DF0-7B1F-1B12-27E3BDAAE65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Social Security Number (SSN)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CFFF3D-14A5-5355-F8F1-AF6E1817F9F8}"/>
              </a:ext>
            </a:extLst>
          </p:cNvPr>
          <p:cNvSpPr txBox="1">
            <a:spLocks/>
          </p:cNvSpPr>
          <p:nvPr/>
        </p:nvSpPr>
        <p:spPr>
          <a:xfrm>
            <a:off x="774191" y="1825625"/>
            <a:ext cx="11012425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Social Security Number (SSN) is need to facilitate payment for scholarships, employment in the U.S., and to file a U.S. tax return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While any individual employed in the U.S. must apply for an obtain an SSN, they can begin working before they receive the SSN 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F995F68-8291-AF66-4CFF-4299C7C347E4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726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C9397B30-EBDF-56E1-6D34-9306F6EF9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6C54B2-7AB2-2FAE-078E-CBF37CC81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9FF9525-22D8-EE9A-50E9-2038490CEE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72DDD6D9-632B-8ECC-6430-B3C8867942A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Eligibility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F2347E6-FA6A-EDD0-7510-9EE97EBD0F8C}"/>
              </a:ext>
            </a:extLst>
          </p:cNvPr>
          <p:cNvSpPr txBox="1">
            <a:spLocks/>
          </p:cNvSpPr>
          <p:nvPr/>
        </p:nvSpPr>
        <p:spPr>
          <a:xfrm>
            <a:off x="774191" y="1825625"/>
            <a:ext cx="11012425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F-1 Students: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have on-campus employment OR curricular practical training and be registered for classes</a:t>
            </a:r>
          </a:p>
          <a:p>
            <a:pPr>
              <a:buClr>
                <a:srgbClr val="002060"/>
              </a:buClr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F-2 Dependents: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Are not eligible to receive a SSN</a:t>
            </a:r>
          </a:p>
          <a:p>
            <a:pPr>
              <a:buClr>
                <a:srgbClr val="002060"/>
              </a:buClr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J-1 Students: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have on-campus employment OR work authorizations to be eligible to receive a SSN</a:t>
            </a:r>
          </a:p>
          <a:p>
            <a:pPr>
              <a:buClr>
                <a:srgbClr val="002060"/>
              </a:buClr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J-1 Student Interns: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must be paid or receiving a stipend by your hosting department to be eligible to receive a SSN during your internship program. Unpaid J-1 interns are not eligible to apply for a SSN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00FD0F0-FBA7-BBFA-B2B1-FAFAC0DEF360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6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703</Words>
  <Application>Microsoft Office PowerPoint</Application>
  <PresentationFormat>Widescreen</PresentationFormat>
  <Paragraphs>111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Segoe UI</vt:lpstr>
      <vt:lpstr>Segoe UI Black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 Johnson</dc:creator>
  <cp:lastModifiedBy>Katelyn Geurink</cp:lastModifiedBy>
  <cp:revision>29</cp:revision>
  <dcterms:created xsi:type="dcterms:W3CDTF">2022-04-21T18:53:19Z</dcterms:created>
  <dcterms:modified xsi:type="dcterms:W3CDTF">2025-10-31T13:05:10Z</dcterms:modified>
</cp:coreProperties>
</file>