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72" r:id="rId4"/>
    <p:sldId id="258" r:id="rId5"/>
    <p:sldId id="261" r:id="rId6"/>
    <p:sldId id="265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51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65AE7-8B3A-462C-BCC4-87DD0A009F6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B798E09-D27B-4EDF-9267-6A95AF1DB4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July 16</a:t>
          </a:r>
          <a:r>
            <a:rPr lang="en-US" b="0" i="0" baseline="30000" dirty="0"/>
            <a:t>th</a:t>
          </a:r>
          <a:r>
            <a:rPr lang="en-US" b="0" i="0" dirty="0"/>
            <a:t>, 2025 – Bills are sent out</a:t>
          </a:r>
          <a:endParaRPr lang="en-US" dirty="0"/>
        </a:p>
      </dgm:t>
    </dgm:pt>
    <dgm:pt modelId="{6CC0E3BE-00F8-4D1B-9883-6A860D7AED7F}" type="parTrans" cxnId="{744F27BE-C183-4969-9D2C-DDA3E5CEE56E}">
      <dgm:prSet/>
      <dgm:spPr/>
      <dgm:t>
        <a:bodyPr/>
        <a:lstStyle/>
        <a:p>
          <a:endParaRPr lang="en-US"/>
        </a:p>
      </dgm:t>
    </dgm:pt>
    <dgm:pt modelId="{03898D40-7507-4A0F-BE2D-BDE57E70C494}" type="sibTrans" cxnId="{744F27BE-C183-4969-9D2C-DDA3E5CEE56E}">
      <dgm:prSet/>
      <dgm:spPr/>
      <dgm:t>
        <a:bodyPr/>
        <a:lstStyle/>
        <a:p>
          <a:endParaRPr lang="en-US"/>
        </a:p>
      </dgm:t>
    </dgm:pt>
    <dgm:pt modelId="{3FA66032-B001-4CE2-9443-2EA8B8E7D7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August 15</a:t>
          </a:r>
          <a:r>
            <a:rPr lang="en-US" b="0" i="0" baseline="30000" dirty="0"/>
            <a:t>th</a:t>
          </a:r>
          <a:r>
            <a:rPr lang="en-US" b="0" i="0" dirty="0"/>
            <a:t>, 2025 – 1</a:t>
          </a:r>
          <a:r>
            <a:rPr lang="en-US" b="0" i="0" baseline="30000" dirty="0"/>
            <a:t>st</a:t>
          </a:r>
          <a:r>
            <a:rPr lang="en-US" b="0" i="0" dirty="0"/>
            <a:t> semester due date </a:t>
          </a:r>
          <a:endParaRPr lang="en-US" dirty="0"/>
        </a:p>
      </dgm:t>
    </dgm:pt>
    <dgm:pt modelId="{D39714FC-8A88-435A-9B74-CE0A54093034}" type="parTrans" cxnId="{1C5B8CEB-D4C5-4C0E-891B-E3483A6DD6BB}">
      <dgm:prSet/>
      <dgm:spPr/>
      <dgm:t>
        <a:bodyPr/>
        <a:lstStyle/>
        <a:p>
          <a:endParaRPr lang="en-US"/>
        </a:p>
      </dgm:t>
    </dgm:pt>
    <dgm:pt modelId="{B09FF7D8-E339-4026-A898-E38334CD8507}" type="sibTrans" cxnId="{1C5B8CEB-D4C5-4C0E-891B-E3483A6DD6BB}">
      <dgm:prSet/>
      <dgm:spPr/>
      <dgm:t>
        <a:bodyPr/>
        <a:lstStyle/>
        <a:p>
          <a:endParaRPr lang="en-US"/>
        </a:p>
      </dgm:t>
    </dgm:pt>
    <dgm:pt modelId="{07C9F28E-0B12-424C-9FED-416CA6372D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Payment in full or deferment plan enrollment required</a:t>
          </a:r>
          <a:endParaRPr lang="en-US" dirty="0"/>
        </a:p>
      </dgm:t>
    </dgm:pt>
    <dgm:pt modelId="{827B278B-0871-4A3C-A755-8D997D06C143}" type="parTrans" cxnId="{BC0C43FD-CDA0-430A-AFBF-CB4AB6D4DE66}">
      <dgm:prSet/>
      <dgm:spPr/>
      <dgm:t>
        <a:bodyPr/>
        <a:lstStyle/>
        <a:p>
          <a:endParaRPr lang="en-US"/>
        </a:p>
      </dgm:t>
    </dgm:pt>
    <dgm:pt modelId="{B265B50A-F19D-4EA4-B09D-603AE92C87A0}" type="sibTrans" cxnId="{BC0C43FD-CDA0-430A-AFBF-CB4AB6D4DE66}">
      <dgm:prSet/>
      <dgm:spPr/>
      <dgm:t>
        <a:bodyPr/>
        <a:lstStyle/>
        <a:p>
          <a:endParaRPr lang="en-US"/>
        </a:p>
      </dgm:t>
    </dgm:pt>
    <dgm:pt modelId="{31F908CB-918E-4059-89C7-07502A28F9DA}" type="pres">
      <dgm:prSet presAssocID="{0BC65AE7-8B3A-462C-BCC4-87DD0A009F66}" presName="root" presStyleCnt="0">
        <dgm:presLayoutVars>
          <dgm:dir/>
          <dgm:resizeHandles val="exact"/>
        </dgm:presLayoutVars>
      </dgm:prSet>
      <dgm:spPr/>
    </dgm:pt>
    <dgm:pt modelId="{200CD397-4AA6-4157-B75A-48374D5F3317}" type="pres">
      <dgm:prSet presAssocID="{7B798E09-D27B-4EDF-9267-6A95AF1DB496}" presName="compNode" presStyleCnt="0"/>
      <dgm:spPr/>
    </dgm:pt>
    <dgm:pt modelId="{D8FF4F04-A6EC-4339-9A7F-B7F7BAA9CAED}" type="pres">
      <dgm:prSet presAssocID="{7B798E09-D27B-4EDF-9267-6A95AF1DB496}" presName="bgRect" presStyleLbl="bgShp" presStyleIdx="0" presStyleCnt="2" custLinFactNeighborX="-3211" custLinFactNeighborY="5179"/>
      <dgm:spPr/>
    </dgm:pt>
    <dgm:pt modelId="{37841D3A-B483-4135-916C-1BAC075A3932}" type="pres">
      <dgm:prSet presAssocID="{7B798E09-D27B-4EDF-9267-6A95AF1DB4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 with solid fill"/>
        </a:ext>
      </dgm:extLst>
    </dgm:pt>
    <dgm:pt modelId="{7CB9F393-DD11-4054-908D-65D964B36956}" type="pres">
      <dgm:prSet presAssocID="{7B798E09-D27B-4EDF-9267-6A95AF1DB496}" presName="spaceRect" presStyleCnt="0"/>
      <dgm:spPr/>
    </dgm:pt>
    <dgm:pt modelId="{635D5A7F-89C8-4C37-B654-697DB857E089}" type="pres">
      <dgm:prSet presAssocID="{7B798E09-D27B-4EDF-9267-6A95AF1DB496}" presName="parTx" presStyleLbl="revTx" presStyleIdx="0" presStyleCnt="3">
        <dgm:presLayoutVars>
          <dgm:chMax val="0"/>
          <dgm:chPref val="0"/>
        </dgm:presLayoutVars>
      </dgm:prSet>
      <dgm:spPr/>
    </dgm:pt>
    <dgm:pt modelId="{6A8E842C-24BB-4409-BB01-A481F699B515}" type="pres">
      <dgm:prSet presAssocID="{03898D40-7507-4A0F-BE2D-BDE57E70C494}" presName="sibTrans" presStyleCnt="0"/>
      <dgm:spPr/>
    </dgm:pt>
    <dgm:pt modelId="{BA28CD9E-0DEA-41F4-9D99-C3565689AE97}" type="pres">
      <dgm:prSet presAssocID="{3FA66032-B001-4CE2-9443-2EA8B8E7D705}" presName="compNode" presStyleCnt="0"/>
      <dgm:spPr/>
    </dgm:pt>
    <dgm:pt modelId="{906DF6F0-EB94-419B-BFAD-9A24320FB405}" type="pres">
      <dgm:prSet presAssocID="{3FA66032-B001-4CE2-9443-2EA8B8E7D705}" presName="bgRect" presStyleLbl="bgShp" presStyleIdx="1" presStyleCnt="2"/>
      <dgm:spPr/>
    </dgm:pt>
    <dgm:pt modelId="{7BECD620-97BE-44F5-9495-6A296122A8BB}" type="pres">
      <dgm:prSet presAssocID="{3FA66032-B001-4CE2-9443-2EA8B8E7D705}" presName="iconRect" presStyleLbl="node1" presStyleIdx="1" presStyleCnt="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outline"/>
        </a:ext>
      </dgm:extLst>
    </dgm:pt>
    <dgm:pt modelId="{46AFD411-E3BA-4058-8703-82959541796C}" type="pres">
      <dgm:prSet presAssocID="{3FA66032-B001-4CE2-9443-2EA8B8E7D705}" presName="spaceRect" presStyleCnt="0"/>
      <dgm:spPr/>
    </dgm:pt>
    <dgm:pt modelId="{6202AD5E-1537-489F-A7A3-E95B3D2D06D9}" type="pres">
      <dgm:prSet presAssocID="{3FA66032-B001-4CE2-9443-2EA8B8E7D705}" presName="parTx" presStyleLbl="revTx" presStyleIdx="1" presStyleCnt="3">
        <dgm:presLayoutVars>
          <dgm:chMax val="0"/>
          <dgm:chPref val="0"/>
        </dgm:presLayoutVars>
      </dgm:prSet>
      <dgm:spPr/>
    </dgm:pt>
    <dgm:pt modelId="{FAAD94F2-4C3A-4F18-BDC1-8927A3F853B0}" type="pres">
      <dgm:prSet presAssocID="{3FA66032-B001-4CE2-9443-2EA8B8E7D705}" presName="desTx" presStyleLbl="revTx" presStyleIdx="2" presStyleCnt="3">
        <dgm:presLayoutVars/>
      </dgm:prSet>
      <dgm:spPr/>
    </dgm:pt>
  </dgm:ptLst>
  <dgm:cxnLst>
    <dgm:cxn modelId="{21DDF813-CFB1-4770-9C96-2BF1B3B5A3A9}" type="presOf" srcId="{07C9F28E-0B12-424C-9FED-416CA6372D0A}" destId="{FAAD94F2-4C3A-4F18-BDC1-8927A3F853B0}" srcOrd="0" destOrd="0" presId="urn:microsoft.com/office/officeart/2018/2/layout/IconVerticalSolidList"/>
    <dgm:cxn modelId="{157C8E5C-8C3A-4E8E-9143-41661FD05C3B}" type="presOf" srcId="{3FA66032-B001-4CE2-9443-2EA8B8E7D705}" destId="{6202AD5E-1537-489F-A7A3-E95B3D2D06D9}" srcOrd="0" destOrd="0" presId="urn:microsoft.com/office/officeart/2018/2/layout/IconVerticalSolidList"/>
    <dgm:cxn modelId="{642C6487-6F32-4B77-93E8-AB00142B5690}" type="presOf" srcId="{0BC65AE7-8B3A-462C-BCC4-87DD0A009F66}" destId="{31F908CB-918E-4059-89C7-07502A28F9DA}" srcOrd="0" destOrd="0" presId="urn:microsoft.com/office/officeart/2018/2/layout/IconVerticalSolidList"/>
    <dgm:cxn modelId="{B6A7FDB1-D238-434C-82C7-A27F918D72A0}" type="presOf" srcId="{7B798E09-D27B-4EDF-9267-6A95AF1DB496}" destId="{635D5A7F-89C8-4C37-B654-697DB857E089}" srcOrd="0" destOrd="0" presId="urn:microsoft.com/office/officeart/2018/2/layout/IconVerticalSolidList"/>
    <dgm:cxn modelId="{744F27BE-C183-4969-9D2C-DDA3E5CEE56E}" srcId="{0BC65AE7-8B3A-462C-BCC4-87DD0A009F66}" destId="{7B798E09-D27B-4EDF-9267-6A95AF1DB496}" srcOrd="0" destOrd="0" parTransId="{6CC0E3BE-00F8-4D1B-9883-6A860D7AED7F}" sibTransId="{03898D40-7507-4A0F-BE2D-BDE57E70C494}"/>
    <dgm:cxn modelId="{1C5B8CEB-D4C5-4C0E-891B-E3483A6DD6BB}" srcId="{0BC65AE7-8B3A-462C-BCC4-87DD0A009F66}" destId="{3FA66032-B001-4CE2-9443-2EA8B8E7D705}" srcOrd="1" destOrd="0" parTransId="{D39714FC-8A88-435A-9B74-CE0A54093034}" sibTransId="{B09FF7D8-E339-4026-A898-E38334CD8507}"/>
    <dgm:cxn modelId="{BC0C43FD-CDA0-430A-AFBF-CB4AB6D4DE66}" srcId="{3FA66032-B001-4CE2-9443-2EA8B8E7D705}" destId="{07C9F28E-0B12-424C-9FED-416CA6372D0A}" srcOrd="0" destOrd="0" parTransId="{827B278B-0871-4A3C-A755-8D997D06C143}" sibTransId="{B265B50A-F19D-4EA4-B09D-603AE92C87A0}"/>
    <dgm:cxn modelId="{F38C1361-7006-4286-AF20-F9F73A842AC9}" type="presParOf" srcId="{31F908CB-918E-4059-89C7-07502A28F9DA}" destId="{200CD397-4AA6-4157-B75A-48374D5F3317}" srcOrd="0" destOrd="0" presId="urn:microsoft.com/office/officeart/2018/2/layout/IconVerticalSolidList"/>
    <dgm:cxn modelId="{33152B05-F195-4751-A161-F21FF32D4EF1}" type="presParOf" srcId="{200CD397-4AA6-4157-B75A-48374D5F3317}" destId="{D8FF4F04-A6EC-4339-9A7F-B7F7BAA9CAED}" srcOrd="0" destOrd="0" presId="urn:microsoft.com/office/officeart/2018/2/layout/IconVerticalSolidList"/>
    <dgm:cxn modelId="{E49A1BB4-40AD-47D7-9C6A-A8036271B41A}" type="presParOf" srcId="{200CD397-4AA6-4157-B75A-48374D5F3317}" destId="{37841D3A-B483-4135-916C-1BAC075A3932}" srcOrd="1" destOrd="0" presId="urn:microsoft.com/office/officeart/2018/2/layout/IconVerticalSolidList"/>
    <dgm:cxn modelId="{BF67F245-9FDF-4AE4-862C-5277FF524633}" type="presParOf" srcId="{200CD397-4AA6-4157-B75A-48374D5F3317}" destId="{7CB9F393-DD11-4054-908D-65D964B36956}" srcOrd="2" destOrd="0" presId="urn:microsoft.com/office/officeart/2018/2/layout/IconVerticalSolidList"/>
    <dgm:cxn modelId="{AAB3B7E3-4BC3-4F71-AA70-0B4814B44016}" type="presParOf" srcId="{200CD397-4AA6-4157-B75A-48374D5F3317}" destId="{635D5A7F-89C8-4C37-B654-697DB857E089}" srcOrd="3" destOrd="0" presId="urn:microsoft.com/office/officeart/2018/2/layout/IconVerticalSolidList"/>
    <dgm:cxn modelId="{5FB80134-19EB-49FD-AFEA-2E9E84B061A2}" type="presParOf" srcId="{31F908CB-918E-4059-89C7-07502A28F9DA}" destId="{6A8E842C-24BB-4409-BB01-A481F699B515}" srcOrd="1" destOrd="0" presId="urn:microsoft.com/office/officeart/2018/2/layout/IconVerticalSolidList"/>
    <dgm:cxn modelId="{35C2E3BA-7B9D-4F66-B29C-1C985D245886}" type="presParOf" srcId="{31F908CB-918E-4059-89C7-07502A28F9DA}" destId="{BA28CD9E-0DEA-41F4-9D99-C3565689AE97}" srcOrd="2" destOrd="0" presId="urn:microsoft.com/office/officeart/2018/2/layout/IconVerticalSolidList"/>
    <dgm:cxn modelId="{E80B497F-6A1B-4333-AD13-E21025EF57D5}" type="presParOf" srcId="{BA28CD9E-0DEA-41F4-9D99-C3565689AE97}" destId="{906DF6F0-EB94-419B-BFAD-9A24320FB405}" srcOrd="0" destOrd="0" presId="urn:microsoft.com/office/officeart/2018/2/layout/IconVerticalSolidList"/>
    <dgm:cxn modelId="{A236B81A-7ED9-4F94-87F5-48C69D87C4B2}" type="presParOf" srcId="{BA28CD9E-0DEA-41F4-9D99-C3565689AE97}" destId="{7BECD620-97BE-44F5-9495-6A296122A8BB}" srcOrd="1" destOrd="0" presId="urn:microsoft.com/office/officeart/2018/2/layout/IconVerticalSolidList"/>
    <dgm:cxn modelId="{8C7A9695-6DD6-4AD5-9738-9C770D9F357F}" type="presParOf" srcId="{BA28CD9E-0DEA-41F4-9D99-C3565689AE97}" destId="{46AFD411-E3BA-4058-8703-82959541796C}" srcOrd="2" destOrd="0" presId="urn:microsoft.com/office/officeart/2018/2/layout/IconVerticalSolidList"/>
    <dgm:cxn modelId="{B6D9FF7F-6E7E-43C6-AE4F-8A13ED0DDE6D}" type="presParOf" srcId="{BA28CD9E-0DEA-41F4-9D99-C3565689AE97}" destId="{6202AD5E-1537-489F-A7A3-E95B3D2D06D9}" srcOrd="3" destOrd="0" presId="urn:microsoft.com/office/officeart/2018/2/layout/IconVerticalSolidList"/>
    <dgm:cxn modelId="{F0E53F38-6EFE-4DE2-B27F-629A86DEED6C}" type="presParOf" srcId="{BA28CD9E-0DEA-41F4-9D99-C3565689AE97}" destId="{FAAD94F2-4C3A-4F18-BDC1-8927A3F853B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F4F04-A6EC-4339-9A7F-B7F7BAA9CAED}">
      <dsp:nvSpPr>
        <dsp:cNvPr id="0" name=""/>
        <dsp:cNvSpPr/>
      </dsp:nvSpPr>
      <dsp:spPr>
        <a:xfrm>
          <a:off x="0" y="706638"/>
          <a:ext cx="10972800" cy="11907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41D3A-B483-4135-916C-1BAC075A3932}">
      <dsp:nvSpPr>
        <dsp:cNvPr id="0" name=""/>
        <dsp:cNvSpPr/>
      </dsp:nvSpPr>
      <dsp:spPr>
        <a:xfrm>
          <a:off x="360191" y="912882"/>
          <a:ext cx="654894" cy="6548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D5A7F-89C8-4C37-B654-697DB857E089}">
      <dsp:nvSpPr>
        <dsp:cNvPr id="0" name=""/>
        <dsp:cNvSpPr/>
      </dsp:nvSpPr>
      <dsp:spPr>
        <a:xfrm>
          <a:off x="1375277" y="644971"/>
          <a:ext cx="9597522" cy="1190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17" tIns="126017" rIns="126017" bIns="1260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July 16</a:t>
          </a:r>
          <a:r>
            <a:rPr lang="en-US" sz="2500" b="0" i="0" kern="1200" baseline="30000" dirty="0"/>
            <a:t>th</a:t>
          </a:r>
          <a:r>
            <a:rPr lang="en-US" sz="2500" b="0" i="0" kern="1200" dirty="0"/>
            <a:t>, 2025 – Bills are sent out</a:t>
          </a:r>
          <a:endParaRPr lang="en-US" sz="2500" kern="1200" dirty="0"/>
        </a:p>
      </dsp:txBody>
      <dsp:txXfrm>
        <a:off x="1375277" y="644971"/>
        <a:ext cx="9597522" cy="1190716"/>
      </dsp:txXfrm>
    </dsp:sp>
    <dsp:sp modelId="{906DF6F0-EB94-419B-BFAD-9A24320FB405}">
      <dsp:nvSpPr>
        <dsp:cNvPr id="0" name=""/>
        <dsp:cNvSpPr/>
      </dsp:nvSpPr>
      <dsp:spPr>
        <a:xfrm>
          <a:off x="0" y="2133367"/>
          <a:ext cx="10972800" cy="11907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CD620-97BE-44F5-9495-6A296122A8BB}">
      <dsp:nvSpPr>
        <dsp:cNvPr id="0" name=""/>
        <dsp:cNvSpPr/>
      </dsp:nvSpPr>
      <dsp:spPr>
        <a:xfrm>
          <a:off x="360191" y="2401278"/>
          <a:ext cx="654894" cy="65489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2AD5E-1537-489F-A7A3-E95B3D2D06D9}">
      <dsp:nvSpPr>
        <dsp:cNvPr id="0" name=""/>
        <dsp:cNvSpPr/>
      </dsp:nvSpPr>
      <dsp:spPr>
        <a:xfrm>
          <a:off x="1375277" y="2133367"/>
          <a:ext cx="4937760" cy="1190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17" tIns="126017" rIns="126017" bIns="1260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August 15</a:t>
          </a:r>
          <a:r>
            <a:rPr lang="en-US" sz="2500" b="0" i="0" kern="1200" baseline="30000" dirty="0"/>
            <a:t>th</a:t>
          </a:r>
          <a:r>
            <a:rPr lang="en-US" sz="2500" b="0" i="0" kern="1200" dirty="0"/>
            <a:t>, 2025 – 1</a:t>
          </a:r>
          <a:r>
            <a:rPr lang="en-US" sz="2500" b="0" i="0" kern="1200" baseline="30000" dirty="0"/>
            <a:t>st</a:t>
          </a:r>
          <a:r>
            <a:rPr lang="en-US" sz="2500" b="0" i="0" kern="1200" dirty="0"/>
            <a:t> semester due date </a:t>
          </a:r>
          <a:endParaRPr lang="en-US" sz="2500" kern="1200" dirty="0"/>
        </a:p>
      </dsp:txBody>
      <dsp:txXfrm>
        <a:off x="1375277" y="2133367"/>
        <a:ext cx="4937760" cy="1190716"/>
      </dsp:txXfrm>
    </dsp:sp>
    <dsp:sp modelId="{FAAD94F2-4C3A-4F18-BDC1-8927A3F853B0}">
      <dsp:nvSpPr>
        <dsp:cNvPr id="0" name=""/>
        <dsp:cNvSpPr/>
      </dsp:nvSpPr>
      <dsp:spPr>
        <a:xfrm>
          <a:off x="6313037" y="2133367"/>
          <a:ext cx="4659762" cy="1190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17" tIns="126017" rIns="126017" bIns="12601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Payment in full or deferment plan enrollment required</a:t>
          </a:r>
          <a:endParaRPr lang="en-US" sz="1800" kern="1200" dirty="0"/>
        </a:p>
      </dsp:txBody>
      <dsp:txXfrm>
        <a:off x="6313037" y="2133367"/>
        <a:ext cx="4659762" cy="1190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" y="1"/>
            <a:ext cx="1217396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0354" y="4464966"/>
            <a:ext cx="7287813" cy="1229783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37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4136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136D64-64FF-1C44-8A0D-A2DF256B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7E393-095B-BD48-A7B5-254C27EA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EA20C-697C-ED44-BF3B-17CE83A7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45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840CFE91-EFD3-8A4F-A095-A0330436AA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2173961" cy="685799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33145" y="6234897"/>
            <a:ext cx="3657600" cy="486580"/>
          </a:xfrm>
        </p:spPr>
        <p:txBody>
          <a:bodyPr/>
          <a:lstStyle/>
          <a:p>
            <a:fld id="{40BC1670-A1A1-8346-81EC-B707852AFEB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5823" y="6234897"/>
            <a:ext cx="7484963" cy="48658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00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840CFE91-EFD3-8A4F-A095-A0330436AA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2173961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33145" y="6234897"/>
            <a:ext cx="3657600" cy="486580"/>
          </a:xfrm>
        </p:spPr>
        <p:txBody>
          <a:bodyPr/>
          <a:lstStyle/>
          <a:p>
            <a:fld id="{40BC1670-A1A1-8346-81EC-B707852AFEB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5823" y="6234897"/>
            <a:ext cx="7484963" cy="48658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61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owerpoint_title_1.jpg">
            <a:extLst>
              <a:ext uri="{FF2B5EF4-FFF2-40B4-BE49-F238E27FC236}">
                <a16:creationId xmlns:a16="http://schemas.microsoft.com/office/drawing/2014/main" id="{7B8AC24C-5078-0A45-B025-612078EB99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5435"/>
            <a:ext cx="12173961" cy="685799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86847" y="6234897"/>
            <a:ext cx="3642165" cy="4865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BC1670-A1A1-8346-81EC-B707852AFEB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555" y="6234897"/>
            <a:ext cx="7423231" cy="4865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2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2759-B920-FF43-A499-D67551372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C6D50-E816-1E4F-BA62-5C9BA81BB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0DD6E-71D2-BC4B-B7EE-4C1DDA25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4F083-307C-AB47-B3CD-77E20334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78F42-3EE7-6B4C-98F8-59976F7D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EAC1-0A30-9148-9B32-95C3F4054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21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1"/>
            <a:ext cx="1217396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0354" y="4464966"/>
            <a:ext cx="7287813" cy="1229783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37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0232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0"/>
            <a:ext cx="12173961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0354" y="4464966"/>
            <a:ext cx="7287813" cy="1229783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3733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7004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1"/>
            <a:ext cx="1217396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5176" y="2521298"/>
            <a:ext cx="9506673" cy="861775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4477" y="4489960"/>
            <a:ext cx="9507371" cy="461665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6592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0"/>
            <a:ext cx="12173961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5176" y="2521298"/>
            <a:ext cx="9506673" cy="861775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4477" y="4489960"/>
            <a:ext cx="9507371" cy="461665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23229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9A3AD80A-2CFA-6941-995E-ECEBB910EB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5435"/>
            <a:ext cx="12173961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5176" y="2521298"/>
            <a:ext cx="9506673" cy="861775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4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4477" y="4489960"/>
            <a:ext cx="9507371" cy="461665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638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34473"/>
            <a:ext cx="10972800" cy="666786"/>
          </a:xfrm>
        </p:spPr>
        <p:txBody>
          <a:bodyPr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63958"/>
            <a:ext cx="10972800" cy="396905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538C1-B293-2742-9530-944373C1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C5AA5D-E640-8440-A816-8308BD1D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9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704243"/>
            <a:ext cx="5424668" cy="3836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A8385-210F-2C41-9414-21FE5B2233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4032" y="1704241"/>
            <a:ext cx="5378369" cy="38361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5BD5A4A-B91A-0941-8B20-7FDE4EDE58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DC64958-0AF4-244F-9A54-A32A5C0E15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2C2F31-D4A7-A84E-BE28-5B65CE1FE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18289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2206908"/>
            <a:ext cx="5424668" cy="34724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A8385-210F-2C41-9414-21FE5B2233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4032" y="2206907"/>
            <a:ext cx="5378369" cy="3472407"/>
          </a:xfr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5D822D-FB6E-364C-96F9-CEB662040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305" y="1528234"/>
            <a:ext cx="4953961" cy="539751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1BA465-3D1A-D44E-A344-DC3494C804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1585" y="1528234"/>
            <a:ext cx="4930815" cy="53975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5BD5A4A-B91A-0941-8B20-7FDE4EDE58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DC64958-0AF4-244F-9A54-A32A5C0E15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2C2F31-D4A7-A84E-BE28-5B65CE1FE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48624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3ED1D5-513A-B04B-A4FA-4A46389E210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1"/>
            <a:ext cx="12173961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1018"/>
            <a:ext cx="10972800" cy="7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7620"/>
            <a:ext cx="10972800" cy="399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20245" y="6234897"/>
            <a:ext cx="1118887" cy="486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40BC1670-A1A1-8346-81EC-B707852AFEB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119" y="6234897"/>
            <a:ext cx="4399667" cy="486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189" rtl="0" eaLnBrk="1" latinLnBrk="0" hangingPunct="1">
        <a:spcBef>
          <a:spcPct val="0"/>
        </a:spcBef>
        <a:buNone/>
        <a:defRPr sz="3733" b="1" i="0" kern="1200">
          <a:solidFill>
            <a:srgbClr val="00498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j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j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payment.paymytuition.com/paynow/gvsu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a@gvsu.ed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EB4C-0BBB-C74C-BBAF-6CD6D6BD43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Accounts Office</a:t>
            </a:r>
          </a:p>
        </p:txBody>
      </p:sp>
    </p:spTree>
    <p:extLst>
      <p:ext uri="{BB962C8B-B14F-4D97-AF65-F5344CB8AC3E}">
        <p14:creationId xmlns:p14="http://schemas.microsoft.com/office/powerpoint/2010/main" val="1319536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0D3457-8909-F942-9C75-9751F9C4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4473"/>
            <a:ext cx="10972800" cy="666786"/>
          </a:xfrm>
        </p:spPr>
        <p:txBody>
          <a:bodyPr anchor="ctr">
            <a:normAutofit/>
          </a:bodyPr>
          <a:lstStyle/>
          <a:p>
            <a:r>
              <a:rPr lang="en-US" dirty="0"/>
              <a:t>Billing Schedule – Fall 2025 Semester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E26112B-04A7-4E66-3265-12F5FACA0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590523"/>
              </p:ext>
            </p:extLst>
          </p:nvPr>
        </p:nvGraphicFramePr>
        <p:xfrm>
          <a:off x="609600" y="1663958"/>
          <a:ext cx="10972800" cy="396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91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1FEE8-22DA-0A49-8FDB-8AD82053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Deferment Plan  / Class Cancellation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August 15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25% of total amount owed + $40 non-refundable fee due by 5pm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Remaining Due Dates – 25% due each installment</a:t>
            </a:r>
          </a:p>
          <a:p>
            <a:pPr lvl="1"/>
            <a:r>
              <a:rPr lang="en-US" sz="2400" dirty="0"/>
              <a:t>September 19th , 2025</a:t>
            </a:r>
          </a:p>
          <a:p>
            <a:pPr lvl="1"/>
            <a:r>
              <a:rPr lang="en-US" sz="2400" dirty="0"/>
              <a:t>October 17th , 2025</a:t>
            </a:r>
          </a:p>
          <a:p>
            <a:pPr lvl="1"/>
            <a:r>
              <a:rPr lang="en-US" sz="2400" dirty="0"/>
              <a:t>November 7th , 2025</a:t>
            </a:r>
          </a:p>
          <a:p>
            <a:pPr lvl="1"/>
            <a:endParaRPr lang="en-US" sz="2400" dirty="0"/>
          </a:p>
          <a:p>
            <a:r>
              <a:rPr lang="en-US" dirty="0"/>
              <a:t>If payment not received by 5pm, August 15</a:t>
            </a:r>
            <a:r>
              <a:rPr lang="en-US" baseline="30000" dirty="0"/>
              <a:t>th</a:t>
            </a:r>
            <a:r>
              <a:rPr lang="en-US" dirty="0"/>
              <a:t>, your classes will be dropped</a:t>
            </a:r>
          </a:p>
          <a:p>
            <a:pPr marL="457188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marL="457188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9999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92FB5C4-B9F1-1C44-9AC8-BB2763B5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4243"/>
            <a:ext cx="6983393" cy="3836172"/>
          </a:xfrm>
        </p:spPr>
        <p:txBody>
          <a:bodyPr>
            <a:normAutofit/>
          </a:bodyPr>
          <a:lstStyle/>
          <a:p>
            <a:r>
              <a:rPr lang="en-US" dirty="0"/>
              <a:t>Refunds sent out the week of September 2nd</a:t>
            </a:r>
          </a:p>
          <a:p>
            <a:r>
              <a:rPr lang="en-US" dirty="0"/>
              <a:t>Late fees of 1% per month assessed if following payment dates missed.</a:t>
            </a:r>
          </a:p>
          <a:p>
            <a:pPr lvl="1"/>
            <a:r>
              <a:rPr lang="en-US" dirty="0"/>
              <a:t>September 19th , 2025</a:t>
            </a:r>
          </a:p>
          <a:p>
            <a:pPr lvl="1"/>
            <a:r>
              <a:rPr lang="en-US" dirty="0"/>
              <a:t>October 17th , 2025</a:t>
            </a:r>
          </a:p>
          <a:p>
            <a:pPr lvl="1"/>
            <a:r>
              <a:rPr lang="en-US" dirty="0"/>
              <a:t>November 07</a:t>
            </a:r>
            <a:r>
              <a:rPr lang="en-US" baseline="30000" dirty="0"/>
              <a:t>th</a:t>
            </a:r>
            <a:r>
              <a:rPr lang="en-US" dirty="0"/>
              <a:t> , 2025</a:t>
            </a:r>
          </a:p>
          <a:p>
            <a:r>
              <a:rPr lang="en-US" dirty="0"/>
              <a:t>Holds that prevent registration / transcript access given to students with past due balances.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509E1FF-2C0B-D645-96CC-AEC3E51272A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977710" y="571019"/>
            <a:ext cx="3319465" cy="4970416"/>
          </a:xfr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0A80B5ED-5260-3F48-94ED-C24194F5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018"/>
            <a:ext cx="6983392" cy="793700"/>
          </a:xfrm>
        </p:spPr>
        <p:txBody>
          <a:bodyPr>
            <a:normAutofit/>
          </a:bodyPr>
          <a:lstStyle/>
          <a:p>
            <a:r>
              <a:rPr lang="en-US" dirty="0"/>
              <a:t>Refunds / Late Fees</a:t>
            </a:r>
          </a:p>
        </p:txBody>
      </p:sp>
    </p:spTree>
    <p:extLst>
      <p:ext uri="{BB962C8B-B14F-4D97-AF65-F5344CB8AC3E}">
        <p14:creationId xmlns:p14="http://schemas.microsoft.com/office/powerpoint/2010/main" val="2069753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0C5658-1549-B7FD-546A-5EF3C4AAB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704243"/>
            <a:ext cx="5791202" cy="38361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Online through </a:t>
            </a:r>
            <a:r>
              <a:rPr lang="en-US" dirty="0" err="1"/>
              <a:t>MyBanner</a:t>
            </a:r>
            <a:r>
              <a:rPr lang="en-US" dirty="0"/>
              <a:t> Account</a:t>
            </a:r>
          </a:p>
          <a:p>
            <a:pPr lvl="1"/>
            <a:r>
              <a:rPr lang="en-US" dirty="0"/>
              <a:t>Electronic Check (no fee)</a:t>
            </a:r>
          </a:p>
          <a:p>
            <a:pPr lvl="1"/>
            <a:r>
              <a:rPr lang="en-US" dirty="0"/>
              <a:t>Credit Card / Debit card (2.95% fee- domestic payments &amp; 4.25% for international card payments)</a:t>
            </a:r>
          </a:p>
          <a:p>
            <a:pPr lvl="1"/>
            <a:endParaRPr lang="en-US" dirty="0"/>
          </a:p>
          <a:p>
            <a:r>
              <a:rPr lang="en-US" dirty="0"/>
              <a:t>In Person at Student Assistance Center</a:t>
            </a:r>
          </a:p>
          <a:p>
            <a:pPr lvl="1"/>
            <a:r>
              <a:rPr lang="en-US" dirty="0"/>
              <a:t>Check  / Money order (no fee)</a:t>
            </a:r>
          </a:p>
          <a:p>
            <a:pPr lvl="1"/>
            <a:endParaRPr lang="en-US" dirty="0"/>
          </a:p>
          <a:p>
            <a:r>
              <a:rPr lang="en-US" dirty="0" err="1">
                <a:hlinkClick r:id="rId2"/>
              </a:rPr>
              <a:t>PayMyTuition</a:t>
            </a:r>
            <a:r>
              <a:rPr lang="en-US" dirty="0"/>
              <a:t> (also accessible through </a:t>
            </a:r>
            <a:r>
              <a:rPr lang="en-US" dirty="0" err="1"/>
              <a:t>MyBanner</a:t>
            </a:r>
            <a:r>
              <a:rPr lang="en-US" dirty="0"/>
              <a:t> as well)</a:t>
            </a:r>
          </a:p>
          <a:p>
            <a:pPr marL="457188" lvl="1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E15B3F-1794-00DB-35E0-F3B9F5A0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Options</a:t>
            </a:r>
          </a:p>
        </p:txBody>
      </p:sp>
      <p:pic>
        <p:nvPicPr>
          <p:cNvPr id="16" name="Content Placeholder 15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9FCDCDF7-0E4F-309E-B4AE-226A55FEB62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483220" y="1203093"/>
            <a:ext cx="5424668" cy="3836173"/>
          </a:xfrm>
        </p:spPr>
      </p:pic>
    </p:spTree>
    <p:extLst>
      <p:ext uri="{BB962C8B-B14F-4D97-AF65-F5344CB8AC3E}">
        <p14:creationId xmlns:p14="http://schemas.microsoft.com/office/powerpoint/2010/main" val="1053231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A51DCD-DC58-2C4A-ABCA-47A8D9C4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04243"/>
            <a:ext cx="5424668" cy="3836172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International students who are awarded grants or scholarships in an amount that exceeds the cost of tuition for the semester may be taxed on the amount of the overpayment- even if that overpayment covers other costs such as housing, meal plan, or GVSU Saves charges.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 the 75% add/drop period each semester, the charge for the tax amount is added to your student account balance.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you have questions regarding this, please reach out to Brend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a Sain in the payroll office at sainb@gvsu.edu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EF2D84-9C65-C24A-BD8B-F870A217B7A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612893" y="1704241"/>
            <a:ext cx="2560647" cy="3836175"/>
          </a:xfr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E449E6B-18F0-4F4F-9106-5E18F1F7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018"/>
            <a:ext cx="10972800" cy="793700"/>
          </a:xfrm>
        </p:spPr>
        <p:txBody>
          <a:bodyPr anchor="ctr">
            <a:normAutofit/>
          </a:bodyPr>
          <a:lstStyle/>
          <a:p>
            <a:r>
              <a:rPr lang="en-US" dirty="0"/>
              <a:t>1042 Withholding – Tax implications</a:t>
            </a:r>
          </a:p>
        </p:txBody>
      </p:sp>
    </p:spTree>
    <p:extLst>
      <p:ext uri="{BB962C8B-B14F-4D97-AF65-F5344CB8AC3E}">
        <p14:creationId xmlns:p14="http://schemas.microsoft.com/office/powerpoint/2010/main" val="2819873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449E6B-18F0-4F4F-9106-5E18F1F7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A51DCD-DC58-2C4A-ABCA-47A8D9C4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 your local address and phone number in </a:t>
            </a:r>
            <a:r>
              <a:rPr lang="en-US" dirty="0" err="1"/>
              <a:t>MyBanner</a:t>
            </a:r>
            <a:r>
              <a:rPr lang="en-US" dirty="0"/>
              <a:t> as soon as possible to ensure you receive all communications from the Student Accounts office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can reach the Student Accounts office from at:</a:t>
            </a:r>
          </a:p>
          <a:p>
            <a:pPr lvl="1"/>
            <a:r>
              <a:rPr lang="en-US" dirty="0">
                <a:hlinkClick r:id="rId2"/>
              </a:rPr>
              <a:t>studenta@gvsu.edu</a:t>
            </a:r>
            <a:endParaRPr lang="en-US" dirty="0"/>
          </a:p>
          <a:p>
            <a:pPr lvl="1"/>
            <a:r>
              <a:rPr lang="en-US" dirty="0"/>
              <a:t>616-331-2209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42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B0826F-0E42-D65D-8DE4-3879EFB7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2381157"/>
            <a:ext cx="10972800" cy="793700"/>
          </a:xfrm>
        </p:spPr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413668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re">
  <a:themeElements>
    <a:clrScheme name="Core">
      <a:dk1>
        <a:srgbClr val="004886"/>
      </a:dk1>
      <a:lt1>
        <a:srgbClr val="FFFFFF"/>
      </a:lt1>
      <a:dk2>
        <a:srgbClr val="00A3DA"/>
      </a:dk2>
      <a:lt2>
        <a:srgbClr val="D0E1EB"/>
      </a:lt2>
      <a:accent1>
        <a:srgbClr val="87939A"/>
      </a:accent1>
      <a:accent2>
        <a:srgbClr val="3C479E"/>
      </a:accent2>
      <a:accent3>
        <a:srgbClr val="58D297"/>
      </a:accent3>
      <a:accent4>
        <a:srgbClr val="57A0D8"/>
      </a:accent4>
      <a:accent5>
        <a:srgbClr val="90DDFB"/>
      </a:accent5>
      <a:accent6>
        <a:srgbClr val="173570"/>
      </a:accent6>
      <a:hlink>
        <a:srgbClr val="5F259D"/>
      </a:hlink>
      <a:folHlink>
        <a:srgbClr val="B23A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" id="{3D2DFB0F-4779-7742-B1B3-9609602DF894}" vid="{D6114067-8D95-5B49-AE95-186A122F50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</Template>
  <TotalTime>1377</TotalTime>
  <Words>347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Core</vt:lpstr>
      <vt:lpstr>Student Accounts Office</vt:lpstr>
      <vt:lpstr>Billing Schedule – Fall 2025 Semester</vt:lpstr>
      <vt:lpstr>Deferment Plan  / Class Cancellation</vt:lpstr>
      <vt:lpstr>Refunds / Late Fees</vt:lpstr>
      <vt:lpstr>Payment Options</vt:lpstr>
      <vt:lpstr>1042 Withholding – Tax implications</vt:lpstr>
      <vt:lpstr>Contact information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Vander Heide</dc:creator>
  <cp:lastModifiedBy>Libby Jawish</cp:lastModifiedBy>
  <cp:revision>13</cp:revision>
  <dcterms:created xsi:type="dcterms:W3CDTF">2018-08-23T19:17:12Z</dcterms:created>
  <dcterms:modified xsi:type="dcterms:W3CDTF">2025-06-13T14:03:29Z</dcterms:modified>
</cp:coreProperties>
</file>