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8" r:id="rId3"/>
    <p:sldId id="272" r:id="rId4"/>
    <p:sldId id="259" r:id="rId5"/>
    <p:sldId id="270" r:id="rId6"/>
    <p:sldId id="273" r:id="rId7"/>
    <p:sldId id="274" r:id="rId8"/>
    <p:sldId id="275" r:id="rId9"/>
    <p:sldId id="276" r:id="rId10"/>
    <p:sldId id="271" r:id="rId11"/>
    <p:sldId id="266" r:id="rId12"/>
    <p:sldId id="277" r:id="rId13"/>
    <p:sldId id="264"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9" d="100"/>
          <a:sy n="89" d="100"/>
        </p:scale>
        <p:origin x="84"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546FE-8872-4613-B220-205AB91B4B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EFF5EE-ED0F-4788-B1AA-9C663F020F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F1D71E-3B92-4406-B619-4033A9840C01}"/>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5" name="Footer Placeholder 4">
            <a:extLst>
              <a:ext uri="{FF2B5EF4-FFF2-40B4-BE49-F238E27FC236}">
                <a16:creationId xmlns:a16="http://schemas.microsoft.com/office/drawing/2014/main" id="{810F0ED4-33AC-4EAA-A080-CFBF3C319C5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3DC592-1217-46FB-BBD9-BAF43F4133CF}"/>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2898421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D8F89-24AB-40D0-B8E7-EA9562EEDA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43B1DB-1183-4051-B2D7-BC58049A5C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FF68ED-BFE1-4023-856F-A3686CA8D4BF}"/>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5" name="Footer Placeholder 4">
            <a:extLst>
              <a:ext uri="{FF2B5EF4-FFF2-40B4-BE49-F238E27FC236}">
                <a16:creationId xmlns:a16="http://schemas.microsoft.com/office/drawing/2014/main" id="{F8336282-05FC-42FD-A1ED-DCCCEA67DD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274C63-E514-451D-A565-65F43EF833AF}"/>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2843817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12280-204F-44A9-BAE7-5966CEF921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CF7E65-F4D1-4DC2-8030-C0BCFD7BC9D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3516BB-CB7D-4ECE-BD15-D843BAD56FF5}"/>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5" name="Footer Placeholder 4">
            <a:extLst>
              <a:ext uri="{FF2B5EF4-FFF2-40B4-BE49-F238E27FC236}">
                <a16:creationId xmlns:a16="http://schemas.microsoft.com/office/drawing/2014/main" id="{2B5711FA-AC15-4078-98D8-C8133163C3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893530-064A-448A-99C1-140B1743C4DE}"/>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11455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193C-C244-426E-AD7E-016458D2F6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196D95-CD51-4964-B21F-3C039D0BE5C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2C52B7-D626-4E7E-ADF9-88F55FCA8ED2}"/>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5" name="Footer Placeholder 4">
            <a:extLst>
              <a:ext uri="{FF2B5EF4-FFF2-40B4-BE49-F238E27FC236}">
                <a16:creationId xmlns:a16="http://schemas.microsoft.com/office/drawing/2014/main" id="{079BAD10-CAC2-4A10-AF2A-313CBEED24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D65B3B2-695B-457B-A967-59BD60C5524A}"/>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207094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C252-7163-4D0F-850A-6E75414AFE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D9DE06-04FD-4313-ACC8-BDE7D46B1B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14E813A-8F57-4665-B647-2D9A84F1A7FF}"/>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5" name="Footer Placeholder 4">
            <a:extLst>
              <a:ext uri="{FF2B5EF4-FFF2-40B4-BE49-F238E27FC236}">
                <a16:creationId xmlns:a16="http://schemas.microsoft.com/office/drawing/2014/main" id="{68F884F1-09BC-4BB7-9D39-1A8891AFBD7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667EB9-54CA-4ACD-9FBD-D45EE65990AB}"/>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159010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F7395-EBFB-4FD5-8774-575528F17A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126AC-BB18-4581-94D3-D6CC89AE358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973A6B-FA40-4B32-BE19-0A9260939C9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4387FE-59F2-4D24-9C52-54D39FF2CF09}"/>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6" name="Footer Placeholder 5">
            <a:extLst>
              <a:ext uri="{FF2B5EF4-FFF2-40B4-BE49-F238E27FC236}">
                <a16:creationId xmlns:a16="http://schemas.microsoft.com/office/drawing/2014/main" id="{0EB143C8-4E48-4277-AE76-4E261DCAE91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173F5FA-BBC0-4A9F-95E4-092987AE693B}"/>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3257298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5A4BD-6F0C-48F8-B2E8-0B876B5A7E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20008C-E6B1-4DB4-9D1C-919F62046F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DE5C9D1-FE4F-4199-A89B-20B3B4E740D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BFD57B-FADA-4DBE-AC54-0572142F5C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D195C72-4FA7-496C-A795-B63991021E5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8E35D4-5343-4EDB-928E-9E2CA1CF9CAF}"/>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8" name="Footer Placeholder 7">
            <a:extLst>
              <a:ext uri="{FF2B5EF4-FFF2-40B4-BE49-F238E27FC236}">
                <a16:creationId xmlns:a16="http://schemas.microsoft.com/office/drawing/2014/main" id="{CBDEE380-6619-45AB-A495-FD12419FF50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AFDCBC6-D251-40C9-83EE-D735971B424C}"/>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4058854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4E5B3-1E55-4638-B285-B2003D3270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B58BFC-0090-4E8E-82F0-37C913708741}"/>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4" name="Footer Placeholder 3">
            <a:extLst>
              <a:ext uri="{FF2B5EF4-FFF2-40B4-BE49-F238E27FC236}">
                <a16:creationId xmlns:a16="http://schemas.microsoft.com/office/drawing/2014/main" id="{DC5252BF-A6FE-4DE7-8D3D-DB937F87F21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D5DFF5D-41A5-42FE-9FCE-FB2A3BCB4154}"/>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999560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C1EBF8-8C6D-428B-8BDD-A29488AE7B57}"/>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3" name="Footer Placeholder 2">
            <a:extLst>
              <a:ext uri="{FF2B5EF4-FFF2-40B4-BE49-F238E27FC236}">
                <a16:creationId xmlns:a16="http://schemas.microsoft.com/office/drawing/2014/main" id="{897891A0-02F9-4CDC-AF20-2CEEB1DA28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6671C5D-6B99-4AF5-A84B-16D52CB1EC5B}"/>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145000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8EF99-33F1-464B-9155-3227477288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545328-8583-494E-98D8-85BD01EFA3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742016-1A75-454D-8980-019D782534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CBD7103-C10B-4152-851A-AF9EEA0B5B47}"/>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6" name="Footer Placeholder 5">
            <a:extLst>
              <a:ext uri="{FF2B5EF4-FFF2-40B4-BE49-F238E27FC236}">
                <a16:creationId xmlns:a16="http://schemas.microsoft.com/office/drawing/2014/main" id="{147E12BF-1D5F-4382-A5D4-E41F70FBDAB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5A50E6D-D5AF-497F-B09D-5D0732505ED1}"/>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413318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E32F3-B025-4928-B081-B518370C47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6EAE6E-09D3-44FE-9A23-0A76D7DA0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DD1AF75-3B77-4563-8579-B182C6294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A44FDD-5C4B-4ED4-8194-A82185C9B716}"/>
              </a:ext>
            </a:extLst>
          </p:cNvPr>
          <p:cNvSpPr>
            <a:spLocks noGrp="1"/>
          </p:cNvSpPr>
          <p:nvPr>
            <p:ph type="dt" sz="half" idx="10"/>
          </p:nvPr>
        </p:nvSpPr>
        <p:spPr/>
        <p:txBody>
          <a:bodyPr/>
          <a:lstStyle/>
          <a:p>
            <a:fld id="{B89F7037-71C7-42C4-8376-CEE4DA788F98}" type="datetimeFigureOut">
              <a:rPr lang="en-US" smtClean="0"/>
              <a:t>9/8/2022</a:t>
            </a:fld>
            <a:endParaRPr lang="en-US" dirty="0"/>
          </a:p>
        </p:txBody>
      </p:sp>
      <p:sp>
        <p:nvSpPr>
          <p:cNvPr id="6" name="Footer Placeholder 5">
            <a:extLst>
              <a:ext uri="{FF2B5EF4-FFF2-40B4-BE49-F238E27FC236}">
                <a16:creationId xmlns:a16="http://schemas.microsoft.com/office/drawing/2014/main" id="{460C63D9-C5D6-4031-B7A8-282DE0BEC1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5362A10-92DB-48D5-92E7-C61549F70135}"/>
              </a:ext>
            </a:extLst>
          </p:cNvPr>
          <p:cNvSpPr>
            <a:spLocks noGrp="1"/>
          </p:cNvSpPr>
          <p:nvPr>
            <p:ph type="sldNum" sz="quarter" idx="12"/>
          </p:nvPr>
        </p:nvSpPr>
        <p:spPr/>
        <p:txBody>
          <a:bodyPr/>
          <a:lstStyle/>
          <a:p>
            <a:fld id="{BDAD0F7A-860F-483F-A0E9-A0265F2F15A2}" type="slidenum">
              <a:rPr lang="en-US" smtClean="0"/>
              <a:t>‹#›</a:t>
            </a:fld>
            <a:endParaRPr lang="en-US" dirty="0"/>
          </a:p>
        </p:txBody>
      </p:sp>
    </p:spTree>
    <p:extLst>
      <p:ext uri="{BB962C8B-B14F-4D97-AF65-F5344CB8AC3E}">
        <p14:creationId xmlns:p14="http://schemas.microsoft.com/office/powerpoint/2010/main" val="3085900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D3BF49-F9EB-4E94-8EA2-768AC0693E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38BD0B-9819-43DD-9431-5F08C502CF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9E767A-A306-446C-9141-0FC48B8FA1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F7037-71C7-42C4-8376-CEE4DA788F98}" type="datetimeFigureOut">
              <a:rPr lang="en-US" smtClean="0"/>
              <a:t>9/8/2022</a:t>
            </a:fld>
            <a:endParaRPr lang="en-US" dirty="0"/>
          </a:p>
        </p:txBody>
      </p:sp>
      <p:sp>
        <p:nvSpPr>
          <p:cNvPr id="5" name="Footer Placeholder 4">
            <a:extLst>
              <a:ext uri="{FF2B5EF4-FFF2-40B4-BE49-F238E27FC236}">
                <a16:creationId xmlns:a16="http://schemas.microsoft.com/office/drawing/2014/main" id="{43F9C2DF-6503-4AE9-948A-FFF94B536D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FD7C0BF-6AB8-42EE-9CEA-2A8BD3F57E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D0F7A-860F-483F-A0E9-A0265F2F15A2}" type="slidenum">
              <a:rPr lang="en-US" smtClean="0"/>
              <a:t>‹#›</a:t>
            </a:fld>
            <a:endParaRPr lang="en-US" dirty="0"/>
          </a:p>
        </p:txBody>
      </p:sp>
    </p:spTree>
    <p:extLst>
      <p:ext uri="{BB962C8B-B14F-4D97-AF65-F5344CB8AC3E}">
        <p14:creationId xmlns:p14="http://schemas.microsoft.com/office/powerpoint/2010/main" val="329121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gvsu.edu/gened"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85D7F-7E1E-4B77-BD7C-BB07028CE965}"/>
              </a:ext>
            </a:extLst>
          </p:cNvPr>
          <p:cNvSpPr/>
          <p:nvPr/>
        </p:nvSpPr>
        <p:spPr>
          <a:xfrm>
            <a:off x="6096000" y="1055802"/>
            <a:ext cx="5298895" cy="3970318"/>
          </a:xfrm>
          <a:prstGeom prst="rect">
            <a:avLst/>
          </a:prstGeom>
        </p:spPr>
        <p:txBody>
          <a:bodyPr wrap="square">
            <a:spAutoFit/>
          </a:bodyPr>
          <a:lstStyle/>
          <a:p>
            <a:r>
              <a:rPr lang="en-US" sz="3600" dirty="0">
                <a:solidFill>
                  <a:srgbClr val="232323"/>
                </a:solidFill>
                <a:latin typeface="Lato"/>
              </a:rPr>
              <a:t>The General Education Program prepares students for informed citizenship, leading to responsible participation in local, national, and global communities.</a:t>
            </a:r>
            <a:endParaRPr lang="en-US" sz="3600" dirty="0"/>
          </a:p>
        </p:txBody>
      </p:sp>
      <p:pic>
        <p:nvPicPr>
          <p:cNvPr id="5" name="Picture 4">
            <a:extLst>
              <a:ext uri="{FF2B5EF4-FFF2-40B4-BE49-F238E27FC236}">
                <a16:creationId xmlns:a16="http://schemas.microsoft.com/office/drawing/2014/main" id="{97F13553-E067-C60D-3438-3072084C4279}"/>
              </a:ext>
            </a:extLst>
          </p:cNvPr>
          <p:cNvPicPr>
            <a:picLocks noChangeAspect="1"/>
          </p:cNvPicPr>
          <p:nvPr/>
        </p:nvPicPr>
        <p:blipFill>
          <a:blip r:embed="rId2"/>
          <a:stretch>
            <a:fillRect/>
          </a:stretch>
        </p:blipFill>
        <p:spPr>
          <a:xfrm>
            <a:off x="451597" y="124609"/>
            <a:ext cx="5088761" cy="6608781"/>
          </a:xfrm>
          <a:prstGeom prst="rect">
            <a:avLst/>
          </a:prstGeom>
        </p:spPr>
      </p:pic>
    </p:spTree>
    <p:extLst>
      <p:ext uri="{BB962C8B-B14F-4D97-AF65-F5344CB8AC3E}">
        <p14:creationId xmlns:p14="http://schemas.microsoft.com/office/powerpoint/2010/main" val="1295259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CBD73-154C-4D05-9084-8593CB4D4C64}"/>
              </a:ext>
            </a:extLst>
          </p:cNvPr>
          <p:cNvSpPr>
            <a:spLocks noGrp="1"/>
          </p:cNvSpPr>
          <p:nvPr>
            <p:ph type="title"/>
          </p:nvPr>
        </p:nvSpPr>
        <p:spPr>
          <a:xfrm>
            <a:off x="838200" y="1275785"/>
            <a:ext cx="10515600" cy="2852737"/>
          </a:xfrm>
        </p:spPr>
        <p:txBody>
          <a:bodyPr>
            <a:normAutofit/>
          </a:bodyPr>
          <a:lstStyle/>
          <a:p>
            <a:r>
              <a:rPr lang="en-US" sz="4400" b="1" i="1" dirty="0">
                <a:solidFill>
                  <a:srgbClr val="3333FF"/>
                </a:solidFill>
              </a:rPr>
              <a:t>General Education teaches the Knowledge and Skills society wants.</a:t>
            </a:r>
          </a:p>
        </p:txBody>
      </p:sp>
    </p:spTree>
    <p:extLst>
      <p:ext uri="{BB962C8B-B14F-4D97-AF65-F5344CB8AC3E}">
        <p14:creationId xmlns:p14="http://schemas.microsoft.com/office/powerpoint/2010/main" val="839662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6EB0DDD-B0AA-4CDE-A091-DB43B536D5F5}"/>
              </a:ext>
            </a:extLst>
          </p:cNvPr>
          <p:cNvPicPr>
            <a:picLocks noChangeAspect="1"/>
          </p:cNvPicPr>
          <p:nvPr/>
        </p:nvPicPr>
        <p:blipFill>
          <a:blip r:embed="rId2"/>
          <a:stretch>
            <a:fillRect/>
          </a:stretch>
        </p:blipFill>
        <p:spPr>
          <a:xfrm>
            <a:off x="4110087" y="0"/>
            <a:ext cx="6561055" cy="7136982"/>
          </a:xfrm>
          <a:prstGeom prst="rect">
            <a:avLst/>
          </a:prstGeom>
        </p:spPr>
      </p:pic>
      <p:sp>
        <p:nvSpPr>
          <p:cNvPr id="3" name="TextBox 2">
            <a:extLst>
              <a:ext uri="{FF2B5EF4-FFF2-40B4-BE49-F238E27FC236}">
                <a16:creationId xmlns:a16="http://schemas.microsoft.com/office/drawing/2014/main" id="{954C1B59-DB7B-4F23-A402-D48317C31B9C}"/>
              </a:ext>
            </a:extLst>
          </p:cNvPr>
          <p:cNvSpPr txBox="1"/>
          <p:nvPr/>
        </p:nvSpPr>
        <p:spPr>
          <a:xfrm>
            <a:off x="226244" y="4002522"/>
            <a:ext cx="1880836" cy="461665"/>
          </a:xfrm>
          <a:prstGeom prst="rect">
            <a:avLst/>
          </a:prstGeom>
          <a:noFill/>
        </p:spPr>
        <p:txBody>
          <a:bodyPr wrap="none" rtlCol="0">
            <a:spAutoFit/>
          </a:bodyPr>
          <a:lstStyle/>
          <a:p>
            <a:r>
              <a:rPr lang="en-US" sz="2400" dirty="0"/>
              <a:t>Specific to GE</a:t>
            </a:r>
          </a:p>
        </p:txBody>
      </p:sp>
      <p:sp>
        <p:nvSpPr>
          <p:cNvPr id="8" name="TextBox 7">
            <a:extLst>
              <a:ext uri="{FF2B5EF4-FFF2-40B4-BE49-F238E27FC236}">
                <a16:creationId xmlns:a16="http://schemas.microsoft.com/office/drawing/2014/main" id="{C69F2624-E007-487B-AA1B-35BEF2442D0E}"/>
              </a:ext>
            </a:extLst>
          </p:cNvPr>
          <p:cNvSpPr txBox="1"/>
          <p:nvPr/>
        </p:nvSpPr>
        <p:spPr>
          <a:xfrm>
            <a:off x="226243" y="2635289"/>
            <a:ext cx="1880836" cy="461665"/>
          </a:xfrm>
          <a:prstGeom prst="rect">
            <a:avLst/>
          </a:prstGeom>
          <a:noFill/>
        </p:spPr>
        <p:txBody>
          <a:bodyPr wrap="none" rtlCol="0">
            <a:spAutoFit/>
          </a:bodyPr>
          <a:lstStyle/>
          <a:p>
            <a:r>
              <a:rPr lang="en-US" sz="2400" dirty="0"/>
              <a:t>Specific to GE</a:t>
            </a:r>
          </a:p>
        </p:txBody>
      </p:sp>
      <p:cxnSp>
        <p:nvCxnSpPr>
          <p:cNvPr id="9" name="Straight Arrow Connector 8">
            <a:extLst>
              <a:ext uri="{FF2B5EF4-FFF2-40B4-BE49-F238E27FC236}">
                <a16:creationId xmlns:a16="http://schemas.microsoft.com/office/drawing/2014/main" id="{796AA73E-66B1-4F8E-9475-7BDC543DB9A6}"/>
              </a:ext>
            </a:extLst>
          </p:cNvPr>
          <p:cNvCxnSpPr>
            <a:cxnSpLocks/>
            <a:stCxn id="8" idx="3"/>
          </p:cNvCxnSpPr>
          <p:nvPr/>
        </p:nvCxnSpPr>
        <p:spPr>
          <a:xfrm flipV="1">
            <a:off x="2107079" y="2855478"/>
            <a:ext cx="1852179" cy="106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9B9A12CE-AB66-4149-9198-BD2851BF8DFE}"/>
              </a:ext>
            </a:extLst>
          </p:cNvPr>
          <p:cNvSpPr txBox="1"/>
          <p:nvPr/>
        </p:nvSpPr>
        <p:spPr>
          <a:xfrm>
            <a:off x="226244" y="5000424"/>
            <a:ext cx="1880836" cy="461665"/>
          </a:xfrm>
          <a:prstGeom prst="rect">
            <a:avLst/>
          </a:prstGeom>
          <a:noFill/>
        </p:spPr>
        <p:txBody>
          <a:bodyPr wrap="none" rtlCol="0">
            <a:spAutoFit/>
          </a:bodyPr>
          <a:lstStyle/>
          <a:p>
            <a:r>
              <a:rPr lang="en-US" sz="2400" dirty="0"/>
              <a:t>Specific to GE</a:t>
            </a:r>
          </a:p>
        </p:txBody>
      </p:sp>
      <p:cxnSp>
        <p:nvCxnSpPr>
          <p:cNvPr id="13" name="Straight Connector 12">
            <a:extLst>
              <a:ext uri="{FF2B5EF4-FFF2-40B4-BE49-F238E27FC236}">
                <a16:creationId xmlns:a16="http://schemas.microsoft.com/office/drawing/2014/main" id="{B3D165CD-C19C-4C9A-AC3D-B3FD2270312E}"/>
              </a:ext>
            </a:extLst>
          </p:cNvPr>
          <p:cNvCxnSpPr/>
          <p:nvPr/>
        </p:nvCxnSpPr>
        <p:spPr>
          <a:xfrm>
            <a:off x="9012025" y="320511"/>
            <a:ext cx="50904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E9D8294-1F1A-460B-8BF4-360D82F83461}"/>
              </a:ext>
            </a:extLst>
          </p:cNvPr>
          <p:cNvCxnSpPr/>
          <p:nvPr/>
        </p:nvCxnSpPr>
        <p:spPr>
          <a:xfrm>
            <a:off x="4319047" y="529471"/>
            <a:ext cx="50904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20E4C3D-A108-41CB-B3E5-792EA807AF65}"/>
              </a:ext>
            </a:extLst>
          </p:cNvPr>
          <p:cNvCxnSpPr>
            <a:cxnSpLocks/>
          </p:cNvCxnSpPr>
          <p:nvPr/>
        </p:nvCxnSpPr>
        <p:spPr>
          <a:xfrm flipV="1">
            <a:off x="2257908" y="5238029"/>
            <a:ext cx="1852179" cy="106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EDA3240-9CE3-417F-924E-8E0284B01AD7}"/>
              </a:ext>
            </a:extLst>
          </p:cNvPr>
          <p:cNvCxnSpPr>
            <a:cxnSpLocks/>
          </p:cNvCxnSpPr>
          <p:nvPr/>
        </p:nvCxnSpPr>
        <p:spPr>
          <a:xfrm flipV="1">
            <a:off x="2107078" y="4222710"/>
            <a:ext cx="1852179" cy="106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90BE06C4-A0A4-44D9-B5FB-B0B53B7262E8}"/>
              </a:ext>
            </a:extLst>
          </p:cNvPr>
          <p:cNvSpPr/>
          <p:nvPr/>
        </p:nvSpPr>
        <p:spPr>
          <a:xfrm>
            <a:off x="10787487" y="4464187"/>
            <a:ext cx="1404513" cy="2156744"/>
          </a:xfrm>
          <a:prstGeom prst="rect">
            <a:avLst/>
          </a:prstGeom>
        </p:spPr>
        <p:txBody>
          <a:bodyPr wrap="square">
            <a:spAutoFit/>
          </a:bodyPr>
          <a:lstStyle/>
          <a:p>
            <a:pPr>
              <a:lnSpc>
                <a:spcPct val="107000"/>
              </a:lnSpc>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Source:  How College Contributes to Workforce Success:  Employer Views on What Matters Most, AAC&amp;U, 2021</a:t>
            </a:r>
          </a:p>
        </p:txBody>
      </p:sp>
    </p:spTree>
    <p:extLst>
      <p:ext uri="{BB962C8B-B14F-4D97-AF65-F5344CB8AC3E}">
        <p14:creationId xmlns:p14="http://schemas.microsoft.com/office/powerpoint/2010/main" val="84195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3716563-D0E2-4703-AFA4-8841EA79E3BA}"/>
              </a:ext>
            </a:extLst>
          </p:cNvPr>
          <p:cNvPicPr>
            <a:picLocks noChangeAspect="1"/>
          </p:cNvPicPr>
          <p:nvPr/>
        </p:nvPicPr>
        <p:blipFill>
          <a:blip r:embed="rId2"/>
          <a:stretch>
            <a:fillRect/>
          </a:stretch>
        </p:blipFill>
        <p:spPr>
          <a:xfrm>
            <a:off x="2163827" y="0"/>
            <a:ext cx="7061063" cy="6858000"/>
          </a:xfrm>
          <a:prstGeom prst="rect">
            <a:avLst/>
          </a:prstGeom>
        </p:spPr>
      </p:pic>
      <p:sp>
        <p:nvSpPr>
          <p:cNvPr id="3" name="TextBox 2">
            <a:extLst>
              <a:ext uri="{FF2B5EF4-FFF2-40B4-BE49-F238E27FC236}">
                <a16:creationId xmlns:a16="http://schemas.microsoft.com/office/drawing/2014/main" id="{E94151CB-FB3F-4183-8F71-CF3C48F241C1}"/>
              </a:ext>
            </a:extLst>
          </p:cNvPr>
          <p:cNvSpPr txBox="1"/>
          <p:nvPr/>
        </p:nvSpPr>
        <p:spPr>
          <a:xfrm>
            <a:off x="127500" y="3506771"/>
            <a:ext cx="2036327" cy="1200329"/>
          </a:xfrm>
          <a:prstGeom prst="rect">
            <a:avLst/>
          </a:prstGeom>
          <a:noFill/>
        </p:spPr>
        <p:txBody>
          <a:bodyPr wrap="none" rtlCol="0">
            <a:spAutoFit/>
          </a:bodyPr>
          <a:lstStyle/>
          <a:p>
            <a:r>
              <a:rPr lang="en-US" dirty="0"/>
              <a:t>GE (and University) </a:t>
            </a:r>
          </a:p>
          <a:p>
            <a:r>
              <a:rPr lang="en-US" dirty="0"/>
              <a:t>Student</a:t>
            </a:r>
          </a:p>
          <a:p>
            <a:r>
              <a:rPr lang="en-US" dirty="0"/>
              <a:t>Learning</a:t>
            </a:r>
          </a:p>
          <a:p>
            <a:r>
              <a:rPr lang="en-US" dirty="0"/>
              <a:t>Outcomes</a:t>
            </a:r>
          </a:p>
        </p:txBody>
      </p:sp>
      <p:sp>
        <p:nvSpPr>
          <p:cNvPr id="4" name="Left Brace 3">
            <a:extLst>
              <a:ext uri="{FF2B5EF4-FFF2-40B4-BE49-F238E27FC236}">
                <a16:creationId xmlns:a16="http://schemas.microsoft.com/office/drawing/2014/main" id="{5ACF4F1B-EB13-4EBF-BF67-F25ED76E056E}"/>
              </a:ext>
            </a:extLst>
          </p:cNvPr>
          <p:cNvSpPr/>
          <p:nvPr/>
        </p:nvSpPr>
        <p:spPr>
          <a:xfrm>
            <a:off x="1970954" y="1611984"/>
            <a:ext cx="385747" cy="4732255"/>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6EA653FC-86E2-48F7-BC3C-C7183F684962}"/>
              </a:ext>
            </a:extLst>
          </p:cNvPr>
          <p:cNvCxnSpPr>
            <a:cxnSpLocks/>
          </p:cNvCxnSpPr>
          <p:nvPr/>
        </p:nvCxnSpPr>
        <p:spPr>
          <a:xfrm>
            <a:off x="7532016" y="490193"/>
            <a:ext cx="1197205"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0411720-CD8E-10AD-BFCD-46601D237AF3}"/>
              </a:ext>
            </a:extLst>
          </p:cNvPr>
          <p:cNvSpPr txBox="1"/>
          <p:nvPr/>
        </p:nvSpPr>
        <p:spPr>
          <a:xfrm>
            <a:off x="9544050" y="3800475"/>
            <a:ext cx="2059218" cy="1200329"/>
          </a:xfrm>
          <a:prstGeom prst="rect">
            <a:avLst/>
          </a:prstGeom>
          <a:noFill/>
        </p:spPr>
        <p:txBody>
          <a:bodyPr wrap="none" rtlCol="0">
            <a:spAutoFit/>
          </a:bodyPr>
          <a:lstStyle/>
          <a:p>
            <a:r>
              <a:rPr lang="en-US" dirty="0"/>
              <a:t>We don’t have:</a:t>
            </a:r>
          </a:p>
          <a:p>
            <a:pPr marL="285750" indent="-285750">
              <a:buFont typeface="Arial" panose="020B0604020202020204" pitchFamily="34" charset="0"/>
              <a:buChar char="•"/>
            </a:pPr>
            <a:r>
              <a:rPr lang="en-US" dirty="0"/>
              <a:t>Digital literacy</a:t>
            </a:r>
          </a:p>
          <a:p>
            <a:pPr marL="285750" indent="-285750">
              <a:buFont typeface="Arial" panose="020B0604020202020204" pitchFamily="34" charset="0"/>
              <a:buChar char="•"/>
            </a:pPr>
            <a:r>
              <a:rPr lang="en-US" dirty="0"/>
              <a:t>Creative thinking</a:t>
            </a:r>
          </a:p>
          <a:p>
            <a:pPr marL="285750" indent="-285750">
              <a:buFont typeface="Arial" panose="020B0604020202020204" pitchFamily="34" charset="0"/>
              <a:buChar char="•"/>
            </a:pPr>
            <a:r>
              <a:rPr lang="en-US" dirty="0"/>
              <a:t>Civic skills</a:t>
            </a:r>
          </a:p>
        </p:txBody>
      </p:sp>
    </p:spTree>
    <p:extLst>
      <p:ext uri="{BB962C8B-B14F-4D97-AF65-F5344CB8AC3E}">
        <p14:creationId xmlns:p14="http://schemas.microsoft.com/office/powerpoint/2010/main" val="4156950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CA558C9-719F-47F0-AFDD-C2FAEF6DD7C3}"/>
              </a:ext>
            </a:extLst>
          </p:cNvPr>
          <p:cNvPicPr>
            <a:picLocks noChangeAspect="1"/>
          </p:cNvPicPr>
          <p:nvPr/>
        </p:nvPicPr>
        <p:blipFill>
          <a:blip r:embed="rId2"/>
          <a:stretch>
            <a:fillRect/>
          </a:stretch>
        </p:blipFill>
        <p:spPr>
          <a:xfrm>
            <a:off x="1851306" y="103695"/>
            <a:ext cx="7140294" cy="6811465"/>
          </a:xfrm>
          <a:prstGeom prst="rect">
            <a:avLst/>
          </a:prstGeom>
        </p:spPr>
      </p:pic>
      <p:cxnSp>
        <p:nvCxnSpPr>
          <p:cNvPr id="4" name="Straight Connector 3">
            <a:extLst>
              <a:ext uri="{FF2B5EF4-FFF2-40B4-BE49-F238E27FC236}">
                <a16:creationId xmlns:a16="http://schemas.microsoft.com/office/drawing/2014/main" id="{D2693AC0-9855-4DE3-927C-8F829544B3B3}"/>
              </a:ext>
            </a:extLst>
          </p:cNvPr>
          <p:cNvCxnSpPr/>
          <p:nvPr/>
        </p:nvCxnSpPr>
        <p:spPr>
          <a:xfrm>
            <a:off x="3026004" y="367645"/>
            <a:ext cx="527901"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2698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A5B261C-D92B-420A-898D-905634C67B14}"/>
              </a:ext>
            </a:extLst>
          </p:cNvPr>
          <p:cNvPicPr>
            <a:picLocks noChangeAspect="1"/>
          </p:cNvPicPr>
          <p:nvPr/>
        </p:nvPicPr>
        <p:blipFill>
          <a:blip r:embed="rId2"/>
          <a:stretch>
            <a:fillRect/>
          </a:stretch>
        </p:blipFill>
        <p:spPr>
          <a:xfrm>
            <a:off x="2990611" y="0"/>
            <a:ext cx="7379701" cy="6858000"/>
          </a:xfrm>
          <a:prstGeom prst="rect">
            <a:avLst/>
          </a:prstGeom>
        </p:spPr>
      </p:pic>
      <p:sp>
        <p:nvSpPr>
          <p:cNvPr id="3" name="TextBox 2">
            <a:extLst>
              <a:ext uri="{FF2B5EF4-FFF2-40B4-BE49-F238E27FC236}">
                <a16:creationId xmlns:a16="http://schemas.microsoft.com/office/drawing/2014/main" id="{5E9F2AA3-EEEA-4BE1-B6BE-3027D5609AFA}"/>
              </a:ext>
            </a:extLst>
          </p:cNvPr>
          <p:cNvSpPr txBox="1"/>
          <p:nvPr/>
        </p:nvSpPr>
        <p:spPr>
          <a:xfrm>
            <a:off x="240485" y="4495742"/>
            <a:ext cx="2571204" cy="369332"/>
          </a:xfrm>
          <a:prstGeom prst="rect">
            <a:avLst/>
          </a:prstGeom>
          <a:noFill/>
        </p:spPr>
        <p:txBody>
          <a:bodyPr wrap="square" rtlCol="0">
            <a:spAutoFit/>
          </a:bodyPr>
          <a:lstStyle/>
          <a:p>
            <a:r>
              <a:rPr lang="en-US" dirty="0"/>
              <a:t>SWS (and the major)</a:t>
            </a:r>
          </a:p>
        </p:txBody>
      </p:sp>
      <p:cxnSp>
        <p:nvCxnSpPr>
          <p:cNvPr id="5" name="Straight Arrow Connector 4">
            <a:extLst>
              <a:ext uri="{FF2B5EF4-FFF2-40B4-BE49-F238E27FC236}">
                <a16:creationId xmlns:a16="http://schemas.microsoft.com/office/drawing/2014/main" id="{6FD150E9-766C-4428-94B9-3C4B0ACA748D}"/>
              </a:ext>
            </a:extLst>
          </p:cNvPr>
          <p:cNvCxnSpPr>
            <a:cxnSpLocks/>
          </p:cNvCxnSpPr>
          <p:nvPr/>
        </p:nvCxnSpPr>
        <p:spPr>
          <a:xfrm>
            <a:off x="2453283" y="4722828"/>
            <a:ext cx="74471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47EAD1C-63F2-47CC-A142-7F3B40BECCFE}"/>
              </a:ext>
            </a:extLst>
          </p:cNvPr>
          <p:cNvSpPr txBox="1"/>
          <p:nvPr/>
        </p:nvSpPr>
        <p:spPr>
          <a:xfrm>
            <a:off x="314420" y="2587657"/>
            <a:ext cx="2218396" cy="369332"/>
          </a:xfrm>
          <a:prstGeom prst="rect">
            <a:avLst/>
          </a:prstGeom>
          <a:noFill/>
        </p:spPr>
        <p:txBody>
          <a:bodyPr wrap="square" rtlCol="0">
            <a:spAutoFit/>
          </a:bodyPr>
          <a:lstStyle/>
          <a:p>
            <a:r>
              <a:rPr lang="en-US" dirty="0"/>
              <a:t>Majors provide</a:t>
            </a:r>
          </a:p>
        </p:txBody>
      </p:sp>
      <p:sp>
        <p:nvSpPr>
          <p:cNvPr id="7" name="Left Brace 6">
            <a:extLst>
              <a:ext uri="{FF2B5EF4-FFF2-40B4-BE49-F238E27FC236}">
                <a16:creationId xmlns:a16="http://schemas.microsoft.com/office/drawing/2014/main" id="{B5533473-7D8B-004A-D905-C63561919162}"/>
              </a:ext>
            </a:extLst>
          </p:cNvPr>
          <p:cNvSpPr/>
          <p:nvPr/>
        </p:nvSpPr>
        <p:spPr>
          <a:xfrm>
            <a:off x="2685414" y="1535007"/>
            <a:ext cx="385747" cy="2645691"/>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Left Brace 7">
            <a:extLst>
              <a:ext uri="{FF2B5EF4-FFF2-40B4-BE49-F238E27FC236}">
                <a16:creationId xmlns:a16="http://schemas.microsoft.com/office/drawing/2014/main" id="{96C0FDF0-DC9E-7616-4253-99A58251CBDA}"/>
              </a:ext>
            </a:extLst>
          </p:cNvPr>
          <p:cNvSpPr/>
          <p:nvPr/>
        </p:nvSpPr>
        <p:spPr>
          <a:xfrm>
            <a:off x="2632767" y="5007319"/>
            <a:ext cx="385747" cy="1392704"/>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TextBox 8">
            <a:extLst>
              <a:ext uri="{FF2B5EF4-FFF2-40B4-BE49-F238E27FC236}">
                <a16:creationId xmlns:a16="http://schemas.microsoft.com/office/drawing/2014/main" id="{F5BAF689-38CA-A4D4-2349-01110CE3D59B}"/>
              </a:ext>
            </a:extLst>
          </p:cNvPr>
          <p:cNvSpPr txBox="1"/>
          <p:nvPr/>
        </p:nvSpPr>
        <p:spPr>
          <a:xfrm>
            <a:off x="240485" y="5463799"/>
            <a:ext cx="2212798" cy="369332"/>
          </a:xfrm>
          <a:prstGeom prst="rect">
            <a:avLst/>
          </a:prstGeom>
          <a:noFill/>
        </p:spPr>
        <p:txBody>
          <a:bodyPr wrap="square" rtlCol="0">
            <a:spAutoFit/>
          </a:bodyPr>
          <a:lstStyle/>
          <a:p>
            <a:r>
              <a:rPr lang="en-US" dirty="0"/>
              <a:t>Majors provide</a:t>
            </a:r>
          </a:p>
        </p:txBody>
      </p:sp>
    </p:spTree>
    <p:extLst>
      <p:ext uri="{BB962C8B-B14F-4D97-AF65-F5344CB8AC3E}">
        <p14:creationId xmlns:p14="http://schemas.microsoft.com/office/powerpoint/2010/main" val="16206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D6F8019-0D65-4D71-A863-FBB404102271}"/>
              </a:ext>
            </a:extLst>
          </p:cNvPr>
          <p:cNvSpPr/>
          <p:nvPr/>
        </p:nvSpPr>
        <p:spPr>
          <a:xfrm>
            <a:off x="1649691" y="415601"/>
            <a:ext cx="9407949" cy="6063198"/>
          </a:xfrm>
          <a:prstGeom prst="rect">
            <a:avLst/>
          </a:prstGeom>
        </p:spPr>
        <p:txBody>
          <a:bodyPr wrap="square">
            <a:spAutoFit/>
          </a:bodyPr>
          <a:lstStyle/>
          <a:p>
            <a:r>
              <a:rPr lang="en-US" sz="2400" b="1" i="0" cap="all" dirty="0">
                <a:effectLst/>
                <a:latin typeface="Lato"/>
              </a:rPr>
              <a:t>FOUNDATIONS [100-200 Level]</a:t>
            </a:r>
          </a:p>
          <a:p>
            <a:endParaRPr lang="en-US" sz="2400" b="1" i="0" cap="all" dirty="0">
              <a:effectLst/>
              <a:latin typeface="Lato"/>
            </a:endParaRPr>
          </a:p>
          <a:p>
            <a:r>
              <a:rPr lang="en-US" sz="2400" b="0" i="0" dirty="0">
                <a:effectLst/>
                <a:latin typeface="Lato"/>
              </a:rPr>
              <a:t>…the major areas of human thought and endeavor. These courses present the academic disciplines as different ways of looking at the world, introduce you to the varied methods used to create knowledge, and acquaint you with major questions and principles of the field. </a:t>
            </a:r>
          </a:p>
          <a:p>
            <a:endParaRPr lang="en-US" sz="2000" b="0" i="0" dirty="0">
              <a:solidFill>
                <a:srgbClr val="232323"/>
              </a:solidFill>
              <a:effectLst/>
              <a:latin typeface="Lato"/>
            </a:endParaRPr>
          </a:p>
          <a:p>
            <a:pPr marL="285750" indent="-285750">
              <a:buFont typeface="Arial" panose="020B0604020202020204" pitchFamily="34" charset="0"/>
              <a:buChar char="•"/>
            </a:pPr>
            <a:r>
              <a:rPr lang="en-US" sz="2000" b="0" i="1" dirty="0">
                <a:effectLst/>
                <a:latin typeface="Lato"/>
              </a:rPr>
              <a:t>Arts</a:t>
            </a:r>
          </a:p>
          <a:p>
            <a:pPr marL="285750" indent="-285750">
              <a:buFont typeface="Arial" panose="020B0604020202020204" pitchFamily="34" charset="0"/>
              <a:buChar char="•"/>
            </a:pPr>
            <a:r>
              <a:rPr lang="en-US" sz="2000" b="0" i="1" dirty="0">
                <a:effectLst/>
                <a:latin typeface="Lato"/>
              </a:rPr>
              <a:t>Historical Analysis</a:t>
            </a:r>
          </a:p>
          <a:p>
            <a:pPr marL="285750" indent="-285750">
              <a:buFont typeface="Arial" panose="020B0604020202020204" pitchFamily="34" charset="0"/>
              <a:buChar char="•"/>
            </a:pPr>
            <a:r>
              <a:rPr lang="en-US" sz="2000" b="0" i="1" dirty="0">
                <a:effectLst/>
                <a:latin typeface="Lato"/>
              </a:rPr>
              <a:t>Mathematical Sciences </a:t>
            </a:r>
          </a:p>
          <a:p>
            <a:pPr marL="285750" indent="-285750">
              <a:buFont typeface="Arial" panose="020B0604020202020204" pitchFamily="34" charset="0"/>
              <a:buChar char="•"/>
            </a:pPr>
            <a:r>
              <a:rPr lang="en-US" sz="2000" b="0" i="1" dirty="0">
                <a:effectLst/>
                <a:latin typeface="Lato"/>
              </a:rPr>
              <a:t>Physical Sciences </a:t>
            </a:r>
          </a:p>
          <a:p>
            <a:pPr marL="285750" indent="-285750">
              <a:buFont typeface="Arial" panose="020B0604020202020204" pitchFamily="34" charset="0"/>
              <a:buChar char="•"/>
            </a:pPr>
            <a:r>
              <a:rPr lang="en-US" sz="2000" b="0" i="1" dirty="0">
                <a:effectLst/>
                <a:latin typeface="Lato"/>
              </a:rPr>
              <a:t>Life Sciences</a:t>
            </a:r>
          </a:p>
          <a:p>
            <a:pPr marL="285750" indent="-285750">
              <a:buFont typeface="Arial" panose="020B0604020202020204" pitchFamily="34" charset="0"/>
              <a:buChar char="•"/>
            </a:pPr>
            <a:r>
              <a:rPr lang="en-US" sz="2000" b="0" i="1" dirty="0">
                <a:effectLst/>
                <a:latin typeface="Lato"/>
              </a:rPr>
              <a:t>Philosophy and Literature </a:t>
            </a:r>
          </a:p>
          <a:p>
            <a:pPr marL="285750" indent="-285750">
              <a:buFont typeface="Arial" panose="020B0604020202020204" pitchFamily="34" charset="0"/>
              <a:buChar char="•"/>
            </a:pPr>
            <a:r>
              <a:rPr lang="en-US" sz="2000" b="0" i="1" dirty="0">
                <a:effectLst/>
                <a:latin typeface="Lato"/>
              </a:rPr>
              <a:t>Social and Behavioral Sciences (2 courses from 2 different prefixes)</a:t>
            </a:r>
          </a:p>
          <a:p>
            <a:pPr marL="285750" indent="-285750">
              <a:buFont typeface="Arial" panose="020B0604020202020204" pitchFamily="34" charset="0"/>
              <a:buChar char="•"/>
            </a:pPr>
            <a:r>
              <a:rPr lang="en-US" sz="2000" b="0" i="1" dirty="0">
                <a:effectLst/>
                <a:latin typeface="Lato"/>
              </a:rPr>
              <a:t>Writing</a:t>
            </a:r>
          </a:p>
          <a:p>
            <a:pPr marL="285750" indent="-285750">
              <a:buFont typeface="Arial" panose="020B0604020202020204" pitchFamily="34" charset="0"/>
              <a:buChar char="•"/>
            </a:pPr>
            <a:endParaRPr lang="en-US" sz="2000" dirty="0">
              <a:latin typeface="Lato"/>
            </a:endParaRPr>
          </a:p>
          <a:p>
            <a:r>
              <a:rPr lang="en-US" sz="2000" b="0" i="0" dirty="0">
                <a:solidFill>
                  <a:schemeClr val="accent1">
                    <a:lumMod val="75000"/>
                  </a:schemeClr>
                </a:solidFill>
                <a:effectLst/>
                <a:latin typeface="Lato"/>
              </a:rPr>
              <a:t>Faculty must teach 2-3 Knowledge and 2 Skills outcomes</a:t>
            </a:r>
            <a:endParaRPr lang="en-US" b="0" i="0" dirty="0">
              <a:solidFill>
                <a:srgbClr val="232323"/>
              </a:solidFill>
              <a:effectLst/>
              <a:latin typeface="Lato"/>
            </a:endParaRPr>
          </a:p>
        </p:txBody>
      </p:sp>
    </p:spTree>
    <p:extLst>
      <p:ext uri="{BB962C8B-B14F-4D97-AF65-F5344CB8AC3E}">
        <p14:creationId xmlns:p14="http://schemas.microsoft.com/office/powerpoint/2010/main" val="1503438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050C798-FFC3-4041-9548-D6254586E9AF}"/>
              </a:ext>
            </a:extLst>
          </p:cNvPr>
          <p:cNvSpPr txBox="1"/>
          <p:nvPr/>
        </p:nvSpPr>
        <p:spPr>
          <a:xfrm>
            <a:off x="288368" y="5111955"/>
            <a:ext cx="8356011" cy="584775"/>
          </a:xfrm>
          <a:prstGeom prst="rect">
            <a:avLst/>
          </a:prstGeom>
          <a:noFill/>
        </p:spPr>
        <p:txBody>
          <a:bodyPr wrap="square" rtlCol="0">
            <a:spAutoFit/>
          </a:bodyPr>
          <a:lstStyle/>
          <a:p>
            <a:r>
              <a:rPr lang="en-US" sz="3200" kern="1200" dirty="0">
                <a:solidFill>
                  <a:schemeClr val="tx1"/>
                </a:solidFill>
                <a:latin typeface="+mn-lt"/>
                <a:ea typeface="+mn-ea"/>
                <a:cs typeface="+mn-cs"/>
              </a:rPr>
              <a:t>Each GE Category has 1-3 Knowledge outcomes</a:t>
            </a:r>
          </a:p>
        </p:txBody>
      </p:sp>
      <p:sp>
        <p:nvSpPr>
          <p:cNvPr id="7" name="TextBox 6">
            <a:extLst>
              <a:ext uri="{FF2B5EF4-FFF2-40B4-BE49-F238E27FC236}">
                <a16:creationId xmlns:a16="http://schemas.microsoft.com/office/drawing/2014/main" id="{E53FA601-9686-4D05-B1E1-A3C906E06CA0}"/>
              </a:ext>
            </a:extLst>
          </p:cNvPr>
          <p:cNvSpPr txBox="1"/>
          <p:nvPr/>
        </p:nvSpPr>
        <p:spPr>
          <a:xfrm>
            <a:off x="288368" y="6009406"/>
            <a:ext cx="7752697" cy="584775"/>
          </a:xfrm>
          <a:prstGeom prst="rect">
            <a:avLst/>
          </a:prstGeom>
          <a:noFill/>
        </p:spPr>
        <p:txBody>
          <a:bodyPr wrap="square" rtlCol="0">
            <a:spAutoFit/>
          </a:bodyPr>
          <a:lstStyle/>
          <a:p>
            <a:r>
              <a:rPr lang="en-US" sz="3200" kern="1200" dirty="0">
                <a:solidFill>
                  <a:schemeClr val="tx1"/>
                </a:solidFill>
                <a:latin typeface="+mn-lt"/>
                <a:ea typeface="+mn-ea"/>
                <a:cs typeface="+mn-cs"/>
              </a:rPr>
              <a:t>Each GE Category has 2-3 Skills outcomes</a:t>
            </a:r>
          </a:p>
        </p:txBody>
      </p:sp>
      <p:pic>
        <p:nvPicPr>
          <p:cNvPr id="12" name="Picture 11">
            <a:extLst>
              <a:ext uri="{FF2B5EF4-FFF2-40B4-BE49-F238E27FC236}">
                <a16:creationId xmlns:a16="http://schemas.microsoft.com/office/drawing/2014/main" id="{E57C3CAA-84E8-4EFC-1486-0E5BE05595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732" y="191268"/>
            <a:ext cx="2922295" cy="3781425"/>
          </a:xfrm>
          <a:prstGeom prst="rect">
            <a:avLst/>
          </a:prstGeom>
        </p:spPr>
      </p:pic>
      <p:pic>
        <p:nvPicPr>
          <p:cNvPr id="13" name="Picture 12">
            <a:extLst>
              <a:ext uri="{FF2B5EF4-FFF2-40B4-BE49-F238E27FC236}">
                <a16:creationId xmlns:a16="http://schemas.microsoft.com/office/drawing/2014/main" id="{216353CC-9223-AA53-C6CF-CAF831B582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5353" y="693020"/>
            <a:ext cx="2929269" cy="3800475"/>
          </a:xfrm>
          <a:prstGeom prst="rect">
            <a:avLst/>
          </a:prstGeom>
        </p:spPr>
      </p:pic>
      <p:pic>
        <p:nvPicPr>
          <p:cNvPr id="14" name="Picture 13">
            <a:extLst>
              <a:ext uri="{FF2B5EF4-FFF2-40B4-BE49-F238E27FC236}">
                <a16:creationId xmlns:a16="http://schemas.microsoft.com/office/drawing/2014/main" id="{28D2A3B1-9538-F30A-9D29-84074FF1C6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3008" y="1266493"/>
            <a:ext cx="2914650" cy="3794070"/>
          </a:xfrm>
          <a:prstGeom prst="rect">
            <a:avLst/>
          </a:prstGeom>
        </p:spPr>
      </p:pic>
      <p:pic>
        <p:nvPicPr>
          <p:cNvPr id="15" name="Picture 14">
            <a:extLst>
              <a:ext uri="{FF2B5EF4-FFF2-40B4-BE49-F238E27FC236}">
                <a16:creationId xmlns:a16="http://schemas.microsoft.com/office/drawing/2014/main" id="{D281EC5B-45B8-BB03-B462-2EAF8824CAF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51233" y="2296021"/>
            <a:ext cx="2847975" cy="3642474"/>
          </a:xfrm>
          <a:prstGeom prst="rect">
            <a:avLst/>
          </a:prstGeom>
        </p:spPr>
      </p:pic>
    </p:spTree>
    <p:extLst>
      <p:ext uri="{BB962C8B-B14F-4D97-AF65-F5344CB8AC3E}">
        <p14:creationId xmlns:p14="http://schemas.microsoft.com/office/powerpoint/2010/main" val="131503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BA39263-7C23-4CB5-9E42-328C20CCE93C}"/>
              </a:ext>
            </a:extLst>
          </p:cNvPr>
          <p:cNvSpPr/>
          <p:nvPr/>
        </p:nvSpPr>
        <p:spPr>
          <a:xfrm>
            <a:off x="527901" y="1272620"/>
            <a:ext cx="11557261" cy="4093428"/>
          </a:xfrm>
          <a:prstGeom prst="rect">
            <a:avLst/>
          </a:prstGeom>
        </p:spPr>
        <p:txBody>
          <a:bodyPr wrap="square">
            <a:spAutoFit/>
          </a:bodyPr>
          <a:lstStyle/>
          <a:p>
            <a:r>
              <a:rPr lang="en-US" sz="2400" b="1" i="0" cap="all" dirty="0">
                <a:effectLst/>
                <a:latin typeface="Lato"/>
              </a:rPr>
              <a:t>CULTURES </a:t>
            </a:r>
            <a:r>
              <a:rPr lang="en-US" sz="2400" b="1" i="0" dirty="0">
                <a:effectLst/>
                <a:latin typeface="Lato"/>
              </a:rPr>
              <a:t>[100-400 level]</a:t>
            </a:r>
          </a:p>
          <a:p>
            <a:endParaRPr lang="en-US" sz="2400" b="1" i="0" cap="all" dirty="0">
              <a:effectLst/>
              <a:latin typeface="Lato"/>
            </a:endParaRPr>
          </a:p>
          <a:p>
            <a:r>
              <a:rPr lang="en-US" sz="2400" b="0" i="0" dirty="0">
                <a:effectLst/>
                <a:latin typeface="Lato"/>
              </a:rPr>
              <a:t>…recognize yourself as a cultural being, and to understand the diverse ways in which people organize life and perceive the world. It enhances your ability to live and work intelligently, responsibly, and cooperatively in a multicultural nation and an interdependent world. </a:t>
            </a:r>
          </a:p>
          <a:p>
            <a:endParaRPr lang="en-US" sz="2400" dirty="0">
              <a:latin typeface="Lato"/>
            </a:endParaRPr>
          </a:p>
          <a:p>
            <a:pPr marL="285750" indent="-285750">
              <a:buFont typeface="Arial" panose="020B0604020202020204" pitchFamily="34" charset="0"/>
              <a:buChar char="•"/>
            </a:pPr>
            <a:r>
              <a:rPr lang="en-US" sz="2400" b="0" i="1" dirty="0">
                <a:effectLst/>
                <a:latin typeface="Lato"/>
              </a:rPr>
              <a:t>Global Perspectives </a:t>
            </a:r>
          </a:p>
          <a:p>
            <a:pPr marL="285750" indent="-285750">
              <a:buFont typeface="Arial" panose="020B0604020202020204" pitchFamily="34" charset="0"/>
              <a:buChar char="•"/>
            </a:pPr>
            <a:r>
              <a:rPr lang="en-US" sz="2400" b="0" i="1" dirty="0">
                <a:effectLst/>
                <a:latin typeface="Lato"/>
              </a:rPr>
              <a:t>U.S. Diversity</a:t>
            </a:r>
          </a:p>
          <a:p>
            <a:endParaRPr lang="en-US" sz="2000" b="0" i="1" dirty="0">
              <a:effectLst/>
              <a:latin typeface="Lato"/>
            </a:endParaRPr>
          </a:p>
          <a:p>
            <a:r>
              <a:rPr lang="en-US" sz="2400" dirty="0">
                <a:solidFill>
                  <a:schemeClr val="accent1">
                    <a:lumMod val="75000"/>
                  </a:schemeClr>
                </a:solidFill>
                <a:latin typeface="Lato"/>
              </a:rPr>
              <a:t>Faculty must teach 2 Knowledge and 2 Skills outcomes</a:t>
            </a:r>
            <a:endParaRPr lang="en-US" sz="2400" b="0" i="1" dirty="0">
              <a:solidFill>
                <a:srgbClr val="232323"/>
              </a:solidFill>
              <a:effectLst/>
              <a:latin typeface="Lato"/>
            </a:endParaRPr>
          </a:p>
        </p:txBody>
      </p:sp>
    </p:spTree>
    <p:extLst>
      <p:ext uri="{BB962C8B-B14F-4D97-AF65-F5344CB8AC3E}">
        <p14:creationId xmlns:p14="http://schemas.microsoft.com/office/powerpoint/2010/main" val="876029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8487558-089B-4C47-9B2B-91E15CF6232A}"/>
              </a:ext>
            </a:extLst>
          </p:cNvPr>
          <p:cNvSpPr/>
          <p:nvPr/>
        </p:nvSpPr>
        <p:spPr>
          <a:xfrm>
            <a:off x="546755" y="1075552"/>
            <a:ext cx="11208470" cy="5632311"/>
          </a:xfrm>
          <a:prstGeom prst="rect">
            <a:avLst/>
          </a:prstGeom>
        </p:spPr>
        <p:txBody>
          <a:bodyPr wrap="square">
            <a:spAutoFit/>
          </a:bodyPr>
          <a:lstStyle/>
          <a:p>
            <a:r>
              <a:rPr lang="en-US" sz="2400" b="1" i="0" cap="all" dirty="0">
                <a:effectLst/>
                <a:latin typeface="Lato"/>
              </a:rPr>
              <a:t>ISSUES </a:t>
            </a:r>
            <a:r>
              <a:rPr lang="en-US" sz="2400" b="1" i="0" dirty="0">
                <a:effectLst/>
                <a:latin typeface="Lato"/>
              </a:rPr>
              <a:t>[300-400 level]</a:t>
            </a:r>
          </a:p>
          <a:p>
            <a:r>
              <a:rPr lang="en-US" sz="2400" b="0" i="0" dirty="0">
                <a:effectLst/>
                <a:latin typeface="Lato"/>
              </a:rPr>
              <a:t>…integrate learning and co-curricular experiences to build connections between prior understanding and new learning. Issues courses are problem-solving courses that encourage cross-disciplinary collaboration within each class. They also develop your understanding of some of the most compelling issues of our time: globalization, health, human rights, identity, sustainability, and the connected topics of information, innovation, or technology.</a:t>
            </a:r>
          </a:p>
          <a:p>
            <a:endParaRPr lang="en-US" sz="2400" b="0" i="0" dirty="0">
              <a:effectLst/>
              <a:latin typeface="Lato"/>
            </a:endParaRPr>
          </a:p>
          <a:p>
            <a:pPr marL="285750" indent="-285750">
              <a:buFont typeface="Arial" panose="020B0604020202020204" pitchFamily="34" charset="0"/>
              <a:buChar char="•"/>
            </a:pPr>
            <a:r>
              <a:rPr lang="en-US" sz="2400" i="1" dirty="0">
                <a:latin typeface="Lato"/>
              </a:rPr>
              <a:t>2 Issues courses</a:t>
            </a:r>
          </a:p>
          <a:p>
            <a:pPr marL="285750" indent="-285750">
              <a:buFont typeface="Arial" panose="020B0604020202020204" pitchFamily="34" charset="0"/>
              <a:buChar char="•"/>
            </a:pPr>
            <a:endParaRPr lang="en-US" sz="2400" i="1" dirty="0">
              <a:latin typeface="Lato"/>
            </a:endParaRPr>
          </a:p>
          <a:p>
            <a:r>
              <a:rPr lang="en-US" sz="2400" dirty="0">
                <a:solidFill>
                  <a:schemeClr val="accent1">
                    <a:lumMod val="75000"/>
                  </a:schemeClr>
                </a:solidFill>
                <a:latin typeface="Lato"/>
              </a:rPr>
              <a:t>Faculty must teach 1 Knowledge and 3 Skills outcomes</a:t>
            </a:r>
          </a:p>
          <a:p>
            <a:endParaRPr lang="en-US" sz="2400" dirty="0">
              <a:solidFill>
                <a:schemeClr val="accent1">
                  <a:lumMod val="75000"/>
                </a:schemeClr>
              </a:solidFill>
              <a:latin typeface="Lato"/>
            </a:endParaRPr>
          </a:p>
          <a:p>
            <a:r>
              <a:rPr lang="en-US" sz="2400" dirty="0">
                <a:solidFill>
                  <a:srgbClr val="FF0000"/>
                </a:solidFill>
                <a:latin typeface="Lato"/>
              </a:rPr>
              <a:t>Issues are the unique aspect of our GE Program – the point is teaching the skills of collaboration, problem solving and integration – at the upper division level</a:t>
            </a:r>
          </a:p>
          <a:p>
            <a:endParaRPr lang="en-US" sz="2400" b="0" i="0" dirty="0">
              <a:effectLst/>
              <a:latin typeface="Lato"/>
            </a:endParaRPr>
          </a:p>
        </p:txBody>
      </p:sp>
    </p:spTree>
    <p:extLst>
      <p:ext uri="{BB962C8B-B14F-4D97-AF65-F5344CB8AC3E}">
        <p14:creationId xmlns:p14="http://schemas.microsoft.com/office/powerpoint/2010/main" val="1065715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EB8EC-4F8E-4B3F-A0CE-D525813BB8AC}"/>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solidFill>
                  <a:srgbClr val="00B050"/>
                </a:solidFill>
              </a:rPr>
              <a:t>Double-dipping</a:t>
            </a:r>
            <a:endParaRPr lang="en-US" b="1" dirty="0">
              <a:solidFill>
                <a:srgbClr val="00B050"/>
              </a:solidFill>
            </a:endParaRPr>
          </a:p>
        </p:txBody>
      </p:sp>
      <p:sp>
        <p:nvSpPr>
          <p:cNvPr id="3" name="Content Placeholder 2">
            <a:extLst>
              <a:ext uri="{FF2B5EF4-FFF2-40B4-BE49-F238E27FC236}">
                <a16:creationId xmlns:a16="http://schemas.microsoft.com/office/drawing/2014/main" id="{4E26E147-C4DB-425E-BD31-EABE543FEDD7}"/>
              </a:ext>
            </a:extLst>
          </p:cNvPr>
          <p:cNvSpPr txBox="1">
            <a:spLocks/>
          </p:cNvSpPr>
          <p:nvPr/>
        </p:nvSpPr>
        <p:spPr>
          <a:xfrm>
            <a:off x="838200" y="1470581"/>
            <a:ext cx="10515600" cy="470638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Courses can double-dip – be in 2 GE categories</a:t>
            </a:r>
          </a:p>
          <a:p>
            <a:pPr lvl="1"/>
            <a:r>
              <a:rPr lang="en-US" sz="3200" dirty="0"/>
              <a:t>Foundations + Cultures</a:t>
            </a:r>
          </a:p>
          <a:p>
            <a:pPr lvl="1"/>
            <a:r>
              <a:rPr lang="en-US" sz="3200" dirty="0"/>
              <a:t>Issues + Cultures</a:t>
            </a:r>
          </a:p>
          <a:p>
            <a:pPr marL="0" indent="0">
              <a:buFont typeface="Arial" panose="020B0604020202020204" pitchFamily="34" charset="0"/>
              <a:buNone/>
            </a:pPr>
            <a:r>
              <a:rPr lang="en-US" sz="3200" dirty="0"/>
              <a:t>                                    </a:t>
            </a:r>
          </a:p>
          <a:p>
            <a:r>
              <a:rPr lang="en-US" sz="3200" dirty="0"/>
              <a:t>Courses </a:t>
            </a:r>
            <a:r>
              <a:rPr lang="en-US" sz="3200" dirty="0">
                <a:highlight>
                  <a:srgbClr val="FF0000"/>
                </a:highlight>
              </a:rPr>
              <a:t>cannot</a:t>
            </a:r>
          </a:p>
          <a:p>
            <a:pPr lvl="1"/>
            <a:r>
              <a:rPr lang="en-US" sz="3200" dirty="0"/>
              <a:t>Be in 2 GE Foundations</a:t>
            </a:r>
          </a:p>
          <a:p>
            <a:pPr lvl="1"/>
            <a:r>
              <a:rPr lang="en-US" sz="3200" dirty="0"/>
              <a:t>Double-dip between Foundations and Issues</a:t>
            </a:r>
          </a:p>
        </p:txBody>
      </p:sp>
      <p:sp>
        <p:nvSpPr>
          <p:cNvPr id="5" name="Rectangle 4">
            <a:extLst>
              <a:ext uri="{FF2B5EF4-FFF2-40B4-BE49-F238E27FC236}">
                <a16:creationId xmlns:a16="http://schemas.microsoft.com/office/drawing/2014/main" id="{1AF37437-39FE-4400-82CA-945F618E89D7}"/>
              </a:ext>
            </a:extLst>
          </p:cNvPr>
          <p:cNvSpPr/>
          <p:nvPr/>
        </p:nvSpPr>
        <p:spPr>
          <a:xfrm>
            <a:off x="3302522" y="5846544"/>
            <a:ext cx="8541504" cy="830997"/>
          </a:xfrm>
          <a:prstGeom prst="rect">
            <a:avLst/>
          </a:prstGeom>
        </p:spPr>
        <p:txBody>
          <a:bodyPr wrap="square">
            <a:spAutoFit/>
          </a:bodyPr>
          <a:lstStyle/>
          <a:p>
            <a:r>
              <a:rPr lang="en-US" sz="2400" dirty="0"/>
              <a:t>You are responsible to TEACH and ASSESS Knowledge and Skills outcomes in BOTH categories if the course is in 2 categories.</a:t>
            </a:r>
          </a:p>
        </p:txBody>
      </p:sp>
      <p:pic>
        <p:nvPicPr>
          <p:cNvPr id="6" name="Picture 5">
            <a:extLst>
              <a:ext uri="{FF2B5EF4-FFF2-40B4-BE49-F238E27FC236}">
                <a16:creationId xmlns:a16="http://schemas.microsoft.com/office/drawing/2014/main" id="{058214B3-B88F-4400-B246-1987985205AE}"/>
              </a:ext>
            </a:extLst>
          </p:cNvPr>
          <p:cNvPicPr>
            <a:picLocks noChangeAspect="1"/>
          </p:cNvPicPr>
          <p:nvPr/>
        </p:nvPicPr>
        <p:blipFill>
          <a:blip r:embed="rId2"/>
          <a:stretch>
            <a:fillRect/>
          </a:stretch>
        </p:blipFill>
        <p:spPr>
          <a:xfrm>
            <a:off x="588977" y="5211500"/>
            <a:ext cx="1692309" cy="1686133"/>
          </a:xfrm>
          <a:prstGeom prst="rect">
            <a:avLst/>
          </a:prstGeom>
        </p:spPr>
      </p:pic>
    </p:spTree>
    <p:extLst>
      <p:ext uri="{BB962C8B-B14F-4D97-AF65-F5344CB8AC3E}">
        <p14:creationId xmlns:p14="http://schemas.microsoft.com/office/powerpoint/2010/main" val="401058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26380-3BAF-48F4-9789-F077E51BDB94}"/>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buAutoNum type="arabicPeriod"/>
            </a:pPr>
            <a:r>
              <a:rPr lang="en-US" sz="3600" b="1" dirty="0">
                <a:solidFill>
                  <a:srgbClr val="3333FF"/>
                </a:solidFill>
              </a:rPr>
              <a:t>Read the category description for your course (see the GE Handbook at </a:t>
            </a:r>
            <a:r>
              <a:rPr lang="en-US" sz="3600" b="1" dirty="0">
                <a:solidFill>
                  <a:srgbClr val="3333FF"/>
                </a:solidFill>
                <a:hlinkClick r:id="rId2"/>
              </a:rPr>
              <a:t>www.gvsu.edu/gened</a:t>
            </a:r>
            <a:endParaRPr lang="en-US" sz="3600" b="1" dirty="0">
              <a:solidFill>
                <a:srgbClr val="3333FF"/>
              </a:solidFill>
            </a:endParaRPr>
          </a:p>
          <a:p>
            <a:pPr marL="742950" indent="-742950">
              <a:buAutoNum type="arabicPeriod"/>
            </a:pPr>
            <a:endParaRPr lang="en-US" b="1" dirty="0">
              <a:solidFill>
                <a:srgbClr val="3333FF"/>
              </a:solidFill>
            </a:endParaRPr>
          </a:p>
        </p:txBody>
      </p:sp>
      <p:sp>
        <p:nvSpPr>
          <p:cNvPr id="3" name="Content Placeholder 2">
            <a:extLst>
              <a:ext uri="{FF2B5EF4-FFF2-40B4-BE49-F238E27FC236}">
                <a16:creationId xmlns:a16="http://schemas.microsoft.com/office/drawing/2014/main" id="{A7B24A2C-DBF0-4A5F-A554-437753805FB4}"/>
              </a:ext>
            </a:extLst>
          </p:cNvPr>
          <p:cNvSpPr txBox="1">
            <a:spLocks/>
          </p:cNvSpPr>
          <p:nvPr/>
        </p:nvSpPr>
        <p:spPr>
          <a:xfrm>
            <a:off x="838200" y="1825625"/>
            <a:ext cx="10515600" cy="4351338"/>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EXAMPLE-Foundations - Philosophy and Literature</a:t>
            </a:r>
          </a:p>
          <a:p>
            <a:r>
              <a:rPr lang="en-US" dirty="0"/>
              <a:t>Literary and philosophical works represent an ongoing conversation about the fundamental ideas and values that shape cultures and civilization. To participate fully in this conversation requires knowledge, both of those works that are recognized as defining the history of the conversation and of works that offer original or critical additions to it in the present. Through the study of great works of philosophy and literature, you will come to understand more clearly your own response to the world and to the ideas that give it form and comprehensibility. </a:t>
            </a:r>
          </a:p>
          <a:p>
            <a:r>
              <a:rPr lang="en-US" dirty="0"/>
              <a:t>Courses in this category introduce you to the interpretation of a significant body of literary or philosophical work and assist you in the careful reading, discussion, and analysis of primary texts.</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563880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B0DEE50-DFD7-49AB-8DB8-1FB66AEDE4D4}"/>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3333FF"/>
                </a:solidFill>
              </a:rPr>
              <a:t>2.  Determine how you will teach the Knowledge student learning outcomes</a:t>
            </a:r>
          </a:p>
        </p:txBody>
      </p:sp>
      <p:sp>
        <p:nvSpPr>
          <p:cNvPr id="5" name="Content Placeholder 2">
            <a:extLst>
              <a:ext uri="{FF2B5EF4-FFF2-40B4-BE49-F238E27FC236}">
                <a16:creationId xmlns:a16="http://schemas.microsoft.com/office/drawing/2014/main" id="{AAFBC3B3-8B66-4740-AF93-A7C9641D2A62}"/>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Example from Philosophy and Literature (see your syllabus attachments)</a:t>
            </a:r>
          </a:p>
          <a:p>
            <a:r>
              <a:rPr lang="en-US" dirty="0"/>
              <a:t>Explain principles and questions that define philosophy or literature and its contributions to human knowledge and civilization.</a:t>
            </a:r>
          </a:p>
          <a:p>
            <a:r>
              <a:rPr lang="en-US" dirty="0"/>
              <a:t>Explain the relationship between the works discussed, the cultures in which they were created, and the human concerns they illuminate.</a:t>
            </a:r>
          </a:p>
          <a:p>
            <a:r>
              <a:rPr lang="en-US" dirty="0"/>
              <a:t>Analyze and interpret one or more primary texts as a major portion of course content.</a:t>
            </a:r>
          </a:p>
          <a:p>
            <a:pPr marL="0" indent="0">
              <a:buFont typeface="Arial" panose="020B0604020202020204" pitchFamily="34" charset="0"/>
              <a:buNone/>
            </a:pPr>
            <a:endParaRPr lang="en-US" dirty="0"/>
          </a:p>
          <a:p>
            <a:pPr marL="0" indent="0">
              <a:buFont typeface="Arial" panose="020B0604020202020204" pitchFamily="34" charset="0"/>
              <a:buNone/>
            </a:pPr>
            <a:r>
              <a:rPr lang="en-US" sz="3600" dirty="0">
                <a:solidFill>
                  <a:srgbClr val="FF0000"/>
                </a:solidFill>
              </a:rPr>
              <a:t>You have to teach ALL of the Knowledge outcomes</a:t>
            </a:r>
          </a:p>
        </p:txBody>
      </p:sp>
    </p:spTree>
    <p:extLst>
      <p:ext uri="{BB962C8B-B14F-4D97-AF65-F5344CB8AC3E}">
        <p14:creationId xmlns:p14="http://schemas.microsoft.com/office/powerpoint/2010/main" val="2048625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51552-6548-4FB0-96BC-70BD49865822}"/>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3333FF"/>
                </a:solidFill>
              </a:rPr>
              <a:t>3. Determine how you will teach the Skills student learning outcomes for your course</a:t>
            </a:r>
          </a:p>
        </p:txBody>
      </p:sp>
      <p:sp>
        <p:nvSpPr>
          <p:cNvPr id="3" name="Content Placeholder 6">
            <a:extLst>
              <a:ext uri="{FF2B5EF4-FFF2-40B4-BE49-F238E27FC236}">
                <a16:creationId xmlns:a16="http://schemas.microsoft.com/office/drawing/2014/main" id="{51C2EE28-241C-47E2-8AAF-CCAA745B5392}"/>
              </a:ext>
            </a:extLst>
          </p:cNvPr>
          <p:cNvSpPr txBox="1">
            <a:spLocks/>
          </p:cNvSpPr>
          <p:nvPr/>
        </p:nvSpPr>
        <p:spPr>
          <a:xfrm>
            <a:off x="838200" y="2007909"/>
            <a:ext cx="10515600" cy="413836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600" dirty="0"/>
              <a:t>Read the definition of the Skill and the objectives associated with it.  </a:t>
            </a:r>
          </a:p>
          <a:p>
            <a:pPr lvl="1"/>
            <a:r>
              <a:rPr lang="en-US" sz="2800" dirty="0"/>
              <a:t>You have to teach ALL of the objectives.</a:t>
            </a:r>
          </a:p>
          <a:p>
            <a:r>
              <a:rPr lang="en-US" sz="3600" dirty="0"/>
              <a:t>All of the Skills must be taught and assessed regardless of the course modality (online, hybrid, face to face).  </a:t>
            </a:r>
          </a:p>
        </p:txBody>
      </p:sp>
    </p:spTree>
    <p:extLst>
      <p:ext uri="{BB962C8B-B14F-4D97-AF65-F5344CB8AC3E}">
        <p14:creationId xmlns:p14="http://schemas.microsoft.com/office/powerpoint/2010/main" val="1467700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TotalTime>
  <Words>726</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Lato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General Education teaches the Knowledge and Skills society wants.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*Griff* Griffin</dc:creator>
  <cp:lastModifiedBy>Jennifer Cathey</cp:lastModifiedBy>
  <cp:revision>42</cp:revision>
  <dcterms:created xsi:type="dcterms:W3CDTF">2021-06-21T15:23:26Z</dcterms:created>
  <dcterms:modified xsi:type="dcterms:W3CDTF">2022-09-08T17:35:12Z</dcterms:modified>
</cp:coreProperties>
</file>