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72" r:id="rId3"/>
    <p:sldId id="276" r:id="rId4"/>
    <p:sldId id="267" r:id="rId5"/>
    <p:sldId id="268" r:id="rId6"/>
    <p:sldId id="277" r:id="rId7"/>
    <p:sldId id="257" r:id="rId8"/>
    <p:sldId id="258" r:id="rId9"/>
    <p:sldId id="262" r:id="rId10"/>
    <p:sldId id="263" r:id="rId11"/>
    <p:sldId id="265" r:id="rId12"/>
    <p:sldId id="266" r:id="rId13"/>
    <p:sldId id="259" r:id="rId14"/>
    <p:sldId id="270"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5" d="100"/>
          <a:sy n="65" d="100"/>
        </p:scale>
        <p:origin x="726" y="3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Monday, August 23, 2021</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260908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Monday, August 23, 2021</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95611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Monday, August 23, 2021</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631923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Monday, August 23, 2021</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4196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Monday, August 23, 2021</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104481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Monday, August 23, 2021</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67343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Monday, August 23, 2021</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063934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Monday, August 23, 2021</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68281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Monday, August 23, 2021</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612750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Monday, August 23, 2021</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21295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Monday, August 23, 2021</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59654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Monday, August 23, 2021</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002318673"/>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hf sldNum="0" hdr="0" ftr="0" dt="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vsu.edu/cms4/asset/EFAB4AD2-A926-8D16-A5685AB71E0C7DC3/petition_to_return_rev2.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audit@gvsu.edu" TargetMode="External"/><Relationship Id="rId2" Type="http://schemas.openxmlformats.org/officeDocument/2006/relationships/hyperlink" Target="https://www.gvsu.edu/registrar/" TargetMode="External"/><Relationship Id="rId1" Type="http://schemas.openxmlformats.org/officeDocument/2006/relationships/slideLayout" Target="../slideLayouts/slideLayout2.xml"/><Relationship Id="rId4" Type="http://schemas.openxmlformats.org/officeDocument/2006/relationships/hyperlink" Target="https://www.gvsu.edu/registrar/applying-to-graduate-5.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gvsu.edu/brooksadvis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vsu.edu/sasc/" TargetMode="External"/><Relationship Id="rId2" Type="http://schemas.openxmlformats.org/officeDocument/2006/relationships/hyperlink" Target="https://www.gvsu.edu/registrar/student-forms-14.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F54956E-FED1-444F-A183-36108253FB3E}"/>
              </a:ext>
            </a:extLst>
          </p:cNvPr>
          <p:cNvPicPr>
            <a:picLocks noChangeAspect="1"/>
          </p:cNvPicPr>
          <p:nvPr/>
        </p:nvPicPr>
        <p:blipFill rotWithShape="1">
          <a:blip r:embed="rId2">
            <a:duotone>
              <a:prstClr val="black"/>
              <a:schemeClr val="accent5">
                <a:tint val="45000"/>
                <a:satMod val="400000"/>
              </a:schemeClr>
            </a:duotone>
          </a:blip>
          <a:srcRect t="14122"/>
          <a:stretch/>
        </p:blipFill>
        <p:spPr>
          <a:xfrm>
            <a:off x="20" y="1"/>
            <a:ext cx="12191980" cy="685800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 name="Title 1">
            <a:extLst>
              <a:ext uri="{FF2B5EF4-FFF2-40B4-BE49-F238E27FC236}">
                <a16:creationId xmlns:a16="http://schemas.microsoft.com/office/drawing/2014/main" id="{2261EB8B-A58A-41C5-922D-80AD8D8F73E6}"/>
              </a:ext>
            </a:extLst>
          </p:cNvPr>
          <p:cNvSpPr>
            <a:spLocks noGrp="1"/>
          </p:cNvSpPr>
          <p:nvPr>
            <p:ph type="ctrTitle"/>
          </p:nvPr>
        </p:nvSpPr>
        <p:spPr>
          <a:xfrm>
            <a:off x="6203951" y="549275"/>
            <a:ext cx="5437187" cy="2986234"/>
          </a:xfrm>
        </p:spPr>
        <p:txBody>
          <a:bodyPr anchor="b">
            <a:normAutofit/>
          </a:bodyPr>
          <a:lstStyle/>
          <a:p>
            <a:r>
              <a:rPr lang="en-US" sz="4400" dirty="0"/>
              <a:t>The Brooks  College Advising Center</a:t>
            </a:r>
          </a:p>
        </p:txBody>
      </p:sp>
      <p:sp>
        <p:nvSpPr>
          <p:cNvPr id="3" name="Subtitle 2">
            <a:extLst>
              <a:ext uri="{FF2B5EF4-FFF2-40B4-BE49-F238E27FC236}">
                <a16:creationId xmlns:a16="http://schemas.microsoft.com/office/drawing/2014/main" id="{D98DAC88-C313-4B17-A5C2-95D3A89658B6}"/>
              </a:ext>
            </a:extLst>
          </p:cNvPr>
          <p:cNvSpPr>
            <a:spLocks noGrp="1"/>
          </p:cNvSpPr>
          <p:nvPr>
            <p:ph type="subTitle" idx="1"/>
          </p:nvPr>
        </p:nvSpPr>
        <p:spPr>
          <a:xfrm>
            <a:off x="6203951" y="3827610"/>
            <a:ext cx="5437187" cy="2265216"/>
          </a:xfrm>
        </p:spPr>
        <p:txBody>
          <a:bodyPr>
            <a:normAutofit/>
          </a:bodyPr>
          <a:lstStyle/>
          <a:p>
            <a:r>
              <a:rPr lang="en-US" dirty="0">
                <a:solidFill>
                  <a:schemeClr val="tx1">
                    <a:alpha val="60000"/>
                  </a:schemeClr>
                </a:solidFill>
              </a:rPr>
              <a:t>Faculty Advising Updates </a:t>
            </a:r>
          </a:p>
          <a:p>
            <a:r>
              <a:rPr lang="en-US" dirty="0">
                <a:solidFill>
                  <a:schemeClr val="tx1">
                    <a:alpha val="60000"/>
                  </a:schemeClr>
                </a:solidFill>
              </a:rPr>
              <a:t>2021-2022</a:t>
            </a:r>
          </a:p>
        </p:txBody>
      </p:sp>
      <p:pic>
        <p:nvPicPr>
          <p:cNvPr id="6" name="Picture 5">
            <a:extLst>
              <a:ext uri="{FF2B5EF4-FFF2-40B4-BE49-F238E27FC236}">
                <a16:creationId xmlns:a16="http://schemas.microsoft.com/office/drawing/2014/main" id="{6613B70D-55E3-43B2-96CF-E4A045FEDD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862" y="990600"/>
            <a:ext cx="5102227" cy="4084983"/>
          </a:xfrm>
          <a:prstGeom prst="rect">
            <a:avLst/>
          </a:prstGeom>
        </p:spPr>
      </p:pic>
    </p:spTree>
    <p:extLst>
      <p:ext uri="{BB962C8B-B14F-4D97-AF65-F5344CB8AC3E}">
        <p14:creationId xmlns:p14="http://schemas.microsoft.com/office/powerpoint/2010/main" val="3243683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D9D46-8347-48FE-B8EE-27E970F9B12F}"/>
              </a:ext>
            </a:extLst>
          </p:cNvPr>
          <p:cNvSpPr>
            <a:spLocks noGrp="1"/>
          </p:cNvSpPr>
          <p:nvPr>
            <p:ph type="title"/>
          </p:nvPr>
        </p:nvSpPr>
        <p:spPr>
          <a:xfrm>
            <a:off x="550862" y="549275"/>
            <a:ext cx="11309834" cy="1332000"/>
          </a:xfrm>
        </p:spPr>
        <p:txBody>
          <a:bodyPr/>
          <a:lstStyle/>
          <a:p>
            <a:r>
              <a:rPr lang="en-US" dirty="0"/>
              <a:t>Most Frequently Asked Advising Questions</a:t>
            </a:r>
          </a:p>
        </p:txBody>
      </p:sp>
      <p:sp>
        <p:nvSpPr>
          <p:cNvPr id="3" name="Content Placeholder 2">
            <a:extLst>
              <a:ext uri="{FF2B5EF4-FFF2-40B4-BE49-F238E27FC236}">
                <a16:creationId xmlns:a16="http://schemas.microsoft.com/office/drawing/2014/main" id="{24E1F797-8508-41C6-8A47-665805320E8C}"/>
              </a:ext>
            </a:extLst>
          </p:cNvPr>
          <p:cNvSpPr>
            <a:spLocks noGrp="1"/>
          </p:cNvSpPr>
          <p:nvPr>
            <p:ph idx="1"/>
          </p:nvPr>
        </p:nvSpPr>
        <p:spPr>
          <a:xfrm>
            <a:off x="550862" y="1326815"/>
            <a:ext cx="11090274" cy="4479625"/>
          </a:xfrm>
        </p:spPr>
        <p:txBody>
          <a:bodyPr>
            <a:normAutofit fontScale="92500" lnSpcReduction="20000"/>
          </a:bodyPr>
          <a:lstStyle/>
          <a:p>
            <a:pPr marL="0" marR="0" indent="0">
              <a:spcBef>
                <a:spcPts val="600"/>
              </a:spcBef>
              <a:spcAft>
                <a:spcPts val="600"/>
              </a:spcAft>
              <a:buNone/>
            </a:pPr>
            <a:r>
              <a:rPr lang="en-US" sz="2800" b="1" dirty="0">
                <a:solidFill>
                  <a:schemeClr val="bg1"/>
                </a:solidFill>
                <a:latin typeface="Gill Sans MT" panose="020B0502020104020203" pitchFamily="34" charset="0"/>
                <a:ea typeface="HGｺﾞｼｯｸM"/>
                <a:cs typeface="Times New Roman" panose="02020603050405020304" pitchFamily="18" charset="0"/>
              </a:rPr>
              <a:t>Good Academic Standing = 2.0 or higher</a:t>
            </a:r>
            <a:endParaRPr lang="en-US" sz="4400" b="1" dirty="0">
              <a:solidFill>
                <a:schemeClr val="bg1"/>
              </a:solidFill>
              <a:latin typeface="Gill Sans MT" panose="020B0502020104020203" pitchFamily="34" charset="0"/>
              <a:ea typeface="HGｺﾞｼｯｸM"/>
              <a:cs typeface="Times New Roman" panose="02020603050405020304" pitchFamily="18" charset="0"/>
            </a:endParaRPr>
          </a:p>
          <a:p>
            <a:pPr marL="0" indent="0">
              <a:lnSpc>
                <a:spcPct val="120000"/>
              </a:lnSpc>
              <a:spcBef>
                <a:spcPts val="0"/>
              </a:spcBef>
              <a:buNone/>
            </a:pPr>
            <a:r>
              <a:rPr lang="en-US" dirty="0">
                <a:solidFill>
                  <a:srgbClr val="000000"/>
                </a:solidFill>
                <a:latin typeface="Gill Sans MT" panose="020B0502020104020203" pitchFamily="34" charset="0"/>
                <a:ea typeface="HGSoeiPresenceEB"/>
                <a:cs typeface="Times New Roman" panose="02020603050405020304" pitchFamily="18" charset="0"/>
              </a:rPr>
              <a:t>3 levels below 2.0:  Academic Probation, Jeopardy of Dismissal, and Dismissal.  </a:t>
            </a:r>
          </a:p>
          <a:p>
            <a:pPr>
              <a:lnSpc>
                <a:spcPct val="120000"/>
              </a:lnSpc>
              <a:spcBef>
                <a:spcPts val="0"/>
              </a:spcBef>
            </a:pPr>
            <a:r>
              <a:rPr lang="en-US" dirty="0">
                <a:solidFill>
                  <a:srgbClr val="000000"/>
                </a:solidFill>
                <a:latin typeface="Gill Sans MT" panose="020B0502020104020203" pitchFamily="34" charset="0"/>
                <a:ea typeface="HGSoeiPresenceEB"/>
                <a:cs typeface="Times New Roman" panose="02020603050405020304" pitchFamily="18" charset="0"/>
              </a:rPr>
              <a:t>If cumulative GPA drops below 2.0 students are placed on either probation or JD, depending on the number of credits and overall GPA.  </a:t>
            </a:r>
          </a:p>
          <a:p>
            <a:pPr lvl="1">
              <a:lnSpc>
                <a:spcPct val="120000"/>
              </a:lnSpc>
              <a:spcBef>
                <a:spcPts val="0"/>
              </a:spcBef>
            </a:pPr>
            <a:r>
              <a:rPr lang="en-US" sz="2000" dirty="0" err="1">
                <a:solidFill>
                  <a:srgbClr val="000000"/>
                </a:solidFill>
                <a:latin typeface="Gill Sans MT" panose="020B0502020104020203" pitchFamily="34" charset="0"/>
                <a:ea typeface="HGSoeiPresenceEB"/>
                <a:cs typeface="Times New Roman" panose="02020603050405020304" pitchFamily="18" charset="0"/>
              </a:rPr>
              <a:t>AP</a:t>
            </a:r>
            <a:r>
              <a:rPr lang="en-US" sz="2000" dirty="0" err="1">
                <a:solidFill>
                  <a:srgbClr val="000000"/>
                </a:solidFill>
                <a:latin typeface="Gill Sans MT" panose="020B0502020104020203" pitchFamily="34" charset="0"/>
                <a:ea typeface="HGSoeiPresenceEB"/>
                <a:cs typeface="Times New Roman" panose="02020603050405020304" pitchFamily="18" charset="0"/>
                <a:sym typeface="Wingdings" panose="05000000000000000000" pitchFamily="2" charset="2"/>
              </a:rPr>
              <a:t>JDDismissal</a:t>
            </a:r>
            <a:endParaRPr lang="en-US" sz="2000" dirty="0">
              <a:solidFill>
                <a:srgbClr val="000000"/>
              </a:solidFill>
              <a:latin typeface="Gill Sans MT" panose="020B0502020104020203" pitchFamily="34" charset="0"/>
              <a:ea typeface="HGSoeiPresenceEB"/>
              <a:cs typeface="Times New Roman" panose="02020603050405020304" pitchFamily="18" charset="0"/>
              <a:sym typeface="Wingdings" panose="05000000000000000000" pitchFamily="2" charset="2"/>
            </a:endParaRPr>
          </a:p>
          <a:p>
            <a:pPr lvl="1">
              <a:lnSpc>
                <a:spcPct val="120000"/>
              </a:lnSpc>
              <a:spcBef>
                <a:spcPts val="0"/>
              </a:spcBef>
            </a:pPr>
            <a:r>
              <a:rPr lang="en-US" sz="2000" dirty="0">
                <a:solidFill>
                  <a:srgbClr val="000000"/>
                </a:solidFill>
                <a:latin typeface="Gill Sans MT" panose="020B0502020104020203" pitchFamily="34" charset="0"/>
                <a:ea typeface="HGSoeiPresenceEB"/>
                <a:cs typeface="Times New Roman" panose="02020603050405020304" pitchFamily="18" charset="0"/>
              </a:rPr>
              <a:t>Students on AP or JD need advisor approval to register</a:t>
            </a:r>
          </a:p>
          <a:p>
            <a:pPr>
              <a:lnSpc>
                <a:spcPct val="120000"/>
              </a:lnSpc>
              <a:spcBef>
                <a:spcPts val="0"/>
              </a:spcBef>
            </a:pPr>
            <a:r>
              <a:rPr lang="en-US" dirty="0">
                <a:solidFill>
                  <a:srgbClr val="000000"/>
                </a:solidFill>
                <a:latin typeface="Gill Sans MT" panose="020B0502020104020203" pitchFamily="34" charset="0"/>
                <a:ea typeface="HGSoeiPresenceEB"/>
                <a:cs typeface="Times New Roman" panose="02020603050405020304" pitchFamily="18" charset="0"/>
              </a:rPr>
              <a:t>Students need to return to cumulative GPA of 2.0 or achieve semester GPA of 2.5 the following semester.</a:t>
            </a:r>
          </a:p>
          <a:p>
            <a:pPr>
              <a:lnSpc>
                <a:spcPct val="120000"/>
              </a:lnSpc>
              <a:spcBef>
                <a:spcPts val="0"/>
              </a:spcBef>
            </a:pPr>
            <a:r>
              <a:rPr lang="en-US" dirty="0">
                <a:solidFill>
                  <a:srgbClr val="000000"/>
                </a:solidFill>
                <a:latin typeface="Gill Sans MT" panose="020B0502020104020203" pitchFamily="34" charset="0"/>
                <a:ea typeface="HGSoeiPresenceEB"/>
                <a:cs typeface="Times New Roman" panose="02020603050405020304" pitchFamily="18" charset="0"/>
              </a:rPr>
              <a:t>If a student is dismissed, they will need to apply for re-admission through the </a:t>
            </a:r>
            <a:r>
              <a:rPr lang="en-US" dirty="0">
                <a:solidFill>
                  <a:schemeClr val="bg1"/>
                </a:solidFill>
                <a:latin typeface="Gill Sans MT" panose="020B0502020104020203" pitchFamily="34" charset="0"/>
                <a:ea typeface="HGSoeiPresenceEB"/>
                <a:cs typeface="Times New Roman" panose="02020603050405020304" pitchFamily="18" charset="0"/>
                <a:hlinkClick r:id="rId2">
                  <a:extLst>
                    <a:ext uri="{A12FA001-AC4F-418D-AE19-62706E023703}">
                      <ahyp:hlinkClr xmlns:ahyp="http://schemas.microsoft.com/office/drawing/2018/hyperlinkcolor" val="tx"/>
                    </a:ext>
                  </a:extLst>
                </a:hlinkClick>
              </a:rPr>
              <a:t>petition to return </a:t>
            </a:r>
            <a:r>
              <a:rPr lang="en-US" dirty="0">
                <a:solidFill>
                  <a:srgbClr val="000000"/>
                </a:solidFill>
                <a:latin typeface="Gill Sans MT" panose="020B0502020104020203" pitchFamily="34" charset="0"/>
                <a:ea typeface="HGSoeiPresenceEB"/>
                <a:cs typeface="Times New Roman" panose="02020603050405020304" pitchFamily="18" charset="0"/>
              </a:rPr>
              <a:t>process.  This includes meeting with an advisor to discuss plans to return and a potential schedule towards completing graduation requirements.</a:t>
            </a:r>
            <a:endParaRPr lang="en-US" sz="2800" dirty="0">
              <a:solidFill>
                <a:srgbClr val="000000"/>
              </a:solidFill>
              <a:latin typeface="Gill Sans MT" panose="020B0502020104020203" pitchFamily="34" charset="0"/>
              <a:ea typeface="HGSoeiPresenceEB"/>
              <a:cs typeface="Times New Roman" panose="02020603050405020304" pitchFamily="18" charset="0"/>
            </a:endParaRPr>
          </a:p>
          <a:p>
            <a:endParaRPr lang="en-US" dirty="0"/>
          </a:p>
        </p:txBody>
      </p:sp>
    </p:spTree>
    <p:extLst>
      <p:ext uri="{BB962C8B-B14F-4D97-AF65-F5344CB8AC3E}">
        <p14:creationId xmlns:p14="http://schemas.microsoft.com/office/powerpoint/2010/main" val="3185211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F32A4-4A5E-4152-B2AA-33C32B99BE74}"/>
              </a:ext>
            </a:extLst>
          </p:cNvPr>
          <p:cNvSpPr>
            <a:spLocks noGrp="1"/>
          </p:cNvSpPr>
          <p:nvPr>
            <p:ph type="title"/>
          </p:nvPr>
        </p:nvSpPr>
        <p:spPr>
          <a:xfrm>
            <a:off x="550861" y="549275"/>
            <a:ext cx="11283330" cy="1332000"/>
          </a:xfrm>
        </p:spPr>
        <p:txBody>
          <a:bodyPr/>
          <a:lstStyle/>
          <a:p>
            <a:r>
              <a:rPr lang="en-US" dirty="0"/>
              <a:t>Add/Drop, Withdrawal Policies</a:t>
            </a:r>
          </a:p>
        </p:txBody>
      </p:sp>
      <p:sp>
        <p:nvSpPr>
          <p:cNvPr id="3" name="Content Placeholder 2">
            <a:extLst>
              <a:ext uri="{FF2B5EF4-FFF2-40B4-BE49-F238E27FC236}">
                <a16:creationId xmlns:a16="http://schemas.microsoft.com/office/drawing/2014/main" id="{00D6E647-6308-493C-A335-4F913EB356EE}"/>
              </a:ext>
            </a:extLst>
          </p:cNvPr>
          <p:cNvSpPr>
            <a:spLocks noGrp="1"/>
          </p:cNvSpPr>
          <p:nvPr>
            <p:ph idx="1"/>
          </p:nvPr>
        </p:nvSpPr>
        <p:spPr>
          <a:xfrm>
            <a:off x="950976" y="1334891"/>
            <a:ext cx="9930384" cy="4444117"/>
          </a:xfrm>
        </p:spPr>
        <p:txBody>
          <a:bodyPr>
            <a:normAutofit fontScale="70000" lnSpcReduction="20000"/>
          </a:bodyPr>
          <a:lstStyle/>
          <a:p>
            <a:pPr>
              <a:spcBef>
                <a:spcPts val="0"/>
              </a:spcBef>
              <a:spcAft>
                <a:spcPts val="2400"/>
              </a:spcAft>
            </a:pPr>
            <a:r>
              <a:rPr lang="en-US" b="1" kern="0" dirty="0">
                <a:solidFill>
                  <a:schemeClr val="bg1"/>
                </a:solidFill>
                <a:ea typeface="HGｺﾞｼｯｸM"/>
                <a:cs typeface="Times New Roman" panose="02020603050405020304" pitchFamily="18" charset="0"/>
              </a:rPr>
              <a:t>Tuition payment deadline </a:t>
            </a:r>
            <a:r>
              <a:rPr lang="en-US" kern="0" dirty="0">
                <a:solidFill>
                  <a:schemeClr val="bg1"/>
                </a:solidFill>
                <a:ea typeface="HGｺﾞｼｯｸM"/>
                <a:cs typeface="Times New Roman" panose="02020603050405020304" pitchFamily="18" charset="0"/>
              </a:rPr>
              <a:t>is August 20 for Fall 2021. Students who do not make payment are dropped from all their classes (ZICK) and must pay tuition or make arrangements with Student Accounts in order to re-register for their classes. </a:t>
            </a:r>
          </a:p>
          <a:p>
            <a:pPr>
              <a:spcBef>
                <a:spcPts val="0"/>
              </a:spcBef>
              <a:spcAft>
                <a:spcPts val="2400"/>
              </a:spcAft>
            </a:pPr>
            <a:r>
              <a:rPr lang="en-US" b="1" kern="0" dirty="0">
                <a:solidFill>
                  <a:schemeClr val="bg1"/>
                </a:solidFill>
                <a:ea typeface="HGｺﾞｼｯｸM"/>
                <a:cs typeface="Times New Roman" panose="02020603050405020304" pitchFamily="18" charset="0"/>
              </a:rPr>
              <a:t>Add/Drop Week:</a:t>
            </a:r>
            <a:r>
              <a:rPr lang="en-US" kern="0" dirty="0">
                <a:solidFill>
                  <a:schemeClr val="bg1"/>
                </a:solidFill>
                <a:ea typeface="HGｺﾞｼｯｸM"/>
                <a:cs typeface="Times New Roman" panose="02020603050405020304" pitchFamily="18" charset="0"/>
              </a:rPr>
              <a:t> During the first week of classes, students may add/drop courses freely in Banner with 100% refund.</a:t>
            </a:r>
          </a:p>
          <a:p>
            <a:pPr>
              <a:spcBef>
                <a:spcPts val="0"/>
              </a:spcBef>
              <a:spcAft>
                <a:spcPts val="2400"/>
              </a:spcAft>
            </a:pPr>
            <a:r>
              <a:rPr lang="en-US" b="1" kern="0" dirty="0">
                <a:solidFill>
                  <a:schemeClr val="bg1"/>
                </a:solidFill>
                <a:ea typeface="HGｺﾞｼｯｸM"/>
                <a:cs typeface="Times New Roman" panose="02020603050405020304" pitchFamily="18" charset="0"/>
              </a:rPr>
              <a:t>Late Drop with a W: </a:t>
            </a:r>
            <a:r>
              <a:rPr lang="en-US" kern="0" dirty="0">
                <a:solidFill>
                  <a:schemeClr val="bg1"/>
                </a:solidFill>
                <a:ea typeface="HGｺﾞｼｯｸM"/>
                <a:cs typeface="Times New Roman" panose="02020603050405020304" pitchFamily="18" charset="0"/>
              </a:rPr>
              <a:t>After the first week of classes, students can drop with a W grade until the W deadline (October 29 for Fall 2021). Tuition refund drops to 75% until September 24, then to no refund. </a:t>
            </a:r>
            <a:r>
              <a:rPr lang="en-US" sz="2600" kern="0" dirty="0">
                <a:solidFill>
                  <a:schemeClr val="bg1"/>
                </a:solidFill>
                <a:ea typeface="HGｺﾞｼｯｸM"/>
                <a:cs typeface="Times New Roman" panose="02020603050405020304" pitchFamily="18" charset="0"/>
              </a:rPr>
              <a:t>Dropping a class may affect scholarship or financial aid eligibility or Satisfactory Academic Progress. Always encourage students to talk with Financial Aid before dropping with a W.</a:t>
            </a:r>
            <a:endParaRPr lang="en-US" sz="8600" b="1" kern="0" dirty="0">
              <a:solidFill>
                <a:schemeClr val="bg1"/>
              </a:solidFill>
              <a:ea typeface="HGｺﾞｼｯｸM"/>
              <a:cs typeface="Times New Roman" panose="02020603050405020304" pitchFamily="18" charset="0"/>
            </a:endParaRPr>
          </a:p>
          <a:p>
            <a:pPr>
              <a:spcBef>
                <a:spcPts val="0"/>
              </a:spcBef>
              <a:spcAft>
                <a:spcPts val="2400"/>
              </a:spcAft>
            </a:pPr>
            <a:r>
              <a:rPr lang="en-US" b="1" kern="0" dirty="0">
                <a:solidFill>
                  <a:schemeClr val="bg1"/>
                </a:solidFill>
                <a:ea typeface="HGｺﾞｼｯｸM"/>
                <a:cs typeface="Times New Roman" panose="02020603050405020304" pitchFamily="18" charset="0"/>
              </a:rPr>
              <a:t>Late Add: </a:t>
            </a:r>
            <a:r>
              <a:rPr lang="en-US" kern="0" dirty="0">
                <a:solidFill>
                  <a:schemeClr val="bg1"/>
                </a:solidFill>
                <a:ea typeface="HGｺﾞｼｯｸM"/>
                <a:cs typeface="Times New Roman" panose="02020603050405020304" pitchFamily="18" charset="0"/>
              </a:rPr>
              <a:t>If a student wants to add a course after the first week of classes, they will typically need approval (signatures on paper or electronic) from instructor, unit head, and dean’s office. There is a $25 late add fee.</a:t>
            </a:r>
            <a:endParaRPr lang="en-US" sz="6600" b="1" kern="0" dirty="0">
              <a:solidFill>
                <a:schemeClr val="bg1"/>
              </a:solidFill>
              <a:ea typeface="HGｺﾞｼｯｸM"/>
              <a:cs typeface="Times New Roman" panose="02020603050405020304" pitchFamily="18" charset="0"/>
            </a:endParaRPr>
          </a:p>
          <a:p>
            <a:endParaRPr lang="en-US" dirty="0"/>
          </a:p>
        </p:txBody>
      </p:sp>
    </p:spTree>
    <p:extLst>
      <p:ext uri="{BB962C8B-B14F-4D97-AF65-F5344CB8AC3E}">
        <p14:creationId xmlns:p14="http://schemas.microsoft.com/office/powerpoint/2010/main" val="37310638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8C0A4-9F40-4AF6-B8FA-7626B3147C4B}"/>
              </a:ext>
            </a:extLst>
          </p:cNvPr>
          <p:cNvSpPr>
            <a:spLocks noGrp="1"/>
          </p:cNvSpPr>
          <p:nvPr>
            <p:ph type="title"/>
          </p:nvPr>
        </p:nvSpPr>
        <p:spPr/>
        <p:txBody>
          <a:bodyPr>
            <a:normAutofit/>
          </a:bodyPr>
          <a:lstStyle/>
          <a:p>
            <a:r>
              <a:rPr lang="en-US" sz="4400" dirty="0"/>
              <a:t>Academic Appeal Options</a:t>
            </a:r>
          </a:p>
        </p:txBody>
      </p:sp>
      <p:sp>
        <p:nvSpPr>
          <p:cNvPr id="3" name="Content Placeholder 2">
            <a:extLst>
              <a:ext uri="{FF2B5EF4-FFF2-40B4-BE49-F238E27FC236}">
                <a16:creationId xmlns:a16="http://schemas.microsoft.com/office/drawing/2014/main" id="{C382C7B1-DB8E-4C4B-B945-FCBD5DE503AF}"/>
              </a:ext>
            </a:extLst>
          </p:cNvPr>
          <p:cNvSpPr>
            <a:spLocks noGrp="1"/>
          </p:cNvSpPr>
          <p:nvPr>
            <p:ph idx="1"/>
          </p:nvPr>
        </p:nvSpPr>
        <p:spPr>
          <a:xfrm>
            <a:off x="550863" y="1232453"/>
            <a:ext cx="11090274" cy="4253947"/>
          </a:xfrm>
        </p:spPr>
        <p:txBody>
          <a:bodyPr>
            <a:normAutofit fontScale="85000" lnSpcReduction="10000"/>
          </a:bodyPr>
          <a:lstStyle/>
          <a:p>
            <a:pPr>
              <a:lnSpc>
                <a:spcPct val="120000"/>
              </a:lnSpc>
              <a:spcBef>
                <a:spcPts val="0"/>
              </a:spcBef>
            </a:pPr>
            <a:r>
              <a:rPr lang="en-US" b="1" dirty="0">
                <a:solidFill>
                  <a:srgbClr val="000000"/>
                </a:solidFill>
                <a:ea typeface="HGSoeiPresenceEB"/>
                <a:cs typeface="Times New Roman" panose="02020603050405020304" pitchFamily="18" charset="0"/>
              </a:rPr>
              <a:t>Incomplete</a:t>
            </a:r>
          </a:p>
          <a:p>
            <a:pPr>
              <a:lnSpc>
                <a:spcPct val="120000"/>
              </a:lnSpc>
              <a:spcBef>
                <a:spcPts val="0"/>
              </a:spcBef>
            </a:pPr>
            <a:r>
              <a:rPr lang="en-US" b="1" dirty="0">
                <a:solidFill>
                  <a:srgbClr val="000000"/>
                </a:solidFill>
                <a:ea typeface="HGSoeiPresenceEB"/>
                <a:cs typeface="Times New Roman" panose="02020603050405020304" pitchFamily="18" charset="0"/>
              </a:rPr>
              <a:t>Late W: </a:t>
            </a:r>
            <a:r>
              <a:rPr lang="en-US" dirty="0">
                <a:solidFill>
                  <a:srgbClr val="000000"/>
                </a:solidFill>
                <a:ea typeface="HGSoeiPresenceEB"/>
                <a:cs typeface="Times New Roman" panose="02020603050405020304" pitchFamily="18" charset="0"/>
              </a:rPr>
              <a:t>If a student wants to drop a single class after the W deadline, they can complete a Late Withdrawal request.  Student needs approval from instructor and unit head and letter of support from instructor or unit head (Reviewed by Academic Review Committee)</a:t>
            </a:r>
            <a:endParaRPr lang="en-US" dirty="0">
              <a:solidFill>
                <a:schemeClr val="bg1">
                  <a:alpha val="60000"/>
                </a:schemeClr>
              </a:solidFill>
            </a:endParaRPr>
          </a:p>
          <a:p>
            <a:r>
              <a:rPr lang="en-US" b="1" dirty="0">
                <a:solidFill>
                  <a:srgbClr val="000000"/>
                </a:solidFill>
                <a:ea typeface="HGSoeiPresenceEB"/>
                <a:cs typeface="Times New Roman" panose="02020603050405020304" pitchFamily="18" charset="0"/>
              </a:rPr>
              <a:t>TRAC Appeal: </a:t>
            </a:r>
            <a:r>
              <a:rPr lang="en-US" dirty="0">
                <a:solidFill>
                  <a:srgbClr val="000000"/>
                </a:solidFill>
                <a:ea typeface="HGSoeiPresenceEB"/>
                <a:cs typeface="Times New Roman" panose="02020603050405020304" pitchFamily="18" charset="0"/>
              </a:rPr>
              <a:t>If a student is withdrawing for extenuating circumstances they can file a Tuition Refund Appeal (TRAC) which includes a request for a complete withdrawal (Reviewed by TRAC Committee)</a:t>
            </a:r>
          </a:p>
          <a:p>
            <a:r>
              <a:rPr lang="en-US" b="1" dirty="0">
                <a:solidFill>
                  <a:srgbClr val="000000"/>
                </a:solidFill>
                <a:cs typeface="Times New Roman" panose="02020603050405020304" pitchFamily="18" charset="0"/>
              </a:rPr>
              <a:t>Retroactive Withdrawal: </a:t>
            </a:r>
            <a:r>
              <a:rPr lang="en-US" dirty="0">
                <a:solidFill>
                  <a:srgbClr val="000000"/>
                </a:solidFill>
                <a:cs typeface="Times New Roman" panose="02020603050405020304" pitchFamily="18" charset="0"/>
              </a:rPr>
              <a:t>When a student fails because they didn’t request W grades, it’s possible to request a retroactive W in a subsequent semester (Reviewed by Academic Review Committee)</a:t>
            </a:r>
          </a:p>
          <a:p>
            <a:r>
              <a:rPr lang="en-US" b="1" dirty="0">
                <a:solidFill>
                  <a:srgbClr val="000000"/>
                </a:solidFill>
                <a:cs typeface="Times New Roman" panose="02020603050405020304" pitchFamily="18" charset="0"/>
              </a:rPr>
              <a:t>Academic Forgiveness: </a:t>
            </a:r>
            <a:r>
              <a:rPr lang="en-US" dirty="0">
                <a:solidFill>
                  <a:srgbClr val="000000"/>
                </a:solidFill>
                <a:cs typeface="Times New Roman" panose="02020603050405020304" pitchFamily="18" charset="0"/>
              </a:rPr>
              <a:t>Removes low/failing grades from previous major from GV GPA (Application must be done by professional advisor)</a:t>
            </a:r>
          </a:p>
        </p:txBody>
      </p:sp>
    </p:spTree>
    <p:extLst>
      <p:ext uri="{BB962C8B-B14F-4D97-AF65-F5344CB8AC3E}">
        <p14:creationId xmlns:p14="http://schemas.microsoft.com/office/powerpoint/2010/main" val="537124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4E6F5-0081-417B-BB48-6C97EDA9C0B6}"/>
              </a:ext>
            </a:extLst>
          </p:cNvPr>
          <p:cNvSpPr>
            <a:spLocks noGrp="1"/>
          </p:cNvSpPr>
          <p:nvPr>
            <p:ph type="title"/>
          </p:nvPr>
        </p:nvSpPr>
        <p:spPr>
          <a:xfrm>
            <a:off x="550861" y="549275"/>
            <a:ext cx="11350193" cy="858901"/>
          </a:xfrm>
        </p:spPr>
        <p:txBody>
          <a:bodyPr/>
          <a:lstStyle/>
          <a:p>
            <a:r>
              <a:rPr lang="en-US" dirty="0"/>
              <a:t>Degree Audits and Graduation</a:t>
            </a:r>
          </a:p>
        </p:txBody>
      </p:sp>
      <p:sp>
        <p:nvSpPr>
          <p:cNvPr id="3" name="Content Placeholder 2">
            <a:extLst>
              <a:ext uri="{FF2B5EF4-FFF2-40B4-BE49-F238E27FC236}">
                <a16:creationId xmlns:a16="http://schemas.microsoft.com/office/drawing/2014/main" id="{2087FA19-9258-49D7-9A02-1B22D4D00B06}"/>
              </a:ext>
            </a:extLst>
          </p:cNvPr>
          <p:cNvSpPr>
            <a:spLocks noGrp="1"/>
          </p:cNvSpPr>
          <p:nvPr>
            <p:ph idx="1"/>
          </p:nvPr>
        </p:nvSpPr>
        <p:spPr>
          <a:xfrm>
            <a:off x="1024127" y="1628567"/>
            <a:ext cx="10617011" cy="3979625"/>
          </a:xfrm>
        </p:spPr>
        <p:txBody>
          <a:bodyPr>
            <a:normAutofit fontScale="85000" lnSpcReduction="10000"/>
          </a:bodyPr>
          <a:lstStyle/>
          <a:p>
            <a:pPr marL="0">
              <a:lnSpc>
                <a:spcPct val="120000"/>
              </a:lnSpc>
              <a:spcBef>
                <a:spcPts val="0"/>
              </a:spcBef>
            </a:pPr>
            <a:r>
              <a:rPr lang="en-US" dirty="0">
                <a:solidFill>
                  <a:srgbClr val="000000"/>
                </a:solidFill>
                <a:ea typeface="HGSoeiPresenceEB"/>
                <a:cs typeface="Times New Roman" panose="02020603050405020304" pitchFamily="18" charset="0"/>
              </a:rPr>
              <a:t>Auditors are responsible for degree audits and making changes to records (</a:t>
            </a:r>
            <a:r>
              <a:rPr lang="en-US" dirty="0" err="1">
                <a:solidFill>
                  <a:srgbClr val="000000"/>
                </a:solidFill>
                <a:ea typeface="HGSoeiPresenceEB"/>
                <a:cs typeface="Times New Roman" panose="02020603050405020304" pitchFamily="18" charset="0"/>
              </a:rPr>
              <a:t>MyPath</a:t>
            </a:r>
            <a:r>
              <a:rPr lang="en-US" dirty="0">
                <a:solidFill>
                  <a:srgbClr val="000000"/>
                </a:solidFill>
                <a:ea typeface="HGSoeiPresenceEB"/>
                <a:cs typeface="Times New Roman" panose="02020603050405020304" pitchFamily="18" charset="0"/>
              </a:rPr>
              <a:t>, </a:t>
            </a:r>
            <a:r>
              <a:rPr lang="en-US" dirty="0" err="1">
                <a:solidFill>
                  <a:srgbClr val="000000"/>
                </a:solidFill>
                <a:ea typeface="HGSoeiPresenceEB"/>
                <a:cs typeface="Times New Roman" panose="02020603050405020304" pitchFamily="18" charset="0"/>
              </a:rPr>
              <a:t>etc</a:t>
            </a:r>
            <a:r>
              <a:rPr lang="en-US" dirty="0">
                <a:solidFill>
                  <a:srgbClr val="000000"/>
                </a:solidFill>
                <a:ea typeface="HGSoeiPresenceEB"/>
                <a:cs typeface="Times New Roman" panose="02020603050405020304" pitchFamily="18" charset="0"/>
              </a:rPr>
              <a:t>). </a:t>
            </a:r>
          </a:p>
          <a:p>
            <a:pPr marL="0">
              <a:lnSpc>
                <a:spcPct val="120000"/>
              </a:lnSpc>
              <a:spcBef>
                <a:spcPts val="0"/>
              </a:spcBef>
            </a:pPr>
            <a:r>
              <a:rPr lang="en-US" dirty="0">
                <a:solidFill>
                  <a:srgbClr val="000000"/>
                </a:solidFill>
                <a:ea typeface="HGSoeiPresenceEB"/>
                <a:cs typeface="Times New Roman" panose="02020603050405020304" pitchFamily="18" charset="0"/>
              </a:rPr>
              <a:t>They are assigned to work with specific students, according to alphabet. You can contact the </a:t>
            </a:r>
            <a:r>
              <a:rPr lang="en-US" dirty="0">
                <a:solidFill>
                  <a:schemeClr val="bg1"/>
                </a:solidFill>
                <a:ea typeface="HGSoeiPresenceEB"/>
                <a:cs typeface="Times New Roman" panose="02020603050405020304" pitchFamily="18" charset="0"/>
                <a:hlinkClick r:id="rId2">
                  <a:extLst>
                    <a:ext uri="{A12FA001-AC4F-418D-AE19-62706E023703}">
                      <ahyp:hlinkClr xmlns:ahyp="http://schemas.microsoft.com/office/drawing/2018/hyperlinkcolor" val="tx"/>
                    </a:ext>
                  </a:extLst>
                </a:hlinkClick>
              </a:rPr>
              <a:t>Registrars office </a:t>
            </a:r>
            <a:r>
              <a:rPr lang="en-US" dirty="0">
                <a:solidFill>
                  <a:srgbClr val="000000"/>
                </a:solidFill>
                <a:ea typeface="HGSoeiPresenceEB"/>
                <a:cs typeface="Times New Roman" panose="02020603050405020304" pitchFamily="18" charset="0"/>
              </a:rPr>
              <a:t>for the name of the auditor or email </a:t>
            </a:r>
            <a:r>
              <a:rPr lang="en-US" dirty="0">
                <a:solidFill>
                  <a:srgbClr val="000000"/>
                </a:solidFill>
                <a:ea typeface="HGSoeiPresenceEB"/>
                <a:cs typeface="Times New Roman" panose="02020603050405020304" pitchFamily="18" charset="0"/>
                <a:hlinkClick r:id="rId3"/>
              </a:rPr>
              <a:t>audit@gvsu.edu</a:t>
            </a:r>
            <a:r>
              <a:rPr lang="en-US" dirty="0">
                <a:solidFill>
                  <a:srgbClr val="000000"/>
                </a:solidFill>
                <a:ea typeface="HGSoeiPresenceEB"/>
                <a:cs typeface="Times New Roman" panose="02020603050405020304" pitchFamily="18" charset="0"/>
              </a:rPr>
              <a:t> and include student last name in subject line</a:t>
            </a:r>
            <a:endParaRPr lang="en-US" sz="2800" dirty="0">
              <a:solidFill>
                <a:srgbClr val="000000"/>
              </a:solidFill>
              <a:ea typeface="HGSoeiPresenceEB"/>
              <a:cs typeface="Times New Roman" panose="02020603050405020304" pitchFamily="18" charset="0"/>
            </a:endParaRPr>
          </a:p>
          <a:p>
            <a:r>
              <a:rPr lang="en-US" dirty="0">
                <a:solidFill>
                  <a:srgbClr val="000000"/>
                </a:solidFill>
                <a:ea typeface="HGSoeiPresenceEB"/>
                <a:cs typeface="Times New Roman" panose="02020603050405020304" pitchFamily="18" charset="0"/>
              </a:rPr>
              <a:t>In order to graduate, students need to complete the </a:t>
            </a:r>
            <a:r>
              <a:rPr lang="en-US" dirty="0">
                <a:solidFill>
                  <a:schemeClr val="bg1"/>
                </a:solidFill>
                <a:ea typeface="HGSoeiPresenceEB"/>
                <a:cs typeface="Times New Roman" panose="02020603050405020304" pitchFamily="18" charset="0"/>
                <a:hlinkClick r:id="rId4">
                  <a:extLst>
                    <a:ext uri="{A12FA001-AC4F-418D-AE19-62706E023703}">
                      <ahyp:hlinkClr xmlns:ahyp="http://schemas.microsoft.com/office/drawing/2018/hyperlinkcolor" val="tx"/>
                    </a:ext>
                  </a:extLst>
                </a:hlinkClick>
              </a:rPr>
              <a:t>graduation application </a:t>
            </a:r>
            <a:r>
              <a:rPr lang="en-US" dirty="0">
                <a:solidFill>
                  <a:srgbClr val="000000"/>
                </a:solidFill>
                <a:ea typeface="HGSoeiPresenceEB"/>
                <a:cs typeface="Times New Roman" panose="02020603050405020304" pitchFamily="18" charset="0"/>
              </a:rPr>
              <a:t>in a timely manner.  Ideally, this should be done the semester prior to the expected graduation date. You should do an audit review with the student the semester BEFORE they graduate if possible.  </a:t>
            </a:r>
          </a:p>
          <a:p>
            <a:r>
              <a:rPr lang="en-US" dirty="0">
                <a:solidFill>
                  <a:srgbClr val="000000"/>
                </a:solidFill>
                <a:cs typeface="Times New Roman" panose="02020603050405020304" pitchFamily="18" charset="0"/>
              </a:rPr>
              <a:t>Brooks professional advisors cannot complete graduation audits, but we can help answer questions about why a student received a no letter and identify possible subs or other solutions</a:t>
            </a:r>
            <a:endParaRPr lang="en-US" dirty="0"/>
          </a:p>
        </p:txBody>
      </p:sp>
    </p:spTree>
    <p:extLst>
      <p:ext uri="{BB962C8B-B14F-4D97-AF65-F5344CB8AC3E}">
        <p14:creationId xmlns:p14="http://schemas.microsoft.com/office/powerpoint/2010/main" val="885477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40438-A502-4D9B-9A1D-37E142B6ADF4}"/>
              </a:ext>
            </a:extLst>
          </p:cNvPr>
          <p:cNvSpPr>
            <a:spLocks noGrp="1"/>
          </p:cNvSpPr>
          <p:nvPr>
            <p:ph type="title"/>
          </p:nvPr>
        </p:nvSpPr>
        <p:spPr>
          <a:xfrm>
            <a:off x="550862" y="549275"/>
            <a:ext cx="11091600" cy="749438"/>
          </a:xfrm>
        </p:spPr>
        <p:txBody>
          <a:bodyPr/>
          <a:lstStyle/>
          <a:p>
            <a:r>
              <a:rPr lang="en-US" dirty="0"/>
              <a:t>Advising Resources</a:t>
            </a:r>
          </a:p>
        </p:txBody>
      </p:sp>
      <p:sp>
        <p:nvSpPr>
          <p:cNvPr id="3" name="Content Placeholder 2">
            <a:extLst>
              <a:ext uri="{FF2B5EF4-FFF2-40B4-BE49-F238E27FC236}">
                <a16:creationId xmlns:a16="http://schemas.microsoft.com/office/drawing/2014/main" id="{29AE9F5D-3EC1-48B7-B471-B2656EE6C14A}"/>
              </a:ext>
            </a:extLst>
          </p:cNvPr>
          <p:cNvSpPr>
            <a:spLocks noGrp="1"/>
          </p:cNvSpPr>
          <p:nvPr>
            <p:ph idx="1"/>
          </p:nvPr>
        </p:nvSpPr>
        <p:spPr>
          <a:xfrm>
            <a:off x="667513" y="1298713"/>
            <a:ext cx="10908792" cy="5300870"/>
          </a:xfrm>
        </p:spPr>
        <p:txBody>
          <a:bodyPr>
            <a:normAutofit/>
          </a:bodyPr>
          <a:lstStyle/>
          <a:p>
            <a:r>
              <a:rPr lang="en-US" sz="3200" dirty="0">
                <a:solidFill>
                  <a:schemeClr val="bg1"/>
                </a:solidFill>
              </a:rPr>
              <a:t>LAAN: </a:t>
            </a:r>
            <a:r>
              <a:rPr lang="en-US" sz="2000" dirty="0">
                <a:solidFill>
                  <a:schemeClr val="bg1"/>
                </a:solidFill>
              </a:rPr>
              <a:t>Laker Academic Advising Network promotes collaboration and shared professional development across all colleges and advising centers at GVSU</a:t>
            </a:r>
          </a:p>
          <a:p>
            <a:pPr lvl="1"/>
            <a:r>
              <a:rPr lang="en-US" sz="2000" dirty="0">
                <a:solidFill>
                  <a:schemeClr val="bg1"/>
                </a:solidFill>
              </a:rPr>
              <a:t>Committees on Mentorship, Standards, Technology, TSAR and Training and Development coordinate and streamline projects, recommendations, and responses to university-wide advising policy and procedures</a:t>
            </a:r>
          </a:p>
          <a:p>
            <a:pPr lvl="1"/>
            <a:r>
              <a:rPr lang="en-US" sz="2000" dirty="0">
                <a:solidFill>
                  <a:schemeClr val="bg1"/>
                </a:solidFill>
              </a:rPr>
              <a:t>LAAN offers multiple professional development opportunities throughout the year</a:t>
            </a:r>
          </a:p>
          <a:p>
            <a:pPr lvl="2"/>
            <a:r>
              <a:rPr lang="en-US" sz="2000" dirty="0">
                <a:solidFill>
                  <a:schemeClr val="bg1"/>
                </a:solidFill>
              </a:rPr>
              <a:t>Upcoming PD will focus on study abroad opportunities and advising students who are interested in study abroad</a:t>
            </a:r>
          </a:p>
          <a:p>
            <a:pPr lvl="1"/>
            <a:r>
              <a:rPr lang="en-US" sz="2000" dirty="0">
                <a:solidFill>
                  <a:schemeClr val="bg1"/>
                </a:solidFill>
              </a:rPr>
              <a:t>Faculty and staff can join LAAN to participate in professional development and receive updates on LAAN committee work and other advising topics</a:t>
            </a:r>
          </a:p>
        </p:txBody>
      </p:sp>
    </p:spTree>
    <p:extLst>
      <p:ext uri="{BB962C8B-B14F-4D97-AF65-F5344CB8AC3E}">
        <p14:creationId xmlns:p14="http://schemas.microsoft.com/office/powerpoint/2010/main" val="2668837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01DFA-ADF0-4C5F-9A24-A78FDA1953B6}"/>
              </a:ext>
            </a:extLst>
          </p:cNvPr>
          <p:cNvSpPr>
            <a:spLocks noGrp="1"/>
          </p:cNvSpPr>
          <p:nvPr>
            <p:ph type="title"/>
          </p:nvPr>
        </p:nvSpPr>
        <p:spPr/>
        <p:txBody>
          <a:bodyPr/>
          <a:lstStyle/>
          <a:p>
            <a:r>
              <a:rPr lang="en-US" dirty="0"/>
              <a:t>Contact Us – The Brooks College Advising Center</a:t>
            </a:r>
          </a:p>
        </p:txBody>
      </p:sp>
      <p:sp>
        <p:nvSpPr>
          <p:cNvPr id="3" name="Content Placeholder 2">
            <a:extLst>
              <a:ext uri="{FF2B5EF4-FFF2-40B4-BE49-F238E27FC236}">
                <a16:creationId xmlns:a16="http://schemas.microsoft.com/office/drawing/2014/main" id="{9724D601-E2CF-42C0-8478-5FF4DDE91B2D}"/>
              </a:ext>
            </a:extLst>
          </p:cNvPr>
          <p:cNvSpPr>
            <a:spLocks noGrp="1"/>
          </p:cNvSpPr>
          <p:nvPr>
            <p:ph idx="1"/>
          </p:nvPr>
        </p:nvSpPr>
        <p:spPr/>
        <p:txBody>
          <a:bodyPr/>
          <a:lstStyle/>
          <a:p>
            <a:r>
              <a:rPr lang="en-US" dirty="0">
                <a:solidFill>
                  <a:schemeClr val="bg1"/>
                </a:solidFill>
              </a:rPr>
              <a:t>We are located in Lake Michigan Hall, on the Allendale Campus, in Room 260</a:t>
            </a:r>
          </a:p>
          <a:p>
            <a:r>
              <a:rPr lang="en-US" dirty="0">
                <a:solidFill>
                  <a:schemeClr val="bg1"/>
                </a:solidFill>
              </a:rPr>
              <a:t>Phone: 616-331-8200</a:t>
            </a:r>
          </a:p>
          <a:p>
            <a:r>
              <a:rPr lang="en-US" dirty="0">
                <a:solidFill>
                  <a:schemeClr val="bg1"/>
                </a:solidFill>
              </a:rPr>
              <a:t>Email: brooksadvising@gvsu.edu</a:t>
            </a:r>
          </a:p>
          <a:p>
            <a:r>
              <a:rPr lang="en-US" dirty="0">
                <a:solidFill>
                  <a:schemeClr val="bg1"/>
                </a:solidFill>
              </a:rPr>
              <a:t>Website: </a:t>
            </a:r>
            <a:r>
              <a:rPr lang="en-US" dirty="0">
                <a:solidFill>
                  <a:schemeClr val="bg1"/>
                </a:solidFill>
                <a:hlinkClick r:id="rId2"/>
              </a:rPr>
              <a:t>www.gvsu.edu/brooksadvising</a:t>
            </a:r>
            <a:endParaRPr lang="en-US" dirty="0">
              <a:solidFill>
                <a:schemeClr val="bg1"/>
              </a:solidFill>
            </a:endParaRPr>
          </a:p>
          <a:p>
            <a:r>
              <a:rPr lang="en-US" dirty="0">
                <a:solidFill>
                  <a:schemeClr val="bg1"/>
                </a:solidFill>
              </a:rPr>
              <a:t>Help students schedule appointments with us by using Navigate!</a:t>
            </a:r>
          </a:p>
          <a:p>
            <a:endParaRPr lang="en-US" dirty="0">
              <a:solidFill>
                <a:schemeClr val="bg1"/>
              </a:solidFill>
            </a:endParaRPr>
          </a:p>
        </p:txBody>
      </p:sp>
      <p:pic>
        <p:nvPicPr>
          <p:cNvPr id="5" name="Picture 4">
            <a:extLst>
              <a:ext uri="{FF2B5EF4-FFF2-40B4-BE49-F238E27FC236}">
                <a16:creationId xmlns:a16="http://schemas.microsoft.com/office/drawing/2014/main" id="{DF93B510-4EBF-47AA-B135-9A61FF7B6C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7285" y="5720478"/>
            <a:ext cx="2984064" cy="933327"/>
          </a:xfrm>
          <a:prstGeom prst="rect">
            <a:avLst/>
          </a:prstGeom>
        </p:spPr>
      </p:pic>
    </p:spTree>
    <p:extLst>
      <p:ext uri="{BB962C8B-B14F-4D97-AF65-F5344CB8AC3E}">
        <p14:creationId xmlns:p14="http://schemas.microsoft.com/office/powerpoint/2010/main" val="1563531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CC523-3EE9-48EE-9D54-F219EA7F8DB1}"/>
              </a:ext>
            </a:extLst>
          </p:cNvPr>
          <p:cNvSpPr>
            <a:spLocks noGrp="1"/>
          </p:cNvSpPr>
          <p:nvPr>
            <p:ph type="title"/>
          </p:nvPr>
        </p:nvSpPr>
        <p:spPr/>
        <p:txBody>
          <a:bodyPr/>
          <a:lstStyle/>
          <a:p>
            <a:r>
              <a:rPr lang="en-US" dirty="0"/>
              <a:t>Faculty vs Professional Advising</a:t>
            </a:r>
          </a:p>
        </p:txBody>
      </p:sp>
      <p:graphicFrame>
        <p:nvGraphicFramePr>
          <p:cNvPr id="4" name="Content Placeholder 3">
            <a:extLst>
              <a:ext uri="{FF2B5EF4-FFF2-40B4-BE49-F238E27FC236}">
                <a16:creationId xmlns:a16="http://schemas.microsoft.com/office/drawing/2014/main" id="{E21A76D8-5307-48AD-A83A-65784D8E207A}"/>
              </a:ext>
            </a:extLst>
          </p:cNvPr>
          <p:cNvGraphicFramePr>
            <a:graphicFrameLocks noGrp="1"/>
          </p:cNvGraphicFramePr>
          <p:nvPr>
            <p:ph idx="1"/>
            <p:extLst>
              <p:ext uri="{D42A27DB-BD31-4B8C-83A1-F6EECF244321}">
                <p14:modId xmlns:p14="http://schemas.microsoft.com/office/powerpoint/2010/main" val="724065571"/>
              </p:ext>
            </p:extLst>
          </p:nvPr>
        </p:nvGraphicFramePr>
        <p:xfrm>
          <a:off x="271670" y="1515520"/>
          <a:ext cx="11648660" cy="11489632"/>
        </p:xfrm>
        <a:graphic>
          <a:graphicData uri="http://schemas.openxmlformats.org/drawingml/2006/table">
            <a:tbl>
              <a:tblPr/>
              <a:tblGrid>
                <a:gridCol w="11648660">
                  <a:extLst>
                    <a:ext uri="{9D8B030D-6E8A-4147-A177-3AD203B41FA5}">
                      <a16:colId xmlns:a16="http://schemas.microsoft.com/office/drawing/2014/main" val="4275951943"/>
                    </a:ext>
                  </a:extLst>
                </a:gridCol>
              </a:tblGrid>
              <a:tr h="5744816">
                <a:tc>
                  <a:txBody>
                    <a:bodyPr/>
                    <a:lstStyle/>
                    <a:p>
                      <a:r>
                        <a:rPr lang="en-US" sz="2000" b="1" i="0" kern="1200" dirty="0">
                          <a:solidFill>
                            <a:schemeClr val="bg1"/>
                          </a:solidFill>
                          <a:effectLst/>
                          <a:latin typeface="+mn-lt"/>
                          <a:ea typeface="+mn-ea"/>
                          <a:cs typeface="+mn-cs"/>
                        </a:rPr>
                        <a:t>Faculty advisors:</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Experts with in-depth knowledge in your major field</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Know the wide variety of careers available to majors</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Recommend which courses within the major will be best for you</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Help you effectively choose and prepare for internships, graduate programs, and careers</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Have professional connections in the field and can foster your professional development in your academic area of interest</a:t>
                      </a:r>
                    </a:p>
                    <a:p>
                      <a:endParaRPr lang="en-US" sz="2000" b="0" i="0" kern="1200" dirty="0">
                        <a:solidFill>
                          <a:schemeClr val="bg1"/>
                        </a:solidFill>
                        <a:effectLst/>
                        <a:latin typeface="+mn-lt"/>
                        <a:ea typeface="+mn-ea"/>
                        <a:cs typeface="+mn-cs"/>
                      </a:endParaRPr>
                    </a:p>
                    <a:p>
                      <a:r>
                        <a:rPr lang="en-US" sz="2000" b="1" i="0" kern="1200" dirty="0">
                          <a:solidFill>
                            <a:schemeClr val="bg1"/>
                          </a:solidFill>
                          <a:effectLst/>
                          <a:latin typeface="+mn-lt"/>
                          <a:ea typeface="+mn-ea"/>
                          <a:cs typeface="+mn-cs"/>
                        </a:rPr>
                        <a:t>Professional advisors:</a:t>
                      </a:r>
                    </a:p>
                    <a:p>
                      <a:pPr marL="342900" indent="-342900">
                        <a:buFont typeface="Arial" panose="020B0604020202020204" pitchFamily="34" charset="0"/>
                        <a:buChar char="•"/>
                      </a:pPr>
                      <a:r>
                        <a:rPr lang="en-US" sz="2000" b="0" i="0" kern="1200" dirty="0">
                          <a:solidFill>
                            <a:schemeClr val="bg1"/>
                          </a:solidFill>
                          <a:effectLst/>
                          <a:latin typeface="+mn-lt"/>
                          <a:ea typeface="+mn-ea"/>
                          <a:cs typeface="+mn-cs"/>
                        </a:rPr>
                        <a:t>Expertise is in how to successfully navigate through the process of getting an undergraduate degree </a:t>
                      </a:r>
                    </a:p>
                    <a:p>
                      <a:pPr marL="800100" lvl="1" indent="-342900">
                        <a:buFont typeface="Arial" panose="020B0604020202020204" pitchFamily="34" charset="0"/>
                        <a:buChar char="•"/>
                      </a:pPr>
                      <a:r>
                        <a:rPr lang="en-US" sz="2000" b="0" i="0" kern="1200" dirty="0">
                          <a:solidFill>
                            <a:schemeClr val="bg1"/>
                          </a:solidFill>
                          <a:effectLst/>
                          <a:latin typeface="+mn-lt"/>
                          <a:ea typeface="+mn-ea"/>
                          <a:cs typeface="+mn-cs"/>
                        </a:rPr>
                        <a:t>University policies and procedures </a:t>
                      </a:r>
                    </a:p>
                    <a:p>
                      <a:pPr marL="800100" lvl="1" indent="-342900">
                        <a:buFont typeface="Arial" panose="020B0604020202020204" pitchFamily="34" charset="0"/>
                        <a:buChar char="•"/>
                      </a:pPr>
                      <a:r>
                        <a:rPr lang="en-US" sz="2000" b="0" i="0" kern="1200" dirty="0">
                          <a:solidFill>
                            <a:schemeClr val="bg1"/>
                          </a:solidFill>
                          <a:effectLst/>
                          <a:latin typeface="+mn-lt"/>
                          <a:ea typeface="+mn-ea"/>
                          <a:cs typeface="+mn-cs"/>
                        </a:rPr>
                        <a:t>Major, minor and other graduation requirements</a:t>
                      </a:r>
                    </a:p>
                    <a:p>
                      <a:pPr marL="800100" lvl="1" indent="-342900">
                        <a:buFont typeface="Arial" panose="020B0604020202020204" pitchFamily="34" charset="0"/>
                        <a:buChar char="•"/>
                      </a:pPr>
                      <a:r>
                        <a:rPr lang="en-US" sz="2000" b="0" i="0" kern="1200" dirty="0" err="1">
                          <a:solidFill>
                            <a:schemeClr val="bg1"/>
                          </a:solidFill>
                          <a:effectLst/>
                          <a:latin typeface="+mn-lt"/>
                          <a:ea typeface="+mn-ea"/>
                          <a:cs typeface="+mn-cs"/>
                        </a:rPr>
                        <a:t>myPath</a:t>
                      </a:r>
                      <a:r>
                        <a:rPr lang="en-US" sz="2000" b="0" i="0" kern="1200" dirty="0">
                          <a:solidFill>
                            <a:schemeClr val="bg1"/>
                          </a:solidFill>
                          <a:effectLst/>
                          <a:latin typeface="+mn-lt"/>
                          <a:ea typeface="+mn-ea"/>
                          <a:cs typeface="+mn-cs"/>
                        </a:rPr>
                        <a:t> degree evaluation and transcripts</a:t>
                      </a:r>
                    </a:p>
                    <a:p>
                      <a:pPr marL="800100" lvl="1" indent="-342900">
                        <a:buFont typeface="Arial" panose="020B0604020202020204" pitchFamily="34" charset="0"/>
                        <a:buChar char="•"/>
                      </a:pPr>
                      <a:r>
                        <a:rPr lang="en-US" sz="2000" b="0" i="0" kern="1200" dirty="0">
                          <a:solidFill>
                            <a:schemeClr val="bg1"/>
                          </a:solidFill>
                          <a:effectLst/>
                          <a:latin typeface="+mn-lt"/>
                          <a:ea typeface="+mn-ea"/>
                          <a:cs typeface="+mn-cs"/>
                        </a:rPr>
                        <a:t>University resources and co-curricular experiences available to students</a:t>
                      </a:r>
                    </a:p>
                  </a:txBody>
                  <a:tcPr marL="114300" marR="114300" marT="0" marB="0">
                    <a:lnL>
                      <a:noFill/>
                    </a:lnL>
                    <a:lnR>
                      <a:noFill/>
                    </a:lnR>
                    <a:lnT>
                      <a:noFill/>
                    </a:lnT>
                    <a:lnB>
                      <a:noFill/>
                    </a:lnB>
                  </a:tcPr>
                </a:tc>
                <a:extLst>
                  <a:ext uri="{0D108BD9-81ED-4DB2-BD59-A6C34878D82A}">
                    <a16:rowId xmlns:a16="http://schemas.microsoft.com/office/drawing/2014/main" val="125544959"/>
                  </a:ext>
                </a:extLst>
              </a:tr>
              <a:tr h="5744816">
                <a:tc>
                  <a:txBody>
                    <a:bodyPr/>
                    <a:lstStyle/>
                    <a:p>
                      <a:pPr marL="0" indent="0">
                        <a:buFont typeface="Arial" panose="020B0604020202020204" pitchFamily="34" charset="0"/>
                        <a:buNone/>
                      </a:pPr>
                      <a:endParaRPr lang="en-US" sz="2000" b="0" i="0" kern="1200" dirty="0">
                        <a:solidFill>
                          <a:schemeClr val="bg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1879773829"/>
                  </a:ext>
                </a:extLst>
              </a:tr>
            </a:tbl>
          </a:graphicData>
        </a:graphic>
      </p:graphicFrame>
    </p:spTree>
    <p:extLst>
      <p:ext uri="{BB962C8B-B14F-4D97-AF65-F5344CB8AC3E}">
        <p14:creationId xmlns:p14="http://schemas.microsoft.com/office/powerpoint/2010/main" val="4104676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64373-9767-495D-B962-6371FF0C3B43}"/>
              </a:ext>
            </a:extLst>
          </p:cNvPr>
          <p:cNvSpPr>
            <a:spLocks noGrp="1"/>
          </p:cNvSpPr>
          <p:nvPr>
            <p:ph type="title"/>
          </p:nvPr>
        </p:nvSpPr>
        <p:spPr/>
        <p:txBody>
          <a:bodyPr/>
          <a:lstStyle/>
          <a:p>
            <a:r>
              <a:rPr lang="en-US" dirty="0"/>
              <a:t>How are students assigned to advisors?</a:t>
            </a:r>
          </a:p>
        </p:txBody>
      </p:sp>
      <p:sp>
        <p:nvSpPr>
          <p:cNvPr id="3" name="Content Placeholder 2">
            <a:extLst>
              <a:ext uri="{FF2B5EF4-FFF2-40B4-BE49-F238E27FC236}">
                <a16:creationId xmlns:a16="http://schemas.microsoft.com/office/drawing/2014/main" id="{C2656A18-52AD-415B-B2B1-F8689D3839FD}"/>
              </a:ext>
            </a:extLst>
          </p:cNvPr>
          <p:cNvSpPr>
            <a:spLocks noGrp="1"/>
          </p:cNvSpPr>
          <p:nvPr>
            <p:ph idx="1"/>
          </p:nvPr>
        </p:nvSpPr>
        <p:spPr>
          <a:xfrm>
            <a:off x="549538" y="1439187"/>
            <a:ext cx="11090274" cy="3979625"/>
          </a:xfrm>
        </p:spPr>
        <p:txBody>
          <a:bodyPr>
            <a:normAutofit fontScale="70000" lnSpcReduction="20000"/>
          </a:bodyPr>
          <a:lstStyle/>
          <a:p>
            <a:r>
              <a:rPr lang="en-US" dirty="0">
                <a:solidFill>
                  <a:schemeClr val="bg1">
                    <a:alpha val="60000"/>
                  </a:schemeClr>
                </a:solidFill>
              </a:rPr>
              <a:t>In Brooks, students are assigned to a faculty advisor when they declare a Brooks major</a:t>
            </a:r>
          </a:p>
          <a:p>
            <a:pPr lvl="1"/>
            <a:r>
              <a:rPr lang="en-US" sz="2300" dirty="0">
                <a:solidFill>
                  <a:schemeClr val="bg1">
                    <a:alpha val="60000"/>
                  </a:schemeClr>
                </a:solidFill>
              </a:rPr>
              <a:t>Some exceptions as ENS tries new approach this year</a:t>
            </a:r>
          </a:p>
          <a:p>
            <a:r>
              <a:rPr lang="en-US" dirty="0">
                <a:solidFill>
                  <a:schemeClr val="bg1">
                    <a:alpha val="60000"/>
                  </a:schemeClr>
                </a:solidFill>
              </a:rPr>
              <a:t>Students can access professional advising AND faculty advising in Brooks. This is NOT TRUE university-wide.</a:t>
            </a:r>
          </a:p>
          <a:p>
            <a:pPr lvl="1"/>
            <a:r>
              <a:rPr lang="en-US" sz="2300" dirty="0">
                <a:solidFill>
                  <a:schemeClr val="bg1">
                    <a:alpha val="60000"/>
                  </a:schemeClr>
                </a:solidFill>
              </a:rPr>
              <a:t>Some colleges only use professional advisors. Others assign students first to professional advisors, then reassign to faculty. Students who switch from Exploratory or other majors might never have worked with a faculty advisor before.</a:t>
            </a:r>
          </a:p>
          <a:p>
            <a:pPr lvl="1"/>
            <a:r>
              <a:rPr lang="en-US" sz="2600" dirty="0">
                <a:solidFill>
                  <a:schemeClr val="bg1">
                    <a:alpha val="60000"/>
                  </a:schemeClr>
                </a:solidFill>
              </a:rPr>
              <a:t>Professional advising centers refer to other centers when students are changing or exploring majors</a:t>
            </a:r>
          </a:p>
          <a:p>
            <a:pPr lvl="1"/>
            <a:r>
              <a:rPr lang="en-US" sz="2600" dirty="0">
                <a:solidFill>
                  <a:schemeClr val="bg1">
                    <a:alpha val="60000"/>
                  </a:schemeClr>
                </a:solidFill>
              </a:rPr>
              <a:t>All transfer orientations are conducted by professional advisors</a:t>
            </a:r>
          </a:p>
          <a:p>
            <a:pPr lvl="1"/>
            <a:r>
              <a:rPr lang="en-US" sz="2600" dirty="0">
                <a:solidFill>
                  <a:schemeClr val="bg1">
                    <a:alpha val="60000"/>
                  </a:schemeClr>
                </a:solidFill>
              </a:rPr>
              <a:t>All professional advising is scheduled through Navigate</a:t>
            </a:r>
          </a:p>
          <a:p>
            <a:r>
              <a:rPr lang="en-US" dirty="0">
                <a:solidFill>
                  <a:schemeClr val="bg1">
                    <a:alpha val="60000"/>
                  </a:schemeClr>
                </a:solidFill>
              </a:rPr>
              <a:t>Using Navigate for notes and appointment summaries keeps student info current as students change majors and alternate meeting with professional and faculty advisors, and as faculty go on sabbatical</a:t>
            </a:r>
          </a:p>
        </p:txBody>
      </p:sp>
    </p:spTree>
    <p:extLst>
      <p:ext uri="{BB962C8B-B14F-4D97-AF65-F5344CB8AC3E}">
        <p14:creationId xmlns:p14="http://schemas.microsoft.com/office/powerpoint/2010/main" val="1610395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3387-25E1-4818-A52F-919333A87503}"/>
              </a:ext>
            </a:extLst>
          </p:cNvPr>
          <p:cNvSpPr>
            <a:spLocks noGrp="1"/>
          </p:cNvSpPr>
          <p:nvPr>
            <p:ph type="title"/>
          </p:nvPr>
        </p:nvSpPr>
        <p:spPr>
          <a:xfrm>
            <a:off x="550862" y="549275"/>
            <a:ext cx="11091600" cy="961473"/>
          </a:xfrm>
        </p:spPr>
        <p:txBody>
          <a:bodyPr/>
          <a:lstStyle/>
          <a:p>
            <a:r>
              <a:rPr lang="en-US" dirty="0"/>
              <a:t>Foundations of Faculty Advising</a:t>
            </a:r>
          </a:p>
        </p:txBody>
      </p:sp>
      <p:sp>
        <p:nvSpPr>
          <p:cNvPr id="3" name="Content Placeholder 2">
            <a:extLst>
              <a:ext uri="{FF2B5EF4-FFF2-40B4-BE49-F238E27FC236}">
                <a16:creationId xmlns:a16="http://schemas.microsoft.com/office/drawing/2014/main" id="{021A09EE-30C4-47C9-B3E4-7611D56576C3}"/>
              </a:ext>
            </a:extLst>
          </p:cNvPr>
          <p:cNvSpPr>
            <a:spLocks noGrp="1"/>
          </p:cNvSpPr>
          <p:nvPr>
            <p:ph idx="1"/>
          </p:nvPr>
        </p:nvSpPr>
        <p:spPr>
          <a:xfrm>
            <a:off x="1014984" y="1258957"/>
            <a:ext cx="9838944" cy="4364603"/>
          </a:xfrm>
        </p:spPr>
        <p:txBody>
          <a:bodyPr>
            <a:normAutofit/>
          </a:bodyPr>
          <a:lstStyle/>
          <a:p>
            <a:pPr marL="0" indent="0">
              <a:lnSpc>
                <a:spcPct val="120000"/>
              </a:lnSpc>
              <a:spcBef>
                <a:spcPts val="0"/>
              </a:spcBef>
              <a:buNone/>
            </a:pPr>
            <a:r>
              <a:rPr lang="en-US" b="1" dirty="0">
                <a:solidFill>
                  <a:srgbClr val="000000"/>
                </a:solidFill>
                <a:latin typeface="Gill Sans MT" panose="020B0502020104020203" pitchFamily="34" charset="0"/>
                <a:ea typeface="HGSoeiPresenceEB"/>
                <a:cs typeface="Times New Roman" panose="02020603050405020304" pitchFamily="18" charset="0"/>
              </a:rPr>
              <a:t>Advising Outreach: </a:t>
            </a:r>
            <a:endParaRPr lang="en-US" sz="2800" dirty="0">
              <a:solidFill>
                <a:srgbClr val="000000"/>
              </a:solidFill>
              <a:latin typeface="Gill Sans MT" panose="020B0502020104020203" pitchFamily="34" charset="0"/>
              <a:ea typeface="HGSoeiPresenceEB"/>
              <a:cs typeface="Times New Roman" panose="02020603050405020304" pitchFamily="18" charset="0"/>
            </a:endParaRPr>
          </a:p>
          <a:p>
            <a:pPr marL="342900" marR="0" lvl="0" indent="-342900">
              <a:lnSpc>
                <a:spcPct val="120000"/>
              </a:lnSpc>
              <a:spcBef>
                <a:spcPts val="0"/>
              </a:spcBef>
              <a:spcAft>
                <a:spcPts val="0"/>
              </a:spcAft>
              <a:buFont typeface="Symbol" panose="05050102010706020507" pitchFamily="18" charset="2"/>
              <a:buChar char=""/>
            </a:pPr>
            <a:r>
              <a:rPr lang="en-US" dirty="0">
                <a:solidFill>
                  <a:srgbClr val="000000"/>
                </a:solidFill>
                <a:latin typeface="Gill Sans MT" panose="020B0502020104020203" pitchFamily="34" charset="0"/>
                <a:ea typeface="HGSoeiPresenceEB"/>
                <a:cs typeface="Times New Roman" panose="02020603050405020304" pitchFamily="18" charset="0"/>
              </a:rPr>
              <a:t>Introduce/Re-introduce yourself</a:t>
            </a:r>
            <a:endParaRPr lang="en-US" sz="2800" dirty="0">
              <a:solidFill>
                <a:srgbClr val="000000"/>
              </a:solidFill>
              <a:latin typeface="Gill Sans MT" panose="020B0502020104020203" pitchFamily="34" charset="0"/>
              <a:ea typeface="HGSoeiPresenceEB"/>
              <a:cs typeface="Times New Roman" panose="02020603050405020304" pitchFamily="18" charset="0"/>
            </a:endParaRPr>
          </a:p>
          <a:p>
            <a:pPr marL="342900" marR="0" lvl="0" indent="-342900">
              <a:lnSpc>
                <a:spcPct val="120000"/>
              </a:lnSpc>
              <a:spcBef>
                <a:spcPts val="0"/>
              </a:spcBef>
              <a:spcAft>
                <a:spcPts val="0"/>
              </a:spcAft>
              <a:buFont typeface="Symbol" panose="05050102010706020507" pitchFamily="18" charset="2"/>
              <a:buChar char=""/>
            </a:pPr>
            <a:r>
              <a:rPr lang="en-US" dirty="0">
                <a:solidFill>
                  <a:srgbClr val="000000"/>
                </a:solidFill>
                <a:latin typeface="Gill Sans MT" panose="020B0502020104020203" pitchFamily="34" charset="0"/>
                <a:ea typeface="HGSoeiPresenceEB"/>
                <a:cs typeface="Times New Roman" panose="02020603050405020304" pitchFamily="18" charset="0"/>
              </a:rPr>
              <a:t>Encourage students to meet with you at least once during the semester</a:t>
            </a:r>
            <a:endParaRPr lang="en-US" sz="2800" dirty="0">
              <a:solidFill>
                <a:srgbClr val="000000"/>
              </a:solidFill>
              <a:latin typeface="Gill Sans MT" panose="020B0502020104020203" pitchFamily="34" charset="0"/>
              <a:ea typeface="HGSoeiPresenceEB"/>
              <a:cs typeface="Times New Roman" panose="02020603050405020304" pitchFamily="18" charset="0"/>
            </a:endParaRPr>
          </a:p>
          <a:p>
            <a:pPr marL="342900" marR="0" lvl="0" indent="-342900">
              <a:lnSpc>
                <a:spcPct val="120000"/>
              </a:lnSpc>
              <a:spcBef>
                <a:spcPts val="0"/>
              </a:spcBef>
              <a:spcAft>
                <a:spcPts val="0"/>
              </a:spcAft>
              <a:buFont typeface="Symbol" panose="05050102010706020507" pitchFamily="18" charset="2"/>
              <a:buChar char=""/>
            </a:pPr>
            <a:r>
              <a:rPr lang="en-US" dirty="0">
                <a:solidFill>
                  <a:srgbClr val="000000"/>
                </a:solidFill>
                <a:latin typeface="Gill Sans MT" panose="020B0502020104020203" pitchFamily="34" charset="0"/>
                <a:ea typeface="HGSoeiPresenceEB"/>
                <a:cs typeface="Times New Roman" panose="02020603050405020304" pitchFamily="18" charset="0"/>
              </a:rPr>
              <a:t>Provide advising hours to students and best way to reach you. </a:t>
            </a:r>
          </a:p>
          <a:p>
            <a:pPr marL="800100" lvl="1" indent="-342900">
              <a:lnSpc>
                <a:spcPct val="120000"/>
              </a:lnSpc>
              <a:spcBef>
                <a:spcPts val="0"/>
              </a:spcBef>
              <a:spcAft>
                <a:spcPts val="0"/>
              </a:spcAft>
              <a:buFont typeface="Symbol" panose="05050102010706020507" pitchFamily="18" charset="2"/>
              <a:buChar char=""/>
            </a:pPr>
            <a:r>
              <a:rPr lang="en-US" sz="2400" dirty="0">
                <a:solidFill>
                  <a:srgbClr val="000000"/>
                </a:solidFill>
                <a:latin typeface="Gill Sans MT" panose="020B0502020104020203" pitchFamily="34" charset="0"/>
                <a:ea typeface="HGSoeiPresenceEB"/>
                <a:cs typeface="Times New Roman" panose="02020603050405020304" pitchFamily="18" charset="0"/>
              </a:rPr>
              <a:t>If you are scheduling through Navigate, you can use a direct link to your availability in your email signature.</a:t>
            </a:r>
            <a:endParaRPr lang="en-US" sz="3200" dirty="0">
              <a:solidFill>
                <a:srgbClr val="000000"/>
              </a:solidFill>
              <a:latin typeface="Gill Sans MT" panose="020B0502020104020203" pitchFamily="34" charset="0"/>
              <a:ea typeface="HGSoeiPresenceEB"/>
              <a:cs typeface="Times New Roman" panose="02020603050405020304" pitchFamily="18" charset="0"/>
            </a:endParaRPr>
          </a:p>
          <a:p>
            <a:pPr marL="342900" marR="0" lvl="0" indent="-342900">
              <a:lnSpc>
                <a:spcPct val="120000"/>
              </a:lnSpc>
              <a:spcBef>
                <a:spcPts val="0"/>
              </a:spcBef>
              <a:spcAft>
                <a:spcPts val="0"/>
              </a:spcAft>
              <a:buFont typeface="Symbol" panose="05050102010706020507" pitchFamily="18" charset="2"/>
              <a:buChar char=""/>
            </a:pPr>
            <a:r>
              <a:rPr lang="en-US" dirty="0">
                <a:solidFill>
                  <a:srgbClr val="000000"/>
                </a:solidFill>
                <a:latin typeface="Gill Sans MT" panose="020B0502020104020203" pitchFamily="34" charset="0"/>
                <a:ea typeface="HGSoeiPresenceEB"/>
                <a:cs typeface="Times New Roman" panose="02020603050405020304" pitchFamily="18" charset="0"/>
              </a:rPr>
              <a:t>Include information on your role and how you can support students</a:t>
            </a:r>
          </a:p>
          <a:p>
            <a:pPr marL="800100" lvl="1" indent="-342900">
              <a:lnSpc>
                <a:spcPct val="120000"/>
              </a:lnSpc>
              <a:spcBef>
                <a:spcPts val="0"/>
              </a:spcBef>
              <a:spcAft>
                <a:spcPts val="0"/>
              </a:spcAft>
              <a:buFont typeface="Symbol" panose="05050102010706020507" pitchFamily="18" charset="2"/>
              <a:buChar char=""/>
            </a:pPr>
            <a:r>
              <a:rPr lang="en-US" sz="2000" dirty="0">
                <a:solidFill>
                  <a:srgbClr val="000000"/>
                </a:solidFill>
                <a:latin typeface="Gill Sans MT" panose="020B0502020104020203" pitchFamily="34" charset="0"/>
                <a:ea typeface="HGSoeiPresenceEB"/>
                <a:cs typeface="Times New Roman" panose="02020603050405020304" pitchFamily="18" charset="0"/>
              </a:rPr>
              <a:t>Share your expertise as a faculty advisor</a:t>
            </a:r>
          </a:p>
          <a:p>
            <a:pPr marL="342900" marR="0" lvl="0" indent="-342900">
              <a:lnSpc>
                <a:spcPct val="120000"/>
              </a:lnSpc>
              <a:spcBef>
                <a:spcPts val="0"/>
              </a:spcBef>
              <a:spcAft>
                <a:spcPts val="0"/>
              </a:spcAft>
              <a:buFont typeface="Symbol" panose="05050102010706020507" pitchFamily="18" charset="2"/>
              <a:buChar char=""/>
            </a:pPr>
            <a:r>
              <a:rPr lang="en-US" dirty="0">
                <a:solidFill>
                  <a:srgbClr val="000000"/>
                </a:solidFill>
                <a:latin typeface="Gill Sans MT" panose="020B0502020104020203" pitchFamily="34" charset="0"/>
                <a:ea typeface="HGSoeiPresenceEB"/>
                <a:cs typeface="Times New Roman" panose="02020603050405020304" pitchFamily="18" charset="0"/>
              </a:rPr>
              <a:t>Remind students of upcoming academic calendar and registration deadlines</a:t>
            </a:r>
            <a:endParaRPr lang="en-US" sz="2800" dirty="0">
              <a:solidFill>
                <a:srgbClr val="000000"/>
              </a:solidFill>
              <a:latin typeface="Gill Sans MT" panose="020B0502020104020203" pitchFamily="34" charset="0"/>
              <a:ea typeface="HGSoeiPresenceEB"/>
              <a:cs typeface="Times New Roman" panose="02020603050405020304" pitchFamily="18" charset="0"/>
            </a:endParaRPr>
          </a:p>
          <a:p>
            <a:endParaRPr lang="en-US" dirty="0"/>
          </a:p>
        </p:txBody>
      </p:sp>
    </p:spTree>
    <p:extLst>
      <p:ext uri="{BB962C8B-B14F-4D97-AF65-F5344CB8AC3E}">
        <p14:creationId xmlns:p14="http://schemas.microsoft.com/office/powerpoint/2010/main" val="1672981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A944-589C-4D11-9569-B41EE95E7B4B}"/>
              </a:ext>
            </a:extLst>
          </p:cNvPr>
          <p:cNvSpPr>
            <a:spLocks noGrp="1"/>
          </p:cNvSpPr>
          <p:nvPr>
            <p:ph type="title"/>
          </p:nvPr>
        </p:nvSpPr>
        <p:spPr>
          <a:xfrm>
            <a:off x="550862" y="549275"/>
            <a:ext cx="11091600" cy="815699"/>
          </a:xfrm>
        </p:spPr>
        <p:txBody>
          <a:bodyPr/>
          <a:lstStyle/>
          <a:p>
            <a:r>
              <a:rPr lang="en-US" dirty="0"/>
              <a:t>Foundations of Faculty Advising</a:t>
            </a:r>
          </a:p>
        </p:txBody>
      </p:sp>
      <p:sp>
        <p:nvSpPr>
          <p:cNvPr id="3" name="Content Placeholder 2">
            <a:extLst>
              <a:ext uri="{FF2B5EF4-FFF2-40B4-BE49-F238E27FC236}">
                <a16:creationId xmlns:a16="http://schemas.microsoft.com/office/drawing/2014/main" id="{25852B8D-702E-4B94-B2F8-BDF79029B6F6}"/>
              </a:ext>
            </a:extLst>
          </p:cNvPr>
          <p:cNvSpPr>
            <a:spLocks noGrp="1"/>
          </p:cNvSpPr>
          <p:nvPr>
            <p:ph idx="1"/>
          </p:nvPr>
        </p:nvSpPr>
        <p:spPr>
          <a:xfrm>
            <a:off x="1088136" y="1345096"/>
            <a:ext cx="10314432" cy="4963629"/>
          </a:xfrm>
        </p:spPr>
        <p:txBody>
          <a:bodyPr>
            <a:normAutofit/>
          </a:bodyPr>
          <a:lstStyle/>
          <a:p>
            <a:pPr marL="0" marR="0">
              <a:spcBef>
                <a:spcPts val="600"/>
              </a:spcBef>
              <a:spcAft>
                <a:spcPts val="600"/>
              </a:spcAft>
            </a:pPr>
            <a:r>
              <a:rPr lang="en-US" dirty="0">
                <a:solidFill>
                  <a:srgbClr val="000000"/>
                </a:solidFill>
                <a:ea typeface="HGSoeiPresenceEB"/>
                <a:cs typeface="Times New Roman" panose="02020603050405020304" pitchFamily="18" charset="0"/>
              </a:rPr>
              <a:t>Your advising caseload will </a:t>
            </a:r>
            <a:r>
              <a:rPr lang="en-US" dirty="0">
                <a:solidFill>
                  <a:schemeClr val="bg1"/>
                </a:solidFill>
                <a:ea typeface="HGSoeiPresenceEB"/>
                <a:cs typeface="Times New Roman" panose="02020603050405020304" pitchFamily="18" charset="0"/>
              </a:rPr>
              <a:t>change </a:t>
            </a:r>
            <a:r>
              <a:rPr lang="en-US" dirty="0">
                <a:solidFill>
                  <a:schemeClr val="bg1"/>
                </a:solidFill>
                <a:ea typeface="HGｺﾞｼｯｸM"/>
                <a:cs typeface="Times New Roman" panose="02020603050405020304" pitchFamily="18" charset="0"/>
              </a:rPr>
              <a:t>as students enter and leave programs. </a:t>
            </a:r>
          </a:p>
          <a:p>
            <a:pPr marL="457200" lvl="1">
              <a:spcBef>
                <a:spcPts val="600"/>
              </a:spcBef>
              <a:spcAft>
                <a:spcPts val="600"/>
              </a:spcAft>
            </a:pPr>
            <a:r>
              <a:rPr lang="en-US" sz="2000" dirty="0">
                <a:solidFill>
                  <a:schemeClr val="bg1"/>
                </a:solidFill>
                <a:ea typeface="HGｺﾞｼｯｸM"/>
                <a:cs typeface="Times New Roman" panose="02020603050405020304" pitchFamily="18" charset="0"/>
              </a:rPr>
              <a:t>The easiest way to access current advisees and reach out to those students is in Navigate. </a:t>
            </a:r>
            <a:endParaRPr lang="en-US" sz="4400" b="1" dirty="0">
              <a:solidFill>
                <a:schemeClr val="bg1"/>
              </a:solidFill>
              <a:ea typeface="HGｺﾞｼｯｸM"/>
              <a:cs typeface="Times New Roman" panose="02020603050405020304" pitchFamily="18" charset="0"/>
            </a:endParaRPr>
          </a:p>
          <a:p>
            <a:pPr marL="0">
              <a:lnSpc>
                <a:spcPct val="120000"/>
              </a:lnSpc>
              <a:spcBef>
                <a:spcPts val="0"/>
              </a:spcBef>
            </a:pPr>
            <a:r>
              <a:rPr lang="en-US" dirty="0">
                <a:solidFill>
                  <a:srgbClr val="000000"/>
                </a:solidFill>
                <a:ea typeface="HGSoeiPresenceEB"/>
                <a:cs typeface="Times New Roman" panose="02020603050405020304" pitchFamily="18" charset="0"/>
              </a:rPr>
              <a:t>Set clear expectations about email response time, as well as the types of questions you can answer via email (vs. questions that should be handled via phone,  zoom and/or in-person meetings). </a:t>
            </a:r>
          </a:p>
          <a:p>
            <a:pPr marL="0">
              <a:lnSpc>
                <a:spcPct val="120000"/>
              </a:lnSpc>
              <a:spcBef>
                <a:spcPts val="0"/>
              </a:spcBef>
            </a:pPr>
            <a:r>
              <a:rPr lang="en-US" dirty="0">
                <a:solidFill>
                  <a:srgbClr val="000000"/>
                </a:solidFill>
                <a:cs typeface="Times New Roman" panose="02020603050405020304" pitchFamily="18" charset="0"/>
              </a:rPr>
              <a:t>Advising meetings should be documented in Navigate with Appointment Summaries (you do NOT have to schedule through Navigate to do this!)</a:t>
            </a:r>
          </a:p>
          <a:p>
            <a:pPr marL="0">
              <a:lnSpc>
                <a:spcPct val="120000"/>
              </a:lnSpc>
              <a:spcBef>
                <a:spcPts val="0"/>
              </a:spcBef>
            </a:pPr>
            <a:r>
              <a:rPr lang="en-US" dirty="0">
                <a:solidFill>
                  <a:srgbClr val="000000"/>
                </a:solidFill>
                <a:cs typeface="Times New Roman" panose="02020603050405020304" pitchFamily="18" charset="0"/>
              </a:rPr>
              <a:t>Email Advising should be documented in Navigate with Notes (Note Reason: Advising Email Discussion)</a:t>
            </a:r>
            <a:endParaRPr lang="en-US" dirty="0"/>
          </a:p>
        </p:txBody>
      </p:sp>
    </p:spTree>
    <p:extLst>
      <p:ext uri="{BB962C8B-B14F-4D97-AF65-F5344CB8AC3E}">
        <p14:creationId xmlns:p14="http://schemas.microsoft.com/office/powerpoint/2010/main" val="3633829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A7B58-D8C2-4075-B199-33379A07E77B}"/>
              </a:ext>
            </a:extLst>
          </p:cNvPr>
          <p:cNvSpPr>
            <a:spLocks noGrp="1"/>
          </p:cNvSpPr>
          <p:nvPr>
            <p:ph type="title"/>
          </p:nvPr>
        </p:nvSpPr>
        <p:spPr/>
        <p:txBody>
          <a:bodyPr/>
          <a:lstStyle/>
          <a:p>
            <a:r>
              <a:rPr lang="en-US" dirty="0"/>
              <a:t>Advising Notes</a:t>
            </a:r>
          </a:p>
        </p:txBody>
      </p:sp>
      <p:sp>
        <p:nvSpPr>
          <p:cNvPr id="3" name="Content Placeholder 2">
            <a:extLst>
              <a:ext uri="{FF2B5EF4-FFF2-40B4-BE49-F238E27FC236}">
                <a16:creationId xmlns:a16="http://schemas.microsoft.com/office/drawing/2014/main" id="{B59ADF4C-2D82-469D-8F4C-5E3556E5A5BE}"/>
              </a:ext>
            </a:extLst>
          </p:cNvPr>
          <p:cNvSpPr>
            <a:spLocks noGrp="1"/>
          </p:cNvSpPr>
          <p:nvPr>
            <p:ph idx="1"/>
          </p:nvPr>
        </p:nvSpPr>
        <p:spPr>
          <a:xfrm>
            <a:off x="923544" y="1215275"/>
            <a:ext cx="10716268" cy="4721224"/>
          </a:xfrm>
        </p:spPr>
        <p:txBody>
          <a:bodyPr>
            <a:normAutofit fontScale="70000" lnSpcReduction="20000"/>
          </a:bodyPr>
          <a:lstStyle/>
          <a:p>
            <a:r>
              <a:rPr lang="en-US" dirty="0">
                <a:solidFill>
                  <a:schemeClr val="bg1">
                    <a:alpha val="60000"/>
                  </a:schemeClr>
                </a:solidFill>
              </a:rPr>
              <a:t>Major/minor changes recently made or in progress</a:t>
            </a:r>
          </a:p>
          <a:p>
            <a:r>
              <a:rPr lang="en-US" dirty="0">
                <a:solidFill>
                  <a:schemeClr val="bg1">
                    <a:alpha val="60000"/>
                  </a:schemeClr>
                </a:solidFill>
              </a:rPr>
              <a:t>Courses you recommended the student take (study plan or other forms can be attached)</a:t>
            </a:r>
          </a:p>
          <a:p>
            <a:r>
              <a:rPr lang="en-US" dirty="0">
                <a:solidFill>
                  <a:schemeClr val="bg1">
                    <a:alpha val="60000"/>
                  </a:schemeClr>
                </a:solidFill>
              </a:rPr>
              <a:t>Substitutions requested or approved</a:t>
            </a:r>
          </a:p>
          <a:p>
            <a:r>
              <a:rPr lang="en-US" dirty="0">
                <a:solidFill>
                  <a:schemeClr val="bg1">
                    <a:alpha val="60000"/>
                  </a:schemeClr>
                </a:solidFill>
              </a:rPr>
              <a:t>Permits you placed or told the student to request</a:t>
            </a:r>
          </a:p>
          <a:p>
            <a:r>
              <a:rPr lang="en-US" dirty="0">
                <a:solidFill>
                  <a:schemeClr val="bg1">
                    <a:alpha val="60000"/>
                  </a:schemeClr>
                </a:solidFill>
              </a:rPr>
              <a:t>Anticipated grad date and whether student is on track</a:t>
            </a:r>
          </a:p>
          <a:p>
            <a:r>
              <a:rPr lang="en-US" dirty="0">
                <a:solidFill>
                  <a:schemeClr val="bg1">
                    <a:alpha val="60000"/>
                  </a:schemeClr>
                </a:solidFill>
              </a:rPr>
              <a:t>Long term career goals and internship plans or ideas</a:t>
            </a:r>
          </a:p>
          <a:p>
            <a:r>
              <a:rPr lang="en-US" dirty="0">
                <a:solidFill>
                  <a:schemeClr val="bg1">
                    <a:alpha val="60000"/>
                  </a:schemeClr>
                </a:solidFill>
              </a:rPr>
              <a:t>Study abroad plans or ideas</a:t>
            </a:r>
          </a:p>
          <a:p>
            <a:r>
              <a:rPr lang="en-US" dirty="0">
                <a:solidFill>
                  <a:schemeClr val="bg1">
                    <a:alpha val="60000"/>
                  </a:schemeClr>
                </a:solidFill>
              </a:rPr>
              <a:t>Referrals to campus resources: Financial Aid, Tutoring, Writing Center, Counseling, DSR, SASC,  Career Center etc.</a:t>
            </a:r>
          </a:p>
          <a:p>
            <a:r>
              <a:rPr lang="en-US" dirty="0">
                <a:solidFill>
                  <a:schemeClr val="bg1">
                    <a:alpha val="60000"/>
                  </a:schemeClr>
                </a:solidFill>
              </a:rPr>
              <a:t>Relevant additional info such as: student is working with tutoring or success coach; student works full time; student is currently online only </a:t>
            </a:r>
          </a:p>
          <a:p>
            <a:endParaRPr lang="en-US" dirty="0">
              <a:solidFill>
                <a:schemeClr val="bg1">
                  <a:alpha val="60000"/>
                </a:schemeClr>
              </a:solidFill>
            </a:endParaRPr>
          </a:p>
          <a:p>
            <a:pPr lvl="1"/>
            <a:endParaRPr lang="en-US" dirty="0">
              <a:solidFill>
                <a:schemeClr val="bg1">
                  <a:alpha val="60000"/>
                </a:schemeClr>
              </a:solidFill>
            </a:endParaRPr>
          </a:p>
        </p:txBody>
      </p:sp>
    </p:spTree>
    <p:extLst>
      <p:ext uri="{BB962C8B-B14F-4D97-AF65-F5344CB8AC3E}">
        <p14:creationId xmlns:p14="http://schemas.microsoft.com/office/powerpoint/2010/main" val="104422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5BFB9-1FFB-44FB-AE3D-319C58A3EB9B}"/>
              </a:ext>
            </a:extLst>
          </p:cNvPr>
          <p:cNvSpPr>
            <a:spLocks noGrp="1"/>
          </p:cNvSpPr>
          <p:nvPr>
            <p:ph type="title"/>
          </p:nvPr>
        </p:nvSpPr>
        <p:spPr>
          <a:xfrm>
            <a:off x="550862" y="549275"/>
            <a:ext cx="11641138" cy="1332000"/>
          </a:xfrm>
        </p:spPr>
        <p:txBody>
          <a:bodyPr/>
          <a:lstStyle/>
          <a:p>
            <a:r>
              <a:rPr lang="en-US" dirty="0"/>
              <a:t>Most Frequently Asked Advising Questions</a:t>
            </a:r>
          </a:p>
        </p:txBody>
      </p:sp>
      <p:sp>
        <p:nvSpPr>
          <p:cNvPr id="3" name="Content Placeholder 2">
            <a:extLst>
              <a:ext uri="{FF2B5EF4-FFF2-40B4-BE49-F238E27FC236}">
                <a16:creationId xmlns:a16="http://schemas.microsoft.com/office/drawing/2014/main" id="{810C92E5-DA69-44A2-B954-0F563ABC417F}"/>
              </a:ext>
            </a:extLst>
          </p:cNvPr>
          <p:cNvSpPr>
            <a:spLocks noGrp="1"/>
          </p:cNvSpPr>
          <p:nvPr>
            <p:ph idx="1"/>
          </p:nvPr>
        </p:nvSpPr>
        <p:spPr>
          <a:xfrm>
            <a:off x="550862" y="1372535"/>
            <a:ext cx="11090274" cy="3979625"/>
          </a:xfrm>
        </p:spPr>
        <p:txBody>
          <a:bodyPr>
            <a:normAutofit/>
          </a:bodyPr>
          <a:lstStyle/>
          <a:p>
            <a:pPr marL="0" marR="0" indent="0">
              <a:spcBef>
                <a:spcPts val="600"/>
              </a:spcBef>
              <a:spcAft>
                <a:spcPts val="600"/>
              </a:spcAft>
              <a:buNone/>
            </a:pPr>
            <a:r>
              <a:rPr lang="en-US" sz="4000" b="1" dirty="0">
                <a:solidFill>
                  <a:schemeClr val="bg1"/>
                </a:solidFill>
                <a:ea typeface="HGｺﾞｼｯｸM"/>
                <a:cs typeface="Times New Roman" panose="02020603050405020304" pitchFamily="18" charset="0"/>
              </a:rPr>
              <a:t>The 30/20 Rule</a:t>
            </a:r>
            <a:endParaRPr lang="en-US" sz="4400" b="1" dirty="0">
              <a:solidFill>
                <a:schemeClr val="bg1"/>
              </a:solidFill>
              <a:ea typeface="HGｺﾞｼｯｸM"/>
              <a:cs typeface="Times New Roman" panose="02020603050405020304" pitchFamily="18" charset="0"/>
            </a:endParaRPr>
          </a:p>
          <a:p>
            <a:pPr marL="0">
              <a:lnSpc>
                <a:spcPct val="120000"/>
              </a:lnSpc>
              <a:spcBef>
                <a:spcPts val="0"/>
              </a:spcBef>
            </a:pPr>
            <a:r>
              <a:rPr lang="en-US" sz="2000" dirty="0">
                <a:solidFill>
                  <a:srgbClr val="000000"/>
                </a:solidFill>
                <a:ea typeface="HGSoeiPresenceEB"/>
                <a:cs typeface="Times New Roman" panose="02020603050405020304" pitchFamily="18" charset="0"/>
              </a:rPr>
              <a:t>Students must have 30 unique credits in each major and 20 unique credits in each minor.  </a:t>
            </a:r>
          </a:p>
          <a:p>
            <a:pPr marL="0">
              <a:lnSpc>
                <a:spcPct val="120000"/>
              </a:lnSpc>
              <a:spcBef>
                <a:spcPts val="0"/>
              </a:spcBef>
            </a:pPr>
            <a:r>
              <a:rPr lang="en-US" sz="2000" dirty="0">
                <a:solidFill>
                  <a:srgbClr val="000000"/>
                </a:solidFill>
                <a:ea typeface="HGSoeiPresenceEB"/>
                <a:cs typeface="Times New Roman" panose="02020603050405020304" pitchFamily="18" charset="0"/>
              </a:rPr>
              <a:t>For example: the ENS major requires 39 credits, so 9 credits can be double dipped with a minor.</a:t>
            </a:r>
          </a:p>
          <a:p>
            <a:pPr marL="457200" lvl="1">
              <a:lnSpc>
                <a:spcPct val="120000"/>
              </a:lnSpc>
              <a:spcBef>
                <a:spcPts val="0"/>
              </a:spcBef>
            </a:pPr>
            <a:r>
              <a:rPr lang="en-US" sz="2000" dirty="0">
                <a:solidFill>
                  <a:srgbClr val="000000"/>
                </a:solidFill>
                <a:ea typeface="HGSoeiPresenceEB"/>
                <a:cs typeface="Times New Roman" panose="02020603050405020304" pitchFamily="18" charset="0"/>
              </a:rPr>
              <a:t>The number of credits above 30 is the number you can double dip.</a:t>
            </a:r>
          </a:p>
          <a:p>
            <a:pPr marL="0">
              <a:lnSpc>
                <a:spcPct val="120000"/>
              </a:lnSpc>
              <a:spcBef>
                <a:spcPts val="0"/>
              </a:spcBef>
            </a:pPr>
            <a:r>
              <a:rPr lang="en-US" sz="2000" dirty="0">
                <a:solidFill>
                  <a:srgbClr val="000000"/>
                </a:solidFill>
                <a:ea typeface="HGSoeiPresenceEB"/>
                <a:cs typeface="Times New Roman" panose="02020603050405020304" pitchFamily="18" charset="0"/>
              </a:rPr>
              <a:t>There are no limits on double dipping with Gen Eds or certificates.</a:t>
            </a:r>
          </a:p>
          <a:p>
            <a:r>
              <a:rPr lang="en-US" sz="2000" dirty="0">
                <a:solidFill>
                  <a:srgbClr val="000000"/>
                </a:solidFill>
                <a:ea typeface="HGSoeiPresenceEB"/>
                <a:cs typeface="Times New Roman" panose="02020603050405020304" pitchFamily="18" charset="0"/>
              </a:rPr>
              <a:t>If a student has a major of 30 credits they cannot double dip classes with a minor.</a:t>
            </a:r>
          </a:p>
          <a:p>
            <a:r>
              <a:rPr lang="en-US" sz="2000" dirty="0" err="1">
                <a:solidFill>
                  <a:srgbClr val="000000"/>
                </a:solidFill>
                <a:cs typeface="Times New Roman" panose="02020603050405020304" pitchFamily="18" charset="0"/>
              </a:rPr>
              <a:t>MyPath</a:t>
            </a:r>
            <a:r>
              <a:rPr lang="en-US" sz="2000" dirty="0">
                <a:solidFill>
                  <a:srgbClr val="000000"/>
                </a:solidFill>
                <a:cs typeface="Times New Roman" panose="02020603050405020304" pitchFamily="18" charset="0"/>
              </a:rPr>
              <a:t> will calculate the double dip automatically for majors other than INT/LIB. If in doubt, an auditor can help clarify number of credits available for double dipping</a:t>
            </a:r>
            <a:endParaRPr lang="en-US" sz="2000" dirty="0"/>
          </a:p>
        </p:txBody>
      </p:sp>
    </p:spTree>
    <p:extLst>
      <p:ext uri="{BB962C8B-B14F-4D97-AF65-F5344CB8AC3E}">
        <p14:creationId xmlns:p14="http://schemas.microsoft.com/office/powerpoint/2010/main" val="13246876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841A5-A1FF-4390-9B9A-6DBF405E1DE9}"/>
              </a:ext>
            </a:extLst>
          </p:cNvPr>
          <p:cNvSpPr>
            <a:spLocks noGrp="1"/>
          </p:cNvSpPr>
          <p:nvPr>
            <p:ph type="title"/>
          </p:nvPr>
        </p:nvSpPr>
        <p:spPr>
          <a:xfrm>
            <a:off x="550862" y="549275"/>
            <a:ext cx="11488738" cy="1332000"/>
          </a:xfrm>
        </p:spPr>
        <p:txBody>
          <a:bodyPr/>
          <a:lstStyle/>
          <a:p>
            <a:r>
              <a:rPr lang="en-US" dirty="0"/>
              <a:t>Most Frequently Asked Advising Questions</a:t>
            </a:r>
          </a:p>
        </p:txBody>
      </p:sp>
      <p:sp>
        <p:nvSpPr>
          <p:cNvPr id="3" name="Content Placeholder 2">
            <a:extLst>
              <a:ext uri="{FF2B5EF4-FFF2-40B4-BE49-F238E27FC236}">
                <a16:creationId xmlns:a16="http://schemas.microsoft.com/office/drawing/2014/main" id="{C9838140-23E1-48CA-AABC-F13B7C78FCB9}"/>
              </a:ext>
            </a:extLst>
          </p:cNvPr>
          <p:cNvSpPr>
            <a:spLocks noGrp="1"/>
          </p:cNvSpPr>
          <p:nvPr>
            <p:ph idx="1"/>
          </p:nvPr>
        </p:nvSpPr>
        <p:spPr>
          <a:xfrm>
            <a:off x="550864" y="1369211"/>
            <a:ext cx="11090274" cy="3979625"/>
          </a:xfrm>
        </p:spPr>
        <p:txBody>
          <a:bodyPr/>
          <a:lstStyle/>
          <a:p>
            <a:pPr marL="0" marR="0" indent="0">
              <a:spcBef>
                <a:spcPts val="600"/>
              </a:spcBef>
              <a:spcAft>
                <a:spcPts val="600"/>
              </a:spcAft>
              <a:buNone/>
            </a:pPr>
            <a:r>
              <a:rPr lang="en-US" sz="4000" b="1" dirty="0">
                <a:solidFill>
                  <a:schemeClr val="bg1"/>
                </a:solidFill>
                <a:ea typeface="HGｺﾞｼｯｸM"/>
                <a:cs typeface="Times New Roman" panose="02020603050405020304" pitchFamily="18" charset="0"/>
              </a:rPr>
              <a:t>Remember 120, 58 and 30</a:t>
            </a:r>
            <a:endParaRPr lang="en-US" sz="4400" b="1" dirty="0">
              <a:solidFill>
                <a:schemeClr val="bg1"/>
              </a:solidFill>
              <a:ea typeface="HGｺﾞｼｯｸM"/>
              <a:cs typeface="Times New Roman" panose="02020603050405020304" pitchFamily="18" charset="0"/>
            </a:endParaRPr>
          </a:p>
          <a:p>
            <a:r>
              <a:rPr lang="en-US" sz="2000" dirty="0">
                <a:solidFill>
                  <a:srgbClr val="000000"/>
                </a:solidFill>
                <a:ea typeface="HGSoeiPresenceEB"/>
                <a:cs typeface="Times New Roman" panose="02020603050405020304" pitchFamily="18" charset="0"/>
              </a:rPr>
              <a:t>Students must complete a minimum of 120 credits, 58 of which need to be at a 4-year school, and the last 30 must be taken at GVSU (Residency Rule).  </a:t>
            </a:r>
          </a:p>
          <a:p>
            <a:pPr lvl="1"/>
            <a:r>
              <a:rPr lang="en-US" sz="2000" dirty="0">
                <a:solidFill>
                  <a:srgbClr val="000000"/>
                </a:solidFill>
                <a:ea typeface="HGSoeiPresenceEB"/>
                <a:cs typeface="Times New Roman" panose="02020603050405020304" pitchFamily="18" charset="0"/>
              </a:rPr>
              <a:t>These three categories appear at the top of </a:t>
            </a:r>
            <a:r>
              <a:rPr lang="en-US" sz="2000" dirty="0" err="1">
                <a:solidFill>
                  <a:srgbClr val="000000"/>
                </a:solidFill>
                <a:ea typeface="HGSoeiPresenceEB"/>
                <a:cs typeface="Times New Roman" panose="02020603050405020304" pitchFamily="18" charset="0"/>
              </a:rPr>
              <a:t>myPath</a:t>
            </a:r>
            <a:r>
              <a:rPr lang="en-US" sz="2000" dirty="0">
                <a:solidFill>
                  <a:srgbClr val="000000"/>
                </a:solidFill>
                <a:ea typeface="HGSoeiPresenceEB"/>
                <a:cs typeface="Times New Roman" panose="02020603050405020304" pitchFamily="18" charset="0"/>
              </a:rPr>
              <a:t> for quick reference.</a:t>
            </a:r>
          </a:p>
          <a:p>
            <a:r>
              <a:rPr lang="en-US" sz="2000" dirty="0">
                <a:solidFill>
                  <a:srgbClr val="000000"/>
                </a:solidFill>
                <a:ea typeface="HGSoeiPresenceEB"/>
                <a:cs typeface="Times New Roman" panose="02020603050405020304" pitchFamily="18" charset="0"/>
              </a:rPr>
              <a:t>There are exceptions to the Residency Rule. Students should fill out the residency request form on the </a:t>
            </a:r>
            <a:r>
              <a:rPr lang="en-US" sz="2000" dirty="0">
                <a:solidFill>
                  <a:schemeClr val="bg1"/>
                </a:solidFill>
                <a:ea typeface="HGSoeiPresenceEB"/>
                <a:cs typeface="Times New Roman" panose="02020603050405020304" pitchFamily="18" charset="0"/>
                <a:hlinkClick r:id="rId2">
                  <a:extLst>
                    <a:ext uri="{A12FA001-AC4F-418D-AE19-62706E023703}">
                      <ahyp:hlinkClr xmlns:ahyp="http://schemas.microsoft.com/office/drawing/2018/hyperlinkcolor" val="tx"/>
                    </a:ext>
                  </a:extLst>
                </a:hlinkClick>
              </a:rPr>
              <a:t>Registrar’s forms page </a:t>
            </a:r>
            <a:r>
              <a:rPr lang="en-US" sz="2000" dirty="0">
                <a:solidFill>
                  <a:srgbClr val="000000"/>
                </a:solidFill>
                <a:ea typeface="HGSoeiPresenceEB"/>
                <a:cs typeface="Times New Roman" panose="02020603050405020304" pitchFamily="18" charset="0"/>
              </a:rPr>
              <a:t>and submit to the </a:t>
            </a:r>
            <a:r>
              <a:rPr lang="en-US" sz="2000" dirty="0">
                <a:solidFill>
                  <a:schemeClr val="bg1"/>
                </a:solidFill>
                <a:ea typeface="HGSoeiPresenceEB"/>
                <a:cs typeface="Times New Roman" panose="02020603050405020304" pitchFamily="18" charset="0"/>
                <a:hlinkClick r:id="rId3">
                  <a:extLst>
                    <a:ext uri="{A12FA001-AC4F-418D-AE19-62706E023703}">
                      <ahyp:hlinkClr xmlns:ahyp="http://schemas.microsoft.com/office/drawing/2018/hyperlinkcolor" val="tx"/>
                    </a:ext>
                  </a:extLst>
                </a:hlinkClick>
              </a:rPr>
              <a:t>Student Academic Success Center</a:t>
            </a:r>
            <a:r>
              <a:rPr lang="en-US" sz="2000" dirty="0">
                <a:solidFill>
                  <a:srgbClr val="000000"/>
                </a:solidFill>
                <a:ea typeface="HGSoeiPresenceEB"/>
                <a:cs typeface="Times New Roman" panose="02020603050405020304" pitchFamily="18" charset="0"/>
              </a:rPr>
              <a:t>.  Decisions are made on a weekly basis. Residency waivers can be requested retroactively.</a:t>
            </a:r>
          </a:p>
          <a:p>
            <a:r>
              <a:rPr lang="en-US" sz="2000" dirty="0">
                <a:solidFill>
                  <a:srgbClr val="000000"/>
                </a:solidFill>
                <a:cs typeface="Times New Roman" panose="02020603050405020304" pitchFamily="18" charset="0"/>
              </a:rPr>
              <a:t>Students on study abroad are still registered for GV credits, so study abroad in the last 30 is not an issue.</a:t>
            </a:r>
            <a:endParaRPr lang="en-US" sz="2000" dirty="0"/>
          </a:p>
        </p:txBody>
      </p:sp>
    </p:spTree>
    <p:extLst>
      <p:ext uri="{BB962C8B-B14F-4D97-AF65-F5344CB8AC3E}">
        <p14:creationId xmlns:p14="http://schemas.microsoft.com/office/powerpoint/2010/main" val="16981321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94733-6F6E-42D2-8D6A-D373841BE358}"/>
              </a:ext>
            </a:extLst>
          </p:cNvPr>
          <p:cNvSpPr>
            <a:spLocks noGrp="1"/>
          </p:cNvSpPr>
          <p:nvPr>
            <p:ph type="title"/>
          </p:nvPr>
        </p:nvSpPr>
        <p:spPr>
          <a:xfrm>
            <a:off x="550862" y="549275"/>
            <a:ext cx="11336338" cy="1332000"/>
          </a:xfrm>
        </p:spPr>
        <p:txBody>
          <a:bodyPr/>
          <a:lstStyle/>
          <a:p>
            <a:r>
              <a:rPr lang="en-US" dirty="0"/>
              <a:t>Most Frequently Asked Advising Questions</a:t>
            </a:r>
          </a:p>
        </p:txBody>
      </p:sp>
      <p:sp>
        <p:nvSpPr>
          <p:cNvPr id="3" name="Content Placeholder 2">
            <a:extLst>
              <a:ext uri="{FF2B5EF4-FFF2-40B4-BE49-F238E27FC236}">
                <a16:creationId xmlns:a16="http://schemas.microsoft.com/office/drawing/2014/main" id="{8ECEC508-F02E-4CAF-B837-BACB4AF8DABE}"/>
              </a:ext>
            </a:extLst>
          </p:cNvPr>
          <p:cNvSpPr>
            <a:spLocks noGrp="1"/>
          </p:cNvSpPr>
          <p:nvPr>
            <p:ph idx="1"/>
          </p:nvPr>
        </p:nvSpPr>
        <p:spPr>
          <a:xfrm>
            <a:off x="550862" y="1363517"/>
            <a:ext cx="11090274" cy="4771472"/>
          </a:xfrm>
        </p:spPr>
        <p:txBody>
          <a:bodyPr>
            <a:normAutofit/>
          </a:bodyPr>
          <a:lstStyle/>
          <a:p>
            <a:pPr marL="0" marR="0" indent="0">
              <a:spcBef>
                <a:spcPts val="600"/>
              </a:spcBef>
              <a:spcAft>
                <a:spcPts val="600"/>
              </a:spcAft>
              <a:buNone/>
            </a:pPr>
            <a:r>
              <a:rPr lang="en-US" sz="2800" b="1" dirty="0">
                <a:solidFill>
                  <a:schemeClr val="bg1"/>
                </a:solidFill>
                <a:ea typeface="HGｺﾞｼｯｸM"/>
                <a:cs typeface="Times New Roman" panose="02020603050405020304" pitchFamily="18" charset="0"/>
              </a:rPr>
              <a:t>Repeating a Course</a:t>
            </a:r>
            <a:endParaRPr lang="en-US" sz="4400" b="1" dirty="0">
              <a:solidFill>
                <a:schemeClr val="bg1"/>
              </a:solidFill>
              <a:ea typeface="HGｺﾞｼｯｸM"/>
              <a:cs typeface="Times New Roman" panose="02020603050405020304" pitchFamily="18" charset="0"/>
            </a:endParaRPr>
          </a:p>
          <a:p>
            <a:pPr marL="0">
              <a:lnSpc>
                <a:spcPct val="120000"/>
              </a:lnSpc>
              <a:spcBef>
                <a:spcPts val="0"/>
              </a:spcBef>
            </a:pPr>
            <a:r>
              <a:rPr lang="en-US" dirty="0">
                <a:solidFill>
                  <a:srgbClr val="000000"/>
                </a:solidFill>
                <a:ea typeface="HGSoeiPresenceEB"/>
                <a:cs typeface="Times New Roman" panose="02020603050405020304" pitchFamily="18" charset="0"/>
              </a:rPr>
              <a:t>Be careful of students who are repeating a course they previously passed. BOTH the current and older course will be counted in </a:t>
            </a:r>
            <a:r>
              <a:rPr lang="en-US" dirty="0" err="1">
                <a:solidFill>
                  <a:srgbClr val="000000"/>
                </a:solidFill>
                <a:ea typeface="HGSoeiPresenceEB"/>
                <a:cs typeface="Times New Roman" panose="02020603050405020304" pitchFamily="18" charset="0"/>
              </a:rPr>
              <a:t>MyPath</a:t>
            </a:r>
            <a:r>
              <a:rPr lang="en-US" dirty="0">
                <a:solidFill>
                  <a:srgbClr val="000000"/>
                </a:solidFill>
                <a:ea typeface="HGSoeiPresenceEB"/>
                <a:cs typeface="Times New Roman" panose="02020603050405020304" pitchFamily="18" charset="0"/>
              </a:rPr>
              <a:t> until the repeat course is complete. When meeting with students, check to make sure you’re not counting those additional credits in the overall total.</a:t>
            </a:r>
          </a:p>
          <a:p>
            <a:pPr marL="0">
              <a:lnSpc>
                <a:spcPct val="120000"/>
              </a:lnSpc>
              <a:spcBef>
                <a:spcPts val="0"/>
              </a:spcBef>
            </a:pPr>
            <a:r>
              <a:rPr lang="en-US" dirty="0">
                <a:solidFill>
                  <a:srgbClr val="000000"/>
                </a:solidFill>
                <a:ea typeface="HGSoeiPresenceEB"/>
                <a:cs typeface="Times New Roman" panose="02020603050405020304" pitchFamily="18" charset="0"/>
              </a:rPr>
              <a:t>If students are repeating a course more than once, they need a repeat limit form. Advisor approval is required for courses in the major. Unit head approval is also required for courses outside the major.</a:t>
            </a:r>
          </a:p>
          <a:p>
            <a:pPr marL="457200" lvl="1">
              <a:lnSpc>
                <a:spcPct val="120000"/>
              </a:lnSpc>
              <a:spcBef>
                <a:spcPts val="0"/>
              </a:spcBef>
            </a:pPr>
            <a:r>
              <a:rPr lang="en-US" sz="2000" dirty="0">
                <a:solidFill>
                  <a:srgbClr val="000000"/>
                </a:solidFill>
                <a:ea typeface="HGSoeiPresenceEB"/>
                <a:cs typeface="Times New Roman" panose="02020603050405020304" pitchFamily="18" charset="0"/>
              </a:rPr>
              <a:t>For ex, if an INT major is taking STA 215 for the 3</a:t>
            </a:r>
            <a:r>
              <a:rPr lang="en-US" sz="2000" baseline="30000" dirty="0">
                <a:solidFill>
                  <a:srgbClr val="000000"/>
                </a:solidFill>
                <a:ea typeface="HGSoeiPresenceEB"/>
                <a:cs typeface="Times New Roman" panose="02020603050405020304" pitchFamily="18" charset="0"/>
              </a:rPr>
              <a:t>rd</a:t>
            </a:r>
            <a:r>
              <a:rPr lang="en-US" sz="2000" dirty="0">
                <a:solidFill>
                  <a:srgbClr val="000000"/>
                </a:solidFill>
                <a:ea typeface="HGSoeiPresenceEB"/>
                <a:cs typeface="Times New Roman" panose="02020603050405020304" pitchFamily="18" charset="0"/>
              </a:rPr>
              <a:t> time, they need advisor approval AND the approval of the STA unit head.</a:t>
            </a:r>
          </a:p>
          <a:p>
            <a:endParaRPr lang="en-US" dirty="0"/>
          </a:p>
        </p:txBody>
      </p:sp>
    </p:spTree>
    <p:extLst>
      <p:ext uri="{BB962C8B-B14F-4D97-AF65-F5344CB8AC3E}">
        <p14:creationId xmlns:p14="http://schemas.microsoft.com/office/powerpoint/2010/main" val="4719460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3DFloatVTI">
  <a:themeElements>
    <a:clrScheme name="AnalogousFromLightSeedLeftStep">
      <a:dk1>
        <a:srgbClr val="000000"/>
      </a:dk1>
      <a:lt1>
        <a:srgbClr val="FFFFFF"/>
      </a:lt1>
      <a:dk2>
        <a:srgbClr val="243541"/>
      </a:dk2>
      <a:lt2>
        <a:srgbClr val="E8E7E2"/>
      </a:lt2>
      <a:accent1>
        <a:srgbClr val="7688E6"/>
      </a:accent1>
      <a:accent2>
        <a:srgbClr val="58A6E1"/>
      </a:accent2>
      <a:accent3>
        <a:srgbClr val="4EB3B4"/>
      </a:accent3>
      <a:accent4>
        <a:srgbClr val="47B689"/>
      </a:accent4>
      <a:accent5>
        <a:srgbClr val="43B858"/>
      </a:accent5>
      <a:accent6>
        <a:srgbClr val="63B848"/>
      </a:accent6>
      <a:hlink>
        <a:srgbClr val="8C8354"/>
      </a:hlink>
      <a:folHlink>
        <a:srgbClr val="7F7F7F"/>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emplate/>
  <TotalTime>6058</TotalTime>
  <Words>1700</Words>
  <Application>Microsoft Office PowerPoint</Application>
  <PresentationFormat>Widescreen</PresentationFormat>
  <Paragraphs>106</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Gill Sans MT</vt:lpstr>
      <vt:lpstr>HGｺﾞｼｯｸM</vt:lpstr>
      <vt:lpstr>HGSoeiPresenceEB</vt:lpstr>
      <vt:lpstr>Symbol</vt:lpstr>
      <vt:lpstr>Times New Roman</vt:lpstr>
      <vt:lpstr>Walbaum Display</vt:lpstr>
      <vt:lpstr>Wingdings</vt:lpstr>
      <vt:lpstr>3DFloatVTI</vt:lpstr>
      <vt:lpstr>The Brooks  College Advising Center</vt:lpstr>
      <vt:lpstr>Faculty vs Professional Advising</vt:lpstr>
      <vt:lpstr>How are students assigned to advisors?</vt:lpstr>
      <vt:lpstr>Foundations of Faculty Advising</vt:lpstr>
      <vt:lpstr>Foundations of Faculty Advising</vt:lpstr>
      <vt:lpstr>Advising Notes</vt:lpstr>
      <vt:lpstr>Most Frequently Asked Advising Questions</vt:lpstr>
      <vt:lpstr>Most Frequently Asked Advising Questions</vt:lpstr>
      <vt:lpstr>Most Frequently Asked Advising Questions</vt:lpstr>
      <vt:lpstr>Most Frequently Asked Advising Questions</vt:lpstr>
      <vt:lpstr>Add/Drop, Withdrawal Policies</vt:lpstr>
      <vt:lpstr>Academic Appeal Options</vt:lpstr>
      <vt:lpstr>Degree Audits and Graduation</vt:lpstr>
      <vt:lpstr>Advising Resources</vt:lpstr>
      <vt:lpstr>Contact Us – The Brooks College Advising Center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Brooks  College Office of Integrative Learning and Advising</dc:title>
  <dc:creator>Anita</dc:creator>
  <cp:lastModifiedBy>Troy VanKoevering</cp:lastModifiedBy>
  <cp:revision>102</cp:revision>
  <dcterms:created xsi:type="dcterms:W3CDTF">2020-06-23T17:42:34Z</dcterms:created>
  <dcterms:modified xsi:type="dcterms:W3CDTF">2021-08-23T18:02:03Z</dcterms:modified>
</cp:coreProperties>
</file>