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30" r:id="rId2"/>
  </p:sldMasterIdLst>
  <p:notesMasterIdLst>
    <p:notesMasterId r:id="rId22"/>
  </p:notesMasterIdLst>
  <p:handoutMasterIdLst>
    <p:handoutMasterId r:id="rId23"/>
  </p:handoutMasterIdLst>
  <p:sldIdLst>
    <p:sldId id="360" r:id="rId3"/>
    <p:sldId id="361" r:id="rId4"/>
    <p:sldId id="362" r:id="rId5"/>
    <p:sldId id="363" r:id="rId6"/>
    <p:sldId id="352" r:id="rId7"/>
    <p:sldId id="359" r:id="rId8"/>
    <p:sldId id="366" r:id="rId9"/>
    <p:sldId id="257" r:id="rId10"/>
    <p:sldId id="260" r:id="rId11"/>
    <p:sldId id="367" r:id="rId12"/>
    <p:sldId id="258" r:id="rId13"/>
    <p:sldId id="364" r:id="rId14"/>
    <p:sldId id="365" r:id="rId15"/>
    <p:sldId id="259" r:id="rId16"/>
    <p:sldId id="291" r:id="rId17"/>
    <p:sldId id="350" r:id="rId18"/>
    <p:sldId id="358" r:id="rId19"/>
    <p:sldId id="321" r:id="rId20"/>
    <p:sldId id="275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82774" autoAdjust="0"/>
  </p:normalViewPr>
  <p:slideViewPr>
    <p:cSldViewPr>
      <p:cViewPr varScale="1">
        <p:scale>
          <a:sx n="97" d="100"/>
          <a:sy n="97" d="100"/>
        </p:scale>
        <p:origin x="23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4153" cy="465774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7" y="1"/>
            <a:ext cx="3044152" cy="465774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r">
              <a:defRPr sz="1200"/>
            </a:lvl1pPr>
          </a:lstStyle>
          <a:p>
            <a:pPr>
              <a:defRPr/>
            </a:pPr>
            <a:fld id="{CDFE2BAE-348E-405A-B4D8-3804151D6914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738"/>
            <a:ext cx="3044153" cy="46577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7" y="8841738"/>
            <a:ext cx="3044152" cy="46577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r">
              <a:defRPr sz="1200"/>
            </a:lvl1pPr>
          </a:lstStyle>
          <a:p>
            <a:pPr>
              <a:defRPr/>
            </a:pPr>
            <a:fld id="{33ADE12D-257E-4DBD-A318-E78BEA589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0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4153" cy="465774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27" y="1"/>
            <a:ext cx="3044152" cy="465774"/>
          </a:xfrm>
          <a:prstGeom prst="rect">
            <a:avLst/>
          </a:prstGeom>
        </p:spPr>
        <p:txBody>
          <a:bodyPr vert="horz" lIns="92421" tIns="46210" rIns="92421" bIns="46210" rtlCol="0"/>
          <a:lstStyle>
            <a:lvl1pPr algn="r">
              <a:defRPr sz="1200"/>
            </a:lvl1pPr>
          </a:lstStyle>
          <a:p>
            <a:pPr>
              <a:defRPr/>
            </a:pPr>
            <a:fld id="{16EC7697-B374-4C9C-8621-CF1CBFB021A7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1" tIns="46210" rIns="92421" bIns="462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120" y="4422459"/>
            <a:ext cx="5618480" cy="4188778"/>
          </a:xfrm>
          <a:prstGeom prst="rect">
            <a:avLst/>
          </a:prstGeom>
        </p:spPr>
        <p:txBody>
          <a:bodyPr vert="horz" lIns="92421" tIns="46210" rIns="92421" bIns="462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1738"/>
            <a:ext cx="3044153" cy="46577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27" y="8841738"/>
            <a:ext cx="3044152" cy="465774"/>
          </a:xfrm>
          <a:prstGeom prst="rect">
            <a:avLst/>
          </a:prstGeom>
        </p:spPr>
        <p:txBody>
          <a:bodyPr vert="horz" lIns="92421" tIns="46210" rIns="92421" bIns="46210" rtlCol="0" anchor="b"/>
          <a:lstStyle>
            <a:lvl1pPr algn="r">
              <a:defRPr sz="1200"/>
            </a:lvl1pPr>
          </a:lstStyle>
          <a:p>
            <a:pPr>
              <a:defRPr/>
            </a:pPr>
            <a:fld id="{81119FE8-590F-4066-B8C4-F0401C008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9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0487-57F4-4FED-AA23-35607C08BB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19FE8-590F-4066-B8C4-F0401C0080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19FE8-590F-4066-B8C4-F0401C0080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5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Lindsay:  </a:t>
            </a:r>
          </a:p>
          <a:p>
            <a:endParaRPr lang="en-US" dirty="0"/>
          </a:p>
          <a:p>
            <a:r>
              <a:rPr lang="en-US" dirty="0"/>
              <a:t>We know that the captains are the key to the success of the campaign. Because of your support, United Way is able to create opportunities for a better life for all in West Michigan.</a:t>
            </a:r>
          </a:p>
          <a:p>
            <a:endParaRPr lang="en-US" dirty="0"/>
          </a:p>
          <a:p>
            <a:r>
              <a:rPr lang="en-US" dirty="0"/>
              <a:t>This year, we are</a:t>
            </a:r>
            <a:r>
              <a:rPr lang="en-US" baseline="0" dirty="0"/>
              <a:t> going to draw</a:t>
            </a:r>
            <a:r>
              <a:rPr lang="en-US" dirty="0"/>
              <a:t> an incentive gift ($100 gift</a:t>
            </a:r>
            <a:r>
              <a:rPr lang="en-US" baseline="0" dirty="0"/>
              <a:t> card)</a:t>
            </a:r>
            <a:r>
              <a:rPr lang="en-US" dirty="0"/>
              <a:t> for a captain</a:t>
            </a:r>
            <a:r>
              <a:rPr lang="en-US" baseline="0" dirty="0"/>
              <a:t> who achieves </a:t>
            </a:r>
            <a:r>
              <a:rPr lang="en-US" dirty="0"/>
              <a:t>100% participation by October 16th.  Please join us for the THANK YOU breakfast for the opportunity to win other great door prizes</a:t>
            </a:r>
            <a:r>
              <a:rPr lang="en-US" baseline="0" dirty="0"/>
              <a:t> for those who attend.  </a:t>
            </a:r>
            <a:r>
              <a:rPr lang="en-US" dirty="0"/>
              <a:t> Contributors</a:t>
            </a:r>
            <a:r>
              <a:rPr lang="en-US" baseline="0" dirty="0"/>
              <a:t> include: </a:t>
            </a:r>
          </a:p>
          <a:p>
            <a:r>
              <a:rPr lang="en-US" sz="1200" dirty="0"/>
              <a:t>Amway </a:t>
            </a:r>
          </a:p>
          <a:p>
            <a:r>
              <a:rPr lang="en-US" sz="1200" dirty="0"/>
              <a:t>Bissell </a:t>
            </a:r>
          </a:p>
          <a:p>
            <a:r>
              <a:rPr lang="en-US" sz="1200" dirty="0"/>
              <a:t>Fifth Third Bank</a:t>
            </a:r>
          </a:p>
          <a:p>
            <a:r>
              <a:rPr lang="en-US" sz="1200" dirty="0"/>
              <a:t>GE Aviation</a:t>
            </a:r>
          </a:p>
          <a:p>
            <a:r>
              <a:rPr lang="en-US" sz="1200" dirty="0"/>
              <a:t>Steelcase </a:t>
            </a:r>
          </a:p>
          <a:p>
            <a:r>
              <a:rPr lang="en-US" sz="1200" dirty="0"/>
              <a:t>Wolverine Worldwide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19FE8-590F-4066-B8C4-F0401C0080D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Why can’t I just give to an agency directly?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	You can, but the pooling of money allows for United Way to assess community needs and steer dollars to where they are needed 	most.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	It also allows United Way to put money toward fixing core problems – not just surface issues.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	Many non-profits do not have the overheard or infrastructure to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885" indent="-2884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669" indent="-2307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5137" indent="-2307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6605" indent="-2307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8072" indent="-230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9539" indent="-230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1008" indent="-230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2475" indent="-230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7FE943-8D25-4DC3-BAB2-725755C772EA}" type="slidenum">
              <a:rPr lang="en-US" smtClean="0"/>
              <a:pPr eaLnBrk="1" hangingPunct="1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9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Haas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0487-57F4-4FED-AA23-35607C08BB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Haas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0487-57F4-4FED-AA23-35607C08B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Tom Haas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0487-57F4-4FED-AA23-35607C08B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C0487-57F4-4FED-AA23-35607C08B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4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C0487-57F4-4FED-AA23-35607C08BB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19FE8-590F-4066-B8C4-F0401C0080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19FE8-590F-4066-B8C4-F0401C0080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1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800" b="1" dirty="0"/>
              <a:t>David Bair—Write answers on 3 pieces of paper at your table</a:t>
            </a:r>
          </a:p>
          <a:p>
            <a:pPr>
              <a:lnSpc>
                <a:spcPct val="80000"/>
              </a:lnSpc>
              <a:defRPr/>
            </a:pPr>
            <a:endParaRPr lang="en-US" sz="800" b="1" dirty="0"/>
          </a:p>
          <a:p>
            <a:pPr>
              <a:lnSpc>
                <a:spcPct val="80000"/>
              </a:lnSpc>
              <a:defRPr/>
            </a:pPr>
            <a:r>
              <a:rPr lang="en-US" sz="800" b="1" dirty="0"/>
              <a:t>Responding to Concerns &amp; Objections:  </a:t>
            </a:r>
            <a:endParaRPr lang="en-US" sz="800" dirty="0"/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Objections are not personal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Giving is a personal matter and people may have strong feelings about the organizations they support.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Objections are often based on incorrect information.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Listen carefully, or ask questions, to identify the real issue(s) before you respond.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	a) I can’t afford it = can’t afford now, other priorities, or can afford.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	To the group - What questions could you ask in this situation???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	Help the individual connect with impact of the contribution by making it personal: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	</a:t>
            </a:r>
            <a:r>
              <a:rPr lang="en-US" sz="800" i="1" dirty="0"/>
              <a:t>“Are you aware of any family, friends, or students who have needed to rely on human services within your community?”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	b) I prefer to choose which organizations I wish to support.</a:t>
            </a:r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	To the group - What questions could you ask in this situation???</a:t>
            </a:r>
          </a:p>
          <a:p>
            <a:pPr defTabSz="922936"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	Help the individual understand that the United Way selects agencies that are effective and fit within the identified areas of supporting Education, Income, and Health in their own community:</a:t>
            </a:r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	</a:t>
            </a:r>
            <a:r>
              <a:rPr lang="en-US" sz="800" i="1" dirty="0"/>
              <a:t>“Did you know that you can designate which United Way agency receives your gift?”</a:t>
            </a:r>
            <a:r>
              <a:rPr lang="en-US" sz="800" dirty="0"/>
              <a:t>	 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Be an empathetic listener.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Acknowledge that you heard and understand the concern... This does not mean you agree,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but that you care about the individual.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Set and maintain the tone.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Anticipate common questions… Responding to objections with information, stats or a meaningful question can help.  These situations often become your opportunity to offer information about the many ways United Way helps people.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It is OK if you don’t know the answers.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Let those with questions know you’ll get back to them with the answer - or direct to </a:t>
            </a:r>
            <a:r>
              <a:rPr lang="en-US" sz="800" dirty="0" err="1"/>
              <a:t>gvsu.edu</a:t>
            </a:r>
            <a:r>
              <a:rPr lang="en-US" sz="800" dirty="0"/>
              <a:t>/</a:t>
            </a:r>
            <a:r>
              <a:rPr lang="en-US" sz="800" dirty="0" err="1"/>
              <a:t>unitedway</a:t>
            </a:r>
            <a:endParaRPr lang="en-US" sz="800" dirty="0"/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• </a:t>
            </a:r>
            <a:r>
              <a:rPr lang="en-US" sz="800" b="1" dirty="0"/>
              <a:t>Remember, our role is to educate - not to be coercive… </a:t>
            </a:r>
          </a:p>
          <a:p>
            <a:pPr defTabSz="922936">
              <a:lnSpc>
                <a:spcPct val="80000"/>
              </a:lnSpc>
              <a:defRPr/>
            </a:pPr>
            <a:r>
              <a:rPr lang="en-US" sz="800" dirty="0"/>
              <a:t>The most responsive donors are those who have the opportunity to become informed and involved.  The United Way offers many opportunities for involvement. </a:t>
            </a:r>
          </a:p>
          <a:p>
            <a:pPr>
              <a:lnSpc>
                <a:spcPct val="80000"/>
              </a:lnSpc>
              <a:defRPr/>
            </a:pPr>
            <a:endParaRPr lang="en-US" sz="800" dirty="0"/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United Way is committed to maintaining and modeling the highest ethical standards. They believe in providing</a:t>
            </a:r>
          </a:p>
          <a:p>
            <a:pPr>
              <a:lnSpc>
                <a:spcPct val="80000"/>
              </a:lnSpc>
              <a:defRPr/>
            </a:pPr>
            <a:r>
              <a:rPr lang="en-US" sz="800" dirty="0"/>
              <a:t>leadership and programming that is effective, transparent, compassionate, and inclusive.</a:t>
            </a:r>
          </a:p>
          <a:p>
            <a:pPr>
              <a:lnSpc>
                <a:spcPct val="80000"/>
              </a:lnSpc>
              <a:defRPr/>
            </a:pPr>
            <a:endParaRPr lang="en-US" sz="800" b="1" dirty="0"/>
          </a:p>
          <a:p>
            <a:pPr>
              <a:lnSpc>
                <a:spcPct val="80000"/>
              </a:lnSpc>
              <a:defRPr/>
            </a:pPr>
            <a:endParaRPr lang="en-US" sz="800" b="1" dirty="0"/>
          </a:p>
          <a:p>
            <a:pPr>
              <a:lnSpc>
                <a:spcPct val="80000"/>
              </a:lnSpc>
              <a:defRPr/>
            </a:pPr>
            <a:endParaRPr lang="en-US" sz="800" b="1" dirty="0"/>
          </a:p>
          <a:p>
            <a:pPr>
              <a:lnSpc>
                <a:spcPct val="80000"/>
              </a:lnSpc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700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LIVE UNITED GAV.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81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922A2B-5C63-4F76-8D06-CA0B15572A15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5B31D-FAEC-4BE1-BD78-9B417F034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7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515262-3CAF-47C1-A2AB-C93D50D76470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703931-23FE-4653-B193-801B2700A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5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2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60CA35-287D-49AA-8F91-C3D8D7F59FA0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3CD807-12B8-4472-A068-7028AD6C2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5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1239ED-8B70-4D53-9351-58D18841516A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7246F-109D-43F4-8718-0462B5CB0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6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06DB6A-2AAC-4AA4-B46B-8A23AB88CA6A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A0D5D-9540-451C-A2C0-65F130DB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2E61F5-9BA0-414C-B9D8-579D28F98387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86E796-F86E-4E06-965E-23205414F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9CC087-28FD-48B6-9197-9DF40A6B4A7C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C110BE-27FC-4234-8A46-70D581457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A2D171-4A3E-4DC0-AEB2-1FA90EF89660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6DFA8C-D442-40FF-A791-93E243090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69E26B-AB94-41AE-93C0-F0B3E95A48A1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6A45DD-A031-49F3-AE7C-179C890C5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A58FB4-F05E-492E-95DE-8AD4B4881597}" type="datetimeFigureOut">
              <a:rPr lang="en-US"/>
              <a:pPr>
                <a:defRPr/>
              </a:pPr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ED7539-DD9C-4D3F-86D7-AE26382C7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LIVE UNITED GAV.color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81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C6ED-5DD5-4DB9-9A98-0B3D3469FB6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912B-1658-4381-BDF3-886314DF6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unitedwa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www.hwmuw.org/campaign-videos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3000"/>
            <a:ext cx="9144000" cy="3733800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98" y="5164153"/>
            <a:ext cx="2248502" cy="125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7098" y="2943879"/>
            <a:ext cx="7886700" cy="17476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United Way Campaign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2018 Captains Training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Campaign Dates: October 1-12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Campaign dates: October 1-12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888" y="1371600"/>
            <a:ext cx="7886700" cy="157227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WELCOME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96801" y="2438400"/>
            <a:ext cx="49377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0FC70A-067C-46CD-A9F0-A1A2999D7F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782917"/>
            <a:ext cx="9144000" cy="52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1D4D3-6EA1-4FB0-BD6C-46B991C00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646455"/>
            <a:ext cx="9144000" cy="55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2485A-2779-4574-9814-03EC0B52B9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762000"/>
            <a:ext cx="9144000" cy="4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4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AEDC64-4A19-455F-BC42-8311A1128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838200"/>
            <a:ext cx="9144000" cy="49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2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63C3F-F6DF-44DF-9730-C6A84B860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6200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685800"/>
            <a:ext cx="8458200" cy="639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Running a Successful Campaign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676400"/>
            <a:ext cx="76962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chemeClr val="tx2"/>
                </a:solidFill>
              </a:rPr>
              <a:t>At your table, please discuss: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What motivates you to give to the United Way? What motivates your colleagues?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What obstacles or concerns keep people from giving?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How have captains at your table been successful getting a high response rate in the past?  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What resources might help you get more responses?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Campaign Captain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Distribute pledge information</a:t>
            </a:r>
          </a:p>
          <a:p>
            <a:r>
              <a:rPr lang="en-US" dirty="0">
                <a:solidFill>
                  <a:schemeClr val="tx2"/>
                </a:solidFill>
              </a:rPr>
              <a:t>Confirm the list of faculty/staff is correct</a:t>
            </a:r>
          </a:p>
          <a:p>
            <a:r>
              <a:rPr lang="en-US" dirty="0">
                <a:solidFill>
                  <a:schemeClr val="tx2"/>
                </a:solidFill>
              </a:rPr>
              <a:t>Communicate campaign dates and encourage 100% response within unit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Ensure confidentiality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Testify to your reasons for giving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Follow up with faculty/staff to achieve 100% response rate</a:t>
            </a:r>
          </a:p>
          <a:p>
            <a:r>
              <a:rPr lang="en-US" dirty="0">
                <a:solidFill>
                  <a:schemeClr val="tx2"/>
                </a:solidFill>
              </a:rPr>
              <a:t>Send envelopes to Brian</a:t>
            </a:r>
          </a:p>
        </p:txBody>
      </p:sp>
    </p:spTree>
    <p:extLst>
      <p:ext uri="{BB962C8B-B14F-4D97-AF65-F5344CB8AC3E}">
        <p14:creationId xmlns:p14="http://schemas.microsoft.com/office/powerpoint/2010/main" val="418432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Incentives (Let’s Have Some Fun)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916316" cy="251459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Gifts from Amway, Cascade Engineering, Wolverine Worldwide, Fifth Third Bank</a:t>
            </a:r>
            <a:r>
              <a:rPr lang="is-IS" dirty="0">
                <a:solidFill>
                  <a:schemeClr val="tx2"/>
                </a:solidFill>
              </a:rPr>
              <a:t>, SpartanNash, Bissell...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1295400"/>
            <a:ext cx="3313284" cy="22255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8460444" flipH="1">
            <a:off x="6516584" y="2124418"/>
            <a:ext cx="283824" cy="723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799" y="3810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Drawing among all who return envelopes by October 12.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Drawing among all captains whose units reach 100% participation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Drawing among captains who celebrate together at President’s Breakfast</a:t>
            </a:r>
          </a:p>
        </p:txBody>
      </p:sp>
    </p:spTree>
    <p:extLst>
      <p:ext uri="{BB962C8B-B14F-4D97-AF65-F5344CB8AC3E}">
        <p14:creationId xmlns:p14="http://schemas.microsoft.com/office/powerpoint/2010/main" val="173911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04800"/>
            <a:ext cx="89154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Captains Thank You Breakfast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800" b="1" i="1" dirty="0">
                <a:solidFill>
                  <a:schemeClr val="tx2"/>
                </a:solidFill>
              </a:rPr>
              <a:t>with President Haas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800" b="1" i="1" dirty="0">
                <a:solidFill>
                  <a:schemeClr val="tx2"/>
                </a:solidFill>
              </a:rPr>
              <a:t>Tuesday, December 11, 8 a.m.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800" b="1" i="1" dirty="0">
                <a:solidFill>
                  <a:schemeClr val="tx2"/>
                </a:solidFill>
              </a:rPr>
              <a:t>2204 Kirkhof Center, Allendale Campus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73301"/>
            <a:ext cx="5235575" cy="34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Helvetica" pitchFamily="34" charset="0"/>
              </a:rPr>
              <a:t>Help is nearby…</a:t>
            </a:r>
            <a:endParaRPr lang="en-US" sz="40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1295400" y="1143000"/>
            <a:ext cx="7315200" cy="1447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Helvetica" pitchFamily="34" charset="0"/>
              </a:rPr>
              <a:t>Forum/</a:t>
            </a:r>
            <a:r>
              <a:rPr lang="en-US" sz="2400" dirty="0" err="1">
                <a:latin typeface="Helvetica" pitchFamily="34" charset="0"/>
              </a:rPr>
              <a:t>GVNow</a:t>
            </a:r>
            <a:r>
              <a:rPr lang="en-US" sz="2400" dirty="0">
                <a:latin typeface="Helvetica" pitchFamily="34" charset="0"/>
              </a:rPr>
              <a:t> articles</a:t>
            </a:r>
          </a:p>
          <a:p>
            <a:r>
              <a:rPr lang="en-US" sz="2400" dirty="0">
                <a:latin typeface="Helvetica" pitchFamily="34" charset="0"/>
              </a:rPr>
              <a:t>Website: </a:t>
            </a:r>
            <a:r>
              <a:rPr lang="en-US" sz="2400" dirty="0">
                <a:latin typeface="Helvetica" pitchFamily="34" charset="0"/>
                <a:hlinkClick r:id="rId3"/>
              </a:rPr>
              <a:t>www.gvsu.edu/unitedway</a:t>
            </a:r>
            <a:r>
              <a:rPr lang="en-US" sz="2400" dirty="0">
                <a:latin typeface="Helvetica" pitchFamily="34" charset="0"/>
              </a:rPr>
              <a:t> </a:t>
            </a:r>
          </a:p>
          <a:p>
            <a:r>
              <a:rPr lang="en-US" sz="2400" dirty="0">
                <a:latin typeface="Helvetica" pitchFamily="34" charset="0"/>
              </a:rPr>
              <a:t>Contact anyone on the team!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Helvetica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2590800"/>
            <a:ext cx="5614416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Lindsay Ellis - Co-chair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David Bair – Co-chair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Brian Van Doeselaar - Treasurer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Cheryl </a:t>
            </a:r>
            <a:r>
              <a:rPr lang="en-US" dirty="0" err="1"/>
              <a:t>Kotecki</a:t>
            </a:r>
            <a:r>
              <a:rPr lang="en-US" dirty="0"/>
              <a:t> - Administrative Coordinator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Nate Hoekstra - Communications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Barbie Young – Campaign Support</a:t>
            </a:r>
          </a:p>
        </p:txBody>
      </p:sp>
      <p:pic>
        <p:nvPicPr>
          <p:cNvPr id="13314" name="Picture 2" descr="C:\Users\lipnicks\Downloads\BlackandbluewithWebaddres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2944368" cy="866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17" y="850534"/>
            <a:ext cx="9144000" cy="836468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txBody>
          <a:bodyPr wrap="none" anchor="ctr"/>
          <a:lstStyle/>
          <a:p>
            <a:r>
              <a:rPr lang="en-US" b="1" dirty="0"/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43606" y="964942"/>
            <a:ext cx="6769677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61757" y="1882859"/>
            <a:ext cx="9889548" cy="882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411832"/>
            <a:ext cx="2057400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490" y="1992357"/>
            <a:ext cx="856305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67676"/>
                </a:solidFill>
              </a:rPr>
              <a:t>SUSTAINABLE PARTNERSHIPS</a:t>
            </a:r>
          </a:p>
          <a:p>
            <a:endParaRPr lang="en-US" sz="2400" b="1" dirty="0">
              <a:solidFill>
                <a:srgbClr val="767676"/>
              </a:solidFill>
            </a:endParaRPr>
          </a:p>
          <a:p>
            <a:r>
              <a:rPr lang="en-US" sz="2400" dirty="0">
                <a:solidFill>
                  <a:srgbClr val="1A1A1A"/>
                </a:solidFill>
              </a:rPr>
              <a:t>We empower our students, faculty, staff, and community partners to co-create mutually respectful partnerships in pursuit of a just, equitable, and sustainable future for communities beyond the campus—nearby and around the world.</a:t>
            </a:r>
            <a:endParaRPr lang="en-US" sz="2100" dirty="0">
              <a:solidFill>
                <a:srgbClr val="252D36"/>
              </a:solidFill>
            </a:endParaRPr>
          </a:p>
          <a:p>
            <a:r>
              <a:rPr lang="en-US" b="1" dirty="0">
                <a:solidFill>
                  <a:srgbClr val="252D36"/>
                </a:solidFill>
              </a:rPr>
              <a:t>	- </a:t>
            </a:r>
            <a:r>
              <a:rPr lang="en-US" sz="2100" dirty="0">
                <a:solidFill>
                  <a:srgbClr val="252D36"/>
                </a:solidFill>
              </a:rPr>
              <a:t>Commitments from the 30th Anniversary Action Statement</a:t>
            </a:r>
          </a:p>
          <a:p>
            <a:br>
              <a:rPr lang="en-US" dirty="0">
                <a:solidFill>
                  <a:srgbClr val="252D36"/>
                </a:solidFill>
                <a:latin typeface="Open Sans" charset="0"/>
              </a:rPr>
            </a:br>
            <a:endParaRPr lang="en-US" i="0" dirty="0">
              <a:solidFill>
                <a:srgbClr val="252D36"/>
              </a:solidFill>
              <a:effectLst/>
              <a:latin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698" y="1057809"/>
            <a:ext cx="772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bg1"/>
                </a:solidFill>
              </a:rPr>
              <a:t>GVSU Civic Action Plan</a:t>
            </a:r>
          </a:p>
        </p:txBody>
      </p:sp>
    </p:spTree>
    <p:extLst>
      <p:ext uri="{BB962C8B-B14F-4D97-AF65-F5344CB8AC3E}">
        <p14:creationId xmlns:p14="http://schemas.microsoft.com/office/powerpoint/2010/main" val="103290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17" y="850534"/>
            <a:ext cx="9144000" cy="836468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txBody>
          <a:bodyPr wrap="none" anchor="ctr"/>
          <a:lstStyle/>
          <a:p>
            <a:r>
              <a:rPr lang="en-US" b="1" dirty="0"/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43606" y="964942"/>
            <a:ext cx="6769677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61757" y="1882859"/>
            <a:ext cx="9889548" cy="882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2496071" cy="13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490" y="1992358"/>
            <a:ext cx="8563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PLACE-BASED INSTITUTION</a:t>
            </a:r>
          </a:p>
          <a:p>
            <a:endParaRPr lang="en-US" sz="2400" b="1" dirty="0">
              <a:solidFill>
                <a:srgbClr val="252D36"/>
              </a:solidFill>
            </a:endParaRPr>
          </a:p>
          <a:p>
            <a:r>
              <a:rPr lang="en-US" sz="2400" dirty="0">
                <a:solidFill>
                  <a:srgbClr val="252D36"/>
                </a:solidFill>
              </a:rPr>
              <a:t>We embrace our responsibilities as place based institutions, contributing to the health and strength of our communities—economically, socially, environmentally, educationally, and politically.</a:t>
            </a:r>
          </a:p>
          <a:p>
            <a:r>
              <a:rPr lang="en-US" sz="2400" dirty="0">
                <a:solidFill>
                  <a:srgbClr val="252D36"/>
                </a:solidFill>
              </a:rPr>
              <a:t>	- </a:t>
            </a:r>
            <a:r>
              <a:rPr lang="en-US" sz="2100" dirty="0">
                <a:solidFill>
                  <a:srgbClr val="252D36"/>
                </a:solidFill>
              </a:rPr>
              <a:t>Commitments from the 30th Anniversary Action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698" y="1057809"/>
            <a:ext cx="772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bg1"/>
                </a:solidFill>
              </a:rPr>
              <a:t>GVSU Civic Action Plan</a:t>
            </a:r>
          </a:p>
        </p:txBody>
      </p:sp>
    </p:spTree>
    <p:extLst>
      <p:ext uri="{BB962C8B-B14F-4D97-AF65-F5344CB8AC3E}">
        <p14:creationId xmlns:p14="http://schemas.microsoft.com/office/powerpoint/2010/main" val="9133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17" y="850534"/>
            <a:ext cx="9144000" cy="836468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txBody>
          <a:bodyPr wrap="none" anchor="ctr"/>
          <a:lstStyle/>
          <a:p>
            <a:r>
              <a:rPr lang="en-US" b="1" dirty="0"/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43606" y="964942"/>
            <a:ext cx="6769677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61757" y="1882859"/>
            <a:ext cx="9889548" cy="882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202005"/>
            <a:ext cx="2160732" cy="121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993" y="2118532"/>
            <a:ext cx="8399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SOCIAL AND ECONOMIC EQUITY</a:t>
            </a:r>
          </a:p>
          <a:p>
            <a:endParaRPr lang="en-US" sz="2400" b="1" dirty="0">
              <a:solidFill>
                <a:srgbClr val="252D36"/>
              </a:solidFill>
            </a:endParaRPr>
          </a:p>
          <a:p>
            <a:r>
              <a:rPr lang="en-US" sz="2400" dirty="0">
                <a:solidFill>
                  <a:srgbClr val="252D36"/>
                </a:solidFill>
              </a:rPr>
              <a:t>We harness the capacity of our institutions—through research, teaching, partnerships, and institutional practice—to challenge the prevailing social and economic inequalities that threaten our democratic future.</a:t>
            </a:r>
          </a:p>
          <a:p>
            <a:r>
              <a:rPr lang="en-US" sz="2100" dirty="0">
                <a:solidFill>
                  <a:srgbClr val="252D36"/>
                </a:solidFill>
              </a:rPr>
              <a:t>	</a:t>
            </a:r>
            <a:r>
              <a:rPr lang="en-US" sz="2700" dirty="0">
                <a:solidFill>
                  <a:srgbClr val="252D36"/>
                </a:solidFill>
              </a:rPr>
              <a:t>- </a:t>
            </a:r>
            <a:r>
              <a:rPr lang="en-US" sz="2100" dirty="0">
                <a:solidFill>
                  <a:srgbClr val="252D36"/>
                </a:solidFill>
              </a:rPr>
              <a:t>Commitments from the 30th Anniversary Action Statement</a:t>
            </a:r>
          </a:p>
          <a:p>
            <a:endParaRPr lang="en-US" sz="2400" dirty="0">
              <a:solidFill>
                <a:srgbClr val="252D36"/>
              </a:solidFill>
            </a:endParaRPr>
          </a:p>
          <a:p>
            <a:endParaRPr lang="en-US" sz="2100" dirty="0">
              <a:solidFill>
                <a:srgbClr val="252D36"/>
              </a:solidFill>
            </a:endParaRPr>
          </a:p>
          <a:p>
            <a:br>
              <a:rPr lang="en-US" dirty="0">
                <a:solidFill>
                  <a:srgbClr val="252D36"/>
                </a:solidFill>
                <a:latin typeface="Open Sans" charset="0"/>
              </a:rPr>
            </a:br>
            <a:endParaRPr lang="en-US" b="0" i="0" dirty="0">
              <a:solidFill>
                <a:srgbClr val="252D36"/>
              </a:solidFill>
              <a:effectLst/>
              <a:latin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698" y="1057809"/>
            <a:ext cx="7729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chemeClr val="bg1"/>
                </a:solidFill>
              </a:rPr>
              <a:t>GVSU Civic Action Plan</a:t>
            </a:r>
          </a:p>
        </p:txBody>
      </p:sp>
    </p:spTree>
    <p:extLst>
      <p:ext uri="{BB962C8B-B14F-4D97-AF65-F5344CB8AC3E}">
        <p14:creationId xmlns:p14="http://schemas.microsoft.com/office/powerpoint/2010/main" val="80292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0297" y="887471"/>
            <a:ext cx="9144000" cy="836468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txBody>
          <a:bodyPr wrap="none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43607" y="964942"/>
            <a:ext cx="6443194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 fontAlgn="auto"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Campaign Team 2018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61757" y="1882859"/>
            <a:ext cx="9889548" cy="882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561" y="4807745"/>
            <a:ext cx="1815714" cy="10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Image result for united w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21" y="5044240"/>
            <a:ext cx="1825941" cy="7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82859"/>
            <a:ext cx="7372350" cy="3607114"/>
          </a:xfrm>
        </p:spPr>
        <p:txBody>
          <a:bodyPr/>
          <a:lstStyle/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Lindsay Ellis and David Bair—Co-chairs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Brian Van </a:t>
            </a:r>
            <a:r>
              <a:rPr lang="en-US" sz="2400" dirty="0" err="1"/>
              <a:t>Doeselaar</a:t>
            </a:r>
            <a:r>
              <a:rPr lang="en-US" sz="2400" dirty="0"/>
              <a:t>—Treasurer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Cheryl </a:t>
            </a:r>
            <a:r>
              <a:rPr lang="en-US" sz="2400" dirty="0" err="1"/>
              <a:t>Kotecki</a:t>
            </a:r>
            <a:r>
              <a:rPr lang="en-US" sz="2400" dirty="0"/>
              <a:t>—Administrative coordinator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Nate Hoekstra—Communications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Barbie Young—Campaign support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Travis Gibbons—Heart of West Michigan United Way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/>
              <a:t>Patrick Moran—Greater Ottawa Country United Way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en-US" dirty="0"/>
          </a:p>
          <a:p>
            <a:pPr marL="0" indent="0" algn="ctr">
              <a:lnSpc>
                <a:spcPct val="70000"/>
              </a:lnSpc>
              <a:spcBef>
                <a:spcPct val="50000"/>
              </a:spcBef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0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17" y="850534"/>
            <a:ext cx="9144000" cy="836468"/>
          </a:xfrm>
          <a:prstGeom prst="rect">
            <a:avLst/>
          </a:prstGeom>
          <a:solidFill>
            <a:srgbClr val="10167F"/>
          </a:solidFill>
          <a:ln>
            <a:noFill/>
          </a:ln>
        </p:spPr>
        <p:txBody>
          <a:bodyPr wrap="none" anchor="ctr"/>
          <a:lstStyle/>
          <a:p>
            <a:r>
              <a:rPr lang="en-US" b="1" dirty="0"/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905000" y="964942"/>
            <a:ext cx="6945275" cy="600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2017 Campaign Statistics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61757" y="1882859"/>
            <a:ext cx="9889548" cy="882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561" y="4807745"/>
            <a:ext cx="1815714" cy="10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Image result for united w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21" y="5044240"/>
            <a:ext cx="1825941" cy="780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2676292" y="1801410"/>
            <a:ext cx="4766260" cy="399009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latin typeface="Calibri" charset="0"/>
                <a:ea typeface="MS PGothic" charset="0"/>
              </a:rPr>
              <a:t>Faculty/staff response rate</a:t>
            </a:r>
            <a:r>
              <a:rPr lang="en-US" sz="2400" dirty="0">
                <a:latin typeface="Calibri" charset="0"/>
                <a:ea typeface="MS PGothic" charset="0"/>
              </a:rPr>
              <a:t>	 </a:t>
            </a:r>
            <a:endParaRPr lang="en-US" sz="2400" b="1" dirty="0">
              <a:latin typeface="Calibri" charset="0"/>
              <a:ea typeface="MS PGothic" charset="0"/>
            </a:endParaRPr>
          </a:p>
          <a:p>
            <a:pPr>
              <a:buFont typeface="Arial" charset="0"/>
              <a:buNone/>
            </a:pPr>
            <a:r>
              <a:rPr lang="en-US" sz="2400" b="1" dirty="0">
                <a:latin typeface="Calibri" charset="0"/>
                <a:ea typeface="MS PGothic" charset="0"/>
              </a:rPr>
              <a:t>	</a:t>
            </a:r>
            <a:r>
              <a:rPr lang="is-IS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2016		72%</a:t>
            </a:r>
          </a:p>
          <a:p>
            <a:pPr>
              <a:buFont typeface="Arial" charset="0"/>
              <a:buNone/>
            </a:pPr>
            <a:r>
              <a:rPr lang="is-IS" sz="2400" b="1" dirty="0">
                <a:latin typeface="Calibri" charset="0"/>
              </a:rPr>
              <a:t>	2017		72%</a:t>
            </a:r>
            <a:endParaRPr lang="en-US" sz="2400" b="1" dirty="0">
              <a:latin typeface="Calibri" charset="0"/>
              <a:ea typeface="MS PGothic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r>
              <a:rPr lang="en-US" sz="2400" b="1" dirty="0">
                <a:latin typeface="Calibri" charset="0"/>
                <a:ea typeface="MS PGothic" charset="0"/>
              </a:rPr>
              <a:t>Faculty/staff giving rate</a:t>
            </a:r>
            <a:r>
              <a:rPr lang="en-US" sz="2400" dirty="0">
                <a:latin typeface="Calibri" charset="0"/>
                <a:ea typeface="MS PGothic" charset="0"/>
              </a:rPr>
              <a:t> 		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MS PGothic" charset="0"/>
              </a:rPr>
              <a:t>	</a:t>
            </a:r>
            <a:r>
              <a:rPr lang="is-IS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2016		45.9%</a:t>
            </a:r>
          </a:p>
          <a:p>
            <a:pPr>
              <a:buFont typeface="Arial" charset="0"/>
              <a:buNone/>
            </a:pPr>
            <a:r>
              <a:rPr lang="is-IS" sz="2400" b="1" dirty="0">
                <a:latin typeface="Calibri" charset="0"/>
                <a:ea typeface="MS PGothic" charset="0"/>
              </a:rPr>
              <a:t>	2017		45.4%</a:t>
            </a:r>
            <a:endParaRPr lang="en-US" sz="2400" dirty="0">
              <a:latin typeface="Calibri" charset="0"/>
              <a:ea typeface="MS PGothic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  <a:ea typeface="MS PGothic" charset="0"/>
              </a:rPr>
              <a:t>	</a:t>
            </a:r>
          </a:p>
          <a:p>
            <a:r>
              <a:rPr lang="en-US" sz="2400" b="1" dirty="0">
                <a:latin typeface="Calibri" charset="0"/>
                <a:ea typeface="MS PGothic" charset="0"/>
              </a:rPr>
              <a:t>Total dollars</a:t>
            </a:r>
            <a:endParaRPr lang="en-US" sz="2400" dirty="0">
              <a:latin typeface="Calibri" charset="0"/>
              <a:ea typeface="MS PGothic" charset="0"/>
            </a:endParaRPr>
          </a:p>
          <a:p>
            <a:pPr>
              <a:buFont typeface="Arial" charset="0"/>
              <a:buNone/>
            </a:pPr>
            <a:r>
              <a:rPr lang="en-US" sz="2400" b="1" dirty="0">
                <a:latin typeface="Calibri" charset="0"/>
                <a:ea typeface="MS PGothic" charset="0"/>
              </a:rPr>
              <a:t> 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MS PGothic" charset="0"/>
              </a:rPr>
              <a:t>2016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$159,462.56</a:t>
            </a:r>
          </a:p>
          <a:p>
            <a:pPr>
              <a:buFont typeface="Arial" charset="0"/>
              <a:buNone/>
            </a:pPr>
            <a:r>
              <a:rPr lang="en-US" sz="2400" b="1" dirty="0">
                <a:latin typeface="Calibri" charset="0"/>
                <a:ea typeface="MS PGothic" charset="0"/>
              </a:rPr>
              <a:t>	2017</a:t>
            </a:r>
            <a:r>
              <a:rPr lang="en-US" sz="2400" dirty="0">
                <a:latin typeface="Calibri" charset="0"/>
                <a:ea typeface="MS PGothic" charset="0"/>
              </a:rPr>
              <a:t> 		</a:t>
            </a:r>
            <a:r>
              <a:rPr lang="en-US" sz="2400" b="1" dirty="0">
                <a:latin typeface="Calibri" charset="0"/>
                <a:ea typeface="MS PGothic" charset="0"/>
              </a:rPr>
              <a:t>$165,245.60</a:t>
            </a:r>
          </a:p>
        </p:txBody>
      </p:sp>
    </p:spTree>
    <p:extLst>
      <p:ext uri="{BB962C8B-B14F-4D97-AF65-F5344CB8AC3E}">
        <p14:creationId xmlns:p14="http://schemas.microsoft.com/office/powerpoint/2010/main" val="12966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9DB0D223-CCA1-4DC7-8DAF-C71FE0567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94" y="762000"/>
            <a:ext cx="918972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2643A-6ED0-4F12-9E7C-173A5A47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3692F-6536-416B-950C-E038FEFF98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19200"/>
            <a:ext cx="9143999" cy="514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EBDFD-A5D3-4ADB-91F9-6B62026CC1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304800"/>
            <a:ext cx="7007709" cy="14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61649</TotalTime>
  <Words>553</Words>
  <Application>Microsoft Macintosh PowerPoint</Application>
  <PresentationFormat>On-screen Show (4:3)</PresentationFormat>
  <Paragraphs>158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Helvetica</vt:lpstr>
      <vt:lpstr>Open Sans</vt:lpstr>
      <vt:lpstr>Office Theme</vt:lpstr>
      <vt:lpstr>2_Office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a Successful Campaign</vt:lpstr>
      <vt:lpstr>Campaign Captain Basics</vt:lpstr>
      <vt:lpstr>Incentives (Let’s Have Some Fun)</vt:lpstr>
      <vt:lpstr>PowerPoint Presentation</vt:lpstr>
      <vt:lpstr>Help is nearby…</vt:lpstr>
    </vt:vector>
  </TitlesOfParts>
  <Company>HWMUW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Marlene Kowalski-Braun</dc:creator>
  <cp:lastModifiedBy>Nate Hoekstra</cp:lastModifiedBy>
  <cp:revision>449</cp:revision>
  <cp:lastPrinted>2018-09-24T19:03:26Z</cp:lastPrinted>
  <dcterms:created xsi:type="dcterms:W3CDTF">2008-06-03T15:20:31Z</dcterms:created>
  <dcterms:modified xsi:type="dcterms:W3CDTF">2018-09-24T19:07:56Z</dcterms:modified>
</cp:coreProperties>
</file>