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FC1E-9134-4B31-BD98-F94B8582F3FF}" type="datetimeFigureOut">
              <a:rPr lang="en-US" smtClean="0"/>
              <a:t>7/31/2019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2F107-37C3-41FD-AC9F-D14ED579C3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844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FC1E-9134-4B31-BD98-F94B8582F3FF}" type="datetimeFigureOut">
              <a:rPr lang="en-US" smtClean="0"/>
              <a:t>7/31/2019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2F107-37C3-41FD-AC9F-D14ED579C3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79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FC1E-9134-4B31-BD98-F94B8582F3FF}" type="datetimeFigureOut">
              <a:rPr lang="en-US" smtClean="0"/>
              <a:t>7/31/2019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2F107-37C3-41FD-AC9F-D14ED579C3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505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FC1E-9134-4B31-BD98-F94B8582F3FF}" type="datetimeFigureOut">
              <a:rPr lang="en-US" smtClean="0"/>
              <a:t>7/31/2019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2F107-37C3-41FD-AC9F-D14ED579C3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009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FC1E-9134-4B31-BD98-F94B8582F3FF}" type="datetimeFigureOut">
              <a:rPr lang="en-US" smtClean="0"/>
              <a:t>7/31/2019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2F107-37C3-41FD-AC9F-D14ED579C3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60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FC1E-9134-4B31-BD98-F94B8582F3FF}" type="datetimeFigureOut">
              <a:rPr lang="en-US" smtClean="0"/>
              <a:t>7/31/2019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2F107-37C3-41FD-AC9F-D14ED579C3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508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FC1E-9134-4B31-BD98-F94B8582F3FF}" type="datetimeFigureOut">
              <a:rPr lang="en-US" smtClean="0"/>
              <a:t>7/31/2019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2F107-37C3-41FD-AC9F-D14ED579C3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742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FC1E-9134-4B31-BD98-F94B8582F3FF}" type="datetimeFigureOut">
              <a:rPr lang="en-US" smtClean="0"/>
              <a:t>7/31/2019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2F107-37C3-41FD-AC9F-D14ED579C3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374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FC1E-9134-4B31-BD98-F94B8582F3FF}" type="datetimeFigureOut">
              <a:rPr lang="en-US" smtClean="0"/>
              <a:t>7/31/2019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2F107-37C3-41FD-AC9F-D14ED579C3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397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FC1E-9134-4B31-BD98-F94B8582F3FF}" type="datetimeFigureOut">
              <a:rPr lang="en-US" smtClean="0"/>
              <a:t>7/31/2019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2F107-37C3-41FD-AC9F-D14ED579C3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61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FC1E-9134-4B31-BD98-F94B8582F3FF}" type="datetimeFigureOut">
              <a:rPr lang="en-US" smtClean="0"/>
              <a:t>7/31/2019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2F107-37C3-41FD-AC9F-D14ED579C3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006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8FC1E-9134-4B31-BD98-F94B8582F3FF}" type="datetimeFigureOut">
              <a:rPr lang="en-US" smtClean="0"/>
              <a:t>7/31/2019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2F107-37C3-41FD-AC9F-D14ED579C3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228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emf"/><Relationship Id="rId7" Type="http://schemas.openxmlformats.org/officeDocument/2006/relationships/image" Target="../media/image47.emf"/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6.emf"/><Relationship Id="rId5" Type="http://schemas.openxmlformats.org/officeDocument/2006/relationships/image" Target="../media/image45.emf"/><Relationship Id="rId4" Type="http://schemas.openxmlformats.org/officeDocument/2006/relationships/image" Target="../media/image44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emf"/><Relationship Id="rId2" Type="http://schemas.openxmlformats.org/officeDocument/2006/relationships/image" Target="../media/image48.em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1.emf"/><Relationship Id="rId4" Type="http://schemas.openxmlformats.org/officeDocument/2006/relationships/image" Target="../media/image50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emf"/><Relationship Id="rId2" Type="http://schemas.openxmlformats.org/officeDocument/2006/relationships/image" Target="../media/image52.em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5.emf"/><Relationship Id="rId4" Type="http://schemas.openxmlformats.org/officeDocument/2006/relationships/image" Target="../media/image54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emf"/><Relationship Id="rId2" Type="http://schemas.openxmlformats.org/officeDocument/2006/relationships/image" Target="../media/image56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0.emf"/><Relationship Id="rId5" Type="http://schemas.openxmlformats.org/officeDocument/2006/relationships/image" Target="../media/image59.emf"/><Relationship Id="rId4" Type="http://schemas.openxmlformats.org/officeDocument/2006/relationships/image" Target="../media/image58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emf"/><Relationship Id="rId7" Type="http://schemas.openxmlformats.org/officeDocument/2006/relationships/image" Target="../media/image66.emf"/><Relationship Id="rId2" Type="http://schemas.openxmlformats.org/officeDocument/2006/relationships/image" Target="../media/image61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5.emf"/><Relationship Id="rId5" Type="http://schemas.openxmlformats.org/officeDocument/2006/relationships/image" Target="../media/image64.emf"/><Relationship Id="rId4" Type="http://schemas.openxmlformats.org/officeDocument/2006/relationships/image" Target="../media/image63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emf"/><Relationship Id="rId7" Type="http://schemas.openxmlformats.org/officeDocument/2006/relationships/image" Target="../media/image72.emf"/><Relationship Id="rId2" Type="http://schemas.openxmlformats.org/officeDocument/2006/relationships/image" Target="../media/image67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1.emf"/><Relationship Id="rId5" Type="http://schemas.openxmlformats.org/officeDocument/2006/relationships/image" Target="../media/image70.emf"/><Relationship Id="rId4" Type="http://schemas.openxmlformats.org/officeDocument/2006/relationships/image" Target="../media/image69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emf"/><Relationship Id="rId2" Type="http://schemas.openxmlformats.org/officeDocument/2006/relationships/image" Target="../media/image73.em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6.emf"/><Relationship Id="rId4" Type="http://schemas.openxmlformats.org/officeDocument/2006/relationships/image" Target="../media/image75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7" Type="http://schemas.openxmlformats.org/officeDocument/2006/relationships/image" Target="../media/image16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emf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7" Type="http://schemas.openxmlformats.org/officeDocument/2006/relationships/image" Target="../media/image22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1.emf"/><Relationship Id="rId5" Type="http://schemas.openxmlformats.org/officeDocument/2006/relationships/image" Target="../media/image20.emf"/><Relationship Id="rId4" Type="http://schemas.openxmlformats.org/officeDocument/2006/relationships/image" Target="../media/image19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6.emf"/><Relationship Id="rId4" Type="http://schemas.openxmlformats.org/officeDocument/2006/relationships/image" Target="../media/image2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0.emf"/><Relationship Id="rId4" Type="http://schemas.openxmlformats.org/officeDocument/2006/relationships/image" Target="../media/image29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5.emf"/><Relationship Id="rId5" Type="http://schemas.openxmlformats.org/officeDocument/2006/relationships/image" Target="../media/image34.emf"/><Relationship Id="rId4" Type="http://schemas.openxmlformats.org/officeDocument/2006/relationships/image" Target="../media/image3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emf"/><Relationship Id="rId7" Type="http://schemas.openxmlformats.org/officeDocument/2006/relationships/image" Target="../media/image41.emf"/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0.emf"/><Relationship Id="rId5" Type="http://schemas.openxmlformats.org/officeDocument/2006/relationships/image" Target="../media/image39.emf"/><Relationship Id="rId4" Type="http://schemas.openxmlformats.org/officeDocument/2006/relationships/image" Target="../media/image3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0" y="725548"/>
            <a:ext cx="9144000" cy="23876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Summary of three year (Fall 2016-Winter 2019) of LIFT scores and grade distribution in CCPS</a:t>
            </a:r>
            <a:endParaRPr lang="en-US" sz="48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3704510"/>
            <a:ext cx="9144000" cy="1655762"/>
          </a:xfrm>
        </p:spPr>
        <p:txBody>
          <a:bodyPr/>
          <a:lstStyle/>
          <a:p>
            <a:r>
              <a:rPr lang="en-US" dirty="0" smtClean="0"/>
              <a:t>These can be used to compare your individual LIFT scores and grade distribution with norms established by your peers in similar courses.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5621" y="5360272"/>
            <a:ext cx="3683221" cy="1138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40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76376" y="0"/>
            <a:ext cx="10817525" cy="536331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400-level LIFT “Challenge and Engagement Index” </a:t>
            </a:r>
            <a:r>
              <a:rPr lang="en-US" sz="2700" dirty="0"/>
              <a:t>SS 2016 - W 2019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310695" y="536331"/>
            <a:ext cx="728187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Relative to other college courses you have taken, the intellectual challenge presented was:</a:t>
            </a:r>
          </a:p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Relative to …, the amount of effort you put into this course was:</a:t>
            </a:r>
          </a:p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Relative to …, the amount of effort to succeed in this course was:</a:t>
            </a:r>
          </a:p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For the total average hours [per week spent on the course], how many do you consider were valuable in advancing your education?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0160" y="967218"/>
            <a:ext cx="20694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spcBef>
                <a:spcPts val="1000"/>
              </a:spcBef>
            </a:pPr>
            <a:r>
              <a:rPr lang="en-US" sz="1400" dirty="0"/>
              <a:t>Index of four items:</a:t>
            </a:r>
            <a:endParaRPr lang="en-US" sz="105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3404736-6611-4947-9F33-AFFFBD26BC83}"/>
              </a:ext>
            </a:extLst>
          </p:cNvPr>
          <p:cNvSpPr txBox="1"/>
          <p:nvPr/>
        </p:nvSpPr>
        <p:spPr>
          <a:xfrm>
            <a:off x="9116113" y="530183"/>
            <a:ext cx="282865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spcBef>
                <a:spcPts val="1000"/>
              </a:spcBef>
            </a:pPr>
            <a:r>
              <a:rPr lang="en-US" b="1" dirty="0"/>
              <a:t>1 = lowest; 7 = highest</a:t>
            </a:r>
          </a:p>
          <a:p>
            <a:pPr marL="971550" lvl="1" indent="-514350">
              <a:buFont typeface="+mj-lt"/>
              <a:buAutoNum type="arabicPeriod"/>
            </a:pPr>
            <a:endParaRPr lang="en-US" sz="1200" b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483144A-C930-4F8F-8587-D77C6BC4FC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14717" y="4312262"/>
            <a:ext cx="3659302" cy="223523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0B75EB2-1ED4-4037-96A5-163BD76109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337" y="1911996"/>
            <a:ext cx="3706472" cy="223523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D0E61EDD-6991-4AE4-835C-189D22AFCB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70527" y="1911996"/>
            <a:ext cx="3706472" cy="223523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3522E20-0438-4324-B925-0D3A069A8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14717" y="1911996"/>
            <a:ext cx="3706472" cy="223523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2D7D7D9E-F118-4141-9D57-635BF7D569F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6337" y="4312262"/>
            <a:ext cx="3706472" cy="223523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412323C-11C1-4A7D-B4B3-6BC5D93707E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70527" y="4312262"/>
            <a:ext cx="3706472" cy="223523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E635FD4-289B-4E68-B0FB-BB35C8FE2499}"/>
              </a:ext>
            </a:extLst>
          </p:cNvPr>
          <p:cNvSpPr txBox="1"/>
          <p:nvPr/>
        </p:nvSpPr>
        <p:spPr>
          <a:xfrm>
            <a:off x="2823557" y="1942959"/>
            <a:ext cx="1003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5.0</a:t>
            </a:r>
          </a:p>
          <a:p>
            <a:r>
              <a:rPr lang="en-US" sz="1000" dirty="0"/>
              <a:t>N = 94 sections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BB5014C-E56C-41BB-ADB6-CF14C306ECD2}"/>
              </a:ext>
            </a:extLst>
          </p:cNvPr>
          <p:cNvSpPr txBox="1"/>
          <p:nvPr/>
        </p:nvSpPr>
        <p:spPr>
          <a:xfrm>
            <a:off x="6861928" y="1942959"/>
            <a:ext cx="1003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5.1</a:t>
            </a:r>
          </a:p>
          <a:p>
            <a:r>
              <a:rPr lang="en-US" sz="1000" dirty="0"/>
              <a:t>N = 53 sections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F996F29-AF5C-4C3C-9BEF-9B665F91A7C2}"/>
              </a:ext>
            </a:extLst>
          </p:cNvPr>
          <p:cNvSpPr txBox="1"/>
          <p:nvPr/>
        </p:nvSpPr>
        <p:spPr>
          <a:xfrm>
            <a:off x="10924121" y="4315834"/>
            <a:ext cx="1069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4.9</a:t>
            </a:r>
          </a:p>
          <a:p>
            <a:r>
              <a:rPr lang="en-US" sz="1000" dirty="0"/>
              <a:t>N = 273 sections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7C363CD-399D-4566-B6C0-D4AF48AA9774}"/>
              </a:ext>
            </a:extLst>
          </p:cNvPr>
          <p:cNvSpPr txBox="1"/>
          <p:nvPr/>
        </p:nvSpPr>
        <p:spPr>
          <a:xfrm>
            <a:off x="10914067" y="1942959"/>
            <a:ext cx="1003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5.1</a:t>
            </a:r>
          </a:p>
          <a:p>
            <a:r>
              <a:rPr lang="en-US" sz="1000" dirty="0"/>
              <a:t>N = 30 sections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59E5C20-911A-4FE1-B732-7D72E7355711}"/>
              </a:ext>
            </a:extLst>
          </p:cNvPr>
          <p:cNvSpPr txBox="1"/>
          <p:nvPr/>
        </p:nvSpPr>
        <p:spPr>
          <a:xfrm>
            <a:off x="2833611" y="4315834"/>
            <a:ext cx="1003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4.7</a:t>
            </a:r>
          </a:p>
          <a:p>
            <a:r>
              <a:rPr lang="en-US" sz="1000" dirty="0"/>
              <a:t>N = 30 sections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7C8B9F7-B35A-4B9B-8845-AA52056735C7}"/>
              </a:ext>
            </a:extLst>
          </p:cNvPr>
          <p:cNvSpPr txBox="1"/>
          <p:nvPr/>
        </p:nvSpPr>
        <p:spPr>
          <a:xfrm>
            <a:off x="6933676" y="4315834"/>
            <a:ext cx="1003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4.5</a:t>
            </a:r>
          </a:p>
          <a:p>
            <a:r>
              <a:rPr lang="en-US" sz="1000" dirty="0"/>
              <a:t>N = 66 sections 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1BFA3F2-6F2B-41B8-9DDB-735CBF54A156}"/>
              </a:ext>
            </a:extLst>
          </p:cNvPr>
          <p:cNvSpPr/>
          <p:nvPr/>
        </p:nvSpPr>
        <p:spPr>
          <a:xfrm>
            <a:off x="8221553" y="4359950"/>
            <a:ext cx="3706472" cy="2227500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AD68B08-F025-4A1A-AF30-DA1BB73EFAC8}"/>
              </a:ext>
            </a:extLst>
          </p:cNvPr>
          <p:cNvSpPr txBox="1"/>
          <p:nvPr/>
        </p:nvSpPr>
        <p:spPr>
          <a:xfrm>
            <a:off x="9569116" y="902003"/>
            <a:ext cx="2424529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Mean is the average CEI of all sections with over 5 responses</a:t>
            </a:r>
          </a:p>
        </p:txBody>
      </p:sp>
    </p:spTree>
    <p:extLst>
      <p:ext uri="{BB962C8B-B14F-4D97-AF65-F5344CB8AC3E}">
        <p14:creationId xmlns:p14="http://schemas.microsoft.com/office/powerpoint/2010/main" val="174682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76376" y="0"/>
            <a:ext cx="10817525" cy="536331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Grad-level LIFT “Challenge and Engagement Index” </a:t>
            </a:r>
            <a:r>
              <a:rPr lang="en-US" sz="2700" dirty="0"/>
              <a:t>SS 2016 - W 2019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310695" y="536331"/>
            <a:ext cx="728187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Relative to other college courses you have taken, the intellectual challenge presented was:</a:t>
            </a:r>
          </a:p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Relative to …, the amount of effort you put into this course was:</a:t>
            </a:r>
          </a:p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Relative to …, the amount of effort to succeed in this course was:</a:t>
            </a:r>
          </a:p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For the total average hours [per week spent on the course], how many do you consider were valuable in advancing your education?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0160" y="967218"/>
            <a:ext cx="20694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spcBef>
                <a:spcPts val="1000"/>
              </a:spcBef>
            </a:pPr>
            <a:r>
              <a:rPr lang="en-US" sz="1400" dirty="0"/>
              <a:t>Index of four items:</a:t>
            </a:r>
            <a:endParaRPr lang="en-US" sz="105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DDB96E2-8374-4387-8251-B7EC83970816}"/>
              </a:ext>
            </a:extLst>
          </p:cNvPr>
          <p:cNvSpPr txBox="1"/>
          <p:nvPr/>
        </p:nvSpPr>
        <p:spPr>
          <a:xfrm>
            <a:off x="9116113" y="530183"/>
            <a:ext cx="282865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spcBef>
                <a:spcPts val="1000"/>
              </a:spcBef>
            </a:pPr>
            <a:r>
              <a:rPr lang="en-US" b="1" dirty="0"/>
              <a:t>1 = lowest; 7 = highest</a:t>
            </a:r>
          </a:p>
          <a:p>
            <a:pPr marL="971550" lvl="1" indent="-514350">
              <a:buFont typeface="+mj-lt"/>
              <a:buAutoNum type="arabicPeriod"/>
            </a:pPr>
            <a:endParaRPr lang="en-US" sz="12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88BAFE3-1A74-4DE9-96CB-83C0A57433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337" y="1877168"/>
            <a:ext cx="3683306" cy="223523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E023302-44A6-410B-9F06-5FC3673B35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337" y="4283688"/>
            <a:ext cx="3706472" cy="223523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1199E1E-7C7D-48D2-9873-DAF83F7245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9270" y="4283688"/>
            <a:ext cx="3683306" cy="223523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D14E216-F3AC-4EFE-B04D-A0EDEE6DD6D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61466" y="4283688"/>
            <a:ext cx="3683306" cy="2235234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4A33015D-850B-4502-897E-CA59677A49BA}"/>
              </a:ext>
            </a:extLst>
          </p:cNvPr>
          <p:cNvSpPr txBox="1"/>
          <p:nvPr/>
        </p:nvSpPr>
        <p:spPr>
          <a:xfrm>
            <a:off x="2801949" y="1875454"/>
            <a:ext cx="1003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5.7</a:t>
            </a:r>
          </a:p>
          <a:p>
            <a:r>
              <a:rPr lang="en-US" sz="1000" dirty="0"/>
              <a:t>N = 15 sections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2788AFC-E893-4D7B-A87C-7FDDB6B2ADFD}"/>
              </a:ext>
            </a:extLst>
          </p:cNvPr>
          <p:cNvSpPr txBox="1"/>
          <p:nvPr/>
        </p:nvSpPr>
        <p:spPr>
          <a:xfrm>
            <a:off x="10892459" y="4315236"/>
            <a:ext cx="1069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5.0</a:t>
            </a:r>
          </a:p>
          <a:p>
            <a:r>
              <a:rPr lang="en-US" sz="1000" dirty="0"/>
              <a:t>N = 607 sections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5E50F92-A8A1-4043-9781-3CAB63EAD0FD}"/>
              </a:ext>
            </a:extLst>
          </p:cNvPr>
          <p:cNvSpPr txBox="1"/>
          <p:nvPr/>
        </p:nvSpPr>
        <p:spPr>
          <a:xfrm>
            <a:off x="2801949" y="4315236"/>
            <a:ext cx="1069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5.1</a:t>
            </a:r>
          </a:p>
          <a:p>
            <a:r>
              <a:rPr lang="en-US" sz="1000" dirty="0"/>
              <a:t>N = 218 sections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EA6210D-9967-4805-9FD2-748D644AD803}"/>
              </a:ext>
            </a:extLst>
          </p:cNvPr>
          <p:cNvSpPr txBox="1"/>
          <p:nvPr/>
        </p:nvSpPr>
        <p:spPr>
          <a:xfrm>
            <a:off x="6846259" y="4315236"/>
            <a:ext cx="1069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4.9</a:t>
            </a:r>
          </a:p>
          <a:p>
            <a:r>
              <a:rPr lang="en-US" sz="1000" dirty="0"/>
              <a:t>N = 374 sections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67B0A8D-2228-4403-BC3A-524692C28A60}"/>
              </a:ext>
            </a:extLst>
          </p:cNvPr>
          <p:cNvSpPr/>
          <p:nvPr/>
        </p:nvSpPr>
        <p:spPr>
          <a:xfrm>
            <a:off x="8259653" y="4296450"/>
            <a:ext cx="3706472" cy="2227500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0F1536D-44A5-4FBC-9957-151E9F3CB15A}"/>
              </a:ext>
            </a:extLst>
          </p:cNvPr>
          <p:cNvSpPr txBox="1"/>
          <p:nvPr/>
        </p:nvSpPr>
        <p:spPr>
          <a:xfrm>
            <a:off x="9569116" y="902003"/>
            <a:ext cx="2424529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Mean is the average CEI of all sections with over 5 responses</a:t>
            </a:r>
          </a:p>
        </p:txBody>
      </p:sp>
    </p:spTree>
    <p:extLst>
      <p:ext uri="{BB962C8B-B14F-4D97-AF65-F5344CB8AC3E}">
        <p14:creationId xmlns:p14="http://schemas.microsoft.com/office/powerpoint/2010/main" val="101832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93476" y="0"/>
            <a:ext cx="10515600" cy="1325563"/>
          </a:xfrm>
        </p:spPr>
        <p:txBody>
          <a:bodyPr/>
          <a:lstStyle/>
          <a:p>
            <a:r>
              <a:rPr lang="en-US" dirty="0"/>
              <a:t>100-level Grade Distributions    </a:t>
            </a:r>
            <a:r>
              <a:rPr lang="en-US" sz="3200" dirty="0"/>
              <a:t>SS 2016 - W 2019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C022D7-1113-4560-AE85-6A9800D12985}"/>
              </a:ext>
            </a:extLst>
          </p:cNvPr>
          <p:cNvSpPr txBox="1"/>
          <p:nvPr/>
        </p:nvSpPr>
        <p:spPr>
          <a:xfrm>
            <a:off x="8826501" y="996796"/>
            <a:ext cx="311150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GPA is based on individual A-F grades assigned in courses in the category.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2D7B98C-774A-45F5-AF0E-DCEF2F02DE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664" y="1921550"/>
            <a:ext cx="3706472" cy="22275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F004CCA-8B76-4B38-8527-485EBE914E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2764" y="1921550"/>
            <a:ext cx="3706472" cy="22275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71C39FA-B8E0-4362-92FC-4857391442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2764" y="4351100"/>
            <a:ext cx="3706472" cy="22275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CF081A5-F161-4E91-85F9-F27958216D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39736" y="4351100"/>
            <a:ext cx="3706472" cy="22275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EED5B78-1C34-4C97-A2A4-3003C275ECF9}"/>
              </a:ext>
            </a:extLst>
          </p:cNvPr>
          <p:cNvSpPr txBox="1"/>
          <p:nvPr/>
        </p:nvSpPr>
        <p:spPr>
          <a:xfrm>
            <a:off x="2779578" y="2085279"/>
            <a:ext cx="1194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GPA = 2.75</a:t>
            </a:r>
          </a:p>
          <a:p>
            <a:r>
              <a:rPr lang="en-US" sz="1000" dirty="0"/>
              <a:t>N = 3,102 students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3649FEF-02DF-497C-BC1C-1EF974EDA01B}"/>
              </a:ext>
            </a:extLst>
          </p:cNvPr>
          <p:cNvSpPr txBox="1"/>
          <p:nvPr/>
        </p:nvSpPr>
        <p:spPr>
          <a:xfrm>
            <a:off x="6754678" y="2085279"/>
            <a:ext cx="1194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GPA = 3.39</a:t>
            </a:r>
          </a:p>
          <a:p>
            <a:r>
              <a:rPr lang="en-US" sz="1000" dirty="0"/>
              <a:t>N = 1,631 students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01CD23E-82AB-4FFE-B4B6-434A7F570177}"/>
              </a:ext>
            </a:extLst>
          </p:cNvPr>
          <p:cNvSpPr txBox="1"/>
          <p:nvPr/>
        </p:nvSpPr>
        <p:spPr>
          <a:xfrm>
            <a:off x="6754678" y="4544982"/>
            <a:ext cx="1194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GPA = 3.19</a:t>
            </a:r>
          </a:p>
          <a:p>
            <a:r>
              <a:rPr lang="en-US" sz="1000" dirty="0"/>
              <a:t>N = 1,028 students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42D5E3-4EA1-4B07-BB16-B176DC158A94}"/>
              </a:ext>
            </a:extLst>
          </p:cNvPr>
          <p:cNvSpPr txBox="1"/>
          <p:nvPr/>
        </p:nvSpPr>
        <p:spPr>
          <a:xfrm>
            <a:off x="10733309" y="4551418"/>
            <a:ext cx="1194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GPA = 3.12</a:t>
            </a:r>
          </a:p>
          <a:p>
            <a:r>
              <a:rPr lang="en-US" sz="1000" dirty="0"/>
              <a:t>N = 5,761 students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6E4D78A-9A3D-457D-A1D8-62C8E17E2A27}"/>
              </a:ext>
            </a:extLst>
          </p:cNvPr>
          <p:cNvSpPr/>
          <p:nvPr/>
        </p:nvSpPr>
        <p:spPr>
          <a:xfrm>
            <a:off x="8119953" y="4359950"/>
            <a:ext cx="3706472" cy="2227500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01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93476" y="0"/>
            <a:ext cx="10515600" cy="1325563"/>
          </a:xfrm>
        </p:spPr>
        <p:txBody>
          <a:bodyPr/>
          <a:lstStyle/>
          <a:p>
            <a:r>
              <a:rPr lang="en-US" dirty="0"/>
              <a:t>200-level Grade Distributions    </a:t>
            </a:r>
            <a:r>
              <a:rPr lang="en-US" sz="3200" dirty="0"/>
              <a:t>SS 2016 - W 2019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58E2AD-914D-466B-9599-0F0C5A495E24}"/>
              </a:ext>
            </a:extLst>
          </p:cNvPr>
          <p:cNvSpPr txBox="1"/>
          <p:nvPr/>
        </p:nvSpPr>
        <p:spPr>
          <a:xfrm>
            <a:off x="8826501" y="996796"/>
            <a:ext cx="311150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GPA is based on individual A-F grades assigned in courses in the category.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4EA6133-465F-47E2-9D7C-7C994B231E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146" y="1762800"/>
            <a:ext cx="3706472" cy="22275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274EA48-152E-409D-B528-871E8F5F93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2764" y="1762800"/>
            <a:ext cx="3706472" cy="22275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F9D4864-FB23-4A3F-AE15-18CD45D222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31529" y="1762800"/>
            <a:ext cx="3706472" cy="22275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50388BD-F267-4ED0-830E-4816341254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146" y="4325937"/>
            <a:ext cx="3706472" cy="22275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8A2FB70-46D0-4E7C-8483-E14F210ABFB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31529" y="4325937"/>
            <a:ext cx="3706472" cy="22275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3A1429D-A76A-4F14-9A9B-DE0AF875F731}"/>
              </a:ext>
            </a:extLst>
          </p:cNvPr>
          <p:cNvSpPr txBox="1"/>
          <p:nvPr/>
        </p:nvSpPr>
        <p:spPr>
          <a:xfrm>
            <a:off x="2779578" y="2085279"/>
            <a:ext cx="10967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GPA = 2.71</a:t>
            </a:r>
          </a:p>
          <a:p>
            <a:r>
              <a:rPr lang="en-US" sz="1000" dirty="0"/>
              <a:t>N = 953 students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7C9C0D-921B-4771-B220-AAFFC092CFF6}"/>
              </a:ext>
            </a:extLst>
          </p:cNvPr>
          <p:cNvSpPr txBox="1"/>
          <p:nvPr/>
        </p:nvSpPr>
        <p:spPr>
          <a:xfrm>
            <a:off x="6754678" y="2085279"/>
            <a:ext cx="1194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GPA = 3.45</a:t>
            </a:r>
          </a:p>
          <a:p>
            <a:r>
              <a:rPr lang="en-US" sz="1000" dirty="0"/>
              <a:t>N = 3,041 students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B14589D-335B-4289-A3EB-42A5427FFADA}"/>
              </a:ext>
            </a:extLst>
          </p:cNvPr>
          <p:cNvSpPr txBox="1"/>
          <p:nvPr/>
        </p:nvSpPr>
        <p:spPr>
          <a:xfrm>
            <a:off x="10733309" y="4551418"/>
            <a:ext cx="1194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GPA = 3.28</a:t>
            </a:r>
          </a:p>
          <a:p>
            <a:r>
              <a:rPr lang="en-US" sz="1000" dirty="0"/>
              <a:t>N = 4,859 students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E1C1BE3-9FD7-4464-9048-4BC5C5CC2A8A}"/>
              </a:ext>
            </a:extLst>
          </p:cNvPr>
          <p:cNvSpPr txBox="1"/>
          <p:nvPr/>
        </p:nvSpPr>
        <p:spPr>
          <a:xfrm>
            <a:off x="10743443" y="2085279"/>
            <a:ext cx="10967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GPA = 2.92</a:t>
            </a:r>
          </a:p>
          <a:p>
            <a:r>
              <a:rPr lang="en-US" sz="1000" dirty="0"/>
              <a:t>N = 459 students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A1FF2C3-051E-47C0-B39F-71125F59C47B}"/>
              </a:ext>
            </a:extLst>
          </p:cNvPr>
          <p:cNvSpPr txBox="1"/>
          <p:nvPr/>
        </p:nvSpPr>
        <p:spPr>
          <a:xfrm>
            <a:off x="2779578" y="4542700"/>
            <a:ext cx="10967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GPA = 3.63</a:t>
            </a:r>
          </a:p>
          <a:p>
            <a:r>
              <a:rPr lang="en-US" sz="1000" dirty="0"/>
              <a:t>N = 553 students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B6CEAA-78FF-4F31-B818-7B66D941134E}"/>
              </a:ext>
            </a:extLst>
          </p:cNvPr>
          <p:cNvSpPr/>
          <p:nvPr/>
        </p:nvSpPr>
        <p:spPr>
          <a:xfrm>
            <a:off x="8221553" y="4359950"/>
            <a:ext cx="3706472" cy="2227500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296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93476" y="0"/>
            <a:ext cx="10515600" cy="1325563"/>
          </a:xfrm>
        </p:spPr>
        <p:txBody>
          <a:bodyPr/>
          <a:lstStyle/>
          <a:p>
            <a:r>
              <a:rPr lang="en-US" dirty="0"/>
              <a:t>300-level Grade Distributions    </a:t>
            </a:r>
            <a:r>
              <a:rPr lang="en-US" sz="3200" dirty="0"/>
              <a:t>SS 2016 - W 2019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0805342-98F7-4AB2-9FE1-1414B5F6B34D}"/>
              </a:ext>
            </a:extLst>
          </p:cNvPr>
          <p:cNvSpPr txBox="1"/>
          <p:nvPr/>
        </p:nvSpPr>
        <p:spPr>
          <a:xfrm>
            <a:off x="8826501" y="996796"/>
            <a:ext cx="311150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GPA is based on individual A-F grades assigned in courses in the category.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645530D-0471-46C6-BCFD-1E3D0E69BA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364" y="1725908"/>
            <a:ext cx="3706472" cy="22275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F994AE3-9B69-4560-8968-C83C2500A0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5946" y="1725908"/>
            <a:ext cx="3706472" cy="22275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97A5C05-B223-4EF8-89A2-62CF8C64B4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31529" y="1725908"/>
            <a:ext cx="3706472" cy="22275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C3AC4D2-CFCF-42D3-9B75-057AB5593D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0364" y="4353754"/>
            <a:ext cx="3706472" cy="22275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55E90F8-32E6-4EE6-BD42-1FBF42191ED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55946" y="4353754"/>
            <a:ext cx="3706472" cy="22275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F20BFE1-3FFD-4EB5-9D42-F871EC96F9D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31529" y="4353754"/>
            <a:ext cx="3706472" cy="22275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E4C829F-73F6-4E56-B612-0CFCD0F00181}"/>
              </a:ext>
            </a:extLst>
          </p:cNvPr>
          <p:cNvSpPr txBox="1"/>
          <p:nvPr/>
        </p:nvSpPr>
        <p:spPr>
          <a:xfrm>
            <a:off x="2779578" y="2085279"/>
            <a:ext cx="1194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GPA = 3.13</a:t>
            </a:r>
          </a:p>
          <a:p>
            <a:r>
              <a:rPr lang="en-US" sz="1000" dirty="0"/>
              <a:t>N = 5,767 students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C4BFE18-384E-44B5-9E1B-67C404DE15D7}"/>
              </a:ext>
            </a:extLst>
          </p:cNvPr>
          <p:cNvSpPr txBox="1"/>
          <p:nvPr/>
        </p:nvSpPr>
        <p:spPr>
          <a:xfrm>
            <a:off x="6754678" y="2085279"/>
            <a:ext cx="1194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GPA = 3.35</a:t>
            </a:r>
          </a:p>
          <a:p>
            <a:r>
              <a:rPr lang="en-US" sz="1000" dirty="0"/>
              <a:t>N = 2,824 students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3265283-B751-4B05-94D4-1A42C8D2D8D1}"/>
              </a:ext>
            </a:extLst>
          </p:cNvPr>
          <p:cNvSpPr txBox="1"/>
          <p:nvPr/>
        </p:nvSpPr>
        <p:spPr>
          <a:xfrm>
            <a:off x="10733309" y="4551418"/>
            <a:ext cx="1260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GPA = 3.34</a:t>
            </a:r>
          </a:p>
          <a:p>
            <a:r>
              <a:rPr lang="en-US" sz="1000" dirty="0"/>
              <a:t>N = 14,969 students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06149BB-9857-47AE-9AF1-FD7649151F46}"/>
              </a:ext>
            </a:extLst>
          </p:cNvPr>
          <p:cNvSpPr txBox="1"/>
          <p:nvPr/>
        </p:nvSpPr>
        <p:spPr>
          <a:xfrm>
            <a:off x="10743443" y="2085279"/>
            <a:ext cx="10967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GPA = 3.08</a:t>
            </a:r>
          </a:p>
          <a:p>
            <a:r>
              <a:rPr lang="en-US" sz="1000" dirty="0"/>
              <a:t>N = 415 students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F64F627-4151-46FC-BC29-5E7CFE678A05}"/>
              </a:ext>
            </a:extLst>
          </p:cNvPr>
          <p:cNvSpPr txBox="1"/>
          <p:nvPr/>
        </p:nvSpPr>
        <p:spPr>
          <a:xfrm>
            <a:off x="2779578" y="4542700"/>
            <a:ext cx="1194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GPA = 3.15</a:t>
            </a:r>
          </a:p>
          <a:p>
            <a:r>
              <a:rPr lang="en-US" sz="1000" dirty="0"/>
              <a:t>N = 1,985 students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934218A-E518-4565-A032-BA0979300C6A}"/>
              </a:ext>
            </a:extLst>
          </p:cNvPr>
          <p:cNvSpPr txBox="1"/>
          <p:nvPr/>
        </p:nvSpPr>
        <p:spPr>
          <a:xfrm>
            <a:off x="6754678" y="4551418"/>
            <a:ext cx="1194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GPA = 3.74</a:t>
            </a:r>
          </a:p>
          <a:p>
            <a:r>
              <a:rPr lang="en-US" sz="1000" dirty="0"/>
              <a:t>N = 3,978 students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6DE91C9-F1A0-4AFE-9066-E6C607DA6CE5}"/>
              </a:ext>
            </a:extLst>
          </p:cNvPr>
          <p:cNvSpPr/>
          <p:nvPr/>
        </p:nvSpPr>
        <p:spPr>
          <a:xfrm>
            <a:off x="8208853" y="4359950"/>
            <a:ext cx="3706472" cy="2227500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417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93476" y="0"/>
            <a:ext cx="10515600" cy="1325563"/>
          </a:xfrm>
        </p:spPr>
        <p:txBody>
          <a:bodyPr/>
          <a:lstStyle/>
          <a:p>
            <a:r>
              <a:rPr lang="en-US" dirty="0"/>
              <a:t>400-level Grade Distributions    </a:t>
            </a:r>
            <a:r>
              <a:rPr lang="en-US" sz="3200" dirty="0"/>
              <a:t>SS 2016 - W 2019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EACE1EF-B290-4E1B-B7F7-7862CBDB21AA}"/>
              </a:ext>
            </a:extLst>
          </p:cNvPr>
          <p:cNvSpPr txBox="1"/>
          <p:nvPr/>
        </p:nvSpPr>
        <p:spPr>
          <a:xfrm>
            <a:off x="8826501" y="996796"/>
            <a:ext cx="311150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GPA is based on individual A-F grades assigned in courses in the category.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A73C5BE-AE30-4B2C-A868-BF84426CAB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516" y="1709262"/>
            <a:ext cx="3706472" cy="22275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3C844C3-FDF2-4699-9E1D-9922F4944B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2764" y="1709262"/>
            <a:ext cx="3706472" cy="22275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5FBB9B3-A841-4FCF-B137-E87794D140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31529" y="1709262"/>
            <a:ext cx="3706472" cy="22275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1EBF37D-5FFB-4A5A-859F-68EAE8A2928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1516" y="4313000"/>
            <a:ext cx="3706472" cy="22275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39D80F1-44CA-47A8-A0C2-D0805B2B74D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42764" y="4313000"/>
            <a:ext cx="3706472" cy="22275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2DDA2E6-E315-45DA-B846-A67575A06D9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31529" y="4313000"/>
            <a:ext cx="3706472" cy="22275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AD96235-A561-495A-9D83-08ADAE1F9CCC}"/>
              </a:ext>
            </a:extLst>
          </p:cNvPr>
          <p:cNvSpPr txBox="1"/>
          <p:nvPr/>
        </p:nvSpPr>
        <p:spPr>
          <a:xfrm>
            <a:off x="2779578" y="2085279"/>
            <a:ext cx="1194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GPA = 3.09</a:t>
            </a:r>
          </a:p>
          <a:p>
            <a:r>
              <a:rPr lang="en-US" sz="1000" dirty="0"/>
              <a:t>N = 3,265 students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8658AC4-00BC-42B1-AF17-55E2662A623E}"/>
              </a:ext>
            </a:extLst>
          </p:cNvPr>
          <p:cNvSpPr txBox="1"/>
          <p:nvPr/>
        </p:nvSpPr>
        <p:spPr>
          <a:xfrm>
            <a:off x="6754678" y="2085279"/>
            <a:ext cx="1194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GPA = 3.48</a:t>
            </a:r>
          </a:p>
          <a:p>
            <a:r>
              <a:rPr lang="en-US" sz="1000" dirty="0"/>
              <a:t>N = 1,502 students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8A1D9B7-6733-483F-B554-EF2CC97D2F6A}"/>
              </a:ext>
            </a:extLst>
          </p:cNvPr>
          <p:cNvSpPr txBox="1"/>
          <p:nvPr/>
        </p:nvSpPr>
        <p:spPr>
          <a:xfrm>
            <a:off x="10733309" y="4551418"/>
            <a:ext cx="1194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GPA = 3.27</a:t>
            </a:r>
          </a:p>
          <a:p>
            <a:r>
              <a:rPr lang="en-US" sz="1000" dirty="0"/>
              <a:t>N = 6,978 students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E14B479-A46C-43E8-81EF-AA7B73FA0389}"/>
              </a:ext>
            </a:extLst>
          </p:cNvPr>
          <p:cNvSpPr txBox="1"/>
          <p:nvPr/>
        </p:nvSpPr>
        <p:spPr>
          <a:xfrm>
            <a:off x="10743443" y="2085279"/>
            <a:ext cx="10967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GPA = 3.20</a:t>
            </a:r>
          </a:p>
          <a:p>
            <a:r>
              <a:rPr lang="en-US" sz="1000" dirty="0"/>
              <a:t>N = 658 students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F37A16A-D7D6-4B5B-8D2E-BC5D7B84A82E}"/>
              </a:ext>
            </a:extLst>
          </p:cNvPr>
          <p:cNvSpPr txBox="1"/>
          <p:nvPr/>
        </p:nvSpPr>
        <p:spPr>
          <a:xfrm>
            <a:off x="2779578" y="4542700"/>
            <a:ext cx="10967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GPA = 3.36</a:t>
            </a:r>
          </a:p>
          <a:p>
            <a:r>
              <a:rPr lang="en-US" sz="1000" dirty="0"/>
              <a:t>N = 756 students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35996D8-259E-4422-8370-D1E6BB4FD81E}"/>
              </a:ext>
            </a:extLst>
          </p:cNvPr>
          <p:cNvSpPr txBox="1"/>
          <p:nvPr/>
        </p:nvSpPr>
        <p:spPr>
          <a:xfrm>
            <a:off x="6754678" y="4551418"/>
            <a:ext cx="10967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GPA = 3.62</a:t>
            </a:r>
          </a:p>
          <a:p>
            <a:r>
              <a:rPr lang="en-US" sz="1000" dirty="0"/>
              <a:t>N = 797 students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00E52FC-9EEE-4E1B-A12A-F8DBE18CDEE3}"/>
              </a:ext>
            </a:extLst>
          </p:cNvPr>
          <p:cNvSpPr/>
          <p:nvPr/>
        </p:nvSpPr>
        <p:spPr>
          <a:xfrm>
            <a:off x="8221553" y="4359950"/>
            <a:ext cx="3706472" cy="2227500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06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93476" y="0"/>
            <a:ext cx="10515600" cy="1325563"/>
          </a:xfrm>
        </p:spPr>
        <p:txBody>
          <a:bodyPr/>
          <a:lstStyle/>
          <a:p>
            <a:r>
              <a:rPr lang="en-US" dirty="0"/>
              <a:t>Grad-level Grade Distributions    </a:t>
            </a:r>
            <a:r>
              <a:rPr lang="en-US" sz="3200" dirty="0"/>
              <a:t>SS 2016 - W 2019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BB92B4-4DC1-4025-943D-DE0C0F11B723}"/>
              </a:ext>
            </a:extLst>
          </p:cNvPr>
          <p:cNvSpPr txBox="1"/>
          <p:nvPr/>
        </p:nvSpPr>
        <p:spPr>
          <a:xfrm>
            <a:off x="8826501" y="996796"/>
            <a:ext cx="311150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GPA is based on individual A-F grades assigned in courses in the category.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A626B20-940B-4FA5-B8BF-ACE72DC82A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908" y="1815981"/>
            <a:ext cx="3706472" cy="22275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EA04201-CE88-4563-BC20-D3BD6B934C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908" y="4330700"/>
            <a:ext cx="3706472" cy="22275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F648F97-7398-4254-8B7F-2DFD6510EA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7036" y="4330700"/>
            <a:ext cx="3706472" cy="22275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2878920-D5CE-42A5-9FBA-F79969C1A0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2164" y="4330700"/>
            <a:ext cx="3706472" cy="2227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73FC0C3-5340-4343-82C2-340BA17A57D5}"/>
              </a:ext>
            </a:extLst>
          </p:cNvPr>
          <p:cNvSpPr txBox="1"/>
          <p:nvPr/>
        </p:nvSpPr>
        <p:spPr>
          <a:xfrm>
            <a:off x="2779578" y="2085279"/>
            <a:ext cx="10967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GPA = 3.68</a:t>
            </a:r>
          </a:p>
          <a:p>
            <a:r>
              <a:rPr lang="en-US" sz="1000" dirty="0"/>
              <a:t>N = 198 students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2C334F3-684C-4684-8CDD-E8B1B04525DA}"/>
              </a:ext>
            </a:extLst>
          </p:cNvPr>
          <p:cNvSpPr txBox="1"/>
          <p:nvPr/>
        </p:nvSpPr>
        <p:spPr>
          <a:xfrm>
            <a:off x="10733309" y="4551418"/>
            <a:ext cx="1194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GPA = 3.71</a:t>
            </a:r>
          </a:p>
          <a:p>
            <a:r>
              <a:rPr lang="en-US" sz="1000" dirty="0"/>
              <a:t>N = 9,927 students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E46D8D-F891-4EFB-ACA8-24F161B0E388}"/>
              </a:ext>
            </a:extLst>
          </p:cNvPr>
          <p:cNvSpPr txBox="1"/>
          <p:nvPr/>
        </p:nvSpPr>
        <p:spPr>
          <a:xfrm>
            <a:off x="2779578" y="4542700"/>
            <a:ext cx="1194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GPA = 3.69</a:t>
            </a:r>
          </a:p>
          <a:p>
            <a:r>
              <a:rPr lang="en-US" sz="1000" dirty="0"/>
              <a:t>N = 3,228 students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95A237F-C498-4738-AA12-430126A3A964}"/>
              </a:ext>
            </a:extLst>
          </p:cNvPr>
          <p:cNvSpPr txBox="1"/>
          <p:nvPr/>
        </p:nvSpPr>
        <p:spPr>
          <a:xfrm>
            <a:off x="6754678" y="4551418"/>
            <a:ext cx="1194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GPA = 3.72</a:t>
            </a:r>
          </a:p>
          <a:p>
            <a:r>
              <a:rPr lang="en-US" sz="1000" dirty="0"/>
              <a:t>N = 6,501 students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68398A6-6101-475D-AF38-A756A266C647}"/>
              </a:ext>
            </a:extLst>
          </p:cNvPr>
          <p:cNvSpPr/>
          <p:nvPr/>
        </p:nvSpPr>
        <p:spPr>
          <a:xfrm>
            <a:off x="8285053" y="4359950"/>
            <a:ext cx="3706472" cy="2227500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857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84683" y="0"/>
            <a:ext cx="10515600" cy="536331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100-level LIFT “Overall Summative Rating”    </a:t>
            </a:r>
            <a:r>
              <a:rPr lang="en-US" sz="2700" dirty="0"/>
              <a:t>SS 2016 - W 2019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733389" y="536331"/>
            <a:ext cx="520103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2880" lvl="1" indent="-274320">
              <a:spcBef>
                <a:spcPts val="1000"/>
              </a:spcBef>
              <a:buFont typeface="+mj-lt"/>
              <a:buAutoNum type="arabicPeriod"/>
            </a:pPr>
            <a:r>
              <a:rPr lang="en-US" sz="1400" dirty="0"/>
              <a:t>The course as a whole was:</a:t>
            </a:r>
          </a:p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The course content was:</a:t>
            </a:r>
          </a:p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The instructor’s contribution to the course was:</a:t>
            </a:r>
          </a:p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The instructor’s effectiveness in teaching the subject matter was:</a:t>
            </a:r>
            <a:endParaRPr lang="en-US" sz="1050" dirty="0"/>
          </a:p>
        </p:txBody>
      </p:sp>
      <p:sp>
        <p:nvSpPr>
          <p:cNvPr id="9" name="TextBox 8"/>
          <p:cNvSpPr txBox="1"/>
          <p:nvPr/>
        </p:nvSpPr>
        <p:spPr>
          <a:xfrm>
            <a:off x="700180" y="536331"/>
            <a:ext cx="2069413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spcBef>
                <a:spcPts val="1000"/>
              </a:spcBef>
            </a:pPr>
            <a:r>
              <a:rPr lang="en-US" sz="1400" dirty="0"/>
              <a:t>Index of four items:</a:t>
            </a:r>
          </a:p>
          <a:p>
            <a:pPr marL="971550" lvl="1" indent="-514350">
              <a:buFont typeface="+mj-lt"/>
              <a:buAutoNum type="arabicPeriod"/>
            </a:pPr>
            <a:endParaRPr lang="en-US" sz="1050" dirty="0"/>
          </a:p>
        </p:txBody>
      </p:sp>
      <p:sp>
        <p:nvSpPr>
          <p:cNvPr id="13" name="TextBox 12"/>
          <p:cNvSpPr txBox="1"/>
          <p:nvPr/>
        </p:nvSpPr>
        <p:spPr>
          <a:xfrm>
            <a:off x="8031444" y="626600"/>
            <a:ext cx="282865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spcBef>
                <a:spcPts val="1000"/>
              </a:spcBef>
            </a:pPr>
            <a:r>
              <a:rPr lang="en-US" b="1" dirty="0"/>
              <a:t>0 = lowest; 5 = highest</a:t>
            </a:r>
          </a:p>
          <a:p>
            <a:pPr marL="971550" lvl="1" indent="-514350">
              <a:buFont typeface="+mj-lt"/>
              <a:buAutoNum type="arabicPeriod"/>
            </a:pPr>
            <a:endParaRPr lang="en-US" sz="12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6C5CF4-27AF-442C-8886-AD7B2AB7F31F}"/>
              </a:ext>
            </a:extLst>
          </p:cNvPr>
          <p:cNvSpPr txBox="1"/>
          <p:nvPr/>
        </p:nvSpPr>
        <p:spPr>
          <a:xfrm>
            <a:off x="8373953" y="956789"/>
            <a:ext cx="336550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Mean is the average Overall Summative Rating of all sections with over 5 responses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1D31D70-6175-4CBF-A4ED-044734AFCF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792" y="1786940"/>
            <a:ext cx="3706472" cy="22275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714E021-A2B0-49C8-9228-34607FA4AD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2764" y="4325700"/>
            <a:ext cx="3706472" cy="22275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A9FE233-7EF9-4270-852E-69A912AE36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2764" y="1794319"/>
            <a:ext cx="3706472" cy="22275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ECF106C-92CE-4E93-B6D1-E701A13977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73953" y="4325700"/>
            <a:ext cx="3706472" cy="22275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E0818A7-17E5-4BBD-8B3E-1B621F726CC0}"/>
              </a:ext>
            </a:extLst>
          </p:cNvPr>
          <p:cNvSpPr txBox="1"/>
          <p:nvPr/>
        </p:nvSpPr>
        <p:spPr>
          <a:xfrm>
            <a:off x="2769593" y="1830850"/>
            <a:ext cx="1003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4.1</a:t>
            </a:r>
          </a:p>
          <a:p>
            <a:r>
              <a:rPr lang="en-US" sz="1000" dirty="0"/>
              <a:t>N = 68 sections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7B79C30-316F-49FA-BD37-89A5447CDE67}"/>
              </a:ext>
            </a:extLst>
          </p:cNvPr>
          <p:cNvSpPr txBox="1"/>
          <p:nvPr/>
        </p:nvSpPr>
        <p:spPr>
          <a:xfrm>
            <a:off x="6807964" y="1830850"/>
            <a:ext cx="1003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4.2</a:t>
            </a:r>
          </a:p>
          <a:p>
            <a:r>
              <a:rPr lang="en-US" sz="1000" dirty="0"/>
              <a:t>N = 88 sections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75768B4-05BC-4683-A632-1B917EA5130E}"/>
              </a:ext>
            </a:extLst>
          </p:cNvPr>
          <p:cNvSpPr txBox="1"/>
          <p:nvPr/>
        </p:nvSpPr>
        <p:spPr>
          <a:xfrm>
            <a:off x="6807963" y="4348002"/>
            <a:ext cx="1003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4.0</a:t>
            </a:r>
          </a:p>
          <a:p>
            <a:r>
              <a:rPr lang="en-US" sz="1000" dirty="0"/>
              <a:t>N = 37 sections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DC6032D-EB9E-4BB6-9FBC-BC91B7AF6500}"/>
              </a:ext>
            </a:extLst>
          </p:cNvPr>
          <p:cNvSpPr txBox="1"/>
          <p:nvPr/>
        </p:nvSpPr>
        <p:spPr>
          <a:xfrm>
            <a:off x="10860103" y="4348002"/>
            <a:ext cx="1069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4.1</a:t>
            </a:r>
          </a:p>
          <a:p>
            <a:r>
              <a:rPr lang="en-US" sz="1000" dirty="0"/>
              <a:t>N = 193 sections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774B4C4-5B31-4D6C-9B77-B456198F26EB}"/>
              </a:ext>
            </a:extLst>
          </p:cNvPr>
          <p:cNvSpPr/>
          <p:nvPr/>
        </p:nvSpPr>
        <p:spPr>
          <a:xfrm>
            <a:off x="8373953" y="4359950"/>
            <a:ext cx="3706472" cy="2227500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4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84683" y="0"/>
            <a:ext cx="10515600" cy="536331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200-level LIFT “Overall Summative Rating”    </a:t>
            </a:r>
            <a:r>
              <a:rPr lang="en-US" sz="2700" dirty="0"/>
              <a:t>SS 2016 - W 2019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733389" y="536331"/>
            <a:ext cx="520103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2880" lvl="1" indent="-274320">
              <a:spcBef>
                <a:spcPts val="1000"/>
              </a:spcBef>
              <a:buFont typeface="+mj-lt"/>
              <a:buAutoNum type="arabicPeriod"/>
            </a:pPr>
            <a:r>
              <a:rPr lang="en-US" sz="1400" dirty="0"/>
              <a:t>The course as a whole was:</a:t>
            </a:r>
          </a:p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The course content was:</a:t>
            </a:r>
          </a:p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The instructor’s contribution to the course was:</a:t>
            </a:r>
          </a:p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The instructor’s effectiveness in teaching the subject matter was:</a:t>
            </a:r>
            <a:endParaRPr lang="en-US" sz="1050" dirty="0"/>
          </a:p>
        </p:txBody>
      </p:sp>
      <p:sp>
        <p:nvSpPr>
          <p:cNvPr id="9" name="TextBox 8"/>
          <p:cNvSpPr txBox="1"/>
          <p:nvPr/>
        </p:nvSpPr>
        <p:spPr>
          <a:xfrm>
            <a:off x="700180" y="536331"/>
            <a:ext cx="2069413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spcBef>
                <a:spcPts val="1000"/>
              </a:spcBef>
            </a:pPr>
            <a:r>
              <a:rPr lang="en-US" sz="1400" dirty="0"/>
              <a:t>Index of four items:</a:t>
            </a:r>
          </a:p>
          <a:p>
            <a:pPr marL="971550" lvl="1" indent="-514350">
              <a:buFont typeface="+mj-lt"/>
              <a:buAutoNum type="arabicPeriod"/>
            </a:pPr>
            <a:endParaRPr lang="en-US" sz="1050" dirty="0"/>
          </a:p>
        </p:txBody>
      </p:sp>
      <p:sp>
        <p:nvSpPr>
          <p:cNvPr id="13" name="TextBox 12"/>
          <p:cNvSpPr txBox="1"/>
          <p:nvPr/>
        </p:nvSpPr>
        <p:spPr>
          <a:xfrm>
            <a:off x="8031444" y="626600"/>
            <a:ext cx="282865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spcBef>
                <a:spcPts val="1000"/>
              </a:spcBef>
            </a:pPr>
            <a:r>
              <a:rPr lang="en-US" b="1" dirty="0"/>
              <a:t>0 = lowest; 5 = highest</a:t>
            </a:r>
          </a:p>
          <a:p>
            <a:pPr marL="971550" lvl="1" indent="-514350">
              <a:buFont typeface="+mj-lt"/>
              <a:buAutoNum type="arabicPeriod"/>
            </a:pPr>
            <a:endParaRPr lang="en-US" sz="12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7520620-C307-40DB-8F30-8C7771DB63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364" y="1810198"/>
            <a:ext cx="3706472" cy="22275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D2B5631-4F31-4AF0-BC10-796D052BAB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2764" y="1810198"/>
            <a:ext cx="3706472" cy="22275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F6D0698-F29F-4EBC-83B8-17F796BA5A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05164" y="1810198"/>
            <a:ext cx="3706472" cy="22275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DC89259-9639-4A14-A2A2-D81A0862D8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0364" y="4347250"/>
            <a:ext cx="3706472" cy="22275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17FE1AA-C0F6-4CFE-BD69-4D5C635D3D8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05164" y="4367887"/>
            <a:ext cx="3706472" cy="2227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6042134-4A91-4601-92E8-DC1BB8ACDEDA}"/>
              </a:ext>
            </a:extLst>
          </p:cNvPr>
          <p:cNvSpPr txBox="1"/>
          <p:nvPr/>
        </p:nvSpPr>
        <p:spPr>
          <a:xfrm>
            <a:off x="2769593" y="1830850"/>
            <a:ext cx="1003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4.1</a:t>
            </a:r>
          </a:p>
          <a:p>
            <a:r>
              <a:rPr lang="en-US" sz="1000" dirty="0"/>
              <a:t>N = 27 sections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ACB7B82-6C40-4B94-8121-21444EB6C813}"/>
              </a:ext>
            </a:extLst>
          </p:cNvPr>
          <p:cNvSpPr txBox="1"/>
          <p:nvPr/>
        </p:nvSpPr>
        <p:spPr>
          <a:xfrm>
            <a:off x="6807964" y="1830850"/>
            <a:ext cx="1069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4.0</a:t>
            </a:r>
          </a:p>
          <a:p>
            <a:r>
              <a:rPr lang="en-US" sz="1000" dirty="0"/>
              <a:t>N = 121 sections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9452FBF-1390-4EAD-9C95-B3AE103F6060}"/>
              </a:ext>
            </a:extLst>
          </p:cNvPr>
          <p:cNvSpPr txBox="1"/>
          <p:nvPr/>
        </p:nvSpPr>
        <p:spPr>
          <a:xfrm>
            <a:off x="10860103" y="4348002"/>
            <a:ext cx="1069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4.0</a:t>
            </a:r>
          </a:p>
          <a:p>
            <a:r>
              <a:rPr lang="en-US" sz="1000" dirty="0"/>
              <a:t>N = 182 sections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95F320-790B-4904-9981-C24956809160}"/>
              </a:ext>
            </a:extLst>
          </p:cNvPr>
          <p:cNvSpPr txBox="1"/>
          <p:nvPr/>
        </p:nvSpPr>
        <p:spPr>
          <a:xfrm>
            <a:off x="10860103" y="1830850"/>
            <a:ext cx="1003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3.8</a:t>
            </a:r>
          </a:p>
          <a:p>
            <a:r>
              <a:rPr lang="en-US" sz="1000" dirty="0"/>
              <a:t>N = 15 sections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FAC374E-CB88-4ACC-9AB4-8C637E13C294}"/>
              </a:ext>
            </a:extLst>
          </p:cNvPr>
          <p:cNvSpPr txBox="1"/>
          <p:nvPr/>
        </p:nvSpPr>
        <p:spPr>
          <a:xfrm>
            <a:off x="2769593" y="4367887"/>
            <a:ext cx="1003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3.9</a:t>
            </a:r>
          </a:p>
          <a:p>
            <a:r>
              <a:rPr lang="en-US" sz="1000" dirty="0"/>
              <a:t>N = 19 sections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F198526-5D11-4F3E-85C6-91EF39B84F60}"/>
              </a:ext>
            </a:extLst>
          </p:cNvPr>
          <p:cNvSpPr txBox="1"/>
          <p:nvPr/>
        </p:nvSpPr>
        <p:spPr>
          <a:xfrm>
            <a:off x="8373953" y="956789"/>
            <a:ext cx="336550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Mean is the average Overall Summative Rating of all sections with over 5 responses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21FDEBE-5D1C-44C3-8C18-83E1996D03C4}"/>
              </a:ext>
            </a:extLst>
          </p:cNvPr>
          <p:cNvSpPr/>
          <p:nvPr/>
        </p:nvSpPr>
        <p:spPr>
          <a:xfrm>
            <a:off x="8208853" y="4359950"/>
            <a:ext cx="3706472" cy="2227500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67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84683" y="0"/>
            <a:ext cx="10515600" cy="536331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300-level LIFT “Overall Summative Rating”    </a:t>
            </a:r>
            <a:r>
              <a:rPr lang="en-US" sz="2700" dirty="0"/>
              <a:t>SS 2016 - W 2019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733389" y="536331"/>
            <a:ext cx="520103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2880" lvl="1" indent="-274320">
              <a:spcBef>
                <a:spcPts val="1000"/>
              </a:spcBef>
              <a:buFont typeface="+mj-lt"/>
              <a:buAutoNum type="arabicPeriod"/>
            </a:pPr>
            <a:r>
              <a:rPr lang="en-US" sz="1400" dirty="0"/>
              <a:t>The course as a whole was:</a:t>
            </a:r>
          </a:p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The course content was:</a:t>
            </a:r>
          </a:p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The instructor’s contribution to the course was:</a:t>
            </a:r>
          </a:p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The instructor’s effectiveness in teaching the subject matter was:</a:t>
            </a:r>
            <a:endParaRPr lang="en-US" sz="1050" dirty="0"/>
          </a:p>
        </p:txBody>
      </p:sp>
      <p:sp>
        <p:nvSpPr>
          <p:cNvPr id="9" name="TextBox 8"/>
          <p:cNvSpPr txBox="1"/>
          <p:nvPr/>
        </p:nvSpPr>
        <p:spPr>
          <a:xfrm>
            <a:off x="700180" y="536331"/>
            <a:ext cx="2069413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spcBef>
                <a:spcPts val="1000"/>
              </a:spcBef>
            </a:pPr>
            <a:r>
              <a:rPr lang="en-US" sz="1400" dirty="0"/>
              <a:t>Index of four items:</a:t>
            </a:r>
          </a:p>
          <a:p>
            <a:pPr marL="971550" lvl="1" indent="-514350">
              <a:buFont typeface="+mj-lt"/>
              <a:buAutoNum type="arabicPeriod"/>
            </a:pPr>
            <a:endParaRPr lang="en-US" sz="1050" dirty="0"/>
          </a:p>
        </p:txBody>
      </p:sp>
      <p:sp>
        <p:nvSpPr>
          <p:cNvPr id="13" name="TextBox 12"/>
          <p:cNvSpPr txBox="1"/>
          <p:nvPr/>
        </p:nvSpPr>
        <p:spPr>
          <a:xfrm>
            <a:off x="8031444" y="626600"/>
            <a:ext cx="282865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spcBef>
                <a:spcPts val="1000"/>
              </a:spcBef>
            </a:pPr>
            <a:r>
              <a:rPr lang="en-US" b="1" dirty="0"/>
              <a:t>0 = lowest; 5 = highest</a:t>
            </a:r>
          </a:p>
          <a:p>
            <a:pPr marL="971550" lvl="1" indent="-514350">
              <a:buFont typeface="+mj-lt"/>
              <a:buAutoNum type="arabicPeriod"/>
            </a:pPr>
            <a:endParaRPr lang="en-US" sz="1200" b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D82E2C3-AC17-45E3-889D-084A0490E7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064" y="1845023"/>
            <a:ext cx="3706472" cy="22275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B415FF5-A42D-40BC-B123-CED6E87BC9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7956" y="1845023"/>
            <a:ext cx="3706472" cy="22275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50BBEB7-AAAE-4471-BA2D-A5DE4B8B81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73953" y="1845023"/>
            <a:ext cx="3706472" cy="22275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B1CD8D1-1A3B-4B49-B674-FC23846D46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3064" y="4312809"/>
            <a:ext cx="3706472" cy="22275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420CC90-D728-42B3-A8CC-B966EBE45BE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27956" y="4312809"/>
            <a:ext cx="3706472" cy="22275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F0255C1-A3AD-46F2-94CE-9C3CDB5FBD4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73953" y="4312809"/>
            <a:ext cx="3706472" cy="22275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104B7B2-B013-4D85-AAF7-B891D4C5FE62}"/>
              </a:ext>
            </a:extLst>
          </p:cNvPr>
          <p:cNvSpPr txBox="1"/>
          <p:nvPr/>
        </p:nvSpPr>
        <p:spPr>
          <a:xfrm>
            <a:off x="2769593" y="1830850"/>
            <a:ext cx="1069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4.1</a:t>
            </a:r>
          </a:p>
          <a:p>
            <a:r>
              <a:rPr lang="en-US" sz="1000" dirty="0"/>
              <a:t>N = 200 sections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66E79D4-6488-4757-9369-B1D20CB5FD48}"/>
              </a:ext>
            </a:extLst>
          </p:cNvPr>
          <p:cNvSpPr txBox="1"/>
          <p:nvPr/>
        </p:nvSpPr>
        <p:spPr>
          <a:xfrm>
            <a:off x="6807964" y="1830850"/>
            <a:ext cx="1069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4.2</a:t>
            </a:r>
          </a:p>
          <a:p>
            <a:r>
              <a:rPr lang="en-US" sz="1000" dirty="0"/>
              <a:t>N = 111 sections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49B34F4-B8FF-4412-997D-256336F66446}"/>
              </a:ext>
            </a:extLst>
          </p:cNvPr>
          <p:cNvSpPr txBox="1"/>
          <p:nvPr/>
        </p:nvSpPr>
        <p:spPr>
          <a:xfrm>
            <a:off x="10860103" y="4348002"/>
            <a:ext cx="1069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4.1</a:t>
            </a:r>
          </a:p>
          <a:p>
            <a:r>
              <a:rPr lang="en-US" sz="1000" dirty="0"/>
              <a:t>N = 563 sections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84BAD7F-DC16-47A3-A7D7-8DF91E159181}"/>
              </a:ext>
            </a:extLst>
          </p:cNvPr>
          <p:cNvSpPr txBox="1"/>
          <p:nvPr/>
        </p:nvSpPr>
        <p:spPr>
          <a:xfrm>
            <a:off x="10860103" y="1830850"/>
            <a:ext cx="1003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4.1</a:t>
            </a:r>
          </a:p>
          <a:p>
            <a:r>
              <a:rPr lang="en-US" sz="1000" dirty="0"/>
              <a:t>N = 18 sections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E5F19A3-158D-4875-8179-9AE18C29F7DA}"/>
              </a:ext>
            </a:extLst>
          </p:cNvPr>
          <p:cNvSpPr txBox="1"/>
          <p:nvPr/>
        </p:nvSpPr>
        <p:spPr>
          <a:xfrm>
            <a:off x="2769593" y="4367887"/>
            <a:ext cx="1003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3.8</a:t>
            </a:r>
          </a:p>
          <a:p>
            <a:r>
              <a:rPr lang="en-US" sz="1000" dirty="0"/>
              <a:t>N = 84 sections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13796A4-8C4A-45EB-B2B4-66D1A4CE8D98}"/>
              </a:ext>
            </a:extLst>
          </p:cNvPr>
          <p:cNvSpPr txBox="1"/>
          <p:nvPr/>
        </p:nvSpPr>
        <p:spPr>
          <a:xfrm>
            <a:off x="6807964" y="4312809"/>
            <a:ext cx="1069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4.2</a:t>
            </a:r>
          </a:p>
          <a:p>
            <a:r>
              <a:rPr lang="en-US" sz="1000" dirty="0"/>
              <a:t>N = 150 sections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B892E19-C862-4235-B331-095D3B1B9912}"/>
              </a:ext>
            </a:extLst>
          </p:cNvPr>
          <p:cNvSpPr txBox="1"/>
          <p:nvPr/>
        </p:nvSpPr>
        <p:spPr>
          <a:xfrm>
            <a:off x="8373953" y="956789"/>
            <a:ext cx="336550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Mean is the average Overall Summative Rating of all sections with over 5 responses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F90B1EE-00A4-4191-9D33-F4B6E0988883}"/>
              </a:ext>
            </a:extLst>
          </p:cNvPr>
          <p:cNvSpPr/>
          <p:nvPr/>
        </p:nvSpPr>
        <p:spPr>
          <a:xfrm>
            <a:off x="8348553" y="4347250"/>
            <a:ext cx="3706472" cy="2227500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56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84683" y="0"/>
            <a:ext cx="10515600" cy="536331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400-level LIFT “Overall Summative Rating”    </a:t>
            </a:r>
            <a:r>
              <a:rPr lang="en-US" sz="2700" dirty="0"/>
              <a:t>SS 2016 - W 2019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733389" y="536331"/>
            <a:ext cx="520103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2880" lvl="1" indent="-274320">
              <a:spcBef>
                <a:spcPts val="1000"/>
              </a:spcBef>
              <a:buFont typeface="+mj-lt"/>
              <a:buAutoNum type="arabicPeriod"/>
            </a:pPr>
            <a:r>
              <a:rPr lang="en-US" sz="1400" dirty="0"/>
              <a:t>The course as a whole was:</a:t>
            </a:r>
          </a:p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The course content was:</a:t>
            </a:r>
          </a:p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The instructor’s contribution to the course was:</a:t>
            </a:r>
          </a:p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The instructor’s effectiveness in teaching the subject matter was:</a:t>
            </a:r>
            <a:endParaRPr lang="en-US" sz="1050" dirty="0"/>
          </a:p>
        </p:txBody>
      </p:sp>
      <p:sp>
        <p:nvSpPr>
          <p:cNvPr id="9" name="TextBox 8"/>
          <p:cNvSpPr txBox="1"/>
          <p:nvPr/>
        </p:nvSpPr>
        <p:spPr>
          <a:xfrm>
            <a:off x="700180" y="536331"/>
            <a:ext cx="2069413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spcBef>
                <a:spcPts val="1000"/>
              </a:spcBef>
            </a:pPr>
            <a:r>
              <a:rPr lang="en-US" sz="1400" dirty="0"/>
              <a:t>Index of four items:</a:t>
            </a:r>
          </a:p>
          <a:p>
            <a:pPr marL="971550" lvl="1" indent="-514350">
              <a:buFont typeface="+mj-lt"/>
              <a:buAutoNum type="arabicPeriod"/>
            </a:pPr>
            <a:endParaRPr lang="en-US" sz="1050" dirty="0"/>
          </a:p>
        </p:txBody>
      </p:sp>
      <p:sp>
        <p:nvSpPr>
          <p:cNvPr id="13" name="TextBox 12"/>
          <p:cNvSpPr txBox="1"/>
          <p:nvPr/>
        </p:nvSpPr>
        <p:spPr>
          <a:xfrm>
            <a:off x="8031444" y="626600"/>
            <a:ext cx="282865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spcBef>
                <a:spcPts val="1000"/>
              </a:spcBef>
            </a:pPr>
            <a:r>
              <a:rPr lang="en-US" b="1" dirty="0"/>
              <a:t>0 = lowest; 5 = highest</a:t>
            </a:r>
          </a:p>
          <a:p>
            <a:pPr marL="971550" lvl="1" indent="-514350">
              <a:buFont typeface="+mj-lt"/>
              <a:buAutoNum type="arabicPeriod"/>
            </a:pPr>
            <a:endParaRPr lang="en-US" sz="12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B40475-4825-4DF7-B581-D46042782C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264" y="1811641"/>
            <a:ext cx="3706472" cy="22275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02AD91B-DC5E-4428-A9A4-DF49B2471C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2764" y="1811641"/>
            <a:ext cx="3706472" cy="22275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A0470D5-A299-4635-81FA-DE2C74BD5F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43264" y="1811641"/>
            <a:ext cx="3706472" cy="22275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850A7D0-8D94-4544-8B1F-F99C200080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2264" y="4360344"/>
            <a:ext cx="3706472" cy="22275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A022937-84CA-48AD-835D-02C604B7340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42764" y="4360344"/>
            <a:ext cx="3706472" cy="22275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E0C6EDD-DE9A-4EF4-BB9A-92617C0EA70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43264" y="4370773"/>
            <a:ext cx="3706472" cy="22275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4D088EA-5BED-4E40-9E9F-56B2C3679FC0}"/>
              </a:ext>
            </a:extLst>
          </p:cNvPr>
          <p:cNvSpPr txBox="1"/>
          <p:nvPr/>
        </p:nvSpPr>
        <p:spPr>
          <a:xfrm>
            <a:off x="2769593" y="1830850"/>
            <a:ext cx="1003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4.3</a:t>
            </a:r>
          </a:p>
          <a:p>
            <a:r>
              <a:rPr lang="en-US" sz="1000" dirty="0"/>
              <a:t>N = 94 sections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964-34D0-4A2C-A2E8-1A59719FBD8D}"/>
              </a:ext>
            </a:extLst>
          </p:cNvPr>
          <p:cNvSpPr txBox="1"/>
          <p:nvPr/>
        </p:nvSpPr>
        <p:spPr>
          <a:xfrm>
            <a:off x="6807964" y="1830850"/>
            <a:ext cx="1003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4.1</a:t>
            </a:r>
          </a:p>
          <a:p>
            <a:r>
              <a:rPr lang="en-US" sz="1000" dirty="0"/>
              <a:t>N = 53 sections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4AD86C1-C4C6-4D69-8416-643C7C3267C8}"/>
              </a:ext>
            </a:extLst>
          </p:cNvPr>
          <p:cNvSpPr txBox="1"/>
          <p:nvPr/>
        </p:nvSpPr>
        <p:spPr>
          <a:xfrm>
            <a:off x="10870157" y="4393293"/>
            <a:ext cx="1069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4.1</a:t>
            </a:r>
          </a:p>
          <a:p>
            <a:r>
              <a:rPr lang="en-US" sz="1000" dirty="0"/>
              <a:t>N = 273 sections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6AA40DF-1A21-4B4A-B871-50DE4DF37BEE}"/>
              </a:ext>
            </a:extLst>
          </p:cNvPr>
          <p:cNvSpPr txBox="1"/>
          <p:nvPr/>
        </p:nvSpPr>
        <p:spPr>
          <a:xfrm>
            <a:off x="10860103" y="1830850"/>
            <a:ext cx="1003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4.1</a:t>
            </a:r>
          </a:p>
          <a:p>
            <a:r>
              <a:rPr lang="en-US" sz="1000" dirty="0"/>
              <a:t>N = 30 sections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0AB78CF-1E75-4A23-856E-426B9E8C7749}"/>
              </a:ext>
            </a:extLst>
          </p:cNvPr>
          <p:cNvSpPr txBox="1"/>
          <p:nvPr/>
        </p:nvSpPr>
        <p:spPr>
          <a:xfrm>
            <a:off x="2779647" y="4393293"/>
            <a:ext cx="1003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3.9</a:t>
            </a:r>
          </a:p>
          <a:p>
            <a:r>
              <a:rPr lang="en-US" sz="1000" dirty="0"/>
              <a:t>N = 30 sections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E787C8A-7C0E-4E97-AD46-6A41D3231119}"/>
              </a:ext>
            </a:extLst>
          </p:cNvPr>
          <p:cNvSpPr txBox="1"/>
          <p:nvPr/>
        </p:nvSpPr>
        <p:spPr>
          <a:xfrm>
            <a:off x="6879712" y="4393293"/>
            <a:ext cx="1003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4.0</a:t>
            </a:r>
          </a:p>
          <a:p>
            <a:r>
              <a:rPr lang="en-US" sz="1000" dirty="0"/>
              <a:t>N = 66 sections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3BD69CD-F5DF-4AD4-ADB7-342E614E3602}"/>
              </a:ext>
            </a:extLst>
          </p:cNvPr>
          <p:cNvSpPr txBox="1"/>
          <p:nvPr/>
        </p:nvSpPr>
        <p:spPr>
          <a:xfrm>
            <a:off x="8373953" y="956789"/>
            <a:ext cx="336550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Mean is the average Overall Summative Rating of all sections with over 5 responses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F03FFE8-D95C-4D2A-AA6D-8819F2A97C1F}"/>
              </a:ext>
            </a:extLst>
          </p:cNvPr>
          <p:cNvSpPr/>
          <p:nvPr/>
        </p:nvSpPr>
        <p:spPr>
          <a:xfrm>
            <a:off x="8272353" y="4359950"/>
            <a:ext cx="3706472" cy="2227500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2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84683" y="0"/>
            <a:ext cx="10515600" cy="536331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Grad-level LIFT “Overall Summative Rating”    </a:t>
            </a:r>
            <a:r>
              <a:rPr lang="en-US" sz="2700" dirty="0"/>
              <a:t>SS 2016 - W 2019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733389" y="536331"/>
            <a:ext cx="520103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2880" lvl="1" indent="-274320">
              <a:spcBef>
                <a:spcPts val="1000"/>
              </a:spcBef>
              <a:buFont typeface="+mj-lt"/>
              <a:buAutoNum type="arabicPeriod"/>
            </a:pPr>
            <a:r>
              <a:rPr lang="en-US" sz="1400" dirty="0"/>
              <a:t>The course as a whole was:</a:t>
            </a:r>
          </a:p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The course content was:</a:t>
            </a:r>
          </a:p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The instructor’s contribution to the course was:</a:t>
            </a:r>
          </a:p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The instructor’s effectiveness in teaching the subject matter was:</a:t>
            </a:r>
            <a:endParaRPr lang="en-US" sz="1050" dirty="0"/>
          </a:p>
        </p:txBody>
      </p:sp>
      <p:sp>
        <p:nvSpPr>
          <p:cNvPr id="9" name="TextBox 8"/>
          <p:cNvSpPr txBox="1"/>
          <p:nvPr/>
        </p:nvSpPr>
        <p:spPr>
          <a:xfrm>
            <a:off x="700180" y="536331"/>
            <a:ext cx="2069413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spcBef>
                <a:spcPts val="1000"/>
              </a:spcBef>
            </a:pPr>
            <a:r>
              <a:rPr lang="en-US" sz="1400" dirty="0"/>
              <a:t>Index of four items:</a:t>
            </a:r>
          </a:p>
          <a:p>
            <a:pPr marL="971550" lvl="1" indent="-514350">
              <a:buFont typeface="+mj-lt"/>
              <a:buAutoNum type="arabicPeriod"/>
            </a:pPr>
            <a:endParaRPr lang="en-US" sz="1050" dirty="0"/>
          </a:p>
        </p:txBody>
      </p:sp>
      <p:sp>
        <p:nvSpPr>
          <p:cNvPr id="13" name="TextBox 12"/>
          <p:cNvSpPr txBox="1"/>
          <p:nvPr/>
        </p:nvSpPr>
        <p:spPr>
          <a:xfrm>
            <a:off x="8031444" y="626600"/>
            <a:ext cx="282865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spcBef>
                <a:spcPts val="1000"/>
              </a:spcBef>
            </a:pPr>
            <a:r>
              <a:rPr lang="en-US" b="1" dirty="0"/>
              <a:t>0 = lowest; 5 = highest</a:t>
            </a:r>
          </a:p>
          <a:p>
            <a:pPr marL="971550" lvl="1" indent="-514350">
              <a:buFont typeface="+mj-lt"/>
              <a:buAutoNum type="arabicPeriod"/>
            </a:pPr>
            <a:endParaRPr lang="en-US" sz="1200" b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8874FE3-9B24-48BD-9BBD-F19943602C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550" y="1773896"/>
            <a:ext cx="3706472" cy="22275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A096975-12A8-4964-90B6-A7FB8F017A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536" y="4359950"/>
            <a:ext cx="3706472" cy="22275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2B121A5-A67F-40CE-8562-2DB61D5963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2764" y="4359950"/>
            <a:ext cx="3706472" cy="22275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BAA21FD-AA63-4C96-88C2-807D7F844E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73953" y="4359950"/>
            <a:ext cx="3706472" cy="22275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FF9D3C1-F8A4-4ED7-9860-E4573229BCB3}"/>
              </a:ext>
            </a:extLst>
          </p:cNvPr>
          <p:cNvSpPr txBox="1"/>
          <p:nvPr/>
        </p:nvSpPr>
        <p:spPr>
          <a:xfrm>
            <a:off x="2769593" y="1830850"/>
            <a:ext cx="1003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4.5</a:t>
            </a:r>
          </a:p>
          <a:p>
            <a:r>
              <a:rPr lang="en-US" sz="1000" dirty="0"/>
              <a:t>N = 15 sections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317A99D-9731-40CB-B396-467D2A9170F2}"/>
              </a:ext>
            </a:extLst>
          </p:cNvPr>
          <p:cNvSpPr txBox="1"/>
          <p:nvPr/>
        </p:nvSpPr>
        <p:spPr>
          <a:xfrm>
            <a:off x="10870157" y="4393293"/>
            <a:ext cx="1069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4.1</a:t>
            </a:r>
          </a:p>
          <a:p>
            <a:r>
              <a:rPr lang="en-US" sz="1000" dirty="0"/>
              <a:t>N = 607 sections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0A097B0-97A0-482A-B355-B7414A4F6D83}"/>
              </a:ext>
            </a:extLst>
          </p:cNvPr>
          <p:cNvSpPr txBox="1"/>
          <p:nvPr/>
        </p:nvSpPr>
        <p:spPr>
          <a:xfrm>
            <a:off x="2779647" y="4393293"/>
            <a:ext cx="1069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4.1</a:t>
            </a:r>
          </a:p>
          <a:p>
            <a:r>
              <a:rPr lang="en-US" sz="1000" dirty="0"/>
              <a:t>N = 218 sections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22ABCE5-4A20-4FA0-9004-4E18AA15EA4C}"/>
              </a:ext>
            </a:extLst>
          </p:cNvPr>
          <p:cNvSpPr txBox="1"/>
          <p:nvPr/>
        </p:nvSpPr>
        <p:spPr>
          <a:xfrm>
            <a:off x="6879712" y="4393293"/>
            <a:ext cx="1069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4.0</a:t>
            </a:r>
          </a:p>
          <a:p>
            <a:r>
              <a:rPr lang="en-US" sz="1000" dirty="0"/>
              <a:t>N = 374 sections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B01A794-1334-49E1-8857-CC9D63F7DEC8}"/>
              </a:ext>
            </a:extLst>
          </p:cNvPr>
          <p:cNvSpPr txBox="1"/>
          <p:nvPr/>
        </p:nvSpPr>
        <p:spPr>
          <a:xfrm>
            <a:off x="8373953" y="956789"/>
            <a:ext cx="336550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Mean is the average Overall Summative Rating of all sections with over 5 responses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1083940-CC80-4B6E-BBFB-D6B83813AD89}"/>
              </a:ext>
            </a:extLst>
          </p:cNvPr>
          <p:cNvSpPr/>
          <p:nvPr/>
        </p:nvSpPr>
        <p:spPr>
          <a:xfrm>
            <a:off x="8373953" y="4359950"/>
            <a:ext cx="3706472" cy="2227500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852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76376" y="0"/>
            <a:ext cx="10817525" cy="536331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100-level LIFT “Challenge and Engagement Index” </a:t>
            </a:r>
            <a:r>
              <a:rPr lang="en-US" sz="2700" dirty="0"/>
              <a:t>SS 2016 - W 2019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310695" y="536331"/>
            <a:ext cx="728187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Relative to other college courses you have taken, the intellectual challenge presented was:</a:t>
            </a:r>
          </a:p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Relative to …, the amount of effort you put into this course was:</a:t>
            </a:r>
          </a:p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Relative to …, the amount of effort to succeed in this course was:</a:t>
            </a:r>
          </a:p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For the total average hours [per week spent on the course], how many do you consider were valuable in advancing your education?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0160" y="967218"/>
            <a:ext cx="20694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spcBef>
                <a:spcPts val="1000"/>
              </a:spcBef>
            </a:pPr>
            <a:r>
              <a:rPr lang="en-US" sz="1400" dirty="0"/>
              <a:t>Index of four items:</a:t>
            </a:r>
            <a:endParaRPr lang="en-US" sz="1050" dirty="0"/>
          </a:p>
        </p:txBody>
      </p:sp>
      <p:sp>
        <p:nvSpPr>
          <p:cNvPr id="13" name="TextBox 12"/>
          <p:cNvSpPr txBox="1"/>
          <p:nvPr/>
        </p:nvSpPr>
        <p:spPr>
          <a:xfrm>
            <a:off x="9116113" y="530183"/>
            <a:ext cx="282865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spcBef>
                <a:spcPts val="1000"/>
              </a:spcBef>
            </a:pPr>
            <a:r>
              <a:rPr lang="en-US" b="1" dirty="0"/>
              <a:t>1 = lowest; 7 = highest</a:t>
            </a:r>
          </a:p>
          <a:p>
            <a:pPr marL="971550" lvl="1" indent="-514350">
              <a:buFont typeface="+mj-lt"/>
              <a:buAutoNum type="arabicPeriod"/>
            </a:pPr>
            <a:endParaRPr lang="en-US" sz="12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76FBB1F-9867-49F8-B6FE-8318CCAC4FE7}"/>
              </a:ext>
            </a:extLst>
          </p:cNvPr>
          <p:cNvSpPr txBox="1"/>
          <p:nvPr/>
        </p:nvSpPr>
        <p:spPr>
          <a:xfrm>
            <a:off x="9569116" y="902003"/>
            <a:ext cx="2424529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Mean is the average CEI of all sections with over 5 responses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4FC501A-5049-4D71-AD45-3EE0F198D7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3745" y="4360128"/>
            <a:ext cx="3691027" cy="223523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7D4FB7A-A2C8-4D0F-9DDA-D1DD624764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037" y="1915388"/>
            <a:ext cx="3706472" cy="223523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D9C60FA-4DFE-446D-988B-8A041C3230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2764" y="1915388"/>
            <a:ext cx="3675585" cy="223523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1B7E67B-624B-475D-AF27-A628DD05D2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42764" y="4360128"/>
            <a:ext cx="3691028" cy="2235234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02C2D40B-2EED-49ED-8641-84772530219C}"/>
              </a:ext>
            </a:extLst>
          </p:cNvPr>
          <p:cNvSpPr txBox="1"/>
          <p:nvPr/>
        </p:nvSpPr>
        <p:spPr>
          <a:xfrm>
            <a:off x="2769593" y="1964666"/>
            <a:ext cx="1003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4.4</a:t>
            </a:r>
          </a:p>
          <a:p>
            <a:r>
              <a:rPr lang="en-US" sz="1000" dirty="0"/>
              <a:t>N = 68 sections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9D67152-3DA8-47AE-AF45-C2EADE2BC96F}"/>
              </a:ext>
            </a:extLst>
          </p:cNvPr>
          <p:cNvSpPr txBox="1"/>
          <p:nvPr/>
        </p:nvSpPr>
        <p:spPr>
          <a:xfrm>
            <a:off x="6807964" y="1964666"/>
            <a:ext cx="1003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4.2</a:t>
            </a:r>
          </a:p>
          <a:p>
            <a:r>
              <a:rPr lang="en-US" sz="1000" dirty="0"/>
              <a:t>N = 88 sections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04F82EE-CB74-4069-A6A1-169BD6685D30}"/>
              </a:ext>
            </a:extLst>
          </p:cNvPr>
          <p:cNvSpPr txBox="1"/>
          <p:nvPr/>
        </p:nvSpPr>
        <p:spPr>
          <a:xfrm>
            <a:off x="6807963" y="4403761"/>
            <a:ext cx="1003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4.5</a:t>
            </a:r>
          </a:p>
          <a:p>
            <a:r>
              <a:rPr lang="en-US" sz="1000" dirty="0"/>
              <a:t>N = 37 sections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150616F-69A4-46E4-BCB5-F22485200F38}"/>
              </a:ext>
            </a:extLst>
          </p:cNvPr>
          <p:cNvSpPr txBox="1"/>
          <p:nvPr/>
        </p:nvSpPr>
        <p:spPr>
          <a:xfrm>
            <a:off x="10860103" y="4403761"/>
            <a:ext cx="1069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4.3</a:t>
            </a:r>
          </a:p>
          <a:p>
            <a:r>
              <a:rPr lang="en-US" sz="1000" dirty="0"/>
              <a:t>N = 193 sections 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B6A3DCF-4437-43B7-B574-A1FBD526B61F}"/>
              </a:ext>
            </a:extLst>
          </p:cNvPr>
          <p:cNvSpPr/>
          <p:nvPr/>
        </p:nvSpPr>
        <p:spPr>
          <a:xfrm>
            <a:off x="8234253" y="4359950"/>
            <a:ext cx="3706472" cy="2227500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12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76376" y="0"/>
            <a:ext cx="10817525" cy="536331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200-level LIFT “Challenge and Engagement Index” </a:t>
            </a:r>
            <a:r>
              <a:rPr lang="en-US" sz="2700" dirty="0"/>
              <a:t>SS 2016 - W 2019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310695" y="536331"/>
            <a:ext cx="728187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Relative to other college courses you have taken, the intellectual challenge presented was:</a:t>
            </a:r>
          </a:p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Relative to …, the amount of effort you put into this course was:</a:t>
            </a:r>
          </a:p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Relative to …, the amount of effort to succeed in this course was:</a:t>
            </a:r>
          </a:p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For the total average hours [per week spent on the course], how many do you consider were valuable in advancing your education?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0160" y="967218"/>
            <a:ext cx="20694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spcBef>
                <a:spcPts val="1000"/>
              </a:spcBef>
            </a:pPr>
            <a:r>
              <a:rPr lang="en-US" sz="1400" dirty="0"/>
              <a:t>Index of four items:</a:t>
            </a:r>
            <a:endParaRPr lang="en-US" sz="105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EA6B323-708C-4231-A2FE-086A01356688}"/>
              </a:ext>
            </a:extLst>
          </p:cNvPr>
          <p:cNvSpPr txBox="1"/>
          <p:nvPr/>
        </p:nvSpPr>
        <p:spPr>
          <a:xfrm>
            <a:off x="9116113" y="530183"/>
            <a:ext cx="282865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spcBef>
                <a:spcPts val="1000"/>
              </a:spcBef>
            </a:pPr>
            <a:r>
              <a:rPr lang="en-US" b="1" dirty="0"/>
              <a:t>1 = lowest; 7 = highest</a:t>
            </a:r>
          </a:p>
          <a:p>
            <a:pPr marL="971550" lvl="1" indent="-514350">
              <a:buFont typeface="+mj-lt"/>
              <a:buAutoNum type="arabicPeriod"/>
            </a:pPr>
            <a:endParaRPr lang="en-US" sz="1200" b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211E776-D002-40A7-8298-9D12C0A26F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8300" y="4356082"/>
            <a:ext cx="3692878" cy="223523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D3ECB14-791F-476A-96E1-C366CBEC9D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273" y="1913365"/>
            <a:ext cx="3706472" cy="223523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BA1F7E3-98FE-4717-9CC1-700A175DF2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1902" y="1913365"/>
            <a:ext cx="3706472" cy="223523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0D2B14A-2020-4310-8BC0-8493C79C08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38300" y="1913365"/>
            <a:ext cx="3706472" cy="223523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EF61CE8-2D69-458B-AF9C-21319D8189B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6273" y="4356082"/>
            <a:ext cx="3706472" cy="223523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66F9CF26-801A-494C-8B7C-7FDA094C455B}"/>
              </a:ext>
            </a:extLst>
          </p:cNvPr>
          <p:cNvSpPr txBox="1"/>
          <p:nvPr/>
        </p:nvSpPr>
        <p:spPr>
          <a:xfrm>
            <a:off x="2769593" y="1964666"/>
            <a:ext cx="1003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4.8</a:t>
            </a:r>
          </a:p>
          <a:p>
            <a:r>
              <a:rPr lang="en-US" sz="1000" dirty="0"/>
              <a:t>N = 27 sections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7C7F1FD-A646-4BAB-A6C3-43AED29D4103}"/>
              </a:ext>
            </a:extLst>
          </p:cNvPr>
          <p:cNvSpPr txBox="1"/>
          <p:nvPr/>
        </p:nvSpPr>
        <p:spPr>
          <a:xfrm>
            <a:off x="6807964" y="1964666"/>
            <a:ext cx="1069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4.4</a:t>
            </a:r>
          </a:p>
          <a:p>
            <a:r>
              <a:rPr lang="en-US" sz="1000" dirty="0"/>
              <a:t>N = 121 sections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B0946FC-FA13-4F43-B424-ED00CDC97846}"/>
              </a:ext>
            </a:extLst>
          </p:cNvPr>
          <p:cNvSpPr txBox="1"/>
          <p:nvPr/>
        </p:nvSpPr>
        <p:spPr>
          <a:xfrm>
            <a:off x="10860103" y="4403761"/>
            <a:ext cx="1069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4.4</a:t>
            </a:r>
          </a:p>
          <a:p>
            <a:r>
              <a:rPr lang="en-US" sz="1000" dirty="0"/>
              <a:t>N = 182 sections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434B3D2-0504-4CF1-948F-0FB5FA39B2D7}"/>
              </a:ext>
            </a:extLst>
          </p:cNvPr>
          <p:cNvSpPr txBox="1"/>
          <p:nvPr/>
        </p:nvSpPr>
        <p:spPr>
          <a:xfrm>
            <a:off x="10860103" y="1964666"/>
            <a:ext cx="1003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4.8</a:t>
            </a:r>
          </a:p>
          <a:p>
            <a:r>
              <a:rPr lang="en-US" sz="1000" dirty="0"/>
              <a:t>N = 15 sections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D390B7B-BEC1-4D69-A58C-2B308EBD8DC2}"/>
              </a:ext>
            </a:extLst>
          </p:cNvPr>
          <p:cNvSpPr txBox="1"/>
          <p:nvPr/>
        </p:nvSpPr>
        <p:spPr>
          <a:xfrm>
            <a:off x="2769593" y="4405143"/>
            <a:ext cx="1003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4.2</a:t>
            </a:r>
          </a:p>
          <a:p>
            <a:r>
              <a:rPr lang="en-US" sz="1000" dirty="0"/>
              <a:t>N = 19 sections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0914360-1EB8-4316-91D7-724F715DB8A7}"/>
              </a:ext>
            </a:extLst>
          </p:cNvPr>
          <p:cNvSpPr/>
          <p:nvPr/>
        </p:nvSpPr>
        <p:spPr>
          <a:xfrm>
            <a:off x="8208853" y="4359950"/>
            <a:ext cx="3706472" cy="2227500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E14AA06-2ADB-48E4-B70E-32313C26A3FF}"/>
              </a:ext>
            </a:extLst>
          </p:cNvPr>
          <p:cNvSpPr txBox="1"/>
          <p:nvPr/>
        </p:nvSpPr>
        <p:spPr>
          <a:xfrm>
            <a:off x="9569116" y="902003"/>
            <a:ext cx="2424529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Mean is the average CEI of all sections with over 5 responses</a:t>
            </a:r>
          </a:p>
        </p:txBody>
      </p:sp>
    </p:spTree>
    <p:extLst>
      <p:ext uri="{BB962C8B-B14F-4D97-AF65-F5344CB8AC3E}">
        <p14:creationId xmlns:p14="http://schemas.microsoft.com/office/powerpoint/2010/main" val="335248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76376" y="0"/>
            <a:ext cx="10817525" cy="536331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300-level LIFT “Challenge and Engagement Index” </a:t>
            </a:r>
            <a:r>
              <a:rPr lang="en-US" sz="2700" dirty="0"/>
              <a:t>SS 2016 - W 2019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310695" y="536331"/>
            <a:ext cx="728187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Relative to other college courses you have taken, the intellectual challenge presented was:</a:t>
            </a:r>
          </a:p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Relative to …, the amount of effort you put into this course was:</a:t>
            </a:r>
          </a:p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Relative to …, the amount of effort to succeed in this course was:</a:t>
            </a:r>
          </a:p>
          <a:p>
            <a:pPr marL="182880" lvl="1" indent="-274320">
              <a:buFont typeface="+mj-lt"/>
              <a:buAutoNum type="arabicPeriod"/>
            </a:pPr>
            <a:r>
              <a:rPr lang="en-US" sz="1400" dirty="0"/>
              <a:t>For the total average hours [per week spent on the course], how many do you consider were valuable in advancing your education?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0160" y="967218"/>
            <a:ext cx="20694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spcBef>
                <a:spcPts val="1000"/>
              </a:spcBef>
            </a:pPr>
            <a:r>
              <a:rPr lang="en-US" sz="1400" dirty="0"/>
              <a:t>Index of four items:</a:t>
            </a:r>
            <a:endParaRPr lang="en-US" sz="105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8B3C88D-281A-4977-913A-93BF38545C31}"/>
              </a:ext>
            </a:extLst>
          </p:cNvPr>
          <p:cNvSpPr txBox="1"/>
          <p:nvPr/>
        </p:nvSpPr>
        <p:spPr>
          <a:xfrm>
            <a:off x="9116113" y="530183"/>
            <a:ext cx="282865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spcBef>
                <a:spcPts val="1000"/>
              </a:spcBef>
            </a:pPr>
            <a:r>
              <a:rPr lang="en-US" b="1" dirty="0"/>
              <a:t>1 = lowest; 7 = highest</a:t>
            </a:r>
          </a:p>
          <a:p>
            <a:pPr marL="971550" lvl="1" indent="-514350">
              <a:buFont typeface="+mj-lt"/>
              <a:buAutoNum type="arabicPeriod"/>
            </a:pPr>
            <a:endParaRPr lang="en-US" sz="1200" b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450A5AC-6A3A-43C7-9EED-877325B57C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337" y="1902736"/>
            <a:ext cx="3706472" cy="223523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75C2AAA-A9E1-4791-8CA6-E869AB5D1A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1902" y="1902736"/>
            <a:ext cx="3706471" cy="223523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1585FC5-E5E6-47C2-A374-6A936F4DA4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32904" y="1902736"/>
            <a:ext cx="3706472" cy="223523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2CB940E-7C1F-4E9D-9E83-F5561495E5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337" y="4334824"/>
            <a:ext cx="3706472" cy="223523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6AF0C8C-ABE7-4624-B815-66A3BE637A2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31902" y="4334824"/>
            <a:ext cx="3706472" cy="223523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D9820F7-4A0B-425D-B683-CD407E4D729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32904" y="4334824"/>
            <a:ext cx="3706472" cy="223523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873E7F4-AE16-4913-9DE1-EFFBFF9018BC}"/>
              </a:ext>
            </a:extLst>
          </p:cNvPr>
          <p:cNvSpPr txBox="1"/>
          <p:nvPr/>
        </p:nvSpPr>
        <p:spPr>
          <a:xfrm>
            <a:off x="2779342" y="1933513"/>
            <a:ext cx="1069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4.8</a:t>
            </a:r>
          </a:p>
          <a:p>
            <a:r>
              <a:rPr lang="en-US" sz="1000" dirty="0"/>
              <a:t>N = 200 sections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198B21B-BECA-465C-8511-A725651B5DFB}"/>
              </a:ext>
            </a:extLst>
          </p:cNvPr>
          <p:cNvSpPr txBox="1"/>
          <p:nvPr/>
        </p:nvSpPr>
        <p:spPr>
          <a:xfrm>
            <a:off x="6817713" y="1933513"/>
            <a:ext cx="1069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5.0</a:t>
            </a:r>
          </a:p>
          <a:p>
            <a:r>
              <a:rPr lang="en-US" sz="1000" dirty="0"/>
              <a:t>N = 111 sections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6EC94CB-9321-4173-9100-A36046625B1C}"/>
              </a:ext>
            </a:extLst>
          </p:cNvPr>
          <p:cNvSpPr txBox="1"/>
          <p:nvPr/>
        </p:nvSpPr>
        <p:spPr>
          <a:xfrm>
            <a:off x="10869852" y="4361457"/>
            <a:ext cx="1069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4.8</a:t>
            </a:r>
          </a:p>
          <a:p>
            <a:r>
              <a:rPr lang="en-US" sz="1000" dirty="0"/>
              <a:t>N = 563 sections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C4FBD59-988B-4736-825A-1D4399D54A68}"/>
              </a:ext>
            </a:extLst>
          </p:cNvPr>
          <p:cNvSpPr txBox="1"/>
          <p:nvPr/>
        </p:nvSpPr>
        <p:spPr>
          <a:xfrm>
            <a:off x="10869852" y="1933513"/>
            <a:ext cx="1003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5.2</a:t>
            </a:r>
          </a:p>
          <a:p>
            <a:r>
              <a:rPr lang="en-US" sz="1000" dirty="0"/>
              <a:t>N = 18 sections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25CA8A2-F453-4AEF-A7D4-9DFBDB1FE730}"/>
              </a:ext>
            </a:extLst>
          </p:cNvPr>
          <p:cNvSpPr txBox="1"/>
          <p:nvPr/>
        </p:nvSpPr>
        <p:spPr>
          <a:xfrm>
            <a:off x="2779342" y="4381342"/>
            <a:ext cx="1003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4.7</a:t>
            </a:r>
          </a:p>
          <a:p>
            <a:r>
              <a:rPr lang="en-US" sz="1000" dirty="0"/>
              <a:t>N = 84 sections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CACC11D-E92F-4EDC-9E00-DC4748CC2324}"/>
              </a:ext>
            </a:extLst>
          </p:cNvPr>
          <p:cNvSpPr txBox="1"/>
          <p:nvPr/>
        </p:nvSpPr>
        <p:spPr>
          <a:xfrm>
            <a:off x="6817713" y="4326264"/>
            <a:ext cx="1003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mean = 4.5</a:t>
            </a:r>
          </a:p>
          <a:p>
            <a:r>
              <a:rPr lang="en-US" sz="1000" dirty="0"/>
              <a:t>N = 66 sections 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460C5A2-D121-487B-86D9-D4550E7FC775}"/>
              </a:ext>
            </a:extLst>
          </p:cNvPr>
          <p:cNvSpPr/>
          <p:nvPr/>
        </p:nvSpPr>
        <p:spPr>
          <a:xfrm>
            <a:off x="8246953" y="4359950"/>
            <a:ext cx="3706472" cy="2227500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8E63E04-B078-44C0-A30B-AE160894E047}"/>
              </a:ext>
            </a:extLst>
          </p:cNvPr>
          <p:cNvSpPr txBox="1"/>
          <p:nvPr/>
        </p:nvSpPr>
        <p:spPr>
          <a:xfrm>
            <a:off x="9569116" y="902003"/>
            <a:ext cx="2424529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Mean is the average CEI of all sections with over 5 responses</a:t>
            </a:r>
          </a:p>
        </p:txBody>
      </p:sp>
    </p:spTree>
    <p:extLst>
      <p:ext uri="{BB962C8B-B14F-4D97-AF65-F5344CB8AC3E}">
        <p14:creationId xmlns:p14="http://schemas.microsoft.com/office/powerpoint/2010/main" val="830347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877</TotalTime>
  <Words>1540</Words>
  <Application>Microsoft Office PowerPoint</Application>
  <PresentationFormat>Widescreen</PresentationFormat>
  <Paragraphs>242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Summary of three year (Fall 2016-Winter 2019) of LIFT scores and grade distribution in CCPS</vt:lpstr>
      <vt:lpstr>100-level LIFT “Overall Summative Rating”    SS 2016 - W 2019</vt:lpstr>
      <vt:lpstr>200-level LIFT “Overall Summative Rating”    SS 2016 - W 2019</vt:lpstr>
      <vt:lpstr>300-level LIFT “Overall Summative Rating”    SS 2016 - W 2019</vt:lpstr>
      <vt:lpstr>400-level LIFT “Overall Summative Rating”    SS 2016 - W 2019</vt:lpstr>
      <vt:lpstr>Grad-level LIFT “Overall Summative Rating”    SS 2016 - W 2019</vt:lpstr>
      <vt:lpstr>100-level LIFT “Challenge and Engagement Index” SS 2016 - W 2019</vt:lpstr>
      <vt:lpstr>200-level LIFT “Challenge and Engagement Index” SS 2016 - W 2019</vt:lpstr>
      <vt:lpstr>300-level LIFT “Challenge and Engagement Index” SS 2016 - W 2019</vt:lpstr>
      <vt:lpstr>400-level LIFT “Challenge and Engagement Index” SS 2016 - W 2019</vt:lpstr>
      <vt:lpstr>Grad-level LIFT “Challenge and Engagement Index” SS 2016 - W 2019</vt:lpstr>
      <vt:lpstr>100-level Grade Distributions    SS 2016 - W 2019</vt:lpstr>
      <vt:lpstr>200-level Grade Distributions    SS 2016 - W 2019</vt:lpstr>
      <vt:lpstr>300-level Grade Distributions    SS 2016 - W 2019</vt:lpstr>
      <vt:lpstr>400-level Grade Distributions    SS 2016 - W 2019</vt:lpstr>
      <vt:lpstr>Grad-level Grade Distributions    SS 2016 - W 2019</vt:lpstr>
    </vt:vector>
  </TitlesOfParts>
  <Company>Grand Valley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400-level Grade Distributions    SS 2016 - W 2018</dc:title>
  <dc:creator>Mark Hoffman</dc:creator>
  <cp:lastModifiedBy>Rita Cooper</cp:lastModifiedBy>
  <cp:revision>55</cp:revision>
  <dcterms:created xsi:type="dcterms:W3CDTF">2018-06-14T19:41:06Z</dcterms:created>
  <dcterms:modified xsi:type="dcterms:W3CDTF">2019-07-31T14:43:16Z</dcterms:modified>
</cp:coreProperties>
</file>