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0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8" r:id="rId8"/>
    <p:sldId id="260" r:id="rId9"/>
    <p:sldId id="261" r:id="rId10"/>
    <p:sldId id="264" r:id="rId11"/>
    <p:sldId id="266" r:id="rId12"/>
    <p:sldId id="267" r:id="rId13"/>
    <p:sldId id="263" r:id="rId14"/>
    <p:sldId id="265" r:id="rId15"/>
    <p:sldId id="262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2"/>
    <p:restoredTop sz="94541"/>
  </p:normalViewPr>
  <p:slideViewPr>
    <p:cSldViewPr snapToGrid="0" snapToObjects="1">
      <p:cViewPr>
        <p:scale>
          <a:sx n="85" d="100"/>
          <a:sy n="85" d="100"/>
        </p:scale>
        <p:origin x="20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3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9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01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29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9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9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89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3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2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45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3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5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7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12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6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5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MLA 8th Edition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Fred Meijer Center for Writing and Michigan Authors</a:t>
            </a:r>
          </a:p>
          <a:p>
            <a:r>
              <a:rPr lang="en-US" dirty="0" smtClean="0"/>
              <a:t>Lake Ontario Hall 120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(or volume in some cases) is pretty straight forward, but it has changed from the previous edition.</a:t>
            </a:r>
          </a:p>
          <a:p>
            <a:r>
              <a:rPr lang="en-US" dirty="0" smtClean="0"/>
              <a:t>Instead of putting “64.1,” for example, you’d write out “vol. 64, no. 1.”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1855" y="4738726"/>
            <a:ext cx="854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Baron, Naomi S. “Redefining Reading: The Impact of Digital Communication 	Media.” 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The Michigan Review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vol. 128, no.1, Jan. 2013, pp. 193-200. 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Publisher simply means whatever company published the source being used.</a:t>
            </a:r>
          </a:p>
          <a:p>
            <a:r>
              <a:rPr lang="en-US" dirty="0" smtClean="0"/>
              <a:t>The main difference from before is that the city of publication is no longer given.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5024" y="4738002"/>
            <a:ext cx="854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Lessig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Lawrence. 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Remix: Making Art and Commerce Thrive in the Hybrid Economy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. 	Penguin Press, 2008. 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source does not have a date on it (like many online sources), it is now okay to just give the date accessed.</a:t>
            </a:r>
          </a:p>
          <a:p>
            <a:r>
              <a:rPr lang="en-US" dirty="0" err="1" smtClean="0"/>
              <a:t>n.d.</a:t>
            </a:r>
            <a:r>
              <a:rPr lang="en-US" dirty="0" smtClean="0"/>
              <a:t> is no longer used. If a fact from the source is found from some external place, then it is put in [square brackets]. Otherwise, the </a:t>
            </a:r>
            <a:r>
              <a:rPr lang="en-US" dirty="0" err="1" smtClean="0"/>
              <a:t>n.d.</a:t>
            </a:r>
            <a:r>
              <a:rPr lang="en-US" dirty="0" smtClean="0"/>
              <a:t> is omitted.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5024" y="4738002"/>
            <a:ext cx="8548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Hollmichel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Stefanie. “The Reading Brain: Differences between Digital and Print.” 	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Atlantic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25 Apr. 2015, </a:t>
            </a:r>
            <a:r>
              <a:rPr lang="en-US" sz="2000" dirty="0" err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somanybooksblog.com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/2015/04/25/the-reading-brain-	differences-between-digital-and-print/.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is just where to find the source—whether that’s a URL or a page number.</a:t>
            </a:r>
          </a:p>
          <a:p>
            <a:r>
              <a:rPr lang="en-US" dirty="0" smtClean="0"/>
              <a:t>Unlike previous MLA, we are back to including the URL</a:t>
            </a:r>
          </a:p>
          <a:p>
            <a:r>
              <a:rPr lang="en-US" dirty="0" smtClean="0"/>
              <a:t>For page numbers, in the works cited entry, p. or pp. comes before the page range. This however is not carried over into the in-text citation.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1855" y="4860205"/>
            <a:ext cx="854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Baron, Naomi S. “Redefining Reading: The Impact of Digital Communication 	Media.” 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The Michigan Review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vol. 128, no.1, Jan. 2013, pp. 193-200. 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entries will have a “container one” and a “container two.” An example of this would be a journal article that is in a journal and is found in a database. The journal is container one, and the database it’s found in is container two.</a:t>
            </a:r>
          </a:p>
          <a:p>
            <a:r>
              <a:rPr lang="en-US" dirty="0"/>
              <a:t>Container two comes AFTER the location in container one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In-Text Parenthetical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them to:</a:t>
            </a:r>
          </a:p>
          <a:p>
            <a:pPr lvl="1"/>
            <a:r>
              <a:rPr lang="en-US" sz="2800" dirty="0" smtClean="0"/>
              <a:t>Quote directly</a:t>
            </a:r>
          </a:p>
          <a:p>
            <a:pPr lvl="1"/>
            <a:r>
              <a:rPr lang="en-US" sz="2800" dirty="0" smtClean="0"/>
              <a:t>Summarize material</a:t>
            </a:r>
          </a:p>
          <a:p>
            <a:pPr lvl="1"/>
            <a:r>
              <a:rPr lang="en-US" sz="2800" dirty="0" smtClean="0"/>
              <a:t>Paraphrase material</a:t>
            </a:r>
            <a:endParaRPr lang="en-US" sz="2800" dirty="0"/>
          </a:p>
          <a:p>
            <a:r>
              <a:rPr lang="en-US" dirty="0"/>
              <a:t>Quick Tip: Plagiarism is using someone’s </a:t>
            </a:r>
            <a:r>
              <a:rPr lang="en-US" u="sng" dirty="0"/>
              <a:t>words</a:t>
            </a:r>
            <a:r>
              <a:rPr lang="en-US" dirty="0"/>
              <a:t> or </a:t>
            </a:r>
            <a:r>
              <a:rPr lang="en-US" u="sng" dirty="0"/>
              <a:t>ideas</a:t>
            </a:r>
            <a:r>
              <a:rPr lang="en-US" dirty="0"/>
              <a:t> without giving the source proper credit.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Formatting An In-Text parenthetical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common ways of writing an in-text citation:</a:t>
            </a:r>
          </a:p>
          <a:p>
            <a:pPr lvl="1"/>
            <a:r>
              <a:rPr lang="en-US" dirty="0" smtClean="0"/>
              <a:t>Integrate the author’s name into the sentence itself</a:t>
            </a:r>
          </a:p>
          <a:p>
            <a:pPr lvl="1"/>
            <a:r>
              <a:rPr lang="en-US" dirty="0" smtClean="0"/>
              <a:t>Include the author’s name in a parenthetical citation at the end of the passage in which you quote, summarize, or paraphrase the work.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3324" y="44712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In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Text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Citation examples: 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In </a:t>
            </a:r>
            <a:r>
              <a:rPr lang="en-US" i="1" dirty="0" smtClean="0">
                <a:latin typeface="Garamond" charset="0"/>
                <a:ea typeface="Garamond" charset="0"/>
                <a:cs typeface="Garamond" charset="0"/>
              </a:rPr>
              <a:t>Run Rabbit Run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Rolo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Tamasi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argues that “patience is not a virtue, but a curse” (185).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For some, “patience is not a virtue, but a curse” (</a:t>
            </a:r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Tamasi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185). 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7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60" y="832231"/>
            <a:ext cx="10471877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Fred Meijer Center for Writing &amp; Michigan 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5412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Allendale, LOH 120:</a:t>
            </a:r>
          </a:p>
          <a:p>
            <a:pPr lvl="1"/>
            <a:r>
              <a:rPr lang="en-US" sz="2400" b="1" dirty="0" smtClean="0"/>
              <a:t>Monday-Thursday, 9am-6pm</a:t>
            </a:r>
          </a:p>
          <a:p>
            <a:pPr lvl="1"/>
            <a:r>
              <a:rPr lang="en-US" sz="2400" b="1" dirty="0" smtClean="0"/>
              <a:t>Friday, 9am-3pm</a:t>
            </a:r>
          </a:p>
          <a:p>
            <a:pPr lvl="1"/>
            <a:r>
              <a:rPr lang="en-US" sz="2400" b="1" dirty="0" smtClean="0"/>
              <a:t>Sunday, 2pm-6pm</a:t>
            </a:r>
          </a:p>
          <a:p>
            <a:r>
              <a:rPr lang="en-US" b="1" dirty="0" smtClean="0"/>
              <a:t>Allendale, Mary </a:t>
            </a:r>
            <a:r>
              <a:rPr lang="en-US" b="1" dirty="0" err="1" smtClean="0"/>
              <a:t>Idema</a:t>
            </a:r>
            <a:r>
              <a:rPr lang="en-US" b="1" dirty="0" smtClean="0"/>
              <a:t> Pew Library Knowledge Market, 1</a:t>
            </a:r>
            <a:r>
              <a:rPr lang="en-US" b="1" baseline="30000" dirty="0" smtClean="0"/>
              <a:t>st</a:t>
            </a:r>
            <a:r>
              <a:rPr lang="en-US" b="1" dirty="0" smtClean="0"/>
              <a:t> floor:</a:t>
            </a:r>
          </a:p>
          <a:p>
            <a:pPr lvl="1"/>
            <a:r>
              <a:rPr lang="en-US" sz="2400" b="1" dirty="0" smtClean="0"/>
              <a:t>Sunday-Thursday, 6pm-11pm</a:t>
            </a:r>
          </a:p>
          <a:p>
            <a:r>
              <a:rPr lang="en-US" b="1" dirty="0"/>
              <a:t>Online, Google Docs: Monday-Wednesday, 8pm-12am </a:t>
            </a:r>
            <a:endParaRPr lang="en-US" b="1" dirty="0" smtClean="0"/>
          </a:p>
          <a:p>
            <a:r>
              <a:rPr lang="en-US" b="1" dirty="0" smtClean="0"/>
              <a:t>Downtown, Pew Campus, Steelcase Knowledge Market</a:t>
            </a:r>
          </a:p>
          <a:p>
            <a:pPr lvl="1"/>
            <a:r>
              <a:rPr lang="en-US" sz="2400" b="1" dirty="0" smtClean="0"/>
              <a:t>Monday-Thursday, 2pm-6pm</a:t>
            </a:r>
          </a:p>
          <a:p>
            <a:r>
              <a:rPr lang="en-US" b="1" dirty="0" smtClean="0"/>
              <a:t>Downtown, CHS Building, Grand Rapids, CHS 100</a:t>
            </a:r>
          </a:p>
          <a:p>
            <a:pPr lvl="1"/>
            <a:r>
              <a:rPr lang="en-US" sz="2400" b="1" dirty="0" smtClean="0"/>
              <a:t>Monday &amp; Thursday, 11am-2pm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85023" y="3282846"/>
            <a:ext cx="374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Schedule appointments at</a:t>
            </a:r>
          </a:p>
          <a:p>
            <a:pPr algn="ctr"/>
            <a:r>
              <a:rPr lang="en-US" sz="2400" b="1" u="sng" dirty="0" err="1" smtClean="0">
                <a:solidFill>
                  <a:srgbClr val="0070C0"/>
                </a:solidFill>
              </a:rPr>
              <a:t>www.gvsu.edu</a:t>
            </a:r>
            <a:r>
              <a:rPr lang="en-US" sz="2400" b="1" u="sng" dirty="0" smtClean="0">
                <a:solidFill>
                  <a:srgbClr val="0070C0"/>
                </a:solidFill>
              </a:rPr>
              <a:t>/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wc</a:t>
            </a:r>
            <a:endParaRPr lang="en-US" sz="2400" b="1" u="sng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/>
              <a:t>o</a:t>
            </a:r>
            <a:r>
              <a:rPr lang="en-US" sz="2400" b="1" dirty="0" smtClean="0"/>
              <a:t>r just drop-in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758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MLA stands for the </a:t>
            </a:r>
            <a:r>
              <a:rPr lang="en-US" b="1" dirty="0" smtClean="0"/>
              <a:t>Modern Language Association</a:t>
            </a:r>
            <a:r>
              <a:rPr lang="en-US" dirty="0" smtClean="0"/>
              <a:t>. It is the principal professional organization of language and literature scholars.</a:t>
            </a:r>
            <a:endParaRPr lang="en-US" b="1" dirty="0" smtClean="0"/>
          </a:p>
          <a:p>
            <a:r>
              <a:rPr lang="en-US" dirty="0" smtClean="0"/>
              <a:t>As it focuses on language and literature, MLA is primarily the citation style of the humanities.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MLA 8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MLA used to have many different ways of citing different sources, and many of those citations contained repeated information.</a:t>
            </a:r>
          </a:p>
          <a:p>
            <a:r>
              <a:rPr lang="en-US" dirty="0" smtClean="0"/>
              <a:t>The purpose of the MLA 8</a:t>
            </a:r>
            <a:r>
              <a:rPr lang="en-US" baseline="30000" dirty="0" smtClean="0"/>
              <a:t>th</a:t>
            </a:r>
            <a:r>
              <a:rPr lang="en-US" dirty="0" smtClean="0"/>
              <a:t> edition was to streamline the citing process—instead of someone asking “how do I cite a [video/web document/article/etc.],” a person just lists a work’s main elements, which according to MLA are consistent across different media. </a:t>
            </a:r>
            <a:endParaRPr lang="en-US" dirty="0"/>
          </a:p>
          <a:p>
            <a:r>
              <a:rPr lang="en-US" dirty="0" smtClean="0"/>
              <a:t>Definitive Source: MLA Handbook, 8</a:t>
            </a:r>
            <a:r>
              <a:rPr lang="en-US" baseline="30000" dirty="0" smtClean="0"/>
              <a:t>th</a:t>
            </a:r>
            <a:r>
              <a:rPr lang="en-US" dirty="0" smtClean="0"/>
              <a:t> Edition, 2016.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35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Document Sources in MLA Format?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give credit where credit is due: avoid plagiarism</a:t>
            </a:r>
          </a:p>
          <a:p>
            <a:r>
              <a:rPr lang="en-US" dirty="0" smtClean="0"/>
              <a:t>To establish your credibility</a:t>
            </a:r>
          </a:p>
          <a:p>
            <a:r>
              <a:rPr lang="en-US" dirty="0" smtClean="0"/>
              <a:t>To ensure consistency within a discipline: readers know what to expect</a:t>
            </a:r>
          </a:p>
          <a:p>
            <a:r>
              <a:rPr lang="en-US" dirty="0" smtClean="0"/>
              <a:t>To give readers access to the sources you cite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3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Documentation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In-text citations refer to a full citation on a Works Cited page</a:t>
            </a:r>
          </a:p>
          <a:p>
            <a:r>
              <a:rPr lang="en-US" dirty="0" smtClean="0"/>
              <a:t>Works Cited pages give readers bibliographic information to locate sources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0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MLA (8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) core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287" y="2616060"/>
            <a:ext cx="10131425" cy="3432748"/>
          </a:xfrm>
        </p:spPr>
        <p:txBody>
          <a:bodyPr numCol="2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Author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Title of 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Title of Container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Other Contributors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Version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Publisher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Publication 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Location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26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910137"/>
          </a:xfrm>
        </p:spPr>
        <p:txBody>
          <a:bodyPr/>
          <a:lstStyle/>
          <a:p>
            <a:r>
              <a:rPr lang="en-US" dirty="0" smtClean="0"/>
              <a:t>Previously, coauthors were only omitted if there were four or more authors for a source.</a:t>
            </a:r>
          </a:p>
          <a:p>
            <a:r>
              <a:rPr lang="en-US" dirty="0" smtClean="0"/>
              <a:t>However, this now happens with three authors or more—where only the first author is given followed by “</a:t>
            </a:r>
            <a:r>
              <a:rPr lang="en-US" i="1" dirty="0" smtClean="0"/>
              <a:t>et al.</a:t>
            </a:r>
            <a:r>
              <a:rPr lang="en-US" dirty="0" smtClean="0"/>
              <a:t>” This is for in-text citations only.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1855" y="4467069"/>
            <a:ext cx="85482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Works Cited: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Burdick, Anne, et al. </a:t>
            </a:r>
            <a:r>
              <a:rPr lang="en-US" sz="2000" i="1" dirty="0" err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Digital_Humanities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. MIT P, 2012.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r>
              <a:rPr lang="en-US" sz="2000" dirty="0" smtClean="0">
                <a:latin typeface="Garamond" charset="0"/>
                <a:ea typeface="Garamond" charset="0"/>
                <a:cs typeface="Garamond" charset="0"/>
              </a:rPr>
              <a:t>In Text Citation: </a:t>
            </a:r>
          </a:p>
          <a:p>
            <a:r>
              <a:rPr lang="en-US" sz="2000" dirty="0" smtClean="0">
                <a:latin typeface="Garamond" charset="0"/>
                <a:ea typeface="Garamond" charset="0"/>
                <a:cs typeface="Garamond" charset="0"/>
              </a:rPr>
              <a:t>(Burdick et al. 42)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02" y="2591772"/>
            <a:ext cx="10131425" cy="3649133"/>
          </a:xfrm>
        </p:spPr>
        <p:txBody>
          <a:bodyPr>
            <a:normAutofit/>
          </a:bodyPr>
          <a:lstStyle/>
          <a:p>
            <a:r>
              <a:rPr lang="en-US" dirty="0" smtClean="0"/>
              <a:t>Containers are just a fancy way of saying whatever is holding your source—whether that is a website, an anthology, a journal, a book,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1170" y="4633070"/>
            <a:ext cx="854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Baron, Naomi S. “Redefining Reading: The Impact of Digital Communication 	Media.” 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The Michigan Review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vol. 128, no.1, Jan. 2013, pp. 193-200. 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means anyone else who aided in the creation of the source</a:t>
            </a:r>
          </a:p>
          <a:p>
            <a:r>
              <a:rPr lang="en-US" dirty="0" smtClean="0"/>
              <a:t>This is where you put “translators” and “editors.”</a:t>
            </a:r>
          </a:p>
          <a:p>
            <a:r>
              <a:rPr lang="en-US" dirty="0" smtClean="0"/>
              <a:t>Editors, translators, edited by, review of, etc. are no longer abbreviated.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45024" y="4738002"/>
            <a:ext cx="8548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Chartier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Roger. 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The Order of Books: Readers, Authors, and Libraries in Europe between the 	Fourteenth and Eighteenth Centuries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. Translated by Lydia G. Cochrane, Stanford UP, 	1994.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2545</TotalTime>
  <Words>950</Words>
  <Application>Microsoft Macintosh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MLA 8th Edition</vt:lpstr>
      <vt:lpstr>What is MLA</vt:lpstr>
      <vt:lpstr>What’s new in MLA 8th edition</vt:lpstr>
      <vt:lpstr>Why Document Sources in MLA Format?</vt:lpstr>
      <vt:lpstr>How Documentation Works</vt:lpstr>
      <vt:lpstr>MLA (8th ed) core elements</vt:lpstr>
      <vt:lpstr>Author</vt:lpstr>
      <vt:lpstr>Containers</vt:lpstr>
      <vt:lpstr>Other contributors</vt:lpstr>
      <vt:lpstr>Number</vt:lpstr>
      <vt:lpstr>Publisher</vt:lpstr>
      <vt:lpstr>Publication Date</vt:lpstr>
      <vt:lpstr>Location</vt:lpstr>
      <vt:lpstr>Containers (cont.)</vt:lpstr>
      <vt:lpstr>In-Text Parenthetical Citations</vt:lpstr>
      <vt:lpstr>Formatting An In-Text parenthetical Citation</vt:lpstr>
      <vt:lpstr>Fred Meijer Center for Writing &amp; Michigan Authors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Melanie Rabine</cp:lastModifiedBy>
  <cp:revision>17</cp:revision>
  <dcterms:created xsi:type="dcterms:W3CDTF">2016-08-28T18:49:31Z</dcterms:created>
  <dcterms:modified xsi:type="dcterms:W3CDTF">2017-02-02T21:38:59Z</dcterms:modified>
</cp:coreProperties>
</file>