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12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www.gvsu.edu/libra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Knowledge Market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Research, Writing, and Presentation Support for Students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2826"/>
            <a:ext cx="9144000" cy="33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1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1207"/>
            <a:ext cx="8913813" cy="914400"/>
          </a:xfrm>
        </p:spPr>
        <p:txBody>
          <a:bodyPr/>
          <a:lstStyle/>
          <a:p>
            <a:r>
              <a:rPr lang="en-US" dirty="0" smtClean="0"/>
              <a:t>The Knowledge Market is…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578" y="2105187"/>
            <a:ext cx="4337235" cy="41611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space with collaborating services</a:t>
            </a:r>
          </a:p>
          <a:p>
            <a:pPr lvl="1"/>
            <a:r>
              <a:rPr lang="en-US" sz="1500" dirty="0"/>
              <a:t>The University Libraries</a:t>
            </a:r>
          </a:p>
          <a:p>
            <a:pPr lvl="1"/>
            <a:r>
              <a:rPr lang="en-US" sz="1500" dirty="0"/>
              <a:t>The Fred Meijer Center for Writing and Michigan Authors</a:t>
            </a:r>
          </a:p>
          <a:p>
            <a:pPr lvl="1"/>
            <a:r>
              <a:rPr lang="en-US" sz="1500" dirty="0"/>
              <a:t>The Speech </a:t>
            </a:r>
            <a:r>
              <a:rPr lang="en-US" sz="1500" dirty="0" smtClean="0"/>
              <a:t>Lab</a:t>
            </a:r>
          </a:p>
          <a:p>
            <a:r>
              <a:rPr lang="en-US" dirty="0" smtClean="0"/>
              <a:t>Centered around student needs and academic theory</a:t>
            </a:r>
          </a:p>
          <a:p>
            <a:pPr lvl="1"/>
            <a:r>
              <a:rPr lang="en-US" sz="1500" dirty="0" smtClean="0"/>
              <a:t>Conveniently located services at multiple campuses</a:t>
            </a:r>
          </a:p>
          <a:p>
            <a:pPr lvl="1"/>
            <a:r>
              <a:rPr lang="en-US" sz="1500" dirty="0" smtClean="0"/>
              <a:t>Specifically designed for collaboration, productivity, and learning</a:t>
            </a:r>
          </a:p>
          <a:p>
            <a:pPr lvl="1"/>
            <a:r>
              <a:rPr lang="en-US" sz="1500" dirty="0" smtClean="0"/>
              <a:t>Comfortable and flexible atmosphere</a:t>
            </a:r>
          </a:p>
          <a:p>
            <a:pPr lvl="1"/>
            <a:r>
              <a:rPr lang="en-US" sz="1500" dirty="0"/>
              <a:t>Peer-to-peer consultations for academic support</a:t>
            </a:r>
          </a:p>
          <a:p>
            <a:pPr marL="34925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6" y="2226778"/>
            <a:ext cx="4423846" cy="29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0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277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I Find at the Knowledge 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14" y="1553647"/>
            <a:ext cx="4337236" cy="48883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Students </a:t>
            </a:r>
            <a:r>
              <a:rPr lang="en-US" i="1" dirty="0" smtClean="0"/>
              <a:t>find</a:t>
            </a:r>
            <a:r>
              <a:rPr lang="en-US" dirty="0" smtClean="0"/>
              <a:t> Research Assistance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sz="1400" dirty="0"/>
              <a:t>“Students seeking an engaging, focused conversation about assignments requiring research can meet with research consultants</a:t>
            </a:r>
            <a:r>
              <a:rPr lang="en-US" sz="1400" dirty="0" smtClean="0"/>
              <a:t>”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i="1" dirty="0" smtClean="0"/>
              <a:t>experience</a:t>
            </a:r>
            <a:r>
              <a:rPr lang="en-US" dirty="0" smtClean="0"/>
              <a:t> a Collaborative Exchange for their Writing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sz="1400" dirty="0" smtClean="0"/>
              <a:t>“Student writers seeking feedback at any stage of their writing process can collaborate with a peer writing consultant”</a:t>
            </a:r>
            <a:endParaRPr lang="en-US" dirty="0" smtClean="0"/>
          </a:p>
          <a:p>
            <a:r>
              <a:rPr lang="en-US" dirty="0" smtClean="0"/>
              <a:t>Speakers </a:t>
            </a:r>
            <a:r>
              <a:rPr lang="en-US" i="1" dirty="0" smtClean="0"/>
              <a:t>develop</a:t>
            </a:r>
            <a:r>
              <a:rPr lang="en-US" dirty="0" smtClean="0"/>
              <a:t> Confident, Successful Presentations</a:t>
            </a:r>
          </a:p>
          <a:p>
            <a:pPr marL="679450" lvl="3" indent="-342900">
              <a:spcBef>
                <a:spcPts val="2000"/>
              </a:spcBef>
            </a:pPr>
            <a:r>
              <a:rPr lang="en-US" sz="1400" dirty="0" smtClean="0"/>
              <a:t>“There are consultants to support all students in all aspects of speaking, in all disciplines from liberal arts to hard sciences”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050" y="1553647"/>
            <a:ext cx="4293548" cy="48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4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7828"/>
            <a:ext cx="8913813" cy="914400"/>
          </a:xfrm>
        </p:spPr>
        <p:txBody>
          <a:bodyPr/>
          <a:lstStyle/>
          <a:p>
            <a:r>
              <a:rPr lang="en-US" dirty="0" smtClean="0"/>
              <a:t>What is Peer Consulting?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41" y="1568320"/>
            <a:ext cx="4067001" cy="48342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Knowledge Market provides students with an opportunity to work on </a:t>
            </a:r>
            <a:r>
              <a:rPr lang="en-US" b="1" dirty="0" smtClean="0"/>
              <a:t>research, writing, or presenting </a:t>
            </a:r>
            <a:r>
              <a:rPr lang="en-US" dirty="0" smtClean="0"/>
              <a:t>in the University</a:t>
            </a:r>
          </a:p>
          <a:p>
            <a:r>
              <a:rPr lang="en-US" dirty="0" smtClean="0"/>
              <a:t>Students get to </a:t>
            </a:r>
            <a:r>
              <a:rPr lang="en-US" b="1" dirty="0" smtClean="0"/>
              <a:t>work with peers</a:t>
            </a:r>
            <a:r>
              <a:rPr lang="en-US" dirty="0" smtClean="0"/>
              <a:t>, who have been specifically </a:t>
            </a:r>
            <a:r>
              <a:rPr lang="en-US" b="1" dirty="0" smtClean="0"/>
              <a:t>trained in a specialty</a:t>
            </a:r>
          </a:p>
          <a:p>
            <a:r>
              <a:rPr lang="en-US" dirty="0" smtClean="0"/>
              <a:t>Peer consultants can help with…</a:t>
            </a:r>
          </a:p>
          <a:p>
            <a:pPr lvl="1"/>
            <a:r>
              <a:rPr lang="en-US" sz="1300" dirty="0" smtClean="0"/>
              <a:t>Brainstorming and developing topics</a:t>
            </a:r>
          </a:p>
          <a:p>
            <a:pPr lvl="1"/>
            <a:r>
              <a:rPr lang="en-US" sz="1300" dirty="0" smtClean="0"/>
              <a:t>Learning new, more efficient strategies for completing work</a:t>
            </a:r>
          </a:p>
          <a:p>
            <a:pPr lvl="1"/>
            <a:r>
              <a:rPr lang="en-US" sz="1300" dirty="0" smtClean="0"/>
              <a:t>Developing and organizing thoughts into a workable format</a:t>
            </a:r>
          </a:p>
          <a:p>
            <a:pPr lvl="1"/>
            <a:r>
              <a:rPr lang="en-US" sz="1300" dirty="0" smtClean="0"/>
              <a:t>Practicing and improving library research, writing, and speech skills</a:t>
            </a:r>
          </a:p>
          <a:p>
            <a:pPr lvl="1"/>
            <a:r>
              <a:rPr lang="en-US" sz="1300" dirty="0" smtClean="0"/>
              <a:t>Getting feedback on work in progress</a:t>
            </a:r>
            <a:endParaRPr lang="en-US" sz="1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613" y="1568320"/>
            <a:ext cx="4521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1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1303"/>
            <a:ext cx="8913813" cy="914400"/>
          </a:xfrm>
        </p:spPr>
        <p:txBody>
          <a:bodyPr/>
          <a:lstStyle/>
          <a:p>
            <a:r>
              <a:rPr lang="en-US" dirty="0" smtClean="0"/>
              <a:t>How Does </a:t>
            </a:r>
            <a:r>
              <a:rPr lang="en-US" dirty="0"/>
              <a:t>I</a:t>
            </a:r>
            <a:r>
              <a:rPr lang="en-US" dirty="0" smtClean="0"/>
              <a:t>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14" y="3161334"/>
            <a:ext cx="8360086" cy="34315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Just </a:t>
            </a:r>
            <a:r>
              <a:rPr lang="en-US" b="1" dirty="0" smtClean="0"/>
              <a:t>Drop </a:t>
            </a:r>
            <a:r>
              <a:rPr lang="en-US" b="1" dirty="0"/>
              <a:t>I</a:t>
            </a:r>
            <a:r>
              <a:rPr lang="en-US" b="1" dirty="0" smtClean="0"/>
              <a:t>n</a:t>
            </a:r>
          </a:p>
          <a:p>
            <a:pPr lvl="1"/>
            <a:r>
              <a:rPr lang="en-US" sz="1500" dirty="0" smtClean="0"/>
              <a:t>Students can drop by any of our three locations and receive help in any way from any of the three services</a:t>
            </a:r>
          </a:p>
          <a:p>
            <a:pPr lvl="1"/>
            <a:r>
              <a:rPr lang="en-US" sz="1500" dirty="0" smtClean="0"/>
              <a:t>Drop-in consultations last for 30 minutes (first come, first serve), and provide one-on-one or small group assistance for undergraduate and/or graduate students</a:t>
            </a:r>
          </a:p>
          <a:p>
            <a:r>
              <a:rPr lang="en-US" dirty="0" smtClean="0"/>
              <a:t>Make an </a:t>
            </a:r>
            <a:r>
              <a:rPr lang="en-US" b="1" dirty="0" smtClean="0"/>
              <a:t>Appointment</a:t>
            </a:r>
          </a:p>
          <a:p>
            <a:pPr lvl="1"/>
            <a:r>
              <a:rPr lang="en-US" sz="1500" dirty="0" smtClean="0"/>
              <a:t>Students can schedule appointments with specific services ahead of time by calling or by scheduling on their own time online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Consultation</a:t>
            </a:r>
          </a:p>
          <a:p>
            <a:pPr lvl="1"/>
            <a:r>
              <a:rPr lang="en-US" sz="1500" dirty="0" smtClean="0"/>
              <a:t>Students will work with a trained Peer Consultant, who specializes in Research, Writing, or Speech</a:t>
            </a:r>
          </a:p>
          <a:p>
            <a:pPr lvl="1"/>
            <a:r>
              <a:rPr lang="en-US" sz="1500" dirty="0" smtClean="0"/>
              <a:t>Peer Consultants are highly-trained fellow students who can help improve your skills in  any discipline</a:t>
            </a:r>
          </a:p>
          <a:p>
            <a:pPr lvl="1"/>
            <a:r>
              <a:rPr lang="en-US" sz="1500" dirty="0" smtClean="0"/>
              <a:t>The ides behind a Peer Consultation is to receive collaborative support</a:t>
            </a:r>
          </a:p>
          <a:p>
            <a:pPr lvl="1"/>
            <a:r>
              <a:rPr lang="en-US" sz="1500" dirty="0" smtClean="0"/>
              <a:t>It is not a “drop off” service. Students, instead, will engage in a meaningful conversation about their 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42" y="168603"/>
            <a:ext cx="6302151" cy="172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6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Consultants?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4280" y="2512855"/>
            <a:ext cx="5256026" cy="4091223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 smtClean="0"/>
              <a:t>Students, just like you!</a:t>
            </a:r>
          </a:p>
          <a:p>
            <a:pPr lvl="1"/>
            <a:r>
              <a:rPr lang="en-US" dirty="0" smtClean="0"/>
              <a:t>Consultants are hired within the University. </a:t>
            </a:r>
          </a:p>
          <a:p>
            <a:r>
              <a:rPr lang="en-US" sz="2600" dirty="0" smtClean="0"/>
              <a:t>They come from many different majors</a:t>
            </a:r>
          </a:p>
          <a:p>
            <a:pPr lvl="1"/>
            <a:r>
              <a:rPr lang="en-US" dirty="0" smtClean="0"/>
              <a:t>All services hire students who demonstrate an ability to know how to talk about subjects beyond their own field of study</a:t>
            </a:r>
          </a:p>
          <a:p>
            <a:r>
              <a:rPr lang="en-US" sz="2600" dirty="0" smtClean="0"/>
              <a:t>They have a passion for helping other students</a:t>
            </a:r>
          </a:p>
          <a:p>
            <a:pPr lvl="1"/>
            <a:r>
              <a:rPr lang="en-US" dirty="0" smtClean="0"/>
              <a:t>Since Peer Consulting relies on communication, consultants must show a desire to support their fellow students</a:t>
            </a:r>
          </a:p>
          <a:p>
            <a:r>
              <a:rPr lang="en-US" sz="2600" dirty="0" smtClean="0"/>
              <a:t>They are trained in an effective tutoring philosophy</a:t>
            </a:r>
          </a:p>
          <a:p>
            <a:pPr lvl="1"/>
            <a:r>
              <a:rPr lang="en-US" dirty="0" smtClean="0"/>
              <a:t>All consultants go through intensive training when they first get hired</a:t>
            </a:r>
          </a:p>
          <a:p>
            <a:pPr lvl="1"/>
            <a:r>
              <a:rPr lang="en-US" dirty="0" smtClean="0"/>
              <a:t>All consultants attend “continued professional development” opportunities throughout their entire career</a:t>
            </a:r>
          </a:p>
          <a:p>
            <a:pPr lvl="1"/>
            <a:r>
              <a:rPr lang="en-US" dirty="0" smtClean="0"/>
              <a:t>Consultants sometimes attend Academic Conferences to stay informed or share their own insights about the field of consulting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06" y="2512855"/>
            <a:ext cx="2997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Knowledge 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666" y="2499349"/>
            <a:ext cx="5456873" cy="36882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Allendale</a:t>
            </a:r>
          </a:p>
          <a:p>
            <a:pPr lvl="1"/>
            <a:r>
              <a:rPr lang="en-US" dirty="0" smtClean="0"/>
              <a:t>On the Main Level of the Mary </a:t>
            </a:r>
            <a:r>
              <a:rPr lang="en-US" dirty="0" err="1" smtClean="0"/>
              <a:t>Idema</a:t>
            </a:r>
            <a:r>
              <a:rPr lang="en-US" dirty="0" smtClean="0"/>
              <a:t> Pew Library</a:t>
            </a:r>
          </a:p>
          <a:p>
            <a:pPr lvl="2"/>
            <a:r>
              <a:rPr lang="en-US" dirty="0" smtClean="0"/>
              <a:t>Research and Speech: Sun-Thu 4pm-11pm</a:t>
            </a:r>
          </a:p>
          <a:p>
            <a:pPr lvl="2"/>
            <a:r>
              <a:rPr lang="en-US" dirty="0" smtClean="0"/>
              <a:t>Writing: Sun-Thu 6pm-11pm</a:t>
            </a:r>
          </a:p>
          <a:p>
            <a:r>
              <a:rPr lang="en-US" dirty="0"/>
              <a:t>CHS</a:t>
            </a:r>
          </a:p>
          <a:p>
            <a:pPr lvl="1"/>
            <a:r>
              <a:rPr lang="en-US" dirty="0"/>
              <a:t>The Frey Foundation Learning Center</a:t>
            </a:r>
          </a:p>
          <a:p>
            <a:pPr lvl="2"/>
            <a:r>
              <a:rPr lang="en-US" dirty="0"/>
              <a:t>Research: Mon-Thu 10am-3pm</a:t>
            </a:r>
          </a:p>
          <a:p>
            <a:pPr lvl="2"/>
            <a:r>
              <a:rPr lang="en-US" dirty="0"/>
              <a:t>Writing: Tue-Wed 10am-2pm</a:t>
            </a:r>
          </a:p>
          <a:p>
            <a:pPr lvl="2"/>
            <a:r>
              <a:rPr lang="en-US" dirty="0"/>
              <a:t>Speech: Mon &amp; Wed 10am-1pm</a:t>
            </a:r>
          </a:p>
          <a:p>
            <a:r>
              <a:rPr lang="en-US" dirty="0" smtClean="0"/>
              <a:t>Pew Campus</a:t>
            </a:r>
          </a:p>
          <a:p>
            <a:pPr lvl="1"/>
            <a:r>
              <a:rPr lang="en-US" dirty="0" smtClean="0"/>
              <a:t>Down the hall from the Steelcase Library in </a:t>
            </a:r>
            <a:r>
              <a:rPr lang="en-US" dirty="0" err="1" smtClean="0"/>
              <a:t>Devos</a:t>
            </a:r>
            <a:r>
              <a:rPr lang="en-US" dirty="0"/>
              <a:t> </a:t>
            </a:r>
            <a:r>
              <a:rPr lang="en-US" dirty="0" smtClean="0"/>
              <a:t>A</a:t>
            </a:r>
          </a:p>
          <a:p>
            <a:pPr lvl="2"/>
            <a:r>
              <a:rPr lang="en-US" dirty="0" smtClean="0"/>
              <a:t>Research and Writing: Mon-Thu 2pm-7pm</a:t>
            </a:r>
          </a:p>
          <a:p>
            <a:pPr lvl="2"/>
            <a:r>
              <a:rPr lang="en-US" dirty="0" smtClean="0"/>
              <a:t>Speech: Mon &amp; Wed 5pm-7pm; Tue &amp; Thu 2pm-7pm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17" y="2159846"/>
            <a:ext cx="2942145" cy="1289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8" y="3449123"/>
            <a:ext cx="2942145" cy="1403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9" y="4852604"/>
            <a:ext cx="2942145" cy="15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3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856"/>
            <a:ext cx="8913813" cy="323063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1304" y="4674451"/>
            <a:ext cx="8404236" cy="702522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/>
              <a:t>more information, </a:t>
            </a:r>
            <a:r>
              <a:rPr lang="en-US" dirty="0"/>
              <a:t>f</a:t>
            </a:r>
            <a:r>
              <a:rPr lang="en-US" dirty="0" smtClean="0"/>
              <a:t>eel free to visit: </a:t>
            </a:r>
            <a:r>
              <a:rPr lang="en-US" dirty="0" smtClean="0">
                <a:hlinkClick r:id="rId3"/>
              </a:rPr>
              <a:t>www.gvsu.edu/library</a:t>
            </a:r>
            <a:r>
              <a:rPr lang="en-US" dirty="0" smtClean="0"/>
              <a:t> &amp; click on “Knowledge Market”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3070246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78</TotalTime>
  <Words>645</Words>
  <Application>Microsoft Macintosh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Perception</vt:lpstr>
      <vt:lpstr>The Knowledge Market</vt:lpstr>
      <vt:lpstr>The Knowledge Market is… </vt:lpstr>
      <vt:lpstr>What Can I Find at the Knowledge Market?</vt:lpstr>
      <vt:lpstr>What is Peer Consulting?</vt:lpstr>
      <vt:lpstr>How Does It Work?</vt:lpstr>
      <vt:lpstr>Who Are the Consultants?</vt:lpstr>
      <vt:lpstr>Where is the Knowledge Market?</vt:lpstr>
      <vt:lpstr>Questions?</vt:lpstr>
    </vt:vector>
  </TitlesOfParts>
  <Company>Grand Valley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Knowledge Market</dc:title>
  <dc:creator>Melanie Rabine</dc:creator>
  <cp:lastModifiedBy>Melanie Rabine</cp:lastModifiedBy>
  <cp:revision>13</cp:revision>
  <dcterms:created xsi:type="dcterms:W3CDTF">2014-11-17T15:24:37Z</dcterms:created>
  <dcterms:modified xsi:type="dcterms:W3CDTF">2014-11-17T18:39:24Z</dcterms:modified>
</cp:coreProperties>
</file>