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71" r:id="rId6"/>
    <p:sldId id="260" r:id="rId7"/>
    <p:sldId id="262" r:id="rId8"/>
    <p:sldId id="263" r:id="rId9"/>
    <p:sldId id="267" r:id="rId10"/>
    <p:sldId id="268" r:id="rId11"/>
    <p:sldId id="264" r:id="rId12"/>
    <p:sldId id="261" r:id="rId13"/>
    <p:sldId id="275" r:id="rId14"/>
    <p:sldId id="276" r:id="rId15"/>
    <p:sldId id="277" r:id="rId16"/>
    <p:sldId id="278" r:id="rId17"/>
    <p:sldId id="279" r:id="rId18"/>
    <p:sldId id="280" r:id="rId19"/>
    <p:sldId id="269" r:id="rId20"/>
    <p:sldId id="270" r:id="rId21"/>
    <p:sldId id="272" r:id="rId22"/>
    <p:sldId id="273" r:id="rId23"/>
    <p:sldId id="274" r:id="rId24"/>
    <p:sldId id="26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12" y="-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3EC87-2390-A046-8259-2C15A069FFA6}" type="datetimeFigureOut">
              <a:rPr lang="en-US" smtClean="0"/>
              <a:t>3/20/15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CB9B8-98E6-8547-B0DF-BB7A238E4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88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CB9B8-98E6-8547-B0DF-BB7A238E4B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98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CB9B8-98E6-8547-B0DF-BB7A238E4B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34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CB9B8-98E6-8547-B0DF-BB7A238E4B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97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 this: your opinion is important, but</a:t>
            </a:r>
            <a:r>
              <a:rPr lang="en-US" baseline="0" dirty="0" smtClean="0"/>
              <a:t> not necessarily true. Try to rely on your non-directive skills in order to make the student aware of what they’re doing with the poster.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CB9B8-98E6-8547-B0DF-BB7A238E4B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95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CB9B8-98E6-8547-B0DF-BB7A238E4BC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20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CB9B8-98E6-8547-B0DF-BB7A238E4BC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98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CB9B8-98E6-8547-B0DF-BB7A238E4B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86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dirty="0" smtClean="0"/>
              <a:t>Your opinion and explanation for this poster might depend on these features. Posters employ many features that are meant to be both aesthetically pleasing and functional. 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CB9B8-98E6-8547-B0DF-BB7A238E4B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74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a look</a:t>
            </a:r>
            <a:r>
              <a:rPr lang="en-US" baseline="0" dirty="0" smtClean="0"/>
              <a:t> at this poster, and give feedback to a hypothetical student. Consider the questions on the left.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CB9B8-98E6-8547-B0DF-BB7A238E4B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47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Take a look</a:t>
            </a:r>
            <a:r>
              <a:rPr lang="en-US" baseline="0" dirty="0" smtClean="0"/>
              <a:t> at this poster, and give feedback to a hypothetical student. Consider the questions on the left.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CB9B8-98E6-8547-B0DF-BB7A238E4B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68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are some features that exist among each poster.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CB9B8-98E6-8547-B0DF-BB7A238E4B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62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CB9B8-98E6-8547-B0DF-BB7A238E4B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22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CB9B8-98E6-8547-B0DF-BB7A238E4B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41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CB9B8-98E6-8547-B0DF-BB7A238E4B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31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3/20/15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3/20/15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3/20/15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3/20/15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3/20/15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3/20/15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3/20/15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3/20/15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3/20/15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3/20/15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3/20/15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3/20/15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smtClean="0"/>
              <a:t>Consulting Posters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Helping students design, revise, and refine effective posters</a:t>
            </a:r>
            <a:endParaRPr lang="en-US" sz="2400" dirty="0">
              <a:latin typeface="Helvetica"/>
              <a:cs typeface="Helvetica"/>
            </a:endParaRPr>
          </a:p>
        </p:txBody>
      </p:sp>
      <p:pic>
        <p:nvPicPr>
          <p:cNvPr id="5" name="Picture 4" descr="Screen Shot 2015-02-04 at 4.41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154" y="309893"/>
            <a:ext cx="1573640" cy="994417"/>
          </a:xfrm>
          <a:prstGeom prst="rect">
            <a:avLst/>
          </a:prstGeom>
        </p:spPr>
      </p:pic>
      <p:pic>
        <p:nvPicPr>
          <p:cNvPr id="6" name="Picture 5" descr="Screen Shot 2015-02-04 at 4.43.4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83" y="240209"/>
            <a:ext cx="1924538" cy="2501900"/>
          </a:xfrm>
          <a:prstGeom prst="rect">
            <a:avLst/>
          </a:prstGeom>
        </p:spPr>
      </p:pic>
      <p:pic>
        <p:nvPicPr>
          <p:cNvPr id="7" name="Picture 6" descr="Screen Shot 2015-02-04 at 4.44.4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269" y="240209"/>
            <a:ext cx="1669900" cy="2501900"/>
          </a:xfrm>
          <a:prstGeom prst="rect">
            <a:avLst/>
          </a:prstGeom>
        </p:spPr>
      </p:pic>
      <p:pic>
        <p:nvPicPr>
          <p:cNvPr id="12" name="Picture 11" descr="Screen Shot 2015-02-04 at 5.21.0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870" y="1406730"/>
            <a:ext cx="1519738" cy="130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51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should we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36910"/>
            <a:ext cx="7543800" cy="3886200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1800" dirty="0">
                <a:latin typeface="+mj-lt"/>
                <a:cs typeface="Helvetica"/>
              </a:rPr>
              <a:t>Using Images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latin typeface="Helvetica"/>
                <a:cs typeface="Helvetica"/>
              </a:rPr>
              <a:t>Meaningful &amp; high quality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latin typeface="Helvetica"/>
                <a:cs typeface="Helvetica"/>
              </a:rPr>
              <a:t>Edit images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latin typeface="Helvetica"/>
                <a:cs typeface="Helvetica"/>
              </a:rPr>
              <a:t>Titles &amp; captions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latin typeface="Helvetica"/>
                <a:cs typeface="Helvetica"/>
              </a:rPr>
              <a:t>Label maps &amp; charts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latin typeface="Helvetica"/>
                <a:cs typeface="Helvetica"/>
              </a:rPr>
              <a:t>The </a:t>
            </a:r>
            <a:r>
              <a:rPr lang="en-US" sz="1600" b="1" dirty="0">
                <a:latin typeface="Helvetica"/>
                <a:cs typeface="Helvetica"/>
              </a:rPr>
              <a:t>5 ft. </a:t>
            </a:r>
            <a:r>
              <a:rPr lang="en-US" sz="1600" dirty="0">
                <a:latin typeface="Helvetica"/>
                <a:cs typeface="Helvetica"/>
              </a:rPr>
              <a:t>away rule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latin typeface="Helvetica"/>
                <a:cs typeface="Helvetica"/>
              </a:rPr>
              <a:t>Movement</a:t>
            </a:r>
          </a:p>
          <a:p>
            <a:endParaRPr lang="en-US" dirty="0"/>
          </a:p>
        </p:txBody>
      </p:sp>
      <p:pic>
        <p:nvPicPr>
          <p:cNvPr id="4" name="Picture 3" descr="Screen Shot 2015-02-05 at 10.04.4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58" y="2809669"/>
            <a:ext cx="3399617" cy="2438209"/>
          </a:xfrm>
          <a:prstGeom prst="rect">
            <a:avLst/>
          </a:prstGeom>
        </p:spPr>
      </p:pic>
      <p:pic>
        <p:nvPicPr>
          <p:cNvPr id="5" name="Picture 4" descr="Screen Shot 2015-02-05 at 10.04.5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448" y="1413124"/>
            <a:ext cx="4001352" cy="11277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7081" y="576137"/>
            <a:ext cx="556671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Elegance, Style, and Tone</a:t>
            </a:r>
          </a:p>
          <a:p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058908" y="2160516"/>
            <a:ext cx="1479538" cy="54994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58908" y="2710465"/>
            <a:ext cx="1898522" cy="66779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938171" y="0"/>
            <a:ext cx="2293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Developing Language:</a:t>
            </a:r>
          </a:p>
        </p:txBody>
      </p:sp>
    </p:spTree>
    <p:extLst>
      <p:ext uri="{BB962C8B-B14F-4D97-AF65-F5344CB8AC3E}">
        <p14:creationId xmlns:p14="http://schemas.microsoft.com/office/powerpoint/2010/main" val="965503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not to do:</a:t>
            </a:r>
            <a:endParaRPr lang="en-US" dirty="0"/>
          </a:p>
        </p:txBody>
      </p:sp>
      <p:pic>
        <p:nvPicPr>
          <p:cNvPr id="7" name="Picture 6" descr="Screen Shot 2015-02-04 at 5.34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776" y="811830"/>
            <a:ext cx="5525037" cy="41639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8772" y="1662942"/>
            <a:ext cx="15450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Helvetica"/>
                <a:cs typeface="Helvetica"/>
              </a:rPr>
              <a:t>No underlying grid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4585" y="2566430"/>
            <a:ext cx="746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Helvetica"/>
                <a:cs typeface="Helvetica"/>
              </a:rPr>
              <a:t>Boxes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7761" y="3378260"/>
            <a:ext cx="1283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Helvetica"/>
                <a:cs typeface="Helvetica"/>
              </a:rPr>
              <a:t>Unbalanced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7761" y="4347218"/>
            <a:ext cx="1283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Helvetica"/>
                <a:cs typeface="Helvetica"/>
              </a:rPr>
              <a:t>Color palate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6682" y="1662942"/>
            <a:ext cx="1425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elvetica"/>
                <a:cs typeface="Helvetica"/>
              </a:rPr>
              <a:t>Underlining, bolding, &amp; summary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6682" y="3114488"/>
            <a:ext cx="1217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elvetica"/>
                <a:cs typeface="Helvetica"/>
              </a:rPr>
              <a:t>Font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86682" y="4070352"/>
            <a:ext cx="12176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elvetica"/>
                <a:cs typeface="Helvetica"/>
              </a:rPr>
              <a:t>Devalued real estate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4585" y="0"/>
            <a:ext cx="2293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Developing Language:</a:t>
            </a:r>
          </a:p>
        </p:txBody>
      </p:sp>
    </p:spTree>
    <p:extLst>
      <p:ext uri="{BB962C8B-B14F-4D97-AF65-F5344CB8AC3E}">
        <p14:creationId xmlns:p14="http://schemas.microsoft.com/office/powerpoint/2010/main" val="2396445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help?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82801" y="1078620"/>
            <a:ext cx="2553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Respond as a genuine audience </a:t>
            </a:r>
          </a:p>
          <a:p>
            <a:r>
              <a:rPr lang="en-US" dirty="0" smtClean="0">
                <a:latin typeface="Helvetica"/>
                <a:cs typeface="Helvetica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But always know your “because”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56615" y="2893780"/>
            <a:ext cx="243534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Ask questions</a:t>
            </a:r>
            <a:endParaRPr lang="en-US" dirty="0">
              <a:latin typeface="Helvetica"/>
              <a:cs typeface="Helvetica"/>
            </a:endParaRPr>
          </a:p>
          <a:p>
            <a:r>
              <a:rPr lang="en-US" dirty="0">
                <a:latin typeface="Helvetica"/>
                <a:cs typeface="Helvetica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H</a:t>
            </a:r>
            <a:r>
              <a:rPr lang="en-US" dirty="0" smtClean="0">
                <a:latin typeface="Helvetica"/>
                <a:cs typeface="Helvetica"/>
              </a:rPr>
              <a:t>elp them think about their decisions</a:t>
            </a:r>
            <a:endParaRPr lang="en-US" dirty="0">
              <a:latin typeface="Helvetica"/>
              <a:cs typeface="Helvetica"/>
            </a:endParaRPr>
          </a:p>
          <a:p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762000" y="2712100"/>
            <a:ext cx="76307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6411-2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833" y="675155"/>
            <a:ext cx="1703917" cy="1703917"/>
          </a:xfrm>
          <a:prstGeom prst="rect">
            <a:avLst/>
          </a:prstGeom>
        </p:spPr>
      </p:pic>
      <p:pic>
        <p:nvPicPr>
          <p:cNvPr id="3" name="Picture 2" descr="38219-2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67" y="2997775"/>
            <a:ext cx="1756833" cy="1756833"/>
          </a:xfrm>
          <a:prstGeom prst="rect">
            <a:avLst/>
          </a:prstGeom>
        </p:spPr>
      </p:pic>
      <p:pic>
        <p:nvPicPr>
          <p:cNvPr id="4" name="Picture 3" descr="27472-20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309" y="2997775"/>
            <a:ext cx="1939441" cy="1939441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38929-20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41" y="675155"/>
            <a:ext cx="1841692" cy="184169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33934" y="0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j-lt"/>
              </a:rPr>
              <a:t>Context and Consulting: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4451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counts?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2749" y="685800"/>
            <a:ext cx="6117167" cy="3886200"/>
          </a:xfrm>
        </p:spPr>
        <p:txBody>
          <a:bodyPr numCol="2">
            <a:normAutofit/>
          </a:bodyPr>
          <a:lstStyle/>
          <a:p>
            <a:r>
              <a:rPr lang="en-US" sz="2000" dirty="0" smtClean="0">
                <a:latin typeface="Helvetica"/>
                <a:cs typeface="Helvetica"/>
              </a:rPr>
              <a:t>Field/Discipline</a:t>
            </a:r>
          </a:p>
          <a:p>
            <a:pPr lvl="1"/>
            <a:r>
              <a:rPr lang="en-US" sz="1800" dirty="0">
                <a:latin typeface="Helvetica"/>
                <a:cs typeface="Helvetica"/>
              </a:rPr>
              <a:t>Business Presentations</a:t>
            </a:r>
          </a:p>
          <a:p>
            <a:pPr lvl="1"/>
            <a:r>
              <a:rPr lang="en-US" sz="1800" dirty="0">
                <a:latin typeface="Helvetica"/>
                <a:cs typeface="Helvetica"/>
              </a:rPr>
              <a:t>Scholarship Presentations</a:t>
            </a:r>
          </a:p>
          <a:p>
            <a:pPr lvl="1"/>
            <a:r>
              <a:rPr lang="en-US" sz="1800" dirty="0">
                <a:latin typeface="Helvetica"/>
                <a:cs typeface="Helvetica"/>
              </a:rPr>
              <a:t>Science Reports</a:t>
            </a:r>
          </a:p>
          <a:p>
            <a:pPr lvl="1"/>
            <a:r>
              <a:rPr lang="en-US" sz="1800" dirty="0">
                <a:latin typeface="Helvetica"/>
                <a:cs typeface="Helvetica"/>
              </a:rPr>
              <a:t>Others?	</a:t>
            </a:r>
          </a:p>
          <a:p>
            <a:pPr marL="320040" lvl="1" indent="0">
              <a:buNone/>
            </a:pPr>
            <a:endParaRPr lang="en-US" sz="1600" dirty="0">
              <a:latin typeface="Helvetica"/>
              <a:cs typeface="Helvetica"/>
            </a:endParaRPr>
          </a:p>
          <a:p>
            <a:pPr marL="320040" lvl="1" indent="0">
              <a:buNone/>
            </a:pPr>
            <a:endParaRPr lang="en-US" sz="1600" dirty="0" smtClean="0">
              <a:latin typeface="Helvetica"/>
              <a:cs typeface="Helvetica"/>
            </a:endParaRPr>
          </a:p>
          <a:p>
            <a:pPr marL="320040" lvl="1" indent="0">
              <a:buNone/>
            </a:pPr>
            <a:endParaRPr lang="en-US" sz="1600" dirty="0">
              <a:latin typeface="Helvetica"/>
              <a:cs typeface="Helvetica"/>
            </a:endParaRPr>
          </a:p>
          <a:p>
            <a:pPr marL="320040" lvl="1" indent="0">
              <a:buNone/>
            </a:pPr>
            <a:endParaRPr lang="en-US" sz="1600" dirty="0" smtClean="0">
              <a:latin typeface="Helvetica"/>
              <a:cs typeface="Helvetica"/>
            </a:endParaRPr>
          </a:p>
          <a:p>
            <a:pPr marL="320040" lvl="1" indent="0">
              <a:buNone/>
            </a:pPr>
            <a:endParaRPr lang="en-US" sz="1800" dirty="0" smtClean="0">
              <a:latin typeface="Helvetica"/>
              <a:cs typeface="Helvetica"/>
            </a:endParaRPr>
          </a:p>
          <a:p>
            <a:r>
              <a:rPr lang="en-US" sz="2000" dirty="0" smtClean="0">
                <a:latin typeface="Helvetica"/>
                <a:cs typeface="Helvetica"/>
              </a:rPr>
              <a:t>Assignment</a:t>
            </a:r>
            <a:endParaRPr lang="en-US" sz="2000" dirty="0">
              <a:latin typeface="Helvetica"/>
              <a:cs typeface="Helvetica"/>
            </a:endParaRPr>
          </a:p>
          <a:p>
            <a:pPr lvl="2"/>
            <a:r>
              <a:rPr lang="en-US" dirty="0">
                <a:latin typeface="Helvetica"/>
                <a:cs typeface="Helvetica"/>
              </a:rPr>
              <a:t>Advertisement</a:t>
            </a:r>
          </a:p>
          <a:p>
            <a:pPr lvl="2"/>
            <a:r>
              <a:rPr lang="en-US" dirty="0">
                <a:latin typeface="Helvetica"/>
                <a:cs typeface="Helvetica"/>
              </a:rPr>
              <a:t>Persuasion</a:t>
            </a:r>
          </a:p>
          <a:p>
            <a:pPr lvl="2"/>
            <a:r>
              <a:rPr lang="en-US" dirty="0">
                <a:latin typeface="Helvetica"/>
                <a:cs typeface="Helvetica"/>
              </a:rPr>
              <a:t>Informational</a:t>
            </a:r>
          </a:p>
          <a:p>
            <a:pPr lvl="2"/>
            <a:r>
              <a:rPr lang="en-US" dirty="0">
                <a:latin typeface="Helvetica"/>
                <a:cs typeface="Helvetica"/>
              </a:rPr>
              <a:t>Branding</a:t>
            </a:r>
          </a:p>
          <a:p>
            <a:pPr lvl="2"/>
            <a:r>
              <a:rPr lang="en-US" dirty="0">
                <a:latin typeface="Helvetica"/>
                <a:cs typeface="Helvetica"/>
              </a:rPr>
              <a:t>Others</a:t>
            </a:r>
            <a:r>
              <a:rPr lang="en-US" dirty="0" smtClean="0">
                <a:latin typeface="Helvetica"/>
                <a:cs typeface="Helvetica"/>
              </a:rPr>
              <a:t>?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4" name="Picture 3" descr="53010-2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833" y="2931584"/>
            <a:ext cx="2540000" cy="2540000"/>
          </a:xfrm>
          <a:prstGeom prst="rect">
            <a:avLst/>
          </a:prstGeom>
        </p:spPr>
      </p:pic>
      <p:pic>
        <p:nvPicPr>
          <p:cNvPr id="5" name="Picture 4" descr="53012-2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166" y="2931584"/>
            <a:ext cx="2540000" cy="2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06374" y="0"/>
            <a:ext cx="2441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Context and Consulting:</a:t>
            </a:r>
          </a:p>
        </p:txBody>
      </p:sp>
    </p:spTree>
    <p:extLst>
      <p:ext uri="{BB962C8B-B14F-4D97-AF65-F5344CB8AC3E}">
        <p14:creationId xmlns:p14="http://schemas.microsoft.com/office/powerpoint/2010/main" val="336730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933196" cy="3886200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“But what if everyone puts their information in boxes?”</a:t>
            </a:r>
          </a:p>
          <a:p>
            <a:endParaRPr lang="en-US" dirty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“I don’t know what’s normal in my field.”</a:t>
            </a:r>
          </a:p>
        </p:txBody>
      </p:sp>
      <p:pic>
        <p:nvPicPr>
          <p:cNvPr id="4" name="Picture 3" descr="103065-2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217" y="3503084"/>
            <a:ext cx="1661583" cy="16615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3011" y="0"/>
            <a:ext cx="2441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Context and Consulting:</a:t>
            </a:r>
          </a:p>
        </p:txBody>
      </p:sp>
    </p:spTree>
    <p:extLst>
      <p:ext uri="{BB962C8B-B14F-4D97-AF65-F5344CB8AC3E}">
        <p14:creationId xmlns:p14="http://schemas.microsoft.com/office/powerpoint/2010/main" val="2504746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Tips: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13884"/>
            <a:ext cx="3778250" cy="3886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Helvetica"/>
                <a:cs typeface="Helvetica"/>
              </a:rPr>
              <a:t>Don’t Read Your Poster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It is a tool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Always face your audience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Stay credible</a:t>
            </a:r>
          </a:p>
          <a:p>
            <a:pPr marL="320040" lvl="1" indent="0">
              <a:buNone/>
            </a:pPr>
            <a:endParaRPr lang="en-US" dirty="0" smtClean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Engage Viewers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Verbally and nonverbally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Speak clearly, stay natural, </a:t>
            </a:r>
          </a:p>
          <a:p>
            <a:pPr marL="320040" lvl="1" indent="0">
              <a:buNone/>
            </a:pPr>
            <a:r>
              <a:rPr lang="en-US" dirty="0">
                <a:latin typeface="Helvetica"/>
                <a:cs typeface="Helvetica"/>
              </a:rPr>
              <a:t>	</a:t>
            </a:r>
            <a:r>
              <a:rPr lang="en-US" dirty="0" smtClean="0">
                <a:latin typeface="Helvetica"/>
                <a:cs typeface="Helvetica"/>
              </a:rPr>
              <a:t>maintain eye contact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Keep it simple</a:t>
            </a:r>
          </a:p>
          <a:p>
            <a:pPr marL="320040" lvl="1" indent="0">
              <a:buNone/>
            </a:pPr>
            <a:endParaRPr lang="en-US" dirty="0" smtClean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Don’t Try to Cover Everything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It’s a summary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Manage your time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Consider revising</a:t>
            </a:r>
          </a:p>
        </p:txBody>
      </p:sp>
      <p:pic>
        <p:nvPicPr>
          <p:cNvPr id="4" name="Picture 3" descr="58726-2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654050"/>
            <a:ext cx="1905000" cy="1905000"/>
          </a:xfrm>
          <a:prstGeom prst="rect">
            <a:avLst/>
          </a:prstGeom>
        </p:spPr>
      </p:pic>
      <p:pic>
        <p:nvPicPr>
          <p:cNvPr id="5" name="Picture 4" descr="1543-2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49" y="3280833"/>
            <a:ext cx="1619251" cy="16192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18587" y="8286"/>
            <a:ext cx="2441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Context and Consulting:</a:t>
            </a:r>
          </a:p>
        </p:txBody>
      </p:sp>
    </p:spTree>
    <p:extLst>
      <p:ext uri="{BB962C8B-B14F-4D97-AF65-F5344CB8AC3E}">
        <p14:creationId xmlns:p14="http://schemas.microsoft.com/office/powerpoint/2010/main" val="2666999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Tips: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799"/>
            <a:ext cx="7543800" cy="426720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Helvetica"/>
                <a:cs typeface="Helvetica"/>
              </a:rPr>
              <a:t>Question &amp; Answer Session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Know what you do and don’t know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Match your answer to the question</a:t>
            </a:r>
          </a:p>
          <a:p>
            <a:pPr lvl="2"/>
            <a:r>
              <a:rPr lang="en-US" dirty="0">
                <a:latin typeface="Helvetica"/>
                <a:cs typeface="Helvetica"/>
              </a:rPr>
              <a:t>Complex – complex</a:t>
            </a:r>
          </a:p>
          <a:p>
            <a:pPr lvl="2"/>
            <a:r>
              <a:rPr lang="en-US" dirty="0" smtClean="0">
                <a:latin typeface="Helvetica"/>
                <a:cs typeface="Helvetica"/>
              </a:rPr>
              <a:t>Simple – simple </a:t>
            </a:r>
          </a:p>
          <a:p>
            <a:pPr lvl="2"/>
            <a:r>
              <a:rPr lang="en-US" dirty="0" smtClean="0">
                <a:latin typeface="Helvetica"/>
                <a:cs typeface="Helvetica"/>
              </a:rPr>
              <a:t>Always tell the truth</a:t>
            </a:r>
          </a:p>
          <a:p>
            <a:pPr marL="320040" lvl="1" indent="0">
              <a:buNone/>
            </a:pPr>
            <a:endParaRPr lang="en-US" dirty="0" smtClean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Manage the Crowd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Acclimate to volume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Speak up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Look for interest</a:t>
            </a:r>
          </a:p>
          <a:p>
            <a:pPr marL="320040" lvl="1" indent="0">
              <a:buNone/>
            </a:pPr>
            <a:endParaRPr lang="en-US" dirty="0" smtClean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Be Prepared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Manage your stress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Practice and time yourself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Arrive early</a:t>
            </a:r>
          </a:p>
        </p:txBody>
      </p:sp>
      <p:pic>
        <p:nvPicPr>
          <p:cNvPr id="4" name="Picture 3" descr="117743-2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447" y="685799"/>
            <a:ext cx="1746229" cy="1746229"/>
          </a:xfrm>
          <a:prstGeom prst="rect">
            <a:avLst/>
          </a:prstGeom>
        </p:spPr>
      </p:pic>
      <p:pic>
        <p:nvPicPr>
          <p:cNvPr id="5" name="Picture 4" descr="4666-2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884" y="2432028"/>
            <a:ext cx="1160101" cy="1160101"/>
          </a:xfrm>
          <a:prstGeom prst="rect">
            <a:avLst/>
          </a:prstGeom>
        </p:spPr>
      </p:pic>
      <p:pic>
        <p:nvPicPr>
          <p:cNvPr id="6" name="Picture 5" descr="6731-2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884" y="3780688"/>
            <a:ext cx="1172312" cy="11723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30798" y="0"/>
            <a:ext cx="2441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Context and Consulting:</a:t>
            </a:r>
          </a:p>
        </p:txBody>
      </p:sp>
    </p:spTree>
    <p:extLst>
      <p:ext uri="{BB962C8B-B14F-4D97-AF65-F5344CB8AC3E}">
        <p14:creationId xmlns:p14="http://schemas.microsoft.com/office/powerpoint/2010/main" val="121197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yourself…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STUDENTS’ NEEDS TRUMP </a:t>
            </a:r>
            <a:r>
              <a:rPr lang="en-US" dirty="0" smtClean="0">
                <a:latin typeface="Helvetica"/>
                <a:cs typeface="Helvetica"/>
              </a:rPr>
              <a:t>ALL</a:t>
            </a:r>
          </a:p>
          <a:p>
            <a:pPr marL="0" indent="0">
              <a:buNone/>
            </a:pPr>
            <a:endParaRPr lang="en-US" dirty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“</a:t>
            </a:r>
            <a:r>
              <a:rPr lang="en-US" dirty="0" smtClean="0">
                <a:latin typeface="Helvetica"/>
                <a:cs typeface="Helvetica"/>
              </a:rPr>
              <a:t>Does the </a:t>
            </a:r>
            <a:r>
              <a:rPr lang="en-US" dirty="0" smtClean="0">
                <a:latin typeface="Helvetica"/>
                <a:cs typeface="Helvetica"/>
              </a:rPr>
              <a:t>poster </a:t>
            </a:r>
            <a:r>
              <a:rPr lang="en-US" dirty="0" smtClean="0">
                <a:latin typeface="Helvetica"/>
                <a:cs typeface="Helvetica"/>
              </a:rPr>
              <a:t>help me </a:t>
            </a:r>
            <a:r>
              <a:rPr lang="en-US" dirty="0" smtClean="0">
                <a:latin typeface="Helvetica"/>
                <a:cs typeface="Helvetica"/>
              </a:rPr>
              <a:t>understand?</a:t>
            </a:r>
            <a:r>
              <a:rPr lang="en-US" dirty="0" smtClean="0">
                <a:latin typeface="Helvetica"/>
                <a:cs typeface="Helvetica"/>
              </a:rPr>
              <a:t>”</a:t>
            </a:r>
          </a:p>
          <a:p>
            <a:r>
              <a:rPr lang="en-US" dirty="0" smtClean="0">
                <a:latin typeface="Helvetica"/>
                <a:cs typeface="Helvetica"/>
              </a:rPr>
              <a:t>“Is it aesthetically pleasing? Does that matter?”</a:t>
            </a:r>
          </a:p>
          <a:p>
            <a:r>
              <a:rPr lang="en-US" dirty="0" smtClean="0">
                <a:latin typeface="Helvetica"/>
                <a:cs typeface="Helvetica"/>
              </a:rPr>
              <a:t>“Is it accurate/clear?</a:t>
            </a:r>
            <a:r>
              <a:rPr lang="en-US" dirty="0" smtClean="0">
                <a:latin typeface="Helvetica"/>
                <a:cs typeface="Helvetica"/>
              </a:rPr>
              <a:t>”</a:t>
            </a:r>
          </a:p>
          <a:p>
            <a:pPr marL="0" indent="0">
              <a:buNone/>
            </a:pPr>
            <a:endParaRPr lang="en-US" dirty="0" smtClean="0">
              <a:latin typeface="Helvetica"/>
              <a:cs typeface="Helvetic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9439" y="0"/>
            <a:ext cx="2441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Context and Consulting:</a:t>
            </a:r>
          </a:p>
        </p:txBody>
      </p:sp>
    </p:spTree>
    <p:extLst>
      <p:ext uri="{BB962C8B-B14F-4D97-AF65-F5344CB8AC3E}">
        <p14:creationId xmlns:p14="http://schemas.microsoft.com/office/powerpoint/2010/main" val="125479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know this…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RELATE TO OTHER ASSIGNMENTS</a:t>
            </a:r>
          </a:p>
          <a:p>
            <a:pPr lvl="1"/>
            <a:r>
              <a:rPr lang="en-US" dirty="0">
                <a:latin typeface="Helvetica"/>
                <a:cs typeface="Helvetica"/>
              </a:rPr>
              <a:t>Papers have paragraphs…</a:t>
            </a:r>
          </a:p>
          <a:p>
            <a:pPr lvl="1"/>
            <a:r>
              <a:rPr lang="en-US" dirty="0">
                <a:latin typeface="Helvetica"/>
                <a:cs typeface="Helvetica"/>
              </a:rPr>
              <a:t>Essays use transitions and structure…</a:t>
            </a:r>
          </a:p>
          <a:p>
            <a:pPr lvl="1"/>
            <a:r>
              <a:rPr lang="en-US" dirty="0" smtClean="0">
                <a:latin typeface="Helvetica"/>
                <a:cs typeface="Helvetica"/>
              </a:rPr>
              <a:t>Titles, Headings, &amp; Subheadings</a:t>
            </a:r>
            <a:endParaRPr lang="en-US" dirty="0">
              <a:latin typeface="Helvetica"/>
              <a:cs typeface="Helvetica"/>
            </a:endParaRPr>
          </a:p>
          <a:p>
            <a:pPr lvl="1"/>
            <a:r>
              <a:rPr lang="en-US" dirty="0" smtClean="0">
                <a:latin typeface="Helvetica"/>
                <a:cs typeface="Helvetica"/>
              </a:rPr>
              <a:t>Structure and organization is meant to help… 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240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2-04 at 2.49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92" y="811830"/>
            <a:ext cx="7564106" cy="46650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07392" y="5508908"/>
            <a:ext cx="3338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+mj-lt"/>
              </a:rPr>
              <a:t>Time to Practice:</a:t>
            </a:r>
          </a:p>
        </p:txBody>
      </p:sp>
    </p:spTree>
    <p:extLst>
      <p:ext uri="{BB962C8B-B14F-4D97-AF65-F5344CB8AC3E}">
        <p14:creationId xmlns:p14="http://schemas.microsoft.com/office/powerpoint/2010/main" val="1509324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this…</a:t>
            </a:r>
            <a:endParaRPr lang="en-US" dirty="0"/>
          </a:p>
        </p:txBody>
      </p:sp>
      <p:pic>
        <p:nvPicPr>
          <p:cNvPr id="8" name="Content Placeholder 7" descr="Screen Shot 2015-02-04 at 5.09.13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24" r="-9524"/>
          <a:stretch>
            <a:fillRect/>
          </a:stretch>
        </p:blipFill>
        <p:spPr>
          <a:xfrm>
            <a:off x="277559" y="685800"/>
            <a:ext cx="8547302" cy="4403156"/>
          </a:xfrm>
        </p:spPr>
      </p:pic>
      <p:sp>
        <p:nvSpPr>
          <p:cNvPr id="3" name="TextBox 2"/>
          <p:cNvSpPr txBox="1"/>
          <p:nvPr/>
        </p:nvSpPr>
        <p:spPr>
          <a:xfrm>
            <a:off x="1037167" y="21166"/>
            <a:ext cx="2254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Developing Language: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5490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2-04 at 2.50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072802"/>
            <a:ext cx="6337300" cy="4254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7392" y="5508908"/>
            <a:ext cx="3338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+mj-lt"/>
              </a:rPr>
              <a:t>Time to Practice:</a:t>
            </a:r>
          </a:p>
        </p:txBody>
      </p:sp>
    </p:spTree>
    <p:extLst>
      <p:ext uri="{BB962C8B-B14F-4D97-AF65-F5344CB8AC3E}">
        <p14:creationId xmlns:p14="http://schemas.microsoft.com/office/powerpoint/2010/main" val="3263252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2-04 at 5.49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638" y="552542"/>
            <a:ext cx="3571843" cy="49899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7392" y="5508908"/>
            <a:ext cx="3338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+mj-lt"/>
              </a:rPr>
              <a:t>Time to Practice:</a:t>
            </a:r>
          </a:p>
        </p:txBody>
      </p:sp>
    </p:spTree>
    <p:extLst>
      <p:ext uri="{BB962C8B-B14F-4D97-AF65-F5344CB8AC3E}">
        <p14:creationId xmlns:p14="http://schemas.microsoft.com/office/powerpoint/2010/main" val="207387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2-04 at 2.51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411304"/>
            <a:ext cx="68834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7392" y="5508908"/>
            <a:ext cx="3338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+mj-lt"/>
              </a:rPr>
              <a:t>Time to Practice:</a:t>
            </a:r>
          </a:p>
        </p:txBody>
      </p:sp>
    </p:spTree>
    <p:extLst>
      <p:ext uri="{BB962C8B-B14F-4D97-AF65-F5344CB8AC3E}">
        <p14:creationId xmlns:p14="http://schemas.microsoft.com/office/powerpoint/2010/main" val="953766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2-04 at 5.50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84295"/>
            <a:ext cx="6464300" cy="4457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7392" y="5508908"/>
            <a:ext cx="3338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+mj-lt"/>
              </a:rPr>
              <a:t>Time to Practice:</a:t>
            </a:r>
          </a:p>
        </p:txBody>
      </p:sp>
    </p:spTree>
    <p:extLst>
      <p:ext uri="{BB962C8B-B14F-4D97-AF65-F5344CB8AC3E}">
        <p14:creationId xmlns:p14="http://schemas.microsoft.com/office/powerpoint/2010/main" val="3326624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Posters Communicate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89325" y="685801"/>
            <a:ext cx="3283815" cy="4172085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A poster presents information to an audience in an engaging, efficient, and aesthetically pleasing way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Screen Shot 2015-02-04 at 5.49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765" y="2853408"/>
            <a:ext cx="1669151" cy="2331829"/>
          </a:xfrm>
          <a:prstGeom prst="rect">
            <a:avLst/>
          </a:prstGeom>
        </p:spPr>
      </p:pic>
      <p:pic>
        <p:nvPicPr>
          <p:cNvPr id="10" name="Picture 9" descr="Screen Shot 2015-02-04 at 5.50.4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445" y="548857"/>
            <a:ext cx="3148791" cy="2171367"/>
          </a:xfrm>
          <a:prstGeom prst="rect">
            <a:avLst/>
          </a:prstGeom>
        </p:spPr>
      </p:pic>
      <p:pic>
        <p:nvPicPr>
          <p:cNvPr id="11" name="Picture 10" descr="Screen Shot 2015-02-04 at 5.51.4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340" y="2892690"/>
            <a:ext cx="1781856" cy="221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15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going on?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84255" y="4175647"/>
            <a:ext cx="1390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Movement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01859" y="3358957"/>
            <a:ext cx="1409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Informative Images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10" y="2779984"/>
            <a:ext cx="1833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“White” Space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7680" y="4565654"/>
            <a:ext cx="113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Columns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5350" y="405915"/>
            <a:ext cx="1702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Text Hierarchy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86083" y="4360313"/>
            <a:ext cx="77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Color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13" name="Content Placeholder 12" descr="Screen Shot 2015-02-04 at 5.09.13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24" r="-9524"/>
          <a:stretch>
            <a:fillRect/>
          </a:stretch>
        </p:blipFill>
        <p:spPr>
          <a:xfrm>
            <a:off x="1675932" y="882210"/>
            <a:ext cx="6090748" cy="3137658"/>
          </a:xfrm>
        </p:spPr>
      </p:pic>
      <p:cxnSp>
        <p:nvCxnSpPr>
          <p:cNvPr id="15" name="Straight Connector 14"/>
          <p:cNvCxnSpPr/>
          <p:nvPr/>
        </p:nvCxnSpPr>
        <p:spPr>
          <a:xfrm flipV="1">
            <a:off x="1859239" y="1466532"/>
            <a:ext cx="0" cy="28937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6559720" y="1964107"/>
            <a:ext cx="842139" cy="18331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5538447" y="1964108"/>
            <a:ext cx="1863412" cy="18331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4543361" y="1793884"/>
            <a:ext cx="2858498" cy="20033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5446795" y="3522296"/>
            <a:ext cx="1955064" cy="2749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3705390" y="775247"/>
            <a:ext cx="1833056" cy="3770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538446" y="775247"/>
            <a:ext cx="693942" cy="16733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8" idx="0"/>
          </p:cNvCxnSpPr>
          <p:nvPr/>
        </p:nvCxnSpPr>
        <p:spPr>
          <a:xfrm flipH="1" flipV="1">
            <a:off x="3404246" y="3682123"/>
            <a:ext cx="1472991" cy="8835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8" idx="0"/>
          </p:cNvCxnSpPr>
          <p:nvPr/>
        </p:nvCxnSpPr>
        <p:spPr>
          <a:xfrm flipV="1">
            <a:off x="4877237" y="3797270"/>
            <a:ext cx="1682482" cy="768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1793776" y="2239080"/>
            <a:ext cx="746315" cy="7332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1859239" y="4360313"/>
            <a:ext cx="4373149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846146" y="1466532"/>
            <a:ext cx="1309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6247555" y="4190091"/>
            <a:ext cx="0" cy="1833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2162967" y="882210"/>
            <a:ext cx="5129975" cy="3137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7674730" y="1793883"/>
            <a:ext cx="1137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Central Image</a:t>
            </a:r>
            <a:endParaRPr lang="en-US" dirty="0">
              <a:latin typeface="Helvetica"/>
              <a:cs typeface="Helvetica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5852684" y="2095045"/>
            <a:ext cx="1822046" cy="5761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2945982" y="1335592"/>
            <a:ext cx="2149368" cy="14443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945982" y="1335591"/>
            <a:ext cx="345661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540091" y="1335591"/>
            <a:ext cx="3862509" cy="3535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540091" y="1689130"/>
            <a:ext cx="0" cy="18331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540091" y="2671183"/>
            <a:ext cx="3862509" cy="851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402600" y="2671183"/>
            <a:ext cx="0" cy="15189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5016790" y="2720630"/>
            <a:ext cx="157120" cy="17168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11838" y="0"/>
            <a:ext cx="2293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Developing Language:</a:t>
            </a:r>
          </a:p>
        </p:txBody>
      </p:sp>
    </p:spTree>
    <p:extLst>
      <p:ext uri="{BB962C8B-B14F-4D97-AF65-F5344CB8AC3E}">
        <p14:creationId xmlns:p14="http://schemas.microsoft.com/office/powerpoint/2010/main" val="2485483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66" grpId="0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these…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1:</a:t>
            </a:r>
            <a:endParaRPr lang="en-US" dirty="0"/>
          </a:p>
        </p:txBody>
      </p:sp>
      <p:pic>
        <p:nvPicPr>
          <p:cNvPr id="3" name="Picture 2" descr="Screen Shot 2015-02-05 at 10.46.2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55" y="1327926"/>
            <a:ext cx="5196700" cy="38833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1518908"/>
            <a:ext cx="22887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What do you see?</a:t>
            </a:r>
          </a:p>
          <a:p>
            <a:endParaRPr lang="en-US" dirty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What do you focus on first?</a:t>
            </a:r>
          </a:p>
          <a:p>
            <a:endParaRPr lang="en-US" dirty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Where does your eye go?</a:t>
            </a:r>
          </a:p>
          <a:p>
            <a:endParaRPr lang="en-US" dirty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How does it </a:t>
            </a:r>
            <a:r>
              <a:rPr lang="en-US" i="1" dirty="0" smtClean="0">
                <a:latin typeface="Helvetica"/>
                <a:cs typeface="Helvetica"/>
              </a:rPr>
              <a:t>feel</a:t>
            </a:r>
            <a:r>
              <a:rPr lang="en-US" dirty="0" smtClean="0">
                <a:latin typeface="Helvetica"/>
                <a:cs typeface="Helvetica"/>
              </a:rPr>
              <a:t>?</a:t>
            </a:r>
          </a:p>
          <a:p>
            <a:endParaRPr lang="en-US" dirty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Do you like it? Why?</a:t>
            </a:r>
          </a:p>
          <a:p>
            <a:endParaRPr lang="en-US" dirty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What works?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1864" y="0"/>
            <a:ext cx="2293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Developing Language:</a:t>
            </a:r>
          </a:p>
        </p:txBody>
      </p:sp>
    </p:spTree>
    <p:extLst>
      <p:ext uri="{BB962C8B-B14F-4D97-AF65-F5344CB8AC3E}">
        <p14:creationId xmlns:p14="http://schemas.microsoft.com/office/powerpoint/2010/main" val="2804137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these…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2: </a:t>
            </a:r>
            <a:endParaRPr lang="en-US" dirty="0"/>
          </a:p>
        </p:txBody>
      </p:sp>
      <p:pic>
        <p:nvPicPr>
          <p:cNvPr id="7" name="Picture 6" descr="Screen Shot 2015-02-05 at 10.49.2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014" y="1387969"/>
            <a:ext cx="5002015" cy="37620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8952" y="1440345"/>
            <a:ext cx="23572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/>
                <a:cs typeface="Helvetica"/>
              </a:rPr>
              <a:t>What do you see?</a:t>
            </a:r>
          </a:p>
          <a:p>
            <a:endParaRPr lang="en-US" dirty="0">
              <a:latin typeface="Helvetica"/>
              <a:cs typeface="Helvetica"/>
            </a:endParaRPr>
          </a:p>
          <a:p>
            <a:r>
              <a:rPr lang="en-US" dirty="0">
                <a:latin typeface="Helvetica"/>
                <a:cs typeface="Helvetica"/>
              </a:rPr>
              <a:t>What do you focus on first?</a:t>
            </a:r>
          </a:p>
          <a:p>
            <a:endParaRPr lang="en-US" dirty="0">
              <a:latin typeface="Helvetica"/>
              <a:cs typeface="Helvetica"/>
            </a:endParaRPr>
          </a:p>
          <a:p>
            <a:r>
              <a:rPr lang="en-US" dirty="0">
                <a:latin typeface="Helvetica"/>
                <a:cs typeface="Helvetica"/>
              </a:rPr>
              <a:t>Where does your eye go?</a:t>
            </a:r>
          </a:p>
          <a:p>
            <a:endParaRPr lang="en-US" dirty="0">
              <a:latin typeface="Helvetica"/>
              <a:cs typeface="Helvetica"/>
            </a:endParaRPr>
          </a:p>
          <a:p>
            <a:r>
              <a:rPr lang="en-US" dirty="0">
                <a:latin typeface="Helvetica"/>
                <a:cs typeface="Helvetica"/>
              </a:rPr>
              <a:t>How does it </a:t>
            </a:r>
            <a:r>
              <a:rPr lang="en-US" i="1" dirty="0">
                <a:latin typeface="Helvetica"/>
                <a:cs typeface="Helvetica"/>
              </a:rPr>
              <a:t>feel</a:t>
            </a:r>
            <a:r>
              <a:rPr lang="en-US" dirty="0">
                <a:latin typeface="Helvetica"/>
                <a:cs typeface="Helvetica"/>
              </a:rPr>
              <a:t>?</a:t>
            </a:r>
          </a:p>
          <a:p>
            <a:endParaRPr lang="en-US" dirty="0">
              <a:latin typeface="Helvetica"/>
              <a:cs typeface="Helvetica"/>
            </a:endParaRPr>
          </a:p>
          <a:p>
            <a:r>
              <a:rPr lang="en-US" dirty="0">
                <a:latin typeface="Helvetica"/>
                <a:cs typeface="Helvetica"/>
              </a:rPr>
              <a:t>Do you like it? Why?</a:t>
            </a:r>
          </a:p>
          <a:p>
            <a:endParaRPr lang="en-US" dirty="0">
              <a:latin typeface="Helvetica"/>
              <a:cs typeface="Helvetica"/>
            </a:endParaRPr>
          </a:p>
          <a:p>
            <a:r>
              <a:rPr lang="en-US" dirty="0">
                <a:latin typeface="Helvetica"/>
                <a:cs typeface="Helvetica"/>
              </a:rPr>
              <a:t>What works?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22703" y="0"/>
            <a:ext cx="2293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Developing Language:</a:t>
            </a:r>
          </a:p>
        </p:txBody>
      </p:sp>
    </p:spTree>
    <p:extLst>
      <p:ext uri="{BB962C8B-B14F-4D97-AF65-F5344CB8AC3E}">
        <p14:creationId xmlns:p14="http://schemas.microsoft.com/office/powerpoint/2010/main" val="3504500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what’s going on: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1: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One central image</a:t>
            </a:r>
          </a:p>
          <a:p>
            <a:r>
              <a:rPr lang="en-US" dirty="0" smtClean="0">
                <a:latin typeface="Helvetica"/>
                <a:cs typeface="Helvetica"/>
              </a:rPr>
              <a:t>Circular movement</a:t>
            </a:r>
          </a:p>
          <a:p>
            <a:r>
              <a:rPr lang="en-US" dirty="0" smtClean="0">
                <a:latin typeface="Helvetica"/>
                <a:cs typeface="Helvetica"/>
              </a:rPr>
              <a:t>White space</a:t>
            </a:r>
          </a:p>
          <a:p>
            <a:r>
              <a:rPr lang="en-US" dirty="0" smtClean="0">
                <a:latin typeface="Helvetica"/>
                <a:cs typeface="Helvetica"/>
              </a:rPr>
              <a:t>Black on White</a:t>
            </a:r>
          </a:p>
          <a:p>
            <a:r>
              <a:rPr lang="en-US" dirty="0" smtClean="0">
                <a:latin typeface="Helvetica"/>
                <a:cs typeface="Helvetica"/>
              </a:rPr>
              <a:t>Thematic color </a:t>
            </a:r>
            <a:r>
              <a:rPr lang="en-US" dirty="0">
                <a:latin typeface="Helvetica"/>
                <a:cs typeface="Helvetica"/>
              </a:rPr>
              <a:t>p</a:t>
            </a:r>
            <a:r>
              <a:rPr lang="en-US" dirty="0" smtClean="0">
                <a:latin typeface="Helvetica"/>
                <a:cs typeface="Helvetica"/>
              </a:rPr>
              <a:t>alate </a:t>
            </a:r>
          </a:p>
          <a:p>
            <a:r>
              <a:rPr lang="en-US" dirty="0" smtClean="0">
                <a:latin typeface="Helvetica"/>
                <a:cs typeface="Helvetica"/>
              </a:rPr>
              <a:t>Faces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Example 2: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Catchy title</a:t>
            </a:r>
          </a:p>
          <a:p>
            <a:r>
              <a:rPr lang="en-US" dirty="0" smtClean="0">
                <a:latin typeface="Helvetica"/>
                <a:cs typeface="Helvetica"/>
              </a:rPr>
              <a:t>Column layout</a:t>
            </a:r>
          </a:p>
          <a:p>
            <a:r>
              <a:rPr lang="en-US" dirty="0" smtClean="0">
                <a:latin typeface="Helvetica"/>
                <a:cs typeface="Helvetica"/>
              </a:rPr>
              <a:t>Informational images</a:t>
            </a:r>
          </a:p>
          <a:p>
            <a:r>
              <a:rPr lang="en-US" dirty="0" smtClean="0">
                <a:latin typeface="Helvetica"/>
                <a:cs typeface="Helvetica"/>
              </a:rPr>
              <a:t>White on Gray</a:t>
            </a:r>
          </a:p>
          <a:p>
            <a:r>
              <a:rPr lang="en-US" dirty="0" smtClean="0">
                <a:latin typeface="Helvetica"/>
                <a:cs typeface="Helvetica"/>
              </a:rPr>
              <a:t>Color palate</a:t>
            </a:r>
          </a:p>
          <a:p>
            <a:r>
              <a:rPr lang="en-US" dirty="0" smtClean="0">
                <a:latin typeface="Helvetica"/>
                <a:cs typeface="Helvetica"/>
              </a:rPr>
              <a:t>Thorough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4671" y="0"/>
            <a:ext cx="2293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Developing Language:</a:t>
            </a:r>
          </a:p>
        </p:txBody>
      </p:sp>
    </p:spTree>
    <p:extLst>
      <p:ext uri="{BB962C8B-B14F-4D97-AF65-F5344CB8AC3E}">
        <p14:creationId xmlns:p14="http://schemas.microsoft.com/office/powerpoint/2010/main" val="848894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</p:spPr>
        <p:txBody>
          <a:bodyPr/>
          <a:lstStyle/>
          <a:p>
            <a:r>
              <a:rPr lang="en-US" dirty="0"/>
              <a:t>What should we know?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28604" y="583415"/>
            <a:ext cx="3657600" cy="3868558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+mj-lt"/>
                <a:cs typeface="Helvetica"/>
              </a:rPr>
              <a:t>Planning</a:t>
            </a:r>
          </a:p>
          <a:p>
            <a:pPr lvl="1"/>
            <a:r>
              <a:rPr lang="en-US" sz="1600" dirty="0">
                <a:latin typeface="Helvetica"/>
                <a:cs typeface="Helvetica"/>
              </a:rPr>
              <a:t>Keep it simple</a:t>
            </a:r>
          </a:p>
          <a:p>
            <a:pPr lvl="1"/>
            <a:r>
              <a:rPr lang="en-US" sz="1600" dirty="0" smtClean="0">
                <a:latin typeface="Helvetica"/>
                <a:cs typeface="Helvetica"/>
              </a:rPr>
              <a:t>Information hierarchy</a:t>
            </a:r>
            <a:endParaRPr lang="en-US" sz="1600" dirty="0">
              <a:latin typeface="Helvetica"/>
              <a:cs typeface="Helvetica"/>
            </a:endParaRPr>
          </a:p>
          <a:p>
            <a:pPr lvl="1"/>
            <a:r>
              <a:rPr lang="en-US" sz="1600" dirty="0">
                <a:latin typeface="Helvetica"/>
                <a:cs typeface="Helvetica"/>
              </a:rPr>
              <a:t>Think </a:t>
            </a:r>
            <a:r>
              <a:rPr lang="en-US" sz="1600" dirty="0" smtClean="0">
                <a:latin typeface="Helvetica"/>
                <a:cs typeface="Helvetica"/>
              </a:rPr>
              <a:t>visually</a:t>
            </a:r>
          </a:p>
          <a:p>
            <a:pPr marL="320040" lvl="1" indent="0">
              <a:buNone/>
            </a:pPr>
            <a:endParaRPr lang="en-US" sz="1600" dirty="0" smtClean="0">
              <a:latin typeface="Helvetica"/>
              <a:cs typeface="Helvetica"/>
            </a:endParaRPr>
          </a:p>
          <a:p>
            <a:r>
              <a:rPr lang="en-US" sz="1600" dirty="0" smtClean="0">
                <a:latin typeface="+mj-lt"/>
                <a:cs typeface="Helvetica"/>
              </a:rPr>
              <a:t>Developing a Layout</a:t>
            </a:r>
          </a:p>
          <a:p>
            <a:pPr lvl="1"/>
            <a:r>
              <a:rPr lang="en-US" sz="1600" dirty="0" smtClean="0">
                <a:latin typeface="Helvetica"/>
                <a:cs typeface="Helvetica"/>
              </a:rPr>
              <a:t>Important goes first</a:t>
            </a:r>
          </a:p>
          <a:p>
            <a:pPr lvl="1"/>
            <a:r>
              <a:rPr lang="en-US" sz="1600" dirty="0" smtClean="0">
                <a:latin typeface="Helvetica"/>
                <a:cs typeface="Helvetica"/>
              </a:rPr>
              <a:t>Text hierarchy</a:t>
            </a:r>
          </a:p>
          <a:p>
            <a:pPr lvl="1"/>
            <a:r>
              <a:rPr lang="en-US" sz="1600" dirty="0" smtClean="0">
                <a:latin typeface="Helvetica"/>
                <a:cs typeface="Helvetica"/>
              </a:rPr>
              <a:t>The </a:t>
            </a:r>
            <a:r>
              <a:rPr lang="en-US" sz="1600" b="1" dirty="0" smtClean="0">
                <a:latin typeface="Helvetica"/>
                <a:cs typeface="Helvetica"/>
              </a:rPr>
              <a:t>40% </a:t>
            </a:r>
            <a:r>
              <a:rPr lang="en-US" sz="1600" dirty="0" smtClean="0">
                <a:latin typeface="Helvetica"/>
                <a:cs typeface="Helvetica"/>
              </a:rPr>
              <a:t>“rule”</a:t>
            </a:r>
          </a:p>
          <a:p>
            <a:pPr lvl="1"/>
            <a:r>
              <a:rPr lang="en-US" sz="1600" dirty="0" smtClean="0">
                <a:latin typeface="Helvetica"/>
                <a:cs typeface="Helvetica"/>
              </a:rPr>
              <a:t>Avoid boxes and lines</a:t>
            </a:r>
          </a:p>
          <a:p>
            <a:pPr lvl="1"/>
            <a:r>
              <a:rPr lang="en-US" sz="1600" dirty="0" smtClean="0">
                <a:latin typeface="Helvetica"/>
                <a:cs typeface="Helvetica"/>
              </a:rPr>
              <a:t>Group items together </a:t>
            </a:r>
          </a:p>
          <a:p>
            <a:pPr marL="320040" lvl="1" indent="0">
              <a:buNone/>
            </a:pPr>
            <a:endParaRPr lang="en-US" sz="1600" dirty="0" smtClean="0">
              <a:latin typeface="Helvetica"/>
              <a:cs typeface="Helvetica"/>
            </a:endParaRPr>
          </a:p>
          <a:p>
            <a:pPr marL="320040" lvl="1" indent="0">
              <a:buNone/>
            </a:pPr>
            <a:endParaRPr lang="en-US" sz="1600" dirty="0" smtClean="0">
              <a:latin typeface="Helvetica"/>
              <a:cs typeface="Helvetica"/>
            </a:endParaRPr>
          </a:p>
        </p:txBody>
      </p:sp>
      <p:pic>
        <p:nvPicPr>
          <p:cNvPr id="7" name="Picture 6" descr="Screen Shot 2015-02-04 at 4.02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931" y="3246568"/>
            <a:ext cx="2368629" cy="1708096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329036" y="583413"/>
            <a:ext cx="1911530" cy="246749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j-lt"/>
                <a:cs typeface="Helvetica"/>
              </a:rPr>
              <a:t>Audience &amp; Purpose</a:t>
            </a:r>
            <a:endParaRPr lang="en-US" dirty="0">
              <a:latin typeface="+mj-lt"/>
              <a:cs typeface="Helvetic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888695" y="963141"/>
            <a:ext cx="1335597" cy="8540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888696" y="1817162"/>
            <a:ext cx="1335596" cy="8802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69921" y="0"/>
            <a:ext cx="2293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Developing Language:</a:t>
            </a:r>
          </a:p>
        </p:txBody>
      </p:sp>
    </p:spTree>
    <p:extLst>
      <p:ext uri="{BB962C8B-B14F-4D97-AF65-F5344CB8AC3E}">
        <p14:creationId xmlns:p14="http://schemas.microsoft.com/office/powerpoint/2010/main" val="1058292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</p:spPr>
        <p:txBody>
          <a:bodyPr/>
          <a:lstStyle/>
          <a:p>
            <a:r>
              <a:rPr lang="en-US" dirty="0" smtClean="0"/>
              <a:t>What should we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191557"/>
            <a:ext cx="2917204" cy="3548480"/>
          </a:xfrm>
        </p:spPr>
        <p:txBody>
          <a:bodyPr>
            <a:normAutofit/>
          </a:bodyPr>
          <a:lstStyle/>
          <a:p>
            <a:pPr marL="320040" lvl="1" indent="0">
              <a:buNone/>
            </a:pPr>
            <a:endParaRPr lang="en-US" sz="1600" dirty="0">
              <a:latin typeface="Helvetica"/>
              <a:cs typeface="Helvetica"/>
            </a:endParaRPr>
          </a:p>
          <a:p>
            <a:r>
              <a:rPr lang="en-US" sz="1800" dirty="0">
                <a:latin typeface="+mj-lt"/>
                <a:cs typeface="Helvetica"/>
              </a:rPr>
              <a:t>Selecting Fonts &amp; Using Text</a:t>
            </a:r>
          </a:p>
          <a:p>
            <a:pPr lvl="1"/>
            <a:r>
              <a:rPr lang="en-US" sz="1600" dirty="0">
                <a:latin typeface="Helvetica"/>
                <a:cs typeface="Helvetica"/>
              </a:rPr>
              <a:t>Common serif fonts for body texts</a:t>
            </a:r>
          </a:p>
          <a:p>
            <a:pPr lvl="1"/>
            <a:r>
              <a:rPr lang="en-US" sz="1600" dirty="0">
                <a:latin typeface="Helvetica"/>
                <a:cs typeface="Helvetica"/>
              </a:rPr>
              <a:t>Stick to three fonts</a:t>
            </a:r>
          </a:p>
          <a:p>
            <a:pPr lvl="1"/>
            <a:r>
              <a:rPr lang="en-US" sz="1600" dirty="0">
                <a:latin typeface="Helvetica"/>
                <a:cs typeface="Helvetica"/>
              </a:rPr>
              <a:t>Upper &amp; lower case letters</a:t>
            </a:r>
          </a:p>
          <a:p>
            <a:pPr lvl="1"/>
            <a:r>
              <a:rPr lang="en-US" sz="1600" dirty="0">
                <a:latin typeface="Helvetica"/>
                <a:cs typeface="Helvetica"/>
              </a:rPr>
              <a:t>The </a:t>
            </a:r>
            <a:r>
              <a:rPr lang="en-US" sz="1600" b="1" dirty="0">
                <a:latin typeface="Helvetica"/>
                <a:cs typeface="Helvetica"/>
              </a:rPr>
              <a:t>5 ft.</a:t>
            </a:r>
            <a:r>
              <a:rPr lang="en-US" sz="1600" dirty="0">
                <a:latin typeface="Helvetica"/>
                <a:cs typeface="Helvetica"/>
              </a:rPr>
              <a:t> away rule</a:t>
            </a:r>
          </a:p>
          <a:p>
            <a:pPr lvl="1"/>
            <a:r>
              <a:rPr lang="en-US" sz="1600" dirty="0">
                <a:latin typeface="Helvetica"/>
                <a:cs typeface="Helvetica"/>
              </a:rPr>
              <a:t>Black on white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54496" y="523761"/>
            <a:ext cx="5789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Elegance, Style, and Tone</a:t>
            </a:r>
            <a:endParaRPr lang="en-US" sz="2800" dirty="0">
              <a:latin typeface="+mj-lt"/>
            </a:endParaRPr>
          </a:p>
        </p:txBody>
      </p:sp>
      <p:pic>
        <p:nvPicPr>
          <p:cNvPr id="6" name="Picture 5" descr="Screen Shot 2015-02-05 at 10.00.1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741" y="1125545"/>
            <a:ext cx="1922239" cy="400825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893609" y="3129474"/>
            <a:ext cx="3194753" cy="903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53995" y="3430637"/>
            <a:ext cx="1047460" cy="301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299500" y="1374874"/>
            <a:ext cx="2788862" cy="17546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666109" y="2304550"/>
            <a:ext cx="2403283" cy="261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906420" y="0"/>
            <a:ext cx="2293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Developing Language:</a:t>
            </a:r>
          </a:p>
        </p:txBody>
      </p:sp>
    </p:spTree>
    <p:extLst>
      <p:ext uri="{BB962C8B-B14F-4D97-AF65-F5344CB8AC3E}">
        <p14:creationId xmlns:p14="http://schemas.microsoft.com/office/powerpoint/2010/main" val="24725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we know?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1800" dirty="0">
                <a:latin typeface="+mj-lt"/>
                <a:cs typeface="Helvetica"/>
              </a:rPr>
              <a:t>Choosing &amp; Using Color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latin typeface="Helvetica"/>
                <a:cs typeface="Helvetica"/>
              </a:rPr>
              <a:t>Color scheme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latin typeface="Helvetica"/>
                <a:cs typeface="Helvetica"/>
              </a:rPr>
              <a:t>Subtle backgrounds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latin typeface="Helvetica"/>
                <a:cs typeface="Helvetica"/>
              </a:rPr>
              <a:t>Avoid bright colors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latin typeface="Helvetica"/>
                <a:cs typeface="Helvetica"/>
              </a:rPr>
              <a:t>Avoid warm colors</a:t>
            </a:r>
          </a:p>
          <a:p>
            <a:endParaRPr lang="en-US" dirty="0"/>
          </a:p>
        </p:txBody>
      </p:sp>
      <p:pic>
        <p:nvPicPr>
          <p:cNvPr id="7" name="Picture 6" descr="Screen Shot 2015-02-05 at 10.02.5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1422400"/>
            <a:ext cx="2857500" cy="31496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404246" y="2723559"/>
            <a:ext cx="2618650" cy="123083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404246" y="2422396"/>
            <a:ext cx="2959075" cy="1309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207847" y="1597472"/>
            <a:ext cx="2540090" cy="53685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45648" y="1728412"/>
            <a:ext cx="221275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45648" y="1728412"/>
            <a:ext cx="2697210" cy="125702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77081" y="576137"/>
            <a:ext cx="556671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Elegance, Style, and Tone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14356" y="0"/>
            <a:ext cx="2293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Developing Language:</a:t>
            </a:r>
          </a:p>
        </p:txBody>
      </p:sp>
    </p:spTree>
    <p:extLst>
      <p:ext uri="{BB962C8B-B14F-4D97-AF65-F5344CB8AC3E}">
        <p14:creationId xmlns:p14="http://schemas.microsoft.com/office/powerpoint/2010/main" val="396406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509</TotalTime>
  <Words>748</Words>
  <Application>Microsoft Macintosh PowerPoint</Application>
  <PresentationFormat>On-screen Show (4:3)</PresentationFormat>
  <Paragraphs>215</Paragraphs>
  <Slides>24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Newsprint</vt:lpstr>
      <vt:lpstr>Consulting Posters</vt:lpstr>
      <vt:lpstr>Consider this…</vt:lpstr>
      <vt:lpstr>What’s going on?</vt:lpstr>
      <vt:lpstr>Consider these…</vt:lpstr>
      <vt:lpstr>Consider these…</vt:lpstr>
      <vt:lpstr>Here’s what’s going on:</vt:lpstr>
      <vt:lpstr>What should we know?</vt:lpstr>
      <vt:lpstr>What should we know?</vt:lpstr>
      <vt:lpstr>What should we know?</vt:lpstr>
      <vt:lpstr>What should we know?</vt:lpstr>
      <vt:lpstr>What not to do:</vt:lpstr>
      <vt:lpstr>How can we help?</vt:lpstr>
      <vt:lpstr>What counts?</vt:lpstr>
      <vt:lpstr>Discussion:</vt:lpstr>
      <vt:lpstr>Quick Tips:</vt:lpstr>
      <vt:lpstr>Quick Tips:</vt:lpstr>
      <vt:lpstr>Ask yourself…</vt:lpstr>
      <vt:lpstr>You know this…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Posters Communicate</vt:lpstr>
    </vt:vector>
  </TitlesOfParts>
  <Company>Grand Valley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Consulting Posters</dc:title>
  <dc:creator>Melanie Rabine</dc:creator>
  <cp:lastModifiedBy>Melanie Rabine</cp:lastModifiedBy>
  <cp:revision>54</cp:revision>
  <dcterms:created xsi:type="dcterms:W3CDTF">2015-02-04T19:46:14Z</dcterms:created>
  <dcterms:modified xsi:type="dcterms:W3CDTF">2015-03-20T18:27:29Z</dcterms:modified>
</cp:coreProperties>
</file>