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slideLayouts/slideLayout12.xml" ContentType="application/vnd.openxmlformats-officedocument.presentationml.slideLayout+xml"/>
  <Override PartName="/ppt/theme/theme25.xml" ContentType="application/vnd.openxmlformats-officedocument.theme+xml"/>
  <Override PartName="/ppt/slideLayouts/slideLayout13.xml" ContentType="application/vnd.openxmlformats-officedocument.presentationml.slideLayout+xml"/>
  <Override PartName="/ppt/theme/theme26.xml" ContentType="application/vnd.openxmlformats-officedocument.theme+xml"/>
  <Override PartName="/ppt/slideLayouts/slideLayout14.xml" ContentType="application/vnd.openxmlformats-officedocument.presentationml.slideLayout+xml"/>
  <Override PartName="/ppt/theme/theme27.xml" ContentType="application/vnd.openxmlformats-officedocument.theme+xml"/>
  <Override PartName="/ppt/slideLayouts/slideLayout15.xml" ContentType="application/vnd.openxmlformats-officedocument.presentationml.slideLayout+xml"/>
  <Override PartName="/ppt/theme/theme28.xml" ContentType="application/vnd.openxmlformats-officedocument.theme+xml"/>
  <Override PartName="/ppt/slideLayouts/slideLayout16.xml" ContentType="application/vnd.openxmlformats-officedocument.presentationml.slideLayout+xml"/>
  <Override PartName="/ppt/theme/theme29.xml" ContentType="application/vnd.openxmlformats-officedocument.theme+xml"/>
  <Override PartName="/ppt/slideLayouts/slideLayout17.xml" ContentType="application/vnd.openxmlformats-officedocument.presentationml.slideLayout+xml"/>
  <Override PartName="/ppt/theme/theme30.xml" ContentType="application/vnd.openxmlformats-officedocument.theme+xml"/>
  <Override PartName="/ppt/slideLayouts/slideLayout18.xml" ContentType="application/vnd.openxmlformats-officedocument.presentationml.slideLayout+xml"/>
  <Override PartName="/ppt/theme/theme31.xml" ContentType="application/vnd.openxmlformats-officedocument.theme+xml"/>
  <Override PartName="/ppt/slideLayouts/slideLayout19.xml" ContentType="application/vnd.openxmlformats-officedocument.presentationml.slideLayout+xml"/>
  <Override PartName="/ppt/theme/theme32.xml" ContentType="application/vnd.openxmlformats-officedocument.theme+xml"/>
  <Override PartName="/ppt/slideLayouts/slideLayout20.xml" ContentType="application/vnd.openxmlformats-officedocument.presentationml.slideLayout+xml"/>
  <Override PartName="/ppt/theme/theme33.xml" ContentType="application/vnd.openxmlformats-officedocument.theme+xml"/>
  <Override PartName="/ppt/slideLayouts/slideLayout21.xml" ContentType="application/vnd.openxmlformats-officedocument.presentationml.slideLayout+xml"/>
  <Override PartName="/ppt/theme/theme34.xml" ContentType="application/vnd.openxmlformats-officedocument.theme+xml"/>
  <Override PartName="/ppt/slideLayouts/slideLayout22.xml" ContentType="application/vnd.openxmlformats-officedocument.presentationml.slideLayout+xml"/>
  <Override PartName="/ppt/theme/theme35.xml" ContentType="application/vnd.openxmlformats-officedocument.theme+xml"/>
  <Override PartName="/ppt/slideLayouts/slideLayout23.xml" ContentType="application/vnd.openxmlformats-officedocument.presentationml.slideLayout+xml"/>
  <Override PartName="/ppt/theme/theme36.xml" ContentType="application/vnd.openxmlformats-officedocument.theme+xml"/>
  <Override PartName="/ppt/slideLayouts/slideLayout24.xml" ContentType="application/vnd.openxmlformats-officedocument.presentationml.slideLayout+xml"/>
  <Override PartName="/ppt/theme/theme37.xml" ContentType="application/vnd.openxmlformats-officedocument.theme+xml"/>
  <Override PartName="/ppt/slideLayouts/slideLayout25.xml" ContentType="application/vnd.openxmlformats-officedocument.presentationml.slideLayout+xml"/>
  <Override PartName="/ppt/theme/theme38.xml" ContentType="application/vnd.openxmlformats-officedocument.theme+xml"/>
  <Override PartName="/ppt/slideLayouts/slideLayout26.xml" ContentType="application/vnd.openxmlformats-officedocument.presentationml.slideLayout+xml"/>
  <Override PartName="/ppt/theme/theme39.xml" ContentType="application/vnd.openxmlformats-officedocument.theme+xml"/>
  <Override PartName="/ppt/slideLayouts/slideLayout27.xml" ContentType="application/vnd.openxmlformats-officedocument.presentationml.slideLayout+xml"/>
  <Override PartName="/ppt/theme/theme40.xml" ContentType="application/vnd.openxmlformats-officedocument.theme+xml"/>
  <Override PartName="/ppt/slideLayouts/slideLayout28.xml" ContentType="application/vnd.openxmlformats-officedocument.presentationml.slideLayout+xml"/>
  <Override PartName="/ppt/theme/theme41.xml" ContentType="application/vnd.openxmlformats-officedocument.theme+xml"/>
  <Override PartName="/ppt/slideLayouts/slideLayout29.xml" ContentType="application/vnd.openxmlformats-officedocument.presentationml.slideLayout+xml"/>
  <Override PartName="/ppt/theme/theme42.xml" ContentType="application/vnd.openxmlformats-officedocument.theme+xml"/>
  <Override PartName="/ppt/slideLayouts/slideLayout30.xml" ContentType="application/vnd.openxmlformats-officedocument.presentationml.slideLayout+xml"/>
  <Override PartName="/ppt/theme/theme43.xml" ContentType="application/vnd.openxmlformats-officedocument.theme+xml"/>
  <Override PartName="/ppt/slideLayouts/slideLayout31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56" r:id="rId3"/>
    <p:sldMasterId id="2147483764" r:id="rId4"/>
    <p:sldMasterId id="2147483766" r:id="rId5"/>
    <p:sldMasterId id="2147483770" r:id="rId6"/>
    <p:sldMasterId id="2147483776" r:id="rId7"/>
    <p:sldMasterId id="2147483778" r:id="rId8"/>
    <p:sldMasterId id="2147483785" r:id="rId9"/>
    <p:sldMasterId id="2147483787" r:id="rId10"/>
    <p:sldMasterId id="2147483789" r:id="rId11"/>
    <p:sldMasterId id="2147483791" r:id="rId12"/>
    <p:sldMasterId id="2147483793" r:id="rId13"/>
    <p:sldMasterId id="2147483795" r:id="rId14"/>
    <p:sldMasterId id="2147483797" r:id="rId15"/>
    <p:sldMasterId id="2147483799" r:id="rId16"/>
    <p:sldMasterId id="2147483801" r:id="rId17"/>
    <p:sldMasterId id="2147483803" r:id="rId18"/>
    <p:sldMasterId id="2147483805" r:id="rId19"/>
    <p:sldMasterId id="2147483807" r:id="rId20"/>
    <p:sldMasterId id="2147483809" r:id="rId21"/>
    <p:sldMasterId id="2147483811" r:id="rId22"/>
    <p:sldMasterId id="2147483813" r:id="rId23"/>
    <p:sldMasterId id="2147483815" r:id="rId24"/>
    <p:sldMasterId id="2147484014" r:id="rId25"/>
    <p:sldMasterId id="2147484016" r:id="rId26"/>
    <p:sldMasterId id="2147484018" r:id="rId27"/>
    <p:sldMasterId id="2147484020" r:id="rId28"/>
    <p:sldMasterId id="2147484022" r:id="rId29"/>
    <p:sldMasterId id="2147484024" r:id="rId30"/>
    <p:sldMasterId id="2147484026" r:id="rId31"/>
    <p:sldMasterId id="2147484028" r:id="rId32"/>
    <p:sldMasterId id="2147484030" r:id="rId33"/>
    <p:sldMasterId id="2147484032" r:id="rId34"/>
    <p:sldMasterId id="2147484034" r:id="rId35"/>
    <p:sldMasterId id="2147484036" r:id="rId36"/>
    <p:sldMasterId id="2147484038" r:id="rId37"/>
    <p:sldMasterId id="2147484040" r:id="rId38"/>
    <p:sldMasterId id="2147484042" r:id="rId39"/>
    <p:sldMasterId id="2147484044" r:id="rId40"/>
    <p:sldMasterId id="2147484046" r:id="rId41"/>
    <p:sldMasterId id="2147484048" r:id="rId42"/>
    <p:sldMasterId id="2147484050" r:id="rId43"/>
    <p:sldMasterId id="2147484052" r:id="rId44"/>
  </p:sldMasterIdLst>
  <p:notesMasterIdLst>
    <p:notesMasterId r:id="rId66"/>
  </p:notesMasterIdLst>
  <p:sldIdLst>
    <p:sldId id="293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415" r:id="rId62"/>
    <p:sldId id="416" r:id="rId63"/>
    <p:sldId id="417" r:id="rId64"/>
    <p:sldId id="418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slide" Target="slides/slide11.xml"/><Relationship Id="rId63" Type="http://schemas.openxmlformats.org/officeDocument/2006/relationships/slide" Target="slides/slide19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53" Type="http://schemas.openxmlformats.org/officeDocument/2006/relationships/slide" Target="slides/slide9.xml"/><Relationship Id="rId58" Type="http://schemas.openxmlformats.org/officeDocument/2006/relationships/slide" Target="slides/slide14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Relationship Id="rId57" Type="http://schemas.openxmlformats.org/officeDocument/2006/relationships/slide" Target="slides/slide13.xml"/><Relationship Id="rId61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8.xml"/><Relationship Id="rId60" Type="http://schemas.openxmlformats.org/officeDocument/2006/relationships/slide" Target="slides/slide16.xml"/><Relationship Id="rId65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slide" Target="slides/slide12.xml"/><Relationship Id="rId64" Type="http://schemas.openxmlformats.org/officeDocument/2006/relationships/slide" Target="slides/slide20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59" Type="http://schemas.openxmlformats.org/officeDocument/2006/relationships/slide" Target="slides/slide15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0.xml"/><Relationship Id="rId62" Type="http://schemas.openxmlformats.org/officeDocument/2006/relationships/slide" Target="slides/slide18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B2720-7F65-4E5E-85BA-2D24936C3C56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BF4C-5596-4C36-8BFD-E2F6D955C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4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1842B0F-4C91-44A2-AD8C-63CEDA8FE04B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799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two highest are unspecified.</a:t>
            </a:r>
            <a:r>
              <a:rPr lang="en-US" baseline="0" dirty="0" smtClean="0"/>
              <a:t>  Major problem in Michigan.  Also note correlation between prescription drugs and heroin.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D7C6A-FF26-46B1-87E0-6B66459604E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4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D7C6A-FF26-46B1-87E0-6B66459604E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4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D7C6A-FF26-46B1-87E0-6B66459604E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9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B56C-59E3-432B-9852-2A4E8E7724C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758-74F0-4A34-ACCC-55FD16F8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8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B56C-59E3-432B-9852-2A4E8E7724C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758-74F0-4A34-ACCC-55FD16F8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4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B56C-59E3-432B-9852-2A4E8E7724C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758-74F0-4A34-ACCC-55FD16F8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2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63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00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53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17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89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2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B56C-59E3-432B-9852-2A4E8E7724C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758-74F0-4A34-ACCC-55FD16F8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6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63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62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01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72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69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26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24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82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58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3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B56C-59E3-432B-9852-2A4E8E7724C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758-74F0-4A34-ACCC-55FD16F8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44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34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5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B56C-59E3-432B-9852-2A4E8E7724C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758-74F0-4A34-ACCC-55FD16F8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0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B56C-59E3-432B-9852-2A4E8E7724C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758-74F0-4A34-ACCC-55FD16F8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6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B56C-59E3-432B-9852-2A4E8E7724C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758-74F0-4A34-ACCC-55FD16F8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7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B56C-59E3-432B-9852-2A4E8E7724C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758-74F0-4A34-ACCC-55FD16F8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5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B56C-59E3-432B-9852-2A4E8E7724C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758-74F0-4A34-ACCC-55FD16F8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4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CB56C-59E3-432B-9852-2A4E8E7724C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9758-74F0-4A34-ACCC-55FD16F8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4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2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13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4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5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17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18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19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20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21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22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23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24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25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27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28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29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30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CB56C-59E3-432B-9852-2A4E8E7724C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9758-74F0-4A34-ACCC-55FD16F8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0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3431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2239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8092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328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379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7884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6933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6489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3747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6237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694EFD3-87F0-4751-B23D-F04659265B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EBA90F1-2B77-42AC-95C2-765A2DC670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9169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8014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6994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5025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8398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1386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4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0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3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7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orityHealth logo_horizonta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5444730"/>
            <a:ext cx="4572000" cy="9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9963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ftr="0" dt="0"/>
  <p:txStyles>
    <p:titleStyle>
      <a:lvl1pPr algn="l" defTabSz="609585" rtl="0" eaLnBrk="1" latinLnBrk="0" hangingPunct="1">
        <a:lnSpc>
          <a:spcPts val="8000"/>
        </a:lnSpc>
        <a:spcBef>
          <a:spcPct val="0"/>
        </a:spcBef>
        <a:buNone/>
        <a:defRPr sz="80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ts val="2533"/>
        </a:lnSpc>
        <a:spcBef>
          <a:spcPct val="20000"/>
        </a:spcBef>
        <a:buFont typeface="Arial"/>
        <a:buNone/>
        <a:defRPr sz="2667" i="1" kern="1200">
          <a:solidFill>
            <a:srgbClr val="FFFFFF"/>
          </a:solidFill>
          <a:latin typeface="Arial"/>
          <a:ea typeface="+mn-ea"/>
          <a:cs typeface="Arial"/>
        </a:defRPr>
      </a:lvl1pPr>
      <a:lvl2pPr marL="609585" indent="0" algn="l" defTabSz="609585" rtl="0" eaLnBrk="1" latinLnBrk="0" hangingPunct="1">
        <a:spcBef>
          <a:spcPct val="20000"/>
        </a:spcBef>
        <a:buFont typeface="Arial"/>
        <a:buNone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0" algn="l" defTabSz="609585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indent="0" algn="l" defTabSz="609585" rtl="0" eaLnBrk="1" latinLnBrk="0" hangingPunct="1">
        <a:spcBef>
          <a:spcPct val="20000"/>
        </a:spcBef>
        <a:buFont typeface="Arial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indent="0" algn="l" defTabSz="609585" rtl="0" eaLnBrk="1" latinLnBrk="0" hangingPunct="1">
        <a:spcBef>
          <a:spcPct val="20000"/>
        </a:spcBef>
        <a:buFont typeface="Arial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4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5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9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9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2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0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7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0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2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6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6297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147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8000" b="1" kern="1200" baseline="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8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5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8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8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CAF5-7EF3-4B84-A152-D4203F8C9F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5062-8E3B-4463-A8E3-5A3573DD7D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0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40241"/>
            <a:ext cx="10972800" cy="2822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Quote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25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b="0" kern="1200" baseline="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6297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98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8000" b="1" kern="1200" baseline="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40241"/>
            <a:ext cx="10972800" cy="2822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Quote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971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b="0" kern="1200" baseline="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965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13DCA-7DF1-4007-B4F7-7E6335C3C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B1423-1BB7-4227-879B-542C057852FB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59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file:///C:\DESKSCAN\sheild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a.gov/prevention/360-strategy/360-diversion.shtml" TargetMode="External"/><Relationship Id="rId2" Type="http://schemas.openxmlformats.org/officeDocument/2006/relationships/hyperlink" Target="https://www.dea.gov/prevention/360-strategy/360-law-enforce.shtml" TargetMode="Externa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dea.gov/prevention/360-strategy/360-community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60125"/>
            <a:ext cx="12192000" cy="13773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785" y="4661180"/>
            <a:ext cx="2170364" cy="1975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5475" y="1154430"/>
            <a:ext cx="84010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prstClr val="white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Tom Burns, Special Agent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Drug Enforcement Administration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Department of Justice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The Consequence:  We are in “Bad Company” </a:t>
            </a: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1"/>
            <a:ext cx="7924800" cy="501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More than one script for every Michigan resident</a:t>
            </a: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781431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1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It Took Years, But The Medical Profession Has Acknowledged Its Role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October 2015 JAMA Editorial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“Prescribing of opioid[s] . . . appears to be a main factor in the majority of nonmedical use . . . Prescribers are, directly or indirectly, the source of most misused opioids.” </a:t>
            </a:r>
          </a:p>
          <a:p>
            <a:r>
              <a:rPr lang="en-US" dirty="0" smtClean="0"/>
              <a:t>“Little evidence for long-term benefit from opioid therapy for most types of chronic pain.”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October 2015 JAMA Editorial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long-term opioid users, “25% became nonmedical users, and 10% develop features suggestive of addiction.”</a:t>
            </a:r>
          </a:p>
          <a:p>
            <a:r>
              <a:rPr lang="en-US" dirty="0" smtClean="0"/>
              <a:t>Recommends both use of prescription drug monitoring programs (MAPS) and “reducing the number of new opioid initiates.”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>
                <a:latin typeface="Century Schoolbook" panose="02040604050505020304" pitchFamily="18" charset="0"/>
              </a:rPr>
              <a:t>Hydrocodone – The Most Prescribed Drug In America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828802"/>
            <a:ext cx="6915395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3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171212" y="304800"/>
            <a:ext cx="7772645" cy="11430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latin typeface="Century Schoolbook" panose="02040604050505020304" pitchFamily="18" charset="0"/>
              </a:rPr>
              <a:t>Family Practice and Internal Medicine Doctors Issued More than Half of All Hydrocodone Prescriptions In 2013</a:t>
            </a:r>
          </a:p>
        </p:txBody>
      </p:sp>
      <p:pic>
        <p:nvPicPr>
          <p:cNvPr id="35843" name="Picture 2" descr="N:\Diversion\WSJ Graph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12" y="1524002"/>
            <a:ext cx="815364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289" y="5257801"/>
            <a:ext cx="7019192" cy="143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Century Schoolbook" panose="02040604050505020304" pitchFamily="18" charset="0"/>
              </a:rPr>
              <a:t>Prescription Drugs Are </a:t>
            </a:r>
            <a:r>
              <a:rPr lang="en-US" altLang="en-US" u="sng" dirty="0" smtClean="0">
                <a:latin typeface="Century Schoolbook" panose="02040604050505020304" pitchFamily="18" charset="0"/>
              </a:rPr>
              <a:t>The</a:t>
            </a:r>
            <a:r>
              <a:rPr lang="en-US" altLang="en-US" dirty="0" smtClean="0">
                <a:latin typeface="Century Schoolbook" panose="02040604050505020304" pitchFamily="18" charset="0"/>
              </a:rPr>
              <a:t> Gateway to Heroin Abuse</a:t>
            </a:r>
          </a:p>
        </p:txBody>
      </p:sp>
      <p:pic>
        <p:nvPicPr>
          <p:cNvPr id="44035" name="Picture 4" descr="N:\Diversion\DOJ Seal_Gold_Navy co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45" y="2057400"/>
            <a:ext cx="3429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9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"/>
            <a:ext cx="62107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82" y="5964692"/>
            <a:ext cx="416291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8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Century Schoolbook" panose="02040604050505020304" pitchFamily="18" charset="0"/>
              </a:rPr>
              <a:t>Michigan Heroin Overdose Deaths Have Tripled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356" y="20574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1999-2002:</a:t>
            </a:r>
          </a:p>
          <a:p>
            <a:pPr marL="0" indent="0">
              <a:buNone/>
              <a:defRPr/>
            </a:pPr>
            <a:r>
              <a:rPr lang="en-US" dirty="0" smtClean="0"/>
              <a:t>	271 deaths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Source:</a:t>
            </a: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712" y="19812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2010-2012</a:t>
            </a:r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728 deaths</a:t>
            </a:r>
            <a:endParaRPr lang="en-US" dirty="0"/>
          </a:p>
        </p:txBody>
      </p:sp>
      <p:pic>
        <p:nvPicPr>
          <p:cNvPr id="46085" name="Picture 6" descr="N:\Diversion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46" y="3943350"/>
            <a:ext cx="460985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3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17" y="1447800"/>
            <a:ext cx="8803195" cy="4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13" y="6172202"/>
            <a:ext cx="541093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itle 1"/>
          <p:cNvSpPr>
            <a:spLocks noGrp="1"/>
          </p:cNvSpPr>
          <p:nvPr>
            <p:ph type="title"/>
          </p:nvPr>
        </p:nvSpPr>
        <p:spPr>
          <a:xfrm>
            <a:off x="2183424" y="152400"/>
            <a:ext cx="7772645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latin typeface="Century Schoolbook" panose="02040604050505020304" pitchFamily="18" charset="0"/>
              </a:rPr>
              <a:t>Prescription Drugs Are The Gateway to Heroin Abuse</a:t>
            </a:r>
          </a:p>
        </p:txBody>
      </p:sp>
    </p:spTree>
    <p:extLst>
      <p:ext uri="{BB962C8B-B14F-4D97-AF65-F5344CB8AC3E}">
        <p14:creationId xmlns:p14="http://schemas.microsoft.com/office/powerpoint/2010/main" val="19981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ESKSCAN\sheild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16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57" y="152400"/>
            <a:ext cx="6308481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5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DEA 360 Strategy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(1) coordinated </a:t>
            </a:r>
            <a:r>
              <a:rPr lang="en-US" b="1" dirty="0" smtClean="0">
                <a:hlinkClick r:id="rId2"/>
              </a:rPr>
              <a:t>Law Enforcement </a:t>
            </a:r>
            <a:r>
              <a:rPr lang="en-US" b="1" dirty="0" smtClean="0"/>
              <a:t>actions against drug cartels and heroin traffickers in specific communities; </a:t>
            </a:r>
          </a:p>
          <a:p>
            <a:r>
              <a:rPr lang="en-US" b="1" dirty="0" smtClean="0"/>
              <a:t>(2) </a:t>
            </a:r>
            <a:r>
              <a:rPr lang="en-US" b="1" dirty="0" smtClean="0">
                <a:hlinkClick r:id="rId3"/>
              </a:rPr>
              <a:t>Diversion Control</a:t>
            </a:r>
            <a:r>
              <a:rPr lang="en-US" b="1" dirty="0" smtClean="0"/>
              <a:t> enforcement actions against DEA registrants operating outside the law and long-term engagement with pharmaceutical drug manufacturers, wholesalers, pharmacies, and practitioners; and </a:t>
            </a:r>
          </a:p>
          <a:p>
            <a:r>
              <a:rPr lang="en-US" b="1" dirty="0" smtClean="0"/>
              <a:t>(3) </a:t>
            </a:r>
            <a:r>
              <a:rPr lang="en-US" b="1" dirty="0" smtClean="0">
                <a:hlinkClick r:id="rId4"/>
              </a:rPr>
              <a:t>Community Outreach</a:t>
            </a:r>
            <a:r>
              <a:rPr lang="en-US" b="1" dirty="0" smtClean="0"/>
              <a:t> through local partnerships that empower communities to take back affected neighborhoods after enforcement actions and prevent the same problems from cropping up again.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800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168770" y="152400"/>
            <a:ext cx="7772645" cy="914400"/>
          </a:xfrm>
        </p:spPr>
        <p:txBody>
          <a:bodyPr/>
          <a:lstStyle/>
          <a:p>
            <a:r>
              <a:rPr lang="en-US" altLang="en-US" sz="3200" dirty="0">
                <a:latin typeface="Century Schoolbook" panose="02040604050505020304" pitchFamily="18" charset="0"/>
              </a:rPr>
              <a:t>The Prescription Painkiller Epidemic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91289" y="1219200"/>
            <a:ext cx="7771423" cy="4114800"/>
          </a:xfrm>
        </p:spPr>
        <p:txBody>
          <a:bodyPr/>
          <a:lstStyle/>
          <a:p>
            <a:r>
              <a:rPr lang="en-US" altLang="en-US" sz="2800" dirty="0"/>
              <a:t>Nearly 15,000 people die every year of drug overdoses involving prescription painkillers (CDC 2015). </a:t>
            </a:r>
          </a:p>
          <a:p>
            <a:r>
              <a:rPr lang="en-US" altLang="en-US" sz="2800" dirty="0"/>
              <a:t>More people die from prescription painkillers than from heroin and cocaine combined (CDC 2015).</a:t>
            </a:r>
          </a:p>
          <a:p>
            <a:r>
              <a:rPr lang="en-US" altLang="en-US" sz="2800" dirty="0"/>
              <a:t>Drug overdose was the leading cause of injury death in 2015 – it caused more deaths than motor vehicle traffic accidents. (CDC 2015)</a:t>
            </a:r>
          </a:p>
          <a:p>
            <a:endParaRPr lang="en-US" altLang="en-US" sz="2800" dirty="0"/>
          </a:p>
        </p:txBody>
      </p:sp>
      <p:pic>
        <p:nvPicPr>
          <p:cNvPr id="5124" name="Picture 3" descr="N:\Diversion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15000"/>
            <a:ext cx="614008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N:\Diversion\2014-07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41" y="1219200"/>
            <a:ext cx="724144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6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:\Diversion\prescriptions-quadrupled-4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81" y="381000"/>
            <a:ext cx="571744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N:\Diversion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18" y="5715001"/>
            <a:ext cx="4835769" cy="6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9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Diversion\od-rate-of-deaths-fullsize-tw-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447800"/>
            <a:ext cx="8606094" cy="489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2172433" y="228600"/>
            <a:ext cx="7772644" cy="1143000"/>
          </a:xfrm>
        </p:spPr>
        <p:txBody>
          <a:bodyPr/>
          <a:lstStyle/>
          <a:p>
            <a:r>
              <a:rPr lang="en-US" altLang="en-US" sz="2400" dirty="0">
                <a:latin typeface="Century Schoolbook" panose="02040604050505020304" pitchFamily="18" charset="0"/>
              </a:rPr>
              <a:t>Drug Overdoses Have Increased 137 % Since 2000</a:t>
            </a:r>
            <a:br>
              <a:rPr lang="en-US" altLang="en-US" sz="2400" dirty="0">
                <a:latin typeface="Century Schoolbook" panose="02040604050505020304" pitchFamily="18" charset="0"/>
              </a:rPr>
            </a:br>
            <a:r>
              <a:rPr lang="en-US" altLang="en-US" sz="2400" dirty="0">
                <a:latin typeface="Century Schoolbook" panose="02040604050505020304" pitchFamily="18" charset="0"/>
              </a:rPr>
              <a:t>Opioid Overdoses Have Increased 200% Since 2000</a:t>
            </a:r>
          </a:p>
        </p:txBody>
      </p:sp>
    </p:spTree>
    <p:extLst>
      <p:ext uri="{BB962C8B-B14F-4D97-AF65-F5344CB8AC3E}">
        <p14:creationId xmlns:p14="http://schemas.microsoft.com/office/powerpoint/2010/main" val="16494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7772400" cy="1066800"/>
          </a:xfrm>
        </p:spPr>
        <p:txBody>
          <a:bodyPr/>
          <a:lstStyle/>
          <a:p>
            <a:r>
              <a:rPr lang="en-US" altLang="en-US" sz="2800" dirty="0">
                <a:latin typeface="Century Schoolbook" panose="02040604050505020304" pitchFamily="18" charset="0"/>
              </a:rPr>
              <a:t>Overdoses in Michigan More Than Tripled </a:t>
            </a:r>
            <a:br>
              <a:rPr lang="en-US" altLang="en-US" sz="2800" dirty="0">
                <a:latin typeface="Century Schoolbook" panose="02040604050505020304" pitchFamily="18" charset="0"/>
              </a:rPr>
            </a:br>
            <a:r>
              <a:rPr lang="en-US" altLang="en-US" sz="2800" dirty="0">
                <a:latin typeface="Century Schoolbook" panose="02040604050505020304" pitchFamily="18" charset="0"/>
              </a:rPr>
              <a:t>from 1999 – 2012  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400801"/>
            <a:ext cx="3276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4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168770" y="228600"/>
            <a:ext cx="7772645" cy="1371600"/>
          </a:xfrm>
        </p:spPr>
        <p:txBody>
          <a:bodyPr/>
          <a:lstStyle/>
          <a:p>
            <a:r>
              <a:rPr lang="en-US" altLang="en-US" sz="2800" dirty="0">
                <a:latin typeface="Century Schoolbook" panose="02040604050505020304" pitchFamily="18" charset="0"/>
              </a:rPr>
              <a:t>Michigan’s Drug Overdose Rate Continues to Climb, Increasing 14% From 2013 to 2014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1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:\Diversion\source-and-frequency-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91" y="152401"/>
            <a:ext cx="8610356" cy="636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1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latin typeface="Century Schoolbook" panose="02040604050505020304" pitchFamily="18" charset="0"/>
              </a:rPr>
              <a:t>Many Legit Scripts Are </a:t>
            </a:r>
            <a:br>
              <a:rPr lang="en-US" altLang="en-US" sz="3600" dirty="0">
                <a:latin typeface="Century Schoolbook" panose="02040604050505020304" pitchFamily="18" charset="0"/>
              </a:rPr>
            </a:br>
            <a:r>
              <a:rPr lang="en-US" altLang="en-US" sz="3600" dirty="0">
                <a:latin typeface="Century Schoolbook" panose="02040604050505020304" pitchFamily="18" charset="0"/>
              </a:rPr>
              <a:t>Ultimately Abused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7772400" cy="4572000"/>
          </a:xfrm>
        </p:spPr>
        <p:txBody>
          <a:bodyPr/>
          <a:lstStyle/>
          <a:p>
            <a:pPr lvl="1"/>
            <a:r>
              <a:rPr lang="en-US" altLang="en-US" dirty="0" smtClean="0"/>
              <a:t>Prescribers wrote nearly 250 million opioid painkiller prescriptions in 2013 – enough for every adult in the United States</a:t>
            </a:r>
          </a:p>
          <a:p>
            <a:pPr lvl="1"/>
            <a:r>
              <a:rPr lang="en-US" altLang="en-US" dirty="0" smtClean="0"/>
              <a:t>Although of most of these painkillers were prescribed for a medical purpose, many end up in the hands of people who abused or misused them</a:t>
            </a:r>
          </a:p>
          <a:p>
            <a:endParaRPr lang="en-US" altLang="en-US" dirty="0" smtClean="0"/>
          </a:p>
        </p:txBody>
      </p:sp>
      <p:pic>
        <p:nvPicPr>
          <p:cNvPr id="16388" name="Picture 3" descr="N:\Diversion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84" y="5257800"/>
            <a:ext cx="704972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7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Slide - Ovals">
  <a:themeElements>
    <a:clrScheme name="Priority Health 2">
      <a:dk1>
        <a:srgbClr val="404040"/>
      </a:dk1>
      <a:lt1>
        <a:srgbClr val="FFFFFF"/>
      </a:lt1>
      <a:dk2>
        <a:srgbClr val="808080"/>
      </a:dk2>
      <a:lt2>
        <a:srgbClr val="00853F"/>
      </a:lt2>
      <a:accent1>
        <a:srgbClr val="FFF203"/>
      </a:accent1>
      <a:accent2>
        <a:srgbClr val="8DC63F"/>
      </a:accent2>
      <a:accent3>
        <a:srgbClr val="C0E54E"/>
      </a:accent3>
      <a:accent4>
        <a:srgbClr val="63C807"/>
      </a:accent4>
      <a:accent5>
        <a:srgbClr val="B92F92"/>
      </a:accent5>
      <a:accent6>
        <a:srgbClr val="FFB20F"/>
      </a:accent6>
      <a:hlink>
        <a:srgbClr val="232F84"/>
      </a:hlink>
      <a:folHlink>
        <a:srgbClr val="009D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tion Break">
  <a:themeElements>
    <a:clrScheme name="Priority Health Colors">
      <a:dk1>
        <a:srgbClr val="404040"/>
      </a:dk1>
      <a:lt1>
        <a:srgbClr val="FFFFFF"/>
      </a:lt1>
      <a:dk2>
        <a:srgbClr val="808080"/>
      </a:dk2>
      <a:lt2>
        <a:srgbClr val="00853F"/>
      </a:lt2>
      <a:accent1>
        <a:srgbClr val="FFF203"/>
      </a:accent1>
      <a:accent2>
        <a:srgbClr val="8DC63F"/>
      </a:accent2>
      <a:accent3>
        <a:srgbClr val="C0E54E"/>
      </a:accent3>
      <a:accent4>
        <a:srgbClr val="63C807"/>
      </a:accent4>
      <a:accent5>
        <a:srgbClr val="B92F92"/>
      </a:accent5>
      <a:accent6>
        <a:srgbClr val="FFB20F"/>
      </a:accent6>
      <a:hlink>
        <a:srgbClr val="232F84"/>
      </a:hlink>
      <a:folHlink>
        <a:srgbClr val="009DD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ge Quote Slides">
  <a:themeElements>
    <a:clrScheme name="Priority Health Colors">
      <a:dk1>
        <a:srgbClr val="404040"/>
      </a:dk1>
      <a:lt1>
        <a:srgbClr val="FFFFFF"/>
      </a:lt1>
      <a:dk2>
        <a:srgbClr val="808080"/>
      </a:dk2>
      <a:lt2>
        <a:srgbClr val="00853F"/>
      </a:lt2>
      <a:accent1>
        <a:srgbClr val="FFF203"/>
      </a:accent1>
      <a:accent2>
        <a:srgbClr val="8DC63F"/>
      </a:accent2>
      <a:accent3>
        <a:srgbClr val="C0E54E"/>
      </a:accent3>
      <a:accent4>
        <a:srgbClr val="63C807"/>
      </a:accent4>
      <a:accent5>
        <a:srgbClr val="B92F92"/>
      </a:accent5>
      <a:accent6>
        <a:srgbClr val="FFB20F"/>
      </a:accent6>
      <a:hlink>
        <a:srgbClr val="232F84"/>
      </a:hlink>
      <a:folHlink>
        <a:srgbClr val="009D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Section Break">
  <a:themeElements>
    <a:clrScheme name="Priority Health Colors">
      <a:dk1>
        <a:srgbClr val="404040"/>
      </a:dk1>
      <a:lt1>
        <a:srgbClr val="FFFFFF"/>
      </a:lt1>
      <a:dk2>
        <a:srgbClr val="808080"/>
      </a:dk2>
      <a:lt2>
        <a:srgbClr val="00853F"/>
      </a:lt2>
      <a:accent1>
        <a:srgbClr val="FFF203"/>
      </a:accent1>
      <a:accent2>
        <a:srgbClr val="8DC63F"/>
      </a:accent2>
      <a:accent3>
        <a:srgbClr val="C0E54E"/>
      </a:accent3>
      <a:accent4>
        <a:srgbClr val="63C807"/>
      </a:accent4>
      <a:accent5>
        <a:srgbClr val="B92F92"/>
      </a:accent5>
      <a:accent6>
        <a:srgbClr val="FFB20F"/>
      </a:accent6>
      <a:hlink>
        <a:srgbClr val="232F84"/>
      </a:hlink>
      <a:folHlink>
        <a:srgbClr val="009DD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Large Quote Slides">
  <a:themeElements>
    <a:clrScheme name="Priority Health Colors">
      <a:dk1>
        <a:srgbClr val="404040"/>
      </a:dk1>
      <a:lt1>
        <a:srgbClr val="FFFFFF"/>
      </a:lt1>
      <a:dk2>
        <a:srgbClr val="808080"/>
      </a:dk2>
      <a:lt2>
        <a:srgbClr val="00853F"/>
      </a:lt2>
      <a:accent1>
        <a:srgbClr val="FFF203"/>
      </a:accent1>
      <a:accent2>
        <a:srgbClr val="8DC63F"/>
      </a:accent2>
      <a:accent3>
        <a:srgbClr val="C0E54E"/>
      </a:accent3>
      <a:accent4>
        <a:srgbClr val="63C807"/>
      </a:accent4>
      <a:accent5>
        <a:srgbClr val="B92F92"/>
      </a:accent5>
      <a:accent6>
        <a:srgbClr val="FFB20F"/>
      </a:accent6>
      <a:hlink>
        <a:srgbClr val="232F84"/>
      </a:hlink>
      <a:folHlink>
        <a:srgbClr val="009D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432</Words>
  <Application>Microsoft Office PowerPoint</Application>
  <PresentationFormat>Widescreen</PresentationFormat>
  <Paragraphs>44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44</vt:i4>
      </vt:variant>
      <vt:variant>
        <vt:lpstr>Slide Titles</vt:lpstr>
      </vt:variant>
      <vt:variant>
        <vt:i4>21</vt:i4>
      </vt:variant>
    </vt:vector>
  </HeadingPairs>
  <TitlesOfParts>
    <vt:vector size="69" baseType="lpstr">
      <vt:lpstr>Arial</vt:lpstr>
      <vt:lpstr>Calibri</vt:lpstr>
      <vt:lpstr>Calibri Light</vt:lpstr>
      <vt:lpstr>Century Schoolbook</vt:lpstr>
      <vt:lpstr>Office Theme</vt:lpstr>
      <vt:lpstr>1_Office Theme</vt:lpstr>
      <vt:lpstr>Cover Slide - Ovals</vt:lpstr>
      <vt:lpstr>Section Break</vt:lpstr>
      <vt:lpstr>Large Quote Slides</vt:lpstr>
      <vt:lpstr>1_Section Break</vt:lpstr>
      <vt:lpstr>1_Large Quote Slides</vt:lpstr>
      <vt:lpstr>Closing Slide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PowerPoint Presentation</vt:lpstr>
      <vt:lpstr>PowerPoint Presentation</vt:lpstr>
      <vt:lpstr>The Prescription Painkiller Epidemic</vt:lpstr>
      <vt:lpstr>PowerPoint Presentation</vt:lpstr>
      <vt:lpstr>Drug Overdoses Have Increased 137 % Since 2000 Opioid Overdoses Have Increased 200% Since 2000</vt:lpstr>
      <vt:lpstr>Overdoses in Michigan More Than Tripled  from 1999 – 2012   </vt:lpstr>
      <vt:lpstr>Michigan’s Drug Overdose Rate Continues to Climb, Increasing 14% From 2013 to 2014</vt:lpstr>
      <vt:lpstr>PowerPoint Presentation</vt:lpstr>
      <vt:lpstr>Many Legit Scripts Are  Ultimately Abused</vt:lpstr>
      <vt:lpstr>The Consequence:  We are in “Bad Company” </vt:lpstr>
      <vt:lpstr>More than one script for every Michigan resident</vt:lpstr>
      <vt:lpstr>It Took Years, But The Medical Profession Has Acknowledged Its Role  October 2015 JAMA Editorial</vt:lpstr>
      <vt:lpstr>October 2015 JAMA Editorial</vt:lpstr>
      <vt:lpstr>Hydrocodone – The Most Prescribed Drug In America</vt:lpstr>
      <vt:lpstr>Family Practice and Internal Medicine Doctors Issued More than Half of All Hydrocodone Prescriptions In 2013</vt:lpstr>
      <vt:lpstr>Prescription Drugs Are The Gateway to Heroin Abuse</vt:lpstr>
      <vt:lpstr>PowerPoint Presentation</vt:lpstr>
      <vt:lpstr>Michigan Heroin Overdose Deaths Have Tripled </vt:lpstr>
      <vt:lpstr>Prescription Drugs Are The Gateway to Heroin Abuse</vt:lpstr>
      <vt:lpstr>PowerPoint Presentation</vt:lpstr>
      <vt:lpstr>DEA 360 Strategy</vt:lpstr>
    </vt:vector>
  </TitlesOfParts>
  <Company>Grand Valley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Dykstra</dc:creator>
  <cp:lastModifiedBy>Diane Dykstra</cp:lastModifiedBy>
  <cp:revision>109</cp:revision>
  <dcterms:created xsi:type="dcterms:W3CDTF">2016-02-03T21:30:13Z</dcterms:created>
  <dcterms:modified xsi:type="dcterms:W3CDTF">2016-12-02T19:29:29Z</dcterms:modified>
</cp:coreProperties>
</file>