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49" autoAdjust="0"/>
  </p:normalViewPr>
  <p:slideViewPr>
    <p:cSldViewPr>
      <p:cViewPr varScale="1">
        <p:scale>
          <a:sx n="14" d="100"/>
          <a:sy n="14" d="100"/>
        </p:scale>
        <p:origin x="1260" y="76"/>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08T00:23:29.088"/>
    </inkml:context>
    <inkml:brush xml:id="br0">
      <inkml:brushProperty name="width" value="0.5" units="cm"/>
      <inkml:brushProperty name="height" value="1" units="cm"/>
      <inkml:brushProperty name="color" value="#FFFFE5"/>
      <inkml:brushProperty name="tip" value="rectangle"/>
      <inkml:brushProperty name="rasterOp" value="maskPen"/>
      <inkml:brushProperty name="ignorePressure" value="1"/>
    </inkml:brush>
  </inkml:definitions>
  <inkml:trace contextRef="#ctx0" brushRef="#br0">1 1,'23'0,"30"22,29 8,1-2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08T00:23:30.142"/>
    </inkml:context>
    <inkml:brush xml:id="br0">
      <inkml:brushProperty name="width" value="0.5" units="cm"/>
      <inkml:brushProperty name="height" value="1" units="cm"/>
      <inkml:brushProperty name="color" value="#FFFFE5"/>
      <inkml:brushProperty name="tip" value="rectangle"/>
      <inkml:brushProperty name="rasterOp" value="maskPen"/>
      <inkml:brushProperty name="ignorePressure" value="1"/>
    </inkml:brush>
  </inkml:definitions>
  <inkml:trace contextRef="#ctx0" brushRef="#br0">481 363,'-45'-23,"-38"-30,-26-29,-19-24,12 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08T00:23:30.466"/>
    </inkml:context>
    <inkml:brush xml:id="br0">
      <inkml:brushProperty name="width" value="0.5" units="cm"/>
      <inkml:brushProperty name="height" value="1" units="cm"/>
      <inkml:brushProperty name="color" value="#FFFFE5"/>
      <inkml:brushProperty name="tip" value="rectangle"/>
      <inkml:brushProperty name="rasterOp" value="maskPen"/>
      <inkml:brushProperty name="ignorePressure" value="1"/>
    </inkml:brush>
  </inkml:definitions>
  <inkml:trace contextRef="#ctx0" brushRef="#br0">1 0,'0'23,"0"8</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5C9C858-11C2-4332-BD07-82BD562BDDDD}"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16104-2C82-4185-97A1-603172A4DF0F}" type="slidenum">
              <a:rPr lang="en-US" smtClean="0"/>
              <a:t>‹#›</a:t>
            </a:fld>
            <a:endParaRPr lang="en-US"/>
          </a:p>
        </p:txBody>
      </p:sp>
    </p:spTree>
    <p:extLst>
      <p:ext uri="{BB962C8B-B14F-4D97-AF65-F5344CB8AC3E}">
        <p14:creationId xmlns:p14="http://schemas.microsoft.com/office/powerpoint/2010/main" val="2840235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C9C858-11C2-4332-BD07-82BD562BDDDD}"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16104-2C82-4185-97A1-603172A4DF0F}" type="slidenum">
              <a:rPr lang="en-US" smtClean="0"/>
              <a:t>‹#›</a:t>
            </a:fld>
            <a:endParaRPr lang="en-US"/>
          </a:p>
        </p:txBody>
      </p:sp>
    </p:spTree>
    <p:extLst>
      <p:ext uri="{BB962C8B-B14F-4D97-AF65-F5344CB8AC3E}">
        <p14:creationId xmlns:p14="http://schemas.microsoft.com/office/powerpoint/2010/main" val="4106707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4559081" y="8435343"/>
            <a:ext cx="35547303" cy="1797634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901946" y="8435343"/>
            <a:ext cx="105925617" cy="1797634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C9C858-11C2-4332-BD07-82BD562BDDDD}"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16104-2C82-4185-97A1-603172A4DF0F}" type="slidenum">
              <a:rPr lang="en-US" smtClean="0"/>
              <a:t>‹#›</a:t>
            </a:fld>
            <a:endParaRPr lang="en-US"/>
          </a:p>
        </p:txBody>
      </p:sp>
    </p:spTree>
    <p:extLst>
      <p:ext uri="{BB962C8B-B14F-4D97-AF65-F5344CB8AC3E}">
        <p14:creationId xmlns:p14="http://schemas.microsoft.com/office/powerpoint/2010/main" val="859235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C9C858-11C2-4332-BD07-82BD562BDDDD}"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16104-2C82-4185-97A1-603172A4DF0F}" type="slidenum">
              <a:rPr lang="en-US" smtClean="0"/>
              <a:t>‹#›</a:t>
            </a:fld>
            <a:endParaRPr lang="en-US"/>
          </a:p>
        </p:txBody>
      </p:sp>
    </p:spTree>
    <p:extLst>
      <p:ext uri="{BB962C8B-B14F-4D97-AF65-F5344CB8AC3E}">
        <p14:creationId xmlns:p14="http://schemas.microsoft.com/office/powerpoint/2010/main" val="1743727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3"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C9C858-11C2-4332-BD07-82BD562BDDDD}"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16104-2C82-4185-97A1-603172A4DF0F}" type="slidenum">
              <a:rPr lang="en-US" smtClean="0"/>
              <a:t>‹#›</a:t>
            </a:fld>
            <a:endParaRPr lang="en-US"/>
          </a:p>
        </p:txBody>
      </p:sp>
    </p:spTree>
    <p:extLst>
      <p:ext uri="{BB962C8B-B14F-4D97-AF65-F5344CB8AC3E}">
        <p14:creationId xmlns:p14="http://schemas.microsoft.com/office/powerpoint/2010/main" val="1769009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901944" y="49156623"/>
            <a:ext cx="70736457" cy="139042138"/>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9369923" y="49156623"/>
            <a:ext cx="70736463" cy="139042138"/>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C9C858-11C2-4332-BD07-82BD562BDDDD}" type="datetimeFigureOut">
              <a:rPr lang="en-US" smtClean="0"/>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C16104-2C82-4185-97A1-603172A4DF0F}" type="slidenum">
              <a:rPr lang="en-US" smtClean="0"/>
              <a:t>‹#›</a:t>
            </a:fld>
            <a:endParaRPr lang="en-US"/>
          </a:p>
        </p:txBody>
      </p:sp>
    </p:spTree>
    <p:extLst>
      <p:ext uri="{BB962C8B-B14F-4D97-AF65-F5344CB8AC3E}">
        <p14:creationId xmlns:p14="http://schemas.microsoft.com/office/powerpoint/2010/main" val="2167720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1" y="7368543"/>
            <a:ext cx="19392903"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1" y="10439401"/>
            <a:ext cx="19392903"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3" y="7368543"/>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3" y="10439401"/>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C9C858-11C2-4332-BD07-82BD562BDDDD}" type="datetimeFigureOut">
              <a:rPr lang="en-US" smtClean="0"/>
              <a:t>7/18/2019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C16104-2C82-4185-97A1-603172A4DF0F}" type="slidenum">
              <a:rPr lang="en-US" smtClean="0"/>
              <a:t>‹#›</a:t>
            </a:fld>
            <a:endParaRPr lang="en-US"/>
          </a:p>
        </p:txBody>
      </p:sp>
    </p:spTree>
    <p:extLst>
      <p:ext uri="{BB962C8B-B14F-4D97-AF65-F5344CB8AC3E}">
        <p14:creationId xmlns:p14="http://schemas.microsoft.com/office/powerpoint/2010/main" val="837951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C9C858-11C2-4332-BD07-82BD562BDDDD}" type="datetimeFigureOut">
              <a:rPr lang="en-US" smtClean="0"/>
              <a:t>7/18/2019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C16104-2C82-4185-97A1-603172A4DF0F}" type="slidenum">
              <a:rPr lang="en-US" smtClean="0"/>
              <a:t>‹#›</a:t>
            </a:fld>
            <a:endParaRPr lang="en-US"/>
          </a:p>
        </p:txBody>
      </p:sp>
    </p:spTree>
    <p:extLst>
      <p:ext uri="{BB962C8B-B14F-4D97-AF65-F5344CB8AC3E}">
        <p14:creationId xmlns:p14="http://schemas.microsoft.com/office/powerpoint/2010/main" val="1101577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C9C858-11C2-4332-BD07-82BD562BDDDD}" type="datetimeFigureOut">
              <a:rPr lang="en-US" smtClean="0"/>
              <a:t>7/18/2019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C16104-2C82-4185-97A1-603172A4DF0F}" type="slidenum">
              <a:rPr lang="en-US" smtClean="0"/>
              <a:t>‹#›</a:t>
            </a:fld>
            <a:endParaRPr lang="en-US"/>
          </a:p>
        </p:txBody>
      </p:sp>
    </p:spTree>
    <p:extLst>
      <p:ext uri="{BB962C8B-B14F-4D97-AF65-F5344CB8AC3E}">
        <p14:creationId xmlns:p14="http://schemas.microsoft.com/office/powerpoint/2010/main" val="2322666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3"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3"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15C9C858-11C2-4332-BD07-82BD562BDDDD}" type="datetimeFigureOut">
              <a:rPr lang="en-US" smtClean="0"/>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C16104-2C82-4185-97A1-603172A4DF0F}" type="slidenum">
              <a:rPr lang="en-US" smtClean="0"/>
              <a:t>‹#›</a:t>
            </a:fld>
            <a:endParaRPr lang="en-US"/>
          </a:p>
        </p:txBody>
      </p:sp>
    </p:spTree>
    <p:extLst>
      <p:ext uri="{BB962C8B-B14F-4D97-AF65-F5344CB8AC3E}">
        <p14:creationId xmlns:p14="http://schemas.microsoft.com/office/powerpoint/2010/main" val="3290049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1"/>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3"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3" y="25763223"/>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15C9C858-11C2-4332-BD07-82BD562BDDDD}" type="datetimeFigureOut">
              <a:rPr lang="en-US" smtClean="0"/>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C16104-2C82-4185-97A1-603172A4DF0F}" type="slidenum">
              <a:rPr lang="en-US" smtClean="0"/>
              <a:t>‹#›</a:t>
            </a:fld>
            <a:endParaRPr lang="en-US"/>
          </a:p>
        </p:txBody>
      </p:sp>
    </p:spTree>
    <p:extLst>
      <p:ext uri="{BB962C8B-B14F-4D97-AF65-F5344CB8AC3E}">
        <p14:creationId xmlns:p14="http://schemas.microsoft.com/office/powerpoint/2010/main" val="2341820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15C9C858-11C2-4332-BD07-82BD562BDDDD}" type="datetimeFigureOut">
              <a:rPr lang="en-US" smtClean="0"/>
              <a:t>7/18/2019</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08C16104-2C82-4185-97A1-603172A4DF0F}" type="slidenum">
              <a:rPr lang="en-US" smtClean="0"/>
              <a:t>‹#›</a:t>
            </a:fld>
            <a:endParaRPr lang="en-US"/>
          </a:p>
        </p:txBody>
      </p:sp>
    </p:spTree>
    <p:extLst>
      <p:ext uri="{BB962C8B-B14F-4D97-AF65-F5344CB8AC3E}">
        <p14:creationId xmlns:p14="http://schemas.microsoft.com/office/powerpoint/2010/main" val="1355532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anose="020B0604020202020204"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8.png"/><Relationship Id="rId2" Type="http://schemas.openxmlformats.org/officeDocument/2006/relationships/image" Target="../media/image1.png"/><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customXml" Target="../ink/ink2.xml"/><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9898" y="756409"/>
            <a:ext cx="2809875"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3547045" y="0"/>
            <a:ext cx="16797109" cy="3170099"/>
          </a:xfrm>
          <a:prstGeom prst="rect">
            <a:avLst/>
          </a:prstGeom>
          <a:noFill/>
        </p:spPr>
        <p:txBody>
          <a:bodyPr wrap="square" rtlCol="0">
            <a:spAutoFit/>
          </a:bodyPr>
          <a:lstStyle/>
          <a:p>
            <a:pPr algn="ctr"/>
            <a:r>
              <a:rPr lang="en-US" sz="10000" b="1" dirty="0">
                <a:latin typeface="+mj-lt"/>
              </a:rPr>
              <a:t>Oregon </a:t>
            </a:r>
          </a:p>
          <a:p>
            <a:pPr algn="ctr"/>
            <a:r>
              <a:rPr lang="en-US" sz="10000" b="1" dirty="0">
                <a:latin typeface="+mj-lt"/>
              </a:rPr>
              <a:t>Clinical Quality Metric Registry</a:t>
            </a:r>
          </a:p>
        </p:txBody>
      </p:sp>
      <p:sp>
        <p:nvSpPr>
          <p:cNvPr id="5" name="TextBox 4"/>
          <p:cNvSpPr txBox="1"/>
          <p:nvPr/>
        </p:nvSpPr>
        <p:spPr>
          <a:xfrm>
            <a:off x="14554698" y="2850569"/>
            <a:ext cx="15010902" cy="4524315"/>
          </a:xfrm>
          <a:prstGeom prst="rect">
            <a:avLst/>
          </a:prstGeom>
          <a:noFill/>
        </p:spPr>
        <p:txBody>
          <a:bodyPr wrap="square" rtlCol="0">
            <a:spAutoFit/>
          </a:bodyPr>
          <a:lstStyle/>
          <a:p>
            <a:pPr algn="ctr"/>
            <a:r>
              <a:rPr lang="en-US" sz="7200" b="1" dirty="0">
                <a:solidFill>
                  <a:schemeClr val="accent1"/>
                </a:solidFill>
              </a:rPr>
              <a:t>MiHIN Internship</a:t>
            </a:r>
          </a:p>
          <a:p>
            <a:pPr algn="ctr"/>
            <a:r>
              <a:rPr lang="en-US" sz="7200" b="1" dirty="0">
                <a:solidFill>
                  <a:schemeClr val="accent1"/>
                </a:solidFill>
              </a:rPr>
              <a:t>Health Informatics and Bioinformatics</a:t>
            </a:r>
          </a:p>
          <a:p>
            <a:pPr algn="ctr"/>
            <a:r>
              <a:rPr lang="en-US" sz="7200" b="1" dirty="0">
                <a:solidFill>
                  <a:schemeClr val="accent1"/>
                </a:solidFill>
              </a:rPr>
              <a:t>Grand Valley State University</a:t>
            </a:r>
          </a:p>
          <a:p>
            <a:pPr algn="ctr"/>
            <a:r>
              <a:rPr lang="en-US" sz="6600" b="1" dirty="0"/>
              <a:t>Jacob Bourgeois</a:t>
            </a:r>
          </a:p>
        </p:txBody>
      </p:sp>
      <p:sp>
        <p:nvSpPr>
          <p:cNvPr id="10" name="TextBox 9"/>
          <p:cNvSpPr txBox="1"/>
          <p:nvPr/>
        </p:nvSpPr>
        <p:spPr>
          <a:xfrm>
            <a:off x="951047" y="8534400"/>
            <a:ext cx="12298726" cy="21328916"/>
          </a:xfrm>
          <a:prstGeom prst="rect">
            <a:avLst/>
          </a:prstGeom>
          <a:noFill/>
        </p:spPr>
        <p:txBody>
          <a:bodyPr wrap="square" rtlCol="0">
            <a:spAutoFit/>
          </a:bodyPr>
          <a:lstStyle/>
          <a:p>
            <a:r>
              <a:rPr lang="en-US" sz="3200" b="1" dirty="0">
                <a:solidFill>
                  <a:schemeClr val="accent1"/>
                </a:solidFill>
              </a:rPr>
              <a:t>Introduction</a:t>
            </a:r>
          </a:p>
          <a:p>
            <a:pPr marL="571500" indent="-571500">
              <a:buFont typeface="Arial" panose="020B0604020202020204" pitchFamily="34" charset="0"/>
              <a:buChar char="•"/>
            </a:pPr>
            <a:r>
              <a:rPr lang="en-US" sz="3000" dirty="0"/>
              <a:t>The Michigan Health Information Network (MiHIN) was selected as the primary vendor by the Oregon Health Authority (OHA) to implement a Clinical Quality Metric Registry (CQMR) in the state of Oregon.</a:t>
            </a:r>
          </a:p>
          <a:p>
            <a:pPr marL="571500" indent="-571500">
              <a:buFont typeface="Arial" panose="020B0604020202020204" pitchFamily="34" charset="0"/>
              <a:buChar char="•"/>
            </a:pPr>
            <a:r>
              <a:rPr lang="en-US" sz="3000" dirty="0"/>
              <a:t>The CQMR will collect, aggregate, and provide clinical quality metrics data to support quality reporting programs in the state of Oregon. The ability for health care providers and organizations, as well as OHA, to gather and analyze data is a key component to evaluating system performance, improving patient outcomes and reducing costs for Oregonians.</a:t>
            </a:r>
          </a:p>
          <a:p>
            <a:pPr marL="571500" indent="-571500">
              <a:buFont typeface="Arial" panose="020B0604020202020204" pitchFamily="34" charset="0"/>
              <a:buChar char="•"/>
            </a:pPr>
            <a:endParaRPr lang="en-US" sz="3000" dirty="0"/>
          </a:p>
          <a:p>
            <a:r>
              <a:rPr lang="en-US" sz="3200" b="1" dirty="0">
                <a:solidFill>
                  <a:schemeClr val="accent1"/>
                </a:solidFill>
              </a:rPr>
              <a:t>Why is CQMR needed</a:t>
            </a:r>
          </a:p>
          <a:p>
            <a:pPr marL="457200" indent="-457200">
              <a:buFont typeface="Arial" panose="020B0604020202020204" pitchFamily="34" charset="0"/>
              <a:buChar char="•"/>
            </a:pPr>
            <a:r>
              <a:rPr lang="en-US" sz="3000" dirty="0"/>
              <a:t>Clinical quality measures are a way to assess the care that patients receive. With the increasing adoption of electronic health records (EHRs), Oregon has new opportunities to measure and improve the quality of care. </a:t>
            </a:r>
          </a:p>
          <a:p>
            <a:pPr marL="457200" indent="-457200">
              <a:buFont typeface="Arial" panose="020B0604020202020204" pitchFamily="34" charset="0"/>
              <a:buChar char="•"/>
            </a:pPr>
            <a:r>
              <a:rPr lang="en-US" sz="3000" dirty="0"/>
              <a:t>Using EHR data supports measuring outcomes—for example, measuring whether a diabetic patient’s blood sugar levels are controlled rather than simply measuring whether the patient’s blood sugar levels were tested. The CQMR will enable more efficient collection and use of this important quality data.</a:t>
            </a:r>
          </a:p>
          <a:p>
            <a:pPr marL="457200" indent="-457200">
              <a:buFont typeface="Arial" panose="020B0604020202020204" pitchFamily="34" charset="0"/>
              <a:buChar char="•"/>
            </a:pPr>
            <a:r>
              <a:rPr lang="en-US" sz="3000" dirty="0"/>
              <a:t>Currently, Oregon has no standard, automated capacity for the collection, storage, or aggregation of clinical quality metrics. The CQMR will fill this gap. </a:t>
            </a:r>
          </a:p>
          <a:p>
            <a:pPr marL="457200" indent="-457200">
              <a:buFont typeface="Arial" panose="020B0604020202020204" pitchFamily="34" charset="0"/>
              <a:buChar char="•"/>
            </a:pPr>
            <a:r>
              <a:rPr lang="en-US" sz="3000" dirty="0"/>
              <a:t>It will align with national standards for the collection and calculation of quality measures. To support providers with different levels of technical capacity, the CQMR will offer several secure options for data submission.</a:t>
            </a:r>
          </a:p>
          <a:p>
            <a:pPr marL="457200" indent="-457200">
              <a:buFont typeface="Arial" panose="020B0604020202020204" pitchFamily="34" charset="0"/>
              <a:buChar char="•"/>
            </a:pPr>
            <a:endParaRPr lang="en-US" sz="3000" dirty="0"/>
          </a:p>
          <a:p>
            <a:r>
              <a:rPr lang="en-US" sz="3200" b="1" dirty="0">
                <a:solidFill>
                  <a:schemeClr val="accent1"/>
                </a:solidFill>
              </a:rPr>
              <a:t>How the CQMR will be used</a:t>
            </a:r>
          </a:p>
          <a:p>
            <a:pPr marL="571500" indent="-571500">
              <a:buFont typeface="Arial" panose="020B0604020202020204" pitchFamily="34" charset="0"/>
              <a:buChar char="•"/>
            </a:pPr>
            <a:r>
              <a:rPr lang="en-US" sz="3000" dirty="0"/>
              <a:t>The CQMR will be used for collecting and validating data, calculating measure results for comparison to established benchmarks, and supplying data for analytics. It will comply with privacy and security standards and best practices.</a:t>
            </a:r>
          </a:p>
          <a:p>
            <a:pPr marL="571500" indent="-571500">
              <a:buFont typeface="Arial" panose="020B0604020202020204" pitchFamily="34" charset="0"/>
              <a:buChar char="•"/>
            </a:pPr>
            <a:r>
              <a:rPr lang="en-US" sz="3000" dirty="0"/>
              <a:t>The registry will allow health care organizations to review local, regional, and state data to help inform decision-making and measure how they and others are doing to help improve patient care and reduce system costs. It will provide information that can be used to evaluate systems and processes to determine if changes can be made to help meet goals.</a:t>
            </a:r>
          </a:p>
          <a:p>
            <a:pPr marL="571500" indent="-571500">
              <a:buFont typeface="Arial" panose="020B0604020202020204" pitchFamily="34" charset="0"/>
              <a:buChar char="•"/>
            </a:pPr>
            <a:r>
              <a:rPr lang="en-US" sz="3000" dirty="0"/>
              <a:t>Initially, the CQMR will support two programs:</a:t>
            </a:r>
          </a:p>
          <a:p>
            <a:pPr marL="2766060" lvl="1" indent="-571500">
              <a:buFont typeface="Arial" panose="020B0604020202020204" pitchFamily="34" charset="0"/>
              <a:buChar char="•"/>
            </a:pPr>
            <a:r>
              <a:rPr lang="en-US" sz="3000" dirty="0"/>
              <a:t>Coordinated care organization (CCO) incentive measures</a:t>
            </a:r>
          </a:p>
          <a:p>
            <a:pPr marL="2766060" lvl="1" indent="-571500">
              <a:buFont typeface="Arial" panose="020B0604020202020204" pitchFamily="34" charset="0"/>
              <a:buChar char="•"/>
            </a:pPr>
            <a:r>
              <a:rPr lang="en-US" sz="3000" dirty="0"/>
              <a:t>Oregon Medicaid EHR Incentive Program</a:t>
            </a:r>
          </a:p>
          <a:p>
            <a:pPr marL="571500" indent="-571500">
              <a:buFont typeface="Arial" panose="020B0604020202020204" pitchFamily="34" charset="0"/>
              <a:buChar char="•"/>
            </a:pPr>
            <a:r>
              <a:rPr lang="en-US" sz="3000" dirty="0"/>
              <a:t>OHA’s incentive-based model pays CCOs for improved health outcomes and accountability, not for the number of services provided. CCOs receive incentives for meeting benchmarks and improvement targets on certain metrics, including a subset of EHR-based clinical measures. </a:t>
            </a:r>
          </a:p>
          <a:p>
            <a:pPr marL="571500" indent="-571500">
              <a:buFont typeface="Arial" panose="020B0604020202020204" pitchFamily="34" charset="0"/>
              <a:buChar char="•"/>
            </a:pPr>
            <a:r>
              <a:rPr lang="en-US" sz="3000" dirty="0"/>
              <a:t>Medicaid providers who participate in the EHR Incentive Program (also known as Meaningful Use) report annually on quality measures.</a:t>
            </a:r>
          </a:p>
          <a:p>
            <a:pPr marL="571500" indent="-571500">
              <a:buFont typeface="Arial" panose="020B0604020202020204" pitchFamily="34" charset="0"/>
              <a:buChar char="•"/>
            </a:pPr>
            <a:endParaRPr lang="en-US" sz="3000" dirty="0"/>
          </a:p>
        </p:txBody>
      </p:sp>
      <p:sp>
        <p:nvSpPr>
          <p:cNvPr id="17" name="TextBox 16"/>
          <p:cNvSpPr txBox="1"/>
          <p:nvPr/>
        </p:nvSpPr>
        <p:spPr>
          <a:xfrm>
            <a:off x="30791910" y="8534400"/>
            <a:ext cx="12298726" cy="15727382"/>
          </a:xfrm>
          <a:prstGeom prst="rect">
            <a:avLst/>
          </a:prstGeom>
          <a:noFill/>
        </p:spPr>
        <p:txBody>
          <a:bodyPr wrap="square" rtlCol="0">
            <a:spAutoFit/>
          </a:bodyPr>
          <a:lstStyle/>
          <a:p>
            <a:r>
              <a:rPr lang="en-US" sz="3200" b="1" dirty="0">
                <a:solidFill>
                  <a:schemeClr val="accent1"/>
                </a:solidFill>
              </a:rPr>
              <a:t>Timeline for development</a:t>
            </a:r>
          </a:p>
          <a:p>
            <a:pPr marL="571500" indent="-571500">
              <a:buFont typeface="Arial" panose="020B0604020202020204" pitchFamily="34" charset="0"/>
              <a:buChar char="•"/>
            </a:pPr>
            <a:r>
              <a:rPr lang="en-US" sz="3000" dirty="0"/>
              <a:t>Implementation started in late 2017.</a:t>
            </a:r>
          </a:p>
          <a:p>
            <a:pPr marL="571500" indent="-571500">
              <a:buFont typeface="Arial" panose="020B0604020202020204" pitchFamily="34" charset="0"/>
              <a:buChar char="•"/>
            </a:pPr>
            <a:r>
              <a:rPr lang="en-US" sz="3000" dirty="0"/>
              <a:t>User acceptance testing began on November 13, 2018.</a:t>
            </a:r>
          </a:p>
          <a:p>
            <a:pPr marL="571500" indent="-571500">
              <a:buFont typeface="Arial" panose="020B0604020202020204" pitchFamily="34" charset="0"/>
              <a:buChar char="•"/>
            </a:pPr>
            <a:r>
              <a:rPr lang="en-US" sz="3000" dirty="0"/>
              <a:t>Go-live date sometime in late 2018</a:t>
            </a:r>
          </a:p>
          <a:p>
            <a:endParaRPr lang="en-US" sz="3000" dirty="0"/>
          </a:p>
          <a:p>
            <a:endParaRPr lang="en-US" sz="3200" b="1" dirty="0">
              <a:solidFill>
                <a:schemeClr val="accent1"/>
              </a:solidFill>
            </a:endParaRPr>
          </a:p>
          <a:p>
            <a:endParaRPr lang="en-US" sz="3200" b="1" dirty="0">
              <a:solidFill>
                <a:schemeClr val="accent1"/>
              </a:solidFill>
            </a:endParaRPr>
          </a:p>
          <a:p>
            <a:endParaRPr lang="en-US" sz="3200" b="1" dirty="0">
              <a:solidFill>
                <a:schemeClr val="accent1"/>
              </a:solidFill>
            </a:endParaRPr>
          </a:p>
          <a:p>
            <a:endParaRPr lang="en-US" sz="3200" b="1" dirty="0">
              <a:solidFill>
                <a:schemeClr val="accent1"/>
              </a:solidFill>
            </a:endParaRPr>
          </a:p>
          <a:p>
            <a:endParaRPr lang="en-US" sz="3200" b="1" dirty="0">
              <a:solidFill>
                <a:schemeClr val="accent1"/>
              </a:solidFill>
            </a:endParaRPr>
          </a:p>
          <a:p>
            <a:endParaRPr lang="en-US" sz="3200" b="1" dirty="0">
              <a:solidFill>
                <a:schemeClr val="accent1"/>
              </a:solidFill>
            </a:endParaRPr>
          </a:p>
          <a:p>
            <a:endParaRPr lang="en-US" sz="3200" b="1" dirty="0">
              <a:solidFill>
                <a:schemeClr val="accent1"/>
              </a:solidFill>
            </a:endParaRPr>
          </a:p>
          <a:p>
            <a:endParaRPr lang="en-US" sz="3200" b="1" dirty="0">
              <a:solidFill>
                <a:schemeClr val="accent1"/>
              </a:solidFill>
            </a:endParaRPr>
          </a:p>
          <a:p>
            <a:endParaRPr lang="en-US" sz="3200" b="1" dirty="0">
              <a:solidFill>
                <a:schemeClr val="accent1"/>
              </a:solidFill>
            </a:endParaRPr>
          </a:p>
          <a:p>
            <a:endParaRPr lang="en-US" sz="3200" b="1" dirty="0">
              <a:solidFill>
                <a:schemeClr val="accent1"/>
              </a:solidFill>
            </a:endParaRPr>
          </a:p>
          <a:p>
            <a:r>
              <a:rPr lang="en-US" sz="3200" b="1" dirty="0">
                <a:solidFill>
                  <a:schemeClr val="accent1"/>
                </a:solidFill>
              </a:rPr>
              <a:t>My Role in Project</a:t>
            </a:r>
          </a:p>
          <a:p>
            <a:pPr marL="457200" indent="-457200">
              <a:buFont typeface="Arial" panose="020B0604020202020204" pitchFamily="34" charset="0"/>
              <a:buChar char="•"/>
            </a:pPr>
            <a:r>
              <a:rPr lang="en-US" sz="3000" dirty="0"/>
              <a:t>In preparation of System Testing and UAT, I created all of the test data used by testers in the CQMR system. This included data for both quality programs and consisted of various file types in accordance to strict Centers for Medicare &amp; Medicaid Services standards:</a:t>
            </a:r>
          </a:p>
          <a:p>
            <a:pPr marL="2651760" lvl="1" indent="-457200">
              <a:buFont typeface="Arial" panose="020B0604020202020204" pitchFamily="34" charset="0"/>
              <a:buChar char="•"/>
            </a:pPr>
            <a:r>
              <a:rPr lang="en-US" sz="3000" dirty="0"/>
              <a:t>QRDA CAT 1 files (xml)</a:t>
            </a:r>
          </a:p>
          <a:p>
            <a:pPr marL="2651760" lvl="1" indent="-457200">
              <a:buFont typeface="Arial" panose="020B0604020202020204" pitchFamily="34" charset="0"/>
              <a:buChar char="•"/>
            </a:pPr>
            <a:r>
              <a:rPr lang="en-US" sz="3000" dirty="0"/>
              <a:t>QRDA CAT 3 files (xml)</a:t>
            </a:r>
          </a:p>
          <a:p>
            <a:pPr marL="2651760" lvl="1" indent="-457200">
              <a:buFont typeface="Arial" panose="020B0604020202020204" pitchFamily="34" charset="0"/>
              <a:buChar char="•"/>
            </a:pPr>
            <a:r>
              <a:rPr lang="en-US" sz="3000" dirty="0"/>
              <a:t>MEHRIP Excel files (</a:t>
            </a:r>
            <a:r>
              <a:rPr lang="en-US" sz="3000" dirty="0" err="1"/>
              <a:t>xlxs</a:t>
            </a:r>
            <a:r>
              <a:rPr lang="en-US" sz="3000" dirty="0"/>
              <a:t>)</a:t>
            </a:r>
          </a:p>
          <a:p>
            <a:pPr marL="2651760" lvl="1" indent="-457200">
              <a:buFont typeface="Arial" panose="020B0604020202020204" pitchFamily="34" charset="0"/>
              <a:buChar char="•"/>
            </a:pPr>
            <a:r>
              <a:rPr lang="en-US" sz="3000" dirty="0"/>
              <a:t>CCO flat files (csv)</a:t>
            </a:r>
          </a:p>
          <a:p>
            <a:pPr marL="457200" indent="-457200">
              <a:buFont typeface="Arial" panose="020B0604020202020204" pitchFamily="34" charset="0"/>
              <a:buChar char="•"/>
            </a:pPr>
            <a:r>
              <a:rPr lang="en-US" sz="3000" dirty="0"/>
              <a:t>During System Testing, I participated in daily scrums and communicated with testers over defects and system bugs they were experiencing. I then presented these finding with software developers and business analyst to find solutions and correct deficiencies in the system.</a:t>
            </a:r>
          </a:p>
          <a:p>
            <a:pPr marL="457200" indent="-457200">
              <a:buFont typeface="Arial" panose="020B0604020202020204" pitchFamily="34" charset="0"/>
              <a:buChar char="•"/>
            </a:pPr>
            <a:endParaRPr lang="en-US" sz="3000" dirty="0"/>
          </a:p>
          <a:p>
            <a:endParaRPr lang="en-US" sz="3200" b="1" dirty="0">
              <a:solidFill>
                <a:schemeClr val="accent1"/>
              </a:solidFill>
            </a:endParaRPr>
          </a:p>
          <a:p>
            <a:endParaRPr lang="en-US" sz="3000" dirty="0"/>
          </a:p>
          <a:p>
            <a:endParaRPr lang="en-US" sz="3000" dirty="0"/>
          </a:p>
        </p:txBody>
      </p:sp>
      <p:sp>
        <p:nvSpPr>
          <p:cNvPr id="13" name="TextBox 12"/>
          <p:cNvSpPr txBox="1"/>
          <p:nvPr/>
        </p:nvSpPr>
        <p:spPr>
          <a:xfrm>
            <a:off x="963079" y="7948786"/>
            <a:ext cx="9323921" cy="400110"/>
          </a:xfrm>
          <a:prstGeom prst="rect">
            <a:avLst/>
          </a:prstGeom>
          <a:noFill/>
        </p:spPr>
        <p:txBody>
          <a:bodyPr wrap="square" rtlCol="0">
            <a:spAutoFit/>
          </a:bodyPr>
          <a:lstStyle/>
          <a:p>
            <a:r>
              <a:rPr lang="en-US" sz="2000" dirty="0"/>
              <a:t>Fig. 1 Map of major Oregon Hospitals</a:t>
            </a:r>
          </a:p>
        </p:txBody>
      </p:sp>
      <p:sp>
        <p:nvSpPr>
          <p:cNvPr id="23" name="TextBox 22"/>
          <p:cNvSpPr txBox="1"/>
          <p:nvPr/>
        </p:nvSpPr>
        <p:spPr>
          <a:xfrm>
            <a:off x="13621356" y="22896595"/>
            <a:ext cx="9323921" cy="400110"/>
          </a:xfrm>
          <a:prstGeom prst="rect">
            <a:avLst/>
          </a:prstGeom>
          <a:noFill/>
        </p:spPr>
        <p:txBody>
          <a:bodyPr wrap="square" rtlCol="0">
            <a:spAutoFit/>
          </a:bodyPr>
          <a:lstStyle/>
          <a:p>
            <a:r>
              <a:rPr lang="en-US" sz="2000" dirty="0"/>
              <a:t>Fig. 3 Review audit log for one quality file validation</a:t>
            </a:r>
          </a:p>
        </p:txBody>
      </p:sp>
      <p:sp>
        <p:nvSpPr>
          <p:cNvPr id="24" name="TextBox 23"/>
          <p:cNvSpPr txBox="1"/>
          <p:nvPr/>
        </p:nvSpPr>
        <p:spPr>
          <a:xfrm>
            <a:off x="13547014" y="15220819"/>
            <a:ext cx="9323921" cy="400110"/>
          </a:xfrm>
          <a:prstGeom prst="rect">
            <a:avLst/>
          </a:prstGeom>
          <a:noFill/>
        </p:spPr>
        <p:txBody>
          <a:bodyPr wrap="square" rtlCol="0">
            <a:spAutoFit/>
          </a:bodyPr>
          <a:lstStyle/>
          <a:p>
            <a:r>
              <a:rPr lang="en-US" sz="2000" dirty="0"/>
              <a:t>Fig. 2  Select which quality file format to upload (QRDA Category 1, 3 or Excel) </a:t>
            </a:r>
          </a:p>
        </p:txBody>
      </p:sp>
      <p:sp>
        <p:nvSpPr>
          <p:cNvPr id="25" name="TextBox 24"/>
          <p:cNvSpPr txBox="1"/>
          <p:nvPr/>
        </p:nvSpPr>
        <p:spPr>
          <a:xfrm rot="10800000" flipV="1">
            <a:off x="13621356" y="30437270"/>
            <a:ext cx="9993136" cy="400110"/>
          </a:xfrm>
          <a:prstGeom prst="rect">
            <a:avLst/>
          </a:prstGeom>
          <a:noFill/>
        </p:spPr>
        <p:txBody>
          <a:bodyPr wrap="square" rtlCol="0">
            <a:spAutoFit/>
          </a:bodyPr>
          <a:lstStyle/>
          <a:p>
            <a:r>
              <a:rPr lang="en-US" sz="2000" dirty="0"/>
              <a:t>Fig. 4 Organization provider performance grid</a:t>
            </a:r>
          </a:p>
        </p:txBody>
      </p:sp>
      <p:sp>
        <p:nvSpPr>
          <p:cNvPr id="26" name="TextBox 25"/>
          <p:cNvSpPr txBox="1"/>
          <p:nvPr/>
        </p:nvSpPr>
        <p:spPr>
          <a:xfrm>
            <a:off x="35425610" y="7980975"/>
            <a:ext cx="9323921" cy="400110"/>
          </a:xfrm>
          <a:prstGeom prst="rect">
            <a:avLst/>
          </a:prstGeom>
          <a:noFill/>
        </p:spPr>
        <p:txBody>
          <a:bodyPr wrap="square" rtlCol="0">
            <a:spAutoFit/>
          </a:bodyPr>
          <a:lstStyle/>
          <a:p>
            <a:pPr lvl="0"/>
            <a:r>
              <a:rPr lang="en-US" sz="2000" dirty="0">
                <a:solidFill>
                  <a:prstClr val="black"/>
                </a:solidFill>
              </a:rPr>
              <a:t>Fig. 4  Oregon Health and Science University Hospital</a:t>
            </a: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7809EEFD-6D6A-410E-89C9-E502C7FC83C9}"/>
                  </a:ext>
                </a:extLst>
              </p14:cNvPr>
              <p14:cNvContentPartPr/>
              <p14:nvPr/>
            </p14:nvContentPartPr>
            <p14:xfrm>
              <a:off x="14629074" y="23196335"/>
              <a:ext cx="87480" cy="29160"/>
            </p14:xfrm>
          </p:contentPart>
        </mc:Choice>
        <mc:Fallback xmlns="">
          <p:pic>
            <p:nvPicPr>
              <p:cNvPr id="8" name="Ink 7">
                <a:extLst>
                  <a:ext uri="{FF2B5EF4-FFF2-40B4-BE49-F238E27FC236}">
                    <a16:creationId xmlns:a16="http://schemas.microsoft.com/office/drawing/2014/main" id="{7809EEFD-6D6A-410E-89C9-E502C7FC83C9}"/>
                  </a:ext>
                </a:extLst>
              </p:cNvPr>
              <p:cNvPicPr/>
              <p:nvPr/>
            </p:nvPicPr>
            <p:blipFill>
              <a:blip r:embed="rId4"/>
              <a:stretch>
                <a:fillRect/>
              </a:stretch>
            </p:blipFill>
            <p:spPr>
              <a:xfrm>
                <a:off x="14539434" y="23016695"/>
                <a:ext cx="267120" cy="388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1C1B4BB6-06C5-4CC7-BA55-2D93DB864E11}"/>
                  </a:ext>
                </a:extLst>
              </p14:cNvPr>
              <p14:cNvContentPartPr/>
              <p14:nvPr/>
            </p14:nvContentPartPr>
            <p14:xfrm>
              <a:off x="14725554" y="22881916"/>
              <a:ext cx="173160" cy="131040"/>
            </p14:xfrm>
          </p:contentPart>
        </mc:Choice>
        <mc:Fallback xmlns="">
          <p:pic>
            <p:nvPicPr>
              <p:cNvPr id="9" name="Ink 8">
                <a:extLst>
                  <a:ext uri="{FF2B5EF4-FFF2-40B4-BE49-F238E27FC236}">
                    <a16:creationId xmlns:a16="http://schemas.microsoft.com/office/drawing/2014/main" id="{1C1B4BB6-06C5-4CC7-BA55-2D93DB864E11}"/>
                  </a:ext>
                </a:extLst>
              </p:cNvPr>
              <p:cNvPicPr/>
              <p:nvPr/>
            </p:nvPicPr>
            <p:blipFill>
              <a:blip r:embed="rId6"/>
              <a:stretch>
                <a:fillRect/>
              </a:stretch>
            </p:blipFill>
            <p:spPr>
              <a:xfrm>
                <a:off x="14635554" y="22701916"/>
                <a:ext cx="352800" cy="490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59E0C81A-A688-4FDB-8C7A-42A26B1FB715}"/>
                  </a:ext>
                </a:extLst>
              </p14:cNvPr>
              <p14:cNvContentPartPr/>
              <p14:nvPr/>
            </p14:nvContentPartPr>
            <p14:xfrm>
              <a:off x="14725554" y="23580455"/>
              <a:ext cx="360" cy="19800"/>
            </p14:xfrm>
          </p:contentPart>
        </mc:Choice>
        <mc:Fallback xmlns="">
          <p:pic>
            <p:nvPicPr>
              <p:cNvPr id="12" name="Ink 11">
                <a:extLst>
                  <a:ext uri="{FF2B5EF4-FFF2-40B4-BE49-F238E27FC236}">
                    <a16:creationId xmlns:a16="http://schemas.microsoft.com/office/drawing/2014/main" id="{59E0C81A-A688-4FDB-8C7A-42A26B1FB715}"/>
                  </a:ext>
                </a:extLst>
              </p:cNvPr>
              <p:cNvPicPr/>
              <p:nvPr/>
            </p:nvPicPr>
            <p:blipFill>
              <a:blip r:embed="rId8"/>
              <a:stretch>
                <a:fillRect/>
              </a:stretch>
            </p:blipFill>
            <p:spPr>
              <a:xfrm>
                <a:off x="14635914" y="23400455"/>
                <a:ext cx="180000" cy="379440"/>
              </a:xfrm>
              <a:prstGeom prst="rect">
                <a:avLst/>
              </a:prstGeom>
            </p:spPr>
          </p:pic>
        </mc:Fallback>
      </mc:AlternateContent>
      <p:pic>
        <p:nvPicPr>
          <p:cNvPr id="31" name="Picture 30">
            <a:extLst>
              <a:ext uri="{FF2B5EF4-FFF2-40B4-BE49-F238E27FC236}">
                <a16:creationId xmlns:a16="http://schemas.microsoft.com/office/drawing/2014/main" id="{C8839829-9DC6-4860-81CD-74E918D12D13}"/>
              </a:ext>
            </a:extLst>
          </p:cNvPr>
          <p:cNvPicPr>
            <a:picLocks/>
          </p:cNvPicPr>
          <p:nvPr/>
        </p:nvPicPr>
        <p:blipFill>
          <a:blip r:embed="rId9"/>
          <a:stretch>
            <a:fillRect/>
          </a:stretch>
        </p:blipFill>
        <p:spPr>
          <a:xfrm>
            <a:off x="13610471" y="8534400"/>
            <a:ext cx="16367760" cy="6309360"/>
          </a:xfrm>
          <a:prstGeom prst="rect">
            <a:avLst/>
          </a:prstGeom>
        </p:spPr>
      </p:pic>
      <p:pic>
        <p:nvPicPr>
          <p:cNvPr id="1025" name="Picture 1024">
            <a:extLst>
              <a:ext uri="{FF2B5EF4-FFF2-40B4-BE49-F238E27FC236}">
                <a16:creationId xmlns:a16="http://schemas.microsoft.com/office/drawing/2014/main" id="{1B5B2536-4139-410C-A7BC-AEBE8F92AB2C}"/>
              </a:ext>
            </a:extLst>
          </p:cNvPr>
          <p:cNvPicPr>
            <a:picLocks/>
          </p:cNvPicPr>
          <p:nvPr/>
        </p:nvPicPr>
        <p:blipFill>
          <a:blip r:embed="rId10"/>
          <a:stretch>
            <a:fillRect/>
          </a:stretch>
        </p:blipFill>
        <p:spPr>
          <a:xfrm>
            <a:off x="13610471" y="16173733"/>
            <a:ext cx="16367760" cy="6309360"/>
          </a:xfrm>
          <a:prstGeom prst="rect">
            <a:avLst/>
          </a:prstGeom>
        </p:spPr>
      </p:pic>
      <p:pic>
        <p:nvPicPr>
          <p:cNvPr id="1033" name="Picture 1032">
            <a:extLst>
              <a:ext uri="{FF2B5EF4-FFF2-40B4-BE49-F238E27FC236}">
                <a16:creationId xmlns:a16="http://schemas.microsoft.com/office/drawing/2014/main" id="{C3919306-CD81-482D-A9C1-EE5D493D666C}"/>
              </a:ext>
            </a:extLst>
          </p:cNvPr>
          <p:cNvPicPr>
            <a:picLocks/>
          </p:cNvPicPr>
          <p:nvPr/>
        </p:nvPicPr>
        <p:blipFill>
          <a:blip r:embed="rId11"/>
          <a:stretch>
            <a:fillRect/>
          </a:stretch>
        </p:blipFill>
        <p:spPr>
          <a:xfrm>
            <a:off x="13621356" y="23812335"/>
            <a:ext cx="16367760" cy="6309360"/>
          </a:xfrm>
          <a:prstGeom prst="rect">
            <a:avLst/>
          </a:prstGeom>
        </p:spPr>
      </p:pic>
      <p:pic>
        <p:nvPicPr>
          <p:cNvPr id="1034" name="Picture 1033">
            <a:extLst>
              <a:ext uri="{FF2B5EF4-FFF2-40B4-BE49-F238E27FC236}">
                <a16:creationId xmlns:a16="http://schemas.microsoft.com/office/drawing/2014/main" id="{9F69CF66-AAF1-468C-8EE7-E36ACE65594C}"/>
              </a:ext>
            </a:extLst>
          </p:cNvPr>
          <p:cNvPicPr>
            <a:picLocks noChangeAspect="1"/>
          </p:cNvPicPr>
          <p:nvPr/>
        </p:nvPicPr>
        <p:blipFill rotWithShape="1">
          <a:blip r:embed="rId12"/>
          <a:srcRect t="14302"/>
          <a:stretch/>
        </p:blipFill>
        <p:spPr>
          <a:xfrm>
            <a:off x="30781025" y="10570986"/>
            <a:ext cx="12070842" cy="4245358"/>
          </a:xfrm>
          <a:prstGeom prst="rect">
            <a:avLst/>
          </a:prstGeom>
        </p:spPr>
      </p:pic>
      <p:sp>
        <p:nvSpPr>
          <p:cNvPr id="46" name="TextBox 45">
            <a:extLst>
              <a:ext uri="{FF2B5EF4-FFF2-40B4-BE49-F238E27FC236}">
                <a16:creationId xmlns:a16="http://schemas.microsoft.com/office/drawing/2014/main" id="{FBC0C9F6-9434-4459-B3A8-4774F6FABEBD}"/>
              </a:ext>
            </a:extLst>
          </p:cNvPr>
          <p:cNvSpPr txBox="1"/>
          <p:nvPr/>
        </p:nvSpPr>
        <p:spPr>
          <a:xfrm>
            <a:off x="30791910" y="15220819"/>
            <a:ext cx="9323921" cy="400110"/>
          </a:xfrm>
          <a:prstGeom prst="rect">
            <a:avLst/>
          </a:prstGeom>
          <a:noFill/>
        </p:spPr>
        <p:txBody>
          <a:bodyPr wrap="square" rtlCol="0">
            <a:spAutoFit/>
          </a:bodyPr>
          <a:lstStyle/>
          <a:p>
            <a:r>
              <a:rPr lang="en-US" sz="2000" dirty="0"/>
              <a:t>Fig. 6  Oregon Clinical Quality Metrics Registry Program High Level Schedule</a:t>
            </a:r>
          </a:p>
        </p:txBody>
      </p:sp>
      <p:pic>
        <p:nvPicPr>
          <p:cNvPr id="1035" name="Picture 1034">
            <a:extLst>
              <a:ext uri="{FF2B5EF4-FFF2-40B4-BE49-F238E27FC236}">
                <a16:creationId xmlns:a16="http://schemas.microsoft.com/office/drawing/2014/main" id="{0B7D46A8-6CEE-4B36-8DF8-11E646FBAEB5}"/>
              </a:ext>
            </a:extLst>
          </p:cNvPr>
          <p:cNvPicPr>
            <a:picLocks noChangeAspect="1"/>
          </p:cNvPicPr>
          <p:nvPr/>
        </p:nvPicPr>
        <p:blipFill>
          <a:blip r:embed="rId13"/>
          <a:stretch>
            <a:fillRect/>
          </a:stretch>
        </p:blipFill>
        <p:spPr>
          <a:xfrm>
            <a:off x="951047" y="2110765"/>
            <a:ext cx="7217244" cy="5683714"/>
          </a:xfrm>
          <a:prstGeom prst="rect">
            <a:avLst/>
          </a:prstGeom>
        </p:spPr>
      </p:pic>
      <p:pic>
        <p:nvPicPr>
          <p:cNvPr id="1036" name="Picture 1035">
            <a:extLst>
              <a:ext uri="{FF2B5EF4-FFF2-40B4-BE49-F238E27FC236}">
                <a16:creationId xmlns:a16="http://schemas.microsoft.com/office/drawing/2014/main" id="{B5B3250D-7F49-4A3F-8862-24E8F05A01C8}"/>
              </a:ext>
            </a:extLst>
          </p:cNvPr>
          <p:cNvPicPr>
            <a:picLocks noChangeAspect="1"/>
          </p:cNvPicPr>
          <p:nvPr/>
        </p:nvPicPr>
        <p:blipFill rotWithShape="1">
          <a:blip r:embed="rId14"/>
          <a:srcRect l="7209" r="8862" b="8537"/>
          <a:stretch/>
        </p:blipFill>
        <p:spPr>
          <a:xfrm>
            <a:off x="30055096" y="184167"/>
            <a:ext cx="3187966" cy="3474184"/>
          </a:xfrm>
          <a:prstGeom prst="rect">
            <a:avLst/>
          </a:prstGeom>
        </p:spPr>
      </p:pic>
      <p:pic>
        <p:nvPicPr>
          <p:cNvPr id="1037" name="Picture 1036">
            <a:extLst>
              <a:ext uri="{FF2B5EF4-FFF2-40B4-BE49-F238E27FC236}">
                <a16:creationId xmlns:a16="http://schemas.microsoft.com/office/drawing/2014/main" id="{C51ABE14-9FCF-45A3-81FE-442230F497A9}"/>
              </a:ext>
            </a:extLst>
          </p:cNvPr>
          <p:cNvPicPr>
            <a:picLocks noChangeAspect="1"/>
          </p:cNvPicPr>
          <p:nvPr/>
        </p:nvPicPr>
        <p:blipFill>
          <a:blip r:embed="rId15"/>
          <a:stretch>
            <a:fillRect/>
          </a:stretch>
        </p:blipFill>
        <p:spPr>
          <a:xfrm>
            <a:off x="35425610" y="2579072"/>
            <a:ext cx="7606649" cy="5248588"/>
          </a:xfrm>
          <a:prstGeom prst="rect">
            <a:avLst/>
          </a:prstGeom>
        </p:spPr>
      </p:pic>
      <p:pic>
        <p:nvPicPr>
          <p:cNvPr id="1038" name="Picture 1037">
            <a:extLst>
              <a:ext uri="{FF2B5EF4-FFF2-40B4-BE49-F238E27FC236}">
                <a16:creationId xmlns:a16="http://schemas.microsoft.com/office/drawing/2014/main" id="{E5E95AF5-F4D4-46D1-A55C-8EDB6CE6D78F}"/>
              </a:ext>
            </a:extLst>
          </p:cNvPr>
          <p:cNvPicPr>
            <a:picLocks noChangeAspect="1"/>
          </p:cNvPicPr>
          <p:nvPr/>
        </p:nvPicPr>
        <p:blipFill>
          <a:blip r:embed="rId16"/>
          <a:stretch>
            <a:fillRect/>
          </a:stretch>
        </p:blipFill>
        <p:spPr>
          <a:xfrm>
            <a:off x="30781025" y="21759731"/>
            <a:ext cx="12070080" cy="4816513"/>
          </a:xfrm>
          <a:prstGeom prst="rect">
            <a:avLst/>
          </a:prstGeom>
        </p:spPr>
      </p:pic>
      <p:sp>
        <p:nvSpPr>
          <p:cNvPr id="51" name="TextBox 50">
            <a:extLst>
              <a:ext uri="{FF2B5EF4-FFF2-40B4-BE49-F238E27FC236}">
                <a16:creationId xmlns:a16="http://schemas.microsoft.com/office/drawing/2014/main" id="{6285A673-805F-434C-8B30-93916369C5B7}"/>
              </a:ext>
            </a:extLst>
          </p:cNvPr>
          <p:cNvSpPr txBox="1"/>
          <p:nvPr/>
        </p:nvSpPr>
        <p:spPr>
          <a:xfrm>
            <a:off x="30791910" y="26931073"/>
            <a:ext cx="9323921" cy="400110"/>
          </a:xfrm>
          <a:prstGeom prst="rect">
            <a:avLst/>
          </a:prstGeom>
          <a:noFill/>
        </p:spPr>
        <p:txBody>
          <a:bodyPr wrap="square" rtlCol="0">
            <a:spAutoFit/>
          </a:bodyPr>
          <a:lstStyle/>
          <a:p>
            <a:r>
              <a:rPr lang="en-US" sz="2000" dirty="0"/>
              <a:t>Fig. 7  MEHRIP Excel file template</a:t>
            </a:r>
          </a:p>
        </p:txBody>
      </p:sp>
    </p:spTree>
    <p:extLst>
      <p:ext uri="{BB962C8B-B14F-4D97-AF65-F5344CB8AC3E}">
        <p14:creationId xmlns:p14="http://schemas.microsoft.com/office/powerpoint/2010/main" val="3716362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7469</TotalTime>
  <Words>683</Words>
  <Application>Microsoft Office PowerPoint</Application>
  <PresentationFormat>Custom</PresentationFormat>
  <Paragraphs>55</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Spectrum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Newton, Caris K.</dc:creator>
  <cp:lastModifiedBy>Thomas Stomper</cp:lastModifiedBy>
  <cp:revision>60</cp:revision>
  <dcterms:created xsi:type="dcterms:W3CDTF">2017-11-01T00:03:55Z</dcterms:created>
  <dcterms:modified xsi:type="dcterms:W3CDTF">2019-07-18T20:13:14Z</dcterms:modified>
</cp:coreProperties>
</file>