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55" r:id="rId1"/>
  </p:sldMasterIdLst>
  <p:sldIdLst>
    <p:sldId id="256" r:id="rId2"/>
    <p:sldId id="257" r:id="rId3"/>
    <p:sldId id="287" r:id="rId4"/>
    <p:sldId id="258" r:id="rId5"/>
    <p:sldId id="288" r:id="rId6"/>
    <p:sldId id="286" r:id="rId7"/>
    <p:sldId id="278" r:id="rId8"/>
    <p:sldId id="289" r:id="rId9"/>
    <p:sldId id="290" r:id="rId10"/>
    <p:sldId id="291" r:id="rId11"/>
    <p:sldId id="292" r:id="rId12"/>
    <p:sldId id="293" r:id="rId13"/>
    <p:sldId id="294" r:id="rId14"/>
    <p:sldId id="295" r:id="rId15"/>
    <p:sldId id="299" r:id="rId16"/>
    <p:sldId id="300" r:id="rId17"/>
    <p:sldId id="301" r:id="rId18"/>
    <p:sldId id="302" r:id="rId19"/>
    <p:sldId id="303" r:id="rId20"/>
    <p:sldId id="304" r:id="rId21"/>
    <p:sldId id="305" r:id="rId22"/>
    <p:sldId id="313"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5" r:id="rId43"/>
    <p:sldId id="333"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89" autoAdjust="0"/>
    <p:restoredTop sz="94630" autoAdjust="0"/>
  </p:normalViewPr>
  <p:slideViewPr>
    <p:cSldViewPr snapToGrid="0" snapToObjects="1">
      <p:cViewPr varScale="1">
        <p:scale>
          <a:sx n="74" d="100"/>
          <a:sy n="74" d="100"/>
        </p:scale>
        <p:origin x="-1458" y="-90"/>
      </p:cViewPr>
      <p:guideLst>
        <p:guide orient="horz" pos="2160"/>
        <p:guide pos="2880"/>
      </p:guideLst>
    </p:cSldViewPr>
  </p:slideViewPr>
  <p:outlineViewPr>
    <p:cViewPr>
      <p:scale>
        <a:sx n="33" d="100"/>
        <a:sy n="33" d="100"/>
      </p:scale>
      <p:origin x="0" y="391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DBEF4A7A-F477-204A-BADD-2F4879AE979A}" type="datetimeFigureOut">
              <a:rPr lang="en-US" smtClean="0"/>
              <a:pPr/>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F4A7A-F477-204A-BADD-2F4879AE979A}" type="datetimeFigureOut">
              <a:rPr lang="en-US" smtClean="0"/>
              <a:pPr/>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34816-5E1D-6D49-A599-B738A3E4C04A}"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BEF4A7A-F477-204A-BADD-2F4879AE979A}" type="datetimeFigureOut">
              <a:rPr lang="en-US" smtClean="0"/>
              <a:pPr/>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34816-5E1D-6D49-A599-B738A3E4C04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BEF4A7A-F477-204A-BADD-2F4879AE979A}" type="datetimeFigureOut">
              <a:rPr lang="en-US" smtClean="0"/>
              <a:pPr/>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34816-5E1D-6D49-A599-B738A3E4C0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BEF4A7A-F477-204A-BADD-2F4879AE979A}" type="datetimeFigureOut">
              <a:rPr lang="en-US" smtClean="0"/>
              <a:pPr/>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34816-5E1D-6D49-A599-B738A3E4C04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DBEF4A7A-F477-204A-BADD-2F4879AE979A}" type="datetimeFigureOut">
              <a:rPr lang="en-US" smtClean="0"/>
              <a:pPr/>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34816-5E1D-6D49-A599-B738A3E4C04A}"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F4A7A-F477-204A-BADD-2F4879AE979A}" type="datetimeFigureOut">
              <a:rPr lang="en-US" smtClean="0"/>
              <a:pPr/>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8CFD7C-5133-4F31-B8DD-48811D9CC4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BEF4A7A-F477-204A-BADD-2F4879AE979A}" type="datetimeFigureOut">
              <a:rPr lang="en-US" smtClean="0"/>
              <a:pPr/>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34816-5E1D-6D49-A599-B738A3E4C04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DBEF4A7A-F477-204A-BADD-2F4879AE979A}" type="datetimeFigureOut">
              <a:rPr lang="en-US" smtClean="0"/>
              <a:pPr/>
              <a:t>3/14/2016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34816-5E1D-6D49-A599-B738A3E4C0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BEF4A7A-F477-204A-BADD-2F4879AE979A}" type="datetimeFigureOut">
              <a:rPr lang="en-US" smtClean="0"/>
              <a:pPr/>
              <a:t>3/14/2016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34816-5E1D-6D49-A599-B738A3E4C0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F4A7A-F477-204A-BADD-2F4879AE979A}" type="datetimeFigureOut">
              <a:rPr lang="en-US" smtClean="0"/>
              <a:pPr/>
              <a:t>3/14/2016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34816-5E1D-6D49-A599-B738A3E4C04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F4A7A-F477-204A-BADD-2F4879AE979A}" type="datetimeFigureOut">
              <a:rPr lang="en-US" smtClean="0"/>
              <a:pPr/>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BEF4A7A-F477-204A-BADD-2F4879AE979A}" type="datetimeFigureOut">
              <a:rPr lang="en-US" smtClean="0"/>
              <a:pPr/>
              <a:t>3/14/2016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EA234816-5E1D-6D49-A599-B738A3E4C04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 id="2147484067"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gvsu.edu/clas/riskreduc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csims.clas.gvsu.edu/MSDS.php" TargetMode="External"/><Relationship Id="rId2" Type="http://schemas.openxmlformats.org/officeDocument/2006/relationships/hyperlink" Target="http://www.gvsu.edu/labsafet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www.gvsu.edu/labsafety"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gvsu.edu/labsafety/hazardous-waste-88.ht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mailto:seufertj@gvsu.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gvsu.edu/labsafe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8.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349854"/>
            <a:ext cx="8056563" cy="1362075"/>
          </a:xfrm>
        </p:spPr>
        <p:txBody>
          <a:bodyPr/>
          <a:lstStyle/>
          <a:p>
            <a:r>
              <a:rPr lang="en-US" dirty="0" smtClean="0"/>
              <a:t>L</a:t>
            </a:r>
            <a:r>
              <a:rPr lang="en-US" cap="small" dirty="0" smtClean="0"/>
              <a:t>aboratory Safety: Chemical Hygiene Plan and Hazards in the Laboratory</a:t>
            </a:r>
            <a:endParaRPr lang="en-US" dirty="0"/>
          </a:p>
        </p:txBody>
      </p:sp>
      <p:sp>
        <p:nvSpPr>
          <p:cNvPr id="3" name="Subtitle 2"/>
          <p:cNvSpPr>
            <a:spLocks noGrp="1"/>
          </p:cNvSpPr>
          <p:nvPr>
            <p:ph type="body" idx="1"/>
          </p:nvPr>
        </p:nvSpPr>
        <p:spPr>
          <a:xfrm>
            <a:off x="549275" y="2715466"/>
            <a:ext cx="8056563" cy="1500187"/>
          </a:xfrm>
        </p:spPr>
        <p:txBody>
          <a:bodyPr>
            <a:normAutofit/>
          </a:bodyPr>
          <a:lstStyle/>
          <a:p>
            <a:r>
              <a:rPr lang="en-US" sz="2000" cap="small" dirty="0" smtClean="0"/>
              <a:t>Grand Valley State University</a:t>
            </a:r>
            <a:endParaRPr lang="en-US" sz="2000" cap="small" dirty="0"/>
          </a:p>
        </p:txBody>
      </p:sp>
      <p:pic>
        <p:nvPicPr>
          <p:cNvPr id="3075" name="Picture 3"/>
          <p:cNvPicPr>
            <a:picLocks noChangeAspect="1" noChangeArrowheads="1"/>
          </p:cNvPicPr>
          <p:nvPr/>
        </p:nvPicPr>
        <p:blipFill>
          <a:blip r:embed="rId2"/>
          <a:srcRect l="556" t="742" r="556" b="742"/>
          <a:stretch>
            <a:fillRect/>
          </a:stretch>
        </p:blipFill>
        <p:spPr bwMode="auto">
          <a:xfrm>
            <a:off x="2943351" y="3351071"/>
            <a:ext cx="3252729" cy="2427191"/>
          </a:xfrm>
          <a:prstGeom prst="rect">
            <a:avLst/>
          </a:prstGeom>
          <a:noFill/>
          <a:ln w="9525">
            <a:noFill/>
            <a:miter lim="800000"/>
            <a:headEnd/>
            <a:tailEnd/>
          </a:ln>
          <a:effectLst/>
        </p:spPr>
      </p:pic>
      <p:sp>
        <p:nvSpPr>
          <p:cNvPr id="5" name="TextBox 4"/>
          <p:cNvSpPr txBox="1"/>
          <p:nvPr/>
        </p:nvSpPr>
        <p:spPr>
          <a:xfrm>
            <a:off x="2943351" y="5994400"/>
            <a:ext cx="3252729" cy="338554"/>
          </a:xfrm>
          <a:prstGeom prst="rect">
            <a:avLst/>
          </a:prstGeom>
          <a:noFill/>
        </p:spPr>
        <p:txBody>
          <a:bodyPr wrap="square" rtlCol="0">
            <a:spAutoFit/>
          </a:bodyPr>
          <a:lstStyle/>
          <a:p>
            <a:pPr algn="ctr"/>
            <a:r>
              <a:rPr lang="en-US" sz="1600" cap="small" dirty="0" smtClean="0">
                <a:solidFill>
                  <a:schemeClr val="tx1">
                    <a:tint val="75000"/>
                  </a:schemeClr>
                </a:solidFill>
              </a:rPr>
              <a:t>Training Section 1 of 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Equipment and Environmental Hazards</a:t>
            </a:r>
            <a:endParaRPr lang="en-US" cap="small" dirty="0"/>
          </a:p>
        </p:txBody>
      </p:sp>
      <p:sp>
        <p:nvSpPr>
          <p:cNvPr id="7" name="Content Placeholder 6"/>
          <p:cNvSpPr>
            <a:spLocks noGrp="1"/>
          </p:cNvSpPr>
          <p:nvPr>
            <p:ph idx="1"/>
          </p:nvPr>
        </p:nvSpPr>
        <p:spPr/>
        <p:txBody>
          <a:bodyPr>
            <a:normAutofit/>
          </a:bodyPr>
          <a:lstStyle/>
          <a:p>
            <a:r>
              <a:rPr lang="en-US" dirty="0" smtClean="0"/>
              <a:t>Equipment and environmental hazards are often more apparent than chemical hazards. For instance:</a:t>
            </a:r>
          </a:p>
          <a:p>
            <a:pPr lvl="1"/>
            <a:r>
              <a:rPr lang="en-US" dirty="0" smtClean="0"/>
              <a:t>Ovens and Bunsen burners                                      present a burning hazard</a:t>
            </a:r>
          </a:p>
          <a:p>
            <a:pPr lvl="1"/>
            <a:r>
              <a:rPr lang="en-US" dirty="0" smtClean="0"/>
              <a:t>Sharp objects present a cutting                                                hazard</a:t>
            </a:r>
          </a:p>
          <a:p>
            <a:pPr lvl="1"/>
            <a:r>
              <a:rPr lang="en-US" dirty="0" smtClean="0"/>
              <a:t>Machines with moving parts                                           present a pinching or crushing                                hazard</a:t>
            </a:r>
          </a:p>
          <a:p>
            <a:pPr lvl="1"/>
            <a:r>
              <a:rPr lang="en-US" dirty="0" smtClean="0"/>
              <a:t>Hiking presents a slip and fall hazard</a:t>
            </a:r>
          </a:p>
        </p:txBody>
      </p:sp>
      <p:pic>
        <p:nvPicPr>
          <p:cNvPr id="16386"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966532" y="2474993"/>
            <a:ext cx="2819400" cy="2882900"/>
          </a:xfrm>
          <a:prstGeom prst="rect">
            <a:avLst/>
          </a:prstGeom>
          <a:noFill/>
          <a:ln w="9525">
            <a:noFill/>
            <a:miter lim="800000"/>
            <a:headEnd/>
            <a:tailEnd/>
          </a:ln>
          <a:effectLst/>
        </p:spPr>
      </p:pic>
    </p:spTree>
    <p:extLst>
      <p:ext uri="{BB962C8B-B14F-4D97-AF65-F5344CB8AC3E}">
        <p14:creationId xmlns:p14="http://schemas.microsoft.com/office/powerpoint/2010/main" val="2251940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smtClean="0"/>
              <a:t>Equipment and Environmental </a:t>
            </a:r>
            <a:r>
              <a:rPr lang="en-US" cap="small" dirty="0" smtClean="0"/>
              <a:t>Hazards</a:t>
            </a:r>
            <a:endParaRPr lang="en-US" cap="small" dirty="0"/>
          </a:p>
        </p:txBody>
      </p:sp>
      <p:sp>
        <p:nvSpPr>
          <p:cNvPr id="7" name="Content Placeholder 6"/>
          <p:cNvSpPr>
            <a:spLocks noGrp="1"/>
          </p:cNvSpPr>
          <p:nvPr>
            <p:ph idx="1"/>
          </p:nvPr>
        </p:nvSpPr>
        <p:spPr/>
        <p:txBody>
          <a:bodyPr>
            <a:normAutofit/>
          </a:bodyPr>
          <a:lstStyle/>
          <a:p>
            <a:r>
              <a:rPr lang="en-US" dirty="0" smtClean="0"/>
              <a:t>Sources of hazards information:</a:t>
            </a:r>
          </a:p>
          <a:p>
            <a:pPr lvl="1"/>
            <a:r>
              <a:rPr lang="en-US" dirty="0" smtClean="0"/>
              <a:t>Equipment manuals</a:t>
            </a:r>
          </a:p>
          <a:p>
            <a:pPr lvl="1"/>
            <a:r>
              <a:rPr lang="en-US" dirty="0" smtClean="0"/>
              <a:t>Warning labels and signage</a:t>
            </a:r>
          </a:p>
          <a:p>
            <a:pPr lvl="1"/>
            <a:r>
              <a:rPr lang="en-US" dirty="0" smtClean="0"/>
              <a:t>Standard Operating Procedures</a:t>
            </a:r>
          </a:p>
          <a:p>
            <a:pPr lvl="1"/>
            <a:r>
              <a:rPr lang="en-US" dirty="0" smtClean="0"/>
              <a:t>For field studies, consult  </a:t>
            </a:r>
            <a:r>
              <a:rPr lang="en-US" dirty="0" err="1" smtClean="0"/>
              <a:t>GVSU’s</a:t>
            </a:r>
            <a:r>
              <a:rPr lang="en-US" dirty="0" smtClean="0"/>
              <a:t> Risk Reduction for Experiential Learning Website: </a:t>
            </a:r>
            <a:r>
              <a:rPr lang="en-US" dirty="0" smtClean="0">
                <a:solidFill>
                  <a:schemeClr val="accent4">
                    <a:lumMod val="75000"/>
                  </a:schemeClr>
                </a:solidFill>
                <a:hlinkClick r:id="rId2"/>
              </a:rPr>
              <a:t>http://www.gvsu.edu/clas/riskreduction/</a:t>
            </a:r>
            <a:endParaRPr lang="en-US" dirty="0" smtClean="0">
              <a:solidFill>
                <a:schemeClr val="accent4">
                  <a:lumMod val="75000"/>
                </a:schemeClr>
              </a:solidFill>
            </a:endParaRPr>
          </a:p>
        </p:txBody>
      </p:sp>
    </p:spTree>
    <p:extLst>
      <p:ext uri="{BB962C8B-B14F-4D97-AF65-F5344CB8AC3E}">
        <p14:creationId xmlns:p14="http://schemas.microsoft.com/office/powerpoint/2010/main" val="1269316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Chemical Hazards</a:t>
            </a:r>
            <a:endParaRPr lang="en-US" cap="small" dirty="0"/>
          </a:p>
        </p:txBody>
      </p:sp>
      <p:sp>
        <p:nvSpPr>
          <p:cNvPr id="7" name="Content Placeholder 6"/>
          <p:cNvSpPr>
            <a:spLocks noGrp="1"/>
          </p:cNvSpPr>
          <p:nvPr>
            <p:ph idx="1"/>
          </p:nvPr>
        </p:nvSpPr>
        <p:spPr/>
        <p:txBody>
          <a:bodyPr>
            <a:normAutofit fontScale="85000" lnSpcReduction="20000"/>
          </a:bodyPr>
          <a:lstStyle/>
          <a:p>
            <a:r>
              <a:rPr lang="en-US" dirty="0" smtClean="0"/>
              <a:t>Students and employees of GVSU have the right to know the properties and potential safety and health hazards of substances to which they may be exposed. Such knowledge is essential to reducing the risk of illness and injury.  This program is commonly referred to as the University’s Hazard Communication Program.</a:t>
            </a:r>
          </a:p>
          <a:p>
            <a:r>
              <a:rPr lang="en-US" b="1" dirty="0" smtClean="0">
                <a:solidFill>
                  <a:schemeClr val="accent1"/>
                </a:solidFill>
              </a:rPr>
              <a:t>Goals of Hazard Communication</a:t>
            </a:r>
            <a:r>
              <a:rPr lang="en-US" dirty="0" smtClean="0"/>
              <a:t>:</a:t>
            </a:r>
          </a:p>
          <a:p>
            <a:pPr lvl="1"/>
            <a:r>
              <a:rPr lang="en-US" dirty="0" smtClean="0"/>
              <a:t>To help you reduce the risks involved in working with hazardous materials </a:t>
            </a:r>
          </a:p>
          <a:p>
            <a:pPr lvl="1"/>
            <a:r>
              <a:rPr lang="en-US" dirty="0" smtClean="0"/>
              <a:t>To transmit vital information to about real and potential hazards of substances in the work place </a:t>
            </a:r>
          </a:p>
          <a:p>
            <a:pPr lvl="1"/>
            <a:r>
              <a:rPr lang="en-US" dirty="0" smtClean="0"/>
              <a:t>To reduce the incidence and cost of illness and injury resulting from hazardous substances </a:t>
            </a:r>
          </a:p>
          <a:p>
            <a:pPr lvl="1"/>
            <a:r>
              <a:rPr lang="en-US" dirty="0" smtClean="0"/>
              <a:t>To encourage a reduction in the volume and toxicity of hazardous substances</a:t>
            </a:r>
          </a:p>
          <a:p>
            <a:pPr lvl="1"/>
            <a:endParaRPr lang="en-US" dirty="0" smtClean="0"/>
          </a:p>
        </p:txBody>
      </p:sp>
    </p:spTree>
    <p:extLst>
      <p:ext uri="{BB962C8B-B14F-4D97-AF65-F5344CB8AC3E}">
        <p14:creationId xmlns:p14="http://schemas.microsoft.com/office/powerpoint/2010/main" val="42640343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Components of GHS Hazard Communication System</a:t>
            </a:r>
            <a:endParaRPr lang="en-US" cap="small" dirty="0"/>
          </a:p>
        </p:txBody>
      </p:sp>
      <p:sp>
        <p:nvSpPr>
          <p:cNvPr id="7" name="Content Placeholder 6"/>
          <p:cNvSpPr>
            <a:spLocks noGrp="1"/>
          </p:cNvSpPr>
          <p:nvPr>
            <p:ph idx="1"/>
          </p:nvPr>
        </p:nvSpPr>
        <p:spPr/>
        <p:txBody>
          <a:bodyPr>
            <a:normAutofit lnSpcReduction="10000"/>
          </a:bodyPr>
          <a:lstStyle/>
          <a:p>
            <a:r>
              <a:rPr lang="en-US" dirty="0" smtClean="0"/>
              <a:t>Hazard Classification</a:t>
            </a:r>
          </a:p>
          <a:p>
            <a:pPr lvl="1"/>
            <a:r>
              <a:rPr lang="en-US" dirty="0" smtClean="0"/>
              <a:t>Provides specific criteria for classification of health and physical hazards.</a:t>
            </a:r>
          </a:p>
          <a:p>
            <a:r>
              <a:rPr lang="en-US" dirty="0" smtClean="0"/>
              <a:t>Labels</a:t>
            </a:r>
          </a:p>
          <a:p>
            <a:pPr lvl="1"/>
            <a:r>
              <a:rPr lang="en-US" dirty="0" smtClean="0"/>
              <a:t>Chemical manufacturers will provide a label that includes a signal word, pictogram, and hazard statement for each hazard class and category.  In addition, precautionary statements must also be provided.</a:t>
            </a:r>
          </a:p>
          <a:p>
            <a:r>
              <a:rPr lang="en-US" dirty="0" smtClean="0"/>
              <a:t>Safety Data Sheets (SDS)</a:t>
            </a:r>
          </a:p>
          <a:p>
            <a:pPr lvl="1"/>
            <a:r>
              <a:rPr lang="en-US" dirty="0" smtClean="0"/>
              <a:t>Formerly known as MSDS, has a specified 16-section format.</a:t>
            </a:r>
          </a:p>
        </p:txBody>
      </p:sp>
    </p:spTree>
    <p:extLst>
      <p:ext uri="{BB962C8B-B14F-4D97-AF65-F5344CB8AC3E}">
        <p14:creationId xmlns:p14="http://schemas.microsoft.com/office/powerpoint/2010/main" val="3287639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Hazard Classification:</a:t>
            </a:r>
            <a:br>
              <a:rPr lang="en-US" cap="small" dirty="0" smtClean="0"/>
            </a:br>
            <a:r>
              <a:rPr lang="en-US" cap="small" dirty="0" smtClean="0"/>
              <a:t>Pictograms</a:t>
            </a:r>
            <a:endParaRPr lang="en-US" cap="small" dirty="0"/>
          </a:p>
        </p:txBody>
      </p:sp>
      <p:sp>
        <p:nvSpPr>
          <p:cNvPr id="7" name="Content Placeholder 6"/>
          <p:cNvSpPr>
            <a:spLocks noGrp="1"/>
          </p:cNvSpPr>
          <p:nvPr>
            <p:ph idx="1"/>
          </p:nvPr>
        </p:nvSpPr>
        <p:spPr>
          <a:xfrm>
            <a:off x="549275" y="1600201"/>
            <a:ext cx="8042276" cy="2369059"/>
          </a:xfrm>
        </p:spPr>
        <p:txBody>
          <a:bodyPr>
            <a:normAutofit fontScale="92500" lnSpcReduction="20000"/>
          </a:bodyPr>
          <a:lstStyle/>
          <a:p>
            <a:r>
              <a:rPr lang="en-US" dirty="0" smtClean="0"/>
              <a:t>OSHA has designated hazard classifications and designed pictograms associated with each hazard.  The hazard classifications  are ranked on a scale from 1- 4, with 1 being higher hazard and 4 being a lower hazard (note that his is the opposite of NFPA &amp; HMIS rakings).  Each pictogram is in a red diamond with a black hazard symbol in a white background. It is important to become familiar with these pictograms.</a:t>
            </a:r>
          </a:p>
          <a:p>
            <a:endParaRPr lang="en-US" dirty="0"/>
          </a:p>
        </p:txBody>
      </p:sp>
      <p:pic>
        <p:nvPicPr>
          <p:cNvPr id="4" name="Picture 3" descr="https://www.osha.gov/Publications/OSHA3658.pdf - Windows Internet Explore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23004" t="32774" r="50798" b="60215"/>
          <a:stretch/>
        </p:blipFill>
        <p:spPr>
          <a:xfrm>
            <a:off x="1016464" y="3969260"/>
            <a:ext cx="6912048" cy="1097280"/>
          </a:xfrm>
          <a:prstGeom prst="rect">
            <a:avLst/>
          </a:prstGeom>
        </p:spPr>
      </p:pic>
      <p:pic>
        <p:nvPicPr>
          <p:cNvPr id="5" name="Picture 4" descr="https://www.osha.gov/Publications/OSHA3658.pdf - Windows Internet Explore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23002" t="50843" r="56220" b="42094"/>
          <a:stretch/>
        </p:blipFill>
        <p:spPr>
          <a:xfrm>
            <a:off x="1751836" y="5066540"/>
            <a:ext cx="5441303" cy="1097280"/>
          </a:xfrm>
          <a:prstGeom prst="rect">
            <a:avLst/>
          </a:prstGeom>
        </p:spPr>
      </p:pic>
    </p:spTree>
    <p:extLst>
      <p:ext uri="{BB962C8B-B14F-4D97-AF65-F5344CB8AC3E}">
        <p14:creationId xmlns:p14="http://schemas.microsoft.com/office/powerpoint/2010/main" val="2652440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Labeling:</a:t>
            </a:r>
            <a:br>
              <a:rPr lang="en-US" cap="small" dirty="0" smtClean="0"/>
            </a:br>
            <a:r>
              <a:rPr lang="en-US" cap="small" dirty="0" smtClean="0"/>
              <a:t>Requirements</a:t>
            </a:r>
            <a:endParaRPr lang="en-US" cap="small" dirty="0"/>
          </a:p>
        </p:txBody>
      </p:sp>
      <p:sp>
        <p:nvSpPr>
          <p:cNvPr id="7" name="Content Placeholder 6"/>
          <p:cNvSpPr>
            <a:spLocks noGrp="1"/>
          </p:cNvSpPr>
          <p:nvPr>
            <p:ph idx="1"/>
          </p:nvPr>
        </p:nvSpPr>
        <p:spPr/>
        <p:txBody>
          <a:bodyPr>
            <a:normAutofit fontScale="85000" lnSpcReduction="20000"/>
          </a:bodyPr>
          <a:lstStyle/>
          <a:p>
            <a:r>
              <a:rPr lang="en-US" dirty="0" smtClean="0"/>
              <a:t>All hazardous chemical containers are required to be labeled with the chemical name and hazard warnings. The original manufacturers label should be kept in-tact until the bottle has been emptied. When the chemical is transferred to a secondary container, including bottles, flasks, vials, etc., it must be clearly labeled with their contents and warnings. </a:t>
            </a:r>
          </a:p>
          <a:p>
            <a:r>
              <a:rPr lang="en-US" dirty="0" smtClean="0"/>
              <a:t>All labels must contain:</a:t>
            </a:r>
          </a:p>
          <a:p>
            <a:pPr lvl="1"/>
            <a:r>
              <a:rPr lang="en-US" dirty="0" smtClean="0"/>
              <a:t>Product identification (same as it appears on the SDS)</a:t>
            </a:r>
          </a:p>
          <a:p>
            <a:pPr lvl="1"/>
            <a:r>
              <a:rPr lang="en-US" dirty="0" smtClean="0"/>
              <a:t>Signal word</a:t>
            </a:r>
          </a:p>
          <a:p>
            <a:pPr lvl="1"/>
            <a:r>
              <a:rPr lang="en-US" dirty="0" smtClean="0"/>
              <a:t>Pictogram</a:t>
            </a:r>
          </a:p>
          <a:p>
            <a:pPr lvl="1"/>
            <a:r>
              <a:rPr lang="en-US" dirty="0" smtClean="0"/>
              <a:t>Hazard </a:t>
            </a:r>
            <a:r>
              <a:rPr lang="en-US" dirty="0" err="1" smtClean="0"/>
              <a:t>statement(s</a:t>
            </a:r>
            <a:r>
              <a:rPr lang="en-US" dirty="0" smtClean="0"/>
              <a:t>)</a:t>
            </a:r>
          </a:p>
          <a:p>
            <a:pPr lvl="1"/>
            <a:r>
              <a:rPr lang="en-US" dirty="0" smtClean="0"/>
              <a:t>Precautionary </a:t>
            </a:r>
            <a:r>
              <a:rPr lang="en-US" dirty="0" err="1" smtClean="0"/>
              <a:t>statement(s</a:t>
            </a:r>
            <a:r>
              <a:rPr lang="en-US" dirty="0" smtClean="0"/>
              <a:t>)</a:t>
            </a:r>
          </a:p>
          <a:p>
            <a:pPr lvl="1"/>
            <a:r>
              <a:rPr lang="en-US" dirty="0" smtClean="0"/>
              <a:t>Name, address, and phone number of the chemical manufacturer, distributer</a:t>
            </a:r>
            <a:endParaRPr lang="en-US" dirty="0"/>
          </a:p>
        </p:txBody>
      </p:sp>
    </p:spTree>
    <p:extLst>
      <p:ext uri="{BB962C8B-B14F-4D97-AF65-F5344CB8AC3E}">
        <p14:creationId xmlns:p14="http://schemas.microsoft.com/office/powerpoint/2010/main" val="3074864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Labeling:</a:t>
            </a:r>
            <a:br>
              <a:rPr lang="en-US" cap="small" dirty="0" smtClean="0"/>
            </a:br>
            <a:r>
              <a:rPr lang="en-US" cap="small" dirty="0" smtClean="0"/>
              <a:t>Signal Word</a:t>
            </a:r>
            <a:endParaRPr lang="en-US" cap="small" dirty="0"/>
          </a:p>
        </p:txBody>
      </p:sp>
      <p:sp>
        <p:nvSpPr>
          <p:cNvPr id="7" name="Content Placeholder 6"/>
          <p:cNvSpPr>
            <a:spLocks noGrp="1"/>
          </p:cNvSpPr>
          <p:nvPr>
            <p:ph idx="1"/>
          </p:nvPr>
        </p:nvSpPr>
        <p:spPr/>
        <p:txBody>
          <a:bodyPr/>
          <a:lstStyle/>
          <a:p>
            <a:r>
              <a:rPr lang="en-US" dirty="0" smtClean="0"/>
              <a:t>“Danger” and “Warning” are the only two signal words. They indicate the relative level of severity of hazard, “Danger” being more severe than “Warning.” </a:t>
            </a:r>
          </a:p>
          <a:p>
            <a:r>
              <a:rPr lang="en-US" dirty="0" smtClean="0"/>
              <a:t>There will be only one signal word per label, no matter how many hazards a chemical may have. </a:t>
            </a:r>
          </a:p>
          <a:p>
            <a:pPr lvl="1"/>
            <a:r>
              <a:rPr lang="en-US" dirty="0" smtClean="0"/>
              <a:t>If one hazard warrants a “Danger” signal word, but another warrants a “Warning” signal word, then only “Danger” will appear on the label.</a:t>
            </a:r>
          </a:p>
          <a:p>
            <a:endParaRPr lang="en-US" dirty="0"/>
          </a:p>
        </p:txBody>
      </p:sp>
    </p:spTree>
    <p:extLst>
      <p:ext uri="{BB962C8B-B14F-4D97-AF65-F5344CB8AC3E}">
        <p14:creationId xmlns:p14="http://schemas.microsoft.com/office/powerpoint/2010/main" val="3779955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Labeling:</a:t>
            </a:r>
            <a:br>
              <a:rPr lang="en-US" cap="small" dirty="0" smtClean="0"/>
            </a:br>
            <a:r>
              <a:rPr lang="en-US" cap="small" dirty="0" smtClean="0"/>
              <a:t>Hazard </a:t>
            </a:r>
            <a:r>
              <a:rPr lang="en-US" cap="small" dirty="0" err="1" smtClean="0"/>
              <a:t>Statement(s</a:t>
            </a:r>
            <a:r>
              <a:rPr lang="en-US" cap="small" dirty="0" smtClean="0"/>
              <a:t>)</a:t>
            </a:r>
            <a:endParaRPr lang="en-US" cap="small" dirty="0"/>
          </a:p>
        </p:txBody>
      </p:sp>
      <p:sp>
        <p:nvSpPr>
          <p:cNvPr id="7" name="Content Placeholder 6"/>
          <p:cNvSpPr>
            <a:spLocks noGrp="1"/>
          </p:cNvSpPr>
          <p:nvPr>
            <p:ph idx="1"/>
          </p:nvPr>
        </p:nvSpPr>
        <p:spPr/>
        <p:txBody>
          <a:bodyPr>
            <a:normAutofit fontScale="92500" lnSpcReduction="20000"/>
          </a:bodyPr>
          <a:lstStyle/>
          <a:p>
            <a:r>
              <a:rPr lang="en-US" dirty="0" smtClean="0"/>
              <a:t>Describe the nature of the </a:t>
            </a:r>
            <a:r>
              <a:rPr lang="en-US" dirty="0" err="1" smtClean="0"/>
              <a:t>hazard(s</a:t>
            </a:r>
            <a:r>
              <a:rPr lang="en-US" dirty="0" smtClean="0"/>
              <a:t>) of a chemical and the degree of hazard (where appropriate). All applicable hazard statements will appear on the label and will be combined when necessary to reduce redundancy.  There are standardized hazard statements for all chemicals, ensuring that the same statement will show up for the same hazards, regardless of the chemical or who produces it.</a:t>
            </a:r>
          </a:p>
          <a:p>
            <a:r>
              <a:rPr lang="en-US" dirty="0" smtClean="0"/>
              <a:t>As an example, </a:t>
            </a:r>
            <a:r>
              <a:rPr lang="en-US" dirty="0" err="1" smtClean="0"/>
              <a:t>Acetonitrile</a:t>
            </a:r>
            <a:r>
              <a:rPr lang="en-US" dirty="0" smtClean="0"/>
              <a:t> will have: </a:t>
            </a:r>
          </a:p>
          <a:p>
            <a:pPr lvl="1"/>
            <a:r>
              <a:rPr lang="en-US" dirty="0" smtClean="0"/>
              <a:t>Highly flammable liquid and vapor</a:t>
            </a:r>
          </a:p>
          <a:p>
            <a:pPr lvl="1"/>
            <a:r>
              <a:rPr lang="en-US" dirty="0" smtClean="0"/>
              <a:t>Harmful if swallowed</a:t>
            </a:r>
          </a:p>
          <a:p>
            <a:pPr lvl="1"/>
            <a:r>
              <a:rPr lang="en-US" dirty="0" smtClean="0"/>
              <a:t>Harmful in contact with skin</a:t>
            </a:r>
          </a:p>
          <a:p>
            <a:pPr lvl="1"/>
            <a:r>
              <a:rPr lang="en-US" dirty="0" smtClean="0"/>
              <a:t>Causes serious eye irritation</a:t>
            </a:r>
          </a:p>
          <a:p>
            <a:pPr lvl="1"/>
            <a:r>
              <a:rPr lang="en-US" dirty="0" smtClean="0"/>
              <a:t>Harmful if inhaled</a:t>
            </a:r>
          </a:p>
          <a:p>
            <a:endParaRPr lang="en-US" dirty="0"/>
          </a:p>
        </p:txBody>
      </p:sp>
    </p:spTree>
    <p:extLst>
      <p:ext uri="{BB962C8B-B14F-4D97-AF65-F5344CB8AC3E}">
        <p14:creationId xmlns:p14="http://schemas.microsoft.com/office/powerpoint/2010/main" val="1558813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Labeling:</a:t>
            </a:r>
            <a:br>
              <a:rPr lang="en-US" cap="small" dirty="0" smtClean="0"/>
            </a:br>
            <a:r>
              <a:rPr lang="en-US" cap="small" dirty="0" smtClean="0"/>
              <a:t>Precautionary </a:t>
            </a:r>
            <a:r>
              <a:rPr lang="en-US" cap="small" dirty="0" err="1" smtClean="0"/>
              <a:t>Statement(s</a:t>
            </a:r>
            <a:r>
              <a:rPr lang="en-US" cap="small" dirty="0" smtClean="0"/>
              <a:t>)</a:t>
            </a:r>
            <a:endParaRPr lang="en-US" cap="small" dirty="0"/>
          </a:p>
        </p:txBody>
      </p:sp>
      <p:sp>
        <p:nvSpPr>
          <p:cNvPr id="7" name="Content Placeholder 6"/>
          <p:cNvSpPr>
            <a:spLocks noGrp="1"/>
          </p:cNvSpPr>
          <p:nvPr>
            <p:ph idx="1"/>
          </p:nvPr>
        </p:nvSpPr>
        <p:spPr/>
        <p:txBody>
          <a:bodyPr>
            <a:normAutofit lnSpcReduction="10000"/>
          </a:bodyPr>
          <a:lstStyle/>
          <a:p>
            <a:r>
              <a:rPr lang="en-US" dirty="0" smtClean="0"/>
              <a:t>A phrase that describes recommended measures that should be taken to minimize or prevent adverse effects resulting form exposure to a hazardous chemical or improper storage or handling.</a:t>
            </a:r>
          </a:p>
          <a:p>
            <a:r>
              <a:rPr lang="en-US" dirty="0" smtClean="0"/>
              <a:t>As an example, </a:t>
            </a:r>
            <a:r>
              <a:rPr lang="en-US" dirty="0" err="1" smtClean="0"/>
              <a:t>Acetonitrile</a:t>
            </a:r>
            <a:r>
              <a:rPr lang="en-US" dirty="0" smtClean="0"/>
              <a:t> will have: </a:t>
            </a:r>
          </a:p>
          <a:p>
            <a:pPr lvl="1"/>
            <a:r>
              <a:rPr lang="en-US" dirty="0" smtClean="0"/>
              <a:t>Keep away from heat/sparks/open flames/hot surfaces – no smoking</a:t>
            </a:r>
          </a:p>
          <a:p>
            <a:pPr lvl="1"/>
            <a:r>
              <a:rPr lang="en-US" dirty="0" smtClean="0"/>
              <a:t>Wear protective gloves/protective clothing/eye protection/face protection</a:t>
            </a:r>
          </a:p>
          <a:p>
            <a:pPr lvl="1"/>
            <a:r>
              <a:rPr lang="en-US" dirty="0" smtClean="0"/>
              <a:t>IF ON SKIN (or hair): Remove/Take off immediately all contaminated clothing. Rinse skin with water/shower.</a:t>
            </a:r>
          </a:p>
          <a:p>
            <a:endParaRPr lang="en-US" dirty="0"/>
          </a:p>
        </p:txBody>
      </p:sp>
    </p:spTree>
    <p:extLst>
      <p:ext uri="{BB962C8B-B14F-4D97-AF65-F5344CB8AC3E}">
        <p14:creationId xmlns:p14="http://schemas.microsoft.com/office/powerpoint/2010/main" val="34738101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Labeling:</a:t>
            </a:r>
            <a:br>
              <a:rPr lang="en-US" cap="small" dirty="0" smtClean="0"/>
            </a:br>
            <a:r>
              <a:rPr lang="en-US" cap="small" dirty="0" smtClean="0"/>
              <a:t>Sample Label</a:t>
            </a:r>
            <a:endParaRPr lang="en-US" cap="small" dirty="0"/>
          </a:p>
        </p:txBody>
      </p:sp>
      <p:pic>
        <p:nvPicPr>
          <p:cNvPr id="4" name="Content Placeholder 3" descr="Hazard Communication Labeling Quick Card - Google Chrome"/>
          <p:cNvPicPr>
            <a:picLocks noGrp="1" noChangeAspect="1"/>
          </p:cNvPicPr>
          <p:nvPr>
            <p:ph sz="quarter" idx="1"/>
          </p:nvPr>
        </p:nvPicPr>
        <p:blipFill rotWithShape="1">
          <a:blip r:embed="rId2">
            <a:extLst>
              <a:ext uri="{28A0092B-C50C-407E-A947-70E740481C1C}">
                <a14:useLocalDpi xmlns:a14="http://schemas.microsoft.com/office/drawing/2010/main" val="0"/>
              </a:ext>
            </a:extLst>
          </a:blip>
          <a:srcRect l="12447" t="8028" r="38486" b="3537"/>
          <a:stretch/>
        </p:blipFill>
        <p:spPr>
          <a:xfrm>
            <a:off x="2057400" y="1752600"/>
            <a:ext cx="4495800" cy="4806365"/>
          </a:xfrm>
        </p:spPr>
      </p:pic>
    </p:spTree>
    <p:extLst>
      <p:ext uri="{BB962C8B-B14F-4D97-AF65-F5344CB8AC3E}">
        <p14:creationId xmlns:p14="http://schemas.microsoft.com/office/powerpoint/2010/main" val="2964445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5" name="Title 54"/>
          <p:cNvSpPr>
            <a:spLocks noGrp="1"/>
          </p:cNvSpPr>
          <p:nvPr>
            <p:ph type="title"/>
          </p:nvPr>
        </p:nvSpPr>
        <p:spPr>
          <a:xfrm>
            <a:off x="91440" y="73152"/>
            <a:ext cx="8942832" cy="923544"/>
          </a:xfrm>
          <a:ln>
            <a:solidFill>
              <a:schemeClr val="accent1"/>
            </a:solidFill>
          </a:ln>
        </p:spPr>
        <p:txBody>
          <a:bodyPr anchor="ctr"/>
          <a:lstStyle/>
          <a:p>
            <a:r>
              <a:rPr lang="en-US" sz="2800" i="1" u="sng" cap="small" dirty="0" smtClean="0"/>
              <a:t>Part 1</a:t>
            </a:r>
            <a:r>
              <a:rPr lang="en-US" sz="2800" cap="small" dirty="0"/>
              <a:t>: </a:t>
            </a:r>
            <a:r>
              <a:rPr lang="en-US" sz="2800" cap="small" dirty="0" smtClean="0"/>
              <a:t>Academic and Research Safety at GVSU</a:t>
            </a:r>
            <a:endParaRPr lang="en-US" sz="2800" cap="small" dirty="0"/>
          </a:p>
        </p:txBody>
      </p:sp>
      <p:sp>
        <p:nvSpPr>
          <p:cNvPr id="56" name="Content Placeholder 55"/>
          <p:cNvSpPr>
            <a:spLocks noGrp="1"/>
          </p:cNvSpPr>
          <p:nvPr>
            <p:ph idx="1"/>
          </p:nvPr>
        </p:nvSpPr>
        <p:spPr>
          <a:xfrm>
            <a:off x="91440" y="1298448"/>
            <a:ext cx="8942832" cy="4965192"/>
          </a:xfrm>
        </p:spPr>
        <p:txBody>
          <a:bodyPr>
            <a:normAutofit fontScale="92500"/>
          </a:bodyPr>
          <a:lstStyle/>
          <a:p>
            <a:pPr marL="0" indent="0">
              <a:buNone/>
            </a:pPr>
            <a:r>
              <a:rPr lang="en-US" dirty="0" smtClean="0"/>
              <a:t>GVSU committed </a:t>
            </a:r>
            <a:r>
              <a:rPr lang="en-US" dirty="0"/>
              <a:t>to providing a safe work environment for the health and well-being of its employees and students. We have developed </a:t>
            </a:r>
            <a:r>
              <a:rPr lang="en-US" dirty="0" smtClean="0"/>
              <a:t>a Lab </a:t>
            </a:r>
            <a:r>
              <a:rPr lang="en-US" dirty="0"/>
              <a:t>Safety </a:t>
            </a:r>
            <a:r>
              <a:rPr lang="en-US" dirty="0" smtClean="0"/>
              <a:t>program to </a:t>
            </a:r>
            <a:r>
              <a:rPr lang="en-US" dirty="0"/>
              <a:t>support that </a:t>
            </a:r>
            <a:r>
              <a:rPr lang="en-US" dirty="0" smtClean="0"/>
              <a:t>commitment.  In addition to health and safety, the goals of this program include:</a:t>
            </a:r>
          </a:p>
          <a:p>
            <a:pPr marL="0" indent="0">
              <a:buNone/>
            </a:pPr>
            <a:endParaRPr lang="en-US" sz="900" dirty="0" smtClean="0"/>
          </a:p>
          <a:p>
            <a:pPr lvl="1">
              <a:buFont typeface="Wingdings" panose="05000000000000000000" pitchFamily="2" charset="2"/>
              <a:buChar char="Ø"/>
            </a:pPr>
            <a:r>
              <a:rPr lang="en-US" dirty="0" smtClean="0"/>
              <a:t>Prepare Students </a:t>
            </a:r>
            <a:r>
              <a:rPr lang="en-US" dirty="0"/>
              <a:t>for “Real World” Expectations</a:t>
            </a:r>
          </a:p>
          <a:p>
            <a:pPr lvl="1">
              <a:lnSpc>
                <a:spcPct val="150000"/>
              </a:lnSpc>
              <a:buFont typeface="Wingdings" panose="05000000000000000000" pitchFamily="2" charset="2"/>
              <a:buChar char="Ø"/>
            </a:pPr>
            <a:r>
              <a:rPr lang="en-US" dirty="0" smtClean="0"/>
              <a:t>Comply with State and Federal Regulations</a:t>
            </a:r>
            <a:endParaRPr lang="en-US" dirty="0"/>
          </a:p>
          <a:p>
            <a:pPr lvl="1">
              <a:lnSpc>
                <a:spcPct val="150000"/>
              </a:lnSpc>
              <a:buFont typeface="Wingdings" panose="05000000000000000000" pitchFamily="2" charset="2"/>
              <a:buChar char="Ø"/>
            </a:pPr>
            <a:r>
              <a:rPr lang="en-US" dirty="0" smtClean="0"/>
              <a:t>Protect the Integrity of University Research &amp; Maintain Grant </a:t>
            </a:r>
            <a:r>
              <a:rPr lang="en-US" dirty="0"/>
              <a:t>Eligibility</a:t>
            </a:r>
          </a:p>
          <a:p>
            <a:pPr lvl="1">
              <a:lnSpc>
                <a:spcPct val="150000"/>
              </a:lnSpc>
              <a:buFont typeface="Wingdings" panose="05000000000000000000" pitchFamily="2" charset="2"/>
              <a:buChar char="Ø"/>
            </a:pPr>
            <a:r>
              <a:rPr lang="en-US" dirty="0" smtClean="0"/>
              <a:t>Control Financial Losses &amp; Legal Liability</a:t>
            </a:r>
          </a:p>
          <a:p>
            <a:pPr lvl="1">
              <a:lnSpc>
                <a:spcPct val="150000"/>
              </a:lnSpc>
              <a:buFont typeface="Wingdings" panose="05000000000000000000" pitchFamily="2" charset="2"/>
              <a:buChar char="Ø"/>
            </a:pPr>
            <a:r>
              <a:rPr lang="en-US" dirty="0" smtClean="0"/>
              <a:t>Become a Leader Among Our Peers in Providing a Safe Environment for Faculty, Students, and Researchers</a:t>
            </a:r>
          </a:p>
        </p:txBody>
      </p:sp>
      <p:sp>
        <p:nvSpPr>
          <p:cNvPr id="57" name="TextBox 56"/>
          <p:cNvSpPr txBox="1"/>
          <p:nvPr/>
        </p:nvSpPr>
        <p:spPr>
          <a:xfrm>
            <a:off x="3086100" y="1841500"/>
            <a:ext cx="184666"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Safety Data Sheets (SDS)</a:t>
            </a:r>
            <a:endParaRPr lang="en-US" cap="small" dirty="0"/>
          </a:p>
        </p:txBody>
      </p:sp>
      <p:sp>
        <p:nvSpPr>
          <p:cNvPr id="7" name="Content Placeholder 6"/>
          <p:cNvSpPr>
            <a:spLocks noGrp="1"/>
          </p:cNvSpPr>
          <p:nvPr>
            <p:ph idx="1"/>
          </p:nvPr>
        </p:nvSpPr>
        <p:spPr/>
        <p:txBody>
          <a:bodyPr>
            <a:normAutofit/>
          </a:bodyPr>
          <a:lstStyle/>
          <a:p>
            <a:r>
              <a:rPr lang="en-US" dirty="0" smtClean="0"/>
              <a:t>Chemical manufacturers are required to provide GVSU with a Safety Data Sheet (SDS) for each chemical we purchase.  GVSU must make those </a:t>
            </a:r>
            <a:r>
              <a:rPr lang="en-US" dirty="0" err="1" smtClean="0"/>
              <a:t>SDS’s</a:t>
            </a:r>
            <a:r>
              <a:rPr lang="en-US" dirty="0" smtClean="0"/>
              <a:t> available to the entire campus community. </a:t>
            </a:r>
          </a:p>
          <a:p>
            <a:pPr lvl="1"/>
            <a:r>
              <a:rPr lang="en-US" sz="1200" dirty="0" smtClean="0"/>
              <a:t>(note that the terms SDS and MSDS are often used interchangeably.  OSHA regulations now define them as </a:t>
            </a:r>
            <a:r>
              <a:rPr lang="en-US" sz="1200" dirty="0" err="1" smtClean="0"/>
              <a:t>SDS’s</a:t>
            </a:r>
            <a:r>
              <a:rPr lang="en-US" sz="1200" dirty="0" smtClean="0"/>
              <a:t>, but many will still refer to them as </a:t>
            </a:r>
            <a:r>
              <a:rPr lang="en-US" sz="1200" dirty="0" err="1" smtClean="0"/>
              <a:t>MSDS’s</a:t>
            </a:r>
            <a:r>
              <a:rPr lang="en-US" sz="1200" dirty="0" smtClean="0"/>
              <a:t>, including many of </a:t>
            </a:r>
            <a:r>
              <a:rPr lang="en-US" sz="1200" dirty="0" err="1" smtClean="0"/>
              <a:t>GVSU’s</a:t>
            </a:r>
            <a:r>
              <a:rPr lang="en-US" sz="1200" dirty="0" smtClean="0"/>
              <a:t> websites) </a:t>
            </a:r>
          </a:p>
          <a:p>
            <a:r>
              <a:rPr lang="en-US" dirty="0" smtClean="0"/>
              <a:t>Each laboratory must maintain an inventory of chemicals and </a:t>
            </a:r>
            <a:r>
              <a:rPr lang="en-US" dirty="0" err="1" smtClean="0"/>
              <a:t>SDS’s</a:t>
            </a:r>
            <a:r>
              <a:rPr lang="en-US" dirty="0" smtClean="0"/>
              <a:t> for each chemical.  </a:t>
            </a:r>
            <a:r>
              <a:rPr lang="en-US" dirty="0" err="1" smtClean="0"/>
              <a:t>SDS’s</a:t>
            </a:r>
            <a:r>
              <a:rPr lang="en-US" dirty="0" smtClean="0"/>
              <a:t> for </a:t>
            </a:r>
            <a:r>
              <a:rPr lang="en-US" dirty="0" err="1" smtClean="0"/>
              <a:t>GVSU’s</a:t>
            </a:r>
            <a:r>
              <a:rPr lang="en-US" dirty="0" smtClean="0"/>
              <a:t> lab chemicals can be found online at: </a:t>
            </a:r>
            <a:r>
              <a:rPr lang="en-US" sz="1800" dirty="0" smtClean="0">
                <a:hlinkClick r:id="rId2"/>
              </a:rPr>
              <a:t>www.gvsu.edu/labsafety</a:t>
            </a:r>
            <a:r>
              <a:rPr lang="en-US" sz="1800" dirty="0" smtClean="0"/>
              <a:t>  or </a:t>
            </a:r>
            <a:r>
              <a:rPr lang="en-US" sz="1800" dirty="0" smtClean="0">
                <a:hlinkClick r:id="rId3"/>
              </a:rPr>
              <a:t>http://csims.clas.gvsu.edu/MSDS.php</a:t>
            </a:r>
            <a:r>
              <a:rPr lang="en-US" sz="1800" dirty="0" smtClean="0"/>
              <a:t> </a:t>
            </a:r>
          </a:p>
          <a:p>
            <a:r>
              <a:rPr lang="en-US" dirty="0" smtClean="0"/>
              <a:t> All </a:t>
            </a:r>
            <a:r>
              <a:rPr lang="en-US" dirty="0" err="1" smtClean="0"/>
              <a:t>SDSs</a:t>
            </a:r>
            <a:r>
              <a:rPr lang="en-US" dirty="0" smtClean="0"/>
              <a:t> will have a consistent 16-section format.</a:t>
            </a:r>
          </a:p>
          <a:p>
            <a:endParaRPr lang="en-US" dirty="0" smtClean="0"/>
          </a:p>
          <a:p>
            <a:endParaRPr lang="en-US" dirty="0"/>
          </a:p>
        </p:txBody>
      </p:sp>
    </p:spTree>
    <p:extLst>
      <p:ext uri="{BB962C8B-B14F-4D97-AF65-F5344CB8AC3E}">
        <p14:creationId xmlns:p14="http://schemas.microsoft.com/office/powerpoint/2010/main" val="30605433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Safety Data Sheets (SDS)</a:t>
            </a:r>
            <a:endParaRPr lang="en-US" cap="small" dirty="0"/>
          </a:p>
        </p:txBody>
      </p:sp>
      <p:sp>
        <p:nvSpPr>
          <p:cNvPr id="5" name="Content Placeholder 4"/>
          <p:cNvSpPr>
            <a:spLocks noGrp="1"/>
          </p:cNvSpPr>
          <p:nvPr>
            <p:ph sz="half" idx="1"/>
          </p:nvPr>
        </p:nvSpPr>
        <p:spPr>
          <a:xfrm>
            <a:off x="246957" y="1600201"/>
            <a:ext cx="4004220" cy="4343400"/>
          </a:xfrm>
        </p:spPr>
        <p:txBody>
          <a:bodyPr>
            <a:normAutofit fontScale="85000" lnSpcReduction="10000"/>
          </a:bodyPr>
          <a:lstStyle/>
          <a:p>
            <a:pPr>
              <a:buFont typeface="Wingdings"/>
              <a:buNone/>
            </a:pPr>
            <a:r>
              <a:rPr lang="en-US" dirty="0" smtClean="0"/>
              <a:t>Section 1 – Identification</a:t>
            </a:r>
          </a:p>
          <a:p>
            <a:pPr>
              <a:spcAft>
                <a:spcPts val="200"/>
              </a:spcAft>
              <a:buFont typeface="Wingdings"/>
              <a:buNone/>
            </a:pPr>
            <a:r>
              <a:rPr lang="en-US" dirty="0" smtClean="0"/>
              <a:t>Section 2 – </a:t>
            </a:r>
            <a:r>
              <a:rPr lang="en-US" dirty="0" err="1" smtClean="0"/>
              <a:t>Hazard(s</a:t>
            </a:r>
            <a:r>
              <a:rPr lang="en-US" dirty="0" smtClean="0"/>
              <a:t>) identification </a:t>
            </a:r>
          </a:p>
          <a:p>
            <a:pPr>
              <a:spcAft>
                <a:spcPts val="200"/>
              </a:spcAft>
              <a:buFont typeface="Wingdings"/>
              <a:buNone/>
            </a:pPr>
            <a:r>
              <a:rPr lang="en-US" dirty="0" smtClean="0"/>
              <a:t>Section 3 – Composition/Information    	     on Ingredients</a:t>
            </a:r>
          </a:p>
          <a:p>
            <a:pPr>
              <a:spcAft>
                <a:spcPts val="200"/>
              </a:spcAft>
              <a:buFont typeface="Wingdings"/>
              <a:buNone/>
            </a:pPr>
            <a:r>
              <a:rPr lang="en-US" dirty="0" smtClean="0"/>
              <a:t>Section 4 – First-aid Measures</a:t>
            </a:r>
          </a:p>
          <a:p>
            <a:pPr>
              <a:spcAft>
                <a:spcPts val="200"/>
              </a:spcAft>
              <a:buFont typeface="Wingdings"/>
              <a:buNone/>
            </a:pPr>
            <a:r>
              <a:rPr lang="en-US" dirty="0" smtClean="0"/>
              <a:t>Section 5 – Fire-fighting Measures</a:t>
            </a:r>
          </a:p>
          <a:p>
            <a:pPr>
              <a:spcAft>
                <a:spcPts val="200"/>
              </a:spcAft>
              <a:buFont typeface="Wingdings"/>
              <a:buNone/>
            </a:pPr>
            <a:r>
              <a:rPr lang="en-US" dirty="0" smtClean="0"/>
              <a:t>Section 6 – Accidental Release      	 	     Measures</a:t>
            </a:r>
          </a:p>
          <a:p>
            <a:pPr>
              <a:spcAft>
                <a:spcPts val="200"/>
              </a:spcAft>
              <a:buFont typeface="Wingdings"/>
              <a:buNone/>
            </a:pPr>
            <a:r>
              <a:rPr lang="en-US" dirty="0" smtClean="0"/>
              <a:t>Section 7 – Handling and Storage</a:t>
            </a:r>
          </a:p>
          <a:p>
            <a:pPr>
              <a:spcAft>
                <a:spcPts val="200"/>
              </a:spcAft>
              <a:buFont typeface="Wingdings"/>
              <a:buNone/>
            </a:pPr>
            <a:r>
              <a:rPr lang="en-US" dirty="0" smtClean="0"/>
              <a:t>Section 8 – Exposure Controls /        	    Personal Protection</a:t>
            </a:r>
          </a:p>
          <a:p>
            <a:endParaRPr lang="en-US" dirty="0"/>
          </a:p>
        </p:txBody>
      </p:sp>
      <p:sp>
        <p:nvSpPr>
          <p:cNvPr id="8" name="Content Placeholder 7"/>
          <p:cNvSpPr>
            <a:spLocks noGrp="1"/>
          </p:cNvSpPr>
          <p:nvPr>
            <p:ph sz="half" idx="2"/>
          </p:nvPr>
        </p:nvSpPr>
        <p:spPr>
          <a:xfrm>
            <a:off x="4251176" y="1600201"/>
            <a:ext cx="4674531" cy="4343400"/>
          </a:xfrm>
        </p:spPr>
        <p:txBody>
          <a:bodyPr>
            <a:normAutofit fontScale="85000" lnSpcReduction="10000"/>
          </a:bodyPr>
          <a:lstStyle/>
          <a:p>
            <a:pPr>
              <a:buNone/>
            </a:pPr>
            <a:r>
              <a:rPr lang="en-US" dirty="0" smtClean="0"/>
              <a:t>Section 9  –  Physical and Chemical 	       Properties</a:t>
            </a:r>
          </a:p>
          <a:p>
            <a:pPr>
              <a:spcAft>
                <a:spcPts val="200"/>
              </a:spcAft>
              <a:buNone/>
            </a:pPr>
            <a:r>
              <a:rPr lang="en-US" dirty="0" smtClean="0"/>
              <a:t>Section 10 – Stability and Reactivity</a:t>
            </a:r>
          </a:p>
          <a:p>
            <a:pPr>
              <a:spcAft>
                <a:spcPts val="200"/>
              </a:spcAft>
              <a:buNone/>
            </a:pPr>
            <a:r>
              <a:rPr lang="en-US" dirty="0" smtClean="0"/>
              <a:t>Section 11 – Toxicological Information</a:t>
            </a:r>
          </a:p>
          <a:p>
            <a:pPr>
              <a:spcAft>
                <a:spcPts val="200"/>
              </a:spcAft>
              <a:buNone/>
            </a:pPr>
            <a:r>
              <a:rPr lang="en-US" dirty="0" smtClean="0"/>
              <a:t>Section 12 – Ecological Information</a:t>
            </a:r>
          </a:p>
          <a:p>
            <a:pPr>
              <a:spcAft>
                <a:spcPts val="200"/>
              </a:spcAft>
              <a:buNone/>
            </a:pPr>
            <a:r>
              <a:rPr lang="en-US" dirty="0" smtClean="0"/>
              <a:t>Section 13 – Disposal Consideration</a:t>
            </a:r>
          </a:p>
          <a:p>
            <a:pPr>
              <a:spcAft>
                <a:spcPts val="200"/>
              </a:spcAft>
              <a:buNone/>
            </a:pPr>
            <a:r>
              <a:rPr lang="en-US" dirty="0" smtClean="0"/>
              <a:t>Section 14 – Transport Information</a:t>
            </a:r>
          </a:p>
          <a:p>
            <a:pPr>
              <a:spcAft>
                <a:spcPts val="200"/>
              </a:spcAft>
              <a:buNone/>
            </a:pPr>
            <a:r>
              <a:rPr lang="en-US" dirty="0" smtClean="0"/>
              <a:t>Section 15 – Regulatory Information</a:t>
            </a:r>
          </a:p>
          <a:p>
            <a:pPr>
              <a:spcAft>
                <a:spcPts val="200"/>
              </a:spcAft>
              <a:buNone/>
            </a:pPr>
            <a:r>
              <a:rPr lang="en-US" dirty="0" smtClean="0"/>
              <a:t>Section 16 – Other information including    	       date of preparation of last    	       revision</a:t>
            </a:r>
          </a:p>
          <a:p>
            <a:endParaRPr lang="en-US" dirty="0"/>
          </a:p>
        </p:txBody>
      </p:sp>
    </p:spTree>
    <p:extLst>
      <p:ext uri="{BB962C8B-B14F-4D97-AF65-F5344CB8AC3E}">
        <p14:creationId xmlns:p14="http://schemas.microsoft.com/office/powerpoint/2010/main" val="29316122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349854"/>
            <a:ext cx="8056563" cy="1362075"/>
          </a:xfrm>
        </p:spPr>
        <p:txBody>
          <a:bodyPr/>
          <a:lstStyle/>
          <a:p>
            <a:r>
              <a:rPr lang="en-US" dirty="0" smtClean="0"/>
              <a:t>L</a:t>
            </a:r>
            <a:r>
              <a:rPr lang="en-US" cap="small" dirty="0" smtClean="0"/>
              <a:t>aboratory Safety: Protecting Yourself and Reducing Risks</a:t>
            </a:r>
            <a:endParaRPr lang="en-US" dirty="0"/>
          </a:p>
        </p:txBody>
      </p:sp>
      <p:sp>
        <p:nvSpPr>
          <p:cNvPr id="3" name="Subtitle 2"/>
          <p:cNvSpPr>
            <a:spLocks noGrp="1"/>
          </p:cNvSpPr>
          <p:nvPr>
            <p:ph type="body" idx="1"/>
          </p:nvPr>
        </p:nvSpPr>
        <p:spPr>
          <a:xfrm>
            <a:off x="549275" y="2715466"/>
            <a:ext cx="8056563" cy="1500187"/>
          </a:xfrm>
        </p:spPr>
        <p:txBody>
          <a:bodyPr>
            <a:normAutofit/>
          </a:bodyPr>
          <a:lstStyle/>
          <a:p>
            <a:r>
              <a:rPr lang="en-US" sz="2000" cap="small" dirty="0" smtClean="0"/>
              <a:t>Grand Valley State University</a:t>
            </a:r>
            <a:endParaRPr lang="en-US" sz="2000" cap="small" dirty="0"/>
          </a:p>
        </p:txBody>
      </p:sp>
      <p:pic>
        <p:nvPicPr>
          <p:cNvPr id="3075" name="Picture 3"/>
          <p:cNvPicPr>
            <a:picLocks noChangeAspect="1" noChangeArrowheads="1"/>
          </p:cNvPicPr>
          <p:nvPr/>
        </p:nvPicPr>
        <p:blipFill>
          <a:blip r:embed="rId2"/>
          <a:srcRect l="556" t="742" r="556" b="742"/>
          <a:stretch>
            <a:fillRect/>
          </a:stretch>
        </p:blipFill>
        <p:spPr bwMode="auto">
          <a:xfrm>
            <a:off x="2943351" y="3351071"/>
            <a:ext cx="3252729" cy="2427191"/>
          </a:xfrm>
          <a:prstGeom prst="rect">
            <a:avLst/>
          </a:prstGeom>
          <a:noFill/>
          <a:ln w="9525">
            <a:noFill/>
            <a:miter lim="800000"/>
            <a:headEnd/>
            <a:tailEnd/>
          </a:ln>
          <a:effectLst/>
        </p:spPr>
      </p:pic>
      <p:sp>
        <p:nvSpPr>
          <p:cNvPr id="5" name="TextBox 4"/>
          <p:cNvSpPr txBox="1"/>
          <p:nvPr/>
        </p:nvSpPr>
        <p:spPr>
          <a:xfrm>
            <a:off x="2943351" y="5994400"/>
            <a:ext cx="3252729" cy="338554"/>
          </a:xfrm>
          <a:prstGeom prst="rect">
            <a:avLst/>
          </a:prstGeom>
          <a:noFill/>
        </p:spPr>
        <p:txBody>
          <a:bodyPr wrap="square" rtlCol="0">
            <a:spAutoFit/>
          </a:bodyPr>
          <a:lstStyle/>
          <a:p>
            <a:pPr algn="ctr"/>
            <a:r>
              <a:rPr lang="en-US" sz="1600" cap="small" dirty="0" smtClean="0">
                <a:solidFill>
                  <a:prstClr val="black">
                    <a:tint val="75000"/>
                  </a:prstClr>
                </a:solidFill>
              </a:rPr>
              <a:t>Training Section 3 of 3</a:t>
            </a:r>
          </a:p>
        </p:txBody>
      </p:sp>
    </p:spTree>
    <p:extLst>
      <p:ext uri="{BB962C8B-B14F-4D97-AF65-F5344CB8AC3E}">
        <p14:creationId xmlns:p14="http://schemas.microsoft.com/office/powerpoint/2010/main" val="11081724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Standard Operating Procedures (SOP)</a:t>
            </a:r>
            <a:endParaRPr lang="en-US" cap="small" dirty="0"/>
          </a:p>
        </p:txBody>
      </p:sp>
      <p:sp>
        <p:nvSpPr>
          <p:cNvPr id="5" name="Content Placeholder 4"/>
          <p:cNvSpPr>
            <a:spLocks noGrp="1"/>
          </p:cNvSpPr>
          <p:nvPr>
            <p:ph idx="1"/>
          </p:nvPr>
        </p:nvSpPr>
        <p:spPr/>
        <p:txBody>
          <a:bodyPr>
            <a:normAutofit/>
          </a:bodyPr>
          <a:lstStyle/>
          <a:p>
            <a:r>
              <a:rPr lang="en-US" dirty="0" smtClean="0"/>
              <a:t>Standard Operating Procedures instruct students and employees on how a particular procedure or function is performed in order to work efficiently and safely.</a:t>
            </a:r>
          </a:p>
          <a:p>
            <a:pPr lvl="1"/>
            <a:r>
              <a:rPr lang="en-US" dirty="0" smtClean="0"/>
              <a:t>Be able to recognize critical points in a procedure</a:t>
            </a:r>
          </a:p>
          <a:p>
            <a:r>
              <a:rPr lang="en-US" dirty="0" smtClean="0"/>
              <a:t>Recommended for specific lab functions (spill response, working alone, transferring materials, etc), as well as routine, repetitive, and unique operations as well.</a:t>
            </a:r>
          </a:p>
          <a:p>
            <a:r>
              <a:rPr lang="en-US" dirty="0" smtClean="0"/>
              <a:t>Standard operating procedures can be found at </a:t>
            </a:r>
            <a:r>
              <a:rPr lang="en-US" dirty="0" smtClean="0">
                <a:hlinkClick r:id="rId2"/>
              </a:rPr>
              <a:t>www.gvsu.edu/labsafety</a:t>
            </a:r>
            <a:r>
              <a:rPr lang="en-US" dirty="0" smtClean="0"/>
              <a:t> </a:t>
            </a:r>
            <a:endParaRPr lang="en-US" dirty="0"/>
          </a:p>
        </p:txBody>
      </p:sp>
    </p:spTree>
    <p:extLst>
      <p:ext uri="{BB962C8B-B14F-4D97-AF65-F5344CB8AC3E}">
        <p14:creationId xmlns:p14="http://schemas.microsoft.com/office/powerpoint/2010/main" val="5621523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small" dirty="0" smtClean="0"/>
              <a:t>Substitution for Less Hazardous Chemicals</a:t>
            </a:r>
            <a:endParaRPr lang="en-US" cap="small" dirty="0"/>
          </a:p>
        </p:txBody>
      </p:sp>
      <p:sp>
        <p:nvSpPr>
          <p:cNvPr id="3" name="Content Placeholder 2"/>
          <p:cNvSpPr>
            <a:spLocks noGrp="1"/>
          </p:cNvSpPr>
          <p:nvPr>
            <p:ph idx="1"/>
          </p:nvPr>
        </p:nvSpPr>
        <p:spPr/>
        <p:txBody>
          <a:bodyPr/>
          <a:lstStyle/>
          <a:p>
            <a:r>
              <a:rPr lang="en-US" dirty="0" smtClean="0"/>
              <a:t>If a chemical can be substituted for a safer chemical alternative, it is recommended that the safer chemical is used.</a:t>
            </a:r>
            <a:endParaRPr lang="en-US" dirty="0"/>
          </a:p>
        </p:txBody>
      </p:sp>
    </p:spTree>
    <p:extLst>
      <p:ext uri="{BB962C8B-B14F-4D97-AF65-F5344CB8AC3E}">
        <p14:creationId xmlns:p14="http://schemas.microsoft.com/office/powerpoint/2010/main" val="4208406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Personal Protective Equipment (PPE)</a:t>
            </a:r>
            <a:endParaRPr lang="en-US" cap="small" dirty="0"/>
          </a:p>
        </p:txBody>
      </p:sp>
      <p:sp>
        <p:nvSpPr>
          <p:cNvPr id="5" name="Content Placeholder 4"/>
          <p:cNvSpPr>
            <a:spLocks noGrp="1"/>
          </p:cNvSpPr>
          <p:nvPr>
            <p:ph idx="1"/>
          </p:nvPr>
        </p:nvSpPr>
        <p:spPr/>
        <p:txBody>
          <a:bodyPr/>
          <a:lstStyle/>
          <a:p>
            <a:r>
              <a:rPr lang="en-US" dirty="0" smtClean="0"/>
              <a:t>Proper PPE should be appropriate for the type of work being done. You are responsible for taking the necessary precautions to protect yourself.</a:t>
            </a:r>
          </a:p>
          <a:p>
            <a:r>
              <a:rPr lang="en-US" dirty="0" smtClean="0"/>
              <a:t>As a minimum, everyone must                                           be covered from shoulders                                            to knees, but more protection                                               may be needed depending on                                                  the lab.</a:t>
            </a:r>
          </a:p>
        </p:txBody>
      </p:sp>
      <p:pic>
        <p:nvPicPr>
          <p:cNvPr id="17410" name="Picture 2"/>
          <p:cNvPicPr>
            <a:picLocks noChangeAspect="1" noChangeArrowheads="1"/>
          </p:cNvPicPr>
          <p:nvPr/>
        </p:nvPicPr>
        <p:blipFill>
          <a:blip r:embed="rId2"/>
          <a:srcRect/>
          <a:stretch>
            <a:fillRect/>
          </a:stretch>
        </p:blipFill>
        <p:spPr bwMode="auto">
          <a:xfrm>
            <a:off x="6037825" y="2889625"/>
            <a:ext cx="2359346" cy="3053976"/>
          </a:xfrm>
          <a:prstGeom prst="rect">
            <a:avLst/>
          </a:prstGeom>
          <a:noFill/>
          <a:ln w="9525">
            <a:noFill/>
            <a:miter lim="800000"/>
            <a:headEnd/>
            <a:tailEnd/>
          </a:ln>
          <a:effectLst/>
        </p:spPr>
      </p:pic>
    </p:spTree>
    <p:extLst>
      <p:ext uri="{BB962C8B-B14F-4D97-AF65-F5344CB8AC3E}">
        <p14:creationId xmlns:p14="http://schemas.microsoft.com/office/powerpoint/2010/main" val="25823471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PPE: Eyes and Face</a:t>
            </a:r>
            <a:endParaRPr lang="en-US" cap="small" dirty="0"/>
          </a:p>
        </p:txBody>
      </p:sp>
      <p:sp>
        <p:nvSpPr>
          <p:cNvPr id="5" name="Content Placeholder 4"/>
          <p:cNvSpPr>
            <a:spLocks noGrp="1"/>
          </p:cNvSpPr>
          <p:nvPr>
            <p:ph idx="1"/>
          </p:nvPr>
        </p:nvSpPr>
        <p:spPr/>
        <p:txBody>
          <a:bodyPr/>
          <a:lstStyle/>
          <a:p>
            <a:r>
              <a:rPr lang="en-US" dirty="0" smtClean="0"/>
              <a:t>Eye and face protection are available to all employees or visitors to laboratories where chemicals are used or stored.</a:t>
            </a:r>
          </a:p>
          <a:p>
            <a:r>
              <a:rPr lang="en-US" dirty="0" smtClean="0"/>
              <a:t>These include:</a:t>
            </a:r>
          </a:p>
          <a:p>
            <a:pPr lvl="1"/>
            <a:r>
              <a:rPr lang="en-US" dirty="0" smtClean="0"/>
              <a:t>Safety goggles or glasses</a:t>
            </a:r>
          </a:p>
          <a:p>
            <a:pPr lvl="1"/>
            <a:r>
              <a:rPr lang="en-US" dirty="0" smtClean="0"/>
              <a:t>Face shields</a:t>
            </a:r>
            <a:endParaRPr lang="en-US" dirty="0"/>
          </a:p>
        </p:txBody>
      </p:sp>
      <p:pic>
        <p:nvPicPr>
          <p:cNvPr id="18434"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340351" y="2946917"/>
            <a:ext cx="3251200" cy="2501900"/>
          </a:xfrm>
          <a:prstGeom prst="rect">
            <a:avLst/>
          </a:prstGeom>
          <a:noFill/>
          <a:ln w="9525">
            <a:noFill/>
            <a:miter lim="800000"/>
            <a:headEnd/>
            <a:tailEnd/>
          </a:ln>
          <a:effectLst/>
        </p:spPr>
      </p:pic>
    </p:spTree>
    <p:extLst>
      <p:ext uri="{BB962C8B-B14F-4D97-AF65-F5344CB8AC3E}">
        <p14:creationId xmlns:p14="http://schemas.microsoft.com/office/powerpoint/2010/main" val="41275177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PPE: Skin and Body</a:t>
            </a:r>
            <a:endParaRPr lang="en-US" cap="small" dirty="0"/>
          </a:p>
        </p:txBody>
      </p:sp>
      <p:sp>
        <p:nvSpPr>
          <p:cNvPr id="5" name="Content Placeholder 4"/>
          <p:cNvSpPr>
            <a:spLocks noGrp="1"/>
          </p:cNvSpPr>
          <p:nvPr>
            <p:ph idx="1"/>
          </p:nvPr>
        </p:nvSpPr>
        <p:spPr/>
        <p:txBody>
          <a:bodyPr/>
          <a:lstStyle/>
          <a:p>
            <a:r>
              <a:rPr lang="en-US" dirty="0" smtClean="0"/>
              <a:t>Skin and body protection involves the use of protective clothing to protect individuals from chemical exposure</a:t>
            </a:r>
          </a:p>
          <a:p>
            <a:r>
              <a:rPr lang="en-US" dirty="0" smtClean="0"/>
              <a:t>These include:</a:t>
            </a:r>
          </a:p>
          <a:p>
            <a:pPr lvl="1"/>
            <a:r>
              <a:rPr lang="en-US" dirty="0" smtClean="0"/>
              <a:t>Lab coats</a:t>
            </a:r>
          </a:p>
          <a:p>
            <a:pPr lvl="1"/>
            <a:r>
              <a:rPr lang="en-US" dirty="0" smtClean="0"/>
              <a:t>Gloves</a:t>
            </a:r>
          </a:p>
          <a:p>
            <a:pPr lvl="1"/>
            <a:r>
              <a:rPr lang="en-US" dirty="0" smtClean="0"/>
              <a:t>Closed-toe shoes</a:t>
            </a:r>
          </a:p>
          <a:p>
            <a:pPr lvl="1"/>
            <a:r>
              <a:rPr lang="en-US" dirty="0" smtClean="0"/>
              <a:t>Long pants</a:t>
            </a:r>
          </a:p>
        </p:txBody>
      </p:sp>
      <p:sp>
        <p:nvSpPr>
          <p:cNvPr id="6" name="TextBox 5"/>
          <p:cNvSpPr txBox="1"/>
          <p:nvPr/>
        </p:nvSpPr>
        <p:spPr>
          <a:xfrm>
            <a:off x="2645961" y="3440026"/>
            <a:ext cx="184666" cy="369332"/>
          </a:xfrm>
          <a:prstGeom prst="rect">
            <a:avLst/>
          </a:prstGeom>
          <a:noFill/>
        </p:spPr>
        <p:txBody>
          <a:bodyPr wrap="none" rtlCol="0">
            <a:spAutoFit/>
          </a:bodyPr>
          <a:lstStyle/>
          <a:p>
            <a:endParaRPr lang="en-US" dirty="0">
              <a:solidFill>
                <a:prstClr val="black"/>
              </a:solidFill>
            </a:endParaRPr>
          </a:p>
        </p:txBody>
      </p:sp>
      <p:pic>
        <p:nvPicPr>
          <p:cNvPr id="19458" name="Picture 2"/>
          <p:cNvPicPr>
            <a:picLocks noChangeAspect="1" noChangeArrowheads="1"/>
          </p:cNvPicPr>
          <p:nvPr/>
        </p:nvPicPr>
        <p:blipFill>
          <a:blip r:embed="rId2">
            <a:clrChange>
              <a:clrFrom>
                <a:srgbClr val="FEFEFE"/>
              </a:clrFrom>
              <a:clrTo>
                <a:srgbClr val="FEFEFE">
                  <a:alpha val="0"/>
                </a:srgbClr>
              </a:clrTo>
            </a:clrChange>
          </a:blip>
          <a:srcRect/>
          <a:stretch>
            <a:fillRect/>
          </a:stretch>
        </p:blipFill>
        <p:spPr bwMode="auto">
          <a:xfrm>
            <a:off x="5033894" y="3314700"/>
            <a:ext cx="2705100" cy="3009900"/>
          </a:xfrm>
          <a:prstGeom prst="rect">
            <a:avLst/>
          </a:prstGeom>
          <a:noFill/>
          <a:ln w="9525">
            <a:noFill/>
            <a:miter lim="800000"/>
            <a:headEnd/>
            <a:tailEnd/>
          </a:ln>
          <a:effectLst/>
        </p:spPr>
      </p:pic>
    </p:spTree>
    <p:extLst>
      <p:ext uri="{BB962C8B-B14F-4D97-AF65-F5344CB8AC3E}">
        <p14:creationId xmlns:p14="http://schemas.microsoft.com/office/powerpoint/2010/main" val="26036998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PPE: Respiratory and Hearing</a:t>
            </a:r>
            <a:endParaRPr lang="en-US" cap="small" dirty="0"/>
          </a:p>
        </p:txBody>
      </p:sp>
      <p:sp>
        <p:nvSpPr>
          <p:cNvPr id="5" name="Content Placeholder 4"/>
          <p:cNvSpPr>
            <a:spLocks noGrp="1"/>
          </p:cNvSpPr>
          <p:nvPr>
            <p:ph idx="1"/>
          </p:nvPr>
        </p:nvSpPr>
        <p:spPr/>
        <p:txBody>
          <a:bodyPr/>
          <a:lstStyle/>
          <a:p>
            <a:r>
              <a:rPr lang="en-US" dirty="0" smtClean="0"/>
              <a:t>In situations where hazardous chemicals may be inhaled, respiratory protection is necessary</a:t>
            </a:r>
          </a:p>
          <a:p>
            <a:r>
              <a:rPr lang="en-US" dirty="0" smtClean="0"/>
              <a:t>In situations where hearing may be damaged, it is necessary to wear proper ear protection</a:t>
            </a:r>
            <a:endParaRPr lang="en-US" dirty="0"/>
          </a:p>
        </p:txBody>
      </p:sp>
      <p:pic>
        <p:nvPicPr>
          <p:cNvPr id="20482" name="Picture 2"/>
          <p:cNvPicPr>
            <a:picLocks noChangeAspect="1" noChangeArrowheads="1"/>
          </p:cNvPicPr>
          <p:nvPr/>
        </p:nvPicPr>
        <p:blipFill>
          <a:blip r:embed="rId2">
            <a:clrChange>
              <a:clrFrom>
                <a:srgbClr val="FFFFFF"/>
              </a:clrFrom>
              <a:clrTo>
                <a:srgbClr val="FFFFFF">
                  <a:alpha val="0"/>
                </a:srgbClr>
              </a:clrTo>
            </a:clrChange>
          </a:blip>
          <a:srcRect b="3982"/>
          <a:stretch>
            <a:fillRect/>
          </a:stretch>
        </p:blipFill>
        <p:spPr bwMode="auto">
          <a:xfrm>
            <a:off x="3174812" y="3508474"/>
            <a:ext cx="2794000" cy="2792501"/>
          </a:xfrm>
          <a:prstGeom prst="rect">
            <a:avLst/>
          </a:prstGeom>
          <a:noFill/>
          <a:ln w="9525">
            <a:noFill/>
            <a:miter lim="800000"/>
            <a:headEnd/>
            <a:tailEnd/>
          </a:ln>
          <a:effectLst/>
        </p:spPr>
      </p:pic>
    </p:spTree>
    <p:extLst>
      <p:ext uri="{BB962C8B-B14F-4D97-AF65-F5344CB8AC3E}">
        <p14:creationId xmlns:p14="http://schemas.microsoft.com/office/powerpoint/2010/main" val="28353310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Engineering Controls</a:t>
            </a:r>
            <a:endParaRPr lang="en-US" cap="small" dirty="0"/>
          </a:p>
        </p:txBody>
      </p:sp>
      <p:sp>
        <p:nvSpPr>
          <p:cNvPr id="5" name="Content Placeholder 4"/>
          <p:cNvSpPr>
            <a:spLocks noGrp="1"/>
          </p:cNvSpPr>
          <p:nvPr>
            <p:ph idx="1"/>
          </p:nvPr>
        </p:nvSpPr>
        <p:spPr/>
        <p:txBody>
          <a:bodyPr>
            <a:normAutofit/>
          </a:bodyPr>
          <a:lstStyle/>
          <a:p>
            <a:r>
              <a:rPr lang="en-US" dirty="0" smtClean="0"/>
              <a:t>Controlling exposure by modifying or reducing the quantity of contaminants released</a:t>
            </a:r>
          </a:p>
          <a:p>
            <a:pPr>
              <a:buNone/>
            </a:pPr>
            <a:endParaRPr lang="en-US" dirty="0" smtClean="0"/>
          </a:p>
        </p:txBody>
      </p:sp>
    </p:spTree>
    <p:extLst>
      <p:ext uri="{BB962C8B-B14F-4D97-AF65-F5344CB8AC3E}">
        <p14:creationId xmlns:p14="http://schemas.microsoft.com/office/powerpoint/2010/main" val="238011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 y="107576"/>
            <a:ext cx="8796528" cy="1072000"/>
          </a:xfrm>
          <a:ln>
            <a:solidFill>
              <a:schemeClr val="accent1"/>
            </a:solidFill>
          </a:ln>
        </p:spPr>
        <p:txBody>
          <a:bodyPr anchor="ctr"/>
          <a:lstStyle/>
          <a:p>
            <a:r>
              <a:rPr lang="en-US" sz="2800" cap="small" dirty="0" smtClean="0"/>
              <a:t>Environmental, Health &amp; Safety Programs for </a:t>
            </a:r>
            <a:r>
              <a:rPr lang="en-US" sz="2800" dirty="0"/>
              <a:t/>
            </a:r>
            <a:br>
              <a:rPr lang="en-US" sz="2800" dirty="0"/>
            </a:br>
            <a:r>
              <a:rPr lang="en-US" sz="2800" cap="small" dirty="0" smtClean="0"/>
              <a:t>Academics and Research</a:t>
            </a:r>
            <a:endParaRPr lang="en-US" sz="2800" dirty="0"/>
          </a:p>
        </p:txBody>
      </p:sp>
      <p:sp>
        <p:nvSpPr>
          <p:cNvPr id="3" name="Content Placeholder 2"/>
          <p:cNvSpPr>
            <a:spLocks noGrp="1"/>
          </p:cNvSpPr>
          <p:nvPr>
            <p:ph idx="1"/>
          </p:nvPr>
        </p:nvSpPr>
        <p:spPr>
          <a:xfrm>
            <a:off x="164592" y="1298448"/>
            <a:ext cx="8796528" cy="5312664"/>
          </a:xfrm>
        </p:spPr>
        <p:txBody>
          <a:bodyPr>
            <a:normAutofit fontScale="77500" lnSpcReduction="20000"/>
          </a:bodyPr>
          <a:lstStyle/>
          <a:p>
            <a:pPr marL="109728" lvl="0" indent="0">
              <a:spcBef>
                <a:spcPts val="400"/>
              </a:spcBef>
              <a:buClr>
                <a:srgbClr val="2DA2BF"/>
              </a:buClr>
              <a:buSzPct val="68000"/>
              <a:buNone/>
            </a:pPr>
            <a:r>
              <a:rPr lang="en-US" sz="2700" dirty="0" smtClean="0">
                <a:latin typeface="Lucida Sans Unicode"/>
              </a:rPr>
              <a:t>GVSU Supports the following EH&amp;S programs for students and faculty:</a:t>
            </a:r>
          </a:p>
          <a:p>
            <a:pPr marL="109728" lvl="0" indent="0">
              <a:spcBef>
                <a:spcPts val="400"/>
              </a:spcBef>
              <a:buClr>
                <a:srgbClr val="2DA2BF"/>
              </a:buClr>
              <a:buSzPct val="68000"/>
              <a:buNone/>
            </a:pPr>
            <a:endParaRPr lang="en-US" sz="2700" dirty="0">
              <a:latin typeface="Lucida Sans Unicode"/>
            </a:endParaRPr>
          </a:p>
          <a:p>
            <a:pPr marL="702310" lvl="1" indent="-256032">
              <a:spcBef>
                <a:spcPts val="400"/>
              </a:spcBef>
              <a:buClr>
                <a:srgbClr val="2DA2BF"/>
              </a:buClr>
              <a:buSzPct val="68000"/>
              <a:buFont typeface="Wingdings 3"/>
              <a:buChar char=""/>
            </a:pPr>
            <a:r>
              <a:rPr lang="en-US" sz="2500" dirty="0" smtClean="0">
                <a:latin typeface="Lucida Sans Unicode"/>
              </a:rPr>
              <a:t>Chemical Hygiene and Lab Safety</a:t>
            </a:r>
          </a:p>
          <a:p>
            <a:pPr marL="702310" lvl="1" indent="-256032">
              <a:spcBef>
                <a:spcPts val="400"/>
              </a:spcBef>
              <a:buClr>
                <a:srgbClr val="2DA2BF"/>
              </a:buClr>
              <a:buSzPct val="68000"/>
              <a:buFont typeface="Wingdings 3"/>
              <a:buChar char=""/>
            </a:pPr>
            <a:r>
              <a:rPr lang="en-US" sz="2500" dirty="0" smtClean="0">
                <a:latin typeface="Lucida Sans Unicode"/>
              </a:rPr>
              <a:t>Biological Safety</a:t>
            </a:r>
          </a:p>
          <a:p>
            <a:pPr marL="702310" lvl="1" indent="-256032">
              <a:spcBef>
                <a:spcPts val="400"/>
              </a:spcBef>
              <a:buClr>
                <a:srgbClr val="2DA2BF"/>
              </a:buClr>
              <a:buSzPct val="68000"/>
              <a:buFont typeface="Wingdings 3"/>
              <a:buChar char=""/>
            </a:pPr>
            <a:r>
              <a:rPr lang="en-US" sz="2500" dirty="0" smtClean="0">
                <a:latin typeface="Lucida Sans Unicode"/>
              </a:rPr>
              <a:t>Radiation Safety</a:t>
            </a:r>
          </a:p>
          <a:p>
            <a:pPr marL="702310" lvl="1" indent="-256032">
              <a:spcBef>
                <a:spcPts val="400"/>
              </a:spcBef>
              <a:buClr>
                <a:srgbClr val="2DA2BF"/>
              </a:buClr>
              <a:buSzPct val="68000"/>
              <a:buFont typeface="Wingdings 3"/>
              <a:buChar char=""/>
            </a:pPr>
            <a:r>
              <a:rPr lang="en-US" sz="2500" dirty="0" smtClean="0">
                <a:latin typeface="Lucida Sans Unicode"/>
              </a:rPr>
              <a:t>Field Study/Experiential Learning Safety</a:t>
            </a:r>
          </a:p>
          <a:p>
            <a:pPr marL="702310" lvl="1" indent="-256032">
              <a:spcBef>
                <a:spcPts val="400"/>
              </a:spcBef>
              <a:buClr>
                <a:srgbClr val="2DA2BF"/>
              </a:buClr>
              <a:buSzPct val="68000"/>
              <a:buFont typeface="Wingdings 3"/>
              <a:buChar char=""/>
            </a:pPr>
            <a:r>
              <a:rPr lang="en-US" sz="2500" dirty="0" smtClean="0">
                <a:latin typeface="Lucida Sans Unicode"/>
              </a:rPr>
              <a:t>Art &amp; Design Safety</a:t>
            </a:r>
          </a:p>
          <a:p>
            <a:pPr marL="702310" lvl="1" indent="-256032">
              <a:spcBef>
                <a:spcPts val="400"/>
              </a:spcBef>
              <a:buClr>
                <a:srgbClr val="2DA2BF"/>
              </a:buClr>
              <a:buSzPct val="68000"/>
              <a:buFont typeface="Wingdings 3"/>
              <a:buChar char=""/>
            </a:pPr>
            <a:r>
              <a:rPr lang="en-US" sz="2500" dirty="0" smtClean="0">
                <a:latin typeface="Lucida Sans Unicode"/>
              </a:rPr>
              <a:t>Machine Shop Safety for Sciences and Engineering</a:t>
            </a:r>
          </a:p>
          <a:p>
            <a:pPr marL="702310" lvl="1" indent="-256032">
              <a:spcBef>
                <a:spcPts val="400"/>
              </a:spcBef>
              <a:buClr>
                <a:srgbClr val="2DA2BF"/>
              </a:buClr>
              <a:buSzPct val="68000"/>
              <a:buFont typeface="Wingdings 3"/>
              <a:buChar char=""/>
            </a:pPr>
            <a:r>
              <a:rPr lang="en-US" sz="2500" dirty="0" smtClean="0">
                <a:latin typeface="Lucida Sans Unicode"/>
              </a:rPr>
              <a:t>Laser Safety</a:t>
            </a:r>
          </a:p>
          <a:p>
            <a:pPr marL="702310" lvl="1" indent="-256032">
              <a:spcBef>
                <a:spcPts val="400"/>
              </a:spcBef>
              <a:buClr>
                <a:srgbClr val="2DA2BF"/>
              </a:buClr>
              <a:buSzPct val="68000"/>
              <a:buFont typeface="Wingdings 3"/>
              <a:buChar char=""/>
            </a:pPr>
            <a:r>
              <a:rPr lang="en-US" sz="2500" dirty="0" smtClean="0">
                <a:latin typeface="Lucida Sans Unicode"/>
              </a:rPr>
              <a:t>Animal Care and Use</a:t>
            </a:r>
          </a:p>
          <a:p>
            <a:pPr marL="702310" lvl="1" indent="-256032">
              <a:spcBef>
                <a:spcPts val="400"/>
              </a:spcBef>
              <a:buClr>
                <a:srgbClr val="2DA2BF"/>
              </a:buClr>
              <a:buSzPct val="68000"/>
              <a:buFont typeface="Wingdings 3"/>
              <a:buChar char=""/>
            </a:pPr>
            <a:r>
              <a:rPr lang="en-US" sz="2500" dirty="0" smtClean="0">
                <a:latin typeface="Lucida Sans Unicode"/>
              </a:rPr>
              <a:t>Human Research Review</a:t>
            </a:r>
          </a:p>
          <a:p>
            <a:pPr marL="109728" lvl="0" indent="0">
              <a:spcBef>
                <a:spcPts val="400"/>
              </a:spcBef>
              <a:buClr>
                <a:srgbClr val="2DA2BF"/>
              </a:buClr>
              <a:buSzPct val="68000"/>
              <a:buNone/>
            </a:pPr>
            <a:endParaRPr lang="en-US" sz="2700" dirty="0" smtClean="0">
              <a:latin typeface="Lucida Sans Unicode"/>
            </a:endParaRPr>
          </a:p>
          <a:p>
            <a:pPr marL="109728" lvl="0" indent="0">
              <a:spcBef>
                <a:spcPts val="400"/>
              </a:spcBef>
              <a:buClr>
                <a:srgbClr val="2DA2BF"/>
              </a:buClr>
              <a:buSzPct val="68000"/>
              <a:buNone/>
            </a:pPr>
            <a:r>
              <a:rPr lang="en-US" sz="2700" dirty="0" smtClean="0">
                <a:latin typeface="Lucida Sans Unicode"/>
              </a:rPr>
              <a:t>Other University Departments for EH&amp;S include</a:t>
            </a:r>
          </a:p>
          <a:p>
            <a:pPr marL="702310" lvl="1" indent="-256032">
              <a:spcBef>
                <a:spcPts val="400"/>
              </a:spcBef>
              <a:buClr>
                <a:srgbClr val="2DA2BF"/>
              </a:buClr>
              <a:buSzPct val="68000"/>
              <a:buFont typeface="Wingdings 3"/>
              <a:buChar char=""/>
            </a:pPr>
            <a:r>
              <a:rPr lang="en-US" sz="2500" dirty="0">
                <a:latin typeface="Lucida Sans Unicode"/>
              </a:rPr>
              <a:t>Facilities Safety</a:t>
            </a:r>
          </a:p>
          <a:p>
            <a:pPr marL="702310" lvl="1" indent="-256032">
              <a:spcBef>
                <a:spcPts val="400"/>
              </a:spcBef>
              <a:buClr>
                <a:srgbClr val="2DA2BF"/>
              </a:buClr>
              <a:buSzPct val="68000"/>
              <a:buFont typeface="Wingdings 3"/>
              <a:buChar char=""/>
            </a:pPr>
            <a:r>
              <a:rPr lang="en-US" sz="2500" dirty="0">
                <a:latin typeface="Lucida Sans Unicode"/>
              </a:rPr>
              <a:t>Health Compliance</a:t>
            </a:r>
          </a:p>
          <a:p>
            <a:pPr marL="702310" lvl="1" indent="-256032">
              <a:spcBef>
                <a:spcPts val="400"/>
              </a:spcBef>
              <a:buClr>
                <a:srgbClr val="2DA2BF"/>
              </a:buClr>
              <a:buSzPct val="68000"/>
              <a:buFont typeface="Wingdings 3"/>
              <a:buChar char=""/>
            </a:pPr>
            <a:r>
              <a:rPr lang="en-US" sz="2500" dirty="0">
                <a:latin typeface="Lucida Sans Unicode"/>
              </a:rPr>
              <a:t>Legal Compliance and Risk Management</a:t>
            </a:r>
          </a:p>
          <a:p>
            <a:pPr marL="702310" lvl="1" indent="-256032">
              <a:spcBef>
                <a:spcPts val="400"/>
              </a:spcBef>
              <a:buClr>
                <a:srgbClr val="2DA2BF"/>
              </a:buClr>
              <a:buSzPct val="68000"/>
              <a:buFont typeface="Wingdings 3"/>
              <a:buChar char=""/>
            </a:pPr>
            <a:r>
              <a:rPr lang="en-US" sz="2500" dirty="0">
                <a:latin typeface="Lucida Sans Unicode"/>
              </a:rPr>
              <a:t>Office of Sustainability Practices</a:t>
            </a:r>
          </a:p>
          <a:p>
            <a:pPr marL="903478" lvl="1" indent="-457200">
              <a:spcBef>
                <a:spcPts val="400"/>
              </a:spcBef>
              <a:buClr>
                <a:srgbClr val="2DA2BF"/>
              </a:buClr>
              <a:buSzPct val="68000"/>
              <a:buFont typeface="Wingdings" panose="05000000000000000000" pitchFamily="2" charset="2"/>
              <a:buChar char="Ø"/>
            </a:pPr>
            <a:endParaRPr lang="en-US" sz="2500" dirty="0" smtClean="0">
              <a:latin typeface="Lucida Sans Unicode"/>
            </a:endParaRPr>
          </a:p>
        </p:txBody>
      </p:sp>
    </p:spTree>
    <p:extLst>
      <p:ext uri="{BB962C8B-B14F-4D97-AF65-F5344CB8AC3E}">
        <p14:creationId xmlns:p14="http://schemas.microsoft.com/office/powerpoint/2010/main" val="29231276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Engineering Controls: Ventilation </a:t>
            </a:r>
            <a:endParaRPr lang="en-US" cap="small" dirty="0"/>
          </a:p>
        </p:txBody>
      </p:sp>
      <p:sp>
        <p:nvSpPr>
          <p:cNvPr id="5" name="Content Placeholder 4"/>
          <p:cNvSpPr>
            <a:spLocks noGrp="1"/>
          </p:cNvSpPr>
          <p:nvPr>
            <p:ph idx="1"/>
          </p:nvPr>
        </p:nvSpPr>
        <p:spPr/>
        <p:txBody>
          <a:bodyPr>
            <a:normAutofit fontScale="77500" lnSpcReduction="20000"/>
          </a:bodyPr>
          <a:lstStyle/>
          <a:p>
            <a:r>
              <a:rPr lang="en-US" dirty="0" smtClean="0"/>
              <a:t>Chemical fume hood, snorkel, downdraft, and </a:t>
            </a:r>
            <a:r>
              <a:rPr lang="en-US" dirty="0" err="1" smtClean="0"/>
              <a:t>Biosafety</a:t>
            </a:r>
            <a:r>
              <a:rPr lang="en-US" dirty="0" smtClean="0"/>
              <a:t> cabinets </a:t>
            </a:r>
          </a:p>
          <a:p>
            <a:pPr lvl="1"/>
            <a:r>
              <a:rPr lang="en-US" dirty="0" smtClean="0"/>
              <a:t>Proper use</a:t>
            </a:r>
          </a:p>
          <a:p>
            <a:pPr lvl="2"/>
            <a:r>
              <a:rPr lang="en-US" dirty="0" smtClean="0"/>
              <a:t>Local ventilation systems must be used properly according to the manufacturer’s recommendations</a:t>
            </a:r>
          </a:p>
          <a:p>
            <a:pPr lvl="2"/>
            <a:r>
              <a:rPr lang="en-US" dirty="0" smtClean="0"/>
              <a:t>Never work with hazardous chemicals if the required vent system is not working properly</a:t>
            </a:r>
          </a:p>
          <a:p>
            <a:pPr lvl="2"/>
            <a:r>
              <a:rPr lang="en-US" dirty="0" smtClean="0"/>
              <a:t>Ductless ventilation may be an option to conventional local exhaust hoods (i.e. portable fume hood)</a:t>
            </a:r>
          </a:p>
          <a:p>
            <a:r>
              <a:rPr lang="en-US" dirty="0" err="1" smtClean="0"/>
              <a:t>Biosafety</a:t>
            </a:r>
            <a:r>
              <a:rPr lang="en-US" dirty="0" smtClean="0"/>
              <a:t> cabinets</a:t>
            </a:r>
          </a:p>
          <a:p>
            <a:pPr lvl="1"/>
            <a:r>
              <a:rPr lang="en-US" dirty="0" smtClean="0"/>
              <a:t>GVSU has Class II </a:t>
            </a:r>
            <a:r>
              <a:rPr lang="en-US" dirty="0" err="1" smtClean="0"/>
              <a:t>Biosafety</a:t>
            </a:r>
            <a:r>
              <a:rPr lang="en-US" dirty="0" smtClean="0"/>
              <a:t> Cabinets which provide personal, environmental, and product protection. </a:t>
            </a:r>
          </a:p>
          <a:p>
            <a:pPr lvl="1"/>
            <a:r>
              <a:rPr lang="en-US" dirty="0" smtClean="0"/>
              <a:t>Since air is pulled in from the room, filtered prior to flowing over the product, and then passed through a certified HEPA filter before re-entering the room, it will protect both the user and the product.</a:t>
            </a:r>
          </a:p>
          <a:p>
            <a:pPr lvl="1"/>
            <a:r>
              <a:rPr lang="en-US" dirty="0" smtClean="0"/>
              <a:t>The filter does not remove volatile chemicals and will not substitute as a chemical fume food.</a:t>
            </a:r>
          </a:p>
          <a:p>
            <a:pPr lvl="1"/>
            <a:endParaRPr lang="en-US" dirty="0" smtClean="0"/>
          </a:p>
          <a:p>
            <a:pPr lvl="1"/>
            <a:endParaRPr lang="en-US" dirty="0" smtClean="0"/>
          </a:p>
        </p:txBody>
      </p:sp>
    </p:spTree>
    <p:extLst>
      <p:ext uri="{BB962C8B-B14F-4D97-AF65-F5344CB8AC3E}">
        <p14:creationId xmlns:p14="http://schemas.microsoft.com/office/powerpoint/2010/main" val="42675162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Engineering Controls: Chemical Storage Cabinets</a:t>
            </a:r>
            <a:endParaRPr lang="en-US" cap="small" dirty="0"/>
          </a:p>
        </p:txBody>
      </p:sp>
      <p:sp>
        <p:nvSpPr>
          <p:cNvPr id="5" name="Content Placeholder 4"/>
          <p:cNvSpPr>
            <a:spLocks noGrp="1"/>
          </p:cNvSpPr>
          <p:nvPr>
            <p:ph idx="1"/>
          </p:nvPr>
        </p:nvSpPr>
        <p:spPr/>
        <p:txBody>
          <a:bodyPr/>
          <a:lstStyle/>
          <a:p>
            <a:r>
              <a:rPr lang="en-US" dirty="0" smtClean="0"/>
              <a:t>All flammable chemicals should be stored in a flammable storage cabinet (Yellow).</a:t>
            </a:r>
          </a:p>
          <a:p>
            <a:r>
              <a:rPr lang="en-US" dirty="0" smtClean="0"/>
              <a:t>All corrosive chemicals should be stored in a corrosive storage cabinet (blue).</a:t>
            </a:r>
          </a:p>
          <a:p>
            <a:r>
              <a:rPr lang="en-US" dirty="0" smtClean="0"/>
              <a:t>The cabinets under hoods will not be a specific color, but they will be labeled with the type of storage cabinet it is.</a:t>
            </a:r>
            <a:endParaRPr lang="en-US" dirty="0"/>
          </a:p>
        </p:txBody>
      </p:sp>
    </p:spTree>
    <p:extLst>
      <p:ext uri="{BB962C8B-B14F-4D97-AF65-F5344CB8AC3E}">
        <p14:creationId xmlns:p14="http://schemas.microsoft.com/office/powerpoint/2010/main" val="5897677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Engineering Controls:</a:t>
            </a:r>
            <a:br>
              <a:rPr lang="en-US" cap="small" dirty="0" smtClean="0"/>
            </a:br>
            <a:r>
              <a:rPr lang="en-US" cap="small" dirty="0" smtClean="0"/>
              <a:t>Safety Shields</a:t>
            </a:r>
            <a:endParaRPr lang="en-US" cap="small" dirty="0"/>
          </a:p>
        </p:txBody>
      </p:sp>
      <p:sp>
        <p:nvSpPr>
          <p:cNvPr id="5" name="Content Placeholder 4"/>
          <p:cNvSpPr>
            <a:spLocks noGrp="1"/>
          </p:cNvSpPr>
          <p:nvPr>
            <p:ph idx="1"/>
          </p:nvPr>
        </p:nvSpPr>
        <p:spPr/>
        <p:txBody>
          <a:bodyPr/>
          <a:lstStyle/>
          <a:p>
            <a:r>
              <a:rPr lang="en-US" dirty="0" smtClean="0"/>
              <a:t>Safety shields must be used for protection against possible explosions or uncontrolled reactions.</a:t>
            </a:r>
          </a:p>
          <a:p>
            <a:r>
              <a:rPr lang="en-US" dirty="0" smtClean="0"/>
              <a:t>Must be shielded on all sides.</a:t>
            </a:r>
            <a:endParaRPr lang="en-US" dirty="0"/>
          </a:p>
        </p:txBody>
      </p:sp>
      <p:pic>
        <p:nvPicPr>
          <p:cNvPr id="24578"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38474" y="3365791"/>
            <a:ext cx="3526755" cy="2968352"/>
          </a:xfrm>
          <a:prstGeom prst="rect">
            <a:avLst/>
          </a:prstGeom>
          <a:noFill/>
          <a:ln w="9525">
            <a:noFill/>
            <a:miter lim="800000"/>
            <a:headEnd/>
            <a:tailEnd/>
          </a:ln>
          <a:effectLst/>
        </p:spPr>
      </p:pic>
    </p:spTree>
    <p:extLst>
      <p:ext uri="{BB962C8B-B14F-4D97-AF65-F5344CB8AC3E}">
        <p14:creationId xmlns:p14="http://schemas.microsoft.com/office/powerpoint/2010/main" val="35949624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Safety Equipment</a:t>
            </a:r>
            <a:endParaRPr lang="en-US" cap="small" dirty="0"/>
          </a:p>
        </p:txBody>
      </p:sp>
      <p:sp>
        <p:nvSpPr>
          <p:cNvPr id="5" name="Content Placeholder 4"/>
          <p:cNvSpPr>
            <a:spLocks noGrp="1"/>
          </p:cNvSpPr>
          <p:nvPr>
            <p:ph idx="1"/>
          </p:nvPr>
        </p:nvSpPr>
        <p:spPr/>
        <p:txBody>
          <a:bodyPr/>
          <a:lstStyle/>
          <a:p>
            <a:r>
              <a:rPr lang="en-US" dirty="0" smtClean="0"/>
              <a:t>Safety showers</a:t>
            </a:r>
          </a:p>
          <a:p>
            <a:pPr lvl="1"/>
            <a:r>
              <a:rPr lang="en-US" dirty="0" smtClean="0"/>
              <a:t>Provide an immediate water drench for splashes of hazardous chemicals</a:t>
            </a:r>
          </a:p>
          <a:p>
            <a:r>
              <a:rPr lang="en-US" dirty="0" smtClean="0"/>
              <a:t>Eyewash facilities</a:t>
            </a:r>
          </a:p>
          <a:p>
            <a:pPr lvl="1"/>
            <a:r>
              <a:rPr lang="en-US" dirty="0" smtClean="0"/>
              <a:t>Required in all laboratories where injurious or corrosive chemicals are used or stored</a:t>
            </a:r>
          </a:p>
        </p:txBody>
      </p:sp>
      <p:pic>
        <p:nvPicPr>
          <p:cNvPr id="2560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013451" y="3832483"/>
            <a:ext cx="2578100" cy="2413000"/>
          </a:xfrm>
          <a:prstGeom prst="rect">
            <a:avLst/>
          </a:prstGeom>
          <a:noFill/>
          <a:ln w="9525">
            <a:noFill/>
            <a:miter lim="800000"/>
            <a:headEnd/>
            <a:tailEnd/>
          </a:ln>
          <a:effectLst/>
        </p:spPr>
      </p:pic>
    </p:spTree>
    <p:extLst>
      <p:ext uri="{BB962C8B-B14F-4D97-AF65-F5344CB8AC3E}">
        <p14:creationId xmlns:p14="http://schemas.microsoft.com/office/powerpoint/2010/main" val="30126811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Emergency Response:</a:t>
            </a:r>
            <a:br>
              <a:rPr lang="en-US" cap="small" dirty="0" smtClean="0"/>
            </a:br>
            <a:r>
              <a:rPr lang="en-US" cap="small" dirty="0" smtClean="0"/>
              <a:t>Medical Emergency</a:t>
            </a:r>
            <a:endParaRPr lang="en-US" cap="small" dirty="0"/>
          </a:p>
        </p:txBody>
      </p:sp>
      <p:sp>
        <p:nvSpPr>
          <p:cNvPr id="5" name="Content Placeholder 4"/>
          <p:cNvSpPr>
            <a:spLocks noGrp="1"/>
          </p:cNvSpPr>
          <p:nvPr>
            <p:ph idx="1"/>
          </p:nvPr>
        </p:nvSpPr>
        <p:spPr/>
        <p:txBody>
          <a:bodyPr>
            <a:normAutofit fontScale="85000" lnSpcReduction="10000"/>
          </a:bodyPr>
          <a:lstStyle/>
          <a:p>
            <a:r>
              <a:rPr lang="en-US" dirty="0" smtClean="0"/>
              <a:t>If immediate first aid is needed for an injury or illness, dial 911</a:t>
            </a:r>
          </a:p>
          <a:p>
            <a:pPr lvl="1"/>
            <a:r>
              <a:rPr lang="en-US" dirty="0" smtClean="0"/>
              <a:t>Only trained individuals should respond to an injury or illness or administer first aid</a:t>
            </a:r>
          </a:p>
          <a:p>
            <a:r>
              <a:rPr lang="en-US" dirty="0" smtClean="0"/>
              <a:t>For chemicals on skin, eyes, or clothing, flush with water for at least 15 minutes. Consult SDS for chemical specific instructions or call 911</a:t>
            </a:r>
          </a:p>
          <a:p>
            <a:r>
              <a:rPr lang="en-US" dirty="0" smtClean="0"/>
              <a:t>For skin contact with infectious agents, wash with soap and water for at least 1 minute. If skin is punctured, wash and dial 911</a:t>
            </a:r>
          </a:p>
          <a:p>
            <a:r>
              <a:rPr lang="en-US" dirty="0" smtClean="0"/>
              <a:t>For ingestion or symptoms of inhalation, consult the SDS and dial 911 or poison control</a:t>
            </a:r>
          </a:p>
          <a:p>
            <a:r>
              <a:rPr lang="en-US" dirty="0" smtClean="0"/>
              <a:t>Complete injury form</a:t>
            </a:r>
          </a:p>
        </p:txBody>
      </p:sp>
    </p:spTree>
    <p:extLst>
      <p:ext uri="{BB962C8B-B14F-4D97-AF65-F5344CB8AC3E}">
        <p14:creationId xmlns:p14="http://schemas.microsoft.com/office/powerpoint/2010/main" val="41455621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Emergency Response:</a:t>
            </a:r>
            <a:br>
              <a:rPr lang="en-US" cap="small" dirty="0" smtClean="0"/>
            </a:br>
            <a:r>
              <a:rPr lang="en-US" cap="small" dirty="0" smtClean="0"/>
              <a:t>Fire</a:t>
            </a:r>
            <a:endParaRPr lang="en-US" cap="small" dirty="0"/>
          </a:p>
        </p:txBody>
      </p:sp>
      <p:sp>
        <p:nvSpPr>
          <p:cNvPr id="5" name="Content Placeholder 4"/>
          <p:cNvSpPr>
            <a:spLocks noGrp="1"/>
          </p:cNvSpPr>
          <p:nvPr>
            <p:ph idx="1"/>
          </p:nvPr>
        </p:nvSpPr>
        <p:spPr/>
        <p:txBody>
          <a:bodyPr/>
          <a:lstStyle/>
          <a:p>
            <a:r>
              <a:rPr lang="en-US" dirty="0" smtClean="0"/>
              <a:t>You are not required to fight fires.</a:t>
            </a:r>
          </a:p>
          <a:p>
            <a:r>
              <a:rPr lang="en-US" dirty="0" smtClean="0"/>
              <a:t>Faculty and staff may choose to use fire extinguishers or other means to extinguish small fires.</a:t>
            </a:r>
          </a:p>
          <a:p>
            <a:r>
              <a:rPr lang="en-US" dirty="0" smtClean="0"/>
              <a:t>Major Fires</a:t>
            </a:r>
          </a:p>
          <a:p>
            <a:pPr lvl="1"/>
            <a:r>
              <a:rPr lang="en-US" dirty="0" smtClean="0"/>
              <a:t>Pull alarm</a:t>
            </a:r>
          </a:p>
          <a:p>
            <a:pPr lvl="1"/>
            <a:r>
              <a:rPr lang="en-US" dirty="0" smtClean="0"/>
              <a:t>Evacuate &amp; close the door behind you</a:t>
            </a:r>
          </a:p>
          <a:p>
            <a:pPr lvl="1"/>
            <a:r>
              <a:rPr lang="en-US" dirty="0" smtClean="0"/>
              <a:t>Notify responders or public safety of the nature of the fire</a:t>
            </a:r>
          </a:p>
        </p:txBody>
      </p:sp>
    </p:spTree>
    <p:extLst>
      <p:ext uri="{BB962C8B-B14F-4D97-AF65-F5344CB8AC3E}">
        <p14:creationId xmlns:p14="http://schemas.microsoft.com/office/powerpoint/2010/main" val="23829614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Emergency Response:</a:t>
            </a:r>
            <a:br>
              <a:rPr lang="en-US" cap="small" dirty="0" smtClean="0"/>
            </a:br>
            <a:r>
              <a:rPr lang="en-US" cap="small" dirty="0" smtClean="0"/>
              <a:t>Chemical Spills</a:t>
            </a:r>
            <a:endParaRPr lang="en-US" cap="small" dirty="0"/>
          </a:p>
        </p:txBody>
      </p:sp>
      <p:sp>
        <p:nvSpPr>
          <p:cNvPr id="5" name="Content Placeholder 4"/>
          <p:cNvSpPr>
            <a:spLocks noGrp="1"/>
          </p:cNvSpPr>
          <p:nvPr>
            <p:ph idx="1"/>
          </p:nvPr>
        </p:nvSpPr>
        <p:spPr/>
        <p:txBody>
          <a:bodyPr>
            <a:normAutofit fontScale="85000" lnSpcReduction="20000"/>
          </a:bodyPr>
          <a:lstStyle/>
          <a:p>
            <a:r>
              <a:rPr lang="en-US" dirty="0" smtClean="0"/>
              <a:t>Small chemical spills</a:t>
            </a:r>
          </a:p>
          <a:p>
            <a:pPr lvl="1"/>
            <a:r>
              <a:rPr lang="en-US" dirty="0" smtClean="0"/>
              <a:t>Assess the hazard and ability to properly clean up</a:t>
            </a:r>
          </a:p>
          <a:p>
            <a:pPr lvl="1"/>
            <a:r>
              <a:rPr lang="en-US" dirty="0" smtClean="0"/>
              <a:t>Use appropriate PPE and follow cleanup and disposal procedures outlined on SDS.</a:t>
            </a:r>
          </a:p>
          <a:p>
            <a:pPr lvl="1"/>
            <a:r>
              <a:rPr lang="en-US" dirty="0" smtClean="0"/>
              <a:t>For biological hazards, identify proper disinfection procedures. </a:t>
            </a:r>
          </a:p>
          <a:p>
            <a:pPr lvl="1"/>
            <a:r>
              <a:rPr lang="en-US" dirty="0" smtClean="0"/>
              <a:t>If you are unsure, contact the Lab Supervisor or Lab Safety Office</a:t>
            </a:r>
          </a:p>
          <a:p>
            <a:r>
              <a:rPr lang="en-US" dirty="0" smtClean="0"/>
              <a:t>Larger chemical spills</a:t>
            </a:r>
          </a:p>
          <a:p>
            <a:pPr lvl="1"/>
            <a:r>
              <a:rPr lang="en-US" dirty="0" smtClean="0"/>
              <a:t>If fire or health hazard exist, call 911</a:t>
            </a:r>
          </a:p>
          <a:p>
            <a:pPr lvl="1"/>
            <a:r>
              <a:rPr lang="en-US" dirty="0" smtClean="0"/>
              <a:t>If they do not present a fire or health hazard, contact public safety or building security.</a:t>
            </a:r>
          </a:p>
          <a:p>
            <a:r>
              <a:rPr lang="en-US" dirty="0" smtClean="0"/>
              <a:t>Labs using chemicals and biological hazards with greater risk should develop a spill response plan and spill kits should be available.</a:t>
            </a:r>
          </a:p>
        </p:txBody>
      </p:sp>
    </p:spTree>
    <p:extLst>
      <p:ext uri="{BB962C8B-B14F-4D97-AF65-F5344CB8AC3E}">
        <p14:creationId xmlns:p14="http://schemas.microsoft.com/office/powerpoint/2010/main" val="16518992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Waste Disposal</a:t>
            </a:r>
            <a:endParaRPr lang="en-US" cap="small" dirty="0"/>
          </a:p>
        </p:txBody>
      </p:sp>
      <p:sp>
        <p:nvSpPr>
          <p:cNvPr id="5" name="Content Placeholder 4"/>
          <p:cNvSpPr>
            <a:spLocks noGrp="1"/>
          </p:cNvSpPr>
          <p:nvPr>
            <p:ph idx="1"/>
          </p:nvPr>
        </p:nvSpPr>
        <p:spPr/>
        <p:txBody>
          <a:bodyPr>
            <a:normAutofit fontScale="77500" lnSpcReduction="20000"/>
          </a:bodyPr>
          <a:lstStyle/>
          <a:p>
            <a:r>
              <a:rPr lang="en-US" dirty="0" smtClean="0"/>
              <a:t>Each lab has a designated space to collect waste.</a:t>
            </a:r>
          </a:p>
          <a:p>
            <a:r>
              <a:rPr lang="en-US" dirty="0" smtClean="0"/>
              <a:t>Waste containing no hazardous material must be kept in receptacles labeled “Broken Glass”</a:t>
            </a:r>
          </a:p>
          <a:p>
            <a:r>
              <a:rPr lang="en-US" dirty="0" smtClean="0"/>
              <a:t>Chemical waste is to be collected in containers labeled “Hazardous Waste”, the category of hazard, the specific chemical or reagent, and the date</a:t>
            </a:r>
          </a:p>
          <a:p>
            <a:pPr lvl="1"/>
            <a:r>
              <a:rPr lang="en-US" dirty="0" smtClean="0"/>
              <a:t>Although it is recommended waste is reagent/chemical specific, reagents/chemicals may be mixed if they are of the same category.</a:t>
            </a:r>
          </a:p>
          <a:p>
            <a:r>
              <a:rPr lang="en-US" dirty="0" smtClean="0"/>
              <a:t>Use separate waste containers for metal, glass, and plastic sharps. Collect sharps that are contaminated with </a:t>
            </a:r>
            <a:r>
              <a:rPr lang="en-US" dirty="0" err="1" smtClean="0"/>
              <a:t>biohazardous</a:t>
            </a:r>
            <a:r>
              <a:rPr lang="en-US" dirty="0" smtClean="0"/>
              <a:t> material in rigid, leak proof, puncture resistant containers labeled with biohazard.</a:t>
            </a:r>
          </a:p>
          <a:p>
            <a:r>
              <a:rPr lang="en-US" dirty="0" smtClean="0"/>
              <a:t>More information on waste disposal can be found at </a:t>
            </a:r>
            <a:r>
              <a:rPr lang="en-US" dirty="0" smtClean="0">
                <a:hlinkClick r:id="rId2"/>
              </a:rPr>
              <a:t>http://www.gvsu.edu/labsafety/hazardous-waste-88.htm</a:t>
            </a:r>
            <a:r>
              <a:rPr lang="en-US" dirty="0" smtClean="0"/>
              <a:t> </a:t>
            </a:r>
            <a:endParaRPr lang="en-US" dirty="0"/>
          </a:p>
        </p:txBody>
      </p:sp>
    </p:spTree>
    <p:extLst>
      <p:ext uri="{BB962C8B-B14F-4D97-AF65-F5344CB8AC3E}">
        <p14:creationId xmlns:p14="http://schemas.microsoft.com/office/powerpoint/2010/main" val="37547476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General Lab Safety Rules</a:t>
            </a:r>
            <a:endParaRPr lang="en-US" cap="small" dirty="0"/>
          </a:p>
        </p:txBody>
      </p:sp>
      <p:sp>
        <p:nvSpPr>
          <p:cNvPr id="5" name="Content Placeholder 4"/>
          <p:cNvSpPr>
            <a:spLocks noGrp="1"/>
          </p:cNvSpPr>
          <p:nvPr>
            <p:ph idx="1"/>
          </p:nvPr>
        </p:nvSpPr>
        <p:spPr/>
        <p:txBody>
          <a:bodyPr>
            <a:normAutofit fontScale="92500"/>
          </a:bodyPr>
          <a:lstStyle/>
          <a:p>
            <a:r>
              <a:rPr lang="en-US" dirty="0" smtClean="0"/>
              <a:t>Review </a:t>
            </a:r>
            <a:r>
              <a:rPr lang="en-US" dirty="0" err="1" smtClean="0"/>
              <a:t>SDS’s</a:t>
            </a:r>
            <a:r>
              <a:rPr lang="en-US" dirty="0" smtClean="0"/>
              <a:t> for chemicals and understand the chemical hazards, safe use and handing, and responsible procedures.</a:t>
            </a:r>
          </a:p>
          <a:p>
            <a:r>
              <a:rPr lang="en-US" dirty="0" smtClean="0"/>
              <a:t>Familiarize yourself with emergency equipment (alarms, extinguishers, showers, eyewash, evacuation routes).</a:t>
            </a:r>
          </a:p>
          <a:p>
            <a:r>
              <a:rPr lang="en-US" dirty="0" smtClean="0"/>
              <a:t>Be aware of unsafe conditions and notify as appropriate.</a:t>
            </a:r>
          </a:p>
          <a:p>
            <a:r>
              <a:rPr lang="en-US" dirty="0" smtClean="0"/>
              <a:t>Avoid direct contact with any hazardous chemical.</a:t>
            </a:r>
          </a:p>
          <a:p>
            <a:r>
              <a:rPr lang="en-US" dirty="0" smtClean="0"/>
              <a:t>If you are working alone, be sure to obtain approval from the lab supervisor and follow the protocols.</a:t>
            </a:r>
          </a:p>
        </p:txBody>
      </p:sp>
    </p:spTree>
    <p:extLst>
      <p:ext uri="{BB962C8B-B14F-4D97-AF65-F5344CB8AC3E}">
        <p14:creationId xmlns:p14="http://schemas.microsoft.com/office/powerpoint/2010/main" val="749844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General Lab Safety Rules Continued</a:t>
            </a:r>
            <a:endParaRPr lang="en-US" cap="small" dirty="0"/>
          </a:p>
        </p:txBody>
      </p:sp>
      <p:sp>
        <p:nvSpPr>
          <p:cNvPr id="5" name="Content Placeholder 4"/>
          <p:cNvSpPr>
            <a:spLocks noGrp="1"/>
          </p:cNvSpPr>
          <p:nvPr>
            <p:ph idx="1"/>
          </p:nvPr>
        </p:nvSpPr>
        <p:spPr/>
        <p:txBody>
          <a:bodyPr>
            <a:normAutofit fontScale="92500" lnSpcReduction="10000"/>
          </a:bodyPr>
          <a:lstStyle/>
          <a:p>
            <a:r>
              <a:rPr lang="en-US" dirty="0" smtClean="0"/>
              <a:t>Wash hands thoroughly with soap and water after handling chemicals or biological materials. </a:t>
            </a:r>
          </a:p>
          <a:p>
            <a:r>
              <a:rPr lang="en-US" dirty="0" smtClean="0"/>
              <a:t>No eating, drinking, or smoking in the lab. </a:t>
            </a:r>
          </a:p>
          <a:p>
            <a:r>
              <a:rPr lang="en-US" dirty="0" smtClean="0"/>
              <a:t>Do not mouth pipette.</a:t>
            </a:r>
          </a:p>
          <a:p>
            <a:r>
              <a:rPr lang="en-US" dirty="0" smtClean="0"/>
              <a:t>Do not use refrigerators or microwave ovens that have been used with chemicals for food storage or prep.</a:t>
            </a:r>
          </a:p>
          <a:p>
            <a:r>
              <a:rPr lang="en-US" dirty="0" smtClean="0"/>
              <a:t>Keep work areas clean and uncluttered.</a:t>
            </a:r>
          </a:p>
          <a:p>
            <a:r>
              <a:rPr lang="en-US" dirty="0" smtClean="0"/>
              <a:t>Dispose of hazardous waste as described in </a:t>
            </a:r>
            <a:r>
              <a:rPr lang="en-US" dirty="0" err="1" smtClean="0"/>
              <a:t>GVSU’s</a:t>
            </a:r>
            <a:r>
              <a:rPr lang="en-US" dirty="0" smtClean="0"/>
              <a:t> Hazardous Waste Management Plan.</a:t>
            </a:r>
          </a:p>
        </p:txBody>
      </p:sp>
    </p:spTree>
    <p:extLst>
      <p:ext uri="{BB962C8B-B14F-4D97-AF65-F5344CB8AC3E}">
        <p14:creationId xmlns:p14="http://schemas.microsoft.com/office/powerpoint/2010/main" val="578083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 y="107576"/>
            <a:ext cx="8823960" cy="971416"/>
          </a:xfrm>
          <a:ln>
            <a:solidFill>
              <a:schemeClr val="accent1"/>
            </a:solidFill>
          </a:ln>
        </p:spPr>
        <p:txBody>
          <a:bodyPr anchor="ctr"/>
          <a:lstStyle/>
          <a:p>
            <a:r>
              <a:rPr lang="en-US" sz="4400" cap="small" dirty="0" smtClean="0"/>
              <a:t>Lab Safety Regulations</a:t>
            </a:r>
            <a:endParaRPr lang="en-US" sz="4400" cap="small" dirty="0"/>
          </a:p>
        </p:txBody>
      </p:sp>
      <p:sp>
        <p:nvSpPr>
          <p:cNvPr id="3" name="Content Placeholder 2"/>
          <p:cNvSpPr>
            <a:spLocks noGrp="1"/>
          </p:cNvSpPr>
          <p:nvPr>
            <p:ph idx="1"/>
          </p:nvPr>
        </p:nvSpPr>
        <p:spPr>
          <a:xfrm>
            <a:off x="100584" y="1325880"/>
            <a:ext cx="8823960" cy="5221223"/>
          </a:xfrm>
        </p:spPr>
        <p:txBody>
          <a:bodyPr/>
          <a:lstStyle/>
          <a:p>
            <a:pPr marL="349250" lvl="1" indent="0">
              <a:buNone/>
            </a:pPr>
            <a:r>
              <a:rPr lang="en-US" dirty="0" smtClean="0"/>
              <a:t>The US Occupational Safety and Health Administration (OSHA) has developed regulations for the safe use of chemicals in labs and workplaces.  This training is intended to comply with the following OSHA regulations:</a:t>
            </a:r>
          </a:p>
          <a:p>
            <a:pPr marL="349250" lvl="1" indent="0">
              <a:buNone/>
            </a:pPr>
            <a:endParaRPr lang="en-US" dirty="0" smtClean="0"/>
          </a:p>
          <a:p>
            <a:pPr marL="349250" lvl="1"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760922400"/>
              </p:ext>
            </p:extLst>
          </p:nvPr>
        </p:nvGraphicFramePr>
        <p:xfrm>
          <a:off x="576072" y="3209546"/>
          <a:ext cx="7872984" cy="3169694"/>
        </p:xfrm>
        <a:graphic>
          <a:graphicData uri="http://schemas.openxmlformats.org/drawingml/2006/table">
            <a:tbl>
              <a:tblPr firstRow="1" bandRow="1">
                <a:tableStyleId>{5C22544A-7EE6-4342-B048-85BDC9FD1C3A}</a:tableStyleId>
              </a:tblPr>
              <a:tblGrid>
                <a:gridCol w="3936492"/>
                <a:gridCol w="3936492"/>
              </a:tblGrid>
              <a:tr h="705158">
                <a:tc>
                  <a:txBody>
                    <a:bodyPr/>
                    <a:lstStyle/>
                    <a:p>
                      <a:r>
                        <a:rPr lang="en-US" dirty="0" smtClean="0"/>
                        <a:t>Hazard</a:t>
                      </a:r>
                      <a:r>
                        <a:rPr lang="en-US" baseline="0" dirty="0" smtClean="0"/>
                        <a:t> Communication Standard</a:t>
                      </a:r>
                      <a:endParaRPr lang="en-US" dirty="0"/>
                    </a:p>
                  </a:txBody>
                  <a:tcPr/>
                </a:tc>
                <a:tc>
                  <a:txBody>
                    <a:bodyPr/>
                    <a:lstStyle/>
                    <a:p>
                      <a:r>
                        <a:rPr lang="en-US" dirty="0" smtClean="0"/>
                        <a:t>Hazardous Work in Labs</a:t>
                      </a:r>
                      <a:endParaRPr lang="en-US" dirty="0"/>
                    </a:p>
                  </a:txBody>
                  <a:tcPr/>
                </a:tc>
              </a:tr>
              <a:tr h="1007368">
                <a:tc>
                  <a:txBody>
                    <a:bodyPr/>
                    <a:lstStyle/>
                    <a:p>
                      <a:r>
                        <a:rPr lang="en-US" sz="1800" kern="1200" dirty="0" smtClean="0">
                          <a:solidFill>
                            <a:schemeClr val="dk1"/>
                          </a:solidFill>
                          <a:effectLst/>
                          <a:latin typeface="+mn-lt"/>
                          <a:ea typeface="+mn-ea"/>
                          <a:cs typeface="+mn-cs"/>
                        </a:rPr>
                        <a:t>Addresses the informational needs of employers and workers with regard to chemicals.</a:t>
                      </a:r>
                      <a:endParaRPr lang="en-US" dirty="0"/>
                    </a:p>
                  </a:txBody>
                  <a:tcPr/>
                </a:tc>
                <a:tc>
                  <a:txBody>
                    <a:bodyPr/>
                    <a:lstStyle/>
                    <a:p>
                      <a:r>
                        <a:rPr lang="en-US" dirty="0" smtClean="0"/>
                        <a:t>Specific rules for employees involved in the lab use of hazardous chemicals</a:t>
                      </a:r>
                      <a:endParaRPr lang="en-US" dirty="0"/>
                    </a:p>
                  </a:txBody>
                  <a:tcPr/>
                </a:tc>
              </a:tr>
              <a:tr h="408544">
                <a:tc>
                  <a:txBody>
                    <a:bodyPr/>
                    <a:lstStyle/>
                    <a:p>
                      <a:pPr marL="285750" indent="-285750">
                        <a:buFont typeface="Arial" panose="020B0604020202020204" pitchFamily="34" charset="0"/>
                        <a:buChar char="•"/>
                      </a:pPr>
                      <a:r>
                        <a:rPr lang="en-US" dirty="0" smtClean="0"/>
                        <a:t>Safety Data Sheets</a:t>
                      </a:r>
                    </a:p>
                  </a:txBody>
                  <a:tcPr/>
                </a:tc>
                <a:tc>
                  <a:txBody>
                    <a:bodyPr/>
                    <a:lstStyle/>
                    <a:p>
                      <a:pPr marL="285750" indent="-285750">
                        <a:buFont typeface="Arial" panose="020B0604020202020204" pitchFamily="34" charset="0"/>
                        <a:buChar char="•"/>
                      </a:pPr>
                      <a:r>
                        <a:rPr lang="en-US" dirty="0" smtClean="0"/>
                        <a:t>Develop</a:t>
                      </a:r>
                      <a:r>
                        <a:rPr lang="en-US" baseline="0" dirty="0" smtClean="0"/>
                        <a:t> a Chemical Hygiene Plan</a:t>
                      </a:r>
                      <a:endParaRPr lang="en-US" dirty="0"/>
                    </a:p>
                  </a:txBody>
                  <a:tcPr/>
                </a:tc>
              </a:tr>
              <a:tr h="408544">
                <a:tc>
                  <a:txBody>
                    <a:bodyPr/>
                    <a:lstStyle/>
                    <a:p>
                      <a:pPr marL="285750" indent="-285750">
                        <a:buFont typeface="Arial" panose="020B0604020202020204" pitchFamily="34" charset="0"/>
                        <a:buChar char="•"/>
                      </a:pPr>
                      <a:r>
                        <a:rPr lang="en-US" dirty="0" smtClean="0"/>
                        <a:t>Chemical Labelling</a:t>
                      </a:r>
                      <a:endParaRPr lang="en-US" dirty="0"/>
                    </a:p>
                  </a:txBody>
                  <a:tcPr/>
                </a:tc>
                <a:tc>
                  <a:txBody>
                    <a:bodyPr/>
                    <a:lstStyle/>
                    <a:p>
                      <a:pPr marL="285750" indent="-285750">
                        <a:buFont typeface="Arial" panose="020B0604020202020204" pitchFamily="34" charset="0"/>
                        <a:buChar char="•"/>
                      </a:pPr>
                      <a:r>
                        <a:rPr lang="en-US" dirty="0" smtClean="0"/>
                        <a:t>Monitor employees’ chemical exposure</a:t>
                      </a:r>
                      <a:endParaRPr lang="en-US" dirty="0"/>
                    </a:p>
                  </a:txBody>
                  <a:tcPr/>
                </a:tc>
              </a:tr>
              <a:tr h="408544">
                <a:tc>
                  <a:txBody>
                    <a:bodyPr/>
                    <a:lstStyle/>
                    <a:p>
                      <a:pPr marL="285750" indent="-285750">
                        <a:buFont typeface="Arial" panose="020B0604020202020204" pitchFamily="34" charset="0"/>
                        <a:buChar char="•"/>
                      </a:pPr>
                      <a:r>
                        <a:rPr lang="en-US" dirty="0" smtClean="0"/>
                        <a:t>Train employees</a:t>
                      </a:r>
                      <a:endParaRPr lang="en-US" dirty="0"/>
                    </a:p>
                  </a:txBody>
                  <a:tcPr/>
                </a:tc>
                <a:tc>
                  <a:txBody>
                    <a:bodyPr/>
                    <a:lstStyle/>
                    <a:p>
                      <a:pPr marL="285750" indent="-285750">
                        <a:buFont typeface="Arial" panose="020B0604020202020204" pitchFamily="34" charset="0"/>
                        <a:buChar char="•"/>
                      </a:pPr>
                      <a:r>
                        <a:rPr lang="en-US" dirty="0" smtClean="0"/>
                        <a:t>Train</a:t>
                      </a:r>
                      <a:r>
                        <a:rPr lang="en-US" baseline="0" dirty="0" smtClean="0"/>
                        <a:t> employees</a:t>
                      </a:r>
                      <a:endParaRPr lang="en-US" dirty="0"/>
                    </a:p>
                  </a:txBody>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General Lab Safety Rules Continued</a:t>
            </a:r>
            <a:endParaRPr lang="en-US" cap="small" dirty="0"/>
          </a:p>
        </p:txBody>
      </p:sp>
      <p:sp>
        <p:nvSpPr>
          <p:cNvPr id="5" name="Content Placeholder 4"/>
          <p:cNvSpPr>
            <a:spLocks noGrp="1"/>
          </p:cNvSpPr>
          <p:nvPr>
            <p:ph idx="1"/>
          </p:nvPr>
        </p:nvSpPr>
        <p:spPr>
          <a:xfrm>
            <a:off x="549275" y="1600201"/>
            <a:ext cx="8042276" cy="4748690"/>
          </a:xfrm>
        </p:spPr>
        <p:txBody>
          <a:bodyPr>
            <a:normAutofit fontScale="85000" lnSpcReduction="10000"/>
          </a:bodyPr>
          <a:lstStyle/>
          <a:p>
            <a:r>
              <a:rPr lang="en-US" dirty="0" smtClean="0"/>
              <a:t>Do not block exits, access to emergency equipment (eyewash, shower, first aid, etc), or controls. Do not use hallways or stairwells for storage.</a:t>
            </a:r>
          </a:p>
          <a:p>
            <a:r>
              <a:rPr lang="en-US" dirty="0" smtClean="0"/>
              <a:t>Follow proper safety precautions for cylinders.</a:t>
            </a:r>
          </a:p>
          <a:p>
            <a:r>
              <a:rPr lang="en-US" dirty="0" smtClean="0"/>
              <a:t>Label all containers with its contents.</a:t>
            </a:r>
          </a:p>
          <a:p>
            <a:r>
              <a:rPr lang="en-US" dirty="0" smtClean="0"/>
              <a:t>When transporting hazardous materials outside the laboratory, use a bottle carrier or a cart with raised edges</a:t>
            </a:r>
          </a:p>
          <a:p>
            <a:r>
              <a:rPr lang="en-US" dirty="0" smtClean="0"/>
              <a:t>Operations should not be left unattended unless they are failsafe. If an operation is left unattended, leave contact information.</a:t>
            </a:r>
          </a:p>
          <a:p>
            <a:r>
              <a:rPr lang="en-US" dirty="0" smtClean="0"/>
              <a:t>Lab supervisors should maintain a current and comprehensive chemical inventory of all chemicals in their lab along with </a:t>
            </a:r>
            <a:r>
              <a:rPr lang="en-US" dirty="0" err="1" smtClean="0"/>
              <a:t>SDS’s</a:t>
            </a:r>
            <a:r>
              <a:rPr lang="en-US" dirty="0" smtClean="0"/>
              <a:t> available and accessible.</a:t>
            </a:r>
          </a:p>
        </p:txBody>
      </p:sp>
    </p:spTree>
    <p:extLst>
      <p:ext uri="{BB962C8B-B14F-4D97-AF65-F5344CB8AC3E}">
        <p14:creationId xmlns:p14="http://schemas.microsoft.com/office/powerpoint/2010/main" val="8829353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small" dirty="0" smtClean="0"/>
              <a:t>Lab Specific Safety</a:t>
            </a:r>
            <a:endParaRPr lang="en-US" cap="small" dirty="0"/>
          </a:p>
        </p:txBody>
      </p:sp>
      <p:sp>
        <p:nvSpPr>
          <p:cNvPr id="5" name="Content Placeholder 4"/>
          <p:cNvSpPr>
            <a:spLocks noGrp="1"/>
          </p:cNvSpPr>
          <p:nvPr>
            <p:ph idx="1"/>
          </p:nvPr>
        </p:nvSpPr>
        <p:spPr/>
        <p:txBody>
          <a:bodyPr>
            <a:normAutofit lnSpcReduction="10000"/>
          </a:bodyPr>
          <a:lstStyle/>
          <a:p>
            <a:r>
              <a:rPr lang="en-US" dirty="0" smtClean="0"/>
              <a:t>Safety Training is not complete without a review of hazards specific to the lab space or research project. Consult your Lab Supervisor, Principle Investigator, or the Lab Safety Specialist.</a:t>
            </a:r>
          </a:p>
          <a:p>
            <a:r>
              <a:rPr lang="en-US" dirty="0" smtClean="0"/>
              <a:t>Areas to consider:</a:t>
            </a:r>
          </a:p>
          <a:p>
            <a:pPr lvl="1"/>
            <a:r>
              <a:rPr lang="en-US" dirty="0" smtClean="0"/>
              <a:t>Chemical Hazards</a:t>
            </a:r>
          </a:p>
          <a:p>
            <a:pPr lvl="1"/>
            <a:r>
              <a:rPr lang="en-US" dirty="0" smtClean="0"/>
              <a:t>Biological Hazards</a:t>
            </a:r>
          </a:p>
          <a:p>
            <a:pPr lvl="1"/>
            <a:r>
              <a:rPr lang="en-US" dirty="0" smtClean="0"/>
              <a:t>Physical Hazards</a:t>
            </a:r>
          </a:p>
          <a:p>
            <a:pPr lvl="1"/>
            <a:r>
              <a:rPr lang="en-US" dirty="0" smtClean="0"/>
              <a:t>Electrical Hazards</a:t>
            </a:r>
          </a:p>
          <a:p>
            <a:pPr lvl="1"/>
            <a:r>
              <a:rPr lang="en-US" dirty="0" smtClean="0"/>
              <a:t>Radiation Hazards</a:t>
            </a:r>
          </a:p>
          <a:p>
            <a:pPr lvl="1"/>
            <a:r>
              <a:rPr lang="en-US" dirty="0" smtClean="0"/>
              <a:t>General lab procedures and specific housekeeping tasks</a:t>
            </a:r>
            <a:endParaRPr lang="en-US" dirty="0"/>
          </a:p>
        </p:txBody>
      </p:sp>
    </p:spTree>
    <p:extLst>
      <p:ext uri="{BB962C8B-B14F-4D97-AF65-F5344CB8AC3E}">
        <p14:creationId xmlns:p14="http://schemas.microsoft.com/office/powerpoint/2010/main" val="3032405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 y="107576"/>
            <a:ext cx="8787384" cy="907408"/>
          </a:xfrm>
        </p:spPr>
        <p:txBody>
          <a:bodyPr/>
          <a:lstStyle/>
          <a:p>
            <a:r>
              <a:rPr lang="en-US" sz="4400" cap="small" dirty="0"/>
              <a:t>Our Goal:  A Culture Of Safety</a:t>
            </a:r>
            <a:endParaRPr lang="en-US" sz="4400" dirty="0"/>
          </a:p>
        </p:txBody>
      </p:sp>
      <p:sp>
        <p:nvSpPr>
          <p:cNvPr id="3" name="Content Placeholder 2"/>
          <p:cNvSpPr>
            <a:spLocks noGrp="1"/>
          </p:cNvSpPr>
          <p:nvPr>
            <p:ph idx="1"/>
          </p:nvPr>
        </p:nvSpPr>
        <p:spPr/>
        <p:txBody>
          <a:bodyPr>
            <a:normAutofit lnSpcReduction="10000"/>
          </a:bodyPr>
          <a:lstStyle/>
          <a:p>
            <a:pPr marL="0" indent="0">
              <a:buNone/>
            </a:pPr>
            <a:r>
              <a:rPr lang="en-US" u="sng" dirty="0"/>
              <a:t>Institutional Culture</a:t>
            </a:r>
            <a:r>
              <a:rPr lang="en-US" dirty="0"/>
              <a:t>: </a:t>
            </a:r>
            <a:r>
              <a:rPr lang="en-US" sz="2000" i="1" dirty="0"/>
              <a:t>A reflection of the actions, behaviors, and 			     attitudes of an organization.</a:t>
            </a:r>
          </a:p>
          <a:p>
            <a:pPr marL="0" indent="0">
              <a:buNone/>
            </a:pPr>
            <a:endParaRPr lang="en-US" sz="1600" i="1" dirty="0"/>
          </a:p>
          <a:p>
            <a:pPr marL="0" indent="0" algn="ctr">
              <a:buNone/>
            </a:pPr>
            <a:r>
              <a:rPr lang="en-US" dirty="0"/>
              <a:t>“Safety is important, and it’s everyone’s responsibility”</a:t>
            </a:r>
          </a:p>
          <a:p>
            <a:pPr marL="0" indent="0">
              <a:buNone/>
            </a:pPr>
            <a:endParaRPr lang="en-US" sz="1600" dirty="0"/>
          </a:p>
          <a:p>
            <a:pPr marL="0" indent="0">
              <a:buNone/>
            </a:pPr>
            <a:r>
              <a:rPr lang="en-US" dirty="0"/>
              <a:t>How?</a:t>
            </a:r>
          </a:p>
          <a:p>
            <a:pPr lvl="1"/>
            <a:r>
              <a:rPr lang="en-US" sz="2000" dirty="0"/>
              <a:t>Strong Leadership &amp; Personal Accountability</a:t>
            </a:r>
          </a:p>
          <a:p>
            <a:pPr lvl="1"/>
            <a:r>
              <a:rPr lang="en-US" sz="2000" dirty="0"/>
              <a:t>Planning and Controlling Work Activity</a:t>
            </a:r>
          </a:p>
          <a:p>
            <a:pPr lvl="1"/>
            <a:r>
              <a:rPr lang="en-US" sz="2000" dirty="0"/>
              <a:t>Continuous Learning/Questioning Attitude</a:t>
            </a:r>
          </a:p>
          <a:p>
            <a:pPr lvl="1"/>
            <a:r>
              <a:rPr lang="en-US" sz="2000" dirty="0"/>
              <a:t>Positive, Respectful Work Environment</a:t>
            </a:r>
          </a:p>
          <a:p>
            <a:endParaRPr lang="en-US" dirty="0"/>
          </a:p>
        </p:txBody>
      </p:sp>
    </p:spTree>
    <p:extLst>
      <p:ext uri="{BB962C8B-B14F-4D97-AF65-F5344CB8AC3E}">
        <p14:creationId xmlns:p14="http://schemas.microsoft.com/office/powerpoint/2010/main" val="37865184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small" dirty="0" smtClean="0"/>
              <a:t>Questions</a:t>
            </a:r>
            <a:endParaRPr lang="en-US" cap="small" dirty="0"/>
          </a:p>
        </p:txBody>
      </p:sp>
      <p:sp>
        <p:nvSpPr>
          <p:cNvPr id="3" name="Content Placeholder 2"/>
          <p:cNvSpPr>
            <a:spLocks noGrp="1"/>
          </p:cNvSpPr>
          <p:nvPr>
            <p:ph idx="1"/>
          </p:nvPr>
        </p:nvSpPr>
        <p:spPr/>
        <p:txBody>
          <a:bodyPr/>
          <a:lstStyle/>
          <a:p>
            <a:r>
              <a:rPr lang="en-US" dirty="0" smtClean="0"/>
              <a:t>If you have any questions regarding lab safety please contact Jim </a:t>
            </a:r>
            <a:r>
              <a:rPr lang="en-US" dirty="0" err="1" smtClean="0"/>
              <a:t>Seufert</a:t>
            </a:r>
            <a:r>
              <a:rPr lang="en-US" dirty="0" smtClean="0"/>
              <a:t>, Laboratory Safety Specialist:</a:t>
            </a:r>
          </a:p>
          <a:p>
            <a:pPr lvl="1"/>
            <a:r>
              <a:rPr lang="en-US" dirty="0" smtClean="0">
                <a:hlinkClick r:id="rId2"/>
              </a:rPr>
              <a:t>seufertj@gvsu.edu</a:t>
            </a:r>
            <a:endParaRPr lang="en-US" dirty="0" smtClean="0"/>
          </a:p>
          <a:p>
            <a:pPr lvl="1"/>
            <a:r>
              <a:rPr lang="en-US" dirty="0" smtClean="0"/>
              <a:t>616-331-8628</a:t>
            </a:r>
          </a:p>
          <a:p>
            <a:pPr lvl="1"/>
            <a:r>
              <a:rPr lang="en-US" dirty="0" smtClean="0"/>
              <a:t>322a </a:t>
            </a:r>
            <a:r>
              <a:rPr lang="en-US" dirty="0" err="1" smtClean="0"/>
              <a:t>Padnos</a:t>
            </a:r>
            <a:endParaRPr lang="en-US" dirty="0"/>
          </a:p>
        </p:txBody>
      </p:sp>
    </p:spTree>
    <p:extLst>
      <p:ext uri="{BB962C8B-B14F-4D97-AF65-F5344CB8AC3E}">
        <p14:creationId xmlns:p14="http://schemas.microsoft.com/office/powerpoint/2010/main" val="3717057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 y="107576"/>
            <a:ext cx="8677656" cy="1090288"/>
          </a:xfrm>
          <a:ln>
            <a:solidFill>
              <a:schemeClr val="accent1"/>
            </a:solidFill>
          </a:ln>
        </p:spPr>
        <p:txBody>
          <a:bodyPr anchor="ctr"/>
          <a:lstStyle/>
          <a:p>
            <a:r>
              <a:rPr lang="en-US" cap="small" dirty="0" smtClean="0"/>
              <a:t>Chemical Hygiene Plan</a:t>
            </a:r>
            <a:endParaRPr lang="en-US" cap="small" dirty="0"/>
          </a:p>
        </p:txBody>
      </p:sp>
      <p:sp>
        <p:nvSpPr>
          <p:cNvPr id="3" name="Content Placeholder 2"/>
          <p:cNvSpPr>
            <a:spLocks noGrp="1"/>
          </p:cNvSpPr>
          <p:nvPr>
            <p:ph idx="1"/>
          </p:nvPr>
        </p:nvSpPr>
        <p:spPr>
          <a:xfrm>
            <a:off x="192024" y="1600200"/>
            <a:ext cx="8677656" cy="4937759"/>
          </a:xfrm>
        </p:spPr>
        <p:txBody>
          <a:bodyPr>
            <a:normAutofit fontScale="85000" lnSpcReduction="20000"/>
          </a:bodyPr>
          <a:lstStyle/>
          <a:p>
            <a:pPr marL="0" indent="0">
              <a:buNone/>
            </a:pPr>
            <a:r>
              <a:rPr lang="en-US" dirty="0" smtClean="0"/>
              <a:t>The Chemical Hygiene Plan is a written </a:t>
            </a:r>
            <a:r>
              <a:rPr lang="en-US" dirty="0"/>
              <a:t>program developed and implemented </a:t>
            </a:r>
            <a:r>
              <a:rPr lang="en-US" dirty="0" smtClean="0"/>
              <a:t>by GVSU </a:t>
            </a:r>
            <a:r>
              <a:rPr lang="en-US" dirty="0"/>
              <a:t>which sets forth procedures, equipment, personal protective equipment and work practices </a:t>
            </a:r>
            <a:r>
              <a:rPr lang="en-US" dirty="0" smtClean="0"/>
              <a:t>that are </a:t>
            </a:r>
            <a:r>
              <a:rPr lang="en-US" dirty="0"/>
              <a:t>capable of protecting employees from the health hazards presented by hazardous chemicals </a:t>
            </a:r>
            <a:r>
              <a:rPr lang="en-US" dirty="0" smtClean="0"/>
              <a:t>used.  The contents of GVSU’s plan includes: </a:t>
            </a:r>
          </a:p>
          <a:p>
            <a:pPr lvl="1"/>
            <a:endParaRPr lang="en-US" dirty="0" smtClean="0"/>
          </a:p>
          <a:p>
            <a:pPr lvl="1"/>
            <a:r>
              <a:rPr lang="en-US" dirty="0" smtClean="0"/>
              <a:t>Scope, Roles &amp; Responsibilities </a:t>
            </a:r>
            <a:r>
              <a:rPr lang="en-US" dirty="0"/>
              <a:t>and General Information</a:t>
            </a:r>
          </a:p>
          <a:p>
            <a:pPr lvl="1"/>
            <a:r>
              <a:rPr lang="en-US" dirty="0" smtClean="0"/>
              <a:t>Training Requirements</a:t>
            </a:r>
            <a:endParaRPr lang="en-US" dirty="0"/>
          </a:p>
          <a:p>
            <a:pPr lvl="1"/>
            <a:r>
              <a:rPr lang="en-US" dirty="0"/>
              <a:t>Standard Operating </a:t>
            </a:r>
            <a:r>
              <a:rPr lang="en-US" dirty="0" smtClean="0"/>
              <a:t>Procedures for Working With Chemicals</a:t>
            </a:r>
            <a:endParaRPr lang="en-US" dirty="0"/>
          </a:p>
          <a:p>
            <a:pPr lvl="1"/>
            <a:r>
              <a:rPr lang="en-US" dirty="0"/>
              <a:t>Chemical Handling &amp; Storage Requirements</a:t>
            </a:r>
          </a:p>
          <a:p>
            <a:pPr lvl="1"/>
            <a:r>
              <a:rPr lang="en-US" dirty="0"/>
              <a:t>Laboratory Facility Requirements</a:t>
            </a:r>
          </a:p>
          <a:p>
            <a:pPr lvl="1"/>
            <a:r>
              <a:rPr lang="en-US" dirty="0"/>
              <a:t>Hazardous Waste Management </a:t>
            </a:r>
            <a:r>
              <a:rPr lang="en-US" dirty="0" smtClean="0"/>
              <a:t>Plan</a:t>
            </a:r>
          </a:p>
          <a:p>
            <a:pPr lvl="1"/>
            <a:r>
              <a:rPr lang="en-US" dirty="0" smtClean="0"/>
              <a:t>Control Measures and Safety Equipment</a:t>
            </a:r>
            <a:endParaRPr lang="en-US" dirty="0"/>
          </a:p>
          <a:p>
            <a:pPr lvl="1"/>
            <a:r>
              <a:rPr lang="en-US" dirty="0"/>
              <a:t>Emergency Response &amp; Medical </a:t>
            </a:r>
            <a:r>
              <a:rPr lang="en-US" dirty="0" smtClean="0"/>
              <a:t>Procedures</a:t>
            </a:r>
          </a:p>
          <a:p>
            <a:pPr marL="349250" lvl="1" indent="0">
              <a:buNone/>
            </a:pPr>
            <a:endParaRPr lang="en-US" dirty="0"/>
          </a:p>
          <a:p>
            <a:pPr marL="349250" lvl="1" indent="0">
              <a:buNone/>
            </a:pPr>
            <a:r>
              <a:rPr lang="en-US" dirty="0" smtClean="0"/>
              <a:t>GVSU’s CHP can </a:t>
            </a:r>
            <a:r>
              <a:rPr lang="en-US" dirty="0"/>
              <a:t>be found at </a:t>
            </a:r>
            <a:r>
              <a:rPr lang="en-US" dirty="0" smtClean="0">
                <a:hlinkClick r:id="rId2"/>
              </a:rPr>
              <a:t>www.gvsu.edu/labsafety</a:t>
            </a:r>
            <a:r>
              <a:rPr lang="en-US" dirty="0"/>
              <a:t>.</a:t>
            </a:r>
          </a:p>
        </p:txBody>
      </p:sp>
    </p:spTree>
    <p:extLst>
      <p:ext uri="{BB962C8B-B14F-4D97-AF65-F5344CB8AC3E}">
        <p14:creationId xmlns:p14="http://schemas.microsoft.com/office/powerpoint/2010/main" val="3894444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723667446"/>
              </p:ext>
            </p:extLst>
          </p:nvPr>
        </p:nvGraphicFramePr>
        <p:xfrm>
          <a:off x="0" y="713232"/>
          <a:ext cx="9164766" cy="5486400"/>
        </p:xfrm>
        <a:graphic>
          <a:graphicData uri="http://schemas.openxmlformats.org/presentationml/2006/ole">
            <mc:AlternateContent xmlns:mc="http://schemas.openxmlformats.org/markup-compatibility/2006">
              <mc:Choice xmlns:v="urn:schemas-microsoft-com:vml" Requires="v">
                <p:oleObj spid="_x0000_s1042" name="Acrobat Document" r:id="rId3" imgW="7680807" imgH="4663235" progId="Acrobat.Document.11">
                  <p:embed/>
                </p:oleObj>
              </mc:Choice>
              <mc:Fallback>
                <p:oleObj name="Acrobat Document" r:id="rId3" imgW="7680807" imgH="4663235" progId="Acrobat.Document.11">
                  <p:embed/>
                  <p:pic>
                    <p:nvPicPr>
                      <p:cNvPr id="0" name=""/>
                      <p:cNvPicPr/>
                      <p:nvPr/>
                    </p:nvPicPr>
                    <p:blipFill>
                      <a:blip r:embed="rId4"/>
                      <a:stretch>
                        <a:fillRect/>
                      </a:stretch>
                    </p:blipFill>
                    <p:spPr>
                      <a:xfrm>
                        <a:off x="0" y="713232"/>
                        <a:ext cx="9164766" cy="5486400"/>
                      </a:xfrm>
                      <a:prstGeom prst="rect">
                        <a:avLst/>
                      </a:prstGeom>
                    </p:spPr>
                  </p:pic>
                </p:oleObj>
              </mc:Fallback>
            </mc:AlternateContent>
          </a:graphicData>
        </a:graphic>
      </p:graphicFrame>
      <p:sp>
        <p:nvSpPr>
          <p:cNvPr id="7" name="TextBox 6"/>
          <p:cNvSpPr txBox="1"/>
          <p:nvPr/>
        </p:nvSpPr>
        <p:spPr>
          <a:xfrm>
            <a:off x="265176" y="210312"/>
            <a:ext cx="8449056" cy="369332"/>
          </a:xfrm>
          <a:prstGeom prst="rect">
            <a:avLst/>
          </a:prstGeom>
          <a:noFill/>
        </p:spPr>
        <p:txBody>
          <a:bodyPr wrap="square" rtlCol="0">
            <a:spAutoFit/>
          </a:bodyPr>
          <a:lstStyle/>
          <a:p>
            <a:pPr algn="ctr"/>
            <a:r>
              <a:rPr lang="en-US" b="1" i="1" u="sng" dirty="0" smtClean="0">
                <a:solidFill>
                  <a:schemeClr val="bg2">
                    <a:lumMod val="50000"/>
                  </a:schemeClr>
                </a:solidFill>
              </a:rPr>
              <a:t>PART 2</a:t>
            </a:r>
            <a:r>
              <a:rPr lang="en-US" b="1" u="sng" dirty="0" smtClean="0">
                <a:solidFill>
                  <a:schemeClr val="bg2">
                    <a:lumMod val="50000"/>
                  </a:schemeClr>
                </a:solidFill>
              </a:rPr>
              <a:t>: SAFETY HAZARDS IN THE LAB</a:t>
            </a:r>
          </a:p>
        </p:txBody>
      </p:sp>
    </p:spTree>
    <p:extLst>
      <p:ext uri="{BB962C8B-B14F-4D97-AF65-F5344CB8AC3E}">
        <p14:creationId xmlns:p14="http://schemas.microsoft.com/office/powerpoint/2010/main" val="3510605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small" dirty="0" smtClean="0"/>
              <a:t>Routes of Entry</a:t>
            </a:r>
            <a:endParaRPr lang="en-US" cap="small" dirty="0"/>
          </a:p>
        </p:txBody>
      </p:sp>
      <p:sp>
        <p:nvSpPr>
          <p:cNvPr id="3" name="Content Placeholder 2"/>
          <p:cNvSpPr>
            <a:spLocks noGrp="1"/>
          </p:cNvSpPr>
          <p:nvPr>
            <p:ph idx="1"/>
          </p:nvPr>
        </p:nvSpPr>
        <p:spPr/>
        <p:txBody>
          <a:bodyPr>
            <a:normAutofit fontScale="92500" lnSpcReduction="20000"/>
          </a:bodyPr>
          <a:lstStyle/>
          <a:p>
            <a:r>
              <a:rPr lang="en-US" b="1" dirty="0" smtClean="0">
                <a:solidFill>
                  <a:srgbClr val="2C7C9F"/>
                </a:solidFill>
              </a:rPr>
              <a:t>Skin contact </a:t>
            </a:r>
            <a:r>
              <a:rPr lang="en-US" dirty="0" smtClean="0"/>
              <a:t>with certain chemicals can damage skin or allow absorption of chemicals into the blood</a:t>
            </a:r>
          </a:p>
          <a:p>
            <a:r>
              <a:rPr lang="en-US" dirty="0" smtClean="0"/>
              <a:t>Chemical </a:t>
            </a:r>
            <a:r>
              <a:rPr lang="en-US" b="1" dirty="0" smtClean="0">
                <a:solidFill>
                  <a:srgbClr val="2C7C9F"/>
                </a:solidFill>
              </a:rPr>
              <a:t>contact with eyes </a:t>
            </a:r>
            <a:r>
              <a:rPr lang="en-US" dirty="0" smtClean="0"/>
              <a:t>can result in painful injury or loss of vision</a:t>
            </a:r>
          </a:p>
          <a:p>
            <a:r>
              <a:rPr lang="en-US" b="1" dirty="0" smtClean="0">
                <a:solidFill>
                  <a:srgbClr val="2C7C9F"/>
                </a:solidFill>
              </a:rPr>
              <a:t>Inhalation</a:t>
            </a:r>
            <a:r>
              <a:rPr lang="en-US" dirty="0" smtClean="0"/>
              <a:t> of vapors, gasses, particles, and aerosols into lungs causing localized effects or absorption into bloodstream</a:t>
            </a:r>
          </a:p>
          <a:p>
            <a:r>
              <a:rPr lang="en-US" b="1" dirty="0" smtClean="0">
                <a:solidFill>
                  <a:srgbClr val="2C7C9F"/>
                </a:solidFill>
              </a:rPr>
              <a:t>Ingestion</a:t>
            </a:r>
            <a:r>
              <a:rPr lang="en-US" dirty="0" smtClean="0"/>
              <a:t> through contaminated food or beverages, touching mouth, or swallowing inhaled particles</a:t>
            </a:r>
          </a:p>
          <a:p>
            <a:r>
              <a:rPr lang="en-US" b="1" dirty="0" smtClean="0">
                <a:solidFill>
                  <a:srgbClr val="2C7C9F"/>
                </a:solidFill>
              </a:rPr>
              <a:t>Injection</a:t>
            </a:r>
            <a:r>
              <a:rPr lang="en-US" dirty="0" smtClean="0"/>
              <a:t> via skin puncture can occur from handling animals, or accidents with syringe needles, pipettes, broken glassware, or other contaminated sharp objects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349854"/>
            <a:ext cx="8056563" cy="1362075"/>
          </a:xfrm>
        </p:spPr>
        <p:txBody>
          <a:bodyPr/>
          <a:lstStyle/>
          <a:p>
            <a:r>
              <a:rPr lang="en-US" dirty="0" smtClean="0"/>
              <a:t>L</a:t>
            </a:r>
            <a:r>
              <a:rPr lang="en-US" cap="small" dirty="0" smtClean="0"/>
              <a:t>aboratory Safety: Identifying Hazards and Assessing Risks</a:t>
            </a:r>
            <a:endParaRPr lang="en-US" dirty="0"/>
          </a:p>
        </p:txBody>
      </p:sp>
      <p:sp>
        <p:nvSpPr>
          <p:cNvPr id="3" name="Subtitle 2"/>
          <p:cNvSpPr>
            <a:spLocks noGrp="1"/>
          </p:cNvSpPr>
          <p:nvPr>
            <p:ph type="body" idx="1"/>
          </p:nvPr>
        </p:nvSpPr>
        <p:spPr>
          <a:xfrm>
            <a:off x="549275" y="2715466"/>
            <a:ext cx="8056563" cy="1500187"/>
          </a:xfrm>
        </p:spPr>
        <p:txBody>
          <a:bodyPr>
            <a:normAutofit/>
          </a:bodyPr>
          <a:lstStyle/>
          <a:p>
            <a:r>
              <a:rPr lang="en-US" sz="2000" cap="small" dirty="0" smtClean="0"/>
              <a:t>Grand Valley State University</a:t>
            </a:r>
            <a:endParaRPr lang="en-US" sz="2000" cap="small" dirty="0"/>
          </a:p>
        </p:txBody>
      </p:sp>
      <p:pic>
        <p:nvPicPr>
          <p:cNvPr id="3075" name="Picture 3"/>
          <p:cNvPicPr>
            <a:picLocks noChangeAspect="1" noChangeArrowheads="1"/>
          </p:cNvPicPr>
          <p:nvPr/>
        </p:nvPicPr>
        <p:blipFill>
          <a:blip r:embed="rId2"/>
          <a:srcRect l="556" t="742" r="556" b="742"/>
          <a:stretch>
            <a:fillRect/>
          </a:stretch>
        </p:blipFill>
        <p:spPr bwMode="auto">
          <a:xfrm>
            <a:off x="2943351" y="3351071"/>
            <a:ext cx="3252729" cy="2427191"/>
          </a:xfrm>
          <a:prstGeom prst="rect">
            <a:avLst/>
          </a:prstGeom>
          <a:noFill/>
          <a:ln w="9525">
            <a:noFill/>
            <a:miter lim="800000"/>
            <a:headEnd/>
            <a:tailEnd/>
          </a:ln>
          <a:effectLst/>
        </p:spPr>
      </p:pic>
      <p:sp>
        <p:nvSpPr>
          <p:cNvPr id="5" name="TextBox 4"/>
          <p:cNvSpPr txBox="1"/>
          <p:nvPr/>
        </p:nvSpPr>
        <p:spPr>
          <a:xfrm>
            <a:off x="2943351" y="5994400"/>
            <a:ext cx="3252729" cy="338554"/>
          </a:xfrm>
          <a:prstGeom prst="rect">
            <a:avLst/>
          </a:prstGeom>
          <a:noFill/>
        </p:spPr>
        <p:txBody>
          <a:bodyPr wrap="square" rtlCol="0">
            <a:spAutoFit/>
          </a:bodyPr>
          <a:lstStyle/>
          <a:p>
            <a:pPr algn="ctr"/>
            <a:r>
              <a:rPr lang="en-US" sz="1600" cap="small" dirty="0" smtClean="0">
                <a:solidFill>
                  <a:prstClr val="black">
                    <a:tint val="75000"/>
                  </a:prstClr>
                </a:solidFill>
              </a:rPr>
              <a:t>Training Section 2 </a:t>
            </a:r>
            <a:r>
              <a:rPr lang="en-US" sz="1600" cap="small" smtClean="0">
                <a:solidFill>
                  <a:prstClr val="black">
                    <a:tint val="75000"/>
                  </a:prstClr>
                </a:solidFill>
              </a:rPr>
              <a:t>of 3</a:t>
            </a:r>
            <a:endParaRPr lang="en-US" sz="1600" cap="small" dirty="0" smtClean="0">
              <a:solidFill>
                <a:prstClr val="black">
                  <a:tint val="75000"/>
                </a:prstClr>
              </a:solidFill>
            </a:endParaRPr>
          </a:p>
        </p:txBody>
      </p:sp>
    </p:spTree>
    <p:extLst>
      <p:ext uri="{BB962C8B-B14F-4D97-AF65-F5344CB8AC3E}">
        <p14:creationId xmlns:p14="http://schemas.microsoft.com/office/powerpoint/2010/main" val="2390628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cap="small" dirty="0" smtClean="0"/>
              <a:t>Assessing Hazards and Reducing Risks</a:t>
            </a:r>
            <a:endParaRPr lang="en-US" cap="small" dirty="0"/>
          </a:p>
        </p:txBody>
      </p:sp>
      <p:sp>
        <p:nvSpPr>
          <p:cNvPr id="7" name="Content Placeholder 6"/>
          <p:cNvSpPr>
            <a:spLocks noGrp="1"/>
          </p:cNvSpPr>
          <p:nvPr>
            <p:ph idx="1"/>
          </p:nvPr>
        </p:nvSpPr>
        <p:spPr/>
        <p:txBody>
          <a:bodyPr>
            <a:normAutofit lnSpcReduction="10000"/>
          </a:bodyPr>
          <a:lstStyle/>
          <a:p>
            <a:r>
              <a:rPr lang="en-US" dirty="0" smtClean="0"/>
              <a:t>Safe work practices result from a continuous, proactive process of anticipating and identifying hazards, then designing, implementing, and evaluating risk-reduction practices.</a:t>
            </a:r>
          </a:p>
          <a:p>
            <a:r>
              <a:rPr lang="en-US" dirty="0" smtClean="0"/>
              <a:t>A Job Hazard Analysis is a method for studying and identifying hazards associated with work processes. An effective job hazard analysis will:</a:t>
            </a:r>
          </a:p>
          <a:p>
            <a:pPr lvl="1"/>
            <a:r>
              <a:rPr lang="en-US" dirty="0" smtClean="0"/>
              <a:t>Identify hazards and potential injuries associated with each step of the work process</a:t>
            </a:r>
          </a:p>
          <a:p>
            <a:pPr lvl="1"/>
            <a:r>
              <a:rPr lang="en-US" dirty="0" smtClean="0"/>
              <a:t>Develop solutions that will eliminate, minimize, and prevent hazards</a:t>
            </a:r>
          </a:p>
        </p:txBody>
      </p:sp>
    </p:spTree>
    <p:extLst>
      <p:ext uri="{BB962C8B-B14F-4D97-AF65-F5344CB8AC3E}">
        <p14:creationId xmlns:p14="http://schemas.microsoft.com/office/powerpoint/2010/main" val="34097690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40110</TotalTime>
  <Words>2708</Words>
  <Application>Microsoft Office PowerPoint</Application>
  <PresentationFormat>On-screen Show (4:3)</PresentationFormat>
  <Paragraphs>274</Paragraphs>
  <Slides>43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Breeze</vt:lpstr>
      <vt:lpstr>Acrobat Document</vt:lpstr>
      <vt:lpstr>Laboratory Safety: Chemical Hygiene Plan and Hazards in the Laboratory</vt:lpstr>
      <vt:lpstr>Part 1: Academic and Research Safety at GVSU</vt:lpstr>
      <vt:lpstr>Environmental, Health &amp; Safety Programs for  Academics and Research</vt:lpstr>
      <vt:lpstr>Lab Safety Regulations</vt:lpstr>
      <vt:lpstr>Chemical Hygiene Plan</vt:lpstr>
      <vt:lpstr>PowerPoint Presentation</vt:lpstr>
      <vt:lpstr>Routes of Entry</vt:lpstr>
      <vt:lpstr>Laboratory Safety: Identifying Hazards and Assessing Risks</vt:lpstr>
      <vt:lpstr>Assessing Hazards and Reducing Risks</vt:lpstr>
      <vt:lpstr>Equipment and Environmental Hazards</vt:lpstr>
      <vt:lpstr>Equipment and Environmental Hazards</vt:lpstr>
      <vt:lpstr>Chemical Hazards</vt:lpstr>
      <vt:lpstr>Components of GHS Hazard Communication System</vt:lpstr>
      <vt:lpstr>Hazard Classification: Pictograms</vt:lpstr>
      <vt:lpstr>Labeling: Requirements</vt:lpstr>
      <vt:lpstr>Labeling: Signal Word</vt:lpstr>
      <vt:lpstr>Labeling: Hazard Statement(s)</vt:lpstr>
      <vt:lpstr>Labeling: Precautionary Statement(s)</vt:lpstr>
      <vt:lpstr>Labeling: Sample Label</vt:lpstr>
      <vt:lpstr>Safety Data Sheets (SDS)</vt:lpstr>
      <vt:lpstr>Safety Data Sheets (SDS)</vt:lpstr>
      <vt:lpstr>Laboratory Safety: Protecting Yourself and Reducing Risks</vt:lpstr>
      <vt:lpstr>Standard Operating Procedures (SOP)</vt:lpstr>
      <vt:lpstr>Substitution for Less Hazardous Chemicals</vt:lpstr>
      <vt:lpstr>Personal Protective Equipment (PPE)</vt:lpstr>
      <vt:lpstr>PPE: Eyes and Face</vt:lpstr>
      <vt:lpstr>PPE: Skin and Body</vt:lpstr>
      <vt:lpstr>PPE: Respiratory and Hearing</vt:lpstr>
      <vt:lpstr>Engineering Controls</vt:lpstr>
      <vt:lpstr>Engineering Controls: Ventilation </vt:lpstr>
      <vt:lpstr>Engineering Controls: Chemical Storage Cabinets</vt:lpstr>
      <vt:lpstr>Engineering Controls: Safety Shields</vt:lpstr>
      <vt:lpstr>Safety Equipment</vt:lpstr>
      <vt:lpstr>Emergency Response: Medical Emergency</vt:lpstr>
      <vt:lpstr>Emergency Response: Fire</vt:lpstr>
      <vt:lpstr>Emergency Response: Chemical Spills</vt:lpstr>
      <vt:lpstr>Waste Disposal</vt:lpstr>
      <vt:lpstr>General Lab Safety Rules</vt:lpstr>
      <vt:lpstr>General Lab Safety Rules Continued</vt:lpstr>
      <vt:lpstr>General Lab Safety Rules Continued</vt:lpstr>
      <vt:lpstr>Lab Specific Safety</vt:lpstr>
      <vt:lpstr>Our Goal:  A Culture Of Safety</vt:lpstr>
      <vt:lpstr>Questions</vt:lpstr>
    </vt:vector>
  </TitlesOfParts>
  <Company>Grand Valley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Laboratory Safety and Chemical Hygiene Plan</dc:title>
  <dc:creator>Elizabeth Peck</dc:creator>
  <cp:lastModifiedBy>CLAS Safety Intern</cp:lastModifiedBy>
  <cp:revision>36</cp:revision>
  <dcterms:created xsi:type="dcterms:W3CDTF">2014-03-27T15:51:52Z</dcterms:created>
  <dcterms:modified xsi:type="dcterms:W3CDTF">2016-03-14T20:00:16Z</dcterms:modified>
</cp:coreProperties>
</file>