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12"/>
  </p:notesMasterIdLst>
  <p:sldIdLst>
    <p:sldId id="256" r:id="rId2"/>
    <p:sldId id="299" r:id="rId3"/>
    <p:sldId id="297" r:id="rId4"/>
    <p:sldId id="302" r:id="rId5"/>
    <p:sldId id="294" r:id="rId6"/>
    <p:sldId id="300" r:id="rId7"/>
    <p:sldId id="284" r:id="rId8"/>
    <p:sldId id="303" r:id="rId9"/>
    <p:sldId id="301"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Stubbs" initials="VS" lastIdx="2" clrIdx="0">
    <p:extLst>
      <p:ext uri="{19B8F6BF-5375-455C-9EA6-DF929625EA0E}">
        <p15:presenceInfo xmlns:p15="http://schemas.microsoft.com/office/powerpoint/2012/main" userId="S-1-5-21-2644706083-2043571641-1279649182-16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1"/>
    <a:srgbClr val="8BE3E5"/>
    <a:srgbClr val="EC8701"/>
    <a:srgbClr val="0D7BAC"/>
    <a:srgbClr val="293783"/>
    <a:srgbClr val="DAE3EC"/>
    <a:srgbClr val="6B99D5"/>
    <a:srgbClr val="CCD4E6"/>
    <a:srgbClr val="1C2A7B"/>
    <a:srgbClr val="3A5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14"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7D0DE-A747-430A-B300-606F3358DDC8}" type="datetimeFigureOut">
              <a:rPr lang="en-US" smtClean="0"/>
              <a:t>9/16/2021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019E9-0E77-4D5E-A3BC-D5E042D09C21}" type="slidenum">
              <a:rPr lang="en-US" smtClean="0"/>
              <a:t>‹#›</a:t>
            </a:fld>
            <a:endParaRPr lang="en-US" dirty="0"/>
          </a:p>
        </p:txBody>
      </p:sp>
    </p:spTree>
    <p:extLst>
      <p:ext uri="{BB962C8B-B14F-4D97-AF65-F5344CB8AC3E}">
        <p14:creationId xmlns:p14="http://schemas.microsoft.com/office/powerpoint/2010/main" val="365924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1019E9-0E77-4D5E-A3BC-D5E042D09C21}" type="slidenum">
              <a:rPr lang="en-US" smtClean="0"/>
              <a:t>10</a:t>
            </a:fld>
            <a:endParaRPr lang="en-US" dirty="0"/>
          </a:p>
        </p:txBody>
      </p:sp>
    </p:spTree>
    <p:extLst>
      <p:ext uri="{BB962C8B-B14F-4D97-AF65-F5344CB8AC3E}">
        <p14:creationId xmlns:p14="http://schemas.microsoft.com/office/powerpoint/2010/main" val="119235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41342936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94323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255759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427580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322593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70947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96064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12406376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82929210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416774490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33374664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96890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3790020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8821832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96539617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26649615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57197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6B5753-1B9B-45FD-9123-9A4B7B136355}" type="datetimeFigureOut">
              <a:rPr lang="en-US" smtClean="0"/>
              <a:t>9/16/2021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43EBA9-A5FE-4D2B-A306-F593F98CD565}" type="slidenum">
              <a:rPr lang="en-US" smtClean="0"/>
              <a:t>‹#›</a:t>
            </a:fld>
            <a:endParaRPr lang="en-US" dirty="0"/>
          </a:p>
        </p:txBody>
      </p:sp>
    </p:spTree>
    <p:extLst>
      <p:ext uri="{BB962C8B-B14F-4D97-AF65-F5344CB8AC3E}">
        <p14:creationId xmlns:p14="http://schemas.microsoft.com/office/powerpoint/2010/main" val="410397740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transition spd="slow">
    <p:push dir="u"/>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vsu.edu/pnh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mailto:careers@gvsu.edu" TargetMode="External"/><Relationship Id="rId2" Type="http://schemas.openxmlformats.org/officeDocument/2006/relationships/hyperlink" Target="https://gvsu.joinhandshake.com/events/781987/share_preview"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gvsu.edu/hro/selfassessment-login.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vsu.edu/careers/handshake-18.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vsu.joinhandshake.com/career_fairs/25307/student_preview?token=DYaFNHU89NI5JaLJxl59JWOEex-MY9DWhMbfTo1T1n41o6P99A5iaQ"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gvsu.joinhandshake.com/career_fairs/26197/student_preview?token=zPC3xXK4oNxEJV1CwGeA_00ELqtY2S3o6h98dO9h65prTcIEz1mgv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vsu.edu/lakerstogether/"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vsu.edu/careers/handshake-18.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831" y="609600"/>
            <a:ext cx="10210800" cy="1371600"/>
          </a:xfrm>
        </p:spPr>
        <p:txBody>
          <a:bodyPr>
            <a:noAutofit/>
          </a:bodyPr>
          <a:lstStyle/>
          <a:p>
            <a:pPr algn="ctr"/>
            <a:r>
              <a:rPr lang="en-US" sz="8800" b="1" dirty="0">
                <a:solidFill>
                  <a:schemeClr val="tx2"/>
                </a:solidFill>
              </a:rPr>
              <a:t>Announcements</a:t>
            </a:r>
          </a:p>
        </p:txBody>
      </p:sp>
      <p:sp>
        <p:nvSpPr>
          <p:cNvPr id="3" name="Subtitle 2"/>
          <p:cNvSpPr>
            <a:spLocks noGrp="1"/>
          </p:cNvSpPr>
          <p:nvPr>
            <p:ph type="subTitle" idx="1"/>
          </p:nvPr>
        </p:nvSpPr>
        <p:spPr>
          <a:xfrm>
            <a:off x="1988883" y="2286000"/>
            <a:ext cx="7854696" cy="990600"/>
          </a:xfrm>
        </p:spPr>
        <p:txBody>
          <a:bodyPr>
            <a:normAutofit/>
          </a:bodyPr>
          <a:lstStyle/>
          <a:p>
            <a:pPr algn="ctr"/>
            <a:r>
              <a:rPr lang="en-US" sz="4800" b="1" dirty="0">
                <a:solidFill>
                  <a:schemeClr val="accent1"/>
                </a:solidFill>
              </a:rPr>
              <a:t>Week of September 20, 2021</a:t>
            </a:r>
          </a:p>
        </p:txBody>
      </p:sp>
      <p:pic>
        <p:nvPicPr>
          <p:cNvPr id="6" name="Picture 5">
            <a:extLst>
              <a:ext uri="{FF2B5EF4-FFF2-40B4-BE49-F238E27FC236}">
                <a16:creationId xmlns:a16="http://schemas.microsoft.com/office/drawing/2014/main" id="{07645A70-3FEC-4004-814B-36D2D697B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957" y="3657600"/>
            <a:ext cx="5640085" cy="2438956"/>
          </a:xfrm>
          <a:prstGeom prst="rect">
            <a:avLst/>
          </a:prstGeom>
        </p:spPr>
      </p:pic>
    </p:spTree>
    <p:extLst>
      <p:ext uri="{BB962C8B-B14F-4D97-AF65-F5344CB8AC3E}">
        <p14:creationId xmlns:p14="http://schemas.microsoft.com/office/powerpoint/2010/main" val="3399458970"/>
      </p:ext>
    </p:extLst>
  </p:cSld>
  <p:clrMapOvr>
    <a:masterClrMapping/>
  </p:clrMapOvr>
  <p:transition spd="slow" advTm="5000">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21321"/>
            <a:ext cx="8229600" cy="1237488"/>
          </a:xfrm>
        </p:spPr>
        <p:txBody>
          <a:bodyPr>
            <a:normAutofit fontScale="90000"/>
          </a:bodyPr>
          <a:lstStyle/>
          <a:p>
            <a:pPr algn="ctr"/>
            <a:r>
              <a:rPr lang="en-US" b="1" dirty="0">
                <a:solidFill>
                  <a:schemeClr val="tx2"/>
                </a:solidFill>
              </a:rPr>
              <a:t>Public, Nonprofit, and Health Administration</a:t>
            </a:r>
          </a:p>
        </p:txBody>
      </p:sp>
      <p:sp>
        <p:nvSpPr>
          <p:cNvPr id="3" name="Content Placeholder 2"/>
          <p:cNvSpPr>
            <a:spLocks noGrp="1"/>
          </p:cNvSpPr>
          <p:nvPr>
            <p:ph idx="1"/>
          </p:nvPr>
        </p:nvSpPr>
        <p:spPr>
          <a:xfrm>
            <a:off x="3962400" y="1600200"/>
            <a:ext cx="8229600" cy="5163312"/>
          </a:xfrm>
        </p:spPr>
        <p:txBody>
          <a:bodyPr>
            <a:normAutofit lnSpcReduction="10000"/>
          </a:bodyPr>
          <a:lstStyle/>
          <a:p>
            <a:pPr marL="0" indent="0" algn="ctr">
              <a:buNone/>
            </a:pPr>
            <a:r>
              <a:rPr lang="en-US" sz="3500" b="1" dirty="0">
                <a:solidFill>
                  <a:schemeClr val="accent1"/>
                </a:solidFill>
                <a:ea typeface="Arial Unicode MS" pitchFamily="34" charset="-128"/>
                <a:cs typeface="Andalus" pitchFamily="18" charset="-78"/>
              </a:rPr>
              <a:t>Main Office Hours: </a:t>
            </a:r>
          </a:p>
          <a:p>
            <a:pPr marL="0" indent="0" algn="ctr">
              <a:buNone/>
            </a:pPr>
            <a:r>
              <a:rPr lang="en-US" sz="2200" dirty="0">
                <a:solidFill>
                  <a:schemeClr val="tx1"/>
                </a:solidFill>
                <a:ea typeface="Arial Unicode MS" pitchFamily="34" charset="-128"/>
                <a:cs typeface="Andalus" pitchFamily="18" charset="-78"/>
              </a:rPr>
              <a:t>Monday – Friday, 8am – 5pm</a:t>
            </a:r>
          </a:p>
          <a:p>
            <a:pPr marL="0" indent="0" algn="ctr">
              <a:buNone/>
            </a:pPr>
            <a:endParaRPr lang="en-US" sz="1100" dirty="0">
              <a:solidFill>
                <a:schemeClr val="tx1"/>
              </a:solidFill>
              <a:ea typeface="Arial Unicode MS" pitchFamily="34" charset="-128"/>
              <a:cs typeface="Andalus" pitchFamily="18" charset="-78"/>
            </a:endParaRPr>
          </a:p>
          <a:p>
            <a:pPr marL="0" indent="0" algn="ctr">
              <a:buNone/>
            </a:pPr>
            <a:r>
              <a:rPr lang="en-US" sz="2200" dirty="0">
                <a:solidFill>
                  <a:schemeClr val="tx1"/>
                </a:solidFill>
                <a:ea typeface="Arial Unicode MS" pitchFamily="34" charset="-128"/>
                <a:cs typeface="Andalus" pitchFamily="18" charset="-78"/>
              </a:rPr>
              <a:t>Phone Number: (616) 331-6575</a:t>
            </a:r>
          </a:p>
          <a:p>
            <a:pPr marL="0" indent="0" algn="ctr">
              <a:buNone/>
            </a:pPr>
            <a:endParaRPr lang="en-US" sz="900" dirty="0">
              <a:solidFill>
                <a:schemeClr val="tx1"/>
              </a:solidFill>
              <a:ea typeface="Arial Unicode MS" pitchFamily="34" charset="-128"/>
              <a:cs typeface="Andalus" pitchFamily="18" charset="-78"/>
            </a:endParaRPr>
          </a:p>
          <a:p>
            <a:pPr marL="0" indent="0" algn="ctr">
              <a:buNone/>
            </a:pPr>
            <a:r>
              <a:rPr lang="en-US" sz="2200" b="1" i="1" dirty="0">
                <a:solidFill>
                  <a:schemeClr val="tx1"/>
                </a:solidFill>
                <a:ea typeface="Arial Unicode MS" pitchFamily="34" charset="-128"/>
                <a:cs typeface="Andalus" pitchFamily="18" charset="-78"/>
              </a:rPr>
              <a:t>Location: 288C DeVos</a:t>
            </a:r>
          </a:p>
          <a:p>
            <a:pPr marL="0" indent="0" algn="ctr">
              <a:buNone/>
            </a:pPr>
            <a:r>
              <a:rPr lang="en-US" sz="2200" b="1" u="sng" dirty="0">
                <a:solidFill>
                  <a:schemeClr val="tx1"/>
                </a:solidFill>
                <a:ea typeface="Arial Unicode MS" pitchFamily="34" charset="-128"/>
                <a:cs typeface="Andalus" pitchFamily="18" charset="-78"/>
                <a:hlinkClick r:id="rId3">
                  <a:extLst>
                    <a:ext uri="{A12FA001-AC4F-418D-AE19-62706E023703}">
                      <ahyp:hlinkClr xmlns:ahyp="http://schemas.microsoft.com/office/drawing/2018/hyperlinkcolor" val="tx"/>
                    </a:ext>
                  </a:extLst>
                </a:hlinkClick>
              </a:rPr>
              <a:t>www.gvsu.edu/pnha </a:t>
            </a:r>
            <a:endParaRPr lang="en-US" sz="2200" b="1" u="sng" dirty="0">
              <a:solidFill>
                <a:schemeClr val="tx1"/>
              </a:solidFill>
              <a:ea typeface="Arial Unicode MS" pitchFamily="34" charset="-128"/>
              <a:cs typeface="Andalus" pitchFamily="18" charset="-78"/>
            </a:endParaRPr>
          </a:p>
          <a:p>
            <a:pPr marL="0" indent="0" algn="ctr">
              <a:buNone/>
            </a:pPr>
            <a:endParaRPr lang="en-US" sz="1050" dirty="0">
              <a:solidFill>
                <a:schemeClr val="tx1"/>
              </a:solidFill>
              <a:ea typeface="Arial Unicode MS" pitchFamily="34" charset="-128"/>
              <a:cs typeface="Andalus" pitchFamily="18" charset="-78"/>
            </a:endParaRPr>
          </a:p>
          <a:p>
            <a:pPr marL="0" indent="0" algn="ctr">
              <a:buNone/>
            </a:pPr>
            <a:r>
              <a:rPr lang="en-US" b="1" dirty="0">
                <a:solidFill>
                  <a:schemeClr val="accent1"/>
                </a:solidFill>
                <a:ea typeface="Arial Unicode MS" pitchFamily="34" charset="-128"/>
                <a:cs typeface="Andalus" pitchFamily="18" charset="-78"/>
              </a:rPr>
              <a:t>Please call or e-mail with any questions!</a:t>
            </a:r>
          </a:p>
          <a:p>
            <a:pPr marL="0" indent="0" algn="ctr">
              <a:buNone/>
            </a:pPr>
            <a:endParaRPr lang="en-US" b="1" dirty="0">
              <a:solidFill>
                <a:schemeClr val="tx1"/>
              </a:solidFill>
              <a:ea typeface="Arial Unicode MS" pitchFamily="34" charset="-128"/>
              <a:cs typeface="Andalus" pitchFamily="18" charset="-78"/>
            </a:endParaRPr>
          </a:p>
          <a:p>
            <a:pPr marL="0" indent="0" algn="ctr">
              <a:buNone/>
            </a:pPr>
            <a:r>
              <a:rPr lang="en-US" sz="2200" b="1" i="1" dirty="0">
                <a:solidFill>
                  <a:schemeClr val="tx1"/>
                </a:solidFill>
                <a:ea typeface="Arial Unicode MS" pitchFamily="34" charset="-128"/>
                <a:cs typeface="Andalus" pitchFamily="18" charset="-78"/>
              </a:rPr>
              <a:t>Please call the </a:t>
            </a:r>
            <a:r>
              <a:rPr lang="en-US" sz="2200" b="1" i="1" u="sng" dirty="0">
                <a:solidFill>
                  <a:schemeClr val="accent1"/>
                </a:solidFill>
                <a:ea typeface="Arial Unicode MS" pitchFamily="34" charset="-128"/>
                <a:cs typeface="Andalus" pitchFamily="18" charset="-78"/>
              </a:rPr>
              <a:t>CECI Advising Center</a:t>
            </a:r>
            <a:r>
              <a:rPr lang="en-US" sz="2200" b="1" i="1" dirty="0">
                <a:solidFill>
                  <a:schemeClr val="accent1"/>
                </a:solidFill>
                <a:ea typeface="Arial Unicode MS" pitchFamily="34" charset="-128"/>
                <a:cs typeface="Andalus" pitchFamily="18" charset="-78"/>
              </a:rPr>
              <a:t> </a:t>
            </a:r>
            <a:r>
              <a:rPr lang="en-US" sz="2200" b="1" i="1" dirty="0">
                <a:solidFill>
                  <a:schemeClr val="tx1"/>
                </a:solidFill>
                <a:ea typeface="Arial Unicode MS" pitchFamily="34" charset="-128"/>
                <a:cs typeface="Andalus" pitchFamily="18" charset="-78"/>
              </a:rPr>
              <a:t>if you need to schedule an advising appointment. 616.331.6890  </a:t>
            </a:r>
          </a:p>
        </p:txBody>
      </p:sp>
      <p:pic>
        <p:nvPicPr>
          <p:cNvPr id="5" name="Picture 4">
            <a:extLst>
              <a:ext uri="{FF2B5EF4-FFF2-40B4-BE49-F238E27FC236}">
                <a16:creationId xmlns:a16="http://schemas.microsoft.com/office/drawing/2014/main" id="{E92DA3C9-AB4E-4653-9AF8-133A693EA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143000"/>
            <a:ext cx="3937897" cy="3582216"/>
          </a:xfrm>
          <a:prstGeom prst="rect">
            <a:avLst/>
          </a:prstGeom>
        </p:spPr>
      </p:pic>
    </p:spTree>
    <p:extLst>
      <p:ext uri="{BB962C8B-B14F-4D97-AF65-F5344CB8AC3E}">
        <p14:creationId xmlns:p14="http://schemas.microsoft.com/office/powerpoint/2010/main" val="478600651"/>
      </p:ext>
    </p:extLst>
  </p:cSld>
  <p:clrMapOvr>
    <a:masterClrMapping/>
  </p:clrMapOvr>
  <p:transition spd="slow" advTm="8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D478-4E48-4DCF-9677-628AE45A36CC}"/>
              </a:ext>
            </a:extLst>
          </p:cNvPr>
          <p:cNvSpPr>
            <a:spLocks noGrp="1"/>
          </p:cNvSpPr>
          <p:nvPr>
            <p:ph type="title"/>
          </p:nvPr>
        </p:nvSpPr>
        <p:spPr>
          <a:xfrm>
            <a:off x="1484310" y="76200"/>
            <a:ext cx="10018713" cy="1752599"/>
          </a:xfrm>
        </p:spPr>
        <p:txBody>
          <a:bodyPr/>
          <a:lstStyle/>
          <a:p>
            <a:r>
              <a:rPr lang="en-US" b="1" dirty="0"/>
              <a:t>Nervous about attending the GVSU Virtual Career &amp; Internship Fair?</a:t>
            </a:r>
          </a:p>
        </p:txBody>
      </p:sp>
      <p:sp>
        <p:nvSpPr>
          <p:cNvPr id="3" name="Content Placeholder 2">
            <a:extLst>
              <a:ext uri="{FF2B5EF4-FFF2-40B4-BE49-F238E27FC236}">
                <a16:creationId xmlns:a16="http://schemas.microsoft.com/office/drawing/2014/main" id="{53BE839B-666C-41B7-8766-BD9004F3027E}"/>
              </a:ext>
            </a:extLst>
          </p:cNvPr>
          <p:cNvSpPr>
            <a:spLocks noGrp="1"/>
          </p:cNvSpPr>
          <p:nvPr>
            <p:ph idx="1"/>
          </p:nvPr>
        </p:nvSpPr>
        <p:spPr>
          <a:xfrm>
            <a:off x="1484310" y="1981200"/>
            <a:ext cx="10018713" cy="3124201"/>
          </a:xfrm>
        </p:spPr>
        <p:txBody>
          <a:bodyPr>
            <a:normAutofit fontScale="92500" lnSpcReduction="20000"/>
          </a:bodyPr>
          <a:lstStyle/>
          <a:p>
            <a:pPr marL="0" indent="0" algn="ctr">
              <a:buNone/>
            </a:pPr>
            <a:r>
              <a:rPr lang="en-US" dirty="0"/>
              <a:t>Never attended a virtual fair before? Not sure what to expect? Join GVSU Career Center staff as we go over the Handshake Virtual Fair platform and provide tips on how to best prepare for the upcoming career fair.</a:t>
            </a:r>
          </a:p>
          <a:p>
            <a:pPr marL="0" indent="0" algn="ctr">
              <a:buNone/>
            </a:pPr>
            <a:endParaRPr lang="en-US" dirty="0"/>
          </a:p>
          <a:p>
            <a:pPr marL="0" indent="0" algn="ctr">
              <a:buNone/>
            </a:pPr>
            <a:r>
              <a:rPr lang="en-US" sz="3300" b="1" dirty="0"/>
              <a:t>Monday, September 27 | 12:00 p.m. – 1:00 p.m. | Zoom</a:t>
            </a:r>
            <a:br>
              <a:rPr lang="en-US" dirty="0"/>
            </a:br>
            <a:r>
              <a:rPr lang="en-US" b="1" i="1" dirty="0"/>
              <a:t>Registration is required</a:t>
            </a:r>
            <a:r>
              <a:rPr lang="en-US" dirty="0"/>
              <a:t>. </a:t>
            </a:r>
            <a:r>
              <a:rPr lang="en-US" u="sng" dirty="0">
                <a:hlinkClick r:id="rId2"/>
              </a:rPr>
              <a:t>RSVP for this event</a:t>
            </a:r>
            <a:endParaRPr lang="en-US" dirty="0"/>
          </a:p>
          <a:p>
            <a:pPr marL="0" indent="0" algn="ctr">
              <a:buNone/>
            </a:pPr>
            <a:br>
              <a:rPr lang="en-US" dirty="0"/>
            </a:br>
            <a:r>
              <a:rPr lang="en-US" b="1" dirty="0"/>
              <a:t>Contact: </a:t>
            </a:r>
            <a:r>
              <a:rPr lang="en-US" dirty="0"/>
              <a:t>GVSU Career Center I 616-331-3311 I </a:t>
            </a:r>
            <a:r>
              <a:rPr lang="en-US" dirty="0">
                <a:hlinkClick r:id="rId3"/>
              </a:rPr>
              <a:t>careers@gvsu.edu</a:t>
            </a:r>
            <a:r>
              <a:rPr lang="en-US" dirty="0"/>
              <a:t> </a:t>
            </a:r>
          </a:p>
          <a:p>
            <a:pPr marL="0" indent="0">
              <a:buNone/>
            </a:pPr>
            <a:endParaRPr lang="en-US" dirty="0"/>
          </a:p>
        </p:txBody>
      </p:sp>
      <p:pic>
        <p:nvPicPr>
          <p:cNvPr id="1026" name="Picture 2" descr="logo with event title">
            <a:extLst>
              <a:ext uri="{FF2B5EF4-FFF2-40B4-BE49-F238E27FC236}">
                <a16:creationId xmlns:a16="http://schemas.microsoft.com/office/drawing/2014/main" id="{16A31E90-F34A-4F8F-A076-EE8ABF21BA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65" y="49530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12408"/>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6E7EC5-3EE1-468E-93F5-629DD479DABC}"/>
              </a:ext>
            </a:extLst>
          </p:cNvPr>
          <p:cNvSpPr txBox="1"/>
          <p:nvPr/>
        </p:nvSpPr>
        <p:spPr>
          <a:xfrm>
            <a:off x="111138" y="50324"/>
            <a:ext cx="11969717" cy="1661993"/>
          </a:xfrm>
          <a:prstGeom prst="rect">
            <a:avLst/>
          </a:prstGeom>
          <a:noFill/>
        </p:spPr>
        <p:txBody>
          <a:bodyPr wrap="square" rtlCol="0">
            <a:spAutoFit/>
          </a:bodyPr>
          <a:lstStyle/>
          <a:p>
            <a:pPr algn="ctr"/>
            <a:r>
              <a:rPr lang="en-US" sz="3600" b="1" dirty="0">
                <a:solidFill>
                  <a:srgbClr val="0033A1"/>
                </a:solidFill>
              </a:rPr>
              <a:t>PLEASE COMPLETE YOUR DAILY SELF-ASSESSMENT</a:t>
            </a:r>
            <a:r>
              <a:rPr lang="en-US" sz="4400" b="1" dirty="0">
                <a:solidFill>
                  <a:srgbClr val="0033A1"/>
                </a:solidFill>
              </a:rPr>
              <a:t> </a:t>
            </a:r>
            <a:r>
              <a:rPr lang="en-US" sz="5400" b="1" dirty="0">
                <a:solidFill>
                  <a:srgbClr val="0033A1"/>
                </a:solidFill>
              </a:rPr>
              <a:t>EVERY. DAY.</a:t>
            </a:r>
            <a:endParaRPr lang="en-US" sz="4400" b="1" dirty="0">
              <a:solidFill>
                <a:srgbClr val="0033A1"/>
              </a:solidFill>
            </a:endParaRPr>
          </a:p>
        </p:txBody>
      </p:sp>
      <p:sp>
        <p:nvSpPr>
          <p:cNvPr id="4" name="Rectangle 3">
            <a:extLst>
              <a:ext uri="{FF2B5EF4-FFF2-40B4-BE49-F238E27FC236}">
                <a16:creationId xmlns:a16="http://schemas.microsoft.com/office/drawing/2014/main" id="{9C8784FC-0753-4322-9EB9-F1D48D9C45B0}"/>
              </a:ext>
            </a:extLst>
          </p:cNvPr>
          <p:cNvSpPr/>
          <p:nvPr/>
        </p:nvSpPr>
        <p:spPr>
          <a:xfrm>
            <a:off x="723896" y="1799061"/>
            <a:ext cx="10744200" cy="1384995"/>
          </a:xfrm>
          <a:prstGeom prst="rect">
            <a:avLst/>
          </a:prstGeom>
        </p:spPr>
        <p:txBody>
          <a:bodyPr wrap="square">
            <a:spAutoFit/>
          </a:bodyPr>
          <a:lstStyle/>
          <a:p>
            <a:pPr algn="ctr"/>
            <a:r>
              <a:rPr lang="en-US" sz="2800" b="1" dirty="0">
                <a:solidFill>
                  <a:srgbClr val="515764"/>
                </a:solidFill>
                <a:latin typeface="Helvetica" panose="020B0604020202020204" pitchFamily="34" charset="0"/>
                <a:ea typeface="Times New Roman" panose="02020603050405020304" pitchFamily="18" charset="0"/>
              </a:rPr>
              <a:t>Please do this today, </a:t>
            </a:r>
            <a:r>
              <a:rPr lang="en-US" sz="2800" b="1" i="1" u="sng" dirty="0">
                <a:solidFill>
                  <a:srgbClr val="0033A1"/>
                </a:solidFill>
                <a:latin typeface="Helvetica" panose="020B0604020202020204" pitchFamily="34" charset="0"/>
                <a:ea typeface="Times New Roman" panose="02020603050405020304" pitchFamily="18" charset="0"/>
              </a:rPr>
              <a:t>whether vaccinated or not</a:t>
            </a:r>
            <a:r>
              <a:rPr lang="en-US" sz="2800" b="1" dirty="0">
                <a:solidFill>
                  <a:srgbClr val="515764"/>
                </a:solidFill>
                <a:latin typeface="Helvetica" panose="020B0604020202020204" pitchFamily="34" charset="0"/>
                <a:ea typeface="Times New Roman" panose="02020603050405020304" pitchFamily="18" charset="0"/>
              </a:rPr>
              <a:t>, and remember to continue to fill out the online self-assessment each day you are on campus.</a:t>
            </a:r>
            <a:endParaRPr lang="en-US" sz="2800" b="1" dirty="0"/>
          </a:p>
        </p:txBody>
      </p:sp>
      <p:pic>
        <p:nvPicPr>
          <p:cNvPr id="6" name="Picture 5">
            <a:extLst>
              <a:ext uri="{FF2B5EF4-FFF2-40B4-BE49-F238E27FC236}">
                <a16:creationId xmlns:a16="http://schemas.microsoft.com/office/drawing/2014/main" id="{8AD11D76-3A1A-40D0-9521-8BA9FDE5D76F}"/>
              </a:ext>
            </a:extLst>
          </p:cNvPr>
          <p:cNvPicPr>
            <a:picLocks noChangeAspect="1"/>
          </p:cNvPicPr>
          <p:nvPr/>
        </p:nvPicPr>
        <p:blipFill rotWithShape="1">
          <a:blip r:embed="rId2"/>
          <a:srcRect l="5056" t="4005" r="3558" b="3940"/>
          <a:stretch/>
        </p:blipFill>
        <p:spPr>
          <a:xfrm>
            <a:off x="3988381" y="3810000"/>
            <a:ext cx="4215232" cy="2902290"/>
          </a:xfrm>
          <a:prstGeom prst="rect">
            <a:avLst/>
          </a:prstGeom>
        </p:spPr>
      </p:pic>
      <p:sp>
        <p:nvSpPr>
          <p:cNvPr id="7" name="Rectangle 6">
            <a:extLst>
              <a:ext uri="{FF2B5EF4-FFF2-40B4-BE49-F238E27FC236}">
                <a16:creationId xmlns:a16="http://schemas.microsoft.com/office/drawing/2014/main" id="{0485A94E-6BBF-4F54-BE07-368038C9AB18}"/>
              </a:ext>
            </a:extLst>
          </p:cNvPr>
          <p:cNvSpPr/>
          <p:nvPr/>
        </p:nvSpPr>
        <p:spPr>
          <a:xfrm>
            <a:off x="3891354" y="3252083"/>
            <a:ext cx="4409284" cy="338554"/>
          </a:xfrm>
          <a:prstGeom prst="rect">
            <a:avLst/>
          </a:prstGeom>
        </p:spPr>
        <p:txBody>
          <a:bodyPr wrap="none">
            <a:spAutoFit/>
          </a:bodyPr>
          <a:lstStyle/>
          <a:p>
            <a:r>
              <a:rPr lang="en-US" sz="1600" dirty="0">
                <a:solidFill>
                  <a:srgbClr val="0033A1"/>
                </a:solidFill>
                <a:hlinkClick r:id="rId3">
                  <a:extLst>
                    <a:ext uri="{A12FA001-AC4F-418D-AE19-62706E023703}">
                      <ahyp:hlinkClr xmlns:ahyp="http://schemas.microsoft.com/office/drawing/2018/hyperlinkcolor" val="tx"/>
                    </a:ext>
                  </a:extLst>
                </a:hlinkClick>
              </a:rPr>
              <a:t>www.gvsu.edu/hro/selfassessment-login.htm</a:t>
            </a:r>
            <a:r>
              <a:rPr lang="en-US" sz="1600" dirty="0">
                <a:solidFill>
                  <a:srgbClr val="0033A1"/>
                </a:solidFill>
              </a:rPr>
              <a:t> </a:t>
            </a:r>
          </a:p>
        </p:txBody>
      </p:sp>
      <p:pic>
        <p:nvPicPr>
          <p:cNvPr id="13" name="Picture 12">
            <a:extLst>
              <a:ext uri="{FF2B5EF4-FFF2-40B4-BE49-F238E27FC236}">
                <a16:creationId xmlns:a16="http://schemas.microsoft.com/office/drawing/2014/main" id="{75305094-0408-4E4C-BA53-F33AE53A29AE}"/>
              </a:ext>
            </a:extLst>
          </p:cNvPr>
          <p:cNvPicPr>
            <a:picLocks noChangeAspect="1"/>
          </p:cNvPicPr>
          <p:nvPr/>
        </p:nvPicPr>
        <p:blipFill rotWithShape="1">
          <a:blip r:embed="rId2"/>
          <a:srcRect l="5056" t="16749" r="3558" b="10745"/>
          <a:stretch/>
        </p:blipFill>
        <p:spPr>
          <a:xfrm>
            <a:off x="-26555" y="4191000"/>
            <a:ext cx="4215232" cy="2286000"/>
          </a:xfrm>
          <a:prstGeom prst="rect">
            <a:avLst/>
          </a:prstGeom>
        </p:spPr>
      </p:pic>
      <p:pic>
        <p:nvPicPr>
          <p:cNvPr id="14" name="Picture 13">
            <a:extLst>
              <a:ext uri="{FF2B5EF4-FFF2-40B4-BE49-F238E27FC236}">
                <a16:creationId xmlns:a16="http://schemas.microsoft.com/office/drawing/2014/main" id="{1DBBAC4A-C8B5-465A-ABEB-7C05A1015AD9}"/>
              </a:ext>
            </a:extLst>
          </p:cNvPr>
          <p:cNvPicPr>
            <a:picLocks noChangeAspect="1"/>
          </p:cNvPicPr>
          <p:nvPr/>
        </p:nvPicPr>
        <p:blipFill rotWithShape="1">
          <a:blip r:embed="rId2"/>
          <a:srcRect l="5056" t="16749" r="3558" b="10745"/>
          <a:stretch/>
        </p:blipFill>
        <p:spPr>
          <a:xfrm>
            <a:off x="7772400" y="4191000"/>
            <a:ext cx="4215232" cy="2286000"/>
          </a:xfrm>
          <a:prstGeom prst="rect">
            <a:avLst/>
          </a:prstGeom>
        </p:spPr>
      </p:pic>
    </p:spTree>
    <p:extLst>
      <p:ext uri="{BB962C8B-B14F-4D97-AF65-F5344CB8AC3E}">
        <p14:creationId xmlns:p14="http://schemas.microsoft.com/office/powerpoint/2010/main" val="2681817975"/>
      </p:ext>
    </p:extLst>
  </p:cSld>
  <p:clrMapOvr>
    <a:masterClrMapping/>
  </p:clrMapOvr>
  <p:transition spd="slow" advTm="8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EE11-FA50-411D-BA9E-06D20B779DAB}"/>
              </a:ext>
            </a:extLst>
          </p:cNvPr>
          <p:cNvSpPr>
            <a:spLocks noGrp="1"/>
          </p:cNvSpPr>
          <p:nvPr>
            <p:ph type="title"/>
          </p:nvPr>
        </p:nvSpPr>
        <p:spPr>
          <a:xfrm>
            <a:off x="1581943" y="0"/>
            <a:ext cx="10018713" cy="1752599"/>
          </a:xfrm>
        </p:spPr>
        <p:txBody>
          <a:bodyPr>
            <a:normAutofit fontScale="90000"/>
          </a:bodyPr>
          <a:lstStyle/>
          <a:p>
            <a:r>
              <a:rPr lang="en-US" b="1" dirty="0"/>
              <a:t>Roosevelt Park Ministries</a:t>
            </a:r>
            <a:br>
              <a:rPr lang="en-US" b="1" dirty="0"/>
            </a:br>
            <a:r>
              <a:rPr lang="en-US" b="1" dirty="0">
                <a:solidFill>
                  <a:schemeClr val="accent1"/>
                </a:solidFill>
              </a:rPr>
              <a:t>Newsletter Internship Description</a:t>
            </a:r>
            <a:br>
              <a:rPr lang="en-US" b="1" dirty="0"/>
            </a:br>
            <a:r>
              <a:rPr lang="en-US" dirty="0"/>
              <a:t>Fall 2021, Spring/Summer 2022</a:t>
            </a:r>
          </a:p>
        </p:txBody>
      </p:sp>
      <p:sp>
        <p:nvSpPr>
          <p:cNvPr id="3" name="Content Placeholder 2">
            <a:extLst>
              <a:ext uri="{FF2B5EF4-FFF2-40B4-BE49-F238E27FC236}">
                <a16:creationId xmlns:a16="http://schemas.microsoft.com/office/drawing/2014/main" id="{FB0E95D1-B066-405E-9D8E-09DC46AACF4C}"/>
              </a:ext>
            </a:extLst>
          </p:cNvPr>
          <p:cNvSpPr>
            <a:spLocks noGrp="1"/>
          </p:cNvSpPr>
          <p:nvPr>
            <p:ph idx="1"/>
          </p:nvPr>
        </p:nvSpPr>
        <p:spPr>
          <a:xfrm>
            <a:off x="1295400" y="1866899"/>
            <a:ext cx="10668000" cy="3124201"/>
          </a:xfrm>
        </p:spPr>
        <p:txBody>
          <a:bodyPr>
            <a:normAutofit fontScale="92500"/>
          </a:bodyPr>
          <a:lstStyle/>
          <a:p>
            <a:pPr marL="0" indent="0" algn="ctr">
              <a:buNone/>
            </a:pPr>
            <a:r>
              <a:rPr lang="en-US" dirty="0"/>
              <a:t>The primary task of this position is to create a quarterly newsletter that represents Roosevelt Park Ministries to its potential donors. The goal of this newsletter is to promote Roosevelt Park Ministries to previous supporters through the use of anecdotes, data, and other related material. This internship is heavily dependent on being able to work with templates and to have a posture of curiosity for Roosevelt Park Ministries and our mission. This is an unpaid internship. Expect to work about 10 hours a week.</a:t>
            </a:r>
          </a:p>
          <a:p>
            <a:pPr marL="0" indent="0">
              <a:buNone/>
            </a:pPr>
            <a:endParaRPr lang="en-US" sz="800" dirty="0"/>
          </a:p>
          <a:p>
            <a:pPr marL="0" indent="0" algn="ctr">
              <a:buNone/>
            </a:pPr>
            <a:r>
              <a:rPr lang="en-US" sz="2200" b="1" dirty="0"/>
              <a:t>Full internship descriptions, qualifications, and how to apply can be found on </a:t>
            </a:r>
            <a:r>
              <a:rPr lang="en-US" sz="2200" b="1" dirty="0">
                <a:hlinkClick r:id="rId2"/>
              </a:rPr>
              <a:t>Handshake</a:t>
            </a:r>
            <a:r>
              <a:rPr lang="en-US" sz="2200" b="1" dirty="0"/>
              <a:t>.</a:t>
            </a:r>
          </a:p>
        </p:txBody>
      </p:sp>
      <p:pic>
        <p:nvPicPr>
          <p:cNvPr id="1026" name="Picture 2" descr="May be an image of text that says 'Roosevelt Park MINISTRIES Building bridges across cultures &amp; languages'">
            <a:extLst>
              <a:ext uri="{FF2B5EF4-FFF2-40B4-BE49-F238E27FC236}">
                <a16:creationId xmlns:a16="http://schemas.microsoft.com/office/drawing/2014/main" id="{7E2C0141-E871-46BE-9D3E-F00D381B4A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000" b="26667"/>
          <a:stretch/>
        </p:blipFill>
        <p:spPr bwMode="auto">
          <a:xfrm>
            <a:off x="4914899" y="4991100"/>
            <a:ext cx="3352800" cy="178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61005"/>
      </p:ext>
    </p:extLst>
  </p:cSld>
  <p:clrMapOvr>
    <a:masterClrMapping/>
  </p:clrMapOvr>
  <p:transition spd="slow" advTm="24000">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CB1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7E62-A959-47FE-AC16-D875E4F74CEE}"/>
              </a:ext>
            </a:extLst>
          </p:cNvPr>
          <p:cNvSpPr>
            <a:spLocks noGrp="1"/>
          </p:cNvSpPr>
          <p:nvPr>
            <p:ph type="title"/>
          </p:nvPr>
        </p:nvSpPr>
        <p:spPr>
          <a:xfrm>
            <a:off x="2476500" y="0"/>
            <a:ext cx="7239000" cy="1320800"/>
          </a:xfrm>
        </p:spPr>
        <p:txBody>
          <a:bodyPr>
            <a:normAutofit fontScale="90000"/>
          </a:bodyPr>
          <a:lstStyle/>
          <a:p>
            <a:pPr algn="ctr"/>
            <a:r>
              <a:rPr lang="en-US" sz="8000" b="1" dirty="0">
                <a:solidFill>
                  <a:schemeClr val="bg1"/>
                </a:solidFill>
              </a:rPr>
              <a:t>SAVE THE DATE!</a:t>
            </a:r>
          </a:p>
        </p:txBody>
      </p:sp>
      <p:pic>
        <p:nvPicPr>
          <p:cNvPr id="1028" name="Picture 4" descr="May be an image of text that says 'Virtual GVSU Career and Internship Fair 2021 Thursday, October 7th 2-6pm'">
            <a:extLst>
              <a:ext uri="{FF2B5EF4-FFF2-40B4-BE49-F238E27FC236}">
                <a16:creationId xmlns:a16="http://schemas.microsoft.com/office/drawing/2014/main" id="{6524F8F6-BC11-4E9D-BDA0-1AC46B23DB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9" b="8751"/>
          <a:stretch/>
        </p:blipFill>
        <p:spPr bwMode="auto">
          <a:xfrm>
            <a:off x="0" y="1066800"/>
            <a:ext cx="12192000" cy="355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632D87-0889-4779-8C1C-B206E927C072}"/>
              </a:ext>
            </a:extLst>
          </p:cNvPr>
          <p:cNvSpPr/>
          <p:nvPr/>
        </p:nvSpPr>
        <p:spPr>
          <a:xfrm>
            <a:off x="0" y="4622800"/>
            <a:ext cx="12192000" cy="2082799"/>
          </a:xfrm>
          <a:prstGeom prst="rect">
            <a:avLst/>
          </a:prstGeom>
        </p:spPr>
        <p:txBody>
          <a:bodyPr wrap="squar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2323"/>
                </a:solidFill>
                <a:effectLst/>
                <a:uLnTx/>
                <a:uFillTx/>
                <a:latin typeface="Lato"/>
                <a:ea typeface="+mn-ea"/>
                <a:cs typeface="+mn-cs"/>
              </a:rPr>
              <a:t>Explore various career fields and meet with employers looking to hire for internships, part-time and full-time opportunities in a virtual environment!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323"/>
                </a:solidFill>
                <a:effectLst/>
                <a:uLnTx/>
                <a:uFillTx/>
                <a:latin typeface="Lato"/>
                <a:ea typeface="+mn-ea"/>
                <a:cs typeface="+mn-cs"/>
              </a:rPr>
              <a:t> </a:t>
            </a:r>
          </a:p>
          <a:p>
            <a:pPr marL="457200" marR="0" lvl="2"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232323"/>
                </a:solidFill>
                <a:effectLst/>
                <a:uLnTx/>
                <a:uFillTx/>
                <a:latin typeface="Lato"/>
                <a:ea typeface="+mn-ea"/>
                <a:cs typeface="+mn-cs"/>
              </a:rPr>
              <a:t> Sign up for 1:1 meetings</a:t>
            </a:r>
            <a:r>
              <a:rPr kumimoji="0" lang="en-US" sz="1200" b="0" i="0" u="none" strike="noStrike" kern="1200" cap="none" spc="0" normalizeH="0" baseline="0" noProof="0" dirty="0">
                <a:ln>
                  <a:noFill/>
                </a:ln>
                <a:solidFill>
                  <a:srgbClr val="232323"/>
                </a:solidFill>
                <a:effectLst/>
                <a:uLnTx/>
                <a:uFillTx/>
                <a:latin typeface="Lato"/>
                <a:ea typeface="+mn-ea"/>
                <a:cs typeface="+mn-cs"/>
              </a:rPr>
              <a:t> in </a:t>
            </a:r>
            <a:r>
              <a:rPr kumimoji="0" lang="en-US" sz="1200" b="1" i="0" u="none" strike="noStrike" kern="1200" cap="none" spc="0" normalizeH="0" baseline="0" noProof="0" dirty="0">
                <a:ln>
                  <a:noFill/>
                </a:ln>
                <a:solidFill>
                  <a:prstClr val="black"/>
                </a:solidFill>
                <a:effectLst/>
                <a:uLnTx/>
                <a:uFillTx/>
                <a:latin typeface="Lato"/>
                <a:ea typeface="+mn-ea"/>
                <a:cs typeface="+mn-cs"/>
                <a:hlinkClick r:id="rId3">
                  <a:extLst>
                    <a:ext uri="{A12FA001-AC4F-418D-AE19-62706E023703}">
                      <ahyp:hlinkClr xmlns:ahyp="http://schemas.microsoft.com/office/drawing/2018/hyperlinkcolor" val="tx"/>
                    </a:ext>
                  </a:extLst>
                </a:hlinkClick>
              </a:rPr>
              <a:t>Handshake </a:t>
            </a:r>
            <a:r>
              <a:rPr kumimoji="0" lang="en-US" sz="1200" b="0" i="0" u="none" strike="noStrike" kern="1200" cap="none" spc="0" normalizeH="0" baseline="0" noProof="0" dirty="0">
                <a:ln>
                  <a:noFill/>
                </a:ln>
                <a:solidFill>
                  <a:srgbClr val="232323"/>
                </a:solidFill>
                <a:effectLst/>
                <a:uLnTx/>
                <a:uFillTx/>
                <a:latin typeface="Lato"/>
                <a:ea typeface="+mn-ea"/>
                <a:cs typeface="+mn-cs"/>
              </a:rPr>
              <a:t>with representatives to introduce yourself and express interest in a position. These are on a first-come, first-served basis!</a:t>
            </a:r>
          </a:p>
          <a:p>
            <a:pPr marL="457200" marR="0" lvl="2"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32323"/>
                </a:solidFill>
                <a:effectLst/>
                <a:uLnTx/>
                <a:uFillTx/>
                <a:latin typeface="Lato"/>
                <a:ea typeface="+mn-ea"/>
                <a:cs typeface="+mn-cs"/>
              </a:rPr>
              <a:t> During the fair,</a:t>
            </a:r>
            <a:r>
              <a:rPr kumimoji="0" lang="en-US" sz="1200" b="1" i="0" u="none" strike="noStrike" kern="1200" cap="none" spc="0" normalizeH="0" baseline="0" noProof="0" dirty="0">
                <a:ln>
                  <a:noFill/>
                </a:ln>
                <a:solidFill>
                  <a:srgbClr val="232323"/>
                </a:solidFill>
                <a:effectLst/>
                <a:uLnTx/>
                <a:uFillTx/>
                <a:latin typeface="Lato"/>
                <a:ea typeface="+mn-ea"/>
                <a:cs typeface="+mn-cs"/>
              </a:rPr>
              <a:t> join group meetings with employers </a:t>
            </a:r>
            <a:r>
              <a:rPr kumimoji="0" lang="en-US" sz="1200" b="0" i="0" u="none" strike="noStrike" kern="1200" cap="none" spc="0" normalizeH="0" baseline="0" noProof="0" dirty="0">
                <a:ln>
                  <a:noFill/>
                </a:ln>
                <a:solidFill>
                  <a:srgbClr val="232323"/>
                </a:solidFill>
                <a:effectLst/>
                <a:uLnTx/>
                <a:uFillTx/>
                <a:latin typeface="Lato"/>
                <a:ea typeface="+mn-ea"/>
                <a:cs typeface="+mn-cs"/>
              </a:rPr>
              <a:t>to ask questions, learn more about the organization, opportunities, and various career paths.</a:t>
            </a:r>
          </a:p>
          <a:p>
            <a:pPr marL="457200" marR="0" lvl="2"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32323"/>
                </a:solidFill>
                <a:effectLst/>
                <a:uLnTx/>
                <a:uFillTx/>
                <a:latin typeface="Lato"/>
                <a:ea typeface="+mn-ea"/>
                <a:cs typeface="+mn-cs"/>
              </a:rPr>
              <a:t> Career Explorers – explore various career paths and build your professional networks by meeting with employers interested in engaging with you.</a:t>
            </a:r>
            <a:br>
              <a:rPr kumimoji="0" lang="en-US" sz="1200" b="0" i="0" u="none" strike="noStrike" kern="1200" cap="none" spc="0" normalizeH="0" baseline="0" noProof="0" dirty="0">
                <a:ln>
                  <a:noFill/>
                </a:ln>
                <a:solidFill>
                  <a:srgbClr val="232323"/>
                </a:solidFill>
                <a:effectLst/>
                <a:uLnTx/>
                <a:uFillTx/>
                <a:latin typeface="Lato"/>
                <a:ea typeface="+mn-ea"/>
                <a:cs typeface="+mn-cs"/>
              </a:rPr>
            </a:br>
            <a:endParaRPr kumimoji="0" lang="en-US" sz="1200" b="0" i="0" u="none" strike="noStrike" kern="1200" cap="none" spc="0" normalizeH="0" baseline="0" noProof="0" dirty="0">
              <a:ln>
                <a:noFill/>
              </a:ln>
              <a:solidFill>
                <a:srgbClr val="232323"/>
              </a:solidFill>
              <a:effectLst/>
              <a:uLnTx/>
              <a:uFillTx/>
              <a:latin typeface="Lato"/>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32323"/>
                </a:solidFill>
                <a:effectLst/>
                <a:uLnTx/>
                <a:uFillTx/>
                <a:latin typeface="Lato"/>
                <a:ea typeface="+mn-ea"/>
                <a:cs typeface="+mn-cs"/>
              </a:rPr>
              <a:t>Do this all from the comfort of your room! No lines, no travel, no parking hassle!</a:t>
            </a:r>
            <a:endParaRPr kumimoji="0" lang="en-US" sz="1600" b="0" i="0" u="none" strike="noStrike" kern="1200" cap="none" spc="0" normalizeH="0" baseline="0" noProof="0" dirty="0">
              <a:ln>
                <a:noFill/>
              </a:ln>
              <a:solidFill>
                <a:srgbClr val="232323"/>
              </a:solidFill>
              <a:effectLst/>
              <a:uLnTx/>
              <a:uFillTx/>
              <a:latin typeface="Lato"/>
              <a:ea typeface="+mn-ea"/>
              <a:cs typeface="+mn-cs"/>
            </a:endParaRPr>
          </a:p>
        </p:txBody>
      </p:sp>
    </p:spTree>
    <p:extLst>
      <p:ext uri="{BB962C8B-B14F-4D97-AF65-F5344CB8AC3E}">
        <p14:creationId xmlns:p14="http://schemas.microsoft.com/office/powerpoint/2010/main" val="3233792204"/>
      </p:ext>
    </p:extLst>
  </p:cSld>
  <p:clrMapOvr>
    <a:masterClrMapping/>
  </p:clrMapOvr>
  <p:transition spd="slow" advTm="18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75D4-B668-4E7A-AC08-ACEC920D79D2}"/>
              </a:ext>
            </a:extLst>
          </p:cNvPr>
          <p:cNvSpPr>
            <a:spLocks noGrp="1"/>
          </p:cNvSpPr>
          <p:nvPr>
            <p:ph type="title"/>
          </p:nvPr>
        </p:nvSpPr>
        <p:spPr>
          <a:xfrm>
            <a:off x="1484310" y="94759"/>
            <a:ext cx="10018713" cy="1752599"/>
          </a:xfrm>
        </p:spPr>
        <p:txBody>
          <a:bodyPr>
            <a:normAutofit fontScale="90000"/>
          </a:bodyPr>
          <a:lstStyle/>
          <a:p>
            <a:r>
              <a:rPr lang="en-US" b="1" dirty="0"/>
              <a:t>Career Fairs, whether in-person or virtual, can be quite nerve-wracking. Preparation is key!</a:t>
            </a:r>
          </a:p>
        </p:txBody>
      </p:sp>
      <p:sp>
        <p:nvSpPr>
          <p:cNvPr id="3" name="Content Placeholder 2">
            <a:extLst>
              <a:ext uri="{FF2B5EF4-FFF2-40B4-BE49-F238E27FC236}">
                <a16:creationId xmlns:a16="http://schemas.microsoft.com/office/drawing/2014/main" id="{25C38460-4493-46D9-BDDF-D40DE9AB8551}"/>
              </a:ext>
            </a:extLst>
          </p:cNvPr>
          <p:cNvSpPr>
            <a:spLocks noGrp="1"/>
          </p:cNvSpPr>
          <p:nvPr>
            <p:ph idx="1"/>
          </p:nvPr>
        </p:nvSpPr>
        <p:spPr>
          <a:xfrm>
            <a:off x="1484310" y="1808282"/>
            <a:ext cx="10018713" cy="3733800"/>
          </a:xfrm>
        </p:spPr>
        <p:txBody>
          <a:bodyPr>
            <a:noAutofit/>
          </a:bodyPr>
          <a:lstStyle/>
          <a:p>
            <a:pPr marL="0" indent="0" algn="ctr">
              <a:buNone/>
            </a:pPr>
            <a:r>
              <a:rPr lang="en-US" dirty="0"/>
              <a:t>Join the Career Center for a session on crafting your virtual introduction/elevator pitch. Taking a few minutes to craft your story—where you started, where you are now, where you want to go—will serve as a foundation for conversations. Attendees will have the chance to practice their crafted pitch with professionals who can give great advice to help improve their networking skills, all in a low-key environment!</a:t>
            </a:r>
          </a:p>
          <a:p>
            <a:pPr marL="0" indent="0" algn="ctr">
              <a:buNone/>
            </a:pPr>
            <a:endParaRPr lang="en-US" sz="600" dirty="0"/>
          </a:p>
          <a:p>
            <a:pPr marL="0" indent="0" algn="ctr">
              <a:buNone/>
            </a:pPr>
            <a:r>
              <a:rPr lang="en-US" b="1" dirty="0"/>
              <a:t>Tuesday, September 28 | 11:30 a.m. – 1:00 p.m. | Zoom</a:t>
            </a:r>
            <a:br>
              <a:rPr lang="en-US" dirty="0"/>
            </a:br>
            <a:r>
              <a:rPr lang="en-US" b="1" i="1" dirty="0"/>
              <a:t>Registration is required</a:t>
            </a:r>
            <a:r>
              <a:rPr lang="en-US" b="1" dirty="0"/>
              <a:t>. | </a:t>
            </a:r>
            <a:r>
              <a:rPr lang="en-US" u="sng" dirty="0">
                <a:hlinkClick r:id="rId2"/>
              </a:rPr>
              <a:t>RSVP for this event</a:t>
            </a:r>
            <a:endParaRPr lang="en-US" dirty="0"/>
          </a:p>
          <a:p>
            <a:pPr marL="0" indent="0" algn="ctr">
              <a:buNone/>
            </a:pPr>
            <a:endParaRPr lang="en-US" dirty="0"/>
          </a:p>
        </p:txBody>
      </p:sp>
      <p:pic>
        <p:nvPicPr>
          <p:cNvPr id="2050" name="Picture 2" descr="logo with event title">
            <a:extLst>
              <a:ext uri="{FF2B5EF4-FFF2-40B4-BE49-F238E27FC236}">
                <a16:creationId xmlns:a16="http://schemas.microsoft.com/office/drawing/2014/main" id="{9B7CC529-C523-4414-B7BB-9686A9837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0714" y="5277338"/>
            <a:ext cx="1485903" cy="148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05134"/>
      </p:ext>
    </p:extLst>
  </p:cSld>
  <p:clrMapOvr>
    <a:masterClrMapping/>
  </p:clrMapOvr>
  <p:transition spd="slow" advTm="20000">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4AAFE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2BED4A-0B65-4EB3-B5CB-9DB4874D8587}"/>
              </a:ext>
            </a:extLst>
          </p:cNvPr>
          <p:cNvSpPr>
            <a:spLocks noGrp="1"/>
          </p:cNvSpPr>
          <p:nvPr>
            <p:ph idx="1"/>
          </p:nvPr>
        </p:nvSpPr>
        <p:spPr>
          <a:xfrm>
            <a:off x="1828798" y="1907915"/>
            <a:ext cx="8534400" cy="533400"/>
          </a:xfrm>
        </p:spPr>
        <p:txBody>
          <a:bodyPr>
            <a:normAutofit lnSpcReduction="10000"/>
          </a:bodyPr>
          <a:lstStyle/>
          <a:p>
            <a:pPr marL="0" indent="0" algn="ctr">
              <a:buNone/>
            </a:pPr>
            <a:r>
              <a:rPr lang="en-US" sz="3200" b="1" dirty="0">
                <a:solidFill>
                  <a:schemeClr val="tx1"/>
                </a:solidFill>
              </a:rPr>
              <a:t>Be safe, and make good choices, Lakers! </a:t>
            </a:r>
          </a:p>
        </p:txBody>
      </p:sp>
      <p:pic>
        <p:nvPicPr>
          <p:cNvPr id="5" name="Picture 4">
            <a:hlinkClick r:id="rId2"/>
            <a:extLst>
              <a:ext uri="{FF2B5EF4-FFF2-40B4-BE49-F238E27FC236}">
                <a16:creationId xmlns:a16="http://schemas.microsoft.com/office/drawing/2014/main" id="{A258AB50-1F28-495F-90D8-C7BFA226B389}"/>
              </a:ext>
            </a:extLst>
          </p:cNvPr>
          <p:cNvPicPr>
            <a:picLocks noChangeAspect="1"/>
          </p:cNvPicPr>
          <p:nvPr/>
        </p:nvPicPr>
        <p:blipFill rotWithShape="1">
          <a:blip r:embed="rId3"/>
          <a:srcRect l="15331" t="7849" r="15331" b="11641"/>
          <a:stretch/>
        </p:blipFill>
        <p:spPr>
          <a:xfrm>
            <a:off x="2990848" y="191731"/>
            <a:ext cx="6210299" cy="1535880"/>
          </a:xfrm>
          <a:prstGeom prst="rect">
            <a:avLst/>
          </a:prstGeom>
          <a:solidFill>
            <a:srgbClr val="4AAFE8"/>
          </a:solidFill>
        </p:spPr>
      </p:pic>
      <p:pic>
        <p:nvPicPr>
          <p:cNvPr id="9" name="Picture 8">
            <a:extLst>
              <a:ext uri="{FF2B5EF4-FFF2-40B4-BE49-F238E27FC236}">
                <a16:creationId xmlns:a16="http://schemas.microsoft.com/office/drawing/2014/main" id="{48026D9F-8DDB-4C47-A194-2A9DA442B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508" y="3197469"/>
            <a:ext cx="2437892" cy="2438434"/>
          </a:xfrm>
          <a:prstGeom prst="rect">
            <a:avLst/>
          </a:prstGeom>
        </p:spPr>
      </p:pic>
      <p:pic>
        <p:nvPicPr>
          <p:cNvPr id="11" name="Picture 10">
            <a:extLst>
              <a:ext uri="{FF2B5EF4-FFF2-40B4-BE49-F238E27FC236}">
                <a16:creationId xmlns:a16="http://schemas.microsoft.com/office/drawing/2014/main" id="{744E57D6-CD78-4C84-AF23-0D85FFD8A1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138" y="2549786"/>
            <a:ext cx="6635717" cy="3733800"/>
          </a:xfrm>
          <a:prstGeom prst="rect">
            <a:avLst/>
          </a:prstGeom>
        </p:spPr>
      </p:pic>
      <p:pic>
        <p:nvPicPr>
          <p:cNvPr id="1026" name="Picture 2" descr="Candice Cadena">
            <a:extLst>
              <a:ext uri="{FF2B5EF4-FFF2-40B4-BE49-F238E27FC236}">
                <a16:creationId xmlns:a16="http://schemas.microsoft.com/office/drawing/2014/main" id="{914FF649-39C9-4F0A-ADEF-E1BB981527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4" y="3197469"/>
            <a:ext cx="2438433" cy="243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77113"/>
      </p:ext>
    </p:extLst>
  </p:cSld>
  <p:clrMapOvr>
    <a:masterClrMapping/>
  </p:clrMapOvr>
  <p:transition spd="slow" advTm="8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EE11-FA50-411D-BA9E-06D20B779DAB}"/>
              </a:ext>
            </a:extLst>
          </p:cNvPr>
          <p:cNvSpPr>
            <a:spLocks noGrp="1"/>
          </p:cNvSpPr>
          <p:nvPr>
            <p:ph type="title"/>
          </p:nvPr>
        </p:nvSpPr>
        <p:spPr>
          <a:xfrm>
            <a:off x="1581943" y="0"/>
            <a:ext cx="10018713" cy="1752599"/>
          </a:xfrm>
        </p:spPr>
        <p:txBody>
          <a:bodyPr>
            <a:normAutofit fontScale="90000"/>
          </a:bodyPr>
          <a:lstStyle/>
          <a:p>
            <a:r>
              <a:rPr lang="en-US" b="1" dirty="0"/>
              <a:t>Roosevelt Park Ministries</a:t>
            </a:r>
            <a:br>
              <a:rPr lang="en-US" b="1" dirty="0"/>
            </a:br>
            <a:r>
              <a:rPr lang="en-US" b="1" dirty="0">
                <a:solidFill>
                  <a:schemeClr val="accent1"/>
                </a:solidFill>
              </a:rPr>
              <a:t>Bilingual</a:t>
            </a:r>
            <a:r>
              <a:rPr lang="en-US" b="1" dirty="0"/>
              <a:t> </a:t>
            </a:r>
            <a:r>
              <a:rPr lang="en-US" b="1" dirty="0">
                <a:solidFill>
                  <a:schemeClr val="accent1"/>
                </a:solidFill>
              </a:rPr>
              <a:t>Administrative Intern/Volunteer</a:t>
            </a:r>
            <a:br>
              <a:rPr lang="en-US" b="1" dirty="0"/>
            </a:br>
            <a:r>
              <a:rPr lang="en-US" b="1" dirty="0"/>
              <a:t>Fall 2021,Winter/Spring 2022</a:t>
            </a:r>
            <a:endParaRPr lang="en-US" dirty="0"/>
          </a:p>
        </p:txBody>
      </p:sp>
      <p:sp>
        <p:nvSpPr>
          <p:cNvPr id="3" name="Content Placeholder 2">
            <a:extLst>
              <a:ext uri="{FF2B5EF4-FFF2-40B4-BE49-F238E27FC236}">
                <a16:creationId xmlns:a16="http://schemas.microsoft.com/office/drawing/2014/main" id="{FB0E95D1-B066-405E-9D8E-09DC46AACF4C}"/>
              </a:ext>
            </a:extLst>
          </p:cNvPr>
          <p:cNvSpPr>
            <a:spLocks noGrp="1"/>
          </p:cNvSpPr>
          <p:nvPr>
            <p:ph idx="1"/>
          </p:nvPr>
        </p:nvSpPr>
        <p:spPr>
          <a:xfrm>
            <a:off x="1257299" y="1809749"/>
            <a:ext cx="10668000" cy="3124201"/>
          </a:xfrm>
        </p:spPr>
        <p:txBody>
          <a:bodyPr>
            <a:normAutofit fontScale="92500" lnSpcReduction="10000"/>
          </a:bodyPr>
          <a:lstStyle/>
          <a:p>
            <a:pPr marL="0" indent="0" algn="ctr">
              <a:buNone/>
            </a:pPr>
            <a:r>
              <a:rPr lang="en-US" dirty="0"/>
              <a:t>This position requires a responsible and personable individual to provide holistic support for residents of the Roosevelt Park Ministries neighborhood and surrounding area through giving a warm welcome, answering phones, and translating basic documents, and giving out information about the services/programs offered at RPM. Roosevelt Park Ministries is a non-profit organization located in the Roosevelt Park area of Grand Rapids. This opportunity will allow the student to utilize both Spanish and English skills. The internship requires 8-10 hours per week for 12-15 weeks or more, and days and hours can be negotiated. The internship is unpaid.</a:t>
            </a:r>
          </a:p>
          <a:p>
            <a:pPr marL="0" indent="0">
              <a:buNone/>
            </a:pPr>
            <a:endParaRPr lang="en-US" sz="800" dirty="0"/>
          </a:p>
          <a:p>
            <a:pPr marL="0" indent="0" algn="ctr">
              <a:buNone/>
            </a:pPr>
            <a:r>
              <a:rPr lang="en-US" sz="2200" b="1" dirty="0"/>
              <a:t>Full internship descriptions, qualifications, and how to apply can be found on </a:t>
            </a:r>
            <a:r>
              <a:rPr lang="en-US" sz="2200" b="1" dirty="0">
                <a:hlinkClick r:id="rId2"/>
              </a:rPr>
              <a:t>Handshake</a:t>
            </a:r>
            <a:r>
              <a:rPr lang="en-US" sz="2200" b="1" dirty="0"/>
              <a:t>.</a:t>
            </a:r>
          </a:p>
        </p:txBody>
      </p:sp>
      <p:pic>
        <p:nvPicPr>
          <p:cNvPr id="1026" name="Picture 2" descr="May be an image of text that says 'Roosevelt Park MINISTRIES Building bridges across cultures &amp; languages'">
            <a:extLst>
              <a:ext uri="{FF2B5EF4-FFF2-40B4-BE49-F238E27FC236}">
                <a16:creationId xmlns:a16="http://schemas.microsoft.com/office/drawing/2014/main" id="{7E2C0141-E871-46BE-9D3E-F00D381B4A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000" b="26667"/>
          <a:stretch/>
        </p:blipFill>
        <p:spPr bwMode="auto">
          <a:xfrm>
            <a:off x="4914899" y="4991100"/>
            <a:ext cx="3352800" cy="178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45720"/>
      </p:ext>
    </p:extLst>
  </p:cSld>
  <p:clrMapOvr>
    <a:masterClrMapping/>
  </p:clrMapOvr>
  <p:transition spd="slow" advTm="24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27CD0-256E-4EC0-82D8-A4DDE3AFA50B}"/>
              </a:ext>
            </a:extLst>
          </p:cNvPr>
          <p:cNvSpPr>
            <a:spLocks noGrp="1"/>
          </p:cNvSpPr>
          <p:nvPr>
            <p:ph idx="1"/>
          </p:nvPr>
        </p:nvSpPr>
        <p:spPr>
          <a:xfrm>
            <a:off x="6858000" y="609600"/>
            <a:ext cx="5334000" cy="5638800"/>
          </a:xfrm>
        </p:spPr>
        <p:txBody>
          <a:bodyPr>
            <a:noAutofit/>
          </a:bodyPr>
          <a:lstStyle/>
          <a:p>
            <a:pPr marL="0" indent="0" algn="ctr">
              <a:buNone/>
            </a:pPr>
            <a:r>
              <a:rPr lang="en-US" sz="2800" dirty="0"/>
              <a:t>Applying for jobs, grad school, attending a career fair, etc.? Stop in to the CareerLab to get your resume reviewed, no appointment needed! </a:t>
            </a:r>
            <a:br>
              <a:rPr lang="en-US" sz="2800" dirty="0"/>
            </a:br>
            <a:br>
              <a:rPr lang="en-US" sz="2800" dirty="0"/>
            </a:br>
            <a:r>
              <a:rPr lang="en-US" sz="2800" dirty="0"/>
              <a:t>Locations are in both Allendale and Downtown, as well as both in-person and virtual appointment options. </a:t>
            </a:r>
            <a:br>
              <a:rPr lang="en-US" sz="2800" dirty="0"/>
            </a:br>
            <a:endParaRPr lang="en-US" sz="2800" dirty="0"/>
          </a:p>
          <a:p>
            <a:pPr marL="0" indent="0" algn="ctr">
              <a:buNone/>
            </a:pPr>
            <a:r>
              <a:rPr lang="en-US" b="1" dirty="0"/>
              <a:t>CareerLab Hours:</a:t>
            </a:r>
          </a:p>
          <a:p>
            <a:r>
              <a:rPr lang="en-US" dirty="0"/>
              <a:t>(In-Person) Mon-Fri 11am-4pm</a:t>
            </a:r>
          </a:p>
          <a:p>
            <a:r>
              <a:rPr lang="en-US" dirty="0"/>
              <a:t>(Virtual) Mon-Thu 4pm-7pm</a:t>
            </a:r>
          </a:p>
        </p:txBody>
      </p:sp>
      <p:pic>
        <p:nvPicPr>
          <p:cNvPr id="3074" name="Picture 2" descr="May be an image of text that says 'GRAND VALLEY STATE UNIVERSITY CAREER CENTER CEN NEED A RESUME REVIEW? JOIN US IN CAREERLAB S sonest 3 AA CareerLab'">
            <a:extLst>
              <a:ext uri="{FF2B5EF4-FFF2-40B4-BE49-F238E27FC236}">
                <a16:creationId xmlns:a16="http://schemas.microsoft.com/office/drawing/2014/main" id="{9351B2B9-7AD9-4292-A1BE-35A681207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71143"/>
      </p:ext>
    </p:extLst>
  </p:cSld>
  <p:clrMapOvr>
    <a:masterClrMapping/>
  </p:clrMapOvr>
  <p:transition spd="slow" advTm="15000">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TotalTime>
  <Words>804</Words>
  <Application>Microsoft Office PowerPoint</Application>
  <PresentationFormat>Widescreen</PresentationFormat>
  <Paragraphs>47</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Andalus</vt:lpstr>
      <vt:lpstr>Arial</vt:lpstr>
      <vt:lpstr>Arial Unicode MS</vt:lpstr>
      <vt:lpstr>Calibri</vt:lpstr>
      <vt:lpstr>Corbel</vt:lpstr>
      <vt:lpstr>Helvetica</vt:lpstr>
      <vt:lpstr>Lato</vt:lpstr>
      <vt:lpstr>Times New Roman</vt:lpstr>
      <vt:lpstr>Parallax</vt:lpstr>
      <vt:lpstr>Announcements</vt:lpstr>
      <vt:lpstr>Nervous about attending the GVSU Virtual Career &amp; Internship Fair?</vt:lpstr>
      <vt:lpstr>PowerPoint Presentation</vt:lpstr>
      <vt:lpstr>Roosevelt Park Ministries Newsletter Internship Description Fall 2021, Spring/Summer 2022</vt:lpstr>
      <vt:lpstr>SAVE THE DATE!</vt:lpstr>
      <vt:lpstr>Career Fairs, whether in-person or virtual, can be quite nerve-wracking. Preparation is key!</vt:lpstr>
      <vt:lpstr>PowerPoint Presentation</vt:lpstr>
      <vt:lpstr>Roosevelt Park Ministries Bilingual Administrative Intern/Volunteer Fall 2021,Winter/Spring 2022</vt:lpstr>
      <vt:lpstr>PowerPoint Presentation</vt:lpstr>
      <vt:lpstr>Public, Nonprofit, and Health Administration</vt:lpstr>
    </vt:vector>
  </TitlesOfParts>
  <Company>GVSU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Victoria Stubbs</dc:creator>
  <cp:lastModifiedBy>Victoria Stubbs</cp:lastModifiedBy>
  <cp:revision>185</cp:revision>
  <dcterms:created xsi:type="dcterms:W3CDTF">2013-08-23T13:48:08Z</dcterms:created>
  <dcterms:modified xsi:type="dcterms:W3CDTF">2021-09-16T15:22:39Z</dcterms:modified>
</cp:coreProperties>
</file>