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4" r:id="rId1"/>
    <p:sldMasterId id="2147484100" r:id="rId2"/>
    <p:sldMasterId id="2147484112" r:id="rId3"/>
    <p:sldMasterId id="2147484124" r:id="rId4"/>
  </p:sldMasterIdLst>
  <p:notesMasterIdLst>
    <p:notesMasterId r:id="rId16"/>
  </p:notesMasterIdLst>
  <p:sldIdLst>
    <p:sldId id="256" r:id="rId5"/>
    <p:sldId id="319" r:id="rId6"/>
    <p:sldId id="316" r:id="rId7"/>
    <p:sldId id="320" r:id="rId8"/>
    <p:sldId id="317" r:id="rId9"/>
    <p:sldId id="284" r:id="rId10"/>
    <p:sldId id="312" r:id="rId11"/>
    <p:sldId id="322" r:id="rId12"/>
    <p:sldId id="318" r:id="rId13"/>
    <p:sldId id="297" r:id="rId14"/>
    <p:sldId id="26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ctoria Stubbs" initials="VS" lastIdx="3" clrIdx="0">
    <p:extLst>
      <p:ext uri="{19B8F6BF-5375-455C-9EA6-DF929625EA0E}">
        <p15:presenceInfo xmlns:p15="http://schemas.microsoft.com/office/powerpoint/2012/main" userId="S-1-5-21-2644706083-2043571641-1279649182-169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BD38"/>
    <a:srgbClr val="032040"/>
    <a:srgbClr val="0069A6"/>
    <a:srgbClr val="007BBE"/>
    <a:srgbClr val="4AAFE8"/>
    <a:srgbClr val="585B5F"/>
    <a:srgbClr val="025B92"/>
    <a:srgbClr val="008080"/>
    <a:srgbClr val="006699"/>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2" d="100"/>
          <a:sy n="122" d="100"/>
        </p:scale>
        <p:origin x="114" y="1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C7D0DE-A747-430A-B300-606F3358DDC8}" type="datetimeFigureOut">
              <a:rPr lang="en-US" smtClean="0"/>
              <a:t>11/12/2021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1019E9-0E77-4D5E-A3BC-D5E042D09C21}" type="slidenum">
              <a:rPr lang="en-US" smtClean="0"/>
              <a:t>‹#›</a:t>
            </a:fld>
            <a:endParaRPr lang="en-US" dirty="0"/>
          </a:p>
        </p:txBody>
      </p:sp>
    </p:spTree>
    <p:extLst>
      <p:ext uri="{BB962C8B-B14F-4D97-AF65-F5344CB8AC3E}">
        <p14:creationId xmlns:p14="http://schemas.microsoft.com/office/powerpoint/2010/main" val="3659240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1019E9-0E77-4D5E-A3BC-D5E042D09C21}" type="slidenum">
              <a:rPr lang="en-US" smtClean="0"/>
              <a:t>11</a:t>
            </a:fld>
            <a:endParaRPr lang="en-US" dirty="0"/>
          </a:p>
        </p:txBody>
      </p:sp>
    </p:spTree>
    <p:extLst>
      <p:ext uri="{BB962C8B-B14F-4D97-AF65-F5344CB8AC3E}">
        <p14:creationId xmlns:p14="http://schemas.microsoft.com/office/powerpoint/2010/main" val="1192355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6B5753-1B9B-45FD-9123-9A4B7B136355}" type="datetimeFigureOut">
              <a:rPr lang="en-US" smtClean="0"/>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43EBA9-A5FE-4D2B-A306-F593F98CD565}" type="slidenum">
              <a:rPr lang="en-US" smtClean="0"/>
              <a:t>‹#›</a:t>
            </a:fld>
            <a:endParaRPr lang="en-US" dirty="0"/>
          </a:p>
        </p:txBody>
      </p:sp>
    </p:spTree>
    <p:extLst>
      <p:ext uri="{BB962C8B-B14F-4D97-AF65-F5344CB8AC3E}">
        <p14:creationId xmlns:p14="http://schemas.microsoft.com/office/powerpoint/2010/main" val="71414505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86B5753-1B9B-45FD-9123-9A4B7B136355}" type="datetimeFigureOut">
              <a:rPr lang="en-US" smtClean="0"/>
              <a:t>11/12/2021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43EBA9-A5FE-4D2B-A306-F593F98CD565}" type="slidenum">
              <a:rPr lang="en-US" smtClean="0"/>
              <a:t>‹#›</a:t>
            </a:fld>
            <a:endParaRPr lang="en-US" dirty="0"/>
          </a:p>
        </p:txBody>
      </p:sp>
    </p:spTree>
    <p:extLst>
      <p:ext uri="{BB962C8B-B14F-4D97-AF65-F5344CB8AC3E}">
        <p14:creationId xmlns:p14="http://schemas.microsoft.com/office/powerpoint/2010/main" val="501457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86B5753-1B9B-45FD-9123-9A4B7B136355}" type="datetimeFigureOut">
              <a:rPr lang="en-US" smtClean="0"/>
              <a:t>11/12/2021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43EBA9-A5FE-4D2B-A306-F593F98CD565}" type="slidenum">
              <a:rPr lang="en-US" smtClean="0"/>
              <a:t>‹#›</a:t>
            </a:fld>
            <a:endParaRPr lang="en-US" dirty="0"/>
          </a:p>
        </p:txBody>
      </p:sp>
    </p:spTree>
    <p:extLst>
      <p:ext uri="{BB962C8B-B14F-4D97-AF65-F5344CB8AC3E}">
        <p14:creationId xmlns:p14="http://schemas.microsoft.com/office/powerpoint/2010/main" val="2848193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86B5753-1B9B-45FD-9123-9A4B7B136355}" type="datetimeFigureOut">
              <a:rPr lang="en-US" smtClean="0"/>
              <a:t>11/12/2021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43EBA9-A5FE-4D2B-A306-F593F98CD565}"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59969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86B5753-1B9B-45FD-9123-9A4B7B136355}" type="datetimeFigureOut">
              <a:rPr lang="en-US" smtClean="0"/>
              <a:t>11/12/2021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43EBA9-A5FE-4D2B-A306-F593F98CD565}" type="slidenum">
              <a:rPr lang="en-US" smtClean="0"/>
              <a:t>‹#›</a:t>
            </a:fld>
            <a:endParaRPr lang="en-US" dirty="0"/>
          </a:p>
        </p:txBody>
      </p:sp>
    </p:spTree>
    <p:extLst>
      <p:ext uri="{BB962C8B-B14F-4D97-AF65-F5344CB8AC3E}">
        <p14:creationId xmlns:p14="http://schemas.microsoft.com/office/powerpoint/2010/main" val="2323677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86B5753-1B9B-45FD-9123-9A4B7B136355}" type="datetimeFigureOut">
              <a:rPr lang="en-US" smtClean="0"/>
              <a:t>11/12/2021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43EBA9-A5FE-4D2B-A306-F593F98CD565}" type="slidenum">
              <a:rPr lang="en-US" smtClean="0"/>
              <a:t>‹#›</a:t>
            </a:fld>
            <a:endParaRPr lang="en-US" dirty="0"/>
          </a:p>
        </p:txBody>
      </p:sp>
    </p:spTree>
    <p:extLst>
      <p:ext uri="{BB962C8B-B14F-4D97-AF65-F5344CB8AC3E}">
        <p14:creationId xmlns:p14="http://schemas.microsoft.com/office/powerpoint/2010/main" val="1243915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86B5753-1B9B-45FD-9123-9A4B7B136355}" type="datetimeFigureOut">
              <a:rPr lang="en-US" smtClean="0"/>
              <a:t>11/12/2021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43EBA9-A5FE-4D2B-A306-F593F98CD565}" type="slidenum">
              <a:rPr lang="en-US" smtClean="0"/>
              <a:t>‹#›</a:t>
            </a:fld>
            <a:endParaRPr lang="en-US" dirty="0"/>
          </a:p>
        </p:txBody>
      </p:sp>
    </p:spTree>
    <p:extLst>
      <p:ext uri="{BB962C8B-B14F-4D97-AF65-F5344CB8AC3E}">
        <p14:creationId xmlns:p14="http://schemas.microsoft.com/office/powerpoint/2010/main" val="2757558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6B5753-1B9B-45FD-9123-9A4B7B136355}" type="datetimeFigureOut">
              <a:rPr lang="en-US" smtClean="0"/>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43EBA9-A5FE-4D2B-A306-F593F98CD565}" type="slidenum">
              <a:rPr lang="en-US" smtClean="0"/>
              <a:t>‹#›</a:t>
            </a:fld>
            <a:endParaRPr lang="en-US" dirty="0"/>
          </a:p>
        </p:txBody>
      </p:sp>
    </p:spTree>
    <p:extLst>
      <p:ext uri="{BB962C8B-B14F-4D97-AF65-F5344CB8AC3E}">
        <p14:creationId xmlns:p14="http://schemas.microsoft.com/office/powerpoint/2010/main" val="1232887982"/>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6B5753-1B9B-45FD-9123-9A4B7B136355}" type="datetimeFigureOut">
              <a:rPr lang="en-US" smtClean="0"/>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43EBA9-A5FE-4D2B-A306-F593F98CD565}" type="slidenum">
              <a:rPr lang="en-US" smtClean="0"/>
              <a:t>‹#›</a:t>
            </a:fld>
            <a:endParaRPr lang="en-US" dirty="0"/>
          </a:p>
        </p:txBody>
      </p:sp>
    </p:spTree>
    <p:extLst>
      <p:ext uri="{BB962C8B-B14F-4D97-AF65-F5344CB8AC3E}">
        <p14:creationId xmlns:p14="http://schemas.microsoft.com/office/powerpoint/2010/main" val="2068005034"/>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6B5753-1B9B-45FD-9123-9A4B7B136355}" type="datetimeFigureOut">
              <a:rPr lang="en-US" smtClean="0"/>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43EBA9-A5FE-4D2B-A306-F593F98CD56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080092"/>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6B5753-1B9B-45FD-9123-9A4B7B136355}" type="datetimeFigureOut">
              <a:rPr lang="en-US" smtClean="0"/>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43EBA9-A5FE-4D2B-A306-F593F98CD565}" type="slidenum">
              <a:rPr lang="en-US" smtClean="0"/>
              <a:t>‹#›</a:t>
            </a:fld>
            <a:endParaRPr lang="en-US" dirty="0"/>
          </a:p>
        </p:txBody>
      </p:sp>
    </p:spTree>
    <p:extLst>
      <p:ext uri="{BB962C8B-B14F-4D97-AF65-F5344CB8AC3E}">
        <p14:creationId xmlns:p14="http://schemas.microsoft.com/office/powerpoint/2010/main" val="260221932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6B5753-1B9B-45FD-9123-9A4B7B136355}" type="datetimeFigureOut">
              <a:rPr lang="en-US" smtClean="0"/>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43EBA9-A5FE-4D2B-A306-F593F98CD565}" type="slidenum">
              <a:rPr lang="en-US" smtClean="0"/>
              <a:t>‹#›</a:t>
            </a:fld>
            <a:endParaRPr lang="en-US" dirty="0"/>
          </a:p>
        </p:txBody>
      </p:sp>
    </p:spTree>
    <p:extLst>
      <p:ext uri="{BB962C8B-B14F-4D97-AF65-F5344CB8AC3E}">
        <p14:creationId xmlns:p14="http://schemas.microsoft.com/office/powerpoint/2010/main" val="142039511"/>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6B5753-1B9B-45FD-9123-9A4B7B136355}" type="datetimeFigureOut">
              <a:rPr lang="en-US" smtClean="0"/>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43EBA9-A5FE-4D2B-A306-F593F98CD56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0182313"/>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6B5753-1B9B-45FD-9123-9A4B7B136355}" type="datetimeFigureOut">
              <a:rPr lang="en-US" smtClean="0"/>
              <a:t>11/12/2021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43EBA9-A5FE-4D2B-A306-F593F98CD565}" type="slidenum">
              <a:rPr lang="en-US" smtClean="0"/>
              <a:t>‹#›</a:t>
            </a:fld>
            <a:endParaRPr lang="en-US" dirty="0"/>
          </a:p>
        </p:txBody>
      </p:sp>
    </p:spTree>
    <p:extLst>
      <p:ext uri="{BB962C8B-B14F-4D97-AF65-F5344CB8AC3E}">
        <p14:creationId xmlns:p14="http://schemas.microsoft.com/office/powerpoint/2010/main" val="1283261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6B5753-1B9B-45FD-9123-9A4B7B136355}" type="datetimeFigureOut">
              <a:rPr lang="en-US" smtClean="0"/>
              <a:t>11/12/2021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43EBA9-A5FE-4D2B-A306-F593F98CD565}" type="slidenum">
              <a:rPr lang="en-US" smtClean="0"/>
              <a:t>‹#›</a:t>
            </a:fld>
            <a:endParaRPr lang="en-US" dirty="0"/>
          </a:p>
        </p:txBody>
      </p:sp>
    </p:spTree>
    <p:extLst>
      <p:ext uri="{BB962C8B-B14F-4D97-AF65-F5344CB8AC3E}">
        <p14:creationId xmlns:p14="http://schemas.microsoft.com/office/powerpoint/2010/main" val="3754696539"/>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6B5753-1B9B-45FD-9123-9A4B7B136355}" type="datetimeFigureOut">
              <a:rPr lang="en-US" smtClean="0"/>
              <a:t>11/12/2021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43EBA9-A5FE-4D2B-A306-F593F98CD565}" type="slidenum">
              <a:rPr lang="en-US" smtClean="0"/>
              <a:t>‹#›</a:t>
            </a:fld>
            <a:endParaRPr lang="en-US" dirty="0"/>
          </a:p>
        </p:txBody>
      </p:sp>
    </p:spTree>
    <p:extLst>
      <p:ext uri="{BB962C8B-B14F-4D97-AF65-F5344CB8AC3E}">
        <p14:creationId xmlns:p14="http://schemas.microsoft.com/office/powerpoint/2010/main" val="2298941558"/>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86B5753-1B9B-45FD-9123-9A4B7B136355}" type="datetimeFigureOut">
              <a:rPr lang="en-US" smtClean="0"/>
              <a:t>11/12/2021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F143EBA9-A5FE-4D2B-A306-F593F98CD565}" type="slidenum">
              <a:rPr lang="en-US" smtClean="0"/>
              <a:t>‹#›</a:t>
            </a:fld>
            <a:endParaRPr lang="en-US" dirty="0"/>
          </a:p>
        </p:txBody>
      </p:sp>
    </p:spTree>
    <p:extLst>
      <p:ext uri="{BB962C8B-B14F-4D97-AF65-F5344CB8AC3E}">
        <p14:creationId xmlns:p14="http://schemas.microsoft.com/office/powerpoint/2010/main" val="2977328341"/>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86B5753-1B9B-45FD-9123-9A4B7B136355}" type="datetimeFigureOut">
              <a:rPr lang="en-US" smtClean="0"/>
              <a:t>11/12/2021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143EBA9-A5FE-4D2B-A306-F593F98CD565}" type="slidenum">
              <a:rPr lang="en-US" smtClean="0"/>
              <a:t>‹#›</a:t>
            </a:fld>
            <a:endParaRPr lang="en-US" dirty="0"/>
          </a:p>
        </p:txBody>
      </p:sp>
    </p:spTree>
    <p:extLst>
      <p:ext uri="{BB962C8B-B14F-4D97-AF65-F5344CB8AC3E}">
        <p14:creationId xmlns:p14="http://schemas.microsoft.com/office/powerpoint/2010/main" val="973504087"/>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86B5753-1B9B-45FD-9123-9A4B7B136355}" type="datetimeFigureOut">
              <a:rPr lang="en-US" smtClean="0"/>
              <a:t>11/12/2021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43EBA9-A5FE-4D2B-A306-F593F98CD565}" type="slidenum">
              <a:rPr lang="en-US" smtClean="0"/>
              <a:t>‹#›</a:t>
            </a:fld>
            <a:endParaRPr lang="en-US" dirty="0"/>
          </a:p>
        </p:txBody>
      </p:sp>
    </p:spTree>
    <p:extLst>
      <p:ext uri="{BB962C8B-B14F-4D97-AF65-F5344CB8AC3E}">
        <p14:creationId xmlns:p14="http://schemas.microsoft.com/office/powerpoint/2010/main" val="16304611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6B5753-1B9B-45FD-9123-9A4B7B136355}" type="datetimeFigureOut">
              <a:rPr lang="en-US" smtClean="0"/>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43EBA9-A5FE-4D2B-A306-F593F98CD565}" type="slidenum">
              <a:rPr lang="en-US" smtClean="0"/>
              <a:t>‹#›</a:t>
            </a:fld>
            <a:endParaRPr lang="en-US" dirty="0"/>
          </a:p>
        </p:txBody>
      </p:sp>
    </p:spTree>
    <p:extLst>
      <p:ext uri="{BB962C8B-B14F-4D97-AF65-F5344CB8AC3E}">
        <p14:creationId xmlns:p14="http://schemas.microsoft.com/office/powerpoint/2010/main" val="1067950788"/>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6B5753-1B9B-45FD-9123-9A4B7B136355}" type="datetimeFigureOut">
              <a:rPr lang="en-US" smtClean="0"/>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43EBA9-A5FE-4D2B-A306-F593F98CD565}" type="slidenum">
              <a:rPr lang="en-US" smtClean="0"/>
              <a:t>‹#›</a:t>
            </a:fld>
            <a:endParaRPr lang="en-US" dirty="0"/>
          </a:p>
        </p:txBody>
      </p:sp>
    </p:spTree>
    <p:extLst>
      <p:ext uri="{BB962C8B-B14F-4D97-AF65-F5344CB8AC3E}">
        <p14:creationId xmlns:p14="http://schemas.microsoft.com/office/powerpoint/2010/main" val="2438851931"/>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6B5753-1B9B-45FD-9123-9A4B7B136355}" type="datetimeFigureOut">
              <a:rPr lang="en-US" smtClean="0"/>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43EBA9-A5FE-4D2B-A306-F593F98CD56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816058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6B5753-1B9B-45FD-9123-9A4B7B136355}" type="datetimeFigureOut">
              <a:rPr lang="en-US" smtClean="0"/>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43EBA9-A5FE-4D2B-A306-F593F98CD565}" type="slidenum">
              <a:rPr lang="en-US" smtClean="0"/>
              <a:t>‹#›</a:t>
            </a:fld>
            <a:endParaRPr lang="en-US" dirty="0"/>
          </a:p>
        </p:txBody>
      </p:sp>
    </p:spTree>
    <p:extLst>
      <p:ext uri="{BB962C8B-B14F-4D97-AF65-F5344CB8AC3E}">
        <p14:creationId xmlns:p14="http://schemas.microsoft.com/office/powerpoint/2010/main" val="3592853248"/>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6B5753-1B9B-45FD-9123-9A4B7B136355}" type="datetimeFigureOut">
              <a:rPr lang="en-US" smtClean="0"/>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43EBA9-A5FE-4D2B-A306-F593F98CD565}" type="slidenum">
              <a:rPr lang="en-US" smtClean="0"/>
              <a:t>‹#›</a:t>
            </a:fld>
            <a:endParaRPr lang="en-US" dirty="0"/>
          </a:p>
        </p:txBody>
      </p:sp>
    </p:spTree>
    <p:extLst>
      <p:ext uri="{BB962C8B-B14F-4D97-AF65-F5344CB8AC3E}">
        <p14:creationId xmlns:p14="http://schemas.microsoft.com/office/powerpoint/2010/main" val="3961120922"/>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6B5753-1B9B-45FD-9123-9A4B7B136355}" type="datetimeFigureOut">
              <a:rPr lang="en-US" smtClean="0"/>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43EBA9-A5FE-4D2B-A306-F593F98CD56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7712120"/>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6B5753-1B9B-45FD-9123-9A4B7B136355}" type="datetimeFigureOut">
              <a:rPr lang="en-US" smtClean="0"/>
              <a:t>11/12/2021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43EBA9-A5FE-4D2B-A306-F593F98CD565}" type="slidenum">
              <a:rPr lang="en-US" smtClean="0"/>
              <a:t>‹#›</a:t>
            </a:fld>
            <a:endParaRPr lang="en-US" dirty="0"/>
          </a:p>
        </p:txBody>
      </p:sp>
    </p:spTree>
    <p:extLst>
      <p:ext uri="{BB962C8B-B14F-4D97-AF65-F5344CB8AC3E}">
        <p14:creationId xmlns:p14="http://schemas.microsoft.com/office/powerpoint/2010/main" val="23841985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6B5753-1B9B-45FD-9123-9A4B7B136355}" type="datetimeFigureOut">
              <a:rPr lang="en-US" smtClean="0"/>
              <a:t>11/12/2021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43EBA9-A5FE-4D2B-A306-F593F98CD565}" type="slidenum">
              <a:rPr lang="en-US" smtClean="0"/>
              <a:t>‹#›</a:t>
            </a:fld>
            <a:endParaRPr lang="en-US" dirty="0"/>
          </a:p>
        </p:txBody>
      </p:sp>
    </p:spTree>
    <p:extLst>
      <p:ext uri="{BB962C8B-B14F-4D97-AF65-F5344CB8AC3E}">
        <p14:creationId xmlns:p14="http://schemas.microsoft.com/office/powerpoint/2010/main" val="1931786506"/>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6B5753-1B9B-45FD-9123-9A4B7B136355}" type="datetimeFigureOut">
              <a:rPr lang="en-US" smtClean="0"/>
              <a:t>11/12/2021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43EBA9-A5FE-4D2B-A306-F593F98CD565}" type="slidenum">
              <a:rPr lang="en-US" smtClean="0"/>
              <a:t>‹#›</a:t>
            </a:fld>
            <a:endParaRPr lang="en-US" dirty="0"/>
          </a:p>
        </p:txBody>
      </p:sp>
    </p:spTree>
    <p:extLst>
      <p:ext uri="{BB962C8B-B14F-4D97-AF65-F5344CB8AC3E}">
        <p14:creationId xmlns:p14="http://schemas.microsoft.com/office/powerpoint/2010/main" val="1008204761"/>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86B5753-1B9B-45FD-9123-9A4B7B136355}" type="datetimeFigureOut">
              <a:rPr lang="en-US" smtClean="0"/>
              <a:t>11/12/2021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F143EBA9-A5FE-4D2B-A306-F593F98CD565}" type="slidenum">
              <a:rPr lang="en-US" smtClean="0"/>
              <a:t>‹#›</a:t>
            </a:fld>
            <a:endParaRPr lang="en-US" dirty="0"/>
          </a:p>
        </p:txBody>
      </p:sp>
    </p:spTree>
    <p:extLst>
      <p:ext uri="{BB962C8B-B14F-4D97-AF65-F5344CB8AC3E}">
        <p14:creationId xmlns:p14="http://schemas.microsoft.com/office/powerpoint/2010/main" val="1825180511"/>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86B5753-1B9B-45FD-9123-9A4B7B136355}" type="datetimeFigureOut">
              <a:rPr lang="en-US" smtClean="0"/>
              <a:t>11/12/2021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143EBA9-A5FE-4D2B-A306-F593F98CD565}" type="slidenum">
              <a:rPr lang="en-US" smtClean="0"/>
              <a:t>‹#›</a:t>
            </a:fld>
            <a:endParaRPr lang="en-US" dirty="0"/>
          </a:p>
        </p:txBody>
      </p:sp>
    </p:spTree>
    <p:extLst>
      <p:ext uri="{BB962C8B-B14F-4D97-AF65-F5344CB8AC3E}">
        <p14:creationId xmlns:p14="http://schemas.microsoft.com/office/powerpoint/2010/main" val="1815719384"/>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86B5753-1B9B-45FD-9123-9A4B7B136355}" type="datetimeFigureOut">
              <a:rPr lang="en-US" smtClean="0"/>
              <a:t>11/12/2021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43EBA9-A5FE-4D2B-A306-F593F98CD565}" type="slidenum">
              <a:rPr lang="en-US" smtClean="0"/>
              <a:t>‹#›</a:t>
            </a:fld>
            <a:endParaRPr lang="en-US" dirty="0"/>
          </a:p>
        </p:txBody>
      </p:sp>
    </p:spTree>
    <p:extLst>
      <p:ext uri="{BB962C8B-B14F-4D97-AF65-F5344CB8AC3E}">
        <p14:creationId xmlns:p14="http://schemas.microsoft.com/office/powerpoint/2010/main" val="42775832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6B5753-1B9B-45FD-9123-9A4B7B136355}" type="datetimeFigureOut">
              <a:rPr lang="en-US" smtClean="0"/>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43EBA9-A5FE-4D2B-A306-F593F98CD565}" type="slidenum">
              <a:rPr lang="en-US" smtClean="0"/>
              <a:t>‹#›</a:t>
            </a:fld>
            <a:endParaRPr lang="en-US" dirty="0"/>
          </a:p>
        </p:txBody>
      </p:sp>
    </p:spTree>
    <p:extLst>
      <p:ext uri="{BB962C8B-B14F-4D97-AF65-F5344CB8AC3E}">
        <p14:creationId xmlns:p14="http://schemas.microsoft.com/office/powerpoint/2010/main" val="1023814871"/>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6B5753-1B9B-45FD-9123-9A4B7B136355}" type="datetimeFigureOut">
              <a:rPr lang="en-US" smtClean="0"/>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43EBA9-A5FE-4D2B-A306-F593F98CD565}" type="slidenum">
              <a:rPr lang="en-US" smtClean="0"/>
              <a:t>‹#›</a:t>
            </a:fld>
            <a:endParaRPr lang="en-US" dirty="0"/>
          </a:p>
        </p:txBody>
      </p:sp>
    </p:spTree>
    <p:extLst>
      <p:ext uri="{BB962C8B-B14F-4D97-AF65-F5344CB8AC3E}">
        <p14:creationId xmlns:p14="http://schemas.microsoft.com/office/powerpoint/2010/main" val="383171252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6B5753-1B9B-45FD-9123-9A4B7B136355}" type="datetimeFigureOut">
              <a:rPr lang="en-US" smtClean="0"/>
              <a:t>11/12/2021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43EBA9-A5FE-4D2B-A306-F593F98CD565}" type="slidenum">
              <a:rPr lang="en-US" smtClean="0"/>
              <a:t>‹#›</a:t>
            </a:fld>
            <a:endParaRPr lang="en-US" dirty="0"/>
          </a:p>
        </p:txBody>
      </p:sp>
    </p:spTree>
    <p:extLst>
      <p:ext uri="{BB962C8B-B14F-4D97-AF65-F5344CB8AC3E}">
        <p14:creationId xmlns:p14="http://schemas.microsoft.com/office/powerpoint/2010/main" val="30095542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457454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880624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4844927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1892988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0563060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520372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56590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5401179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dirty="0"/>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653605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839731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6B5753-1B9B-45FD-9123-9A4B7B136355}" type="datetimeFigureOut">
              <a:rPr lang="en-US" smtClean="0"/>
              <a:t>11/12/2021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43EBA9-A5FE-4D2B-A306-F593F98CD565}" type="slidenum">
              <a:rPr lang="en-US" smtClean="0"/>
              <a:t>‹#›</a:t>
            </a:fld>
            <a:endParaRPr lang="en-US" dirty="0"/>
          </a:p>
        </p:txBody>
      </p:sp>
    </p:spTree>
    <p:extLst>
      <p:ext uri="{BB962C8B-B14F-4D97-AF65-F5344CB8AC3E}">
        <p14:creationId xmlns:p14="http://schemas.microsoft.com/office/powerpoint/2010/main" val="2086668454"/>
      </p:ext>
    </p:extLst>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864192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6B5753-1B9B-45FD-9123-9A4B7B136355}" type="datetimeFigureOut">
              <a:rPr lang="en-US" smtClean="0"/>
              <a:t>11/12/2021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43EBA9-A5FE-4D2B-A306-F593F98CD565}" type="slidenum">
              <a:rPr lang="en-US" smtClean="0"/>
              <a:t>‹#›</a:t>
            </a:fld>
            <a:endParaRPr lang="en-US" dirty="0"/>
          </a:p>
        </p:txBody>
      </p:sp>
    </p:spTree>
    <p:extLst>
      <p:ext uri="{BB962C8B-B14F-4D97-AF65-F5344CB8AC3E}">
        <p14:creationId xmlns:p14="http://schemas.microsoft.com/office/powerpoint/2010/main" val="246024829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6B5753-1B9B-45FD-9123-9A4B7B136355}" type="datetimeFigureOut">
              <a:rPr lang="en-US" smtClean="0"/>
              <a:t>11/12/2021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43EBA9-A5FE-4D2B-A306-F593F98CD565}" type="slidenum">
              <a:rPr lang="en-US" smtClean="0"/>
              <a:t>‹#›</a:t>
            </a:fld>
            <a:endParaRPr lang="en-US" dirty="0"/>
          </a:p>
        </p:txBody>
      </p:sp>
    </p:spTree>
    <p:extLst>
      <p:ext uri="{BB962C8B-B14F-4D97-AF65-F5344CB8AC3E}">
        <p14:creationId xmlns:p14="http://schemas.microsoft.com/office/powerpoint/2010/main" val="223974822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86B5753-1B9B-45FD-9123-9A4B7B136355}" type="datetimeFigureOut">
              <a:rPr lang="en-US" smtClean="0"/>
              <a:t>11/12/2021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43EBA9-A5FE-4D2B-A306-F593F98CD565}" type="slidenum">
              <a:rPr lang="en-US" smtClean="0"/>
              <a:t>‹#›</a:t>
            </a:fld>
            <a:endParaRPr lang="en-US" dirty="0"/>
          </a:p>
        </p:txBody>
      </p:sp>
    </p:spTree>
    <p:extLst>
      <p:ext uri="{BB962C8B-B14F-4D97-AF65-F5344CB8AC3E}">
        <p14:creationId xmlns:p14="http://schemas.microsoft.com/office/powerpoint/2010/main" val="199249086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86B5753-1B9B-45FD-9123-9A4B7B136355}" type="datetimeFigureOut">
              <a:rPr lang="en-US" smtClean="0"/>
              <a:t>11/12/2021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43EBA9-A5FE-4D2B-A306-F593F98CD565}" type="slidenum">
              <a:rPr lang="en-US" smtClean="0"/>
              <a:t>‹#›</a:t>
            </a:fld>
            <a:endParaRPr lang="en-US" dirty="0"/>
          </a:p>
        </p:txBody>
      </p:sp>
    </p:spTree>
    <p:extLst>
      <p:ext uri="{BB962C8B-B14F-4D97-AF65-F5344CB8AC3E}">
        <p14:creationId xmlns:p14="http://schemas.microsoft.com/office/powerpoint/2010/main" val="3515106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86B5753-1B9B-45FD-9123-9A4B7B136355}" type="datetimeFigureOut">
              <a:rPr lang="en-US" smtClean="0"/>
              <a:t>11/12/2021</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143EBA9-A5FE-4D2B-A306-F593F98CD565}" type="slidenum">
              <a:rPr lang="en-US" smtClean="0"/>
              <a:t>‹#›</a:t>
            </a:fld>
            <a:endParaRPr lang="en-US" dirty="0"/>
          </a:p>
        </p:txBody>
      </p:sp>
    </p:spTree>
    <p:extLst>
      <p:ext uri="{BB962C8B-B14F-4D97-AF65-F5344CB8AC3E}">
        <p14:creationId xmlns:p14="http://schemas.microsoft.com/office/powerpoint/2010/main" val="2019517234"/>
      </p:ext>
    </p:extLst>
  </p:cSld>
  <p:clrMap bg1="dk1" tx1="lt1" bg2="dk2" tx2="lt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 id="2147484046" r:id="rId12"/>
    <p:sldLayoutId id="2147484047" r:id="rId13"/>
    <p:sldLayoutId id="2147484048" r:id="rId14"/>
    <p:sldLayoutId id="2147484049" r:id="rId15"/>
    <p:sldLayoutId id="2147484050" r:id="rId16"/>
    <p:sldLayoutId id="2147484051" r:id="rId17"/>
  </p:sldLayoutIdLst>
  <p:transition spd="slow">
    <p:push dir="u"/>
  </p:transition>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86B5753-1B9B-45FD-9123-9A4B7B136355}" type="datetimeFigureOut">
              <a:rPr lang="en-US" smtClean="0"/>
              <a:t>11/12/2021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143EBA9-A5FE-4D2B-A306-F593F98CD565}"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6443228"/>
      </p:ext>
    </p:extLst>
  </p:cSld>
  <p:clrMap bg1="dk1" tx1="lt1" bg2="dk2" tx2="lt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Lst>
  <p:transition spd="slow">
    <p:push dir="u"/>
  </p:transition>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7DE6118-2437-4B30-8E3C-4D2BE6020583}" type="datetimeFigureOut">
              <a:rPr lang="en-US" smtClean="0"/>
              <a:pPr/>
              <a:t>11/12/2021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9E57DC2-970A-4B3E-BB1C-7A09969E49DF}"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336009"/>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transition spd="slow">
    <p:push dir="u"/>
  </p:transition>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11/12/2021</a:t>
            </a:fld>
            <a:endParaRPr lang="en-US" dirty="0"/>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128182902"/>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hyperlink" Target="http://www.gvsu.edu/hro/selfassessment-login.htm" TargetMode="External"/><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hyperlink" Target="https://www.gvsu.edu/pnha/" TargetMode="External"/><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hyperlink" Target="https://www.gvsu.edu/ens/module-events-view.htm?siteModuleId=4C9012D0-BEAB-50D8-FC99EBCBADDD9E31&amp;eventId=53369AA6-A2A2-C14C-7FE83F4523D98C43" TargetMode="External"/><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hyperlink" Target="https://gvsu.academicworks.com/users/sign_in" TargetMode="Externa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hyperlink" Target="https://sites.google.com/mail.gvsu.edu/afu-focus-groups/register?authuser=0" TargetMode="External"/><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hyperlink" Target="http://ache.org/StullEssayComp" TargetMode="Externa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vsu.edu/lakerstogether/" TargetMode="External"/><Relationship Id="rId1" Type="http://schemas.openxmlformats.org/officeDocument/2006/relationships/slideLayout" Target="../slideLayouts/slideLayout19.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www.gvsu.edu/ceciadvisi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6.xml"/><Relationship Id="rId5" Type="http://schemas.openxmlformats.org/officeDocument/2006/relationships/hyperlink" Target="https://www.eventbrite.com/e/noodles-networking-for-nonprofit-professionals-tickets-208652905457" TargetMode="Externa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hyperlink" Target="http://www.gvsu.edu/studentservices/student-resources-29.htm" TargetMode="Externa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831" y="609600"/>
            <a:ext cx="10210800" cy="1371600"/>
          </a:xfrm>
        </p:spPr>
        <p:txBody>
          <a:bodyPr>
            <a:noAutofit/>
          </a:bodyPr>
          <a:lstStyle/>
          <a:p>
            <a:pPr algn="ctr"/>
            <a:r>
              <a:rPr lang="en-US" sz="9600" b="1" dirty="0">
                <a:solidFill>
                  <a:schemeClr val="tx1"/>
                </a:solidFill>
              </a:rPr>
              <a:t>Announcements</a:t>
            </a:r>
          </a:p>
        </p:txBody>
      </p:sp>
      <p:sp>
        <p:nvSpPr>
          <p:cNvPr id="3" name="Subtitle 2"/>
          <p:cNvSpPr>
            <a:spLocks noGrp="1"/>
          </p:cNvSpPr>
          <p:nvPr>
            <p:ph type="subTitle" idx="1"/>
          </p:nvPr>
        </p:nvSpPr>
        <p:spPr>
          <a:xfrm>
            <a:off x="1988883" y="2286000"/>
            <a:ext cx="7854696" cy="990600"/>
          </a:xfrm>
        </p:spPr>
        <p:txBody>
          <a:bodyPr>
            <a:normAutofit fontScale="92500"/>
          </a:bodyPr>
          <a:lstStyle/>
          <a:p>
            <a:pPr algn="ctr"/>
            <a:r>
              <a:rPr lang="en-US" sz="4800" b="1" dirty="0">
                <a:solidFill>
                  <a:schemeClr val="accent5"/>
                </a:solidFill>
              </a:rPr>
              <a:t>Week of November 15, 2021</a:t>
            </a:r>
          </a:p>
        </p:txBody>
      </p:sp>
      <p:pic>
        <p:nvPicPr>
          <p:cNvPr id="5" name="Picture 4">
            <a:extLst>
              <a:ext uri="{FF2B5EF4-FFF2-40B4-BE49-F238E27FC236}">
                <a16:creationId xmlns:a16="http://schemas.microsoft.com/office/drawing/2014/main" id="{374A87C5-3126-42BB-85E6-5489E56AE7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957" y="3581400"/>
            <a:ext cx="5640085" cy="2438956"/>
          </a:xfrm>
          <a:prstGeom prst="rect">
            <a:avLst/>
          </a:prstGeom>
        </p:spPr>
      </p:pic>
    </p:spTree>
    <p:extLst>
      <p:ext uri="{BB962C8B-B14F-4D97-AF65-F5344CB8AC3E}">
        <p14:creationId xmlns:p14="http://schemas.microsoft.com/office/powerpoint/2010/main" val="3399458970"/>
      </p:ext>
    </p:extLst>
  </p:cSld>
  <p:clrMapOvr>
    <a:masterClrMapping/>
  </p:clrMapOvr>
  <p:transition spd="slow" advTm="5000">
    <p:push dir="u"/>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6E7EC5-3EE1-468E-93F5-629DD479DABC}"/>
              </a:ext>
            </a:extLst>
          </p:cNvPr>
          <p:cNvSpPr txBox="1"/>
          <p:nvPr/>
        </p:nvSpPr>
        <p:spPr>
          <a:xfrm>
            <a:off x="111138" y="50324"/>
            <a:ext cx="11969717" cy="1661993"/>
          </a:xfrm>
          <a:prstGeom prst="rect">
            <a:avLst/>
          </a:prstGeom>
          <a:noFill/>
        </p:spPr>
        <p:txBody>
          <a:bodyPr wrap="square" rtlCol="0">
            <a:spAutoFit/>
          </a:bodyPr>
          <a:lstStyle/>
          <a:p>
            <a:pPr algn="ctr"/>
            <a:r>
              <a:rPr lang="en-US" sz="3600" b="1" dirty="0">
                <a:solidFill>
                  <a:srgbClr val="0033A1"/>
                </a:solidFill>
              </a:rPr>
              <a:t>PLEASE COMPLETE YOUR DAILY SELF-ASSESSMENT</a:t>
            </a:r>
            <a:r>
              <a:rPr lang="en-US" sz="4400" b="1" dirty="0">
                <a:solidFill>
                  <a:srgbClr val="0033A1"/>
                </a:solidFill>
              </a:rPr>
              <a:t> </a:t>
            </a:r>
            <a:r>
              <a:rPr lang="en-US" sz="5400" b="1" dirty="0">
                <a:solidFill>
                  <a:srgbClr val="0033A1"/>
                </a:solidFill>
              </a:rPr>
              <a:t>EVERY. DAY.</a:t>
            </a:r>
            <a:endParaRPr lang="en-US" sz="4400" b="1" dirty="0">
              <a:solidFill>
                <a:srgbClr val="0033A1"/>
              </a:solidFill>
            </a:endParaRPr>
          </a:p>
        </p:txBody>
      </p:sp>
      <p:sp>
        <p:nvSpPr>
          <p:cNvPr id="4" name="Rectangle 3">
            <a:extLst>
              <a:ext uri="{FF2B5EF4-FFF2-40B4-BE49-F238E27FC236}">
                <a16:creationId xmlns:a16="http://schemas.microsoft.com/office/drawing/2014/main" id="{9C8784FC-0753-4322-9EB9-F1D48D9C45B0}"/>
              </a:ext>
            </a:extLst>
          </p:cNvPr>
          <p:cNvSpPr/>
          <p:nvPr/>
        </p:nvSpPr>
        <p:spPr>
          <a:xfrm>
            <a:off x="723896" y="1799061"/>
            <a:ext cx="10744200" cy="1384995"/>
          </a:xfrm>
          <a:prstGeom prst="rect">
            <a:avLst/>
          </a:prstGeom>
        </p:spPr>
        <p:txBody>
          <a:bodyPr wrap="square">
            <a:spAutoFit/>
          </a:bodyPr>
          <a:lstStyle/>
          <a:p>
            <a:pPr algn="ctr"/>
            <a:r>
              <a:rPr lang="en-US" sz="2800" b="1" dirty="0">
                <a:solidFill>
                  <a:srgbClr val="515764"/>
                </a:solidFill>
                <a:latin typeface="Helvetica" panose="020B0604020202020204" pitchFamily="34" charset="0"/>
                <a:ea typeface="Times New Roman" panose="02020603050405020304" pitchFamily="18" charset="0"/>
              </a:rPr>
              <a:t>Please do this today, </a:t>
            </a:r>
            <a:r>
              <a:rPr lang="en-US" sz="2800" b="1" i="1" u="sng" dirty="0">
                <a:solidFill>
                  <a:srgbClr val="0033A1"/>
                </a:solidFill>
                <a:latin typeface="Helvetica" panose="020B0604020202020204" pitchFamily="34" charset="0"/>
                <a:ea typeface="Times New Roman" panose="02020603050405020304" pitchFamily="18" charset="0"/>
              </a:rPr>
              <a:t>whether vaccinated or not</a:t>
            </a:r>
            <a:r>
              <a:rPr lang="en-US" sz="2800" b="1" dirty="0">
                <a:solidFill>
                  <a:srgbClr val="515764"/>
                </a:solidFill>
                <a:latin typeface="Helvetica" panose="020B0604020202020204" pitchFamily="34" charset="0"/>
                <a:ea typeface="Times New Roman" panose="02020603050405020304" pitchFamily="18" charset="0"/>
              </a:rPr>
              <a:t>, and remember to continue to fill out the online self-assessment each day you are on campus.</a:t>
            </a:r>
            <a:endParaRPr lang="en-US" sz="2800" b="1" dirty="0"/>
          </a:p>
        </p:txBody>
      </p:sp>
      <p:pic>
        <p:nvPicPr>
          <p:cNvPr id="6" name="Picture 5">
            <a:extLst>
              <a:ext uri="{FF2B5EF4-FFF2-40B4-BE49-F238E27FC236}">
                <a16:creationId xmlns:a16="http://schemas.microsoft.com/office/drawing/2014/main" id="{8AD11D76-3A1A-40D0-9521-8BA9FDE5D76F}"/>
              </a:ext>
            </a:extLst>
          </p:cNvPr>
          <p:cNvPicPr>
            <a:picLocks noChangeAspect="1"/>
          </p:cNvPicPr>
          <p:nvPr/>
        </p:nvPicPr>
        <p:blipFill rotWithShape="1">
          <a:blip r:embed="rId2"/>
          <a:srcRect l="5056" t="4005" r="3558" b="3940"/>
          <a:stretch/>
        </p:blipFill>
        <p:spPr>
          <a:xfrm>
            <a:off x="3988381" y="3810000"/>
            <a:ext cx="4215232" cy="2902290"/>
          </a:xfrm>
          <a:prstGeom prst="rect">
            <a:avLst/>
          </a:prstGeom>
        </p:spPr>
      </p:pic>
      <p:sp>
        <p:nvSpPr>
          <p:cNvPr id="7" name="Rectangle 6">
            <a:extLst>
              <a:ext uri="{FF2B5EF4-FFF2-40B4-BE49-F238E27FC236}">
                <a16:creationId xmlns:a16="http://schemas.microsoft.com/office/drawing/2014/main" id="{0485A94E-6BBF-4F54-BE07-368038C9AB18}"/>
              </a:ext>
            </a:extLst>
          </p:cNvPr>
          <p:cNvSpPr/>
          <p:nvPr/>
        </p:nvSpPr>
        <p:spPr>
          <a:xfrm>
            <a:off x="3891354" y="3252083"/>
            <a:ext cx="4409284" cy="338554"/>
          </a:xfrm>
          <a:prstGeom prst="rect">
            <a:avLst/>
          </a:prstGeom>
        </p:spPr>
        <p:txBody>
          <a:bodyPr wrap="none">
            <a:spAutoFit/>
          </a:bodyPr>
          <a:lstStyle/>
          <a:p>
            <a:r>
              <a:rPr lang="en-US" sz="1600" dirty="0">
                <a:solidFill>
                  <a:srgbClr val="0033A1"/>
                </a:solidFill>
                <a:hlinkClick r:id="rId3">
                  <a:extLst>
                    <a:ext uri="{A12FA001-AC4F-418D-AE19-62706E023703}">
                      <ahyp:hlinkClr xmlns:ahyp="http://schemas.microsoft.com/office/drawing/2018/hyperlinkcolor" val="tx"/>
                    </a:ext>
                  </a:extLst>
                </a:hlinkClick>
              </a:rPr>
              <a:t>www.gvsu.edu/hro/selfassessment-login.htm</a:t>
            </a:r>
            <a:r>
              <a:rPr lang="en-US" sz="1600" dirty="0">
                <a:solidFill>
                  <a:srgbClr val="0033A1"/>
                </a:solidFill>
              </a:rPr>
              <a:t> </a:t>
            </a:r>
          </a:p>
        </p:txBody>
      </p:sp>
      <p:pic>
        <p:nvPicPr>
          <p:cNvPr id="13" name="Picture 12">
            <a:extLst>
              <a:ext uri="{FF2B5EF4-FFF2-40B4-BE49-F238E27FC236}">
                <a16:creationId xmlns:a16="http://schemas.microsoft.com/office/drawing/2014/main" id="{75305094-0408-4E4C-BA53-F33AE53A29AE}"/>
              </a:ext>
            </a:extLst>
          </p:cNvPr>
          <p:cNvPicPr>
            <a:picLocks noChangeAspect="1"/>
          </p:cNvPicPr>
          <p:nvPr/>
        </p:nvPicPr>
        <p:blipFill rotWithShape="1">
          <a:blip r:embed="rId2"/>
          <a:srcRect l="5056" t="16749" r="3558" b="10745"/>
          <a:stretch/>
        </p:blipFill>
        <p:spPr>
          <a:xfrm>
            <a:off x="-26555" y="4191000"/>
            <a:ext cx="4215232" cy="2286000"/>
          </a:xfrm>
          <a:prstGeom prst="rect">
            <a:avLst/>
          </a:prstGeom>
        </p:spPr>
      </p:pic>
      <p:pic>
        <p:nvPicPr>
          <p:cNvPr id="14" name="Picture 13">
            <a:extLst>
              <a:ext uri="{FF2B5EF4-FFF2-40B4-BE49-F238E27FC236}">
                <a16:creationId xmlns:a16="http://schemas.microsoft.com/office/drawing/2014/main" id="{1DBBAC4A-C8B5-465A-ABEB-7C05A1015AD9}"/>
              </a:ext>
            </a:extLst>
          </p:cNvPr>
          <p:cNvPicPr>
            <a:picLocks noChangeAspect="1"/>
          </p:cNvPicPr>
          <p:nvPr/>
        </p:nvPicPr>
        <p:blipFill rotWithShape="1">
          <a:blip r:embed="rId2"/>
          <a:srcRect l="5056" t="16749" r="3558" b="10745"/>
          <a:stretch/>
        </p:blipFill>
        <p:spPr>
          <a:xfrm>
            <a:off x="7772400" y="4191000"/>
            <a:ext cx="4215232" cy="2286000"/>
          </a:xfrm>
          <a:prstGeom prst="rect">
            <a:avLst/>
          </a:prstGeom>
        </p:spPr>
      </p:pic>
    </p:spTree>
    <p:extLst>
      <p:ext uri="{BB962C8B-B14F-4D97-AF65-F5344CB8AC3E}">
        <p14:creationId xmlns:p14="http://schemas.microsoft.com/office/powerpoint/2010/main" val="2681817975"/>
      </p:ext>
    </p:extLst>
  </p:cSld>
  <p:clrMapOvr>
    <a:masterClrMapping/>
  </p:clrMapOvr>
  <p:transition spd="slow" advTm="6000">
    <p:push dir="u"/>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228600"/>
            <a:ext cx="8229600" cy="1237488"/>
          </a:xfrm>
        </p:spPr>
        <p:txBody>
          <a:bodyPr>
            <a:normAutofit fontScale="90000"/>
          </a:bodyPr>
          <a:lstStyle/>
          <a:p>
            <a:pPr algn="ctr"/>
            <a:r>
              <a:rPr lang="en-US" b="1" dirty="0"/>
              <a:t>Public, Nonprofit, and Health Administration</a:t>
            </a:r>
          </a:p>
        </p:txBody>
      </p:sp>
      <p:sp>
        <p:nvSpPr>
          <p:cNvPr id="3" name="Content Placeholder 2"/>
          <p:cNvSpPr>
            <a:spLocks noGrp="1"/>
          </p:cNvSpPr>
          <p:nvPr>
            <p:ph idx="1"/>
          </p:nvPr>
        </p:nvSpPr>
        <p:spPr>
          <a:xfrm>
            <a:off x="3810000" y="1600200"/>
            <a:ext cx="8229600" cy="5163312"/>
          </a:xfrm>
        </p:spPr>
        <p:txBody>
          <a:bodyPr>
            <a:normAutofit/>
          </a:bodyPr>
          <a:lstStyle/>
          <a:p>
            <a:pPr marL="0" indent="0" algn="ctr">
              <a:buNone/>
            </a:pPr>
            <a:r>
              <a:rPr lang="en-US" sz="3500" b="1" dirty="0">
                <a:solidFill>
                  <a:schemeClr val="accent5"/>
                </a:solidFill>
                <a:ea typeface="Arial Unicode MS" pitchFamily="34" charset="-128"/>
                <a:cs typeface="Andalus" pitchFamily="18" charset="-78"/>
              </a:rPr>
              <a:t>Main Office Hours: </a:t>
            </a:r>
          </a:p>
          <a:p>
            <a:pPr marL="0" indent="0" algn="ctr">
              <a:buNone/>
            </a:pPr>
            <a:r>
              <a:rPr lang="en-US" sz="2200" dirty="0">
                <a:ea typeface="Arial Unicode MS" pitchFamily="34" charset="-128"/>
                <a:cs typeface="Andalus" pitchFamily="18" charset="-78"/>
              </a:rPr>
              <a:t>Monday – Friday, 8am – 5pm</a:t>
            </a:r>
          </a:p>
          <a:p>
            <a:pPr marL="0" indent="0" algn="ctr">
              <a:buNone/>
            </a:pPr>
            <a:endParaRPr lang="en-US" sz="1100" dirty="0">
              <a:ea typeface="Arial Unicode MS" pitchFamily="34" charset="-128"/>
              <a:cs typeface="Andalus" pitchFamily="18" charset="-78"/>
            </a:endParaRPr>
          </a:p>
          <a:p>
            <a:pPr marL="0" indent="0" algn="ctr">
              <a:buNone/>
            </a:pPr>
            <a:r>
              <a:rPr lang="en-US" sz="2200" dirty="0">
                <a:ea typeface="Arial Unicode MS" pitchFamily="34" charset="-128"/>
                <a:cs typeface="Andalus" pitchFamily="18" charset="-78"/>
              </a:rPr>
              <a:t>Phone Number: (616) 331-6575</a:t>
            </a:r>
          </a:p>
          <a:p>
            <a:pPr marL="0" indent="0" algn="ctr">
              <a:buNone/>
            </a:pPr>
            <a:endParaRPr lang="en-US" sz="900" dirty="0">
              <a:ea typeface="Arial Unicode MS" pitchFamily="34" charset="-128"/>
              <a:cs typeface="Andalus" pitchFamily="18" charset="-78"/>
            </a:endParaRPr>
          </a:p>
          <a:p>
            <a:pPr marL="0" indent="0" algn="ctr">
              <a:buNone/>
            </a:pPr>
            <a:r>
              <a:rPr lang="en-US" sz="2200" b="1" i="1" dirty="0">
                <a:ea typeface="Arial Unicode MS" pitchFamily="34" charset="-128"/>
                <a:cs typeface="Andalus" pitchFamily="18" charset="-78"/>
              </a:rPr>
              <a:t>Location: 288C DeVos</a:t>
            </a:r>
          </a:p>
          <a:p>
            <a:pPr marL="0" indent="0" algn="ctr">
              <a:buNone/>
            </a:pPr>
            <a:r>
              <a:rPr lang="en-US" sz="2200" b="1" u="sng" dirty="0">
                <a:solidFill>
                  <a:schemeClr val="accent5"/>
                </a:solidFill>
                <a:ea typeface="Arial Unicode MS" pitchFamily="34" charset="-128"/>
                <a:cs typeface="Andalus" pitchFamily="18" charset="-78"/>
                <a:hlinkClick r:id="rId3">
                  <a:extLst>
                    <a:ext uri="{A12FA001-AC4F-418D-AE19-62706E023703}">
                      <ahyp:hlinkClr xmlns:ahyp="http://schemas.microsoft.com/office/drawing/2018/hyperlinkcolor" val="tx"/>
                    </a:ext>
                  </a:extLst>
                </a:hlinkClick>
              </a:rPr>
              <a:t>www.gvsu.edu/pnha </a:t>
            </a:r>
            <a:endParaRPr lang="en-US" sz="2200" b="1" u="sng" dirty="0">
              <a:solidFill>
                <a:schemeClr val="accent5"/>
              </a:solidFill>
              <a:ea typeface="Arial Unicode MS" pitchFamily="34" charset="-128"/>
              <a:cs typeface="Andalus" pitchFamily="18" charset="-78"/>
            </a:endParaRPr>
          </a:p>
          <a:p>
            <a:pPr marL="0" indent="0" algn="ctr">
              <a:buNone/>
            </a:pPr>
            <a:endParaRPr lang="en-US" sz="1050" dirty="0">
              <a:solidFill>
                <a:schemeClr val="tx1"/>
              </a:solidFill>
              <a:ea typeface="Arial Unicode MS" pitchFamily="34" charset="-128"/>
              <a:cs typeface="Andalus" pitchFamily="18" charset="-78"/>
            </a:endParaRPr>
          </a:p>
          <a:p>
            <a:pPr marL="0" indent="0" algn="ctr">
              <a:buNone/>
            </a:pPr>
            <a:r>
              <a:rPr lang="en-US" b="1" dirty="0">
                <a:ea typeface="Arial Unicode MS" pitchFamily="34" charset="-128"/>
                <a:cs typeface="Andalus" pitchFamily="18" charset="-78"/>
              </a:rPr>
              <a:t>Please call or e-mail with any questions!</a:t>
            </a:r>
          </a:p>
          <a:p>
            <a:pPr marL="0" indent="0" algn="ctr">
              <a:buNone/>
            </a:pPr>
            <a:endParaRPr lang="en-US" b="1" dirty="0">
              <a:solidFill>
                <a:schemeClr val="tx1"/>
              </a:solidFill>
              <a:ea typeface="Arial Unicode MS" pitchFamily="34" charset="-128"/>
              <a:cs typeface="Andalus" pitchFamily="18" charset="-78"/>
            </a:endParaRPr>
          </a:p>
          <a:p>
            <a:pPr marL="0" indent="0" algn="ctr">
              <a:buNone/>
            </a:pPr>
            <a:r>
              <a:rPr lang="en-US" sz="2200" b="1" i="1" dirty="0">
                <a:ea typeface="Arial Unicode MS" pitchFamily="34" charset="-128"/>
                <a:cs typeface="Andalus" pitchFamily="18" charset="-78"/>
              </a:rPr>
              <a:t>Please call the </a:t>
            </a:r>
            <a:r>
              <a:rPr lang="en-US" sz="2200" b="1" i="1" u="sng" dirty="0">
                <a:solidFill>
                  <a:schemeClr val="accent5"/>
                </a:solidFill>
                <a:ea typeface="Arial Unicode MS" pitchFamily="34" charset="-128"/>
                <a:cs typeface="Andalus" pitchFamily="18" charset="-78"/>
              </a:rPr>
              <a:t>CECI Advising Center</a:t>
            </a:r>
            <a:r>
              <a:rPr lang="en-US" sz="2200" b="1" i="1" dirty="0">
                <a:solidFill>
                  <a:schemeClr val="accent5"/>
                </a:solidFill>
                <a:ea typeface="Arial Unicode MS" pitchFamily="34" charset="-128"/>
                <a:cs typeface="Andalus" pitchFamily="18" charset="-78"/>
              </a:rPr>
              <a:t> </a:t>
            </a:r>
            <a:r>
              <a:rPr lang="en-US" sz="2200" b="1" i="1" dirty="0">
                <a:ea typeface="Arial Unicode MS" pitchFamily="34" charset="-128"/>
                <a:cs typeface="Andalus" pitchFamily="18" charset="-78"/>
              </a:rPr>
              <a:t>if you need to schedule an advising appointment. 616.331.6890  </a:t>
            </a:r>
          </a:p>
        </p:txBody>
      </p:sp>
      <p:pic>
        <p:nvPicPr>
          <p:cNvPr id="6" name="Picture 5">
            <a:extLst>
              <a:ext uri="{FF2B5EF4-FFF2-40B4-BE49-F238E27FC236}">
                <a16:creationId xmlns:a16="http://schemas.microsoft.com/office/drawing/2014/main" id="{851062C0-0335-4C9C-A0DE-63025B3541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1637892"/>
            <a:ext cx="3937897" cy="3582216"/>
          </a:xfrm>
          <a:prstGeom prst="rect">
            <a:avLst/>
          </a:prstGeom>
        </p:spPr>
      </p:pic>
    </p:spTree>
    <p:extLst>
      <p:ext uri="{BB962C8B-B14F-4D97-AF65-F5344CB8AC3E}">
        <p14:creationId xmlns:p14="http://schemas.microsoft.com/office/powerpoint/2010/main" val="478600651"/>
      </p:ext>
    </p:extLst>
  </p:cSld>
  <p:clrMapOvr>
    <a:masterClrMapping/>
  </p:clrMapOvr>
  <p:transition spd="slow" advTm="8000">
    <p:push dir="u"/>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263E7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ADDD96-18CF-4300-BE56-75199AD4441F}"/>
              </a:ext>
            </a:extLst>
          </p:cNvPr>
          <p:cNvPicPr>
            <a:picLocks noChangeAspect="1"/>
          </p:cNvPicPr>
          <p:nvPr/>
        </p:nvPicPr>
        <p:blipFill>
          <a:blip r:embed="rId2"/>
          <a:stretch>
            <a:fillRect/>
          </a:stretch>
        </p:blipFill>
        <p:spPr>
          <a:xfrm>
            <a:off x="990600" y="0"/>
            <a:ext cx="6866087" cy="6858000"/>
          </a:xfrm>
          <a:prstGeom prst="rect">
            <a:avLst/>
          </a:prstGeom>
        </p:spPr>
      </p:pic>
      <p:sp>
        <p:nvSpPr>
          <p:cNvPr id="5" name="TextBox 4">
            <a:extLst>
              <a:ext uri="{FF2B5EF4-FFF2-40B4-BE49-F238E27FC236}">
                <a16:creationId xmlns:a16="http://schemas.microsoft.com/office/drawing/2014/main" id="{D97C0DB5-0B89-4CFF-8F85-48BCD519910F}"/>
              </a:ext>
            </a:extLst>
          </p:cNvPr>
          <p:cNvSpPr txBox="1"/>
          <p:nvPr/>
        </p:nvSpPr>
        <p:spPr>
          <a:xfrm>
            <a:off x="8229600" y="2890391"/>
            <a:ext cx="3581400"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Sustainability Showcase website</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8163829"/>
      </p:ext>
    </p:extLst>
  </p:cSld>
  <p:clrMapOvr>
    <a:masterClrMapping/>
  </p:clrMapOvr>
  <p:transition spd="slow" advTm="16000">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99FB3-DF0A-4218-9ACB-6E5D21F6603B}"/>
              </a:ext>
            </a:extLst>
          </p:cNvPr>
          <p:cNvSpPr>
            <a:spLocks noGrp="1"/>
          </p:cNvSpPr>
          <p:nvPr>
            <p:ph type="title"/>
          </p:nvPr>
        </p:nvSpPr>
        <p:spPr>
          <a:xfrm>
            <a:off x="1143000" y="533400"/>
            <a:ext cx="10058400" cy="1077229"/>
          </a:xfrm>
        </p:spPr>
        <p:txBody>
          <a:bodyPr>
            <a:normAutofit/>
          </a:bodyPr>
          <a:lstStyle/>
          <a:p>
            <a:pPr algn="ctr"/>
            <a:r>
              <a:rPr lang="en-US" sz="6000" b="1" dirty="0"/>
              <a:t>myScholarships</a:t>
            </a:r>
            <a:endParaRPr lang="en-US" sz="4400" b="1" dirty="0"/>
          </a:p>
        </p:txBody>
      </p:sp>
      <p:sp>
        <p:nvSpPr>
          <p:cNvPr id="3" name="Content Placeholder 2">
            <a:extLst>
              <a:ext uri="{FF2B5EF4-FFF2-40B4-BE49-F238E27FC236}">
                <a16:creationId xmlns:a16="http://schemas.microsoft.com/office/drawing/2014/main" id="{383C1FC0-9EEF-4E28-A0A9-06238CA2363C}"/>
              </a:ext>
            </a:extLst>
          </p:cNvPr>
          <p:cNvSpPr>
            <a:spLocks noGrp="1"/>
          </p:cNvSpPr>
          <p:nvPr>
            <p:ph idx="1"/>
          </p:nvPr>
        </p:nvSpPr>
        <p:spPr>
          <a:xfrm>
            <a:off x="1066800" y="1828800"/>
            <a:ext cx="10210799" cy="4495800"/>
          </a:xfrm>
        </p:spPr>
        <p:txBody>
          <a:bodyPr>
            <a:normAutofit fontScale="77500" lnSpcReduction="20000"/>
          </a:bodyPr>
          <a:lstStyle/>
          <a:p>
            <a:pPr marL="0" indent="0" algn="ctr">
              <a:buNone/>
            </a:pPr>
            <a:r>
              <a:rPr lang="en-US" sz="2400" dirty="0"/>
              <a:t>Scholarship applications are now being accepted for the 2022-2023 academic year via myScholarships!</a:t>
            </a:r>
          </a:p>
          <a:p>
            <a:pPr marL="0" indent="0">
              <a:buNone/>
            </a:pPr>
            <a:endParaRPr lang="en-US" sz="2400" dirty="0">
              <a:solidFill>
                <a:schemeClr val="bg1"/>
              </a:solidFill>
            </a:endParaRPr>
          </a:p>
          <a:p>
            <a:pPr marL="0" indent="0">
              <a:buNone/>
            </a:pPr>
            <a:r>
              <a:rPr lang="en-US" sz="2400" b="1" dirty="0">
                <a:solidFill>
                  <a:schemeClr val="accent5"/>
                </a:solidFill>
              </a:rPr>
              <a:t>Scholarships available </a:t>
            </a:r>
            <a:r>
              <a:rPr lang="en-US" sz="2400" b="1" i="1" dirty="0">
                <a:solidFill>
                  <a:schemeClr val="accent5"/>
                </a:solidFill>
              </a:rPr>
              <a:t>specifically</a:t>
            </a:r>
            <a:r>
              <a:rPr lang="en-US" sz="2400" b="1" dirty="0">
                <a:solidFill>
                  <a:schemeClr val="accent5"/>
                </a:solidFill>
              </a:rPr>
              <a:t> for GVSU PNHA students:</a:t>
            </a:r>
          </a:p>
          <a:p>
            <a:pPr>
              <a:buClr>
                <a:schemeClr val="accent5"/>
              </a:buClr>
              <a:buFont typeface="Wingdings" panose="05000000000000000000" pitchFamily="2" charset="2"/>
              <a:buChar char="§"/>
            </a:pPr>
            <a:r>
              <a:rPr lang="en-US" dirty="0"/>
              <a:t> Henry H. and Juanita Dungey Endowed Scholarship</a:t>
            </a:r>
          </a:p>
          <a:p>
            <a:pPr>
              <a:buClr>
                <a:schemeClr val="accent5"/>
              </a:buClr>
              <a:buFont typeface="Wingdings" panose="05000000000000000000" pitchFamily="2" charset="2"/>
              <a:buChar char="§"/>
            </a:pPr>
            <a:r>
              <a:rPr lang="en-US" dirty="0"/>
              <a:t> Valerie P. Eggert Distinguished Scholarship in Philanthropy</a:t>
            </a:r>
          </a:p>
          <a:p>
            <a:pPr>
              <a:buClr>
                <a:schemeClr val="accent5"/>
              </a:buClr>
              <a:buFont typeface="Wingdings" panose="05000000000000000000" pitchFamily="2" charset="2"/>
              <a:buChar char="§"/>
            </a:pPr>
            <a:r>
              <a:rPr lang="en-US" dirty="0"/>
              <a:t> Joyce Hecht Philanthropy Scholarship</a:t>
            </a:r>
          </a:p>
          <a:p>
            <a:pPr>
              <a:buClr>
                <a:schemeClr val="accent5"/>
              </a:buClr>
              <a:buFont typeface="Wingdings" panose="05000000000000000000" pitchFamily="2" charset="2"/>
              <a:buChar char="§"/>
            </a:pPr>
            <a:r>
              <a:rPr lang="en-US" dirty="0"/>
              <a:t> Kurt F. Kimball Scholarship Endowment</a:t>
            </a:r>
          </a:p>
          <a:p>
            <a:pPr>
              <a:buClr>
                <a:schemeClr val="accent5"/>
              </a:buClr>
              <a:buFont typeface="Wingdings" panose="05000000000000000000" pitchFamily="2" charset="2"/>
              <a:buChar char="§"/>
            </a:pPr>
            <a:r>
              <a:rPr lang="en-US" dirty="0"/>
              <a:t> Don and Mille Wagner Scholarship in Memory of Caprice R. Wagner</a:t>
            </a:r>
          </a:p>
          <a:p>
            <a:pPr>
              <a:buClr>
                <a:schemeClr val="accent5"/>
              </a:buClr>
              <a:buFont typeface="Wingdings" panose="05000000000000000000" pitchFamily="2" charset="2"/>
              <a:buChar char="§"/>
            </a:pPr>
            <a:r>
              <a:rPr lang="en-US" dirty="0"/>
              <a:t> Maribeth Wardrop Leaders in Philanthropy Scholarship</a:t>
            </a:r>
          </a:p>
          <a:p>
            <a:pPr>
              <a:buClr>
                <a:schemeClr val="accent5"/>
              </a:buClr>
              <a:buFont typeface="Wingdings" panose="05000000000000000000" pitchFamily="2" charset="2"/>
              <a:buChar char="§"/>
            </a:pPr>
            <a:r>
              <a:rPr lang="en-US" dirty="0"/>
              <a:t> Michael F. Young Memorial Scholarship</a:t>
            </a:r>
          </a:p>
          <a:p>
            <a:endParaRPr lang="en-US" sz="2400" dirty="0">
              <a:solidFill>
                <a:schemeClr val="bg1"/>
              </a:solidFill>
            </a:endParaRPr>
          </a:p>
          <a:p>
            <a:pPr marL="0" indent="0" algn="ctr">
              <a:buNone/>
            </a:pPr>
            <a:r>
              <a:rPr lang="en-US" sz="2400" dirty="0">
                <a:solidFill>
                  <a:schemeClr val="accent5"/>
                </a:solidFill>
                <a:hlinkClick r:id="rId2">
                  <a:extLst>
                    <a:ext uri="{A12FA001-AC4F-418D-AE19-62706E023703}">
                      <ahyp:hlinkClr xmlns:ahyp="http://schemas.microsoft.com/office/drawing/2018/hyperlinkcolor" val="tx"/>
                    </a:ext>
                  </a:extLst>
                </a:hlinkClick>
              </a:rPr>
              <a:t>Start you myScholarships application TODAY!</a:t>
            </a:r>
            <a:endParaRPr lang="en-US" sz="2400" dirty="0">
              <a:solidFill>
                <a:schemeClr val="accent5"/>
              </a:solidFill>
            </a:endParaRPr>
          </a:p>
          <a:p>
            <a:endParaRPr lang="en-US" dirty="0"/>
          </a:p>
        </p:txBody>
      </p:sp>
    </p:spTree>
    <p:extLst>
      <p:ext uri="{BB962C8B-B14F-4D97-AF65-F5344CB8AC3E}">
        <p14:creationId xmlns:p14="http://schemas.microsoft.com/office/powerpoint/2010/main" val="1152306550"/>
      </p:ext>
    </p:extLst>
  </p:cSld>
  <p:clrMapOvr>
    <a:masterClrMapping/>
  </p:clrMapOvr>
  <p:transition spd="slow" advTm="15000">
    <p:push dir="u"/>
  </p:transition>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48CAE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2715AA-5513-4F1B-A8DC-7231DDB404B4}"/>
              </a:ext>
            </a:extLst>
          </p:cNvPr>
          <p:cNvPicPr>
            <a:picLocks noChangeAspect="1"/>
          </p:cNvPicPr>
          <p:nvPr/>
        </p:nvPicPr>
        <p:blipFill>
          <a:blip r:embed="rId2"/>
          <a:stretch>
            <a:fillRect/>
          </a:stretch>
        </p:blipFill>
        <p:spPr>
          <a:xfrm>
            <a:off x="1143000" y="2309"/>
            <a:ext cx="4595486" cy="6858000"/>
          </a:xfrm>
          <a:prstGeom prst="rect">
            <a:avLst/>
          </a:prstGeom>
        </p:spPr>
      </p:pic>
      <p:sp>
        <p:nvSpPr>
          <p:cNvPr id="5" name="TextBox 4">
            <a:extLst>
              <a:ext uri="{FF2B5EF4-FFF2-40B4-BE49-F238E27FC236}">
                <a16:creationId xmlns:a16="http://schemas.microsoft.com/office/drawing/2014/main" id="{71DFF00D-137A-47C4-AD6B-EA78B8DB8326}"/>
              </a:ext>
            </a:extLst>
          </p:cNvPr>
          <p:cNvSpPr txBox="1"/>
          <p:nvPr/>
        </p:nvSpPr>
        <p:spPr>
          <a:xfrm>
            <a:off x="5943600" y="582067"/>
            <a:ext cx="6019800" cy="569386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Your participation in a GVSU Age Friendly Readiness Assessment Focus Group will help us to identify how students and older adults perceive, experience, and think about aspects of the GVSU community and GVSU experience that can help or hinder age friendliness.</a:t>
            </a:r>
            <a:endParaRPr kumimoji="0" lang="en-US" sz="2000" b="0" i="0" u="sng"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white"/>
                </a:solidFill>
                <a:effectLst/>
                <a:uLnTx/>
                <a:uFillTx/>
                <a:latin typeface="Calibri" panose="020F0502020204030204"/>
                <a:ea typeface="+mn-ea"/>
                <a:cs typeface="+mn-cs"/>
              </a:rPr>
              <a:t>Focus Group Sessions (all via Zoom):</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white"/>
                </a:solidFill>
                <a:effectLst/>
                <a:uLnTx/>
                <a:uFillTx/>
                <a:latin typeface="Calibri" panose="020F0502020204030204"/>
                <a:ea typeface="+mn-ea"/>
                <a:cs typeface="+mn-cs"/>
              </a:rPr>
              <a:t>Wednesday, November 17</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5:30 p.m. – 7:00 p.m.</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white"/>
                </a:solidFill>
                <a:effectLst/>
                <a:uLnTx/>
                <a:uFillTx/>
                <a:latin typeface="Calibri" panose="020F0502020204030204"/>
                <a:ea typeface="+mn-ea"/>
                <a:cs typeface="+mn-cs"/>
              </a:rPr>
              <a:t>Friday, November 19</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2:00 p.m. – 3:30 p.m.</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white"/>
                </a:solidFill>
                <a:effectLst/>
                <a:uLnTx/>
                <a:uFillTx/>
                <a:latin typeface="Calibri" panose="020F0502020204030204"/>
                <a:ea typeface="+mn-ea"/>
                <a:cs typeface="+mn-cs"/>
              </a:rPr>
              <a:t>Monday, November 22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12:00 p.m. – 1:30 p.m.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3:00 p.m. – 4:30 p.m.</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REGISTER HERE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977693"/>
      </p:ext>
    </p:extLst>
  </p:cSld>
  <p:clrMapOvr>
    <a:masterClrMapping/>
  </p:clrMapOvr>
  <p:transition spd="slow" advTm="24000">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E7012-367E-46D6-8A4D-283C41BE3BAC}"/>
              </a:ext>
            </a:extLst>
          </p:cNvPr>
          <p:cNvSpPr>
            <a:spLocks noGrp="1"/>
          </p:cNvSpPr>
          <p:nvPr>
            <p:ph type="title"/>
          </p:nvPr>
        </p:nvSpPr>
        <p:spPr>
          <a:xfrm>
            <a:off x="1219200" y="762000"/>
            <a:ext cx="9982200" cy="1077229"/>
          </a:xfrm>
        </p:spPr>
        <p:txBody>
          <a:bodyPr>
            <a:normAutofit fontScale="90000"/>
          </a:bodyPr>
          <a:lstStyle/>
          <a:p>
            <a:pPr algn="ctr"/>
            <a:r>
              <a:rPr lang="en-US" b="1" dirty="0"/>
              <a:t>The 2022 Richard J. Stull Student Essay Competition is underway!</a:t>
            </a:r>
            <a:endParaRPr lang="en-US" dirty="0"/>
          </a:p>
        </p:txBody>
      </p:sp>
      <p:sp>
        <p:nvSpPr>
          <p:cNvPr id="3" name="Content Placeholder 2">
            <a:extLst>
              <a:ext uri="{FF2B5EF4-FFF2-40B4-BE49-F238E27FC236}">
                <a16:creationId xmlns:a16="http://schemas.microsoft.com/office/drawing/2014/main" id="{5C616065-C36A-4859-ACAA-B183501A1F2F}"/>
              </a:ext>
            </a:extLst>
          </p:cNvPr>
          <p:cNvSpPr>
            <a:spLocks noGrp="1"/>
          </p:cNvSpPr>
          <p:nvPr>
            <p:ph idx="1"/>
          </p:nvPr>
        </p:nvSpPr>
        <p:spPr>
          <a:xfrm>
            <a:off x="1066800" y="2052116"/>
            <a:ext cx="10210800" cy="4577284"/>
          </a:xfrm>
        </p:spPr>
        <p:txBody>
          <a:bodyPr>
            <a:normAutofit/>
          </a:bodyPr>
          <a:lstStyle/>
          <a:p>
            <a:pPr marL="91440" lvl="0" indent="-91440" algn="ctr">
              <a:lnSpc>
                <a:spcPct val="90000"/>
              </a:lnSpc>
              <a:spcBef>
                <a:spcPts val="1200"/>
              </a:spcBef>
              <a:spcAft>
                <a:spcPts val="200"/>
              </a:spcAft>
              <a:buClr>
                <a:srgbClr val="1CADE4"/>
              </a:buClr>
              <a:buSzPct val="100000"/>
              <a:buFont typeface="Calibri" panose="020F0502020204030204" pitchFamily="34" charset="0"/>
              <a:buChar char=" "/>
            </a:pPr>
            <a:r>
              <a:rPr lang="en-US" sz="2400" dirty="0">
                <a:latin typeface="Calibri" panose="020F0502020204030204"/>
              </a:rPr>
              <a:t>The </a:t>
            </a:r>
            <a:r>
              <a:rPr lang="en-US" sz="2400" b="1" dirty="0">
                <a:solidFill>
                  <a:schemeClr val="accent5"/>
                </a:solidFill>
                <a:latin typeface="Calibri" panose="020F0502020204030204"/>
              </a:rPr>
              <a:t>American College of Healthcare Executives </a:t>
            </a:r>
            <a:r>
              <a:rPr lang="en-US" sz="2400" dirty="0">
                <a:latin typeface="Calibri" panose="020F0502020204030204"/>
              </a:rPr>
              <a:t>is pleased to sponsor the annual </a:t>
            </a:r>
            <a:r>
              <a:rPr lang="en-US" sz="2400" b="1" dirty="0">
                <a:solidFill>
                  <a:schemeClr val="accent5"/>
                </a:solidFill>
                <a:latin typeface="Calibri" panose="020F0502020204030204"/>
              </a:rPr>
              <a:t>Richard J. Stull Student Essay Competition in Healthcare Management</a:t>
            </a:r>
            <a:r>
              <a:rPr lang="en-US" sz="2400" dirty="0">
                <a:solidFill>
                  <a:schemeClr val="accent5"/>
                </a:solidFill>
                <a:latin typeface="Calibri" panose="020F0502020204030204"/>
              </a:rPr>
              <a:t>. </a:t>
            </a:r>
            <a:r>
              <a:rPr lang="en-US" sz="2400" dirty="0">
                <a:latin typeface="Calibri" panose="020F0502020204030204"/>
              </a:rPr>
              <a:t>The purpose of the competition is to stimulate and demonstrate the ability of future healthcare executives to identify and describe important issues and developments in their chosen profession.</a:t>
            </a:r>
            <a:br>
              <a:rPr lang="en-US" sz="2400" dirty="0">
                <a:latin typeface="Calibri" panose="020F0502020204030204"/>
              </a:rPr>
            </a:br>
            <a:r>
              <a:rPr lang="en-US" sz="2400" dirty="0">
                <a:latin typeface="Calibri" panose="020F0502020204030204"/>
              </a:rPr>
              <a:t> </a:t>
            </a:r>
          </a:p>
          <a:p>
            <a:pPr marL="91440" lvl="0" indent="-91440" algn="ctr">
              <a:lnSpc>
                <a:spcPct val="90000"/>
              </a:lnSpc>
              <a:spcBef>
                <a:spcPts val="1200"/>
              </a:spcBef>
              <a:spcAft>
                <a:spcPts val="200"/>
              </a:spcAft>
              <a:buClr>
                <a:srgbClr val="1CADE4"/>
              </a:buClr>
              <a:buSzPct val="100000"/>
              <a:buFont typeface="Calibri" panose="020F0502020204030204" pitchFamily="34" charset="0"/>
              <a:buChar char=" "/>
            </a:pPr>
            <a:r>
              <a:rPr lang="en-US" i="1" dirty="0">
                <a:latin typeface="Calibri" panose="020F0502020204030204"/>
              </a:rPr>
              <a:t>Essays must be received at ACHE by close of business on </a:t>
            </a:r>
            <a:r>
              <a:rPr lang="en-US" b="1" i="1" dirty="0">
                <a:solidFill>
                  <a:schemeClr val="accent5"/>
                </a:solidFill>
                <a:latin typeface="Calibri" panose="020F0502020204030204"/>
              </a:rPr>
              <a:t>Monday, December 6, 2021</a:t>
            </a:r>
            <a:r>
              <a:rPr lang="en-US" sz="2400" b="1" i="1" dirty="0">
                <a:solidFill>
                  <a:schemeClr val="accent5"/>
                </a:solidFill>
                <a:latin typeface="Calibri" panose="020F0502020204030204"/>
              </a:rPr>
              <a:t>.</a:t>
            </a:r>
            <a:r>
              <a:rPr lang="en-US" sz="2400" dirty="0">
                <a:solidFill>
                  <a:schemeClr val="accent5"/>
                </a:solidFill>
                <a:latin typeface="Calibri" panose="020F0502020204030204"/>
              </a:rPr>
              <a:t> </a:t>
            </a:r>
            <a:br>
              <a:rPr lang="en-US" sz="2400" dirty="0">
                <a:latin typeface="Calibri" panose="020F0502020204030204"/>
              </a:rPr>
            </a:br>
            <a:endParaRPr lang="en-US" sz="2400" dirty="0">
              <a:latin typeface="Calibri" panose="020F0502020204030204"/>
            </a:endParaRPr>
          </a:p>
          <a:p>
            <a:pPr marL="91440" lvl="0" indent="-91440" algn="ctr">
              <a:lnSpc>
                <a:spcPct val="90000"/>
              </a:lnSpc>
              <a:spcBef>
                <a:spcPts val="1200"/>
              </a:spcBef>
              <a:spcAft>
                <a:spcPts val="200"/>
              </a:spcAft>
              <a:buClr>
                <a:srgbClr val="1CADE4"/>
              </a:buClr>
              <a:buSzPct val="100000"/>
              <a:buFont typeface="Calibri" panose="020F0502020204030204" pitchFamily="34" charset="0"/>
              <a:buChar char=" "/>
            </a:pPr>
            <a:r>
              <a:rPr lang="en-US" sz="2400" dirty="0">
                <a:latin typeface="Calibri" panose="020F0502020204030204"/>
              </a:rPr>
              <a:t>For complete rules and details, including eligibility requirements, visit </a:t>
            </a:r>
            <a:r>
              <a:rPr lang="en-US" sz="2400" b="1" u="sng" dirty="0">
                <a:solidFill>
                  <a:schemeClr val="accent5"/>
                </a:solidFill>
                <a:latin typeface="Calibri" panose="020F0502020204030204"/>
                <a:hlinkClick r:id="rId2">
                  <a:extLst>
                    <a:ext uri="{A12FA001-AC4F-418D-AE19-62706E023703}">
                      <ahyp:hlinkClr xmlns:ahyp="http://schemas.microsoft.com/office/drawing/2018/hyperlinkcolor" val="tx"/>
                    </a:ext>
                  </a:extLst>
                </a:hlinkClick>
              </a:rPr>
              <a:t>ache.org/StullEssayComp</a:t>
            </a:r>
            <a:endParaRPr lang="en-US" sz="2400" dirty="0">
              <a:solidFill>
                <a:schemeClr val="accent5"/>
              </a:solidFill>
              <a:latin typeface="Calibri" panose="020F0502020204030204"/>
            </a:endParaRPr>
          </a:p>
          <a:p>
            <a:endParaRPr lang="en-US" dirty="0"/>
          </a:p>
        </p:txBody>
      </p:sp>
    </p:spTree>
    <p:extLst>
      <p:ext uri="{BB962C8B-B14F-4D97-AF65-F5344CB8AC3E}">
        <p14:creationId xmlns:p14="http://schemas.microsoft.com/office/powerpoint/2010/main" val="988363739"/>
      </p:ext>
    </p:extLst>
  </p:cSld>
  <p:clrMapOvr>
    <a:masterClrMapping/>
  </p:clrMapOvr>
  <p:transition spd="slow" advTm="20000">
    <p:push dir="u"/>
  </p:transition>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4AAFE8"/>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2BED4A-0B65-4EB3-B5CB-9DB4874D8587}"/>
              </a:ext>
            </a:extLst>
          </p:cNvPr>
          <p:cNvSpPr>
            <a:spLocks noGrp="1"/>
          </p:cNvSpPr>
          <p:nvPr>
            <p:ph idx="1"/>
          </p:nvPr>
        </p:nvSpPr>
        <p:spPr>
          <a:xfrm>
            <a:off x="1828798" y="1907915"/>
            <a:ext cx="8534400" cy="533400"/>
          </a:xfrm>
        </p:spPr>
        <p:txBody>
          <a:bodyPr>
            <a:normAutofit/>
          </a:bodyPr>
          <a:lstStyle/>
          <a:p>
            <a:pPr marL="0" indent="0" algn="ctr">
              <a:buNone/>
            </a:pPr>
            <a:r>
              <a:rPr lang="en-US" sz="3200" b="1" dirty="0">
                <a:solidFill>
                  <a:schemeClr val="tx1"/>
                </a:solidFill>
              </a:rPr>
              <a:t>Be safe, and make good choices, Lakers! </a:t>
            </a:r>
          </a:p>
        </p:txBody>
      </p:sp>
      <p:pic>
        <p:nvPicPr>
          <p:cNvPr id="5" name="Picture 4">
            <a:hlinkClick r:id="rId2"/>
            <a:extLst>
              <a:ext uri="{FF2B5EF4-FFF2-40B4-BE49-F238E27FC236}">
                <a16:creationId xmlns:a16="http://schemas.microsoft.com/office/drawing/2014/main" id="{A258AB50-1F28-495F-90D8-C7BFA226B389}"/>
              </a:ext>
            </a:extLst>
          </p:cNvPr>
          <p:cNvPicPr>
            <a:picLocks noChangeAspect="1"/>
          </p:cNvPicPr>
          <p:nvPr/>
        </p:nvPicPr>
        <p:blipFill rotWithShape="1">
          <a:blip r:embed="rId3"/>
          <a:srcRect l="15331" t="7849" r="15331" b="11641"/>
          <a:stretch/>
        </p:blipFill>
        <p:spPr>
          <a:xfrm>
            <a:off x="2990848" y="191731"/>
            <a:ext cx="6210299" cy="1535880"/>
          </a:xfrm>
          <a:prstGeom prst="rect">
            <a:avLst/>
          </a:prstGeom>
          <a:solidFill>
            <a:srgbClr val="4AAFE8"/>
          </a:solidFill>
        </p:spPr>
      </p:pic>
      <p:pic>
        <p:nvPicPr>
          <p:cNvPr id="9" name="Picture 8">
            <a:extLst>
              <a:ext uri="{FF2B5EF4-FFF2-40B4-BE49-F238E27FC236}">
                <a16:creationId xmlns:a16="http://schemas.microsoft.com/office/drawing/2014/main" id="{48026D9F-8DDB-4C47-A194-2A9DA442B3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5508" y="3197469"/>
            <a:ext cx="2437892" cy="2438434"/>
          </a:xfrm>
          <a:prstGeom prst="rect">
            <a:avLst/>
          </a:prstGeom>
        </p:spPr>
      </p:pic>
      <p:pic>
        <p:nvPicPr>
          <p:cNvPr id="11" name="Picture 10">
            <a:extLst>
              <a:ext uri="{FF2B5EF4-FFF2-40B4-BE49-F238E27FC236}">
                <a16:creationId xmlns:a16="http://schemas.microsoft.com/office/drawing/2014/main" id="{744E57D6-CD78-4C84-AF23-0D85FFD8A1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8138" y="2549786"/>
            <a:ext cx="6635717" cy="3733800"/>
          </a:xfrm>
          <a:prstGeom prst="rect">
            <a:avLst/>
          </a:prstGeom>
        </p:spPr>
      </p:pic>
      <p:pic>
        <p:nvPicPr>
          <p:cNvPr id="1026" name="Picture 2" descr="Candice Cadena">
            <a:extLst>
              <a:ext uri="{FF2B5EF4-FFF2-40B4-BE49-F238E27FC236}">
                <a16:creationId xmlns:a16="http://schemas.microsoft.com/office/drawing/2014/main" id="{914FF649-39C9-4F0A-ADEF-E1BB9815277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5424" y="3197469"/>
            <a:ext cx="2438433" cy="2438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877113"/>
      </p:ext>
    </p:extLst>
  </p:cSld>
  <p:clrMapOvr>
    <a:masterClrMapping/>
  </p:clrMapOvr>
  <p:transition spd="slow" advTm="6000">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672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0F928-C0F0-46B6-8BA5-643E3E5B2A70}"/>
              </a:ext>
            </a:extLst>
          </p:cNvPr>
          <p:cNvSpPr>
            <a:spLocks noGrp="1"/>
          </p:cNvSpPr>
          <p:nvPr>
            <p:ph type="title"/>
          </p:nvPr>
        </p:nvSpPr>
        <p:spPr>
          <a:xfrm>
            <a:off x="4495800" y="2286000"/>
            <a:ext cx="3200399" cy="1326321"/>
          </a:xfrm>
        </p:spPr>
        <p:txBody>
          <a:bodyPr>
            <a:normAutofit fontScale="90000"/>
          </a:bodyPr>
          <a:lstStyle/>
          <a:p>
            <a:r>
              <a:rPr lang="en-US" dirty="0"/>
              <a:t>Become a CECI Mentor</a:t>
            </a:r>
            <a:br>
              <a:rPr lang="en-US" dirty="0"/>
            </a:br>
            <a:br>
              <a:rPr lang="en-US" dirty="0"/>
            </a:br>
            <a:br>
              <a:rPr lang="en-US" dirty="0"/>
            </a:br>
            <a:r>
              <a:rPr lang="en-US" u="sng" dirty="0"/>
              <a:t>OR</a:t>
            </a:r>
            <a:br>
              <a:rPr lang="en-US" dirty="0"/>
            </a:br>
            <a:br>
              <a:rPr lang="en-US" dirty="0"/>
            </a:br>
            <a:r>
              <a:rPr lang="en-US" dirty="0"/>
              <a:t>Mentee!</a:t>
            </a:r>
          </a:p>
        </p:txBody>
      </p:sp>
      <p:pic>
        <p:nvPicPr>
          <p:cNvPr id="4" name="Picture 3">
            <a:extLst>
              <a:ext uri="{FF2B5EF4-FFF2-40B4-BE49-F238E27FC236}">
                <a16:creationId xmlns:a16="http://schemas.microsoft.com/office/drawing/2014/main" id="{6AFD7DE4-E8EE-4C51-9FED-B1E177D60069}"/>
              </a:ext>
            </a:extLst>
          </p:cNvPr>
          <p:cNvPicPr>
            <a:picLocks noChangeAspect="1"/>
          </p:cNvPicPr>
          <p:nvPr/>
        </p:nvPicPr>
        <p:blipFill>
          <a:blip r:embed="rId2"/>
          <a:stretch>
            <a:fillRect/>
          </a:stretch>
        </p:blipFill>
        <p:spPr>
          <a:xfrm>
            <a:off x="0" y="7257"/>
            <a:ext cx="4361089" cy="6858000"/>
          </a:xfrm>
          <a:prstGeom prst="rect">
            <a:avLst/>
          </a:prstGeom>
        </p:spPr>
      </p:pic>
      <p:pic>
        <p:nvPicPr>
          <p:cNvPr id="5" name="Picture 4">
            <a:extLst>
              <a:ext uri="{FF2B5EF4-FFF2-40B4-BE49-F238E27FC236}">
                <a16:creationId xmlns:a16="http://schemas.microsoft.com/office/drawing/2014/main" id="{35A13D35-046E-4F27-A847-DA694F8CDEC7}"/>
              </a:ext>
            </a:extLst>
          </p:cNvPr>
          <p:cNvPicPr>
            <a:picLocks noChangeAspect="1"/>
          </p:cNvPicPr>
          <p:nvPr/>
        </p:nvPicPr>
        <p:blipFill>
          <a:blip r:embed="rId3"/>
          <a:stretch>
            <a:fillRect/>
          </a:stretch>
        </p:blipFill>
        <p:spPr>
          <a:xfrm>
            <a:off x="7818853" y="-7257"/>
            <a:ext cx="4367284" cy="6858000"/>
          </a:xfrm>
          <a:prstGeom prst="rect">
            <a:avLst/>
          </a:prstGeom>
        </p:spPr>
      </p:pic>
      <p:sp>
        <p:nvSpPr>
          <p:cNvPr id="6" name="Arrow: Right 5">
            <a:extLst>
              <a:ext uri="{FF2B5EF4-FFF2-40B4-BE49-F238E27FC236}">
                <a16:creationId xmlns:a16="http://schemas.microsoft.com/office/drawing/2014/main" id="{1E6D20C0-46EE-4048-8779-BA8DE429D82C}"/>
              </a:ext>
            </a:extLst>
          </p:cNvPr>
          <p:cNvSpPr/>
          <p:nvPr/>
        </p:nvSpPr>
        <p:spPr>
          <a:xfrm>
            <a:off x="5334000" y="2286000"/>
            <a:ext cx="1752600" cy="8382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7" name="Arrow: Right 6">
            <a:extLst>
              <a:ext uri="{FF2B5EF4-FFF2-40B4-BE49-F238E27FC236}">
                <a16:creationId xmlns:a16="http://schemas.microsoft.com/office/drawing/2014/main" id="{98B67942-B4ED-4DC8-8E3B-8DCFAE4360A7}"/>
              </a:ext>
            </a:extLst>
          </p:cNvPr>
          <p:cNvSpPr/>
          <p:nvPr/>
        </p:nvSpPr>
        <p:spPr>
          <a:xfrm rot="10800000">
            <a:off x="5093342" y="4572000"/>
            <a:ext cx="1840858" cy="8382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9" name="TextBox 8">
            <a:extLst>
              <a:ext uri="{FF2B5EF4-FFF2-40B4-BE49-F238E27FC236}">
                <a16:creationId xmlns:a16="http://schemas.microsoft.com/office/drawing/2014/main" id="{2B56BF8F-83EB-41CD-9992-656264DEC0D2}"/>
              </a:ext>
            </a:extLst>
          </p:cNvPr>
          <p:cNvSpPr txBox="1"/>
          <p:nvPr/>
        </p:nvSpPr>
        <p:spPr>
          <a:xfrm>
            <a:off x="4724400" y="5791200"/>
            <a:ext cx="281940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Rockwell" panose="02060603020205020403"/>
                <a:ea typeface="+mn-ea"/>
                <a:cs typeface="+mn-cs"/>
              </a:rPr>
              <a:t>Visit the </a:t>
            </a:r>
            <a:r>
              <a:rPr kumimoji="0" lang="en-US" sz="1600" b="0" i="0" u="none" strike="noStrike" kern="1200" cap="none" spc="0" normalizeH="0" baseline="0" noProof="0" dirty="0">
                <a:ln>
                  <a:noFill/>
                </a:ln>
                <a:solidFill>
                  <a:srgbClr val="FFFF00"/>
                </a:solidFill>
                <a:effectLst/>
                <a:uLnTx/>
                <a:uFillTx/>
                <a:latin typeface="Rockwell" panose="02060603020205020403"/>
                <a:ea typeface="+mn-ea"/>
                <a:cs typeface="+mn-cs"/>
                <a:hlinkClick r:id="rId4">
                  <a:extLst>
                    <a:ext uri="{A12FA001-AC4F-418D-AE19-62706E023703}">
                      <ahyp:hlinkClr xmlns:ahyp="http://schemas.microsoft.com/office/drawing/2018/hyperlinkcolor" val="tx"/>
                    </a:ext>
                  </a:extLst>
                </a:hlinkClick>
              </a:rPr>
              <a:t>CECI website </a:t>
            </a:r>
            <a:r>
              <a:rPr kumimoji="0" lang="en-US" sz="1600" b="0" i="0" u="none" strike="noStrike" kern="1200" cap="none" spc="0" normalizeH="0" baseline="0" noProof="0" dirty="0">
                <a:ln>
                  <a:noFill/>
                </a:ln>
                <a:solidFill>
                  <a:prstClr val="white"/>
                </a:solidFill>
                <a:effectLst/>
                <a:uLnTx/>
                <a:uFillTx/>
                <a:latin typeface="Rockwell" panose="02060603020205020403"/>
                <a:ea typeface="+mn-ea"/>
                <a:cs typeface="+mn-cs"/>
              </a:rPr>
              <a:t>for full position description and requirements.</a:t>
            </a:r>
          </a:p>
        </p:txBody>
      </p:sp>
    </p:spTree>
    <p:extLst>
      <p:ext uri="{BB962C8B-B14F-4D97-AF65-F5344CB8AC3E}">
        <p14:creationId xmlns:p14="http://schemas.microsoft.com/office/powerpoint/2010/main" val="3160196953"/>
      </p:ext>
    </p:extLst>
  </p:cSld>
  <p:clrMapOvr>
    <a:masterClrMapping/>
  </p:clrMapOvr>
  <p:transition spd="slow" advTm="20000">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049" r="14445" b="19309"/>
          <a:stretch>
            <a:fillRect/>
          </a:stretch>
        </p:blipFill>
        <p:spPr>
          <a:xfrm>
            <a:off x="0" y="0"/>
            <a:ext cx="12192000" cy="6858000"/>
          </a:xfrm>
          <a:prstGeom prst="rect">
            <a:avLst/>
          </a:prstGeom>
        </p:spPr>
      </p:pic>
      <p:sp>
        <p:nvSpPr>
          <p:cNvPr id="3" name="AutoShape 3"/>
          <p:cNvSpPr/>
          <p:nvPr/>
        </p:nvSpPr>
        <p:spPr>
          <a:xfrm>
            <a:off x="685800" y="216209"/>
            <a:ext cx="10969783" cy="6142576"/>
          </a:xfrm>
          <a:prstGeom prst="rect">
            <a:avLst/>
          </a:prstGeom>
          <a:solidFill>
            <a:srgbClr val="FFFFFF">
              <a:alpha val="85882"/>
            </a:srgbClr>
          </a:solidFill>
        </p:spPr>
      </p:sp>
      <p:pic>
        <p:nvPicPr>
          <p:cNvPr id="4" name="Picture 4"/>
          <p:cNvPicPr>
            <a:picLocks noChangeAspect="1"/>
          </p:cNvPicPr>
          <p:nvPr/>
        </p:nvPicPr>
        <p:blipFill>
          <a:blip r:embed="rId3"/>
          <a:srcRect/>
          <a:stretch>
            <a:fillRect/>
          </a:stretch>
        </p:blipFill>
        <p:spPr>
          <a:xfrm>
            <a:off x="832155" y="5429019"/>
            <a:ext cx="2583523" cy="626309"/>
          </a:xfrm>
          <a:prstGeom prst="rect">
            <a:avLst/>
          </a:prstGeom>
        </p:spPr>
      </p:pic>
      <p:sp>
        <p:nvSpPr>
          <p:cNvPr id="5" name="TextBox 5"/>
          <p:cNvSpPr txBox="1"/>
          <p:nvPr/>
        </p:nvSpPr>
        <p:spPr>
          <a:xfrm>
            <a:off x="685800" y="2937447"/>
            <a:ext cx="5281973" cy="846386"/>
          </a:xfrm>
          <a:prstGeom prst="rect">
            <a:avLst/>
          </a:prstGeom>
        </p:spPr>
        <p:txBody>
          <a:bodyPr lIns="0" tIns="0" rIns="0" bIns="0" rtlCol="0" anchor="t">
            <a:spAutoFit/>
          </a:bodyPr>
          <a:lstStyle/>
          <a:p>
            <a:pPr algn="ctr" defTabSz="609630">
              <a:lnSpc>
                <a:spcPts val="3303"/>
              </a:lnSpc>
            </a:pPr>
            <a:r>
              <a:rPr lang="en-US" sz="2949" spc="29" dirty="0">
                <a:solidFill>
                  <a:srgbClr val="150A07"/>
                </a:solidFill>
                <a:latin typeface="Cooper Hewitt"/>
              </a:rPr>
              <a:t>6:00 - 8:00 p.m. </a:t>
            </a:r>
          </a:p>
          <a:p>
            <a:pPr algn="ctr" defTabSz="609630">
              <a:lnSpc>
                <a:spcPts val="3303"/>
              </a:lnSpc>
            </a:pPr>
            <a:r>
              <a:rPr lang="en-US" sz="2949" spc="29" dirty="0">
                <a:solidFill>
                  <a:srgbClr val="150A07"/>
                </a:solidFill>
                <a:latin typeface="Cooper Hewitt"/>
              </a:rPr>
              <a:t>Palio Grand Rapids</a:t>
            </a:r>
          </a:p>
        </p:txBody>
      </p:sp>
      <p:sp>
        <p:nvSpPr>
          <p:cNvPr id="6" name="TextBox 6"/>
          <p:cNvSpPr txBox="1"/>
          <p:nvPr/>
        </p:nvSpPr>
        <p:spPr>
          <a:xfrm>
            <a:off x="832154" y="2243798"/>
            <a:ext cx="4848860" cy="512961"/>
          </a:xfrm>
          <a:prstGeom prst="rect">
            <a:avLst/>
          </a:prstGeom>
        </p:spPr>
        <p:txBody>
          <a:bodyPr lIns="0" tIns="0" rIns="0" bIns="0" rtlCol="0" anchor="t">
            <a:spAutoFit/>
          </a:bodyPr>
          <a:lstStyle/>
          <a:p>
            <a:pPr algn="ctr" defTabSz="609630">
              <a:lnSpc>
                <a:spcPts val="4017"/>
              </a:lnSpc>
            </a:pPr>
            <a:r>
              <a:rPr lang="en-US" sz="3587" spc="35" dirty="0">
                <a:solidFill>
                  <a:srgbClr val="150A07"/>
                </a:solidFill>
                <a:latin typeface="Cooper Hewitt Bold"/>
              </a:rPr>
              <a:t>December 7, 2021</a:t>
            </a:r>
          </a:p>
        </p:txBody>
      </p:sp>
      <p:pic>
        <p:nvPicPr>
          <p:cNvPr id="7" name="Picture 7"/>
          <p:cNvPicPr>
            <a:picLocks noChangeAspect="1"/>
          </p:cNvPicPr>
          <p:nvPr/>
        </p:nvPicPr>
        <p:blipFill>
          <a:blip r:embed="rId4"/>
          <a:srcRect/>
          <a:stretch>
            <a:fillRect/>
          </a:stretch>
        </p:blipFill>
        <p:spPr>
          <a:xfrm>
            <a:off x="3831729" y="5429019"/>
            <a:ext cx="1849285" cy="743181"/>
          </a:xfrm>
          <a:prstGeom prst="rect">
            <a:avLst/>
          </a:prstGeom>
        </p:spPr>
      </p:pic>
      <p:sp>
        <p:nvSpPr>
          <p:cNvPr id="8" name="TextBox 8"/>
          <p:cNvSpPr txBox="1"/>
          <p:nvPr/>
        </p:nvSpPr>
        <p:spPr>
          <a:xfrm>
            <a:off x="435368" y="410879"/>
            <a:ext cx="11756633" cy="948978"/>
          </a:xfrm>
          <a:prstGeom prst="rect">
            <a:avLst/>
          </a:prstGeom>
        </p:spPr>
        <p:txBody>
          <a:bodyPr lIns="0" tIns="0" rIns="0" bIns="0" rtlCol="0" anchor="t">
            <a:spAutoFit/>
          </a:bodyPr>
          <a:lstStyle/>
          <a:p>
            <a:pPr algn="ctr" defTabSz="609630">
              <a:lnSpc>
                <a:spcPts val="7414"/>
              </a:lnSpc>
            </a:pPr>
            <a:r>
              <a:rPr lang="en-US" sz="6620" spc="66" dirty="0">
                <a:solidFill>
                  <a:srgbClr val="150A07"/>
                </a:solidFill>
                <a:latin typeface="Cooper Hewitt Bold"/>
              </a:rPr>
              <a:t>NOODLES &amp; NETWORKING </a:t>
            </a:r>
          </a:p>
        </p:txBody>
      </p:sp>
      <p:sp>
        <p:nvSpPr>
          <p:cNvPr id="9" name="TextBox 9"/>
          <p:cNvSpPr txBox="1"/>
          <p:nvPr/>
        </p:nvSpPr>
        <p:spPr>
          <a:xfrm>
            <a:off x="1558775" y="1199118"/>
            <a:ext cx="9110706" cy="566758"/>
          </a:xfrm>
          <a:prstGeom prst="rect">
            <a:avLst/>
          </a:prstGeom>
        </p:spPr>
        <p:txBody>
          <a:bodyPr lIns="0" tIns="0" rIns="0" bIns="0" rtlCol="0" anchor="t">
            <a:spAutoFit/>
          </a:bodyPr>
          <a:lstStyle/>
          <a:p>
            <a:pPr algn="ctr" defTabSz="609630">
              <a:lnSpc>
                <a:spcPts val="4792"/>
              </a:lnSpc>
            </a:pPr>
            <a:r>
              <a:rPr lang="en-US" sz="3600" spc="43" dirty="0">
                <a:solidFill>
                  <a:srgbClr val="150A07"/>
                </a:solidFill>
                <a:latin typeface="Cooper Hewitt Bold"/>
              </a:rPr>
              <a:t>FOR NONPROFIT PROFESSIONALS</a:t>
            </a:r>
          </a:p>
        </p:txBody>
      </p:sp>
      <p:sp>
        <p:nvSpPr>
          <p:cNvPr id="10" name="TextBox 10"/>
          <p:cNvSpPr txBox="1"/>
          <p:nvPr/>
        </p:nvSpPr>
        <p:spPr>
          <a:xfrm>
            <a:off x="1422807" y="4320414"/>
            <a:ext cx="3667552" cy="346249"/>
          </a:xfrm>
          <a:prstGeom prst="rect">
            <a:avLst/>
          </a:prstGeom>
        </p:spPr>
        <p:txBody>
          <a:bodyPr lIns="0" tIns="0" rIns="0" bIns="0" rtlCol="0" anchor="t">
            <a:spAutoFit/>
          </a:bodyPr>
          <a:lstStyle/>
          <a:p>
            <a:pPr algn="ctr" defTabSz="609630">
              <a:lnSpc>
                <a:spcPts val="2703"/>
              </a:lnSpc>
            </a:pPr>
            <a:r>
              <a:rPr lang="en-US" sz="2413" u="sng" spc="24" dirty="0">
                <a:solidFill>
                  <a:srgbClr val="015EAC"/>
                </a:solidFill>
                <a:latin typeface="Cooper Hewitt Bold"/>
                <a:hlinkClick r:id="rId5"/>
              </a:rPr>
              <a:t>Register here to attend!</a:t>
            </a:r>
            <a:endParaRPr lang="en-US" sz="2413" u="sng" spc="24" dirty="0">
              <a:solidFill>
                <a:srgbClr val="015EAC"/>
              </a:solidFill>
              <a:latin typeface="Cooper Hewitt Bold"/>
            </a:endParaRPr>
          </a:p>
        </p:txBody>
      </p:sp>
      <p:sp>
        <p:nvSpPr>
          <p:cNvPr id="11" name="TextBox 11"/>
          <p:cNvSpPr txBox="1"/>
          <p:nvPr/>
        </p:nvSpPr>
        <p:spPr>
          <a:xfrm>
            <a:off x="5967773" y="1978098"/>
            <a:ext cx="5363454" cy="4424288"/>
          </a:xfrm>
          <a:prstGeom prst="rect">
            <a:avLst/>
          </a:prstGeom>
        </p:spPr>
        <p:txBody>
          <a:bodyPr lIns="0" tIns="0" rIns="0" bIns="0" rtlCol="0" anchor="t">
            <a:spAutoFit/>
          </a:bodyPr>
          <a:lstStyle/>
          <a:p>
            <a:pPr defTabSz="609630">
              <a:lnSpc>
                <a:spcPts val="2257"/>
              </a:lnSpc>
            </a:pPr>
            <a:r>
              <a:rPr lang="en-US" sz="2015" spc="20" dirty="0">
                <a:solidFill>
                  <a:srgbClr val="150A07"/>
                </a:solidFill>
                <a:latin typeface="Cooper Hewitt"/>
              </a:rPr>
              <a:t>GVSU's Nonprofit Professionals Graduate Student Organization (NPGSO) and the Young Nonprofit Professionals Network of Grand Rapids (YNPN-GR) are thrilled to put on this fun networking event for nonprofit professionals.</a:t>
            </a:r>
          </a:p>
          <a:p>
            <a:pPr defTabSz="609630">
              <a:lnSpc>
                <a:spcPts val="2257"/>
              </a:lnSpc>
            </a:pPr>
            <a:endParaRPr lang="en-US" sz="2015" spc="20" dirty="0">
              <a:solidFill>
                <a:srgbClr val="150A07"/>
              </a:solidFill>
              <a:latin typeface="Cooper Hewitt"/>
            </a:endParaRPr>
          </a:p>
          <a:p>
            <a:pPr defTabSz="609630">
              <a:lnSpc>
                <a:spcPts val="2257"/>
              </a:lnSpc>
            </a:pPr>
            <a:r>
              <a:rPr lang="en-US" sz="2015" spc="20" dirty="0">
                <a:solidFill>
                  <a:srgbClr val="150A07"/>
                </a:solidFill>
                <a:latin typeface="Cooper Hewitt"/>
              </a:rPr>
              <a:t>The event will take place in the private dining room at Palio Grand Rapids. Attendees are expected to purchase their own food and beverages.</a:t>
            </a:r>
          </a:p>
          <a:p>
            <a:pPr defTabSz="609630">
              <a:lnSpc>
                <a:spcPts val="2257"/>
              </a:lnSpc>
            </a:pPr>
            <a:endParaRPr lang="en-US" sz="2015" spc="20" dirty="0">
              <a:solidFill>
                <a:srgbClr val="150A07"/>
              </a:solidFill>
              <a:latin typeface="Cooper Hewitt"/>
            </a:endParaRPr>
          </a:p>
          <a:p>
            <a:pPr defTabSz="609630">
              <a:lnSpc>
                <a:spcPts val="2257"/>
              </a:lnSpc>
            </a:pPr>
            <a:r>
              <a:rPr lang="en-US" sz="2015" spc="20" dirty="0">
                <a:solidFill>
                  <a:srgbClr val="150A07"/>
                </a:solidFill>
                <a:latin typeface="Cooper Hewitt"/>
              </a:rPr>
              <a:t>Come and meet other nonprofit professionals, celebrate the end of the semester, and maybe make a new friend!</a:t>
            </a:r>
          </a:p>
        </p:txBody>
      </p:sp>
    </p:spTree>
  </p:cSld>
  <p:clrMapOvr>
    <a:masterClrMapping/>
  </p:clrMapOvr>
  <p:transition spd="slow" advTm="22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2CF39-5018-4F36-9440-3BC385EB5618}"/>
              </a:ext>
            </a:extLst>
          </p:cNvPr>
          <p:cNvSpPr>
            <a:spLocks noGrp="1"/>
          </p:cNvSpPr>
          <p:nvPr>
            <p:ph type="title"/>
          </p:nvPr>
        </p:nvSpPr>
        <p:spPr/>
        <p:txBody>
          <a:bodyPr>
            <a:normAutofit/>
          </a:bodyPr>
          <a:lstStyle/>
          <a:p>
            <a:pPr algn="ctr"/>
            <a:r>
              <a:rPr lang="en-US" sz="6000" b="1" dirty="0">
                <a:solidFill>
                  <a:schemeClr val="accent5">
                    <a:lumMod val="20000"/>
                    <a:lumOff val="80000"/>
                  </a:schemeClr>
                </a:solidFill>
              </a:rPr>
              <a:t>Important Student Resources</a:t>
            </a:r>
            <a:endParaRPr lang="en-US" sz="8000" dirty="0"/>
          </a:p>
        </p:txBody>
      </p:sp>
      <p:sp>
        <p:nvSpPr>
          <p:cNvPr id="3" name="Content Placeholder 2">
            <a:extLst>
              <a:ext uri="{FF2B5EF4-FFF2-40B4-BE49-F238E27FC236}">
                <a16:creationId xmlns:a16="http://schemas.microsoft.com/office/drawing/2014/main" id="{8426DECA-9484-4CC1-A465-B2ED552CEAF4}"/>
              </a:ext>
            </a:extLst>
          </p:cNvPr>
          <p:cNvSpPr>
            <a:spLocks noGrp="1"/>
          </p:cNvSpPr>
          <p:nvPr>
            <p:ph idx="1"/>
          </p:nvPr>
        </p:nvSpPr>
        <p:spPr>
          <a:xfrm>
            <a:off x="1097280" y="1981200"/>
            <a:ext cx="10134600" cy="3886200"/>
          </a:xfrm>
        </p:spPr>
        <p:txBody>
          <a:bodyPr>
            <a:normAutofit/>
          </a:bodyPr>
          <a:lstStyle/>
          <a:p>
            <a:pPr marL="0" lvl="0" indent="0" algn="ctr" defTabSz="457200">
              <a:lnSpc>
                <a:spcPct val="100000"/>
              </a:lnSpc>
              <a:spcBef>
                <a:spcPct val="20000"/>
              </a:spcBef>
              <a:buClr>
                <a:prstClr val="black"/>
              </a:buClr>
              <a:buSzPct val="80000"/>
              <a:buNone/>
              <a:defRPr/>
            </a:pPr>
            <a:r>
              <a:rPr lang="en-US" sz="2800" b="1" dirty="0">
                <a:solidFill>
                  <a:schemeClr val="accent5"/>
                </a:solidFill>
                <a:latin typeface="Gill Sans MT" panose="020B0502020104020203"/>
              </a:rPr>
              <a:t>Be in the know! </a:t>
            </a:r>
            <a:r>
              <a:rPr lang="en-US" dirty="0">
                <a:solidFill>
                  <a:prstClr val="white"/>
                </a:solidFill>
                <a:latin typeface="Gill Sans MT" panose="020B0502020104020203"/>
              </a:rPr>
              <a:t>During your time at GVSU, we want to make sure that you get any and all the assistance you may need to have a successful college career. Get to know the various resources available for you to utilize right here on campus, many of which are available to you </a:t>
            </a:r>
            <a:r>
              <a:rPr lang="en-US" b="1" i="1" u="sng" dirty="0">
                <a:solidFill>
                  <a:prstClr val="black"/>
                </a:solidFill>
                <a:latin typeface="Gill Sans MT" panose="020B0502020104020203"/>
              </a:rPr>
              <a:t>AT </a:t>
            </a:r>
            <a:r>
              <a:rPr lang="en-US" b="1" i="1" u="sng" dirty="0">
                <a:solidFill>
                  <a:schemeClr val="accent5"/>
                </a:solidFill>
                <a:latin typeface="Gill Sans MT" panose="020B0502020104020203"/>
              </a:rPr>
              <a:t>NO COST</a:t>
            </a:r>
            <a:r>
              <a:rPr lang="en-US" dirty="0">
                <a:solidFill>
                  <a:schemeClr val="accent5"/>
                </a:solidFill>
                <a:latin typeface="Gill Sans MT" panose="020B0502020104020203"/>
              </a:rPr>
              <a:t>.</a:t>
            </a:r>
          </a:p>
          <a:p>
            <a:pPr marL="0" lvl="0" indent="0" algn="ctr" defTabSz="457200">
              <a:lnSpc>
                <a:spcPct val="100000"/>
              </a:lnSpc>
              <a:spcBef>
                <a:spcPct val="20000"/>
              </a:spcBef>
              <a:buClr>
                <a:prstClr val="black"/>
              </a:buClr>
              <a:buSzPct val="80000"/>
              <a:buNone/>
              <a:defRPr/>
            </a:pPr>
            <a:endParaRPr lang="en-US" dirty="0">
              <a:solidFill>
                <a:srgbClr val="FFB268">
                  <a:lumMod val="20000"/>
                  <a:lumOff val="80000"/>
                </a:srgbClr>
              </a:solidFill>
              <a:latin typeface="Gill Sans MT" panose="020B0502020104020203"/>
            </a:endParaRPr>
          </a:p>
          <a:p>
            <a:pPr marL="0" lvl="0" indent="0" algn="ctr" defTabSz="457200">
              <a:lnSpc>
                <a:spcPct val="100000"/>
              </a:lnSpc>
              <a:spcBef>
                <a:spcPct val="20000"/>
              </a:spcBef>
              <a:buClr>
                <a:prstClr val="black"/>
              </a:buClr>
              <a:buSzPct val="80000"/>
              <a:buNone/>
              <a:defRPr/>
            </a:pPr>
            <a:r>
              <a:rPr lang="en-US" sz="2400" b="1" u="sng" dirty="0">
                <a:solidFill>
                  <a:schemeClr val="accent5"/>
                </a:solidFill>
                <a:latin typeface="Gill Sans MT" panose="020B0502020104020203"/>
              </a:rPr>
              <a:t>Available resources include:</a:t>
            </a:r>
            <a:r>
              <a:rPr lang="en-US" sz="2400" b="1" dirty="0">
                <a:solidFill>
                  <a:schemeClr val="accent5"/>
                </a:solidFill>
                <a:latin typeface="Gill Sans MT" panose="020B0502020104020203"/>
              </a:rPr>
              <a:t>  </a:t>
            </a:r>
            <a:r>
              <a:rPr lang="en-US" sz="2400" b="1" dirty="0">
                <a:solidFill>
                  <a:prstClr val="white"/>
                </a:solidFill>
                <a:latin typeface="Gill Sans MT" panose="020B0502020104020203"/>
              </a:rPr>
              <a:t>Academics, Academic Support, Belonging and Campus Climate, Campus Safety, Finances, Wellness</a:t>
            </a:r>
            <a:endParaRPr lang="en-US" sz="2400" dirty="0">
              <a:solidFill>
                <a:prstClr val="white"/>
              </a:solidFill>
              <a:latin typeface="Gill Sans MT" panose="020B0502020104020203"/>
            </a:endParaRPr>
          </a:p>
          <a:p>
            <a:pPr marL="0" lvl="0" indent="0" algn="ctr" defTabSz="457200">
              <a:lnSpc>
                <a:spcPct val="100000"/>
              </a:lnSpc>
              <a:spcBef>
                <a:spcPct val="20000"/>
              </a:spcBef>
              <a:buClr>
                <a:prstClr val="black"/>
              </a:buClr>
              <a:buSzPct val="80000"/>
              <a:buNone/>
              <a:defRPr/>
            </a:pPr>
            <a:endParaRPr lang="en-US" dirty="0">
              <a:solidFill>
                <a:srgbClr val="FFB268">
                  <a:lumMod val="20000"/>
                  <a:lumOff val="80000"/>
                </a:srgbClr>
              </a:solidFill>
              <a:latin typeface="Gill Sans MT" panose="020B0502020104020203"/>
            </a:endParaRPr>
          </a:p>
          <a:p>
            <a:pPr marL="0" lvl="0" indent="0" algn="ctr" defTabSz="457200">
              <a:lnSpc>
                <a:spcPct val="100000"/>
              </a:lnSpc>
              <a:spcBef>
                <a:spcPct val="20000"/>
              </a:spcBef>
              <a:buClr>
                <a:prstClr val="black"/>
              </a:buClr>
              <a:buSzPct val="80000"/>
              <a:buNone/>
              <a:defRPr/>
            </a:pPr>
            <a:r>
              <a:rPr lang="en-US" b="1" dirty="0">
                <a:solidFill>
                  <a:prstClr val="white"/>
                </a:solidFill>
                <a:latin typeface="Gill Sans MT" panose="020B0502020104020203"/>
              </a:rPr>
              <a:t>Check out all of the resources available to you here:</a:t>
            </a:r>
            <a:br>
              <a:rPr lang="en-US" b="1" dirty="0">
                <a:solidFill>
                  <a:srgbClr val="FFB268">
                    <a:lumMod val="20000"/>
                    <a:lumOff val="80000"/>
                  </a:srgbClr>
                </a:solidFill>
                <a:latin typeface="Gill Sans MT" panose="020B0502020104020203"/>
              </a:rPr>
            </a:br>
            <a:r>
              <a:rPr lang="en-US" b="1" dirty="0">
                <a:solidFill>
                  <a:schemeClr val="accent5"/>
                </a:solidFill>
                <a:latin typeface="Gill Sans MT" panose="020B0502020104020203"/>
                <a:hlinkClick r:id="rId2">
                  <a:extLst>
                    <a:ext uri="{A12FA001-AC4F-418D-AE19-62706E023703}">
                      <ahyp:hlinkClr xmlns:ahyp="http://schemas.microsoft.com/office/drawing/2018/hyperlinkcolor" val="tx"/>
                    </a:ext>
                  </a:extLst>
                </a:hlinkClick>
              </a:rPr>
              <a:t>www.gvsu.edu/studentservices/student-resources-29.htm</a:t>
            </a:r>
            <a:r>
              <a:rPr lang="en-US" b="1" dirty="0">
                <a:solidFill>
                  <a:schemeClr val="accent5"/>
                </a:solidFill>
                <a:latin typeface="Gill Sans MT" panose="020B0502020104020203"/>
              </a:rPr>
              <a:t> </a:t>
            </a:r>
            <a:r>
              <a:rPr lang="en-US" dirty="0">
                <a:solidFill>
                  <a:schemeClr val="accent5"/>
                </a:solidFill>
                <a:latin typeface="Gill Sans MT" panose="020B0502020104020203"/>
              </a:rPr>
              <a:t> </a:t>
            </a:r>
          </a:p>
        </p:txBody>
      </p:sp>
    </p:spTree>
    <p:extLst>
      <p:ext uri="{BB962C8B-B14F-4D97-AF65-F5344CB8AC3E}">
        <p14:creationId xmlns:p14="http://schemas.microsoft.com/office/powerpoint/2010/main" val="2623998805"/>
      </p:ext>
    </p:extLst>
  </p:cSld>
  <p:clrMapOvr>
    <a:masterClrMapping/>
  </p:clrMapOvr>
  <p:transition spd="slow" advTm="12000">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CA72677B-2F8C-4192-8EBE-D360BE3B20F6}"/>
    </a:ext>
  </a:extLst>
</a:theme>
</file>

<file path=ppt/theme/theme3.xml><?xml version="1.0" encoding="utf-8"?>
<a:theme xmlns:a="http://schemas.openxmlformats.org/drawingml/2006/main" name="1_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1621</TotalTime>
  <Words>663</Words>
  <Application>Microsoft Office PowerPoint</Application>
  <PresentationFormat>Widescreen</PresentationFormat>
  <Paragraphs>71</Paragraphs>
  <Slides>11</Slides>
  <Notes>1</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11</vt:i4>
      </vt:variant>
    </vt:vector>
  </HeadingPairs>
  <TitlesOfParts>
    <vt:vector size="28" baseType="lpstr">
      <vt:lpstr>Andalus</vt:lpstr>
      <vt:lpstr>Arial</vt:lpstr>
      <vt:lpstr>Arial Unicode MS</vt:lpstr>
      <vt:lpstr>Bookman Old Style</vt:lpstr>
      <vt:lpstr>Calibri</vt:lpstr>
      <vt:lpstr>Calibri Light</vt:lpstr>
      <vt:lpstr>Cooper Hewitt</vt:lpstr>
      <vt:lpstr>Cooper Hewitt Bold</vt:lpstr>
      <vt:lpstr>Gill Sans MT</vt:lpstr>
      <vt:lpstr>Helvetica</vt:lpstr>
      <vt:lpstr>Rockwell</vt:lpstr>
      <vt:lpstr>Times New Roman</vt:lpstr>
      <vt:lpstr>Wingdings</vt:lpstr>
      <vt:lpstr>1_Damask</vt:lpstr>
      <vt:lpstr>Retrospect</vt:lpstr>
      <vt:lpstr>1_Retrospect</vt:lpstr>
      <vt:lpstr>Office Theme</vt:lpstr>
      <vt:lpstr>Announcements</vt:lpstr>
      <vt:lpstr>PowerPoint Presentation</vt:lpstr>
      <vt:lpstr>myScholarships</vt:lpstr>
      <vt:lpstr>PowerPoint Presentation</vt:lpstr>
      <vt:lpstr>The 2022 Richard J. Stull Student Essay Competition is underway!</vt:lpstr>
      <vt:lpstr>PowerPoint Presentation</vt:lpstr>
      <vt:lpstr>Become a CECI Mentor   OR  Mentee!</vt:lpstr>
      <vt:lpstr>PowerPoint Presentation</vt:lpstr>
      <vt:lpstr>Important Student Resources</vt:lpstr>
      <vt:lpstr>PowerPoint Presentation</vt:lpstr>
      <vt:lpstr>Public, Nonprofit, and Health Administration</vt:lpstr>
    </vt:vector>
  </TitlesOfParts>
  <Company>GVSU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Announcements</dc:title>
  <dc:creator>Victoria Stubbs</dc:creator>
  <cp:lastModifiedBy>Victoria Stubbs</cp:lastModifiedBy>
  <cp:revision>225</cp:revision>
  <dcterms:created xsi:type="dcterms:W3CDTF">2013-08-23T13:48:08Z</dcterms:created>
  <dcterms:modified xsi:type="dcterms:W3CDTF">2021-11-12T15:29:43Z</dcterms:modified>
</cp:coreProperties>
</file>