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48392" y="1781208"/>
            <a:ext cx="7791450" cy="2005330"/>
          </a:xfrm>
          <a:custGeom>
            <a:avLst/>
            <a:gdLst/>
            <a:ahLst/>
            <a:cxnLst/>
            <a:rect l="l" t="t" r="r" b="b"/>
            <a:pathLst>
              <a:path w="7791450" h="2005329">
                <a:moveTo>
                  <a:pt x="7638813" y="2004918"/>
                </a:moveTo>
                <a:lnTo>
                  <a:pt x="152399" y="2004918"/>
                </a:lnTo>
                <a:lnTo>
                  <a:pt x="122529" y="2001963"/>
                </a:lnTo>
                <a:lnTo>
                  <a:pt x="67848" y="1979313"/>
                </a:lnTo>
                <a:lnTo>
                  <a:pt x="25604" y="1937070"/>
                </a:lnTo>
                <a:lnTo>
                  <a:pt x="2955" y="1882389"/>
                </a:lnTo>
                <a:lnTo>
                  <a:pt x="0" y="1852518"/>
                </a:lnTo>
                <a:lnTo>
                  <a:pt x="0" y="152399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8" y="11600"/>
                </a:lnTo>
                <a:lnTo>
                  <a:pt x="152399" y="0"/>
                </a:lnTo>
                <a:lnTo>
                  <a:pt x="7638813" y="0"/>
                </a:lnTo>
                <a:lnTo>
                  <a:pt x="7697134" y="11600"/>
                </a:lnTo>
                <a:lnTo>
                  <a:pt x="7746575" y="44636"/>
                </a:lnTo>
                <a:lnTo>
                  <a:pt x="7779612" y="94079"/>
                </a:lnTo>
                <a:lnTo>
                  <a:pt x="7791213" y="152399"/>
                </a:lnTo>
                <a:lnTo>
                  <a:pt x="7791213" y="1852518"/>
                </a:lnTo>
                <a:lnTo>
                  <a:pt x="7779612" y="1910839"/>
                </a:lnTo>
                <a:lnTo>
                  <a:pt x="7746575" y="1960281"/>
                </a:lnTo>
                <a:lnTo>
                  <a:pt x="7697134" y="1993317"/>
                </a:lnTo>
                <a:lnTo>
                  <a:pt x="7638813" y="2004918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857" y="1777712"/>
            <a:ext cx="4570285" cy="196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rgbClr val="E8ECE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934955" y="5191390"/>
            <a:ext cx="13044805" cy="130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E8ECE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E8ECE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882803" y="0"/>
            <a:ext cx="4647565" cy="1402080"/>
          </a:xfrm>
          <a:custGeom>
            <a:avLst/>
            <a:gdLst/>
            <a:ahLst/>
            <a:cxnLst/>
            <a:rect l="l" t="t" r="r" b="b"/>
            <a:pathLst>
              <a:path w="4647565" h="1402080">
                <a:moveTo>
                  <a:pt x="3838247" y="1401475"/>
                </a:moveTo>
                <a:lnTo>
                  <a:pt x="809166" y="1401475"/>
                </a:lnTo>
                <a:lnTo>
                  <a:pt x="0" y="0"/>
                </a:lnTo>
                <a:lnTo>
                  <a:pt x="4647413" y="0"/>
                </a:lnTo>
                <a:lnTo>
                  <a:pt x="3838247" y="140147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983979" y="0"/>
            <a:ext cx="3304540" cy="4053840"/>
          </a:xfrm>
          <a:custGeom>
            <a:avLst/>
            <a:gdLst/>
            <a:ahLst/>
            <a:cxnLst/>
            <a:rect l="l" t="t" r="r" b="b"/>
            <a:pathLst>
              <a:path w="3304540" h="4053840">
                <a:moveTo>
                  <a:pt x="3304018" y="4053352"/>
                </a:moveTo>
                <a:lnTo>
                  <a:pt x="1416313" y="4053352"/>
                </a:lnTo>
                <a:lnTo>
                  <a:pt x="0" y="1619063"/>
                </a:lnTo>
                <a:lnTo>
                  <a:pt x="942000" y="0"/>
                </a:lnTo>
                <a:lnTo>
                  <a:pt x="3304018" y="0"/>
                </a:lnTo>
                <a:lnTo>
                  <a:pt x="3304018" y="405335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0752" y="1657115"/>
            <a:ext cx="6058164" cy="524636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7780" y="4375550"/>
            <a:ext cx="3380218" cy="524636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0202432" y="7151135"/>
            <a:ext cx="5928995" cy="3136265"/>
          </a:xfrm>
          <a:custGeom>
            <a:avLst/>
            <a:gdLst/>
            <a:ahLst/>
            <a:cxnLst/>
            <a:rect l="l" t="t" r="r" b="b"/>
            <a:pathLst>
              <a:path w="5928994" h="3136265">
                <a:moveTo>
                  <a:pt x="5585977" y="3135864"/>
                </a:moveTo>
                <a:lnTo>
                  <a:pt x="342407" y="3135864"/>
                </a:lnTo>
                <a:lnTo>
                  <a:pt x="0" y="2547352"/>
                </a:lnTo>
                <a:lnTo>
                  <a:pt x="1482096" y="0"/>
                </a:lnTo>
                <a:lnTo>
                  <a:pt x="4446288" y="0"/>
                </a:lnTo>
                <a:lnTo>
                  <a:pt x="5928384" y="2547352"/>
                </a:lnTo>
                <a:lnTo>
                  <a:pt x="5585977" y="3135864"/>
                </a:lnTo>
                <a:close/>
              </a:path>
            </a:pathLst>
          </a:custGeom>
          <a:solidFill>
            <a:srgbClr val="868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52549" y="9879094"/>
            <a:ext cx="2135505" cy="408305"/>
          </a:xfrm>
          <a:custGeom>
            <a:avLst/>
            <a:gdLst/>
            <a:ahLst/>
            <a:cxnLst/>
            <a:rect l="l" t="t" r="r" b="b"/>
            <a:pathLst>
              <a:path w="2135505" h="408304">
                <a:moveTo>
                  <a:pt x="2135449" y="407904"/>
                </a:moveTo>
                <a:lnTo>
                  <a:pt x="0" y="407904"/>
                </a:lnTo>
                <a:lnTo>
                  <a:pt x="237326" y="0"/>
                </a:lnTo>
                <a:lnTo>
                  <a:pt x="2135449" y="0"/>
                </a:lnTo>
                <a:lnTo>
                  <a:pt x="2135449" y="407904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556" y="0"/>
            <a:ext cx="6058164" cy="40246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379564" y="398626"/>
            <a:ext cx="4210685" cy="6412230"/>
          </a:xfrm>
          <a:custGeom>
            <a:avLst/>
            <a:gdLst/>
            <a:ahLst/>
            <a:cxnLst/>
            <a:rect l="l" t="t" r="r" b="b"/>
            <a:pathLst>
              <a:path w="4210685" h="6412230">
                <a:moveTo>
                  <a:pt x="4210329" y="0"/>
                </a:moveTo>
                <a:lnTo>
                  <a:pt x="0" y="0"/>
                </a:lnTo>
                <a:lnTo>
                  <a:pt x="0" y="88900"/>
                </a:lnTo>
                <a:lnTo>
                  <a:pt x="0" y="6412230"/>
                </a:lnTo>
                <a:lnTo>
                  <a:pt x="89484" y="6412230"/>
                </a:lnTo>
                <a:lnTo>
                  <a:pt x="89484" y="88900"/>
                </a:lnTo>
                <a:lnTo>
                  <a:pt x="4210329" y="88900"/>
                </a:lnTo>
                <a:lnTo>
                  <a:pt x="4210329" y="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55093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55093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78849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878849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402605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402605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926342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926342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2450098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2450098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973854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973854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06" y="691850"/>
            <a:ext cx="3562349" cy="11144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50" b="1" i="0">
                <a:solidFill>
                  <a:srgbClr val="E8ECE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579716" y="5034321"/>
            <a:ext cx="7708900" cy="1946275"/>
          </a:xfrm>
          <a:custGeom>
            <a:avLst/>
            <a:gdLst/>
            <a:ahLst/>
            <a:cxnLst/>
            <a:rect l="l" t="t" r="r" b="b"/>
            <a:pathLst>
              <a:path w="7708900" h="1946275">
                <a:moveTo>
                  <a:pt x="7708283" y="1946092"/>
                </a:moveTo>
                <a:lnTo>
                  <a:pt x="152399" y="1946092"/>
                </a:lnTo>
                <a:lnTo>
                  <a:pt x="94079" y="1934491"/>
                </a:lnTo>
                <a:lnTo>
                  <a:pt x="44637" y="1901455"/>
                </a:lnTo>
                <a:lnTo>
                  <a:pt x="11600" y="1852013"/>
                </a:lnTo>
                <a:lnTo>
                  <a:pt x="0" y="1793692"/>
                </a:lnTo>
                <a:lnTo>
                  <a:pt x="0" y="152400"/>
                </a:lnTo>
                <a:lnTo>
                  <a:pt x="11600" y="94078"/>
                </a:lnTo>
                <a:lnTo>
                  <a:pt x="44637" y="44636"/>
                </a:lnTo>
                <a:lnTo>
                  <a:pt x="94079" y="11600"/>
                </a:lnTo>
                <a:lnTo>
                  <a:pt x="152399" y="0"/>
                </a:lnTo>
                <a:lnTo>
                  <a:pt x="7708283" y="0"/>
                </a:lnTo>
                <a:lnTo>
                  <a:pt x="7708283" y="1946092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310612" y="0"/>
            <a:ext cx="3175635" cy="2258695"/>
          </a:xfrm>
          <a:custGeom>
            <a:avLst/>
            <a:gdLst/>
            <a:ahLst/>
            <a:cxnLst/>
            <a:rect l="l" t="t" r="r" b="b"/>
            <a:pathLst>
              <a:path w="3175634" h="2258695">
                <a:moveTo>
                  <a:pt x="2381448" y="2258495"/>
                </a:moveTo>
                <a:lnTo>
                  <a:pt x="793816" y="2258495"/>
                </a:lnTo>
                <a:lnTo>
                  <a:pt x="0" y="894124"/>
                </a:lnTo>
                <a:lnTo>
                  <a:pt x="520218" y="0"/>
                </a:lnTo>
                <a:lnTo>
                  <a:pt x="2655046" y="0"/>
                </a:lnTo>
                <a:lnTo>
                  <a:pt x="3175263" y="894124"/>
                </a:lnTo>
                <a:lnTo>
                  <a:pt x="2381448" y="2258495"/>
                </a:lnTo>
                <a:close/>
              </a:path>
            </a:pathLst>
          </a:custGeom>
          <a:solidFill>
            <a:srgbClr val="868E9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6595" y="977127"/>
            <a:ext cx="2481404" cy="29986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6211203" y="0"/>
            <a:ext cx="2077085" cy="810895"/>
          </a:xfrm>
          <a:custGeom>
            <a:avLst/>
            <a:gdLst/>
            <a:ahLst/>
            <a:cxnLst/>
            <a:rect l="l" t="t" r="r" b="b"/>
            <a:pathLst>
              <a:path w="2077084" h="810895">
                <a:moveTo>
                  <a:pt x="2059103" y="810342"/>
                </a:moveTo>
                <a:lnTo>
                  <a:pt x="471471" y="810342"/>
                </a:lnTo>
                <a:lnTo>
                  <a:pt x="0" y="0"/>
                </a:lnTo>
                <a:lnTo>
                  <a:pt x="2076796" y="0"/>
                </a:lnTo>
                <a:lnTo>
                  <a:pt x="2076796" y="779932"/>
                </a:lnTo>
                <a:lnTo>
                  <a:pt x="2059103" y="810342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6855757" y="85027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855757" y="89040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855757" y="930537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6855757" y="970670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6855757" y="1010800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7258464" y="85027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7258464" y="89040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7258464" y="930537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258464" y="970670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7258464" y="1010800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7661183" y="85027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7661183" y="89040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7661183" y="930537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7661183" y="970670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7661183" y="1010800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8063905" y="85027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8063905" y="89040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8063905" y="9305379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8063905" y="9706700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8063905" y="10108008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8EC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78358" y="961411"/>
            <a:ext cx="5531283" cy="181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50" b="1" i="0">
                <a:solidFill>
                  <a:srgbClr val="E8ECE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12464" y="3304760"/>
            <a:ext cx="14463071" cy="516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1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m.maxient.com/reporting.php?GrandValley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hyperlink" Target="mailto:titleix@gvsu.edu" TargetMode="External"/><Relationship Id="rId4" Type="http://schemas.openxmlformats.org/officeDocument/2006/relationships/image" Target="../media/image42.png"/><Relationship Id="rId9" Type="http://schemas.openxmlformats.org/officeDocument/2006/relationships/hyperlink" Target="http://www.gvsu.edu/titlei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706" y="4709261"/>
            <a:ext cx="9467850" cy="196405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1155"/>
              </a:spcBef>
            </a:pPr>
            <a:r>
              <a:rPr sz="4850" spc="-335" dirty="0">
                <a:solidFill>
                  <a:srgbClr val="000000"/>
                </a:solidFill>
              </a:rPr>
              <a:t>UNDERSTANDING</a:t>
            </a:r>
            <a:r>
              <a:rPr sz="4850" spc="-254" dirty="0">
                <a:solidFill>
                  <a:srgbClr val="000000"/>
                </a:solidFill>
              </a:rPr>
              <a:t> </a:t>
            </a:r>
            <a:r>
              <a:rPr sz="4850" spc="-340" dirty="0">
                <a:solidFill>
                  <a:srgbClr val="000000"/>
                </a:solidFill>
              </a:rPr>
              <a:t>TITLE</a:t>
            </a:r>
            <a:r>
              <a:rPr sz="4850" spc="-250" dirty="0">
                <a:solidFill>
                  <a:srgbClr val="000000"/>
                </a:solidFill>
              </a:rPr>
              <a:t> </a:t>
            </a:r>
            <a:r>
              <a:rPr sz="4850" spc="-530" dirty="0">
                <a:solidFill>
                  <a:srgbClr val="000000"/>
                </a:solidFill>
              </a:rPr>
              <a:t>IX</a:t>
            </a:r>
            <a:r>
              <a:rPr sz="4850" spc="-254" dirty="0">
                <a:solidFill>
                  <a:srgbClr val="000000"/>
                </a:solidFill>
              </a:rPr>
              <a:t> </a:t>
            </a:r>
            <a:r>
              <a:rPr sz="4850" spc="-640" dirty="0">
                <a:solidFill>
                  <a:srgbClr val="000000"/>
                </a:solidFill>
              </a:rPr>
              <a:t>&amp; </a:t>
            </a:r>
            <a:r>
              <a:rPr sz="4850" spc="-480" dirty="0">
                <a:solidFill>
                  <a:srgbClr val="000000"/>
                </a:solidFill>
              </a:rPr>
              <a:t>CIVIL</a:t>
            </a:r>
            <a:r>
              <a:rPr sz="4850" spc="-254" dirty="0">
                <a:solidFill>
                  <a:srgbClr val="000000"/>
                </a:solidFill>
              </a:rPr>
              <a:t> </a:t>
            </a:r>
            <a:r>
              <a:rPr sz="4850" spc="-335" dirty="0">
                <a:solidFill>
                  <a:srgbClr val="000000"/>
                </a:solidFill>
              </a:rPr>
              <a:t>RIGHTS</a:t>
            </a:r>
            <a:r>
              <a:rPr sz="4850" spc="-254" dirty="0">
                <a:solidFill>
                  <a:srgbClr val="000000"/>
                </a:solidFill>
              </a:rPr>
              <a:t> </a:t>
            </a:r>
            <a:r>
              <a:rPr sz="4850" spc="-150" dirty="0">
                <a:solidFill>
                  <a:srgbClr val="000000"/>
                </a:solidFill>
              </a:rPr>
              <a:t>PROCESSES</a:t>
            </a:r>
            <a:r>
              <a:rPr sz="4850" spc="-254" dirty="0">
                <a:solidFill>
                  <a:srgbClr val="000000"/>
                </a:solidFill>
              </a:rPr>
              <a:t> </a:t>
            </a:r>
            <a:r>
              <a:rPr sz="4850" spc="-25" dirty="0">
                <a:solidFill>
                  <a:srgbClr val="000000"/>
                </a:solidFill>
              </a:rPr>
              <a:t>AT </a:t>
            </a:r>
            <a:r>
              <a:rPr sz="4850" spc="-240" dirty="0">
                <a:solidFill>
                  <a:srgbClr val="000000"/>
                </a:solidFill>
              </a:rPr>
              <a:t>GVSU</a:t>
            </a:r>
            <a:r>
              <a:rPr sz="4850" spc="-254" dirty="0">
                <a:solidFill>
                  <a:srgbClr val="000000"/>
                </a:solidFill>
              </a:rPr>
              <a:t> </a:t>
            </a:r>
            <a:r>
              <a:rPr sz="4850" spc="-20" dirty="0">
                <a:solidFill>
                  <a:srgbClr val="000000"/>
                </a:solidFill>
              </a:rPr>
              <a:t>2024</a:t>
            </a:r>
            <a:endParaRPr sz="48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1170" y="645689"/>
            <a:ext cx="11516360" cy="1633855"/>
          </a:xfrm>
          <a:custGeom>
            <a:avLst/>
            <a:gdLst/>
            <a:ahLst/>
            <a:cxnLst/>
            <a:rect l="l" t="t" r="r" b="b"/>
            <a:pathLst>
              <a:path w="11516360" h="1633855">
                <a:moveTo>
                  <a:pt x="11363583" y="1633729"/>
                </a:moveTo>
                <a:lnTo>
                  <a:pt x="152399" y="1633729"/>
                </a:lnTo>
                <a:lnTo>
                  <a:pt x="122529" y="1630773"/>
                </a:lnTo>
                <a:lnTo>
                  <a:pt x="67848" y="1608124"/>
                </a:lnTo>
                <a:lnTo>
                  <a:pt x="25604" y="1565880"/>
                </a:lnTo>
                <a:lnTo>
                  <a:pt x="2955" y="1511199"/>
                </a:lnTo>
                <a:lnTo>
                  <a:pt x="0" y="1481329"/>
                </a:lnTo>
                <a:lnTo>
                  <a:pt x="0" y="152399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399" y="0"/>
                </a:lnTo>
                <a:lnTo>
                  <a:pt x="11363583" y="0"/>
                </a:lnTo>
                <a:lnTo>
                  <a:pt x="11421905" y="11600"/>
                </a:lnTo>
                <a:lnTo>
                  <a:pt x="11471347" y="44636"/>
                </a:lnTo>
                <a:lnTo>
                  <a:pt x="11504383" y="94079"/>
                </a:lnTo>
                <a:lnTo>
                  <a:pt x="11515983" y="152399"/>
                </a:lnTo>
                <a:lnTo>
                  <a:pt x="11515983" y="1481329"/>
                </a:lnTo>
                <a:lnTo>
                  <a:pt x="11504383" y="1539650"/>
                </a:lnTo>
                <a:lnTo>
                  <a:pt x="11471347" y="1589092"/>
                </a:lnTo>
                <a:lnTo>
                  <a:pt x="11421905" y="1622128"/>
                </a:lnTo>
                <a:lnTo>
                  <a:pt x="11363583" y="163372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0080"/>
            <a:ext cx="3104369" cy="40509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910840" cy="2943225"/>
          </a:xfrm>
          <a:custGeom>
            <a:avLst/>
            <a:gdLst/>
            <a:ahLst/>
            <a:cxnLst/>
            <a:rect l="l" t="t" r="r" b="b"/>
            <a:pathLst>
              <a:path w="2910840" h="2943225">
                <a:moveTo>
                  <a:pt x="1789334" y="2942685"/>
                </a:moveTo>
                <a:lnTo>
                  <a:pt x="0" y="2942685"/>
                </a:lnTo>
                <a:lnTo>
                  <a:pt x="0" y="0"/>
                </a:lnTo>
                <a:lnTo>
                  <a:pt x="2319036" y="0"/>
                </a:lnTo>
                <a:lnTo>
                  <a:pt x="2910239" y="1016129"/>
                </a:lnTo>
                <a:lnTo>
                  <a:pt x="1789334" y="294268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44314"/>
            <a:ext cx="2956560" cy="2943225"/>
          </a:xfrm>
          <a:custGeom>
            <a:avLst/>
            <a:gdLst/>
            <a:ahLst/>
            <a:cxnLst/>
            <a:rect l="l" t="t" r="r" b="b"/>
            <a:pathLst>
              <a:path w="2956560" h="2943225">
                <a:moveTo>
                  <a:pt x="2365250" y="2942684"/>
                </a:moveTo>
                <a:lnTo>
                  <a:pt x="0" y="2942684"/>
                </a:lnTo>
                <a:lnTo>
                  <a:pt x="0" y="0"/>
                </a:lnTo>
                <a:lnTo>
                  <a:pt x="1835547" y="0"/>
                </a:lnTo>
                <a:lnTo>
                  <a:pt x="2956452" y="1926555"/>
                </a:lnTo>
                <a:lnTo>
                  <a:pt x="2365250" y="2942684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65433" y="7751114"/>
            <a:ext cx="6070600" cy="2019300"/>
          </a:xfrm>
          <a:custGeom>
            <a:avLst/>
            <a:gdLst/>
            <a:ahLst/>
            <a:cxnLst/>
            <a:rect l="l" t="t" r="r" b="b"/>
            <a:pathLst>
              <a:path w="6070600" h="2019300">
                <a:moveTo>
                  <a:pt x="6070028" y="0"/>
                </a:moveTo>
                <a:lnTo>
                  <a:pt x="5980544" y="0"/>
                </a:lnTo>
                <a:lnTo>
                  <a:pt x="5980544" y="1930400"/>
                </a:lnTo>
                <a:lnTo>
                  <a:pt x="0" y="1930400"/>
                </a:lnTo>
                <a:lnTo>
                  <a:pt x="0" y="2019300"/>
                </a:lnTo>
                <a:lnTo>
                  <a:pt x="6070028" y="2019300"/>
                </a:lnTo>
                <a:lnTo>
                  <a:pt x="6070028" y="1930400"/>
                </a:lnTo>
                <a:lnTo>
                  <a:pt x="6070028" y="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718" y="22663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718" y="6153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59718" y="100403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59718" y="13927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59718" y="178142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49762" y="22663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49762" y="6153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49762" y="100403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49762" y="13927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49762" y="178142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39819" y="22663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39819" y="6153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39819" y="100403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39819" y="13927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39819" y="178142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953976" y="697379"/>
            <a:ext cx="10870565" cy="135699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marR="5080" indent="347345">
              <a:lnSpc>
                <a:spcPts val="4730"/>
              </a:lnSpc>
              <a:spcBef>
                <a:spcPts val="1115"/>
              </a:spcBef>
            </a:pPr>
            <a:r>
              <a:rPr sz="4800" spc="-260" dirty="0"/>
              <a:t>MISCONCEPTIONS</a:t>
            </a:r>
            <a:r>
              <a:rPr sz="4800" spc="-265" dirty="0"/>
              <a:t> </a:t>
            </a:r>
            <a:r>
              <a:rPr sz="4800" spc="-260" dirty="0"/>
              <a:t>ABOUT </a:t>
            </a:r>
            <a:r>
              <a:rPr sz="4800" spc="-470" dirty="0"/>
              <a:t>CIVIL </a:t>
            </a:r>
            <a:r>
              <a:rPr sz="4800" spc="-315" dirty="0"/>
              <a:t>RIGHTS</a:t>
            </a:r>
            <a:r>
              <a:rPr sz="4800" spc="-265" dirty="0"/>
              <a:t> </a:t>
            </a:r>
            <a:r>
              <a:rPr sz="4800" spc="-305" dirty="0"/>
              <a:t>AND</a:t>
            </a:r>
            <a:r>
              <a:rPr sz="4800" spc="-265" dirty="0"/>
              <a:t> </a:t>
            </a:r>
            <a:r>
              <a:rPr sz="4800" spc="-325" dirty="0"/>
              <a:t>TITLE</a:t>
            </a:r>
            <a:r>
              <a:rPr sz="4800" spc="-265" dirty="0"/>
              <a:t> </a:t>
            </a:r>
            <a:r>
              <a:rPr sz="4800" spc="-509" dirty="0"/>
              <a:t>IX</a:t>
            </a:r>
            <a:r>
              <a:rPr sz="4800" spc="-265" dirty="0"/>
              <a:t> </a:t>
            </a:r>
            <a:r>
              <a:rPr sz="4800" spc="-100" dirty="0"/>
              <a:t>PROCESSES</a:t>
            </a:r>
            <a:endParaRPr sz="4800"/>
          </a:p>
        </p:txBody>
      </p:sp>
      <p:pic>
        <p:nvPicPr>
          <p:cNvPr id="23" name="object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70" y="3800547"/>
            <a:ext cx="142875" cy="14287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70" y="4553022"/>
            <a:ext cx="142875" cy="14287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70" y="5105472"/>
            <a:ext cx="142875" cy="14287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70" y="5857947"/>
            <a:ext cx="142875" cy="14287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70" y="6610422"/>
            <a:ext cx="142875" cy="1428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070" y="8467797"/>
            <a:ext cx="142875" cy="14287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107" y="9015484"/>
            <a:ext cx="152400" cy="152399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4618470" y="2296011"/>
            <a:ext cx="12301855" cy="7590155"/>
          </a:xfrm>
          <a:prstGeom prst="rect">
            <a:avLst/>
          </a:prstGeom>
        </p:spPr>
        <p:txBody>
          <a:bodyPr vert="horz" wrap="square" lIns="0" tIns="379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90"/>
              </a:spcBef>
            </a:pPr>
            <a:r>
              <a:rPr sz="4400" b="1" spc="-310" dirty="0">
                <a:latin typeface="Verdana"/>
                <a:cs typeface="Verdana"/>
              </a:rPr>
              <a:t>“WHAT</a:t>
            </a:r>
            <a:r>
              <a:rPr sz="4400" b="1" spc="-229" dirty="0">
                <a:latin typeface="Verdana"/>
                <a:cs typeface="Verdana"/>
              </a:rPr>
              <a:t> </a:t>
            </a:r>
            <a:r>
              <a:rPr sz="4400" b="1" spc="-465" dirty="0">
                <a:latin typeface="Verdana"/>
                <a:cs typeface="Verdana"/>
              </a:rPr>
              <a:t>WE</a:t>
            </a:r>
            <a:r>
              <a:rPr sz="4400" b="1" spc="-229" dirty="0">
                <a:latin typeface="Verdana"/>
                <a:cs typeface="Verdana"/>
              </a:rPr>
              <a:t> </a:t>
            </a:r>
            <a:r>
              <a:rPr sz="4400" b="1" spc="-254" dirty="0">
                <a:latin typeface="Verdana"/>
                <a:cs typeface="Verdana"/>
              </a:rPr>
              <a:t>DON’T</a:t>
            </a:r>
            <a:r>
              <a:rPr sz="4400" b="1" spc="-225" dirty="0">
                <a:latin typeface="Verdana"/>
                <a:cs typeface="Verdana"/>
              </a:rPr>
              <a:t> </a:t>
            </a:r>
            <a:r>
              <a:rPr sz="4400" b="1" spc="-300" dirty="0">
                <a:latin typeface="Verdana"/>
                <a:cs typeface="Verdana"/>
              </a:rPr>
              <a:t>DO”</a:t>
            </a:r>
            <a:endParaRPr sz="4400">
              <a:latin typeface="Verdana"/>
              <a:cs typeface="Verdana"/>
            </a:endParaRPr>
          </a:p>
          <a:p>
            <a:pPr marL="702945">
              <a:lnSpc>
                <a:spcPct val="100000"/>
              </a:lnSpc>
              <a:spcBef>
                <a:spcPts val="2100"/>
              </a:spcBef>
            </a:pPr>
            <a:r>
              <a:rPr sz="3200" spc="100" dirty="0">
                <a:latin typeface="Tahoma"/>
                <a:cs typeface="Tahoma"/>
              </a:rPr>
              <a:t>Require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10" dirty="0">
                <a:latin typeface="Tahoma"/>
                <a:cs typeface="Tahoma"/>
              </a:rPr>
              <a:t>you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to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75" dirty="0">
                <a:latin typeface="Tahoma"/>
                <a:cs typeface="Tahoma"/>
              </a:rPr>
              <a:t>take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action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10" dirty="0">
                <a:latin typeface="Tahoma"/>
                <a:cs typeface="Tahoma"/>
              </a:rPr>
              <a:t>in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any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direction</a:t>
            </a:r>
            <a:endParaRPr sz="3200">
              <a:latin typeface="Tahoma"/>
              <a:cs typeface="Tahoma"/>
            </a:endParaRPr>
          </a:p>
          <a:p>
            <a:pPr marL="702945" marR="678815">
              <a:lnSpc>
                <a:spcPct val="113300"/>
              </a:lnSpc>
              <a:spcBef>
                <a:spcPts val="1575"/>
              </a:spcBef>
            </a:pPr>
            <a:r>
              <a:rPr sz="3200" spc="95" dirty="0">
                <a:latin typeface="Tahoma"/>
                <a:cs typeface="Tahoma"/>
              </a:rPr>
              <a:t>Notify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accused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party/ies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that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you’ve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30" dirty="0">
                <a:latin typeface="Tahoma"/>
                <a:cs typeface="Tahoma"/>
              </a:rPr>
              <a:t>reported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to</a:t>
            </a:r>
            <a:r>
              <a:rPr sz="3200" spc="-114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our</a:t>
            </a:r>
            <a:r>
              <a:rPr sz="3200" spc="-120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office </a:t>
            </a:r>
            <a:r>
              <a:rPr sz="3200" spc="60" dirty="0">
                <a:latin typeface="Tahoma"/>
                <a:cs typeface="Tahoma"/>
              </a:rPr>
              <a:t>Start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60" dirty="0">
                <a:latin typeface="Tahoma"/>
                <a:cs typeface="Tahoma"/>
              </a:rPr>
              <a:t>investigating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immediately</a:t>
            </a:r>
            <a:endParaRPr sz="3200">
              <a:latin typeface="Tahoma"/>
              <a:cs typeface="Tahoma"/>
            </a:endParaRPr>
          </a:p>
          <a:p>
            <a:pPr marL="702945">
              <a:lnSpc>
                <a:spcPct val="100000"/>
              </a:lnSpc>
              <a:spcBef>
                <a:spcPts val="2085"/>
              </a:spcBef>
            </a:pPr>
            <a:r>
              <a:rPr sz="3200" spc="85" dirty="0">
                <a:latin typeface="Tahoma"/>
                <a:cs typeface="Tahoma"/>
              </a:rPr>
              <a:t>Find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the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perfect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solution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65" dirty="0">
                <a:latin typeface="Tahoma"/>
                <a:cs typeface="Tahoma"/>
              </a:rPr>
              <a:t>or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40" dirty="0">
                <a:latin typeface="Tahoma"/>
                <a:cs typeface="Tahoma"/>
              </a:rPr>
              <a:t>outcome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25" dirty="0">
                <a:latin typeface="Tahoma"/>
                <a:cs typeface="Tahoma"/>
              </a:rPr>
              <a:t>for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any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party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involved</a:t>
            </a:r>
            <a:endParaRPr sz="3200">
              <a:latin typeface="Tahoma"/>
              <a:cs typeface="Tahoma"/>
            </a:endParaRPr>
          </a:p>
          <a:p>
            <a:pPr marL="702945" marR="5080">
              <a:lnSpc>
                <a:spcPct val="113300"/>
              </a:lnSpc>
              <a:spcBef>
                <a:spcPts val="1575"/>
              </a:spcBef>
            </a:pPr>
            <a:r>
              <a:rPr sz="3200" spc="85" dirty="0">
                <a:latin typeface="Tahoma"/>
                <a:cs typeface="Tahoma"/>
              </a:rPr>
              <a:t>While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60" dirty="0">
                <a:latin typeface="Tahoma"/>
                <a:cs typeface="Tahoma"/>
              </a:rPr>
              <a:t>our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office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40" dirty="0">
                <a:latin typeface="Tahoma"/>
                <a:cs typeface="Tahoma"/>
              </a:rPr>
              <a:t>responds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to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130" dirty="0">
                <a:latin typeface="Tahoma"/>
                <a:cs typeface="Tahoma"/>
              </a:rPr>
              <a:t>reported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65" dirty="0">
                <a:latin typeface="Tahoma"/>
                <a:cs typeface="Tahoma"/>
              </a:rPr>
              <a:t>harm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with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support, </a:t>
            </a:r>
            <a:r>
              <a:rPr sz="3200" spc="75" dirty="0">
                <a:latin typeface="Tahoma"/>
                <a:cs typeface="Tahoma"/>
              </a:rPr>
              <a:t>empathy,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40" dirty="0">
                <a:latin typeface="Tahoma"/>
                <a:cs typeface="Tahoma"/>
              </a:rPr>
              <a:t>and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understanding,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it’s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95" dirty="0">
                <a:latin typeface="Tahoma"/>
                <a:cs typeface="Tahoma"/>
              </a:rPr>
              <a:t>never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wholly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possible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25" dirty="0">
                <a:latin typeface="Tahoma"/>
                <a:cs typeface="Tahoma"/>
              </a:rPr>
              <a:t>for</a:t>
            </a:r>
            <a:r>
              <a:rPr sz="3200" spc="-15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us </a:t>
            </a:r>
            <a:r>
              <a:rPr sz="3200" spc="114" dirty="0">
                <a:latin typeface="Tahoma"/>
                <a:cs typeface="Tahoma"/>
              </a:rPr>
              <a:t>to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heal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10" dirty="0">
                <a:latin typeface="Tahoma"/>
                <a:cs typeface="Tahoma"/>
              </a:rPr>
              <a:t>impact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14" dirty="0">
                <a:latin typeface="Tahoma"/>
                <a:cs typeface="Tahoma"/>
              </a:rPr>
              <a:t>of</a:t>
            </a:r>
            <a:r>
              <a:rPr sz="3200" spc="-155" dirty="0">
                <a:latin typeface="Tahoma"/>
                <a:cs typeface="Tahoma"/>
              </a:rPr>
              <a:t> </a:t>
            </a:r>
            <a:r>
              <a:rPr sz="3200" spc="125" dirty="0">
                <a:latin typeface="Tahoma"/>
                <a:cs typeface="Tahoma"/>
              </a:rPr>
              <a:t>an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incident</a:t>
            </a:r>
            <a:endParaRPr sz="3200">
              <a:latin typeface="Tahoma"/>
              <a:cs typeface="Tahoma"/>
            </a:endParaRPr>
          </a:p>
          <a:p>
            <a:pPr marL="702945">
              <a:lnSpc>
                <a:spcPct val="100000"/>
              </a:lnSpc>
              <a:spcBef>
                <a:spcPts val="2085"/>
              </a:spcBef>
            </a:pPr>
            <a:r>
              <a:rPr sz="3200" spc="60" dirty="0">
                <a:latin typeface="Tahoma"/>
                <a:cs typeface="Tahoma"/>
              </a:rPr>
              <a:t>“sweep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80" dirty="0">
                <a:latin typeface="Tahoma"/>
                <a:cs typeface="Tahoma"/>
              </a:rPr>
              <a:t>things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45" dirty="0">
                <a:latin typeface="Tahoma"/>
                <a:cs typeface="Tahoma"/>
              </a:rPr>
              <a:t>under</a:t>
            </a:r>
            <a:r>
              <a:rPr sz="3200" spc="-160" dirty="0">
                <a:latin typeface="Tahoma"/>
                <a:cs typeface="Tahoma"/>
              </a:rPr>
              <a:t> </a:t>
            </a:r>
            <a:r>
              <a:rPr sz="3200" spc="100" dirty="0">
                <a:latin typeface="Tahoma"/>
                <a:cs typeface="Tahoma"/>
              </a:rPr>
              <a:t>the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-20" dirty="0">
                <a:latin typeface="Tahoma"/>
                <a:cs typeface="Tahoma"/>
              </a:rPr>
              <a:t>rug”</a:t>
            </a:r>
            <a:endParaRPr sz="3200">
              <a:latin typeface="Tahoma"/>
              <a:cs typeface="Tahoma"/>
            </a:endParaRPr>
          </a:p>
          <a:p>
            <a:pPr marL="1393825" marR="575945">
              <a:lnSpc>
                <a:spcPct val="113300"/>
              </a:lnSpc>
            </a:pPr>
            <a:r>
              <a:rPr sz="3200" spc="100" dirty="0">
                <a:latin typeface="Tahoma"/>
                <a:cs typeface="Tahoma"/>
              </a:rPr>
              <a:t>Policy/procedure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05" dirty="0">
                <a:latin typeface="Tahoma"/>
                <a:cs typeface="Tahoma"/>
              </a:rPr>
              <a:t>driven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90" dirty="0">
                <a:latin typeface="Tahoma"/>
                <a:cs typeface="Tahoma"/>
              </a:rPr>
              <a:t>responses,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130" dirty="0">
                <a:latin typeface="Tahoma"/>
                <a:cs typeface="Tahoma"/>
              </a:rPr>
              <a:t>formal</a:t>
            </a:r>
            <a:r>
              <a:rPr sz="3200" spc="-140" dirty="0">
                <a:latin typeface="Tahoma"/>
                <a:cs typeface="Tahoma"/>
              </a:rPr>
              <a:t> </a:t>
            </a:r>
            <a:r>
              <a:rPr sz="3200" spc="70" dirty="0">
                <a:latin typeface="Tahoma"/>
                <a:cs typeface="Tahoma"/>
              </a:rPr>
              <a:t>language</a:t>
            </a:r>
            <a:r>
              <a:rPr sz="3200" spc="-145" dirty="0">
                <a:latin typeface="Tahoma"/>
                <a:cs typeface="Tahoma"/>
              </a:rPr>
              <a:t> </a:t>
            </a:r>
            <a:r>
              <a:rPr sz="3200" spc="85" dirty="0">
                <a:latin typeface="Tahoma"/>
                <a:cs typeface="Tahoma"/>
              </a:rPr>
              <a:t>in </a:t>
            </a:r>
            <a:r>
              <a:rPr sz="3200" spc="114" dirty="0">
                <a:latin typeface="Tahoma"/>
                <a:cs typeface="Tahoma"/>
              </a:rPr>
              <a:t>outreach</a:t>
            </a:r>
            <a:r>
              <a:rPr sz="3200" spc="-165" dirty="0">
                <a:latin typeface="Tahoma"/>
                <a:cs typeface="Tahoma"/>
              </a:rPr>
              <a:t> </a:t>
            </a:r>
            <a:r>
              <a:rPr sz="3200" spc="75" dirty="0">
                <a:latin typeface="Tahoma"/>
                <a:cs typeface="Tahoma"/>
              </a:rPr>
              <a:t>letters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19" y="1028700"/>
            <a:ext cx="8472170" cy="1909445"/>
          </a:xfrm>
          <a:custGeom>
            <a:avLst/>
            <a:gdLst/>
            <a:ahLst/>
            <a:cxnLst/>
            <a:rect l="l" t="t" r="r" b="b"/>
            <a:pathLst>
              <a:path w="8472169" h="1909445">
                <a:moveTo>
                  <a:pt x="8321159" y="1909135"/>
                </a:moveTo>
                <a:lnTo>
                  <a:pt x="152400" y="1909135"/>
                </a:lnTo>
                <a:lnTo>
                  <a:pt x="122529" y="1906180"/>
                </a:lnTo>
                <a:lnTo>
                  <a:pt x="67848" y="1883530"/>
                </a:lnTo>
                <a:lnTo>
                  <a:pt x="25605" y="1841287"/>
                </a:lnTo>
                <a:lnTo>
                  <a:pt x="2955" y="1786606"/>
                </a:lnTo>
                <a:lnTo>
                  <a:pt x="0" y="1756735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8321159" y="0"/>
                </a:lnTo>
                <a:lnTo>
                  <a:pt x="8379480" y="11600"/>
                </a:lnTo>
                <a:lnTo>
                  <a:pt x="8428922" y="44636"/>
                </a:lnTo>
                <a:lnTo>
                  <a:pt x="8461958" y="94079"/>
                </a:lnTo>
                <a:lnTo>
                  <a:pt x="8471787" y="134496"/>
                </a:lnTo>
                <a:lnTo>
                  <a:pt x="8471787" y="1774638"/>
                </a:lnTo>
                <a:lnTo>
                  <a:pt x="8461958" y="1815056"/>
                </a:lnTo>
                <a:lnTo>
                  <a:pt x="8428922" y="1864498"/>
                </a:lnTo>
                <a:lnTo>
                  <a:pt x="8379480" y="1897534"/>
                </a:lnTo>
                <a:lnTo>
                  <a:pt x="8321159" y="190913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4769" marR="5080" indent="-19685">
              <a:lnSpc>
                <a:spcPts val="6340"/>
              </a:lnSpc>
              <a:spcBef>
                <a:spcPts val="1475"/>
              </a:spcBef>
            </a:pPr>
            <a:r>
              <a:rPr spc="330" dirty="0">
                <a:latin typeface="Tahoma"/>
                <a:cs typeface="Tahoma"/>
              </a:rPr>
              <a:t>CASE</a:t>
            </a:r>
            <a:r>
              <a:rPr spc="-40" dirty="0">
                <a:latin typeface="Tahoma"/>
                <a:cs typeface="Tahoma"/>
              </a:rPr>
              <a:t> </a:t>
            </a:r>
            <a:r>
              <a:rPr spc="150" dirty="0">
                <a:latin typeface="Tahoma"/>
                <a:cs typeface="Tahoma"/>
              </a:rPr>
              <a:t>STUDY </a:t>
            </a:r>
            <a:r>
              <a:rPr spc="-10" dirty="0">
                <a:latin typeface="Tahoma"/>
                <a:cs typeface="Tahoma"/>
              </a:rPr>
              <a:t>DISCUSSION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715194" y="-1"/>
            <a:ext cx="3573145" cy="3540125"/>
            <a:chOff x="14715194" y="-1"/>
            <a:chExt cx="3573145" cy="3540125"/>
          </a:xfrm>
        </p:grpSpPr>
        <p:sp>
          <p:nvSpPr>
            <p:cNvPr id="5" name="object 5"/>
            <p:cNvSpPr/>
            <p:nvPr/>
          </p:nvSpPr>
          <p:spPr>
            <a:xfrm>
              <a:off x="14715194" y="0"/>
              <a:ext cx="2705735" cy="2077085"/>
            </a:xfrm>
            <a:custGeom>
              <a:avLst/>
              <a:gdLst/>
              <a:ahLst/>
              <a:cxnLst/>
              <a:rect l="l" t="t" r="r" b="b"/>
              <a:pathLst>
                <a:path w="2705734" h="2077085">
                  <a:moveTo>
                    <a:pt x="2029093" y="2076536"/>
                  </a:moveTo>
                  <a:lnTo>
                    <a:pt x="676364" y="2076536"/>
                  </a:lnTo>
                  <a:lnTo>
                    <a:pt x="0" y="914035"/>
                  </a:lnTo>
                  <a:lnTo>
                    <a:pt x="531802" y="0"/>
                  </a:lnTo>
                  <a:lnTo>
                    <a:pt x="2173654" y="0"/>
                  </a:lnTo>
                  <a:lnTo>
                    <a:pt x="2705455" y="914035"/>
                  </a:lnTo>
                  <a:lnTo>
                    <a:pt x="2029093" y="2076536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1875" y="984757"/>
              <a:ext cx="1446124" cy="2554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98063" y="-1"/>
              <a:ext cx="1189990" cy="842644"/>
            </a:xfrm>
            <a:custGeom>
              <a:avLst/>
              <a:gdLst/>
              <a:ahLst/>
              <a:cxnLst/>
              <a:rect l="l" t="t" r="r" b="b"/>
              <a:pathLst>
                <a:path w="1189990" h="842644">
                  <a:moveTo>
                    <a:pt x="1189937" y="842649"/>
                  </a:moveTo>
                  <a:lnTo>
                    <a:pt x="490269" y="842649"/>
                  </a:lnTo>
                  <a:lnTo>
                    <a:pt x="0" y="0"/>
                  </a:lnTo>
                  <a:lnTo>
                    <a:pt x="1189937" y="0"/>
                  </a:lnTo>
                  <a:lnTo>
                    <a:pt x="1189937" y="84264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3463290" cy="3402965"/>
            <a:chOff x="0" y="0"/>
            <a:chExt cx="3463290" cy="340296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135380" cy="805815"/>
            </a:xfrm>
            <a:custGeom>
              <a:avLst/>
              <a:gdLst/>
              <a:ahLst/>
              <a:cxnLst/>
              <a:rect l="l" t="t" r="r" b="b"/>
              <a:pathLst>
                <a:path w="1135380" h="805815">
                  <a:moveTo>
                    <a:pt x="666164" y="805611"/>
                  </a:moveTo>
                  <a:lnTo>
                    <a:pt x="0" y="805611"/>
                  </a:lnTo>
                  <a:lnTo>
                    <a:pt x="0" y="0"/>
                  </a:lnTo>
                  <a:lnTo>
                    <a:pt x="1134884" y="0"/>
                  </a:lnTo>
                  <a:lnTo>
                    <a:pt x="666164" y="80561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2446"/>
              <a:ext cx="1435329" cy="24601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7866" y="0"/>
              <a:ext cx="2605405" cy="1972945"/>
            </a:xfrm>
            <a:custGeom>
              <a:avLst/>
              <a:gdLst/>
              <a:ahLst/>
              <a:cxnLst/>
              <a:rect l="l" t="t" r="r" b="b"/>
              <a:pathLst>
                <a:path w="2605404" h="1972945">
                  <a:moveTo>
                    <a:pt x="1953799" y="1972663"/>
                  </a:moveTo>
                  <a:lnTo>
                    <a:pt x="651266" y="1972663"/>
                  </a:lnTo>
                  <a:lnTo>
                    <a:pt x="0" y="853298"/>
                  </a:lnTo>
                  <a:lnTo>
                    <a:pt x="496464" y="0"/>
                  </a:lnTo>
                  <a:lnTo>
                    <a:pt x="2108601" y="0"/>
                  </a:lnTo>
                  <a:lnTo>
                    <a:pt x="2605066" y="853298"/>
                  </a:lnTo>
                  <a:lnTo>
                    <a:pt x="1953799" y="197266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2780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2780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02780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2780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2780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02780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02780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18324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18324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8324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8324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8324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18324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18324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33877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33877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33877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33877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33877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33877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33877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49431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49431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49431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49431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9431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49431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9431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81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681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81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81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1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81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81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59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359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359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359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359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359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359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912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12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912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912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2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912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912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346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46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46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46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46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46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346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490234" y="3190460"/>
            <a:ext cx="11307445" cy="4710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700"/>
              </a:lnSpc>
              <a:spcBef>
                <a:spcPts val="95"/>
              </a:spcBef>
            </a:pPr>
            <a:r>
              <a:rPr sz="4500" b="1" spc="95" dirty="0">
                <a:latin typeface="Tahoma"/>
                <a:cs typeface="Tahoma"/>
              </a:rPr>
              <a:t>Case</a:t>
            </a:r>
            <a:r>
              <a:rPr sz="4500" b="1" spc="2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study</a:t>
            </a:r>
            <a:r>
              <a:rPr sz="4500" b="1" spc="25" dirty="0">
                <a:latin typeface="Tahoma"/>
                <a:cs typeface="Tahoma"/>
              </a:rPr>
              <a:t> </a:t>
            </a:r>
            <a:r>
              <a:rPr sz="4500" b="1" spc="50" dirty="0">
                <a:latin typeface="Tahoma"/>
                <a:cs typeface="Tahoma"/>
              </a:rPr>
              <a:t>content</a:t>
            </a:r>
            <a:r>
              <a:rPr sz="4500" b="1" spc="25" dirty="0">
                <a:latin typeface="Tahoma"/>
                <a:cs typeface="Tahoma"/>
              </a:rPr>
              <a:t> </a:t>
            </a:r>
            <a:r>
              <a:rPr sz="4500" b="1" spc="95" dirty="0">
                <a:latin typeface="Tahoma"/>
                <a:cs typeface="Tahoma"/>
              </a:rPr>
              <a:t>is</a:t>
            </a:r>
            <a:r>
              <a:rPr sz="4500" b="1" spc="2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related</a:t>
            </a:r>
            <a:r>
              <a:rPr sz="4500" b="1" spc="25" dirty="0">
                <a:latin typeface="Tahoma"/>
                <a:cs typeface="Tahoma"/>
              </a:rPr>
              <a:t> </a:t>
            </a:r>
            <a:r>
              <a:rPr sz="4500" b="1" spc="75" dirty="0">
                <a:latin typeface="Tahoma"/>
                <a:cs typeface="Tahoma"/>
              </a:rPr>
              <a:t>to</a:t>
            </a:r>
            <a:r>
              <a:rPr sz="4500" b="1" spc="25" dirty="0">
                <a:latin typeface="Tahoma"/>
                <a:cs typeface="Tahoma"/>
              </a:rPr>
              <a:t> </a:t>
            </a:r>
            <a:r>
              <a:rPr sz="4500" b="1" spc="-10" dirty="0">
                <a:latin typeface="Tahoma"/>
                <a:cs typeface="Tahoma"/>
              </a:rPr>
              <a:t>sexual </a:t>
            </a:r>
            <a:r>
              <a:rPr sz="4500" b="1" dirty="0">
                <a:latin typeface="Tahoma"/>
                <a:cs typeface="Tahoma"/>
              </a:rPr>
              <a:t>misconduct,</a:t>
            </a:r>
            <a:r>
              <a:rPr sz="4500" b="1" spc="165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intimate</a:t>
            </a:r>
            <a:r>
              <a:rPr sz="4500" b="1" spc="17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partner</a:t>
            </a:r>
            <a:r>
              <a:rPr sz="4500" b="1" spc="170" dirty="0">
                <a:latin typeface="Tahoma"/>
                <a:cs typeface="Tahoma"/>
              </a:rPr>
              <a:t> </a:t>
            </a:r>
            <a:r>
              <a:rPr sz="4500" b="1" spc="-10" dirty="0">
                <a:latin typeface="Tahoma"/>
                <a:cs typeface="Tahoma"/>
              </a:rPr>
              <a:t>violence, </a:t>
            </a:r>
            <a:r>
              <a:rPr sz="4500" b="1" dirty="0">
                <a:latin typeface="Tahoma"/>
                <a:cs typeface="Tahoma"/>
              </a:rPr>
              <a:t>stalking,</a:t>
            </a:r>
            <a:r>
              <a:rPr sz="4500" b="1" spc="-3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and</a:t>
            </a:r>
            <a:r>
              <a:rPr sz="4500" b="1" spc="-25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age</a:t>
            </a:r>
            <a:r>
              <a:rPr sz="4500" b="1" spc="-30" dirty="0">
                <a:latin typeface="Tahoma"/>
                <a:cs typeface="Tahoma"/>
              </a:rPr>
              <a:t> </a:t>
            </a:r>
            <a:r>
              <a:rPr sz="4500" b="1" spc="-10" dirty="0">
                <a:latin typeface="Tahoma"/>
                <a:cs typeface="Tahoma"/>
              </a:rPr>
              <a:t>discrimination.</a:t>
            </a:r>
            <a:endParaRPr sz="4500">
              <a:latin typeface="Tahoma"/>
              <a:cs typeface="Tahoma"/>
            </a:endParaRPr>
          </a:p>
          <a:p>
            <a:pPr marL="899160" marR="260350" indent="-225425">
              <a:lnSpc>
                <a:spcPct val="116700"/>
              </a:lnSpc>
              <a:spcBef>
                <a:spcPts val="5390"/>
              </a:spcBef>
            </a:pPr>
            <a:r>
              <a:rPr sz="4500" b="1" dirty="0">
                <a:latin typeface="Tahoma"/>
                <a:cs typeface="Tahoma"/>
              </a:rPr>
              <a:t>Please</a:t>
            </a:r>
            <a:r>
              <a:rPr sz="4500" b="1" spc="35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take</a:t>
            </a:r>
            <a:r>
              <a:rPr sz="4500" b="1" spc="4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care</a:t>
            </a:r>
            <a:r>
              <a:rPr sz="4500" b="1" spc="35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as</a:t>
            </a:r>
            <a:r>
              <a:rPr sz="4500" b="1" spc="4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your</a:t>
            </a:r>
            <a:r>
              <a:rPr sz="4500" b="1" spc="40" dirty="0">
                <a:latin typeface="Tahoma"/>
                <a:cs typeface="Tahoma"/>
              </a:rPr>
              <a:t> </a:t>
            </a:r>
            <a:r>
              <a:rPr sz="4500" b="1" spc="-10" dirty="0">
                <a:latin typeface="Tahoma"/>
                <a:cs typeface="Tahoma"/>
              </a:rPr>
              <a:t>participate </a:t>
            </a:r>
            <a:r>
              <a:rPr sz="4500" b="1" spc="55" dirty="0">
                <a:latin typeface="Tahoma"/>
                <a:cs typeface="Tahoma"/>
              </a:rPr>
              <a:t>and/or</a:t>
            </a:r>
            <a:r>
              <a:rPr sz="4500" b="1" spc="1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leave</a:t>
            </a:r>
            <a:r>
              <a:rPr sz="4500" b="1" spc="1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the</a:t>
            </a:r>
            <a:r>
              <a:rPr sz="4500" b="1" spc="1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space</a:t>
            </a:r>
            <a:r>
              <a:rPr sz="4500" b="1" spc="10" dirty="0">
                <a:latin typeface="Tahoma"/>
                <a:cs typeface="Tahoma"/>
              </a:rPr>
              <a:t> </a:t>
            </a:r>
            <a:r>
              <a:rPr sz="4500" b="1" dirty="0">
                <a:latin typeface="Tahoma"/>
                <a:cs typeface="Tahoma"/>
              </a:rPr>
              <a:t>as</a:t>
            </a:r>
            <a:r>
              <a:rPr sz="4500" b="1" spc="10" dirty="0">
                <a:latin typeface="Tahoma"/>
                <a:cs typeface="Tahoma"/>
              </a:rPr>
              <a:t> </a:t>
            </a:r>
            <a:r>
              <a:rPr sz="4500" b="1" spc="-10" dirty="0">
                <a:latin typeface="Tahoma"/>
                <a:cs typeface="Tahoma"/>
              </a:rPr>
              <a:t>needed.</a:t>
            </a:r>
            <a:endParaRPr sz="4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19" y="1028700"/>
            <a:ext cx="8472170" cy="1909445"/>
          </a:xfrm>
          <a:custGeom>
            <a:avLst/>
            <a:gdLst/>
            <a:ahLst/>
            <a:cxnLst/>
            <a:rect l="l" t="t" r="r" b="b"/>
            <a:pathLst>
              <a:path w="8472169" h="1909445">
                <a:moveTo>
                  <a:pt x="8321159" y="1909135"/>
                </a:moveTo>
                <a:lnTo>
                  <a:pt x="152400" y="1909135"/>
                </a:lnTo>
                <a:lnTo>
                  <a:pt x="122529" y="1906180"/>
                </a:lnTo>
                <a:lnTo>
                  <a:pt x="67848" y="1883530"/>
                </a:lnTo>
                <a:lnTo>
                  <a:pt x="25605" y="1841287"/>
                </a:lnTo>
                <a:lnTo>
                  <a:pt x="2955" y="1786606"/>
                </a:lnTo>
                <a:lnTo>
                  <a:pt x="0" y="1756735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8321159" y="0"/>
                </a:lnTo>
                <a:lnTo>
                  <a:pt x="8379480" y="11600"/>
                </a:lnTo>
                <a:lnTo>
                  <a:pt x="8428922" y="44636"/>
                </a:lnTo>
                <a:lnTo>
                  <a:pt x="8461958" y="94079"/>
                </a:lnTo>
                <a:lnTo>
                  <a:pt x="8471787" y="134496"/>
                </a:lnTo>
                <a:lnTo>
                  <a:pt x="8471787" y="1774638"/>
                </a:lnTo>
                <a:lnTo>
                  <a:pt x="8461958" y="1815056"/>
                </a:lnTo>
                <a:lnTo>
                  <a:pt x="8428922" y="1864498"/>
                </a:lnTo>
                <a:lnTo>
                  <a:pt x="8379480" y="1897534"/>
                </a:lnTo>
                <a:lnTo>
                  <a:pt x="8321159" y="190913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4769" marR="5080" indent="-19685">
              <a:lnSpc>
                <a:spcPts val="6340"/>
              </a:lnSpc>
              <a:spcBef>
                <a:spcPts val="1475"/>
              </a:spcBef>
            </a:pPr>
            <a:r>
              <a:rPr spc="-140" dirty="0"/>
              <a:t>CASE</a:t>
            </a:r>
            <a:r>
              <a:rPr spc="-390" dirty="0"/>
              <a:t> </a:t>
            </a:r>
            <a:r>
              <a:rPr spc="-310" dirty="0"/>
              <a:t>STUDY </a:t>
            </a:r>
            <a:r>
              <a:rPr spc="-465" dirty="0"/>
              <a:t>DISCUSSION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715194" y="-1"/>
            <a:ext cx="3573145" cy="3540125"/>
            <a:chOff x="14715194" y="-1"/>
            <a:chExt cx="3573145" cy="3540125"/>
          </a:xfrm>
        </p:grpSpPr>
        <p:sp>
          <p:nvSpPr>
            <p:cNvPr id="5" name="object 5"/>
            <p:cNvSpPr/>
            <p:nvPr/>
          </p:nvSpPr>
          <p:spPr>
            <a:xfrm>
              <a:off x="14715194" y="0"/>
              <a:ext cx="2705735" cy="2077085"/>
            </a:xfrm>
            <a:custGeom>
              <a:avLst/>
              <a:gdLst/>
              <a:ahLst/>
              <a:cxnLst/>
              <a:rect l="l" t="t" r="r" b="b"/>
              <a:pathLst>
                <a:path w="2705734" h="2077085">
                  <a:moveTo>
                    <a:pt x="2029093" y="2076536"/>
                  </a:moveTo>
                  <a:lnTo>
                    <a:pt x="676364" y="2076536"/>
                  </a:lnTo>
                  <a:lnTo>
                    <a:pt x="0" y="914035"/>
                  </a:lnTo>
                  <a:lnTo>
                    <a:pt x="531802" y="0"/>
                  </a:lnTo>
                  <a:lnTo>
                    <a:pt x="2173654" y="0"/>
                  </a:lnTo>
                  <a:lnTo>
                    <a:pt x="2705455" y="914035"/>
                  </a:lnTo>
                  <a:lnTo>
                    <a:pt x="2029093" y="2076536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1875" y="984757"/>
              <a:ext cx="1446124" cy="2554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98063" y="-1"/>
              <a:ext cx="1189990" cy="842644"/>
            </a:xfrm>
            <a:custGeom>
              <a:avLst/>
              <a:gdLst/>
              <a:ahLst/>
              <a:cxnLst/>
              <a:rect l="l" t="t" r="r" b="b"/>
              <a:pathLst>
                <a:path w="1189990" h="842644">
                  <a:moveTo>
                    <a:pt x="1189937" y="842649"/>
                  </a:moveTo>
                  <a:lnTo>
                    <a:pt x="490269" y="842649"/>
                  </a:lnTo>
                  <a:lnTo>
                    <a:pt x="0" y="0"/>
                  </a:lnTo>
                  <a:lnTo>
                    <a:pt x="1189937" y="0"/>
                  </a:lnTo>
                  <a:lnTo>
                    <a:pt x="1189937" y="84264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3463290" cy="3402965"/>
            <a:chOff x="0" y="0"/>
            <a:chExt cx="3463290" cy="340296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135380" cy="805815"/>
            </a:xfrm>
            <a:custGeom>
              <a:avLst/>
              <a:gdLst/>
              <a:ahLst/>
              <a:cxnLst/>
              <a:rect l="l" t="t" r="r" b="b"/>
              <a:pathLst>
                <a:path w="1135380" h="805815">
                  <a:moveTo>
                    <a:pt x="666164" y="805611"/>
                  </a:moveTo>
                  <a:lnTo>
                    <a:pt x="0" y="805611"/>
                  </a:lnTo>
                  <a:lnTo>
                    <a:pt x="0" y="0"/>
                  </a:lnTo>
                  <a:lnTo>
                    <a:pt x="1134884" y="0"/>
                  </a:lnTo>
                  <a:lnTo>
                    <a:pt x="666164" y="80561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2446"/>
              <a:ext cx="1435329" cy="24601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7866" y="0"/>
              <a:ext cx="2605405" cy="1972945"/>
            </a:xfrm>
            <a:custGeom>
              <a:avLst/>
              <a:gdLst/>
              <a:ahLst/>
              <a:cxnLst/>
              <a:rect l="l" t="t" r="r" b="b"/>
              <a:pathLst>
                <a:path w="2605404" h="1972945">
                  <a:moveTo>
                    <a:pt x="1953799" y="1972663"/>
                  </a:moveTo>
                  <a:lnTo>
                    <a:pt x="651266" y="1972663"/>
                  </a:lnTo>
                  <a:lnTo>
                    <a:pt x="0" y="853298"/>
                  </a:lnTo>
                  <a:lnTo>
                    <a:pt x="496464" y="0"/>
                  </a:lnTo>
                  <a:lnTo>
                    <a:pt x="2108601" y="0"/>
                  </a:lnTo>
                  <a:lnTo>
                    <a:pt x="2605066" y="853298"/>
                  </a:lnTo>
                  <a:lnTo>
                    <a:pt x="1953799" y="197266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2780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2780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02780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2780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2780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02780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02780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18324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18324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8324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8324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8324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18324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18324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33877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33877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33877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33877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33877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33877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33877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49431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49431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49431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49431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9431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49431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9431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81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681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81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81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1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81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81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59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359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359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359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359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359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359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912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12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912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912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2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912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912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346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46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46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46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46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46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346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7247997"/>
            <a:ext cx="104775" cy="10477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7648047"/>
            <a:ext cx="104775" cy="10477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8048097"/>
            <a:ext cx="104775" cy="10477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8448147"/>
            <a:ext cx="104775" cy="104774"/>
          </a:xfrm>
          <a:prstGeom prst="rect">
            <a:avLst/>
          </a:prstGeom>
        </p:spPr>
      </p:pic>
      <p:sp>
        <p:nvSpPr>
          <p:cNvPr id="74" name="object 74"/>
          <p:cNvSpPr txBox="1"/>
          <p:nvPr/>
        </p:nvSpPr>
        <p:spPr>
          <a:xfrm>
            <a:off x="1936270" y="3304760"/>
            <a:ext cx="14394815" cy="576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100"/>
              </a:spcBef>
            </a:pPr>
            <a:r>
              <a:rPr sz="4500" b="1" spc="-250" dirty="0">
                <a:latin typeface="Verdana"/>
                <a:cs typeface="Verdana"/>
              </a:rPr>
              <a:t>Dating/Domestic</a:t>
            </a:r>
            <a:r>
              <a:rPr sz="4500" b="1" spc="-245" dirty="0">
                <a:latin typeface="Verdana"/>
                <a:cs typeface="Verdana"/>
              </a:rPr>
              <a:t> </a:t>
            </a:r>
            <a:r>
              <a:rPr sz="4500" b="1" spc="-95" dirty="0">
                <a:latin typeface="Verdana"/>
                <a:cs typeface="Verdana"/>
              </a:rPr>
              <a:t>Violence</a:t>
            </a:r>
            <a:endParaRPr sz="4500">
              <a:latin typeface="Verdana"/>
              <a:cs typeface="Verdana"/>
            </a:endParaRPr>
          </a:p>
          <a:p>
            <a:pPr marL="12700" marR="5080">
              <a:lnSpc>
                <a:spcPct val="116700"/>
              </a:lnSpc>
              <a:spcBef>
                <a:spcPts val="1315"/>
              </a:spcBef>
            </a:pPr>
            <a:r>
              <a:rPr sz="2250" spc="-60" dirty="0">
                <a:latin typeface="Verdana"/>
                <a:cs typeface="Verdana"/>
              </a:rPr>
              <a:t>You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arrive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home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from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0" dirty="0">
                <a:latin typeface="Verdana"/>
                <a:cs typeface="Verdana"/>
              </a:rPr>
              <a:t>a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14" dirty="0">
                <a:latin typeface="Verdana"/>
                <a:cs typeface="Verdana"/>
              </a:rPr>
              <a:t>day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20" dirty="0">
                <a:latin typeface="Verdana"/>
                <a:cs typeface="Verdana"/>
              </a:rPr>
              <a:t>of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95" dirty="0">
                <a:latin typeface="Verdana"/>
                <a:cs typeface="Verdana"/>
              </a:rPr>
              <a:t>classes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see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00" dirty="0">
                <a:latin typeface="Verdana"/>
                <a:cs typeface="Verdana"/>
              </a:rPr>
              <a:t>a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5" dirty="0">
                <a:latin typeface="Verdana"/>
                <a:cs typeface="Verdana"/>
              </a:rPr>
              <a:t>message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from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your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friend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0" dirty="0">
                <a:latin typeface="Verdana"/>
                <a:cs typeface="Verdana"/>
              </a:rPr>
              <a:t>Matt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who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is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dating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10" dirty="0">
                <a:latin typeface="Verdana"/>
                <a:cs typeface="Verdana"/>
              </a:rPr>
              <a:t>Garrett,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25" dirty="0">
                <a:latin typeface="Verdana"/>
                <a:cs typeface="Verdana"/>
              </a:rPr>
              <a:t>his </a:t>
            </a:r>
            <a:r>
              <a:rPr sz="2250" spc="-70" dirty="0">
                <a:latin typeface="Verdana"/>
                <a:cs typeface="Verdana"/>
              </a:rPr>
              <a:t>roommate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in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00" dirty="0">
                <a:latin typeface="Verdana"/>
                <a:cs typeface="Verdana"/>
              </a:rPr>
              <a:t>South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95" dirty="0">
                <a:latin typeface="Verdana"/>
                <a:cs typeface="Verdana"/>
              </a:rPr>
              <a:t>Apartments.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0" dirty="0">
                <a:latin typeface="Verdana"/>
                <a:cs typeface="Verdana"/>
              </a:rPr>
              <a:t>Matt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goes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25" dirty="0">
                <a:latin typeface="Verdana"/>
                <a:cs typeface="Verdana"/>
              </a:rPr>
              <a:t>on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to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70" dirty="0">
                <a:latin typeface="Verdana"/>
                <a:cs typeface="Verdana"/>
              </a:rPr>
              <a:t>tell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you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that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he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is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going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to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10" dirty="0">
                <a:latin typeface="Verdana"/>
                <a:cs typeface="Verdana"/>
              </a:rPr>
              <a:t>have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to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30" dirty="0">
                <a:latin typeface="Verdana"/>
                <a:cs typeface="Verdana"/>
              </a:rPr>
              <a:t>drop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out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20" dirty="0">
                <a:latin typeface="Verdana"/>
                <a:cs typeface="Verdana"/>
              </a:rPr>
              <a:t>of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55" dirty="0">
                <a:latin typeface="Verdana"/>
                <a:cs typeface="Verdana"/>
              </a:rPr>
              <a:t>GVSU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5" dirty="0">
                <a:latin typeface="Verdana"/>
                <a:cs typeface="Verdana"/>
              </a:rPr>
              <a:t>as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a </a:t>
            </a:r>
            <a:r>
              <a:rPr sz="2250" spc="-90" dirty="0">
                <a:latin typeface="Verdana"/>
                <a:cs typeface="Verdana"/>
              </a:rPr>
              <a:t>whole,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that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he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doesn’t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know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what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to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do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because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he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Garrett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got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into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00" dirty="0">
                <a:latin typeface="Verdana"/>
                <a:cs typeface="Verdana"/>
              </a:rPr>
              <a:t>a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fight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it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became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physical. </a:t>
            </a:r>
            <a:r>
              <a:rPr sz="2250" spc="-40" dirty="0">
                <a:latin typeface="Verdana"/>
                <a:cs typeface="Verdana"/>
              </a:rPr>
              <a:t>Matt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has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0" dirty="0">
                <a:latin typeface="Verdana"/>
                <a:cs typeface="Verdana"/>
              </a:rPr>
              <a:t>a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large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scratch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25" dirty="0">
                <a:latin typeface="Verdana"/>
                <a:cs typeface="Verdana"/>
              </a:rPr>
              <a:t>on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his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face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that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drew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25" dirty="0">
                <a:latin typeface="Verdana"/>
                <a:cs typeface="Verdana"/>
              </a:rPr>
              <a:t>blood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bruises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70" dirty="0">
                <a:latin typeface="Verdana"/>
                <a:cs typeface="Verdana"/>
              </a:rPr>
              <a:t>all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over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his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14" dirty="0">
                <a:latin typeface="Verdana"/>
                <a:cs typeface="Verdana"/>
              </a:rPr>
              <a:t>arms.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40" dirty="0">
                <a:latin typeface="Verdana"/>
                <a:cs typeface="Verdana"/>
              </a:rPr>
              <a:t>Matt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told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you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that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20" dirty="0">
                <a:latin typeface="Verdana"/>
                <a:cs typeface="Verdana"/>
              </a:rPr>
              <a:t>this </a:t>
            </a:r>
            <a:r>
              <a:rPr sz="2250" spc="-85" dirty="0">
                <a:latin typeface="Verdana"/>
                <a:cs typeface="Verdana"/>
              </a:rPr>
              <a:t>has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happened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two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times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previously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70" dirty="0">
                <a:latin typeface="Verdana"/>
                <a:cs typeface="Verdana"/>
              </a:rPr>
              <a:t>the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violent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behavior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is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escalating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and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he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is</a:t>
            </a:r>
            <a:r>
              <a:rPr sz="2250" spc="-165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starting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to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feel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scared </a:t>
            </a:r>
            <a:r>
              <a:rPr sz="2250" spc="-30" dirty="0">
                <a:latin typeface="Verdana"/>
                <a:cs typeface="Verdana"/>
              </a:rPr>
              <a:t>for</a:t>
            </a:r>
            <a:r>
              <a:rPr sz="2250" spc="-190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his</a:t>
            </a:r>
            <a:r>
              <a:rPr sz="2250" spc="-185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safety.</a:t>
            </a:r>
            <a:endParaRPr sz="2250">
              <a:latin typeface="Verdana"/>
              <a:cs typeface="Verdana"/>
            </a:endParaRPr>
          </a:p>
          <a:p>
            <a:pPr marL="1539875">
              <a:lnSpc>
                <a:spcPct val="100000"/>
              </a:lnSpc>
              <a:spcBef>
                <a:spcPts val="1130"/>
              </a:spcBef>
            </a:pPr>
            <a:r>
              <a:rPr sz="2250" spc="-65" dirty="0">
                <a:latin typeface="Verdana"/>
                <a:cs typeface="Verdana"/>
              </a:rPr>
              <a:t>Consider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this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5" dirty="0">
                <a:latin typeface="Verdana"/>
                <a:cs typeface="Verdana"/>
              </a:rPr>
              <a:t>as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you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plan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your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95" dirty="0">
                <a:latin typeface="Verdana"/>
                <a:cs typeface="Verdana"/>
              </a:rPr>
              <a:t>next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steps:</a:t>
            </a:r>
            <a:endParaRPr sz="2250">
              <a:latin typeface="Verdana"/>
              <a:cs typeface="Verdana"/>
            </a:endParaRPr>
          </a:p>
          <a:p>
            <a:pPr marL="2031364" marR="4517390">
              <a:lnSpc>
                <a:spcPct val="116700"/>
              </a:lnSpc>
            </a:pPr>
            <a:r>
              <a:rPr sz="2250" spc="-100" dirty="0">
                <a:latin typeface="Verdana"/>
                <a:cs typeface="Verdana"/>
              </a:rPr>
              <a:t>What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could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you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85" dirty="0">
                <a:latin typeface="Verdana"/>
                <a:cs typeface="Verdana"/>
              </a:rPr>
              <a:t>SAY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that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might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be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helpful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in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this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0" dirty="0">
                <a:latin typeface="Verdana"/>
                <a:cs typeface="Verdana"/>
              </a:rPr>
              <a:t>situation? </a:t>
            </a:r>
            <a:r>
              <a:rPr sz="2250" spc="-100" dirty="0">
                <a:latin typeface="Verdana"/>
                <a:cs typeface="Verdana"/>
              </a:rPr>
              <a:t>What</a:t>
            </a:r>
            <a:r>
              <a:rPr sz="2250" spc="-185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could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you</a:t>
            </a:r>
            <a:r>
              <a:rPr sz="2250" spc="-185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DO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that</a:t>
            </a:r>
            <a:r>
              <a:rPr sz="2250" spc="-185" dirty="0">
                <a:latin typeface="Verdana"/>
                <a:cs typeface="Verdana"/>
              </a:rPr>
              <a:t> </a:t>
            </a:r>
            <a:r>
              <a:rPr sz="2250" spc="-90" dirty="0">
                <a:latin typeface="Verdana"/>
                <a:cs typeface="Verdana"/>
              </a:rPr>
              <a:t>might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be</a:t>
            </a:r>
            <a:r>
              <a:rPr sz="2250" spc="-185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helpful?</a:t>
            </a:r>
            <a:endParaRPr sz="2250">
              <a:latin typeface="Verdana"/>
              <a:cs typeface="Verdana"/>
            </a:endParaRPr>
          </a:p>
          <a:p>
            <a:pPr marL="2031364">
              <a:lnSpc>
                <a:spcPct val="100000"/>
              </a:lnSpc>
              <a:spcBef>
                <a:spcPts val="450"/>
              </a:spcBef>
            </a:pPr>
            <a:r>
              <a:rPr sz="2250" spc="-100" dirty="0">
                <a:latin typeface="Verdana"/>
                <a:cs typeface="Verdana"/>
              </a:rPr>
              <a:t>What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would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NOT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0" dirty="0">
                <a:latin typeface="Verdana"/>
                <a:cs typeface="Verdana"/>
              </a:rPr>
              <a:t>be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45" dirty="0">
                <a:latin typeface="Verdana"/>
                <a:cs typeface="Verdana"/>
              </a:rPr>
              <a:t>helpful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to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185" dirty="0">
                <a:latin typeface="Verdana"/>
                <a:cs typeface="Verdana"/>
              </a:rPr>
              <a:t>SAY</a:t>
            </a:r>
            <a:r>
              <a:rPr sz="2250" spc="-175" dirty="0">
                <a:latin typeface="Verdana"/>
                <a:cs typeface="Verdana"/>
              </a:rPr>
              <a:t> </a:t>
            </a:r>
            <a:r>
              <a:rPr sz="2250" spc="-30" dirty="0">
                <a:latin typeface="Verdana"/>
                <a:cs typeface="Verdana"/>
              </a:rPr>
              <a:t>or</a:t>
            </a:r>
            <a:r>
              <a:rPr sz="2250" spc="-180" dirty="0">
                <a:latin typeface="Verdana"/>
                <a:cs typeface="Verdana"/>
              </a:rPr>
              <a:t> </a:t>
            </a:r>
            <a:r>
              <a:rPr sz="2250" spc="-25" dirty="0">
                <a:latin typeface="Verdana"/>
                <a:cs typeface="Verdana"/>
              </a:rPr>
              <a:t>DO?</a:t>
            </a:r>
            <a:endParaRPr sz="2250">
              <a:latin typeface="Verdana"/>
              <a:cs typeface="Verdana"/>
            </a:endParaRPr>
          </a:p>
          <a:p>
            <a:pPr marL="2031364" marR="2364105">
              <a:lnSpc>
                <a:spcPct val="116700"/>
              </a:lnSpc>
            </a:pPr>
            <a:r>
              <a:rPr sz="2250" spc="-100" dirty="0">
                <a:latin typeface="Verdana"/>
                <a:cs typeface="Verdana"/>
              </a:rPr>
              <a:t>What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55" dirty="0">
                <a:latin typeface="Verdana"/>
                <a:cs typeface="Verdana"/>
              </a:rPr>
              <a:t>does</a:t>
            </a:r>
            <a:r>
              <a:rPr sz="2250" spc="-165" dirty="0">
                <a:latin typeface="Verdana"/>
                <a:cs typeface="Verdana"/>
              </a:rPr>
              <a:t> </a:t>
            </a:r>
            <a:r>
              <a:rPr sz="2250" spc="-75" dirty="0">
                <a:latin typeface="Verdana"/>
                <a:cs typeface="Verdana"/>
              </a:rPr>
              <a:t>this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bring</a:t>
            </a:r>
            <a:r>
              <a:rPr sz="2250" spc="-165" dirty="0">
                <a:latin typeface="Verdana"/>
                <a:cs typeface="Verdana"/>
              </a:rPr>
              <a:t> </a:t>
            </a:r>
            <a:r>
              <a:rPr sz="2250" spc="-30" dirty="0">
                <a:latin typeface="Verdana"/>
                <a:cs typeface="Verdana"/>
              </a:rPr>
              <a:t>up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30" dirty="0">
                <a:latin typeface="Verdana"/>
                <a:cs typeface="Verdana"/>
              </a:rPr>
              <a:t>for</a:t>
            </a:r>
            <a:r>
              <a:rPr sz="2250" spc="-165" dirty="0">
                <a:latin typeface="Verdana"/>
                <a:cs typeface="Verdana"/>
              </a:rPr>
              <a:t> </a:t>
            </a:r>
            <a:r>
              <a:rPr sz="2250" spc="-135" dirty="0">
                <a:latin typeface="Verdana"/>
                <a:cs typeface="Verdana"/>
              </a:rPr>
              <a:t>you?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65" dirty="0">
                <a:latin typeface="Verdana"/>
                <a:cs typeface="Verdana"/>
              </a:rPr>
              <a:t>Consider</a:t>
            </a:r>
            <a:r>
              <a:rPr sz="2250" spc="-165" dirty="0">
                <a:latin typeface="Verdana"/>
                <a:cs typeface="Verdana"/>
              </a:rPr>
              <a:t> </a:t>
            </a:r>
            <a:r>
              <a:rPr sz="2250" spc="-85" dirty="0">
                <a:latin typeface="Verdana"/>
                <a:cs typeface="Verdana"/>
              </a:rPr>
              <a:t>what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110" dirty="0">
                <a:latin typeface="Verdana"/>
                <a:cs typeface="Verdana"/>
              </a:rPr>
              <a:t>fears,</a:t>
            </a:r>
            <a:r>
              <a:rPr sz="2250" spc="-165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automatic</a:t>
            </a:r>
            <a:r>
              <a:rPr sz="2250" spc="-170" dirty="0">
                <a:latin typeface="Verdana"/>
                <a:cs typeface="Verdana"/>
              </a:rPr>
              <a:t> </a:t>
            </a:r>
            <a:r>
              <a:rPr sz="2250" spc="-25" dirty="0">
                <a:latin typeface="Verdana"/>
                <a:cs typeface="Verdana"/>
              </a:rPr>
              <a:t>thoughts, </a:t>
            </a:r>
            <a:r>
              <a:rPr sz="2250" spc="-95" dirty="0">
                <a:latin typeface="Verdana"/>
                <a:cs typeface="Verdana"/>
              </a:rPr>
              <a:t>biases/assumptions,</a:t>
            </a:r>
            <a:r>
              <a:rPr sz="2250" spc="-135" dirty="0">
                <a:latin typeface="Verdana"/>
                <a:cs typeface="Verdana"/>
              </a:rPr>
              <a:t> </a:t>
            </a:r>
            <a:r>
              <a:rPr sz="2250" spc="-30" dirty="0">
                <a:latin typeface="Verdana"/>
                <a:cs typeface="Verdana"/>
              </a:rPr>
              <a:t>or</a:t>
            </a:r>
            <a:r>
              <a:rPr sz="2250" spc="-130" dirty="0">
                <a:latin typeface="Verdana"/>
                <a:cs typeface="Verdana"/>
              </a:rPr>
              <a:t> </a:t>
            </a:r>
            <a:r>
              <a:rPr sz="2250" spc="-60" dirty="0">
                <a:latin typeface="Verdana"/>
                <a:cs typeface="Verdana"/>
              </a:rPr>
              <a:t>personal</a:t>
            </a:r>
            <a:r>
              <a:rPr sz="2250" spc="-130" dirty="0">
                <a:latin typeface="Verdana"/>
                <a:cs typeface="Verdana"/>
              </a:rPr>
              <a:t> </a:t>
            </a:r>
            <a:r>
              <a:rPr sz="2250" spc="-80" dirty="0">
                <a:latin typeface="Verdana"/>
                <a:cs typeface="Verdana"/>
              </a:rPr>
              <a:t>experiences</a:t>
            </a:r>
            <a:r>
              <a:rPr sz="2250" spc="-130" dirty="0">
                <a:latin typeface="Verdana"/>
                <a:cs typeface="Verdana"/>
              </a:rPr>
              <a:t> </a:t>
            </a:r>
            <a:r>
              <a:rPr sz="2250" spc="-70" dirty="0">
                <a:latin typeface="Verdana"/>
                <a:cs typeface="Verdana"/>
              </a:rPr>
              <a:t>are</a:t>
            </a:r>
            <a:r>
              <a:rPr sz="2250" spc="-130" dirty="0">
                <a:latin typeface="Verdana"/>
                <a:cs typeface="Verdana"/>
              </a:rPr>
              <a:t> </a:t>
            </a:r>
            <a:r>
              <a:rPr sz="2250" spc="-10" dirty="0">
                <a:latin typeface="Verdana"/>
                <a:cs typeface="Verdana"/>
              </a:rPr>
              <a:t>evoked.</a:t>
            </a:r>
            <a:endParaRPr sz="2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19" y="1028700"/>
            <a:ext cx="8472170" cy="1909445"/>
          </a:xfrm>
          <a:custGeom>
            <a:avLst/>
            <a:gdLst/>
            <a:ahLst/>
            <a:cxnLst/>
            <a:rect l="l" t="t" r="r" b="b"/>
            <a:pathLst>
              <a:path w="8472169" h="1909445">
                <a:moveTo>
                  <a:pt x="8321159" y="1909135"/>
                </a:moveTo>
                <a:lnTo>
                  <a:pt x="152400" y="1909135"/>
                </a:lnTo>
                <a:lnTo>
                  <a:pt x="122529" y="1906180"/>
                </a:lnTo>
                <a:lnTo>
                  <a:pt x="67848" y="1883530"/>
                </a:lnTo>
                <a:lnTo>
                  <a:pt x="25605" y="1841287"/>
                </a:lnTo>
                <a:lnTo>
                  <a:pt x="2955" y="1786606"/>
                </a:lnTo>
                <a:lnTo>
                  <a:pt x="0" y="1756735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8321159" y="0"/>
                </a:lnTo>
                <a:lnTo>
                  <a:pt x="8379480" y="11600"/>
                </a:lnTo>
                <a:lnTo>
                  <a:pt x="8428922" y="44636"/>
                </a:lnTo>
                <a:lnTo>
                  <a:pt x="8461958" y="94079"/>
                </a:lnTo>
                <a:lnTo>
                  <a:pt x="8471787" y="134496"/>
                </a:lnTo>
                <a:lnTo>
                  <a:pt x="8471787" y="1774638"/>
                </a:lnTo>
                <a:lnTo>
                  <a:pt x="8461958" y="1815056"/>
                </a:lnTo>
                <a:lnTo>
                  <a:pt x="8428922" y="1864498"/>
                </a:lnTo>
                <a:lnTo>
                  <a:pt x="8379480" y="1897534"/>
                </a:lnTo>
                <a:lnTo>
                  <a:pt x="8321159" y="190913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4769" marR="5080" indent="-19685">
              <a:lnSpc>
                <a:spcPts val="6340"/>
              </a:lnSpc>
              <a:spcBef>
                <a:spcPts val="1475"/>
              </a:spcBef>
            </a:pPr>
            <a:r>
              <a:rPr spc="-140" dirty="0"/>
              <a:t>CASE</a:t>
            </a:r>
            <a:r>
              <a:rPr spc="-390" dirty="0"/>
              <a:t> </a:t>
            </a:r>
            <a:r>
              <a:rPr spc="-310" dirty="0"/>
              <a:t>STUDY </a:t>
            </a:r>
            <a:r>
              <a:rPr spc="-465" dirty="0"/>
              <a:t>DISCUSSION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715194" y="-1"/>
            <a:ext cx="3573145" cy="3540125"/>
            <a:chOff x="14715194" y="-1"/>
            <a:chExt cx="3573145" cy="3540125"/>
          </a:xfrm>
        </p:grpSpPr>
        <p:sp>
          <p:nvSpPr>
            <p:cNvPr id="5" name="object 5"/>
            <p:cNvSpPr/>
            <p:nvPr/>
          </p:nvSpPr>
          <p:spPr>
            <a:xfrm>
              <a:off x="14715194" y="0"/>
              <a:ext cx="2705735" cy="2077085"/>
            </a:xfrm>
            <a:custGeom>
              <a:avLst/>
              <a:gdLst/>
              <a:ahLst/>
              <a:cxnLst/>
              <a:rect l="l" t="t" r="r" b="b"/>
              <a:pathLst>
                <a:path w="2705734" h="2077085">
                  <a:moveTo>
                    <a:pt x="2029093" y="2076536"/>
                  </a:moveTo>
                  <a:lnTo>
                    <a:pt x="676364" y="2076536"/>
                  </a:lnTo>
                  <a:lnTo>
                    <a:pt x="0" y="914035"/>
                  </a:lnTo>
                  <a:lnTo>
                    <a:pt x="531802" y="0"/>
                  </a:lnTo>
                  <a:lnTo>
                    <a:pt x="2173654" y="0"/>
                  </a:lnTo>
                  <a:lnTo>
                    <a:pt x="2705455" y="914035"/>
                  </a:lnTo>
                  <a:lnTo>
                    <a:pt x="2029093" y="2076536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1875" y="984757"/>
              <a:ext cx="1446124" cy="2554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98063" y="-1"/>
              <a:ext cx="1189990" cy="842644"/>
            </a:xfrm>
            <a:custGeom>
              <a:avLst/>
              <a:gdLst/>
              <a:ahLst/>
              <a:cxnLst/>
              <a:rect l="l" t="t" r="r" b="b"/>
              <a:pathLst>
                <a:path w="1189990" h="842644">
                  <a:moveTo>
                    <a:pt x="1189937" y="842649"/>
                  </a:moveTo>
                  <a:lnTo>
                    <a:pt x="490269" y="842649"/>
                  </a:lnTo>
                  <a:lnTo>
                    <a:pt x="0" y="0"/>
                  </a:lnTo>
                  <a:lnTo>
                    <a:pt x="1189937" y="0"/>
                  </a:lnTo>
                  <a:lnTo>
                    <a:pt x="1189937" y="84264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3463290" cy="3402965"/>
            <a:chOff x="0" y="0"/>
            <a:chExt cx="3463290" cy="340296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135380" cy="805815"/>
            </a:xfrm>
            <a:custGeom>
              <a:avLst/>
              <a:gdLst/>
              <a:ahLst/>
              <a:cxnLst/>
              <a:rect l="l" t="t" r="r" b="b"/>
              <a:pathLst>
                <a:path w="1135380" h="805815">
                  <a:moveTo>
                    <a:pt x="666164" y="805611"/>
                  </a:moveTo>
                  <a:lnTo>
                    <a:pt x="0" y="805611"/>
                  </a:lnTo>
                  <a:lnTo>
                    <a:pt x="0" y="0"/>
                  </a:lnTo>
                  <a:lnTo>
                    <a:pt x="1134884" y="0"/>
                  </a:lnTo>
                  <a:lnTo>
                    <a:pt x="666164" y="80561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2446"/>
              <a:ext cx="1435329" cy="24601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7866" y="0"/>
              <a:ext cx="2605405" cy="1972945"/>
            </a:xfrm>
            <a:custGeom>
              <a:avLst/>
              <a:gdLst/>
              <a:ahLst/>
              <a:cxnLst/>
              <a:rect l="l" t="t" r="r" b="b"/>
              <a:pathLst>
                <a:path w="2605404" h="1972945">
                  <a:moveTo>
                    <a:pt x="1953799" y="1972663"/>
                  </a:moveTo>
                  <a:lnTo>
                    <a:pt x="651266" y="1972663"/>
                  </a:lnTo>
                  <a:lnTo>
                    <a:pt x="0" y="853298"/>
                  </a:lnTo>
                  <a:lnTo>
                    <a:pt x="496464" y="0"/>
                  </a:lnTo>
                  <a:lnTo>
                    <a:pt x="2108601" y="0"/>
                  </a:lnTo>
                  <a:lnTo>
                    <a:pt x="2605066" y="853298"/>
                  </a:lnTo>
                  <a:lnTo>
                    <a:pt x="1953799" y="197266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2780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2780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02780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2780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2780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02780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02780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18324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18324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8324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8324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8324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18324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18324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33877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33877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33877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33877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33877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33877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33877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49431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49431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49431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49431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9431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49431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9431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81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681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81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81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1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81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81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59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359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359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359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359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359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359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912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12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912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912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2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912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912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346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46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46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46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46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46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346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7050506"/>
            <a:ext cx="104775" cy="10477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7450556"/>
            <a:ext cx="104775" cy="10477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7850606"/>
            <a:ext cx="104775" cy="10477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5142" y="8250656"/>
            <a:ext cx="104775" cy="104774"/>
          </a:xfrm>
          <a:prstGeom prst="rect">
            <a:avLst/>
          </a:prstGeom>
        </p:spPr>
      </p:pic>
      <p:sp>
        <p:nvSpPr>
          <p:cNvPr id="74" name="object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 marR="15875" algn="ctr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Sexual</a:t>
            </a:r>
            <a:r>
              <a:rPr spc="-254" dirty="0"/>
              <a:t> </a:t>
            </a:r>
            <a:r>
              <a:rPr spc="-75" dirty="0"/>
              <a:t>Assault</a:t>
            </a:r>
          </a:p>
          <a:p>
            <a:pPr marL="36195" marR="5080">
              <a:lnSpc>
                <a:spcPct val="116700"/>
              </a:lnSpc>
              <a:spcBef>
                <a:spcPts val="1315"/>
              </a:spcBef>
            </a:pPr>
            <a:r>
              <a:rPr sz="2250" b="0" spc="-50" dirty="0">
                <a:latin typeface="Verdana"/>
                <a:cs typeface="Verdana"/>
              </a:rPr>
              <a:t>Megan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is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your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65" dirty="0">
                <a:latin typeface="Verdana"/>
                <a:cs typeface="Verdana"/>
              </a:rPr>
              <a:t>partner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in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00" dirty="0">
                <a:latin typeface="Verdana"/>
                <a:cs typeface="Verdana"/>
              </a:rPr>
              <a:t>a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group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80" dirty="0">
                <a:latin typeface="Verdana"/>
                <a:cs typeface="Verdana"/>
              </a:rPr>
              <a:t>project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in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65" dirty="0">
                <a:latin typeface="Verdana"/>
                <a:cs typeface="Verdana"/>
              </a:rPr>
              <a:t>anthropology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14" dirty="0">
                <a:latin typeface="Verdana"/>
                <a:cs typeface="Verdana"/>
              </a:rPr>
              <a:t>class.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Megan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00" dirty="0">
                <a:latin typeface="Verdana"/>
                <a:cs typeface="Verdana"/>
              </a:rPr>
              <a:t>typically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participates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in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0" dirty="0">
                <a:latin typeface="Verdana"/>
                <a:cs typeface="Verdana"/>
              </a:rPr>
              <a:t>class </a:t>
            </a:r>
            <a:r>
              <a:rPr sz="2250" b="0" spc="-65" dirty="0">
                <a:latin typeface="Verdana"/>
                <a:cs typeface="Verdana"/>
              </a:rPr>
              <a:t>discussions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95" dirty="0">
                <a:latin typeface="Verdana"/>
                <a:cs typeface="Verdana"/>
              </a:rPr>
              <a:t>seems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95" dirty="0">
                <a:latin typeface="Verdana"/>
                <a:cs typeface="Verdana"/>
              </a:rPr>
              <a:t>pretty</a:t>
            </a:r>
            <a:r>
              <a:rPr sz="2250" b="0" spc="-155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outgoing.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You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60" dirty="0">
                <a:latin typeface="Verdana"/>
                <a:cs typeface="Verdana"/>
              </a:rPr>
              <a:t>notice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that</a:t>
            </a:r>
            <a:r>
              <a:rPr sz="2250" b="0" spc="-155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Megan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has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stopped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participating</a:t>
            </a:r>
            <a:r>
              <a:rPr sz="2250" b="0" spc="-15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in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0" dirty="0">
                <a:latin typeface="Verdana"/>
                <a:cs typeface="Verdana"/>
              </a:rPr>
              <a:t>class </a:t>
            </a:r>
            <a:r>
              <a:rPr sz="2250" b="0" spc="-65" dirty="0">
                <a:latin typeface="Verdana"/>
                <a:cs typeface="Verdana"/>
              </a:rPr>
              <a:t>discussions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has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not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been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available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25" dirty="0">
                <a:latin typeface="Verdana"/>
                <a:cs typeface="Verdana"/>
              </a:rPr>
              <a:t>for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group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work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after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95" dirty="0">
                <a:latin typeface="Verdana"/>
                <a:cs typeface="Verdana"/>
              </a:rPr>
              <a:t>class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25" dirty="0">
                <a:latin typeface="Verdana"/>
                <a:cs typeface="Verdana"/>
              </a:rPr>
              <a:t>for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the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past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three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120" dirty="0">
                <a:latin typeface="Verdana"/>
                <a:cs typeface="Verdana"/>
              </a:rPr>
              <a:t>weeks.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You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105" dirty="0">
                <a:latin typeface="Verdana"/>
                <a:cs typeface="Verdana"/>
              </a:rPr>
              <a:t>talk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20" dirty="0">
                <a:latin typeface="Verdana"/>
                <a:cs typeface="Verdana"/>
              </a:rPr>
              <a:t>with </a:t>
            </a:r>
            <a:r>
              <a:rPr sz="2250" b="0" spc="-50" dirty="0">
                <a:latin typeface="Verdana"/>
                <a:cs typeface="Verdana"/>
              </a:rPr>
              <a:t>Megan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100" dirty="0">
                <a:latin typeface="Verdana"/>
                <a:cs typeface="Verdana"/>
              </a:rPr>
              <a:t>privately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after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95" dirty="0">
                <a:latin typeface="Verdana"/>
                <a:cs typeface="Verdana"/>
              </a:rPr>
              <a:t>class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to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25" dirty="0">
                <a:latin typeface="Verdana"/>
                <a:cs typeface="Verdana"/>
              </a:rPr>
              <a:t>ask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35" dirty="0">
                <a:latin typeface="Verdana"/>
                <a:cs typeface="Verdana"/>
              </a:rPr>
              <a:t>if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105" dirty="0">
                <a:latin typeface="Verdana"/>
                <a:cs typeface="Verdana"/>
              </a:rPr>
              <a:t>everything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is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25" dirty="0">
                <a:latin typeface="Verdana"/>
                <a:cs typeface="Verdana"/>
              </a:rPr>
              <a:t>ok.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140" dirty="0">
                <a:latin typeface="Verdana"/>
                <a:cs typeface="Verdana"/>
              </a:rPr>
              <a:t>She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becomes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60" dirty="0">
                <a:latin typeface="Verdana"/>
                <a:cs typeface="Verdana"/>
              </a:rPr>
              <a:t>emotional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but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90" dirty="0">
                <a:latin typeface="Verdana"/>
                <a:cs typeface="Verdana"/>
              </a:rPr>
              <a:t>won’t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look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100" dirty="0">
                <a:latin typeface="Verdana"/>
                <a:cs typeface="Verdana"/>
              </a:rPr>
              <a:t>at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you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20" dirty="0">
                <a:latin typeface="Verdana"/>
                <a:cs typeface="Verdana"/>
              </a:rPr>
              <a:t>tells </a:t>
            </a:r>
            <a:r>
              <a:rPr sz="2250" b="0" spc="-85" dirty="0">
                <a:latin typeface="Verdana"/>
                <a:cs typeface="Verdana"/>
              </a:rPr>
              <a:t>you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110" dirty="0">
                <a:latin typeface="Verdana"/>
                <a:cs typeface="Verdana"/>
              </a:rPr>
              <a:t>she’s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fine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rushes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out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120" dirty="0">
                <a:latin typeface="Verdana"/>
                <a:cs typeface="Verdana"/>
              </a:rPr>
              <a:t>leaves.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Later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that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80" dirty="0">
                <a:latin typeface="Verdana"/>
                <a:cs typeface="Verdana"/>
              </a:rPr>
              <a:t>night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Megan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80" dirty="0">
                <a:latin typeface="Verdana"/>
                <a:cs typeface="Verdana"/>
              </a:rPr>
              <a:t>emails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you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to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apologize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let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you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20" dirty="0">
                <a:latin typeface="Verdana"/>
                <a:cs typeface="Verdana"/>
              </a:rPr>
              <a:t>know </a:t>
            </a:r>
            <a:r>
              <a:rPr sz="2250" b="0" spc="-85" dirty="0">
                <a:latin typeface="Verdana"/>
                <a:cs typeface="Verdana"/>
              </a:rPr>
              <a:t>that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she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100" dirty="0">
                <a:latin typeface="Verdana"/>
                <a:cs typeface="Verdana"/>
              </a:rPr>
              <a:t>was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raped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114" dirty="0">
                <a:latin typeface="Verdana"/>
                <a:cs typeface="Verdana"/>
              </a:rPr>
              <a:t>by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60" dirty="0">
                <a:latin typeface="Verdana"/>
                <a:cs typeface="Verdana"/>
              </a:rPr>
              <a:t>another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155" dirty="0">
                <a:latin typeface="Verdana"/>
                <a:cs typeface="Verdana"/>
              </a:rPr>
              <a:t>GVSU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student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over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Winter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break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and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0" dirty="0">
                <a:latin typeface="Verdana"/>
                <a:cs typeface="Verdana"/>
              </a:rPr>
              <a:t>doesn’t</a:t>
            </a:r>
            <a:r>
              <a:rPr sz="2250" b="0" spc="-165" dirty="0">
                <a:latin typeface="Verdana"/>
                <a:cs typeface="Verdana"/>
              </a:rPr>
              <a:t> </a:t>
            </a:r>
            <a:r>
              <a:rPr sz="2250" b="0" spc="-70" dirty="0">
                <a:latin typeface="Verdana"/>
                <a:cs typeface="Verdana"/>
              </a:rPr>
              <a:t>know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what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to</a:t>
            </a:r>
            <a:r>
              <a:rPr sz="2250" b="0" spc="-170" dirty="0">
                <a:latin typeface="Verdana"/>
                <a:cs typeface="Verdana"/>
              </a:rPr>
              <a:t> </a:t>
            </a:r>
            <a:r>
              <a:rPr sz="2250" b="0" spc="-25" dirty="0">
                <a:latin typeface="Verdana"/>
                <a:cs typeface="Verdana"/>
              </a:rPr>
              <a:t>do.</a:t>
            </a:r>
            <a:endParaRPr sz="2250">
              <a:latin typeface="Verdana"/>
              <a:cs typeface="Verdana"/>
            </a:endParaRPr>
          </a:p>
          <a:p>
            <a:pPr marL="2054860" marR="4561205">
              <a:lnSpc>
                <a:spcPct val="116700"/>
              </a:lnSpc>
              <a:spcBef>
                <a:spcPts val="2275"/>
              </a:spcBef>
            </a:pPr>
            <a:r>
              <a:rPr sz="2250" b="0" spc="-95" dirty="0">
                <a:latin typeface="Verdana"/>
                <a:cs typeface="Verdana"/>
              </a:rPr>
              <a:t>What</a:t>
            </a:r>
            <a:r>
              <a:rPr sz="2250" b="0" spc="-18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could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you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185" dirty="0">
                <a:latin typeface="Verdana"/>
                <a:cs typeface="Verdana"/>
              </a:rPr>
              <a:t>SAY </a:t>
            </a:r>
            <a:r>
              <a:rPr sz="2250" b="0" spc="-85" dirty="0">
                <a:latin typeface="Verdana"/>
                <a:cs typeface="Verdana"/>
              </a:rPr>
              <a:t>that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90" dirty="0">
                <a:latin typeface="Verdana"/>
                <a:cs typeface="Verdana"/>
              </a:rPr>
              <a:t>might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be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helpful</a:t>
            </a:r>
            <a:r>
              <a:rPr sz="2250" b="0" spc="-18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in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75" dirty="0">
                <a:latin typeface="Verdana"/>
                <a:cs typeface="Verdana"/>
              </a:rPr>
              <a:t>this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40" dirty="0">
                <a:latin typeface="Verdana"/>
                <a:cs typeface="Verdana"/>
              </a:rPr>
              <a:t>situation? </a:t>
            </a:r>
            <a:r>
              <a:rPr sz="2250" b="0" spc="-100" dirty="0">
                <a:latin typeface="Verdana"/>
                <a:cs typeface="Verdana"/>
              </a:rPr>
              <a:t>What</a:t>
            </a:r>
            <a:r>
              <a:rPr sz="2250" b="0" spc="-185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could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you</a:t>
            </a:r>
            <a:r>
              <a:rPr sz="2250" b="0" spc="-185" dirty="0">
                <a:latin typeface="Verdana"/>
                <a:cs typeface="Verdana"/>
              </a:rPr>
              <a:t> </a:t>
            </a:r>
            <a:r>
              <a:rPr sz="2250" b="0" spc="-60" dirty="0">
                <a:latin typeface="Verdana"/>
                <a:cs typeface="Verdana"/>
              </a:rPr>
              <a:t>DO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85" dirty="0">
                <a:latin typeface="Verdana"/>
                <a:cs typeface="Verdana"/>
              </a:rPr>
              <a:t>that</a:t>
            </a:r>
            <a:r>
              <a:rPr sz="2250" b="0" spc="-185" dirty="0">
                <a:latin typeface="Verdana"/>
                <a:cs typeface="Verdana"/>
              </a:rPr>
              <a:t> </a:t>
            </a:r>
            <a:r>
              <a:rPr sz="2250" b="0" spc="-90" dirty="0">
                <a:latin typeface="Verdana"/>
                <a:cs typeface="Verdana"/>
              </a:rPr>
              <a:t>might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be</a:t>
            </a:r>
            <a:r>
              <a:rPr sz="2250" b="0" spc="-185" dirty="0">
                <a:latin typeface="Verdana"/>
                <a:cs typeface="Verdana"/>
              </a:rPr>
              <a:t> </a:t>
            </a:r>
            <a:r>
              <a:rPr sz="2250" b="0" spc="-10" dirty="0">
                <a:latin typeface="Verdana"/>
                <a:cs typeface="Verdana"/>
              </a:rPr>
              <a:t>helpful?</a:t>
            </a:r>
            <a:endParaRPr sz="2250">
              <a:latin typeface="Verdana"/>
              <a:cs typeface="Verdana"/>
            </a:endParaRPr>
          </a:p>
          <a:p>
            <a:pPr marL="2054860" marR="6753859">
              <a:lnSpc>
                <a:spcPct val="116700"/>
              </a:lnSpc>
            </a:pPr>
            <a:r>
              <a:rPr sz="2250" b="0" spc="-100" dirty="0">
                <a:latin typeface="Verdana"/>
                <a:cs typeface="Verdana"/>
              </a:rPr>
              <a:t>What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would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NOT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50" dirty="0">
                <a:latin typeface="Verdana"/>
                <a:cs typeface="Verdana"/>
              </a:rPr>
              <a:t>be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45" dirty="0">
                <a:latin typeface="Verdana"/>
                <a:cs typeface="Verdana"/>
              </a:rPr>
              <a:t>helpful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55" dirty="0">
                <a:latin typeface="Verdana"/>
                <a:cs typeface="Verdana"/>
              </a:rPr>
              <a:t>to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185" dirty="0">
                <a:latin typeface="Verdana"/>
                <a:cs typeface="Verdana"/>
              </a:rPr>
              <a:t>SAY</a:t>
            </a:r>
            <a:r>
              <a:rPr sz="2250" b="0" spc="-175" dirty="0">
                <a:latin typeface="Verdana"/>
                <a:cs typeface="Verdana"/>
              </a:rPr>
              <a:t> </a:t>
            </a:r>
            <a:r>
              <a:rPr sz="2250" b="0" spc="-30" dirty="0">
                <a:latin typeface="Verdana"/>
                <a:cs typeface="Verdana"/>
              </a:rPr>
              <a:t>or</a:t>
            </a:r>
            <a:r>
              <a:rPr sz="2250" b="0" spc="-180" dirty="0">
                <a:latin typeface="Verdana"/>
                <a:cs typeface="Verdana"/>
              </a:rPr>
              <a:t> </a:t>
            </a:r>
            <a:r>
              <a:rPr sz="2250" b="0" spc="-25" dirty="0">
                <a:latin typeface="Verdana"/>
                <a:cs typeface="Verdana"/>
              </a:rPr>
              <a:t>DO? </a:t>
            </a:r>
            <a:r>
              <a:rPr sz="2250" b="0" spc="-55" dirty="0">
                <a:latin typeface="Verdana"/>
                <a:cs typeface="Verdana"/>
              </a:rPr>
              <a:t>Mandatory</a:t>
            </a:r>
            <a:r>
              <a:rPr sz="2250" b="0" spc="-160" dirty="0">
                <a:latin typeface="Verdana"/>
                <a:cs typeface="Verdana"/>
              </a:rPr>
              <a:t> </a:t>
            </a:r>
            <a:r>
              <a:rPr sz="2250" b="0" spc="-10" dirty="0">
                <a:latin typeface="Verdana"/>
                <a:cs typeface="Verdana"/>
              </a:rPr>
              <a:t>reporting?</a:t>
            </a:r>
            <a:endParaRPr sz="22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19" y="1028700"/>
            <a:ext cx="8472170" cy="1909445"/>
          </a:xfrm>
          <a:custGeom>
            <a:avLst/>
            <a:gdLst/>
            <a:ahLst/>
            <a:cxnLst/>
            <a:rect l="l" t="t" r="r" b="b"/>
            <a:pathLst>
              <a:path w="8472169" h="1909445">
                <a:moveTo>
                  <a:pt x="8321159" y="1909135"/>
                </a:moveTo>
                <a:lnTo>
                  <a:pt x="152400" y="1909135"/>
                </a:lnTo>
                <a:lnTo>
                  <a:pt x="122529" y="1906180"/>
                </a:lnTo>
                <a:lnTo>
                  <a:pt x="67848" y="1883530"/>
                </a:lnTo>
                <a:lnTo>
                  <a:pt x="25605" y="1841287"/>
                </a:lnTo>
                <a:lnTo>
                  <a:pt x="2955" y="1786606"/>
                </a:lnTo>
                <a:lnTo>
                  <a:pt x="0" y="1756735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8321159" y="0"/>
                </a:lnTo>
                <a:lnTo>
                  <a:pt x="8379480" y="11600"/>
                </a:lnTo>
                <a:lnTo>
                  <a:pt x="8428922" y="44636"/>
                </a:lnTo>
                <a:lnTo>
                  <a:pt x="8461958" y="94079"/>
                </a:lnTo>
                <a:lnTo>
                  <a:pt x="8471787" y="134496"/>
                </a:lnTo>
                <a:lnTo>
                  <a:pt x="8471787" y="1774638"/>
                </a:lnTo>
                <a:lnTo>
                  <a:pt x="8461958" y="1815056"/>
                </a:lnTo>
                <a:lnTo>
                  <a:pt x="8428922" y="1864498"/>
                </a:lnTo>
                <a:lnTo>
                  <a:pt x="8379480" y="1897534"/>
                </a:lnTo>
                <a:lnTo>
                  <a:pt x="8321159" y="190913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4769" marR="5080" indent="-19685">
              <a:lnSpc>
                <a:spcPts val="6340"/>
              </a:lnSpc>
              <a:spcBef>
                <a:spcPts val="1475"/>
              </a:spcBef>
            </a:pPr>
            <a:r>
              <a:rPr spc="-140" dirty="0"/>
              <a:t>CASE</a:t>
            </a:r>
            <a:r>
              <a:rPr spc="-390" dirty="0"/>
              <a:t> </a:t>
            </a:r>
            <a:r>
              <a:rPr spc="-310" dirty="0"/>
              <a:t>STUDY </a:t>
            </a:r>
            <a:r>
              <a:rPr spc="-465" dirty="0"/>
              <a:t>DISCUSSION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715194" y="-1"/>
            <a:ext cx="3573145" cy="3540125"/>
            <a:chOff x="14715194" y="-1"/>
            <a:chExt cx="3573145" cy="3540125"/>
          </a:xfrm>
        </p:grpSpPr>
        <p:sp>
          <p:nvSpPr>
            <p:cNvPr id="5" name="object 5"/>
            <p:cNvSpPr/>
            <p:nvPr/>
          </p:nvSpPr>
          <p:spPr>
            <a:xfrm>
              <a:off x="14715194" y="0"/>
              <a:ext cx="2705735" cy="2077085"/>
            </a:xfrm>
            <a:custGeom>
              <a:avLst/>
              <a:gdLst/>
              <a:ahLst/>
              <a:cxnLst/>
              <a:rect l="l" t="t" r="r" b="b"/>
              <a:pathLst>
                <a:path w="2705734" h="2077085">
                  <a:moveTo>
                    <a:pt x="2029093" y="2076536"/>
                  </a:moveTo>
                  <a:lnTo>
                    <a:pt x="676364" y="2076536"/>
                  </a:lnTo>
                  <a:lnTo>
                    <a:pt x="0" y="914035"/>
                  </a:lnTo>
                  <a:lnTo>
                    <a:pt x="531802" y="0"/>
                  </a:lnTo>
                  <a:lnTo>
                    <a:pt x="2173654" y="0"/>
                  </a:lnTo>
                  <a:lnTo>
                    <a:pt x="2705455" y="914035"/>
                  </a:lnTo>
                  <a:lnTo>
                    <a:pt x="2029093" y="2076536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1875" y="984757"/>
              <a:ext cx="1446124" cy="2554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98063" y="-1"/>
              <a:ext cx="1189990" cy="842644"/>
            </a:xfrm>
            <a:custGeom>
              <a:avLst/>
              <a:gdLst/>
              <a:ahLst/>
              <a:cxnLst/>
              <a:rect l="l" t="t" r="r" b="b"/>
              <a:pathLst>
                <a:path w="1189990" h="842644">
                  <a:moveTo>
                    <a:pt x="1189937" y="842649"/>
                  </a:moveTo>
                  <a:lnTo>
                    <a:pt x="490269" y="842649"/>
                  </a:lnTo>
                  <a:lnTo>
                    <a:pt x="0" y="0"/>
                  </a:lnTo>
                  <a:lnTo>
                    <a:pt x="1189937" y="0"/>
                  </a:lnTo>
                  <a:lnTo>
                    <a:pt x="1189937" y="84264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3463290" cy="3402965"/>
            <a:chOff x="0" y="0"/>
            <a:chExt cx="3463290" cy="340296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135380" cy="805815"/>
            </a:xfrm>
            <a:custGeom>
              <a:avLst/>
              <a:gdLst/>
              <a:ahLst/>
              <a:cxnLst/>
              <a:rect l="l" t="t" r="r" b="b"/>
              <a:pathLst>
                <a:path w="1135380" h="805815">
                  <a:moveTo>
                    <a:pt x="666164" y="805611"/>
                  </a:moveTo>
                  <a:lnTo>
                    <a:pt x="0" y="805611"/>
                  </a:lnTo>
                  <a:lnTo>
                    <a:pt x="0" y="0"/>
                  </a:lnTo>
                  <a:lnTo>
                    <a:pt x="1134884" y="0"/>
                  </a:lnTo>
                  <a:lnTo>
                    <a:pt x="666164" y="80561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2446"/>
              <a:ext cx="1435329" cy="24601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7866" y="0"/>
              <a:ext cx="2605405" cy="1972945"/>
            </a:xfrm>
            <a:custGeom>
              <a:avLst/>
              <a:gdLst/>
              <a:ahLst/>
              <a:cxnLst/>
              <a:rect l="l" t="t" r="r" b="b"/>
              <a:pathLst>
                <a:path w="2605404" h="1972945">
                  <a:moveTo>
                    <a:pt x="1953799" y="1972663"/>
                  </a:moveTo>
                  <a:lnTo>
                    <a:pt x="651266" y="1972663"/>
                  </a:lnTo>
                  <a:lnTo>
                    <a:pt x="0" y="853298"/>
                  </a:lnTo>
                  <a:lnTo>
                    <a:pt x="496464" y="0"/>
                  </a:lnTo>
                  <a:lnTo>
                    <a:pt x="2108601" y="0"/>
                  </a:lnTo>
                  <a:lnTo>
                    <a:pt x="2605066" y="853298"/>
                  </a:lnTo>
                  <a:lnTo>
                    <a:pt x="1953799" y="197266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2780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2780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02780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2780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2780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02780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02780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18324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18324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8324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8324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8324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18324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18324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33877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33877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33877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33877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33877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33877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33877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49431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49431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49431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49431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9431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49431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9431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81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681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81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81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1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81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81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59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359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359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359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359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359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359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912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12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912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912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2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912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912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346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46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46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46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46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46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346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92" y="7332308"/>
            <a:ext cx="104775" cy="10477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92" y="7732358"/>
            <a:ext cx="104775" cy="10477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92" y="8132408"/>
            <a:ext cx="104775" cy="104774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1856784" y="3304760"/>
            <a:ext cx="14324965" cy="505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algn="ctr">
              <a:lnSpc>
                <a:spcPct val="100000"/>
              </a:lnSpc>
              <a:spcBef>
                <a:spcPts val="100"/>
              </a:spcBef>
            </a:pPr>
            <a:r>
              <a:rPr sz="4500" b="1" spc="-80" dirty="0">
                <a:latin typeface="Verdana"/>
                <a:cs typeface="Verdana"/>
              </a:rPr>
              <a:t>Stalking</a:t>
            </a:r>
            <a:endParaRPr sz="4500">
              <a:latin typeface="Verdana"/>
              <a:cs typeface="Verdana"/>
            </a:endParaRPr>
          </a:p>
          <a:p>
            <a:pPr marL="12700" marR="5080">
              <a:lnSpc>
                <a:spcPct val="115900"/>
              </a:lnSpc>
              <a:spcBef>
                <a:spcPts val="1690"/>
              </a:spcBef>
            </a:pP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is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85" dirty="0">
                <a:latin typeface="Trebuchet MS"/>
                <a:cs typeface="Trebuchet MS"/>
              </a:rPr>
              <a:t>your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lab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partner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in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80" dirty="0">
                <a:latin typeface="Trebuchet MS"/>
                <a:cs typeface="Trebuchet MS"/>
              </a:rPr>
              <a:t>Bio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120.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-85" dirty="0">
                <a:latin typeface="Trebuchet MS"/>
                <a:cs typeface="Trebuchet MS"/>
              </a:rPr>
              <a:t>It’s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6th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week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in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semester,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110" dirty="0">
                <a:latin typeface="Trebuchet MS"/>
                <a:cs typeface="Trebuchet MS"/>
              </a:rPr>
              <a:t>and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125" dirty="0">
                <a:latin typeface="Trebuchet MS"/>
                <a:cs typeface="Trebuchet MS"/>
              </a:rPr>
              <a:t>has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90" dirty="0">
                <a:latin typeface="Trebuchet MS"/>
                <a:cs typeface="Trebuchet MS"/>
              </a:rPr>
              <a:t>come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late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to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two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65" dirty="0">
                <a:latin typeface="Trebuchet MS"/>
                <a:cs typeface="Trebuchet MS"/>
              </a:rPr>
              <a:t>labs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in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a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row.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spc="60" dirty="0">
                <a:latin typeface="Trebuchet MS"/>
                <a:cs typeface="Trebuchet MS"/>
              </a:rPr>
              <a:t>You </a:t>
            </a:r>
            <a:r>
              <a:rPr sz="2050" dirty="0">
                <a:latin typeface="Trebuchet MS"/>
                <a:cs typeface="Trebuchet MS"/>
              </a:rPr>
              <a:t>check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in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with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during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lab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110" dirty="0">
                <a:latin typeface="Trebuchet MS"/>
                <a:cs typeface="Trebuchet MS"/>
              </a:rPr>
              <a:t>and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90" dirty="0">
                <a:latin typeface="Trebuchet MS"/>
                <a:cs typeface="Trebuchet MS"/>
              </a:rPr>
              <a:t>ask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-60" dirty="0">
                <a:latin typeface="Trebuchet MS"/>
                <a:cs typeface="Trebuchet MS"/>
              </a:rPr>
              <a:t>if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there’s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85" dirty="0">
                <a:latin typeface="Trebuchet MS"/>
                <a:cs typeface="Trebuchet MS"/>
              </a:rPr>
              <a:t>something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80" dirty="0">
                <a:latin typeface="Trebuchet MS"/>
                <a:cs typeface="Trebuchet MS"/>
              </a:rPr>
              <a:t>going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on.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105" dirty="0">
                <a:latin typeface="Trebuchet MS"/>
                <a:cs typeface="Trebuchet MS"/>
              </a:rPr>
              <a:t>asks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-60" dirty="0">
                <a:latin typeface="Trebuchet MS"/>
                <a:cs typeface="Trebuchet MS"/>
              </a:rPr>
              <a:t>if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two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of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100" dirty="0">
                <a:latin typeface="Trebuchet MS"/>
                <a:cs typeface="Trebuchet MS"/>
              </a:rPr>
              <a:t>you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60" dirty="0">
                <a:latin typeface="Trebuchet MS"/>
                <a:cs typeface="Trebuchet MS"/>
              </a:rPr>
              <a:t>can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spc="85" dirty="0">
                <a:latin typeface="Trebuchet MS"/>
                <a:cs typeface="Trebuchet MS"/>
              </a:rPr>
              <a:t>speak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privately</a:t>
            </a:r>
            <a:r>
              <a:rPr sz="2050" spc="-45" dirty="0">
                <a:latin typeface="Trebuchet MS"/>
                <a:cs typeface="Trebuchet MS"/>
              </a:rPr>
              <a:t> </a:t>
            </a:r>
            <a:r>
              <a:rPr sz="2050" spc="125" dirty="0">
                <a:latin typeface="Trebuchet MS"/>
                <a:cs typeface="Trebuchet MS"/>
              </a:rPr>
              <a:t>so </a:t>
            </a:r>
            <a:r>
              <a:rPr sz="2050" spc="100" dirty="0">
                <a:latin typeface="Trebuchet MS"/>
                <a:cs typeface="Trebuchet MS"/>
              </a:rPr>
              <a:t>you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120" dirty="0">
                <a:latin typeface="Trebuchet MS"/>
                <a:cs typeface="Trebuchet MS"/>
              </a:rPr>
              <a:t>go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to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get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coffee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after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class.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confides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that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105" dirty="0">
                <a:latin typeface="Trebuchet MS"/>
                <a:cs typeface="Trebuchet MS"/>
              </a:rPr>
              <a:t>an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ex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partner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125" dirty="0">
                <a:latin typeface="Trebuchet MS"/>
                <a:cs typeface="Trebuchet MS"/>
              </a:rPr>
              <a:t>has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85" dirty="0">
                <a:latin typeface="Trebuchet MS"/>
                <a:cs typeface="Trebuchet MS"/>
              </a:rPr>
              <a:t>been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100" dirty="0">
                <a:latin typeface="Trebuchet MS"/>
                <a:cs typeface="Trebuchet MS"/>
              </a:rPr>
              <a:t>messaging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them</a:t>
            </a:r>
            <a:r>
              <a:rPr sz="2050" spc="-50" dirty="0">
                <a:latin typeface="Trebuchet MS"/>
                <a:cs typeface="Trebuchet MS"/>
              </a:rPr>
              <a:t> </a:t>
            </a:r>
            <a:r>
              <a:rPr sz="2050" spc="80" dirty="0">
                <a:latin typeface="Trebuchet MS"/>
                <a:cs typeface="Trebuchet MS"/>
              </a:rPr>
              <a:t>non-</a:t>
            </a:r>
            <a:r>
              <a:rPr sz="2050" dirty="0">
                <a:latin typeface="Trebuchet MS"/>
                <a:cs typeface="Trebuchet MS"/>
              </a:rPr>
              <a:t>stop,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95" dirty="0">
                <a:latin typeface="Trebuchet MS"/>
                <a:cs typeface="Trebuchet MS"/>
              </a:rPr>
              <a:t>showing</a:t>
            </a:r>
            <a:r>
              <a:rPr sz="2050" spc="-55" dirty="0">
                <a:latin typeface="Trebuchet MS"/>
                <a:cs typeface="Trebuchet MS"/>
              </a:rPr>
              <a:t> </a:t>
            </a:r>
            <a:r>
              <a:rPr sz="2050" spc="105" dirty="0">
                <a:latin typeface="Trebuchet MS"/>
                <a:cs typeface="Trebuchet MS"/>
              </a:rPr>
              <a:t>up </a:t>
            </a:r>
            <a:r>
              <a:rPr sz="2050" spc="60" dirty="0">
                <a:latin typeface="Trebuchet MS"/>
                <a:cs typeface="Trebuchet MS"/>
              </a:rPr>
              <a:t>outside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their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55" dirty="0">
                <a:latin typeface="Trebuchet MS"/>
                <a:cs typeface="Trebuchet MS"/>
              </a:rPr>
              <a:t>apartment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10" dirty="0">
                <a:latin typeface="Trebuchet MS"/>
                <a:cs typeface="Trebuchet MS"/>
              </a:rPr>
              <a:t>and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05" dirty="0">
                <a:latin typeface="Trebuchet MS"/>
                <a:cs typeface="Trebuchet MS"/>
              </a:rPr>
              <a:t>around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10" dirty="0">
                <a:latin typeface="Trebuchet MS"/>
                <a:cs typeface="Trebuchet MS"/>
              </a:rPr>
              <a:t>campus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65" dirty="0">
                <a:latin typeface="Trebuchet MS"/>
                <a:cs typeface="Trebuchet MS"/>
              </a:rPr>
              <a:t>where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is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-80" dirty="0">
                <a:latin typeface="Trebuchet MS"/>
                <a:cs typeface="Trebuchet MS"/>
              </a:rPr>
              <a:t>at.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ex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25" dirty="0">
                <a:latin typeface="Trebuchet MS"/>
                <a:cs typeface="Trebuchet MS"/>
              </a:rPr>
              <a:t>has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told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40" dirty="0">
                <a:latin typeface="Trebuchet MS"/>
                <a:cs typeface="Trebuchet MS"/>
              </a:rPr>
              <a:t>Sam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they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50" dirty="0">
                <a:latin typeface="Trebuchet MS"/>
                <a:cs typeface="Trebuchet MS"/>
              </a:rPr>
              <a:t>want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them</a:t>
            </a:r>
            <a:r>
              <a:rPr sz="2050" spc="-4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back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110" dirty="0">
                <a:latin typeface="Trebuchet MS"/>
                <a:cs typeface="Trebuchet MS"/>
              </a:rPr>
              <a:t>and</a:t>
            </a:r>
            <a:r>
              <a:rPr sz="2050" spc="-35" dirty="0">
                <a:latin typeface="Trebuchet MS"/>
                <a:cs typeface="Trebuchet MS"/>
              </a:rPr>
              <a:t> </a:t>
            </a:r>
            <a:r>
              <a:rPr sz="2050" spc="-20" dirty="0">
                <a:latin typeface="Trebuchet MS"/>
                <a:cs typeface="Trebuchet MS"/>
              </a:rPr>
              <a:t>won’t </a:t>
            </a:r>
            <a:r>
              <a:rPr sz="2050" spc="80" dirty="0">
                <a:latin typeface="Trebuchet MS"/>
                <a:cs typeface="Trebuchet MS"/>
              </a:rPr>
              <a:t>stop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spc="100" dirty="0">
                <a:latin typeface="Trebuchet MS"/>
                <a:cs typeface="Trebuchet MS"/>
              </a:rPr>
              <a:t>messaging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them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110" dirty="0">
                <a:latin typeface="Trebuchet MS"/>
                <a:cs typeface="Trebuchet MS"/>
              </a:rPr>
              <a:t>and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following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them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until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they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55" dirty="0">
                <a:latin typeface="Trebuchet MS"/>
                <a:cs typeface="Trebuchet MS"/>
              </a:rPr>
              <a:t>agree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to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dirty="0">
                <a:latin typeface="Trebuchet MS"/>
                <a:cs typeface="Trebuchet MS"/>
              </a:rPr>
              <a:t>take</a:t>
            </a:r>
            <a:r>
              <a:rPr sz="2050" spc="-20" dirty="0">
                <a:latin typeface="Trebuchet MS"/>
                <a:cs typeface="Trebuchet MS"/>
              </a:rPr>
              <a:t> </a:t>
            </a:r>
            <a:r>
              <a:rPr sz="2050" spc="75" dirty="0">
                <a:latin typeface="Trebuchet MS"/>
                <a:cs typeface="Trebuchet MS"/>
              </a:rPr>
              <a:t>them</a:t>
            </a:r>
            <a:r>
              <a:rPr sz="2050" spc="-25" dirty="0">
                <a:latin typeface="Trebuchet MS"/>
                <a:cs typeface="Trebuchet MS"/>
              </a:rPr>
              <a:t> </a:t>
            </a:r>
            <a:r>
              <a:rPr sz="2050" spc="-10" dirty="0">
                <a:latin typeface="Trebuchet MS"/>
                <a:cs typeface="Trebuchet MS"/>
              </a:rPr>
              <a:t>back.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310"/>
              </a:spcBef>
            </a:pPr>
            <a:endParaRPr sz="2050">
              <a:latin typeface="Trebuchet MS"/>
              <a:cs typeface="Trebuchet MS"/>
            </a:endParaRPr>
          </a:p>
          <a:p>
            <a:pPr marL="1334770">
              <a:lnSpc>
                <a:spcPct val="100000"/>
              </a:lnSpc>
            </a:pPr>
            <a:r>
              <a:rPr sz="2250" spc="85" dirty="0">
                <a:latin typeface="Trebuchet MS"/>
                <a:cs typeface="Trebuchet MS"/>
              </a:rPr>
              <a:t>Consider</a:t>
            </a:r>
            <a:r>
              <a:rPr sz="2250" spc="60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the</a:t>
            </a:r>
            <a:r>
              <a:rPr sz="2250" spc="70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following</a:t>
            </a:r>
            <a:r>
              <a:rPr sz="2250" spc="75" dirty="0">
                <a:latin typeface="Trebuchet MS"/>
                <a:cs typeface="Trebuchet MS"/>
              </a:rPr>
              <a:t> </a:t>
            </a:r>
            <a:r>
              <a:rPr sz="2250" spc="45" dirty="0">
                <a:latin typeface="Trebuchet MS"/>
                <a:cs typeface="Trebuchet MS"/>
              </a:rPr>
              <a:t>questions:</a:t>
            </a:r>
            <a:endParaRPr sz="2250">
              <a:latin typeface="Trebuchet MS"/>
              <a:cs typeface="Trebuchet MS"/>
            </a:endParaRPr>
          </a:p>
          <a:p>
            <a:pPr marL="1826260" marR="4652645">
              <a:lnSpc>
                <a:spcPct val="116700"/>
              </a:lnSpc>
            </a:pPr>
            <a:r>
              <a:rPr sz="2250" spc="80" dirty="0">
                <a:latin typeface="Trebuchet MS"/>
                <a:cs typeface="Trebuchet MS"/>
              </a:rPr>
              <a:t>What</a:t>
            </a:r>
            <a:r>
              <a:rPr sz="2250" spc="-40" dirty="0">
                <a:latin typeface="Trebuchet MS"/>
                <a:cs typeface="Trebuchet MS"/>
              </a:rPr>
              <a:t> </a:t>
            </a:r>
            <a:r>
              <a:rPr sz="2250" spc="60" dirty="0">
                <a:latin typeface="Trebuchet MS"/>
                <a:cs typeface="Trebuchet MS"/>
              </a:rPr>
              <a:t>could</a:t>
            </a:r>
            <a:r>
              <a:rPr sz="2250" spc="-40" dirty="0">
                <a:latin typeface="Trebuchet MS"/>
                <a:cs typeface="Trebuchet MS"/>
              </a:rPr>
              <a:t> </a:t>
            </a:r>
            <a:r>
              <a:rPr sz="2250" spc="114" dirty="0">
                <a:latin typeface="Trebuchet MS"/>
                <a:cs typeface="Trebuchet MS"/>
              </a:rPr>
              <a:t>you</a:t>
            </a:r>
            <a:r>
              <a:rPr sz="2250" spc="-35" dirty="0">
                <a:latin typeface="Trebuchet MS"/>
                <a:cs typeface="Trebuchet MS"/>
              </a:rPr>
              <a:t> </a:t>
            </a:r>
            <a:r>
              <a:rPr sz="2250" spc="70" dirty="0">
                <a:latin typeface="Trebuchet MS"/>
                <a:cs typeface="Trebuchet MS"/>
              </a:rPr>
              <a:t>SAY</a:t>
            </a:r>
            <a:r>
              <a:rPr sz="2250" spc="-40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that</a:t>
            </a:r>
            <a:r>
              <a:rPr sz="2250" spc="-35" dirty="0">
                <a:latin typeface="Trebuchet MS"/>
                <a:cs typeface="Trebuchet MS"/>
              </a:rPr>
              <a:t> </a:t>
            </a:r>
            <a:r>
              <a:rPr sz="2250" spc="70" dirty="0">
                <a:latin typeface="Trebuchet MS"/>
                <a:cs typeface="Trebuchet MS"/>
              </a:rPr>
              <a:t>might</a:t>
            </a:r>
            <a:r>
              <a:rPr sz="2250" spc="-40" dirty="0">
                <a:latin typeface="Trebuchet MS"/>
                <a:cs typeface="Trebuchet MS"/>
              </a:rPr>
              <a:t> </a:t>
            </a:r>
            <a:r>
              <a:rPr sz="2250" spc="90" dirty="0">
                <a:latin typeface="Trebuchet MS"/>
                <a:cs typeface="Trebuchet MS"/>
              </a:rPr>
              <a:t>be</a:t>
            </a:r>
            <a:r>
              <a:rPr sz="2250" spc="-35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helpful</a:t>
            </a:r>
            <a:r>
              <a:rPr sz="2250" spc="-40" dirty="0">
                <a:latin typeface="Trebuchet MS"/>
                <a:cs typeface="Trebuchet MS"/>
              </a:rPr>
              <a:t> </a:t>
            </a:r>
            <a:r>
              <a:rPr sz="2250" spc="50" dirty="0">
                <a:latin typeface="Trebuchet MS"/>
                <a:cs typeface="Trebuchet MS"/>
              </a:rPr>
              <a:t>in</a:t>
            </a:r>
            <a:r>
              <a:rPr sz="2250" spc="-35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this</a:t>
            </a:r>
            <a:r>
              <a:rPr sz="2250" spc="-40" dirty="0">
                <a:latin typeface="Trebuchet MS"/>
                <a:cs typeface="Trebuchet MS"/>
              </a:rPr>
              <a:t> </a:t>
            </a:r>
            <a:r>
              <a:rPr sz="2250" spc="40" dirty="0">
                <a:latin typeface="Trebuchet MS"/>
                <a:cs typeface="Trebuchet MS"/>
              </a:rPr>
              <a:t>situation? </a:t>
            </a:r>
            <a:r>
              <a:rPr sz="2250" spc="80" dirty="0">
                <a:latin typeface="Trebuchet MS"/>
                <a:cs typeface="Trebuchet MS"/>
              </a:rPr>
              <a:t>What</a:t>
            </a:r>
            <a:r>
              <a:rPr sz="2250" spc="-80" dirty="0">
                <a:latin typeface="Trebuchet MS"/>
                <a:cs typeface="Trebuchet MS"/>
              </a:rPr>
              <a:t> </a:t>
            </a:r>
            <a:r>
              <a:rPr sz="2250" spc="60" dirty="0">
                <a:latin typeface="Trebuchet MS"/>
                <a:cs typeface="Trebuchet MS"/>
              </a:rPr>
              <a:t>could</a:t>
            </a:r>
            <a:r>
              <a:rPr sz="2250" spc="-75" dirty="0">
                <a:latin typeface="Trebuchet MS"/>
                <a:cs typeface="Trebuchet MS"/>
              </a:rPr>
              <a:t> </a:t>
            </a:r>
            <a:r>
              <a:rPr sz="2250" spc="114" dirty="0">
                <a:latin typeface="Trebuchet MS"/>
                <a:cs typeface="Trebuchet MS"/>
              </a:rPr>
              <a:t>you</a:t>
            </a:r>
            <a:r>
              <a:rPr sz="2250" spc="-75" dirty="0">
                <a:latin typeface="Trebuchet MS"/>
                <a:cs typeface="Trebuchet MS"/>
              </a:rPr>
              <a:t> </a:t>
            </a:r>
            <a:r>
              <a:rPr sz="2250" spc="260" dirty="0">
                <a:latin typeface="Trebuchet MS"/>
                <a:cs typeface="Trebuchet MS"/>
              </a:rPr>
              <a:t>DO</a:t>
            </a:r>
            <a:r>
              <a:rPr sz="2250" spc="-75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that</a:t>
            </a:r>
            <a:r>
              <a:rPr sz="2250" spc="-75" dirty="0">
                <a:latin typeface="Trebuchet MS"/>
                <a:cs typeface="Trebuchet MS"/>
              </a:rPr>
              <a:t> </a:t>
            </a:r>
            <a:r>
              <a:rPr sz="2250" spc="70" dirty="0">
                <a:latin typeface="Trebuchet MS"/>
                <a:cs typeface="Trebuchet MS"/>
              </a:rPr>
              <a:t>might</a:t>
            </a:r>
            <a:r>
              <a:rPr sz="2250" spc="-75" dirty="0">
                <a:latin typeface="Trebuchet MS"/>
                <a:cs typeface="Trebuchet MS"/>
              </a:rPr>
              <a:t> </a:t>
            </a:r>
            <a:r>
              <a:rPr sz="2250" spc="90" dirty="0">
                <a:latin typeface="Trebuchet MS"/>
                <a:cs typeface="Trebuchet MS"/>
              </a:rPr>
              <a:t>be</a:t>
            </a:r>
            <a:r>
              <a:rPr sz="2250" spc="-75" dirty="0">
                <a:latin typeface="Trebuchet MS"/>
                <a:cs typeface="Trebuchet MS"/>
              </a:rPr>
              <a:t> </a:t>
            </a:r>
            <a:r>
              <a:rPr sz="2250" spc="35" dirty="0">
                <a:latin typeface="Trebuchet MS"/>
                <a:cs typeface="Trebuchet MS"/>
              </a:rPr>
              <a:t>helpful?</a:t>
            </a:r>
            <a:endParaRPr sz="2250">
              <a:latin typeface="Trebuchet MS"/>
              <a:cs typeface="Trebuchet MS"/>
            </a:endParaRPr>
          </a:p>
          <a:p>
            <a:pPr marL="1826260">
              <a:lnSpc>
                <a:spcPct val="100000"/>
              </a:lnSpc>
              <a:spcBef>
                <a:spcPts val="450"/>
              </a:spcBef>
            </a:pPr>
            <a:r>
              <a:rPr sz="2250" spc="80" dirty="0">
                <a:latin typeface="Trebuchet MS"/>
                <a:cs typeface="Trebuchet MS"/>
              </a:rPr>
              <a:t>What</a:t>
            </a:r>
            <a:r>
              <a:rPr sz="2250" spc="-50" dirty="0">
                <a:latin typeface="Trebuchet MS"/>
                <a:cs typeface="Trebuchet MS"/>
              </a:rPr>
              <a:t> </a:t>
            </a:r>
            <a:r>
              <a:rPr sz="2250" spc="85" dirty="0">
                <a:latin typeface="Trebuchet MS"/>
                <a:cs typeface="Trebuchet MS"/>
              </a:rPr>
              <a:t>would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150" dirty="0">
                <a:latin typeface="Trebuchet MS"/>
                <a:cs typeface="Trebuchet MS"/>
              </a:rPr>
              <a:t>NOT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90" dirty="0">
                <a:latin typeface="Trebuchet MS"/>
                <a:cs typeface="Trebuchet MS"/>
              </a:rPr>
              <a:t>be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helpful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dirty="0">
                <a:latin typeface="Trebuchet MS"/>
                <a:cs typeface="Trebuchet MS"/>
              </a:rPr>
              <a:t>to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70" dirty="0">
                <a:latin typeface="Trebuchet MS"/>
                <a:cs typeface="Trebuchet MS"/>
              </a:rPr>
              <a:t>SAY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100" dirty="0">
                <a:latin typeface="Trebuchet MS"/>
                <a:cs typeface="Trebuchet MS"/>
              </a:rPr>
              <a:t>or</a:t>
            </a:r>
            <a:r>
              <a:rPr sz="2250" spc="-45" dirty="0">
                <a:latin typeface="Trebuchet MS"/>
                <a:cs typeface="Trebuchet MS"/>
              </a:rPr>
              <a:t> </a:t>
            </a:r>
            <a:r>
              <a:rPr sz="2250" spc="195" dirty="0">
                <a:latin typeface="Trebuchet MS"/>
                <a:cs typeface="Trebuchet MS"/>
              </a:rPr>
              <a:t>DO?</a:t>
            </a:r>
            <a:endParaRPr sz="22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07219" y="1028700"/>
            <a:ext cx="8472170" cy="1909445"/>
          </a:xfrm>
          <a:custGeom>
            <a:avLst/>
            <a:gdLst/>
            <a:ahLst/>
            <a:cxnLst/>
            <a:rect l="l" t="t" r="r" b="b"/>
            <a:pathLst>
              <a:path w="8472169" h="1909445">
                <a:moveTo>
                  <a:pt x="8321159" y="1909135"/>
                </a:moveTo>
                <a:lnTo>
                  <a:pt x="152400" y="1909135"/>
                </a:lnTo>
                <a:lnTo>
                  <a:pt x="122529" y="1906180"/>
                </a:lnTo>
                <a:lnTo>
                  <a:pt x="67848" y="1883530"/>
                </a:lnTo>
                <a:lnTo>
                  <a:pt x="25605" y="1841287"/>
                </a:lnTo>
                <a:lnTo>
                  <a:pt x="2955" y="1786606"/>
                </a:lnTo>
                <a:lnTo>
                  <a:pt x="0" y="1756735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8321159" y="0"/>
                </a:lnTo>
                <a:lnTo>
                  <a:pt x="8379480" y="11600"/>
                </a:lnTo>
                <a:lnTo>
                  <a:pt x="8428922" y="44636"/>
                </a:lnTo>
                <a:lnTo>
                  <a:pt x="8461958" y="94079"/>
                </a:lnTo>
                <a:lnTo>
                  <a:pt x="8471787" y="134496"/>
                </a:lnTo>
                <a:lnTo>
                  <a:pt x="8471787" y="1774638"/>
                </a:lnTo>
                <a:lnTo>
                  <a:pt x="8461958" y="1815056"/>
                </a:lnTo>
                <a:lnTo>
                  <a:pt x="8428922" y="1864498"/>
                </a:lnTo>
                <a:lnTo>
                  <a:pt x="8379480" y="1897534"/>
                </a:lnTo>
                <a:lnTo>
                  <a:pt x="8321159" y="190913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64769" marR="5080" indent="-19685">
              <a:lnSpc>
                <a:spcPts val="6340"/>
              </a:lnSpc>
              <a:spcBef>
                <a:spcPts val="1475"/>
              </a:spcBef>
            </a:pPr>
            <a:r>
              <a:rPr spc="-140" dirty="0"/>
              <a:t>CASE</a:t>
            </a:r>
            <a:r>
              <a:rPr spc="-390" dirty="0"/>
              <a:t> </a:t>
            </a:r>
            <a:r>
              <a:rPr spc="-310" dirty="0"/>
              <a:t>STUDY </a:t>
            </a:r>
            <a:r>
              <a:rPr spc="-465" dirty="0"/>
              <a:t>DISCUSSION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4715194" y="-1"/>
            <a:ext cx="3573145" cy="3540125"/>
            <a:chOff x="14715194" y="-1"/>
            <a:chExt cx="3573145" cy="3540125"/>
          </a:xfrm>
        </p:grpSpPr>
        <p:sp>
          <p:nvSpPr>
            <p:cNvPr id="5" name="object 5"/>
            <p:cNvSpPr/>
            <p:nvPr/>
          </p:nvSpPr>
          <p:spPr>
            <a:xfrm>
              <a:off x="14715194" y="0"/>
              <a:ext cx="2705735" cy="2077085"/>
            </a:xfrm>
            <a:custGeom>
              <a:avLst/>
              <a:gdLst/>
              <a:ahLst/>
              <a:cxnLst/>
              <a:rect l="l" t="t" r="r" b="b"/>
              <a:pathLst>
                <a:path w="2705734" h="2077085">
                  <a:moveTo>
                    <a:pt x="2029093" y="2076536"/>
                  </a:moveTo>
                  <a:lnTo>
                    <a:pt x="676364" y="2076536"/>
                  </a:lnTo>
                  <a:lnTo>
                    <a:pt x="0" y="914035"/>
                  </a:lnTo>
                  <a:lnTo>
                    <a:pt x="531802" y="0"/>
                  </a:lnTo>
                  <a:lnTo>
                    <a:pt x="2173654" y="0"/>
                  </a:lnTo>
                  <a:lnTo>
                    <a:pt x="2705455" y="914035"/>
                  </a:lnTo>
                  <a:lnTo>
                    <a:pt x="2029093" y="2076536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1875" y="984757"/>
              <a:ext cx="1446124" cy="25549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98063" y="-1"/>
              <a:ext cx="1189990" cy="842644"/>
            </a:xfrm>
            <a:custGeom>
              <a:avLst/>
              <a:gdLst/>
              <a:ahLst/>
              <a:cxnLst/>
              <a:rect l="l" t="t" r="r" b="b"/>
              <a:pathLst>
                <a:path w="1189990" h="842644">
                  <a:moveTo>
                    <a:pt x="1189937" y="842649"/>
                  </a:moveTo>
                  <a:lnTo>
                    <a:pt x="490269" y="842649"/>
                  </a:lnTo>
                  <a:lnTo>
                    <a:pt x="0" y="0"/>
                  </a:lnTo>
                  <a:lnTo>
                    <a:pt x="1189937" y="0"/>
                  </a:lnTo>
                  <a:lnTo>
                    <a:pt x="1189937" y="84264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0"/>
            <a:ext cx="3463290" cy="3402965"/>
            <a:chOff x="0" y="0"/>
            <a:chExt cx="3463290" cy="3402965"/>
          </a:xfrm>
        </p:grpSpPr>
        <p:sp>
          <p:nvSpPr>
            <p:cNvPr id="9" name="object 9"/>
            <p:cNvSpPr/>
            <p:nvPr/>
          </p:nvSpPr>
          <p:spPr>
            <a:xfrm>
              <a:off x="0" y="0"/>
              <a:ext cx="1135380" cy="805815"/>
            </a:xfrm>
            <a:custGeom>
              <a:avLst/>
              <a:gdLst/>
              <a:ahLst/>
              <a:cxnLst/>
              <a:rect l="l" t="t" r="r" b="b"/>
              <a:pathLst>
                <a:path w="1135380" h="805815">
                  <a:moveTo>
                    <a:pt x="666164" y="805611"/>
                  </a:moveTo>
                  <a:lnTo>
                    <a:pt x="0" y="805611"/>
                  </a:lnTo>
                  <a:lnTo>
                    <a:pt x="0" y="0"/>
                  </a:lnTo>
                  <a:lnTo>
                    <a:pt x="1134884" y="0"/>
                  </a:lnTo>
                  <a:lnTo>
                    <a:pt x="666164" y="80561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2446"/>
              <a:ext cx="1435329" cy="246018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57866" y="0"/>
              <a:ext cx="2605405" cy="1972945"/>
            </a:xfrm>
            <a:custGeom>
              <a:avLst/>
              <a:gdLst/>
              <a:ahLst/>
              <a:cxnLst/>
              <a:rect l="l" t="t" r="r" b="b"/>
              <a:pathLst>
                <a:path w="2605404" h="1972945">
                  <a:moveTo>
                    <a:pt x="1953799" y="1972663"/>
                  </a:moveTo>
                  <a:lnTo>
                    <a:pt x="651266" y="1972663"/>
                  </a:lnTo>
                  <a:lnTo>
                    <a:pt x="0" y="853298"/>
                  </a:lnTo>
                  <a:lnTo>
                    <a:pt x="496464" y="0"/>
                  </a:lnTo>
                  <a:lnTo>
                    <a:pt x="2108601" y="0"/>
                  </a:lnTo>
                  <a:lnTo>
                    <a:pt x="2605066" y="853298"/>
                  </a:lnTo>
                  <a:lnTo>
                    <a:pt x="1953799" y="197266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2780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2780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02780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2780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2780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02780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102780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18324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18324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8324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8324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8324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418324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418324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33877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33877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33877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33877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33877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733877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733877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49431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49431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49431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49431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9431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049431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049431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81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681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81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81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1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681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681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59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359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359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359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359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2359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2359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912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12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912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912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2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7912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7912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346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46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46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46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46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2346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2346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92" y="7332308"/>
            <a:ext cx="104775" cy="10477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92" y="7732358"/>
            <a:ext cx="104775" cy="10477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0392" y="8132408"/>
            <a:ext cx="104775" cy="104774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1856784" y="3304760"/>
            <a:ext cx="14532610" cy="5050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00"/>
              </a:spcBef>
            </a:pPr>
            <a:r>
              <a:rPr sz="4500" b="1" spc="-265" dirty="0">
                <a:latin typeface="Verdana"/>
                <a:cs typeface="Verdana"/>
              </a:rPr>
              <a:t>Discriminatory</a:t>
            </a:r>
            <a:r>
              <a:rPr sz="4500" b="1" spc="-210" dirty="0">
                <a:latin typeface="Verdana"/>
                <a:cs typeface="Verdana"/>
              </a:rPr>
              <a:t> </a:t>
            </a:r>
            <a:r>
              <a:rPr sz="4500" b="1" spc="-320" dirty="0">
                <a:latin typeface="Verdana"/>
                <a:cs typeface="Verdana"/>
              </a:rPr>
              <a:t>Harassment</a:t>
            </a:r>
            <a:endParaRPr sz="4500">
              <a:latin typeface="Verdana"/>
              <a:cs typeface="Verdana"/>
            </a:endParaRPr>
          </a:p>
          <a:p>
            <a:pPr marL="12700" marR="5080">
              <a:lnSpc>
                <a:spcPct val="115900"/>
              </a:lnSpc>
              <a:spcBef>
                <a:spcPts val="1690"/>
              </a:spcBef>
            </a:pPr>
            <a:r>
              <a:rPr sz="2050" spc="-55" dirty="0">
                <a:latin typeface="Lucida Sans"/>
                <a:cs typeface="Lucida Sans"/>
              </a:rPr>
              <a:t>Jackson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70" dirty="0">
                <a:latin typeface="Lucida Sans"/>
                <a:cs typeface="Lucida Sans"/>
              </a:rPr>
              <a:t>is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your</a:t>
            </a:r>
            <a:r>
              <a:rPr sz="2050" spc="-145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coworker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35" dirty="0">
                <a:latin typeface="Lucida Sans"/>
                <a:cs typeface="Lucida Sans"/>
              </a:rPr>
              <a:t>in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the</a:t>
            </a:r>
            <a:r>
              <a:rPr sz="2050" spc="-125" dirty="0">
                <a:latin typeface="Lucida Sans"/>
                <a:cs typeface="Lucida Sans"/>
              </a:rPr>
              <a:t> </a:t>
            </a:r>
            <a:r>
              <a:rPr sz="2050" spc="-45" dirty="0">
                <a:latin typeface="Lucida Sans"/>
                <a:cs typeface="Lucida Sans"/>
              </a:rPr>
              <a:t>tutoring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center.</a:t>
            </a:r>
            <a:r>
              <a:rPr sz="2050" spc="-120" dirty="0">
                <a:latin typeface="Lucida Sans"/>
                <a:cs typeface="Lucida Sans"/>
              </a:rPr>
              <a:t> A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student</a:t>
            </a:r>
            <a:r>
              <a:rPr sz="2050" spc="-125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he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tutors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has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been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30" dirty="0">
                <a:latin typeface="Lucida Sans"/>
                <a:cs typeface="Lucida Sans"/>
              </a:rPr>
              <a:t>referring</a:t>
            </a:r>
            <a:r>
              <a:rPr sz="2050" spc="-125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him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as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“Grandpa</a:t>
            </a:r>
            <a:r>
              <a:rPr sz="2050" spc="-125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Jack” because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returned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GVSU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earn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0" dirty="0">
                <a:latin typeface="Lucida Sans"/>
                <a:cs typeface="Lucida Sans"/>
              </a:rPr>
              <a:t>his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30" dirty="0">
                <a:latin typeface="Lucida Sans"/>
                <a:cs typeface="Lucida Sans"/>
              </a:rPr>
              <a:t>bachelors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degree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the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40" dirty="0">
                <a:latin typeface="Lucida Sans"/>
                <a:cs typeface="Lucida Sans"/>
              </a:rPr>
              <a:t>age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30" dirty="0">
                <a:latin typeface="Lucida Sans"/>
                <a:cs typeface="Lucida Sans"/>
              </a:rPr>
              <a:t>of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25" dirty="0">
                <a:latin typeface="Lucida Sans"/>
                <a:cs typeface="Lucida Sans"/>
              </a:rPr>
              <a:t>32.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55" dirty="0">
                <a:latin typeface="Lucida Sans"/>
                <a:cs typeface="Lucida Sans"/>
              </a:rPr>
              <a:t>Jackson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has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45" dirty="0">
                <a:latin typeface="Lucida Sans"/>
                <a:cs typeface="Lucida Sans"/>
              </a:rPr>
              <a:t>asked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that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the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student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stop </a:t>
            </a:r>
            <a:r>
              <a:rPr sz="2050" spc="-30" dirty="0">
                <a:latin typeface="Lucida Sans"/>
                <a:cs typeface="Lucida Sans"/>
              </a:rPr>
              <a:t>referring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him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as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“Grandpa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70" dirty="0">
                <a:latin typeface="Lucida Sans"/>
                <a:cs typeface="Lucida Sans"/>
              </a:rPr>
              <a:t>Jack”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and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the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student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45" dirty="0">
                <a:latin typeface="Lucida Sans"/>
                <a:cs typeface="Lucida Sans"/>
              </a:rPr>
              <a:t>dismissed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0" dirty="0">
                <a:latin typeface="Lucida Sans"/>
                <a:cs typeface="Lucida Sans"/>
              </a:rPr>
              <a:t>his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request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by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70" dirty="0">
                <a:latin typeface="Lucida Sans"/>
                <a:cs typeface="Lucida Sans"/>
              </a:rPr>
              <a:t>saying,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0" dirty="0">
                <a:latin typeface="Lucida Sans"/>
                <a:cs typeface="Lucida Sans"/>
              </a:rPr>
              <a:t>“It’s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5" dirty="0">
                <a:latin typeface="Lucida Sans"/>
                <a:cs typeface="Lucida Sans"/>
              </a:rPr>
              <a:t>just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5" dirty="0">
                <a:latin typeface="Lucida Sans"/>
                <a:cs typeface="Lucida Sans"/>
              </a:rPr>
              <a:t>joke.”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Now,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the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student’s </a:t>
            </a:r>
            <a:r>
              <a:rPr sz="2050" spc="-25" dirty="0">
                <a:latin typeface="Lucida Sans"/>
                <a:cs typeface="Lucida Sans"/>
              </a:rPr>
              <a:t>friend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45" dirty="0">
                <a:latin typeface="Lucida Sans"/>
                <a:cs typeface="Lucida Sans"/>
              </a:rPr>
              <a:t>Taylor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30" dirty="0">
                <a:latin typeface="Lucida Sans"/>
                <a:cs typeface="Lucida Sans"/>
              </a:rPr>
              <a:t>stopped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by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the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45" dirty="0">
                <a:latin typeface="Lucida Sans"/>
                <a:cs typeface="Lucida Sans"/>
              </a:rPr>
              <a:t>tutoring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center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50" dirty="0">
                <a:latin typeface="Lucida Sans"/>
                <a:cs typeface="Lucida Sans"/>
              </a:rPr>
              <a:t>specifically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request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“Grandpa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70" dirty="0">
                <a:latin typeface="Lucida Sans"/>
                <a:cs typeface="Lucida Sans"/>
              </a:rPr>
              <a:t>Jack”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as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tutor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because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she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55" dirty="0">
                <a:latin typeface="Lucida Sans"/>
                <a:cs typeface="Lucida Sans"/>
              </a:rPr>
              <a:t>“thinks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he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is </a:t>
            </a:r>
            <a:r>
              <a:rPr sz="2050" spc="-20" dirty="0">
                <a:latin typeface="Lucida Sans"/>
                <a:cs typeface="Lucida Sans"/>
              </a:rPr>
              <a:t>wise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due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0" dirty="0">
                <a:latin typeface="Lucida Sans"/>
                <a:cs typeface="Lucida Sans"/>
              </a:rPr>
              <a:t>his</a:t>
            </a:r>
            <a:r>
              <a:rPr sz="2050" spc="-110" dirty="0">
                <a:latin typeface="Lucida Sans"/>
                <a:cs typeface="Lucida Sans"/>
              </a:rPr>
              <a:t> </a:t>
            </a:r>
            <a:r>
              <a:rPr sz="2050" spc="-40" dirty="0">
                <a:latin typeface="Lucida Sans"/>
                <a:cs typeface="Lucida Sans"/>
              </a:rPr>
              <a:t>old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0" dirty="0">
                <a:latin typeface="Lucida Sans"/>
                <a:cs typeface="Lucida Sans"/>
              </a:rPr>
              <a:t>age”.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55" dirty="0">
                <a:latin typeface="Lucida Sans"/>
                <a:cs typeface="Lucida Sans"/>
              </a:rPr>
              <a:t>Jackson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already</a:t>
            </a:r>
            <a:r>
              <a:rPr sz="2050" spc="-110" dirty="0">
                <a:latin typeface="Lucida Sans"/>
                <a:cs typeface="Lucida Sans"/>
              </a:rPr>
              <a:t> </a:t>
            </a:r>
            <a:r>
              <a:rPr sz="2050" spc="-30" dirty="0">
                <a:latin typeface="Lucida Sans"/>
                <a:cs typeface="Lucida Sans"/>
              </a:rPr>
              <a:t>feels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uneasy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35" dirty="0">
                <a:latin typeface="Lucida Sans"/>
                <a:cs typeface="Lucida Sans"/>
              </a:rPr>
              <a:t>returning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to</a:t>
            </a:r>
            <a:r>
              <a:rPr sz="2050" spc="-110" dirty="0">
                <a:latin typeface="Lucida Sans"/>
                <a:cs typeface="Lucida Sans"/>
              </a:rPr>
              <a:t> </a:t>
            </a:r>
            <a:r>
              <a:rPr sz="2050" spc="-50" dirty="0">
                <a:latin typeface="Lucida Sans"/>
                <a:cs typeface="Lucida Sans"/>
              </a:rPr>
              <a:t>college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as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“non</a:t>
            </a:r>
            <a:r>
              <a:rPr sz="2050" spc="-110" dirty="0">
                <a:latin typeface="Lucida Sans"/>
                <a:cs typeface="Lucida Sans"/>
              </a:rPr>
              <a:t> </a:t>
            </a:r>
            <a:r>
              <a:rPr sz="2050" spc="-35" dirty="0">
                <a:latin typeface="Lucida Sans"/>
                <a:cs typeface="Lucida Sans"/>
              </a:rPr>
              <a:t>traditional”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student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after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65" dirty="0">
                <a:latin typeface="Lucida Sans"/>
                <a:cs typeface="Lucida Sans"/>
              </a:rPr>
              <a:t>taking</a:t>
            </a:r>
            <a:r>
              <a:rPr sz="2050" spc="-110" dirty="0">
                <a:latin typeface="Lucida Sans"/>
                <a:cs typeface="Lucida Sans"/>
              </a:rPr>
              <a:t> </a:t>
            </a:r>
            <a:r>
              <a:rPr sz="2050" spc="-25" dirty="0">
                <a:latin typeface="Lucida Sans"/>
                <a:cs typeface="Lucida Sans"/>
              </a:rPr>
              <a:t>so </a:t>
            </a:r>
            <a:r>
              <a:rPr sz="2050" spc="-20" dirty="0">
                <a:latin typeface="Lucida Sans"/>
                <a:cs typeface="Lucida Sans"/>
              </a:rPr>
              <a:t>much</a:t>
            </a:r>
            <a:r>
              <a:rPr sz="2050" spc="-135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time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45" dirty="0">
                <a:latin typeface="Lucida Sans"/>
                <a:cs typeface="Lucida Sans"/>
              </a:rPr>
              <a:t>off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and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these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40" dirty="0">
                <a:latin typeface="Lucida Sans"/>
                <a:cs typeface="Lucida Sans"/>
              </a:rPr>
              <a:t>incidents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dirty="0">
                <a:latin typeface="Lucida Sans"/>
                <a:cs typeface="Lucida Sans"/>
              </a:rPr>
              <a:t>are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55" dirty="0">
                <a:latin typeface="Lucida Sans"/>
                <a:cs typeface="Lucida Sans"/>
              </a:rPr>
              <a:t>causing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20" dirty="0">
                <a:latin typeface="Lucida Sans"/>
                <a:cs typeface="Lucida Sans"/>
              </a:rPr>
              <a:t>him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35" dirty="0">
                <a:latin typeface="Lucida Sans"/>
                <a:cs typeface="Lucida Sans"/>
              </a:rPr>
              <a:t>stress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35" dirty="0">
                <a:latin typeface="Lucida Sans"/>
                <a:cs typeface="Lucida Sans"/>
              </a:rPr>
              <a:t>in</a:t>
            </a:r>
            <a:r>
              <a:rPr sz="2050" spc="-120" dirty="0">
                <a:latin typeface="Lucida Sans"/>
                <a:cs typeface="Lucida Sans"/>
              </a:rPr>
              <a:t> </a:t>
            </a:r>
            <a:r>
              <a:rPr sz="2050" spc="-60" dirty="0">
                <a:latin typeface="Lucida Sans"/>
                <a:cs typeface="Lucida Sans"/>
              </a:rPr>
              <a:t>his</a:t>
            </a:r>
            <a:r>
              <a:rPr sz="2050" spc="-114" dirty="0">
                <a:latin typeface="Lucida Sans"/>
                <a:cs typeface="Lucida Sans"/>
              </a:rPr>
              <a:t> </a:t>
            </a:r>
            <a:r>
              <a:rPr sz="2050" spc="-10" dirty="0">
                <a:latin typeface="Lucida Sans"/>
                <a:cs typeface="Lucida Sans"/>
              </a:rPr>
              <a:t>workplace.</a:t>
            </a:r>
            <a:endParaRPr sz="205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2050">
              <a:latin typeface="Lucida Sans"/>
              <a:cs typeface="Lucida Sans"/>
            </a:endParaRPr>
          </a:p>
          <a:p>
            <a:pPr marL="1334770">
              <a:lnSpc>
                <a:spcPct val="100000"/>
              </a:lnSpc>
            </a:pPr>
            <a:r>
              <a:rPr sz="2250" spc="-45" dirty="0">
                <a:latin typeface="Lucida Sans"/>
                <a:cs typeface="Lucida Sans"/>
              </a:rPr>
              <a:t>Consider</a:t>
            </a:r>
            <a:r>
              <a:rPr sz="2250" spc="-130" dirty="0">
                <a:latin typeface="Lucida Sans"/>
                <a:cs typeface="Lucida Sans"/>
              </a:rPr>
              <a:t> </a:t>
            </a:r>
            <a:r>
              <a:rPr sz="2250" dirty="0">
                <a:latin typeface="Lucida Sans"/>
                <a:cs typeface="Lucida Sans"/>
              </a:rPr>
              <a:t>the</a:t>
            </a:r>
            <a:r>
              <a:rPr sz="2250" spc="-125" dirty="0">
                <a:latin typeface="Lucida Sans"/>
                <a:cs typeface="Lucida Sans"/>
              </a:rPr>
              <a:t> </a:t>
            </a:r>
            <a:r>
              <a:rPr sz="2250" spc="-60" dirty="0">
                <a:latin typeface="Lucida Sans"/>
                <a:cs typeface="Lucida Sans"/>
              </a:rPr>
              <a:t>following</a:t>
            </a:r>
            <a:r>
              <a:rPr sz="2250" spc="-125" dirty="0">
                <a:latin typeface="Lucida Sans"/>
                <a:cs typeface="Lucida Sans"/>
              </a:rPr>
              <a:t> </a:t>
            </a:r>
            <a:r>
              <a:rPr sz="2250" spc="-10" dirty="0">
                <a:latin typeface="Lucida Sans"/>
                <a:cs typeface="Lucida Sans"/>
              </a:rPr>
              <a:t>questions:</a:t>
            </a:r>
            <a:endParaRPr sz="2250">
              <a:latin typeface="Lucida Sans"/>
              <a:cs typeface="Lucida Sans"/>
            </a:endParaRPr>
          </a:p>
          <a:p>
            <a:pPr marL="1826260" marR="4859655">
              <a:lnSpc>
                <a:spcPct val="116700"/>
              </a:lnSpc>
            </a:pPr>
            <a:r>
              <a:rPr sz="2250" dirty="0">
                <a:latin typeface="Lucida Sans"/>
                <a:cs typeface="Lucida Sans"/>
              </a:rPr>
              <a:t>What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spc="-50" dirty="0">
                <a:latin typeface="Lucida Sans"/>
                <a:cs typeface="Lucida Sans"/>
              </a:rPr>
              <a:t>could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10" dirty="0">
                <a:latin typeface="Lucida Sans"/>
                <a:cs typeface="Lucida Sans"/>
              </a:rPr>
              <a:t>you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85" dirty="0">
                <a:latin typeface="Lucida Sans"/>
                <a:cs typeface="Lucida Sans"/>
              </a:rPr>
              <a:t>SAY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spc="-20" dirty="0">
                <a:latin typeface="Lucida Sans"/>
                <a:cs typeface="Lucida Sans"/>
              </a:rPr>
              <a:t>that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70" dirty="0">
                <a:latin typeface="Lucida Sans"/>
                <a:cs typeface="Lucida Sans"/>
              </a:rPr>
              <a:t>might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dirty="0">
                <a:latin typeface="Lucida Sans"/>
                <a:cs typeface="Lucida Sans"/>
              </a:rPr>
              <a:t>be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40" dirty="0">
                <a:latin typeface="Lucida Sans"/>
                <a:cs typeface="Lucida Sans"/>
              </a:rPr>
              <a:t>helpful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spc="-50" dirty="0">
                <a:latin typeface="Lucida Sans"/>
                <a:cs typeface="Lucida Sans"/>
              </a:rPr>
              <a:t>in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60" dirty="0">
                <a:latin typeface="Lucida Sans"/>
                <a:cs typeface="Lucida Sans"/>
              </a:rPr>
              <a:t>this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10" dirty="0">
                <a:latin typeface="Lucida Sans"/>
                <a:cs typeface="Lucida Sans"/>
              </a:rPr>
              <a:t>situation? </a:t>
            </a:r>
            <a:r>
              <a:rPr sz="2250" dirty="0">
                <a:latin typeface="Lucida Sans"/>
                <a:cs typeface="Lucida Sans"/>
              </a:rPr>
              <a:t>What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spc="-50" dirty="0">
                <a:latin typeface="Lucida Sans"/>
                <a:cs typeface="Lucida Sans"/>
              </a:rPr>
              <a:t>could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spc="-10" dirty="0">
                <a:latin typeface="Lucida Sans"/>
                <a:cs typeface="Lucida Sans"/>
              </a:rPr>
              <a:t>you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dirty="0">
                <a:latin typeface="Lucida Sans"/>
                <a:cs typeface="Lucida Sans"/>
              </a:rPr>
              <a:t>DO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20" dirty="0">
                <a:latin typeface="Lucida Sans"/>
                <a:cs typeface="Lucida Sans"/>
              </a:rPr>
              <a:t>that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spc="-70" dirty="0">
                <a:latin typeface="Lucida Sans"/>
                <a:cs typeface="Lucida Sans"/>
              </a:rPr>
              <a:t>might</a:t>
            </a:r>
            <a:r>
              <a:rPr sz="2250" spc="-110" dirty="0">
                <a:latin typeface="Lucida Sans"/>
                <a:cs typeface="Lucida Sans"/>
              </a:rPr>
              <a:t> </a:t>
            </a:r>
            <a:r>
              <a:rPr sz="2250" dirty="0">
                <a:latin typeface="Lucida Sans"/>
                <a:cs typeface="Lucida Sans"/>
              </a:rPr>
              <a:t>be</a:t>
            </a:r>
            <a:r>
              <a:rPr sz="2250" spc="-105" dirty="0">
                <a:latin typeface="Lucida Sans"/>
                <a:cs typeface="Lucida Sans"/>
              </a:rPr>
              <a:t> </a:t>
            </a:r>
            <a:r>
              <a:rPr sz="2250" spc="-10" dirty="0">
                <a:latin typeface="Lucida Sans"/>
                <a:cs typeface="Lucida Sans"/>
              </a:rPr>
              <a:t>helpful?</a:t>
            </a:r>
            <a:endParaRPr sz="2250">
              <a:latin typeface="Lucida Sans"/>
              <a:cs typeface="Lucida Sans"/>
            </a:endParaRPr>
          </a:p>
          <a:p>
            <a:pPr marL="1826260">
              <a:lnSpc>
                <a:spcPct val="100000"/>
              </a:lnSpc>
              <a:spcBef>
                <a:spcPts val="450"/>
              </a:spcBef>
            </a:pPr>
            <a:r>
              <a:rPr sz="2250" dirty="0">
                <a:latin typeface="Lucida Sans"/>
                <a:cs typeface="Lucida Sans"/>
              </a:rPr>
              <a:t>What</a:t>
            </a:r>
            <a:r>
              <a:rPr sz="2250" spc="-120" dirty="0">
                <a:latin typeface="Lucida Sans"/>
                <a:cs typeface="Lucida Sans"/>
              </a:rPr>
              <a:t> </a:t>
            </a:r>
            <a:r>
              <a:rPr sz="2250" spc="-25" dirty="0">
                <a:latin typeface="Lucida Sans"/>
                <a:cs typeface="Lucida Sans"/>
              </a:rPr>
              <a:t>would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spc="-40" dirty="0">
                <a:latin typeface="Lucida Sans"/>
                <a:cs typeface="Lucida Sans"/>
              </a:rPr>
              <a:t>NOT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dirty="0">
                <a:latin typeface="Lucida Sans"/>
                <a:cs typeface="Lucida Sans"/>
              </a:rPr>
              <a:t>be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spc="-40" dirty="0">
                <a:latin typeface="Lucida Sans"/>
                <a:cs typeface="Lucida Sans"/>
              </a:rPr>
              <a:t>helpful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spc="-10" dirty="0">
                <a:latin typeface="Lucida Sans"/>
                <a:cs typeface="Lucida Sans"/>
              </a:rPr>
              <a:t>to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spc="-85" dirty="0">
                <a:latin typeface="Lucida Sans"/>
                <a:cs typeface="Lucida Sans"/>
              </a:rPr>
              <a:t>SAY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dirty="0">
                <a:latin typeface="Lucida Sans"/>
                <a:cs typeface="Lucida Sans"/>
              </a:rPr>
              <a:t>or</a:t>
            </a:r>
            <a:r>
              <a:rPr sz="2250" spc="-114" dirty="0">
                <a:latin typeface="Lucida Sans"/>
                <a:cs typeface="Lucida Sans"/>
              </a:rPr>
              <a:t> </a:t>
            </a:r>
            <a:r>
              <a:rPr sz="2250" spc="-25" dirty="0">
                <a:latin typeface="Lucida Sans"/>
                <a:cs typeface="Lucida Sans"/>
              </a:rPr>
              <a:t>DO?</a:t>
            </a:r>
            <a:endParaRPr sz="225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15194" y="-1"/>
            <a:ext cx="3573145" cy="3540125"/>
            <a:chOff x="14715194" y="-1"/>
            <a:chExt cx="3573145" cy="3540125"/>
          </a:xfrm>
        </p:grpSpPr>
        <p:sp>
          <p:nvSpPr>
            <p:cNvPr id="3" name="object 3"/>
            <p:cNvSpPr/>
            <p:nvPr/>
          </p:nvSpPr>
          <p:spPr>
            <a:xfrm>
              <a:off x="14715194" y="0"/>
              <a:ext cx="2705735" cy="2077085"/>
            </a:xfrm>
            <a:custGeom>
              <a:avLst/>
              <a:gdLst/>
              <a:ahLst/>
              <a:cxnLst/>
              <a:rect l="l" t="t" r="r" b="b"/>
              <a:pathLst>
                <a:path w="2705734" h="2077085">
                  <a:moveTo>
                    <a:pt x="2029093" y="2076536"/>
                  </a:moveTo>
                  <a:lnTo>
                    <a:pt x="676364" y="2076536"/>
                  </a:lnTo>
                  <a:lnTo>
                    <a:pt x="0" y="914035"/>
                  </a:lnTo>
                  <a:lnTo>
                    <a:pt x="531802" y="0"/>
                  </a:lnTo>
                  <a:lnTo>
                    <a:pt x="2173654" y="0"/>
                  </a:lnTo>
                  <a:lnTo>
                    <a:pt x="2705455" y="914035"/>
                  </a:lnTo>
                  <a:lnTo>
                    <a:pt x="2029093" y="2076536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41875" y="984757"/>
              <a:ext cx="1446124" cy="25549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7098063" y="-1"/>
              <a:ext cx="1189990" cy="842644"/>
            </a:xfrm>
            <a:custGeom>
              <a:avLst/>
              <a:gdLst/>
              <a:ahLst/>
              <a:cxnLst/>
              <a:rect l="l" t="t" r="r" b="b"/>
              <a:pathLst>
                <a:path w="1189990" h="842644">
                  <a:moveTo>
                    <a:pt x="1189937" y="842649"/>
                  </a:moveTo>
                  <a:lnTo>
                    <a:pt x="490269" y="842649"/>
                  </a:lnTo>
                  <a:lnTo>
                    <a:pt x="0" y="0"/>
                  </a:lnTo>
                  <a:lnTo>
                    <a:pt x="1189937" y="0"/>
                  </a:lnTo>
                  <a:lnTo>
                    <a:pt x="1189937" y="84264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0"/>
            <a:ext cx="1135380" cy="805815"/>
          </a:xfrm>
          <a:custGeom>
            <a:avLst/>
            <a:gdLst/>
            <a:ahLst/>
            <a:cxnLst/>
            <a:rect l="l" t="t" r="r" b="b"/>
            <a:pathLst>
              <a:path w="1135380" h="805815">
                <a:moveTo>
                  <a:pt x="666164" y="805611"/>
                </a:moveTo>
                <a:lnTo>
                  <a:pt x="0" y="805611"/>
                </a:lnTo>
                <a:lnTo>
                  <a:pt x="0" y="0"/>
                </a:lnTo>
                <a:lnTo>
                  <a:pt x="1134884" y="0"/>
                </a:lnTo>
                <a:lnTo>
                  <a:pt x="666164" y="805611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3463290" cy="3402965"/>
            <a:chOff x="0" y="0"/>
            <a:chExt cx="3463290" cy="3402965"/>
          </a:xfrm>
        </p:grpSpPr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42446"/>
              <a:ext cx="1435329" cy="246018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57866" y="0"/>
              <a:ext cx="2605405" cy="1972945"/>
            </a:xfrm>
            <a:custGeom>
              <a:avLst/>
              <a:gdLst/>
              <a:ahLst/>
              <a:cxnLst/>
              <a:rect l="l" t="t" r="r" b="b"/>
              <a:pathLst>
                <a:path w="2605404" h="1972945">
                  <a:moveTo>
                    <a:pt x="1953799" y="1972663"/>
                  </a:moveTo>
                  <a:lnTo>
                    <a:pt x="651266" y="1972663"/>
                  </a:lnTo>
                  <a:lnTo>
                    <a:pt x="0" y="853298"/>
                  </a:lnTo>
                  <a:lnTo>
                    <a:pt x="496464" y="0"/>
                  </a:lnTo>
                  <a:lnTo>
                    <a:pt x="2108601" y="0"/>
                  </a:lnTo>
                  <a:lnTo>
                    <a:pt x="2605066" y="853298"/>
                  </a:lnTo>
                  <a:lnTo>
                    <a:pt x="1953799" y="197266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02780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102780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02780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02780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02780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102780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102780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418324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418324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418324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418324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418324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418324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418324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733877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33877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33877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33877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733877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733877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733877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049431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049431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049431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049431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049431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049431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049431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681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681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81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681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681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681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681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2359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2359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2359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92359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2359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92359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92359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7912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7912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7912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912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7912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7912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7912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23466" y="5194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23466" y="5508608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23466" y="582305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466" y="613751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23466" y="645195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23466" y="676640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23466" y="7080863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806" y="2975172"/>
            <a:ext cx="10877549" cy="4810124"/>
          </a:xfrm>
          <a:prstGeom prst="rect">
            <a:avLst/>
          </a:prstGeom>
        </p:spPr>
      </p:pic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xfrm>
            <a:off x="6260829" y="1391086"/>
            <a:ext cx="5766435" cy="673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250" spc="-240" dirty="0">
                <a:solidFill>
                  <a:srgbClr val="000000"/>
                </a:solidFill>
              </a:rPr>
              <a:t>Submit</a:t>
            </a:r>
            <a:r>
              <a:rPr sz="4250" spc="-215" dirty="0">
                <a:solidFill>
                  <a:srgbClr val="000000"/>
                </a:solidFill>
              </a:rPr>
              <a:t> </a:t>
            </a:r>
            <a:r>
              <a:rPr sz="4250" spc="-345" dirty="0">
                <a:solidFill>
                  <a:srgbClr val="000000"/>
                </a:solidFill>
              </a:rPr>
              <a:t>a</a:t>
            </a:r>
            <a:r>
              <a:rPr sz="4250" spc="-220" dirty="0">
                <a:solidFill>
                  <a:srgbClr val="000000"/>
                </a:solidFill>
              </a:rPr>
              <a:t> </a:t>
            </a:r>
            <a:r>
              <a:rPr sz="4250" spc="-160" dirty="0">
                <a:solidFill>
                  <a:srgbClr val="000000"/>
                </a:solidFill>
              </a:rPr>
              <a:t>test</a:t>
            </a:r>
            <a:r>
              <a:rPr sz="4250" spc="-215" dirty="0">
                <a:solidFill>
                  <a:srgbClr val="000000"/>
                </a:solidFill>
              </a:rPr>
              <a:t> </a:t>
            </a:r>
            <a:r>
              <a:rPr sz="4250" spc="-290" dirty="0">
                <a:solidFill>
                  <a:srgbClr val="000000"/>
                </a:solidFill>
              </a:rPr>
              <a:t>report:</a:t>
            </a:r>
            <a:endParaRPr sz="4250"/>
          </a:p>
        </p:txBody>
      </p:sp>
      <p:sp>
        <p:nvSpPr>
          <p:cNvPr id="70" name="object 70">
            <a:hlinkClick r:id="rId5"/>
          </p:cNvPr>
          <p:cNvSpPr/>
          <p:nvPr/>
        </p:nvSpPr>
        <p:spPr>
          <a:xfrm>
            <a:off x="10639806" y="8534923"/>
            <a:ext cx="102235" cy="38100"/>
          </a:xfrm>
          <a:custGeom>
            <a:avLst/>
            <a:gdLst/>
            <a:ahLst/>
            <a:cxnLst/>
            <a:rect l="l" t="t" r="r" b="b"/>
            <a:pathLst>
              <a:path w="102234" h="38100">
                <a:moveTo>
                  <a:pt x="102204" y="38099"/>
                </a:moveTo>
                <a:lnTo>
                  <a:pt x="0" y="38099"/>
                </a:lnTo>
                <a:lnTo>
                  <a:pt x="0" y="0"/>
                </a:lnTo>
                <a:lnTo>
                  <a:pt x="102204" y="0"/>
                </a:lnTo>
                <a:lnTo>
                  <a:pt x="102204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227626" y="8534923"/>
            <a:ext cx="62865" cy="38100"/>
          </a:xfrm>
          <a:custGeom>
            <a:avLst/>
            <a:gdLst/>
            <a:ahLst/>
            <a:cxnLst/>
            <a:rect l="l" t="t" r="r" b="b"/>
            <a:pathLst>
              <a:path w="62865" h="38100">
                <a:moveTo>
                  <a:pt x="62328" y="38099"/>
                </a:moveTo>
                <a:lnTo>
                  <a:pt x="0" y="38099"/>
                </a:lnTo>
                <a:lnTo>
                  <a:pt x="0" y="0"/>
                </a:lnTo>
                <a:lnTo>
                  <a:pt x="62328" y="0"/>
                </a:lnTo>
                <a:lnTo>
                  <a:pt x="62328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3985344" y="8036447"/>
            <a:ext cx="10317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ht</a:t>
            </a:r>
            <a:r>
              <a:rPr sz="3600" u="none" spc="-10" dirty="0">
                <a:latin typeface="Arial"/>
                <a:cs typeface="Arial"/>
                <a:hlinkClick r:id="rId5"/>
              </a:rPr>
              <a:t>t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ps://cm.maxient.com/reportin</a:t>
            </a:r>
            <a:r>
              <a:rPr sz="3600" u="none" spc="-10" dirty="0">
                <a:latin typeface="Arial"/>
                <a:cs typeface="Arial"/>
                <a:hlinkClick r:id="rId5"/>
              </a:rPr>
              <a:t>g.</a:t>
            </a:r>
            <a:r>
              <a:rPr sz="3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/>
              </a:rPr>
              <a:t>php?GrandValle</a:t>
            </a:r>
            <a:r>
              <a:rPr sz="3600" u="none" spc="-10" dirty="0">
                <a:latin typeface="Arial"/>
                <a:cs typeface="Arial"/>
                <a:hlinkClick r:id="rId5"/>
              </a:rPr>
              <a:t>y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91725"/>
            <a:ext cx="11499215" cy="1885950"/>
          </a:xfrm>
          <a:custGeom>
            <a:avLst/>
            <a:gdLst/>
            <a:ahLst/>
            <a:cxnLst/>
            <a:rect l="l" t="t" r="r" b="b"/>
            <a:pathLst>
              <a:path w="11499215" h="1885950">
                <a:moveTo>
                  <a:pt x="11346541" y="1885881"/>
                </a:moveTo>
                <a:lnTo>
                  <a:pt x="0" y="1885881"/>
                </a:lnTo>
                <a:lnTo>
                  <a:pt x="0" y="0"/>
                </a:lnTo>
                <a:lnTo>
                  <a:pt x="11346541" y="0"/>
                </a:lnTo>
                <a:lnTo>
                  <a:pt x="11394712" y="7769"/>
                </a:lnTo>
                <a:lnTo>
                  <a:pt x="11436547" y="29404"/>
                </a:lnTo>
                <a:lnTo>
                  <a:pt x="11469537" y="62394"/>
                </a:lnTo>
                <a:lnTo>
                  <a:pt x="11491172" y="104229"/>
                </a:lnTo>
                <a:lnTo>
                  <a:pt x="11498941" y="152399"/>
                </a:lnTo>
                <a:lnTo>
                  <a:pt x="11498941" y="1733481"/>
                </a:lnTo>
                <a:lnTo>
                  <a:pt x="11491172" y="1781651"/>
                </a:lnTo>
                <a:lnTo>
                  <a:pt x="11469537" y="1823486"/>
                </a:lnTo>
                <a:lnTo>
                  <a:pt x="11436547" y="1856476"/>
                </a:lnTo>
                <a:lnTo>
                  <a:pt x="11394712" y="1878111"/>
                </a:lnTo>
                <a:lnTo>
                  <a:pt x="11346541" y="1885881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0424" y="3120081"/>
            <a:ext cx="3367576" cy="40509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4920424" y="0"/>
            <a:ext cx="3368040" cy="2943225"/>
          </a:xfrm>
          <a:custGeom>
            <a:avLst/>
            <a:gdLst/>
            <a:ahLst/>
            <a:cxnLst/>
            <a:rect l="l" t="t" r="r" b="b"/>
            <a:pathLst>
              <a:path w="3368040" h="2943225">
                <a:moveTo>
                  <a:pt x="3362715" y="2942685"/>
                </a:moveTo>
                <a:lnTo>
                  <a:pt x="1120905" y="2942685"/>
                </a:lnTo>
                <a:lnTo>
                  <a:pt x="0" y="1016129"/>
                </a:lnTo>
                <a:lnTo>
                  <a:pt x="591202" y="0"/>
                </a:lnTo>
                <a:lnTo>
                  <a:pt x="3367576" y="0"/>
                </a:lnTo>
                <a:lnTo>
                  <a:pt x="3367576" y="2934330"/>
                </a:lnTo>
                <a:lnTo>
                  <a:pt x="3362715" y="294268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6638" y="7344314"/>
            <a:ext cx="3321685" cy="2943225"/>
          </a:xfrm>
          <a:custGeom>
            <a:avLst/>
            <a:gdLst/>
            <a:ahLst/>
            <a:cxnLst/>
            <a:rect l="l" t="t" r="r" b="b"/>
            <a:pathLst>
              <a:path w="3321684" h="2943225">
                <a:moveTo>
                  <a:pt x="3321361" y="2942684"/>
                </a:moveTo>
                <a:lnTo>
                  <a:pt x="591202" y="2942684"/>
                </a:lnTo>
                <a:lnTo>
                  <a:pt x="0" y="1926555"/>
                </a:lnTo>
                <a:lnTo>
                  <a:pt x="1120904" y="0"/>
                </a:lnTo>
                <a:lnTo>
                  <a:pt x="3321361" y="0"/>
                </a:lnTo>
                <a:lnTo>
                  <a:pt x="3321361" y="2942684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674979"/>
            <a:ext cx="7412990" cy="0"/>
          </a:xfrm>
          <a:custGeom>
            <a:avLst/>
            <a:gdLst/>
            <a:ahLst/>
            <a:cxnLst/>
            <a:rect l="l" t="t" r="r" b="b"/>
            <a:pathLst>
              <a:path w="7412990">
                <a:moveTo>
                  <a:pt x="0" y="0"/>
                </a:moveTo>
                <a:lnTo>
                  <a:pt x="741294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13616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13616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13616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29160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529160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529160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44713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44713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844713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160268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160268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160268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75810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75810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75810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791364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791364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91364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106917" y="213715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106917" y="528162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29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106917" y="842619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30" h="49530">
                <a:moveTo>
                  <a:pt x="49138" y="49138"/>
                </a:moveTo>
                <a:lnTo>
                  <a:pt x="0" y="49138"/>
                </a:lnTo>
                <a:lnTo>
                  <a:pt x="0" y="0"/>
                </a:lnTo>
                <a:lnTo>
                  <a:pt x="49138" y="0"/>
                </a:lnTo>
                <a:lnTo>
                  <a:pt x="49138" y="49138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467" y="3299797"/>
            <a:ext cx="11658599" cy="4200525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76767" y="895346"/>
            <a:ext cx="10681335" cy="182372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ts val="6380"/>
              </a:lnSpc>
              <a:spcBef>
                <a:spcPts val="1480"/>
              </a:spcBef>
            </a:pPr>
            <a:r>
              <a:rPr spc="-450" dirty="0"/>
              <a:t>WHAT</a:t>
            </a:r>
            <a:r>
              <a:rPr spc="-350" dirty="0"/>
              <a:t> </a:t>
            </a:r>
            <a:r>
              <a:rPr spc="-265" dirty="0"/>
              <a:t>TO</a:t>
            </a:r>
            <a:r>
              <a:rPr spc="-350" dirty="0"/>
              <a:t> </a:t>
            </a:r>
            <a:r>
              <a:rPr spc="-120" dirty="0"/>
              <a:t>EXPECT</a:t>
            </a:r>
            <a:r>
              <a:rPr spc="-405" dirty="0"/>
              <a:t> </a:t>
            </a:r>
            <a:r>
              <a:rPr spc="-315" dirty="0"/>
              <a:t>AFTER </a:t>
            </a:r>
            <a:r>
              <a:rPr spc="-440" dirty="0"/>
              <a:t>SUBMITTING</a:t>
            </a:r>
            <a:r>
              <a:rPr spc="-340" dirty="0"/>
              <a:t> </a:t>
            </a:r>
            <a:r>
              <a:rPr spc="-305" dirty="0"/>
              <a:t>A</a:t>
            </a:r>
            <a:r>
              <a:rPr spc="-340" dirty="0"/>
              <a:t> </a:t>
            </a:r>
            <a:r>
              <a:rPr spc="-320" dirty="0"/>
              <a:t>REPORT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4767" y="7890150"/>
            <a:ext cx="11950065" cy="13970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600" spc="175" dirty="0">
                <a:latin typeface="Trebuchet MS"/>
                <a:cs typeface="Trebuchet MS"/>
              </a:rPr>
              <a:t>Does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it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look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like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75" dirty="0">
                <a:latin typeface="Trebuchet MS"/>
                <a:cs typeface="Trebuchet MS"/>
              </a:rPr>
              <a:t>fishing?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Yes.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Is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it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75" dirty="0">
                <a:latin typeface="Trebuchet MS"/>
                <a:cs typeface="Trebuchet MS"/>
              </a:rPr>
              <a:t>fishing?</a:t>
            </a:r>
            <a:r>
              <a:rPr sz="2600" spc="-100" dirty="0">
                <a:latin typeface="Trebuchet MS"/>
                <a:cs typeface="Trebuchet MS"/>
              </a:rPr>
              <a:t> </a:t>
            </a:r>
            <a:r>
              <a:rPr sz="2600" spc="40" dirty="0">
                <a:latin typeface="Trebuchet MS"/>
                <a:cs typeface="Trebuchet MS"/>
              </a:rPr>
              <a:t>No.</a:t>
            </a:r>
            <a:endParaRPr sz="2600">
              <a:latin typeface="Trebuchet MS"/>
              <a:cs typeface="Trebuchet MS"/>
            </a:endParaRPr>
          </a:p>
          <a:p>
            <a:pPr marL="12700" marR="5080">
              <a:lnSpc>
                <a:spcPct val="115399"/>
              </a:lnSpc>
            </a:pPr>
            <a:r>
              <a:rPr sz="2600" spc="80" dirty="0">
                <a:latin typeface="Trebuchet MS"/>
                <a:cs typeface="Trebuchet MS"/>
              </a:rPr>
              <a:t>What</a:t>
            </a:r>
            <a:r>
              <a:rPr sz="2600" spc="-65" dirty="0">
                <a:latin typeface="Trebuchet MS"/>
                <a:cs typeface="Trebuchet MS"/>
              </a:rPr>
              <a:t> </a:t>
            </a:r>
            <a:r>
              <a:rPr sz="2600" spc="140" dirty="0">
                <a:latin typeface="Trebuchet MS"/>
                <a:cs typeface="Trebuchet MS"/>
              </a:rPr>
              <a:t>does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-80" dirty="0">
                <a:latin typeface="Trebuchet MS"/>
                <a:cs typeface="Trebuchet MS"/>
              </a:rPr>
              <a:t>it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dirty="0">
                <a:latin typeface="Trebuchet MS"/>
                <a:cs typeface="Trebuchet MS"/>
              </a:rPr>
              <a:t>give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70" dirty="0">
                <a:latin typeface="Trebuchet MS"/>
                <a:cs typeface="Trebuchet MS"/>
              </a:rPr>
              <a:t>access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75" dirty="0">
                <a:latin typeface="Trebuchet MS"/>
                <a:cs typeface="Trebuchet MS"/>
              </a:rPr>
              <a:t>to?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105" dirty="0">
                <a:latin typeface="Trebuchet MS"/>
                <a:cs typeface="Trebuchet MS"/>
              </a:rPr>
              <a:t>Support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95" dirty="0">
                <a:latin typeface="Trebuchet MS"/>
                <a:cs typeface="Trebuchet MS"/>
              </a:rPr>
              <a:t>resources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125" dirty="0">
                <a:latin typeface="Trebuchet MS"/>
                <a:cs typeface="Trebuchet MS"/>
              </a:rPr>
              <a:t>and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65" dirty="0">
                <a:latin typeface="Trebuchet MS"/>
                <a:cs typeface="Trebuchet MS"/>
              </a:rPr>
              <a:t>information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165" dirty="0">
                <a:latin typeface="Trebuchet MS"/>
                <a:cs typeface="Trebuchet MS"/>
              </a:rPr>
              <a:t>on</a:t>
            </a:r>
            <a:r>
              <a:rPr sz="2600" spc="-60" dirty="0">
                <a:latin typeface="Trebuchet MS"/>
                <a:cs typeface="Trebuchet MS"/>
              </a:rPr>
              <a:t> </a:t>
            </a:r>
            <a:r>
              <a:rPr sz="2600" spc="75" dirty="0">
                <a:latin typeface="Trebuchet MS"/>
                <a:cs typeface="Trebuchet MS"/>
              </a:rPr>
              <a:t>pathways </a:t>
            </a:r>
            <a:r>
              <a:rPr sz="2600" dirty="0">
                <a:latin typeface="Trebuchet MS"/>
                <a:cs typeface="Trebuchet MS"/>
              </a:rPr>
              <a:t>for</a:t>
            </a:r>
            <a:r>
              <a:rPr sz="2600" spc="55" dirty="0">
                <a:latin typeface="Trebuchet MS"/>
                <a:cs typeface="Trebuchet MS"/>
              </a:rPr>
              <a:t> </a:t>
            </a:r>
            <a:r>
              <a:rPr sz="2600" spc="-10" dirty="0">
                <a:latin typeface="Trebuchet MS"/>
                <a:cs typeface="Trebuchet MS"/>
              </a:rPr>
              <a:t>resolution.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4986" y="1430682"/>
            <a:ext cx="10885170" cy="960119"/>
          </a:xfrm>
          <a:custGeom>
            <a:avLst/>
            <a:gdLst/>
            <a:ahLst/>
            <a:cxnLst/>
            <a:rect l="l" t="t" r="r" b="b"/>
            <a:pathLst>
              <a:path w="10885169" h="960119">
                <a:moveTo>
                  <a:pt x="10732659" y="959568"/>
                </a:moveTo>
                <a:lnTo>
                  <a:pt x="152399" y="959568"/>
                </a:lnTo>
                <a:lnTo>
                  <a:pt x="122529" y="956612"/>
                </a:lnTo>
                <a:lnTo>
                  <a:pt x="67848" y="933963"/>
                </a:lnTo>
                <a:lnTo>
                  <a:pt x="25604" y="891719"/>
                </a:lnTo>
                <a:lnTo>
                  <a:pt x="2955" y="837038"/>
                </a:lnTo>
                <a:lnTo>
                  <a:pt x="0" y="807168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399" y="0"/>
                </a:lnTo>
                <a:lnTo>
                  <a:pt x="10732659" y="0"/>
                </a:lnTo>
                <a:lnTo>
                  <a:pt x="10790980" y="11600"/>
                </a:lnTo>
                <a:lnTo>
                  <a:pt x="10840423" y="44636"/>
                </a:lnTo>
                <a:lnTo>
                  <a:pt x="10873459" y="94079"/>
                </a:lnTo>
                <a:lnTo>
                  <a:pt x="10885059" y="152400"/>
                </a:lnTo>
                <a:lnTo>
                  <a:pt x="10885059" y="807168"/>
                </a:lnTo>
                <a:lnTo>
                  <a:pt x="10873459" y="865489"/>
                </a:lnTo>
                <a:lnTo>
                  <a:pt x="10840423" y="914931"/>
                </a:lnTo>
                <a:lnTo>
                  <a:pt x="10790980" y="947967"/>
                </a:lnTo>
                <a:lnTo>
                  <a:pt x="10732659" y="959568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1409" y="1451535"/>
            <a:ext cx="10332085" cy="769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850" spc="-320" dirty="0"/>
              <a:t>INTAKE</a:t>
            </a:r>
            <a:r>
              <a:rPr sz="4850" spc="-265" dirty="0"/>
              <a:t> </a:t>
            </a:r>
            <a:r>
              <a:rPr sz="4850" spc="-290" dirty="0"/>
              <a:t>MEETING</a:t>
            </a:r>
            <a:r>
              <a:rPr sz="4850" spc="-250" dirty="0"/>
              <a:t> </a:t>
            </a:r>
            <a:r>
              <a:rPr sz="4850" spc="-520" dirty="0"/>
              <a:t>WITH</a:t>
            </a:r>
            <a:r>
              <a:rPr sz="4850" spc="-254" dirty="0"/>
              <a:t> </a:t>
            </a:r>
            <a:r>
              <a:rPr sz="4850" spc="-305" dirty="0"/>
              <a:t>TITLE</a:t>
            </a:r>
            <a:r>
              <a:rPr sz="4850" spc="-250" dirty="0"/>
              <a:t> </a:t>
            </a:r>
            <a:r>
              <a:rPr sz="4850" spc="-525" dirty="0"/>
              <a:t>IX</a:t>
            </a:r>
            <a:endParaRPr sz="4850"/>
          </a:p>
        </p:txBody>
      </p:sp>
      <p:sp>
        <p:nvSpPr>
          <p:cNvPr id="4" name="object 4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2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5">
                <a:moveTo>
                  <a:pt x="0" y="0"/>
                </a:moveTo>
                <a:lnTo>
                  <a:pt x="24604" y="0"/>
                </a:lnTo>
                <a:lnTo>
                  <a:pt x="24604" y="48493"/>
                </a:lnTo>
                <a:lnTo>
                  <a:pt x="0" y="48493"/>
                </a:lnTo>
                <a:lnTo>
                  <a:pt x="0" y="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10355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5">
                <a:moveTo>
                  <a:pt x="24604" y="48492"/>
                </a:moveTo>
                <a:lnTo>
                  <a:pt x="0" y="48492"/>
                </a:lnTo>
                <a:lnTo>
                  <a:pt x="0" y="0"/>
                </a:lnTo>
                <a:lnTo>
                  <a:pt x="24604" y="0"/>
                </a:lnTo>
                <a:lnTo>
                  <a:pt x="24604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0668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5">
                <a:moveTo>
                  <a:pt x="24604" y="48492"/>
                </a:moveTo>
                <a:lnTo>
                  <a:pt x="0" y="48492"/>
                </a:lnTo>
                <a:lnTo>
                  <a:pt x="0" y="0"/>
                </a:lnTo>
                <a:lnTo>
                  <a:pt x="24604" y="0"/>
                </a:lnTo>
                <a:lnTo>
                  <a:pt x="24604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30991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4">
                <a:moveTo>
                  <a:pt x="24604" y="48492"/>
                </a:moveTo>
                <a:lnTo>
                  <a:pt x="0" y="48492"/>
                </a:lnTo>
                <a:lnTo>
                  <a:pt x="0" y="0"/>
                </a:lnTo>
                <a:lnTo>
                  <a:pt x="24604" y="0"/>
                </a:lnTo>
                <a:lnTo>
                  <a:pt x="24604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241304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4">
                <a:moveTo>
                  <a:pt x="24604" y="48492"/>
                </a:moveTo>
                <a:lnTo>
                  <a:pt x="0" y="48492"/>
                </a:lnTo>
                <a:lnTo>
                  <a:pt x="0" y="0"/>
                </a:lnTo>
                <a:lnTo>
                  <a:pt x="24604" y="0"/>
                </a:lnTo>
                <a:lnTo>
                  <a:pt x="24604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51616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4">
                <a:moveTo>
                  <a:pt x="24604" y="48492"/>
                </a:moveTo>
                <a:lnTo>
                  <a:pt x="0" y="48492"/>
                </a:lnTo>
                <a:lnTo>
                  <a:pt x="0" y="0"/>
                </a:lnTo>
                <a:lnTo>
                  <a:pt x="24604" y="0"/>
                </a:lnTo>
                <a:lnTo>
                  <a:pt x="24604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861940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4">
                <a:moveTo>
                  <a:pt x="24604" y="48492"/>
                </a:moveTo>
                <a:lnTo>
                  <a:pt x="0" y="48492"/>
                </a:lnTo>
                <a:lnTo>
                  <a:pt x="0" y="0"/>
                </a:lnTo>
                <a:lnTo>
                  <a:pt x="24604" y="0"/>
                </a:lnTo>
                <a:lnTo>
                  <a:pt x="24604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517" y="4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517" y="3103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517" y="6206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517" y="9309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517" y="12413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517" y="15516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7517" y="186194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8922" y="4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8922" y="3103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8922" y="6206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8922" y="9309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8922" y="12413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98922" y="15516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922" y="186194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0317" y="4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0317" y="3103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0317" y="6206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0317" y="9309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0317" y="12413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0317" y="15516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0317" y="186194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21722" y="4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21722" y="3103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21722" y="6206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21722" y="9309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21722" y="12413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1722" y="15516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21722" y="186194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33127" y="41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3"/>
                </a:moveTo>
                <a:lnTo>
                  <a:pt x="0" y="48493"/>
                </a:lnTo>
                <a:lnTo>
                  <a:pt x="0" y="0"/>
                </a:lnTo>
                <a:lnTo>
                  <a:pt x="45757" y="1"/>
                </a:lnTo>
                <a:lnTo>
                  <a:pt x="45757" y="48493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33127" y="310355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33127" y="620668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33127" y="930991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33127" y="1241304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33127" y="1551616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33127" y="1861940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13266818" y="0"/>
            <a:ext cx="5021580" cy="7068184"/>
            <a:chOff x="13266818" y="0"/>
            <a:chExt cx="5021580" cy="7068184"/>
          </a:xfrm>
        </p:grpSpPr>
        <p:pic>
          <p:nvPicPr>
            <p:cNvPr id="49" name="object 49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70929" y="833676"/>
              <a:ext cx="2317069" cy="281070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3266818" y="0"/>
              <a:ext cx="3335654" cy="2239645"/>
            </a:xfrm>
            <a:custGeom>
              <a:avLst/>
              <a:gdLst/>
              <a:ahLst/>
              <a:cxnLst/>
              <a:rect l="l" t="t" r="r" b="b"/>
              <a:pathLst>
                <a:path w="3335655" h="2239645">
                  <a:moveTo>
                    <a:pt x="2501470" y="2239029"/>
                  </a:moveTo>
                  <a:lnTo>
                    <a:pt x="833822" y="2239029"/>
                  </a:lnTo>
                  <a:lnTo>
                    <a:pt x="0" y="805895"/>
                  </a:lnTo>
                  <a:lnTo>
                    <a:pt x="468884" y="0"/>
                  </a:lnTo>
                  <a:lnTo>
                    <a:pt x="2866408" y="0"/>
                  </a:lnTo>
                  <a:lnTo>
                    <a:pt x="3335293" y="805895"/>
                  </a:lnTo>
                  <a:lnTo>
                    <a:pt x="2501470" y="2239029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870789" y="3850519"/>
              <a:ext cx="2417445" cy="3217545"/>
            </a:xfrm>
            <a:custGeom>
              <a:avLst/>
              <a:gdLst/>
              <a:ahLst/>
              <a:cxnLst/>
              <a:rect l="l" t="t" r="r" b="b"/>
              <a:pathLst>
                <a:path w="2417444" h="3217545">
                  <a:moveTo>
                    <a:pt x="2417208" y="3217401"/>
                  </a:moveTo>
                  <a:lnTo>
                    <a:pt x="935971" y="3217401"/>
                  </a:lnTo>
                  <a:lnTo>
                    <a:pt x="0" y="1608700"/>
                  </a:lnTo>
                  <a:lnTo>
                    <a:pt x="935971" y="0"/>
                  </a:lnTo>
                  <a:lnTo>
                    <a:pt x="2417208" y="0"/>
                  </a:lnTo>
                  <a:lnTo>
                    <a:pt x="2417208" y="321740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66818" y="2402213"/>
              <a:ext cx="3344818" cy="2896612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6470565" y="0"/>
              <a:ext cx="1818005" cy="652145"/>
            </a:xfrm>
            <a:custGeom>
              <a:avLst/>
              <a:gdLst/>
              <a:ahLst/>
              <a:cxnLst/>
              <a:rect l="l" t="t" r="r" b="b"/>
              <a:pathLst>
                <a:path w="1818005" h="652145">
                  <a:moveTo>
                    <a:pt x="1817434" y="651609"/>
                  </a:moveTo>
                  <a:lnTo>
                    <a:pt x="379118" y="651609"/>
                  </a:lnTo>
                  <a:lnTo>
                    <a:pt x="0" y="0"/>
                  </a:lnTo>
                  <a:lnTo>
                    <a:pt x="1817434" y="0"/>
                  </a:lnTo>
                  <a:lnTo>
                    <a:pt x="1817434" y="651609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49" y="3133462"/>
            <a:ext cx="123825" cy="12382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49" y="4619362"/>
            <a:ext cx="123825" cy="123824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49" y="6105262"/>
            <a:ext cx="123825" cy="123824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6849" y="7591162"/>
            <a:ext cx="123825" cy="123824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1771302" y="2877361"/>
            <a:ext cx="11336020" cy="6464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22350">
              <a:lnSpc>
                <a:spcPct val="116100"/>
              </a:lnSpc>
              <a:spcBef>
                <a:spcPts val="100"/>
              </a:spcBef>
            </a:pPr>
            <a:r>
              <a:rPr sz="2800" spc="-10" dirty="0">
                <a:latin typeface="Lucida Sans"/>
                <a:cs typeface="Lucida Sans"/>
              </a:rPr>
              <a:t>Person</a:t>
            </a:r>
            <a:r>
              <a:rPr sz="2800" spc="-195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who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45" dirty="0">
                <a:latin typeface="Lucida Sans"/>
                <a:cs typeface="Lucida Sans"/>
              </a:rPr>
              <a:t>has</a:t>
            </a:r>
            <a:r>
              <a:rPr sz="2800" spc="-175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submitted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35" dirty="0">
                <a:latin typeface="Lucida Sans"/>
                <a:cs typeface="Lucida Sans"/>
              </a:rPr>
              <a:t>report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(on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55" dirty="0">
                <a:latin typeface="Lucida Sans"/>
                <a:cs typeface="Lucida Sans"/>
              </a:rPr>
              <a:t>their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own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60" dirty="0">
                <a:latin typeface="Lucida Sans"/>
                <a:cs typeface="Lucida Sans"/>
              </a:rPr>
              <a:t>behalf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or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25" dirty="0">
                <a:latin typeface="Lucida Sans"/>
                <a:cs typeface="Lucida Sans"/>
              </a:rPr>
              <a:t>for </a:t>
            </a:r>
            <a:r>
              <a:rPr sz="2800" spc="-40" dirty="0">
                <a:latin typeface="Lucida Sans"/>
                <a:cs typeface="Lucida Sans"/>
              </a:rPr>
              <a:t>someone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70" dirty="0">
                <a:latin typeface="Lucida Sans"/>
                <a:cs typeface="Lucida Sans"/>
              </a:rPr>
              <a:t>else)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55" dirty="0">
                <a:latin typeface="Lucida Sans"/>
                <a:cs typeface="Lucida Sans"/>
              </a:rPr>
              <a:t>receives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confirmation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10" dirty="0">
                <a:latin typeface="Lucida Sans"/>
                <a:cs typeface="Lucida Sans"/>
              </a:rPr>
              <a:t>email;</a:t>
            </a:r>
            <a:endParaRPr sz="2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800">
              <a:latin typeface="Lucida Sans"/>
              <a:cs typeface="Lucida Sans"/>
            </a:endParaRPr>
          </a:p>
          <a:p>
            <a:pPr marL="12700" marR="837565">
              <a:lnSpc>
                <a:spcPct val="116100"/>
              </a:lnSpc>
            </a:pPr>
            <a:r>
              <a:rPr sz="2800" spc="-70" dirty="0">
                <a:latin typeface="Lucida Sans"/>
                <a:cs typeface="Lucida Sans"/>
              </a:rPr>
              <a:t>Complainant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80" dirty="0">
                <a:latin typeface="Lucida Sans"/>
                <a:cs typeface="Lucida Sans"/>
              </a:rPr>
              <a:t>(alleged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25" dirty="0">
                <a:latin typeface="Lucida Sans"/>
                <a:cs typeface="Lucida Sans"/>
              </a:rPr>
              <a:t>harmed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60" dirty="0">
                <a:latin typeface="Lucida Sans"/>
                <a:cs typeface="Lucida Sans"/>
              </a:rPr>
              <a:t>party)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55" dirty="0">
                <a:latin typeface="Lucida Sans"/>
                <a:cs typeface="Lucida Sans"/>
              </a:rPr>
              <a:t>receives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an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45" dirty="0">
                <a:latin typeface="Lucida Sans"/>
                <a:cs typeface="Lucida Sans"/>
              </a:rPr>
              <a:t>outreach</a:t>
            </a:r>
            <a:r>
              <a:rPr sz="2800" spc="-160" dirty="0">
                <a:latin typeface="Lucida Sans"/>
                <a:cs typeface="Lucida Sans"/>
              </a:rPr>
              <a:t> </a:t>
            </a:r>
            <a:r>
              <a:rPr sz="2800" spc="-10" dirty="0">
                <a:latin typeface="Lucida Sans"/>
                <a:cs typeface="Lucida Sans"/>
              </a:rPr>
              <a:t>email </a:t>
            </a:r>
            <a:r>
              <a:rPr sz="2800" spc="-50" dirty="0">
                <a:latin typeface="Lucida Sans"/>
                <a:cs typeface="Lucida Sans"/>
              </a:rPr>
              <a:t>from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MJ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or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55" dirty="0">
                <a:latin typeface="Lucida Sans"/>
                <a:cs typeface="Lucida Sans"/>
              </a:rPr>
              <a:t>Stacy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70" dirty="0">
                <a:latin typeface="Lucida Sans"/>
                <a:cs typeface="Lucida Sans"/>
              </a:rPr>
              <a:t>which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75" dirty="0">
                <a:latin typeface="Lucida Sans"/>
                <a:cs typeface="Lucida Sans"/>
              </a:rPr>
              <a:t>includes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10" dirty="0">
                <a:latin typeface="Lucida Sans"/>
                <a:cs typeface="Lucida Sans"/>
              </a:rPr>
              <a:t>resources;</a:t>
            </a:r>
            <a:endParaRPr sz="2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800">
              <a:latin typeface="Lucida Sans"/>
              <a:cs typeface="Lucida Sans"/>
            </a:endParaRPr>
          </a:p>
          <a:p>
            <a:pPr marL="12700" marR="5080">
              <a:lnSpc>
                <a:spcPct val="116100"/>
              </a:lnSpc>
            </a:pPr>
            <a:r>
              <a:rPr sz="2800" spc="-70" dirty="0">
                <a:latin typeface="Lucida Sans"/>
                <a:cs typeface="Lucida Sans"/>
              </a:rPr>
              <a:t>Complainant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45" dirty="0">
                <a:latin typeface="Lucida Sans"/>
                <a:cs typeface="Lucida Sans"/>
              </a:rPr>
              <a:t>has</a:t>
            </a:r>
            <a:r>
              <a:rPr sz="2800" spc="-170" dirty="0">
                <a:latin typeface="Lucida Sans"/>
                <a:cs typeface="Lucida Sans"/>
              </a:rPr>
              <a:t> </a:t>
            </a:r>
            <a:r>
              <a:rPr sz="2800" spc="-40" dirty="0">
                <a:latin typeface="Lucida Sans"/>
                <a:cs typeface="Lucida Sans"/>
              </a:rPr>
              <a:t>the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60" dirty="0">
                <a:latin typeface="Lucida Sans"/>
                <a:cs typeface="Lucida Sans"/>
              </a:rPr>
              <a:t>opportunity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70" dirty="0">
                <a:latin typeface="Lucida Sans"/>
                <a:cs typeface="Lucida Sans"/>
              </a:rPr>
              <a:t>to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meet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with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member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70" dirty="0">
                <a:latin typeface="Lucida Sans"/>
                <a:cs typeface="Lucida Sans"/>
              </a:rPr>
              <a:t>of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40" dirty="0">
                <a:latin typeface="Lucida Sans"/>
                <a:cs typeface="Lucida Sans"/>
              </a:rPr>
              <a:t>the</a:t>
            </a:r>
            <a:r>
              <a:rPr sz="2800" spc="-165" dirty="0">
                <a:latin typeface="Lucida Sans"/>
                <a:cs typeface="Lucida Sans"/>
              </a:rPr>
              <a:t> </a:t>
            </a:r>
            <a:r>
              <a:rPr sz="2800" spc="-10" dirty="0">
                <a:latin typeface="Lucida Sans"/>
                <a:cs typeface="Lucida Sans"/>
              </a:rPr>
              <a:t>Title </a:t>
            </a:r>
            <a:r>
              <a:rPr sz="2800" spc="-100" dirty="0">
                <a:latin typeface="Lucida Sans"/>
                <a:cs typeface="Lucida Sans"/>
              </a:rPr>
              <a:t>IX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20" dirty="0">
                <a:latin typeface="Lucida Sans"/>
                <a:cs typeface="Lucida Sans"/>
              </a:rPr>
              <a:t>team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50" dirty="0">
                <a:latin typeface="Lucida Sans"/>
                <a:cs typeface="Lucida Sans"/>
              </a:rPr>
              <a:t>for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intake-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45" dirty="0">
                <a:latin typeface="Lucida Sans"/>
                <a:cs typeface="Lucida Sans"/>
              </a:rPr>
              <a:t>resource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105" dirty="0">
                <a:latin typeface="Lucida Sans"/>
                <a:cs typeface="Lucida Sans"/>
              </a:rPr>
              <a:t>sharing,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80" dirty="0">
                <a:latin typeface="Lucida Sans"/>
                <a:cs typeface="Lucida Sans"/>
              </a:rPr>
              <a:t>options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50" dirty="0">
                <a:latin typeface="Lucida Sans"/>
                <a:cs typeface="Lucida Sans"/>
              </a:rPr>
              <a:t>for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10" dirty="0">
                <a:latin typeface="Lucida Sans"/>
                <a:cs typeface="Lucida Sans"/>
              </a:rPr>
              <a:t>resolution;</a:t>
            </a:r>
            <a:endParaRPr sz="28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800">
              <a:latin typeface="Lucida Sans"/>
              <a:cs typeface="Lucida Sans"/>
            </a:endParaRPr>
          </a:p>
          <a:p>
            <a:pPr marL="12700" marR="237490">
              <a:lnSpc>
                <a:spcPct val="116100"/>
              </a:lnSpc>
              <a:spcBef>
                <a:spcPts val="5"/>
              </a:spcBef>
            </a:pPr>
            <a:r>
              <a:rPr sz="2800" spc="-80" dirty="0">
                <a:latin typeface="Lucida Sans"/>
                <a:cs typeface="Lucida Sans"/>
              </a:rPr>
              <a:t>Submitting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35" dirty="0">
                <a:latin typeface="Lucida Sans"/>
                <a:cs typeface="Lucida Sans"/>
              </a:rPr>
              <a:t>report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60" dirty="0">
                <a:latin typeface="Lucida Sans"/>
                <a:cs typeface="Lucida Sans"/>
              </a:rPr>
              <a:t>does</a:t>
            </a:r>
            <a:r>
              <a:rPr sz="2800" spc="-145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not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70" dirty="0">
                <a:latin typeface="Lucida Sans"/>
                <a:cs typeface="Lucida Sans"/>
              </a:rPr>
              <a:t>initiate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75" dirty="0">
                <a:latin typeface="Lucida Sans"/>
                <a:cs typeface="Lucida Sans"/>
              </a:rPr>
              <a:t>action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60" dirty="0">
                <a:latin typeface="Lucida Sans"/>
                <a:cs typeface="Lucida Sans"/>
              </a:rPr>
              <a:t>by</a:t>
            </a:r>
            <a:r>
              <a:rPr sz="2800" spc="-145" dirty="0">
                <a:latin typeface="Lucida Sans"/>
                <a:cs typeface="Lucida Sans"/>
              </a:rPr>
              <a:t> </a:t>
            </a:r>
            <a:r>
              <a:rPr sz="2800" spc="-40" dirty="0">
                <a:latin typeface="Lucida Sans"/>
                <a:cs typeface="Lucida Sans"/>
              </a:rPr>
              <a:t>the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120" dirty="0">
                <a:latin typeface="Lucida Sans"/>
                <a:cs typeface="Lucida Sans"/>
              </a:rPr>
              <a:t>Title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100" dirty="0">
                <a:latin typeface="Lucida Sans"/>
                <a:cs typeface="Lucida Sans"/>
              </a:rPr>
              <a:t>IX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85" dirty="0">
                <a:latin typeface="Lucida Sans"/>
                <a:cs typeface="Lucida Sans"/>
              </a:rPr>
              <a:t>office</a:t>
            </a:r>
            <a:r>
              <a:rPr sz="2800" spc="-145" dirty="0">
                <a:latin typeface="Lucida Sans"/>
                <a:cs typeface="Lucida Sans"/>
              </a:rPr>
              <a:t> </a:t>
            </a:r>
            <a:r>
              <a:rPr sz="2800" spc="-25" dirty="0">
                <a:latin typeface="Lucida Sans"/>
                <a:cs typeface="Lucida Sans"/>
              </a:rPr>
              <a:t>nor </a:t>
            </a:r>
            <a:r>
              <a:rPr sz="2800" spc="-60" dirty="0">
                <a:latin typeface="Lucida Sans"/>
                <a:cs typeface="Lucida Sans"/>
              </a:rPr>
              <a:t>does</a:t>
            </a:r>
            <a:r>
              <a:rPr sz="2800" spc="-140" dirty="0">
                <a:latin typeface="Lucida Sans"/>
                <a:cs typeface="Lucida Sans"/>
              </a:rPr>
              <a:t> </a:t>
            </a:r>
            <a:r>
              <a:rPr sz="2800" spc="-105" dirty="0">
                <a:latin typeface="Lucida Sans"/>
                <a:cs typeface="Lucida Sans"/>
              </a:rPr>
              <a:t>it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35" dirty="0">
                <a:latin typeface="Lucida Sans"/>
                <a:cs typeface="Lucida Sans"/>
              </a:rPr>
              <a:t>require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55" dirty="0">
                <a:latin typeface="Lucida Sans"/>
                <a:cs typeface="Lucida Sans"/>
              </a:rPr>
              <a:t>that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complainant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80" dirty="0">
                <a:latin typeface="Lucida Sans"/>
                <a:cs typeface="Lucida Sans"/>
              </a:rPr>
              <a:t>takes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75" dirty="0">
                <a:latin typeface="Lucida Sans"/>
                <a:cs typeface="Lucida Sans"/>
              </a:rPr>
              <a:t>additional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90" dirty="0">
                <a:latin typeface="Lucida Sans"/>
                <a:cs typeface="Lucida Sans"/>
              </a:rPr>
              <a:t>action.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65" dirty="0">
                <a:latin typeface="Lucida Sans"/>
                <a:cs typeface="Lucida Sans"/>
              </a:rPr>
              <a:t>It</a:t>
            </a:r>
            <a:r>
              <a:rPr sz="2800" spc="-135" dirty="0">
                <a:latin typeface="Lucida Sans"/>
                <a:cs typeface="Lucida Sans"/>
              </a:rPr>
              <a:t> </a:t>
            </a:r>
            <a:r>
              <a:rPr sz="2800" spc="-25" dirty="0">
                <a:latin typeface="Lucida Sans"/>
                <a:cs typeface="Lucida Sans"/>
              </a:rPr>
              <a:t>is </a:t>
            </a:r>
            <a:r>
              <a:rPr sz="2800" spc="-80" dirty="0">
                <a:latin typeface="Lucida Sans"/>
                <a:cs typeface="Lucida Sans"/>
              </a:rPr>
              <a:t>possible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30" dirty="0">
                <a:latin typeface="Lucida Sans"/>
                <a:cs typeface="Lucida Sans"/>
              </a:rPr>
              <a:t>and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85" dirty="0">
                <a:latin typeface="Lucida Sans"/>
                <a:cs typeface="Lucida Sans"/>
              </a:rPr>
              <a:t>okay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70" dirty="0">
                <a:latin typeface="Lucida Sans"/>
                <a:cs typeface="Lucida Sans"/>
              </a:rPr>
              <a:t>to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80" dirty="0">
                <a:latin typeface="Lucida Sans"/>
                <a:cs typeface="Lucida Sans"/>
              </a:rPr>
              <a:t>submit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dirty="0">
                <a:latin typeface="Lucida Sans"/>
                <a:cs typeface="Lucida Sans"/>
              </a:rPr>
              <a:t>a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35" dirty="0">
                <a:latin typeface="Lucida Sans"/>
                <a:cs typeface="Lucida Sans"/>
              </a:rPr>
              <a:t>report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50" dirty="0">
                <a:latin typeface="Lucida Sans"/>
                <a:cs typeface="Lucida Sans"/>
              </a:rPr>
              <a:t>for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45" dirty="0">
                <a:latin typeface="Lucida Sans"/>
                <a:cs typeface="Lucida Sans"/>
              </a:rPr>
              <a:t>record</a:t>
            </a:r>
            <a:r>
              <a:rPr sz="2800" spc="-155" dirty="0">
                <a:latin typeface="Lucida Sans"/>
                <a:cs typeface="Lucida Sans"/>
              </a:rPr>
              <a:t> </a:t>
            </a:r>
            <a:r>
              <a:rPr sz="2800" spc="-100" dirty="0">
                <a:latin typeface="Lucida Sans"/>
                <a:cs typeface="Lucida Sans"/>
              </a:rPr>
              <a:t>keeping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30" dirty="0">
                <a:latin typeface="Lucida Sans"/>
                <a:cs typeface="Lucida Sans"/>
              </a:rPr>
              <a:t>and</a:t>
            </a:r>
            <a:r>
              <a:rPr sz="2800" spc="-150" dirty="0">
                <a:latin typeface="Lucida Sans"/>
                <a:cs typeface="Lucida Sans"/>
              </a:rPr>
              <a:t> </a:t>
            </a:r>
            <a:r>
              <a:rPr sz="2800" spc="-25" dirty="0">
                <a:latin typeface="Lucida Sans"/>
                <a:cs typeface="Lucida Sans"/>
              </a:rPr>
              <a:t>do </a:t>
            </a:r>
            <a:r>
              <a:rPr sz="2800" spc="-10" dirty="0">
                <a:latin typeface="Lucida Sans"/>
                <a:cs typeface="Lucida Sans"/>
              </a:rPr>
              <a:t>nothing.</a:t>
            </a:r>
            <a:endParaRPr sz="2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9320"/>
            <a:ext cx="10078720" cy="1931035"/>
          </a:xfrm>
          <a:custGeom>
            <a:avLst/>
            <a:gdLst/>
            <a:ahLst/>
            <a:cxnLst/>
            <a:rect l="l" t="t" r="r" b="b"/>
            <a:pathLst>
              <a:path w="10078720" h="1931035">
                <a:moveTo>
                  <a:pt x="9926024" y="1931001"/>
                </a:moveTo>
                <a:lnTo>
                  <a:pt x="0" y="1931001"/>
                </a:lnTo>
                <a:lnTo>
                  <a:pt x="0" y="0"/>
                </a:lnTo>
                <a:lnTo>
                  <a:pt x="9926024" y="0"/>
                </a:lnTo>
                <a:lnTo>
                  <a:pt x="9955894" y="2955"/>
                </a:lnTo>
                <a:lnTo>
                  <a:pt x="10010574" y="25604"/>
                </a:lnTo>
                <a:lnTo>
                  <a:pt x="10052818" y="67848"/>
                </a:lnTo>
                <a:lnTo>
                  <a:pt x="10075468" y="122529"/>
                </a:lnTo>
                <a:lnTo>
                  <a:pt x="10078424" y="152399"/>
                </a:lnTo>
                <a:lnTo>
                  <a:pt x="10078424" y="1778601"/>
                </a:lnTo>
                <a:lnTo>
                  <a:pt x="10066823" y="1836922"/>
                </a:lnTo>
                <a:lnTo>
                  <a:pt x="10033786" y="1886364"/>
                </a:lnTo>
                <a:lnTo>
                  <a:pt x="9984344" y="1919400"/>
                </a:lnTo>
                <a:lnTo>
                  <a:pt x="9926024" y="1931001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587028" y="0"/>
            <a:ext cx="7701280" cy="8783955"/>
            <a:chOff x="10587028" y="0"/>
            <a:chExt cx="7701280" cy="8783955"/>
          </a:xfrm>
        </p:grpSpPr>
        <p:sp>
          <p:nvSpPr>
            <p:cNvPr id="4" name="object 4"/>
            <p:cNvSpPr/>
            <p:nvPr/>
          </p:nvSpPr>
          <p:spPr>
            <a:xfrm>
              <a:off x="13696933" y="0"/>
              <a:ext cx="2856865" cy="962025"/>
            </a:xfrm>
            <a:custGeom>
              <a:avLst/>
              <a:gdLst/>
              <a:ahLst/>
              <a:cxnLst/>
              <a:rect l="l" t="t" r="r" b="b"/>
              <a:pathLst>
                <a:path w="2856865" h="962025">
                  <a:moveTo>
                    <a:pt x="2301008" y="962003"/>
                  </a:moveTo>
                  <a:lnTo>
                    <a:pt x="555428" y="962003"/>
                  </a:lnTo>
                  <a:lnTo>
                    <a:pt x="0" y="0"/>
                  </a:lnTo>
                  <a:lnTo>
                    <a:pt x="2856437" y="0"/>
                  </a:lnTo>
                  <a:lnTo>
                    <a:pt x="2301008" y="962003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49463" y="0"/>
              <a:ext cx="2138680" cy="2490470"/>
            </a:xfrm>
            <a:custGeom>
              <a:avLst/>
              <a:gdLst/>
              <a:ahLst/>
              <a:cxnLst/>
              <a:rect l="l" t="t" r="r" b="b"/>
              <a:pathLst>
                <a:path w="2138680" h="2490470">
                  <a:moveTo>
                    <a:pt x="2138536" y="2490208"/>
                  </a:moveTo>
                  <a:lnTo>
                    <a:pt x="816183" y="2490208"/>
                  </a:lnTo>
                  <a:lnTo>
                    <a:pt x="0" y="1087392"/>
                  </a:lnTo>
                  <a:lnTo>
                    <a:pt x="632664" y="0"/>
                  </a:lnTo>
                  <a:lnTo>
                    <a:pt x="2138536" y="0"/>
                  </a:lnTo>
                  <a:lnTo>
                    <a:pt x="2138536" y="2490208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41150" y="1109321"/>
              <a:ext cx="3491157" cy="30233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05549" y="2675882"/>
              <a:ext cx="2182450" cy="30233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3393983" y="4275378"/>
              <a:ext cx="3416935" cy="2936240"/>
            </a:xfrm>
            <a:custGeom>
              <a:avLst/>
              <a:gdLst/>
              <a:ahLst/>
              <a:cxnLst/>
              <a:rect l="l" t="t" r="r" b="b"/>
              <a:pathLst>
                <a:path w="3416934" h="2936240">
                  <a:moveTo>
                    <a:pt x="2562276" y="2935942"/>
                  </a:moveTo>
                  <a:lnTo>
                    <a:pt x="854091" y="2935942"/>
                  </a:lnTo>
                  <a:lnTo>
                    <a:pt x="0" y="1467971"/>
                  </a:lnTo>
                  <a:lnTo>
                    <a:pt x="854091" y="0"/>
                  </a:lnTo>
                  <a:lnTo>
                    <a:pt x="2562276" y="0"/>
                  </a:lnTo>
                  <a:lnTo>
                    <a:pt x="3416370" y="1467971"/>
                  </a:lnTo>
                  <a:lnTo>
                    <a:pt x="2562276" y="2935942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105549" y="5847428"/>
              <a:ext cx="2182495" cy="2936240"/>
            </a:xfrm>
            <a:custGeom>
              <a:avLst/>
              <a:gdLst/>
              <a:ahLst/>
              <a:cxnLst/>
              <a:rect l="l" t="t" r="r" b="b"/>
              <a:pathLst>
                <a:path w="2182494" h="2936240">
                  <a:moveTo>
                    <a:pt x="2182450" y="2935942"/>
                  </a:moveTo>
                  <a:lnTo>
                    <a:pt x="854091" y="2935942"/>
                  </a:lnTo>
                  <a:lnTo>
                    <a:pt x="0" y="1467971"/>
                  </a:lnTo>
                  <a:lnTo>
                    <a:pt x="854091" y="0"/>
                  </a:lnTo>
                  <a:lnTo>
                    <a:pt x="2182450" y="0"/>
                  </a:lnTo>
                  <a:lnTo>
                    <a:pt x="2182450" y="2935942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87028" y="0"/>
              <a:ext cx="3491157" cy="24736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0283" y="1119386"/>
            <a:ext cx="9474835" cy="1821814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12700" marR="5080">
              <a:lnSpc>
                <a:spcPts val="6380"/>
              </a:lnSpc>
              <a:spcBef>
                <a:spcPts val="1465"/>
              </a:spcBef>
            </a:pPr>
            <a:r>
              <a:rPr spc="-350" dirty="0"/>
              <a:t>POSSIBLE</a:t>
            </a:r>
            <a:r>
              <a:rPr spc="-325" dirty="0"/>
              <a:t> </a:t>
            </a:r>
            <a:r>
              <a:rPr spc="-185" dirty="0"/>
              <a:t>OUTCOMES </a:t>
            </a:r>
            <a:r>
              <a:rPr spc="-385" dirty="0"/>
              <a:t>OF</a:t>
            </a:r>
            <a:r>
              <a:rPr spc="-355" dirty="0"/>
              <a:t> </a:t>
            </a:r>
            <a:r>
              <a:rPr spc="-100" dirty="0"/>
              <a:t>CASE</a:t>
            </a:r>
            <a:r>
              <a:rPr spc="-440" dirty="0"/>
              <a:t> </a:t>
            </a:r>
            <a:r>
              <a:rPr spc="-400" dirty="0"/>
              <a:t>STUDIES</a:t>
            </a:r>
          </a:p>
        </p:txBody>
      </p:sp>
      <p:sp>
        <p:nvSpPr>
          <p:cNvPr id="12" name="object 12"/>
          <p:cNvSpPr/>
          <p:nvPr/>
        </p:nvSpPr>
        <p:spPr>
          <a:xfrm>
            <a:off x="16057867" y="92583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57867" y="96596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057867" y="100609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60575" y="92583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60575" y="96596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460575" y="100609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63296" y="92583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863296" y="96596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63296" y="100609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66017" y="92583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266017" y="96596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266017" y="100609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68724" y="92583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668724" y="96596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68724" y="100609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071445" y="9258355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071445" y="9659663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071445" y="10060971"/>
            <a:ext cx="62865" cy="62865"/>
          </a:xfrm>
          <a:custGeom>
            <a:avLst/>
            <a:gdLst/>
            <a:ahLst/>
            <a:cxnLst/>
            <a:rect l="l" t="t" r="r" b="b"/>
            <a:pathLst>
              <a:path w="62865" h="62865">
                <a:moveTo>
                  <a:pt x="62712" y="62712"/>
                </a:moveTo>
                <a:lnTo>
                  <a:pt x="0" y="62712"/>
                </a:lnTo>
                <a:lnTo>
                  <a:pt x="0" y="0"/>
                </a:lnTo>
                <a:lnTo>
                  <a:pt x="62712" y="0"/>
                </a:lnTo>
                <a:lnTo>
                  <a:pt x="62712" y="6271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74" y="4729712"/>
            <a:ext cx="142875" cy="142874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74" y="5291686"/>
            <a:ext cx="142875" cy="142874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74" y="6053686"/>
            <a:ext cx="142875" cy="142874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174" y="7177637"/>
            <a:ext cx="142875" cy="142874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1479369" y="4446083"/>
            <a:ext cx="11595100" cy="35972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200" spc="75" dirty="0">
                <a:latin typeface="Trebuchet MS"/>
                <a:cs typeface="Trebuchet MS"/>
              </a:rPr>
              <a:t>Sexual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Assault: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Supportive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140" dirty="0">
                <a:latin typeface="Trebuchet MS"/>
                <a:cs typeface="Trebuchet MS"/>
              </a:rPr>
              <a:t>measures</a:t>
            </a:r>
            <a:r>
              <a:rPr sz="3200" spc="-6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only</a:t>
            </a:r>
            <a:endParaRPr sz="3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3200" spc="50" dirty="0">
                <a:latin typeface="Trebuchet MS"/>
                <a:cs typeface="Trebuchet MS"/>
              </a:rPr>
              <a:t>Dating/Domestic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violence: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80" dirty="0">
                <a:latin typeface="Trebuchet MS"/>
                <a:cs typeface="Trebuchet MS"/>
              </a:rPr>
              <a:t>Formal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complaint</a:t>
            </a:r>
            <a:r>
              <a:rPr sz="3200" spc="-114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for</a:t>
            </a:r>
            <a:r>
              <a:rPr sz="3200" spc="-12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investigation</a:t>
            </a:r>
            <a:endParaRPr sz="3200">
              <a:latin typeface="Trebuchet MS"/>
              <a:cs typeface="Trebuchet MS"/>
            </a:endParaRPr>
          </a:p>
          <a:p>
            <a:pPr marL="12700" marR="552450">
              <a:lnSpc>
                <a:spcPct val="115199"/>
              </a:lnSpc>
              <a:spcBef>
                <a:spcPts val="1580"/>
              </a:spcBef>
            </a:pPr>
            <a:r>
              <a:rPr sz="3200" dirty="0">
                <a:latin typeface="Trebuchet MS"/>
                <a:cs typeface="Trebuchet MS"/>
              </a:rPr>
              <a:t>Stalking: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Remedial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response,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educational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conversation,</a:t>
            </a:r>
            <a:r>
              <a:rPr sz="3200" spc="65" dirty="0">
                <a:latin typeface="Trebuchet MS"/>
                <a:cs typeface="Trebuchet MS"/>
              </a:rPr>
              <a:t> </a:t>
            </a:r>
            <a:r>
              <a:rPr sz="3200" spc="185" dirty="0">
                <a:latin typeface="Trebuchet MS"/>
                <a:cs typeface="Trebuchet MS"/>
              </a:rPr>
              <a:t>no </a:t>
            </a:r>
            <a:r>
              <a:rPr sz="3200" dirty="0">
                <a:latin typeface="Trebuchet MS"/>
                <a:cs typeface="Trebuchet MS"/>
              </a:rPr>
              <a:t>contact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95" dirty="0">
                <a:latin typeface="Trebuchet MS"/>
                <a:cs typeface="Trebuchet MS"/>
              </a:rPr>
              <a:t>order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114" dirty="0">
                <a:latin typeface="Trebuchet MS"/>
                <a:cs typeface="Trebuchet MS"/>
              </a:rPr>
              <a:t>issued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90" dirty="0">
                <a:latin typeface="Trebuchet MS"/>
                <a:cs typeface="Trebuchet MS"/>
              </a:rPr>
              <a:t>by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100" dirty="0">
                <a:latin typeface="Trebuchet MS"/>
                <a:cs typeface="Trebuchet MS"/>
              </a:rPr>
              <a:t>Title</a:t>
            </a:r>
            <a:r>
              <a:rPr sz="3200" spc="-110" dirty="0">
                <a:latin typeface="Trebuchet MS"/>
                <a:cs typeface="Trebuchet MS"/>
              </a:rPr>
              <a:t> </a:t>
            </a:r>
            <a:r>
              <a:rPr sz="3200" spc="-25" dirty="0">
                <a:latin typeface="Trebuchet MS"/>
                <a:cs typeface="Trebuchet MS"/>
              </a:rPr>
              <a:t>IX</a:t>
            </a:r>
            <a:endParaRPr sz="3200">
              <a:latin typeface="Trebuchet MS"/>
              <a:cs typeface="Trebuchet MS"/>
            </a:endParaRPr>
          </a:p>
          <a:p>
            <a:pPr marL="12700" marR="570230">
              <a:lnSpc>
                <a:spcPct val="115199"/>
              </a:lnSpc>
            </a:pPr>
            <a:r>
              <a:rPr sz="3200" spc="100" dirty="0">
                <a:latin typeface="Trebuchet MS"/>
                <a:cs typeface="Trebuchet MS"/>
              </a:rPr>
              <a:t>Age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discrimination: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55" dirty="0">
                <a:latin typeface="Trebuchet MS"/>
                <a:cs typeface="Trebuchet MS"/>
              </a:rPr>
              <a:t>Remedial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75" dirty="0">
                <a:latin typeface="Trebuchet MS"/>
                <a:cs typeface="Trebuchet MS"/>
              </a:rPr>
              <a:t>response,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45" dirty="0">
                <a:latin typeface="Trebuchet MS"/>
                <a:cs typeface="Trebuchet MS"/>
              </a:rPr>
              <a:t>collaboration</a:t>
            </a:r>
            <a:r>
              <a:rPr sz="3200" spc="-40" dirty="0">
                <a:latin typeface="Trebuchet MS"/>
                <a:cs typeface="Trebuchet MS"/>
              </a:rPr>
              <a:t> </a:t>
            </a:r>
            <a:r>
              <a:rPr sz="3200" spc="-20" dirty="0">
                <a:latin typeface="Trebuchet MS"/>
                <a:cs typeface="Trebuchet MS"/>
              </a:rPr>
              <a:t>with </a:t>
            </a:r>
            <a:r>
              <a:rPr sz="3200" spc="45" dirty="0">
                <a:latin typeface="Trebuchet MS"/>
                <a:cs typeface="Trebuchet MS"/>
              </a:rPr>
              <a:t>tutoring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center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50" dirty="0">
                <a:latin typeface="Trebuchet MS"/>
                <a:cs typeface="Trebuchet MS"/>
              </a:rPr>
              <a:t>for</a:t>
            </a:r>
            <a:r>
              <a:rPr sz="3200" spc="1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educational</a:t>
            </a:r>
            <a:r>
              <a:rPr sz="3200" spc="20" dirty="0">
                <a:latin typeface="Trebuchet MS"/>
                <a:cs typeface="Trebuchet MS"/>
              </a:rPr>
              <a:t> </a:t>
            </a:r>
            <a:r>
              <a:rPr sz="3200" spc="65" dirty="0">
                <a:latin typeface="Trebuchet MS"/>
                <a:cs typeface="Trebuchet MS"/>
              </a:rPr>
              <a:t>conversation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804013"/>
            <a:ext cx="9617075" cy="2275840"/>
          </a:xfrm>
          <a:custGeom>
            <a:avLst/>
            <a:gdLst/>
            <a:ahLst/>
            <a:cxnLst/>
            <a:rect l="l" t="t" r="r" b="b"/>
            <a:pathLst>
              <a:path w="9617075" h="2275840">
                <a:moveTo>
                  <a:pt x="9468533" y="2275327"/>
                </a:moveTo>
                <a:lnTo>
                  <a:pt x="152400" y="2275327"/>
                </a:lnTo>
                <a:lnTo>
                  <a:pt x="122529" y="2272371"/>
                </a:lnTo>
                <a:lnTo>
                  <a:pt x="67848" y="2249722"/>
                </a:lnTo>
                <a:lnTo>
                  <a:pt x="25605" y="2207478"/>
                </a:lnTo>
                <a:lnTo>
                  <a:pt x="2955" y="2152797"/>
                </a:lnTo>
                <a:lnTo>
                  <a:pt x="0" y="2122927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9468533" y="0"/>
                </a:lnTo>
                <a:lnTo>
                  <a:pt x="9526853" y="11600"/>
                </a:lnTo>
                <a:lnTo>
                  <a:pt x="9576296" y="44636"/>
                </a:lnTo>
                <a:lnTo>
                  <a:pt x="9609332" y="94079"/>
                </a:lnTo>
                <a:lnTo>
                  <a:pt x="9616812" y="118695"/>
                </a:lnTo>
                <a:lnTo>
                  <a:pt x="9616812" y="2156632"/>
                </a:lnTo>
                <a:lnTo>
                  <a:pt x="9595328" y="2207478"/>
                </a:lnTo>
                <a:lnTo>
                  <a:pt x="9553084" y="2249722"/>
                </a:lnTo>
                <a:lnTo>
                  <a:pt x="9498403" y="2272371"/>
                </a:lnTo>
                <a:lnTo>
                  <a:pt x="9468533" y="2275327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9828" y="1847693"/>
            <a:ext cx="6407785" cy="21272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8180"/>
              </a:lnSpc>
              <a:spcBef>
                <a:spcPts val="385"/>
              </a:spcBef>
            </a:pPr>
            <a:r>
              <a:rPr sz="6950" spc="-370" dirty="0"/>
              <a:t>SESSION </a:t>
            </a:r>
            <a:r>
              <a:rPr sz="6950" spc="-490" dirty="0"/>
              <a:t>DESCRIPTION</a:t>
            </a:r>
            <a:endParaRPr sz="6950"/>
          </a:p>
        </p:txBody>
      </p:sp>
      <p:grpSp>
        <p:nvGrpSpPr>
          <p:cNvPr id="4" name="object 4"/>
          <p:cNvGrpSpPr/>
          <p:nvPr/>
        </p:nvGrpSpPr>
        <p:grpSpPr>
          <a:xfrm>
            <a:off x="10649631" y="0"/>
            <a:ext cx="7638415" cy="6075045"/>
            <a:chOff x="10649631" y="0"/>
            <a:chExt cx="7638415" cy="6075045"/>
          </a:xfrm>
        </p:grpSpPr>
        <p:sp>
          <p:nvSpPr>
            <p:cNvPr id="5" name="object 5"/>
            <p:cNvSpPr/>
            <p:nvPr/>
          </p:nvSpPr>
          <p:spPr>
            <a:xfrm>
              <a:off x="10649631" y="0"/>
              <a:ext cx="4911090" cy="3418840"/>
            </a:xfrm>
            <a:custGeom>
              <a:avLst/>
              <a:gdLst/>
              <a:ahLst/>
              <a:cxnLst/>
              <a:rect l="l" t="t" r="r" b="b"/>
              <a:pathLst>
                <a:path w="4911090" h="3418840">
                  <a:moveTo>
                    <a:pt x="3683113" y="3418678"/>
                  </a:moveTo>
                  <a:lnTo>
                    <a:pt x="1227704" y="3418678"/>
                  </a:lnTo>
                  <a:lnTo>
                    <a:pt x="0" y="1308560"/>
                  </a:lnTo>
                  <a:lnTo>
                    <a:pt x="761344" y="0"/>
                  </a:lnTo>
                  <a:lnTo>
                    <a:pt x="4149473" y="0"/>
                  </a:lnTo>
                  <a:lnTo>
                    <a:pt x="4910818" y="1308560"/>
                  </a:lnTo>
                  <a:lnTo>
                    <a:pt x="3683113" y="3418678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09886" y="1436932"/>
              <a:ext cx="3778113" cy="463770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178863" y="1"/>
              <a:ext cx="3109595" cy="1179195"/>
            </a:xfrm>
            <a:custGeom>
              <a:avLst/>
              <a:gdLst/>
              <a:ahLst/>
              <a:cxnLst/>
              <a:rect l="l" t="t" r="r" b="b"/>
              <a:pathLst>
                <a:path w="3109594" h="1179195">
                  <a:moveTo>
                    <a:pt x="3109136" y="1178984"/>
                  </a:moveTo>
                  <a:lnTo>
                    <a:pt x="685954" y="1178984"/>
                  </a:lnTo>
                  <a:lnTo>
                    <a:pt x="0" y="0"/>
                  </a:lnTo>
                  <a:lnTo>
                    <a:pt x="3109136" y="0"/>
                  </a:lnTo>
                  <a:lnTo>
                    <a:pt x="3109136" y="1178984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6000" y="4490597"/>
            <a:ext cx="13084175" cy="2740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3100" dirty="0">
                <a:latin typeface="Trebuchet MS"/>
                <a:cs typeface="Trebuchet MS"/>
              </a:rPr>
              <a:t>The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presentation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95" dirty="0">
                <a:latin typeface="Trebuchet MS"/>
                <a:cs typeface="Trebuchet MS"/>
              </a:rPr>
              <a:t>provides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an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overview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of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the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85" dirty="0">
                <a:latin typeface="Trebuchet MS"/>
                <a:cs typeface="Trebuchet MS"/>
              </a:rPr>
              <a:t>Title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IX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145" dirty="0">
                <a:latin typeface="Trebuchet MS"/>
                <a:cs typeface="Trebuchet MS"/>
              </a:rPr>
              <a:t>and</a:t>
            </a:r>
            <a:r>
              <a:rPr sz="3100" spc="-95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Civil</a:t>
            </a:r>
            <a:r>
              <a:rPr sz="3100" spc="-9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Rights </a:t>
            </a:r>
            <a:r>
              <a:rPr sz="3100" spc="120" dirty="0">
                <a:latin typeface="Trebuchet MS"/>
                <a:cs typeface="Trebuchet MS"/>
              </a:rPr>
              <a:t>processes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at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GVSU.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Attendees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65" dirty="0">
                <a:latin typeface="Trebuchet MS"/>
                <a:cs typeface="Trebuchet MS"/>
              </a:rPr>
              <a:t>will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gain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an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05" dirty="0">
                <a:latin typeface="Trebuchet MS"/>
                <a:cs typeface="Trebuchet MS"/>
              </a:rPr>
              <a:t>understanding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of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what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types </a:t>
            </a:r>
            <a:r>
              <a:rPr sz="3100" dirty="0">
                <a:latin typeface="Trebuchet MS"/>
                <a:cs typeface="Trebuchet MS"/>
              </a:rPr>
              <a:t>of</a:t>
            </a:r>
            <a:r>
              <a:rPr sz="3100" spc="-120" dirty="0">
                <a:latin typeface="Trebuchet MS"/>
                <a:cs typeface="Trebuchet MS"/>
              </a:rPr>
              <a:t> </a:t>
            </a:r>
            <a:r>
              <a:rPr sz="3100" spc="130" dirty="0">
                <a:latin typeface="Trebuchet MS"/>
                <a:cs typeface="Trebuchet MS"/>
              </a:rPr>
              <a:t>issues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the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office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45" dirty="0">
                <a:latin typeface="Trebuchet MS"/>
                <a:cs typeface="Trebuchet MS"/>
              </a:rPr>
              <a:t>handles,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what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150" dirty="0">
                <a:latin typeface="Trebuchet MS"/>
                <a:cs typeface="Trebuchet MS"/>
              </a:rPr>
              <a:t>happens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85" dirty="0">
                <a:latin typeface="Trebuchet MS"/>
                <a:cs typeface="Trebuchet MS"/>
              </a:rPr>
              <a:t>once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95" dirty="0">
                <a:latin typeface="Trebuchet MS"/>
                <a:cs typeface="Trebuchet MS"/>
              </a:rPr>
              <a:t>a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report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55" dirty="0">
                <a:latin typeface="Trebuchet MS"/>
                <a:cs typeface="Trebuchet MS"/>
              </a:rPr>
              <a:t>is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145" dirty="0">
                <a:latin typeface="Trebuchet MS"/>
                <a:cs typeface="Trebuchet MS"/>
              </a:rPr>
              <a:t>made</a:t>
            </a:r>
            <a:r>
              <a:rPr sz="3100" spc="-114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and </a:t>
            </a:r>
            <a:r>
              <a:rPr sz="3100" spc="55" dirty="0">
                <a:latin typeface="Trebuchet MS"/>
                <a:cs typeface="Trebuchet MS"/>
              </a:rPr>
              <a:t>what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options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35" dirty="0">
                <a:latin typeface="Trebuchet MS"/>
                <a:cs typeface="Trebuchet MS"/>
              </a:rPr>
              <a:t>an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impacted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party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65" dirty="0">
                <a:latin typeface="Trebuchet MS"/>
                <a:cs typeface="Trebuchet MS"/>
              </a:rPr>
              <a:t>has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for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resolution.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This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40" dirty="0">
                <a:latin typeface="Trebuchet MS"/>
                <a:cs typeface="Trebuchet MS"/>
              </a:rPr>
              <a:t>session</a:t>
            </a:r>
            <a:r>
              <a:rPr sz="3100" spc="-70" dirty="0">
                <a:latin typeface="Trebuchet MS"/>
                <a:cs typeface="Trebuchet MS"/>
              </a:rPr>
              <a:t> </a:t>
            </a:r>
            <a:r>
              <a:rPr sz="3100" spc="120" dirty="0">
                <a:latin typeface="Trebuchet MS"/>
                <a:cs typeface="Trebuchet MS"/>
              </a:rPr>
              <a:t>aims</a:t>
            </a:r>
            <a:r>
              <a:rPr sz="3100" spc="-65" dirty="0">
                <a:latin typeface="Trebuchet MS"/>
                <a:cs typeface="Trebuchet MS"/>
              </a:rPr>
              <a:t> </a:t>
            </a:r>
            <a:r>
              <a:rPr sz="3100" spc="-25" dirty="0">
                <a:latin typeface="Trebuchet MS"/>
                <a:cs typeface="Trebuchet MS"/>
              </a:rPr>
              <a:t>to </a:t>
            </a:r>
            <a:r>
              <a:rPr sz="3100" spc="135" dirty="0">
                <a:latin typeface="Trebuchet MS"/>
                <a:cs typeface="Trebuchet MS"/>
              </a:rPr>
              <a:t>address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80" dirty="0">
                <a:latin typeface="Trebuchet MS"/>
                <a:cs typeface="Trebuchet MS"/>
              </a:rPr>
              <a:t>misconceptions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100" dirty="0">
                <a:latin typeface="Trebuchet MS"/>
                <a:cs typeface="Trebuchet MS"/>
              </a:rPr>
              <a:t>about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dirty="0">
                <a:latin typeface="Trebuchet MS"/>
                <a:cs typeface="Trebuchet MS"/>
              </a:rPr>
              <a:t>the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reporting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65" dirty="0">
                <a:latin typeface="Trebuchet MS"/>
                <a:cs typeface="Trebuchet MS"/>
              </a:rPr>
              <a:t>&amp;</a:t>
            </a:r>
            <a:r>
              <a:rPr sz="3100" spc="-100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resolution</a:t>
            </a:r>
            <a:r>
              <a:rPr sz="3100" spc="-10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process.</a:t>
            </a:r>
            <a:endParaRPr sz="31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1464" y="370051"/>
            <a:ext cx="4210685" cy="6412230"/>
          </a:xfrm>
          <a:custGeom>
            <a:avLst/>
            <a:gdLst/>
            <a:ahLst/>
            <a:cxnLst/>
            <a:rect l="l" t="t" r="r" b="b"/>
            <a:pathLst>
              <a:path w="4210685" h="6412230">
                <a:moveTo>
                  <a:pt x="4210329" y="0"/>
                </a:moveTo>
                <a:lnTo>
                  <a:pt x="0" y="0"/>
                </a:lnTo>
                <a:lnTo>
                  <a:pt x="0" y="88900"/>
                </a:lnTo>
                <a:lnTo>
                  <a:pt x="0" y="6412230"/>
                </a:lnTo>
                <a:lnTo>
                  <a:pt x="89484" y="6412230"/>
                </a:lnTo>
                <a:lnTo>
                  <a:pt x="89484" y="88900"/>
                </a:lnTo>
                <a:lnTo>
                  <a:pt x="4210329" y="88900"/>
                </a:lnTo>
                <a:lnTo>
                  <a:pt x="4210329" y="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865433" y="7751114"/>
            <a:ext cx="6070600" cy="2019300"/>
          </a:xfrm>
          <a:custGeom>
            <a:avLst/>
            <a:gdLst/>
            <a:ahLst/>
            <a:cxnLst/>
            <a:rect l="l" t="t" r="r" b="b"/>
            <a:pathLst>
              <a:path w="6070600" h="2019300">
                <a:moveTo>
                  <a:pt x="6070028" y="0"/>
                </a:moveTo>
                <a:lnTo>
                  <a:pt x="5980544" y="0"/>
                </a:lnTo>
                <a:lnTo>
                  <a:pt x="5980544" y="1930400"/>
                </a:lnTo>
                <a:lnTo>
                  <a:pt x="0" y="1930400"/>
                </a:lnTo>
                <a:lnTo>
                  <a:pt x="0" y="2019300"/>
                </a:lnTo>
                <a:lnTo>
                  <a:pt x="6070028" y="2019300"/>
                </a:lnTo>
                <a:lnTo>
                  <a:pt x="6070028" y="1930400"/>
                </a:lnTo>
                <a:lnTo>
                  <a:pt x="6070028" y="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5093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5093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8849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8849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2605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2605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6342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26342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50098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50098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3854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3854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63768" y="5061265"/>
            <a:ext cx="4944745" cy="1819275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12700" marR="5080" indent="492125">
              <a:lnSpc>
                <a:spcPts val="6380"/>
              </a:lnSpc>
              <a:spcBef>
                <a:spcPts val="1455"/>
              </a:spcBef>
            </a:pPr>
            <a:r>
              <a:rPr sz="6450" b="1" spc="-465" dirty="0">
                <a:solidFill>
                  <a:srgbClr val="E8ECEF"/>
                </a:solidFill>
                <a:latin typeface="Verdana"/>
                <a:cs typeface="Verdana"/>
              </a:rPr>
              <a:t>LEARNING </a:t>
            </a:r>
            <a:r>
              <a:rPr sz="6450" b="1" spc="-210" dirty="0">
                <a:solidFill>
                  <a:srgbClr val="E8ECEF"/>
                </a:solidFill>
                <a:latin typeface="Verdana"/>
                <a:cs typeface="Verdana"/>
              </a:rPr>
              <a:t>OUTCOMES</a:t>
            </a:r>
            <a:endParaRPr sz="64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96" y="2651167"/>
            <a:ext cx="132114" cy="1321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96" y="4267031"/>
            <a:ext cx="132114" cy="13211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5490" y="1342035"/>
            <a:ext cx="9526905" cy="3747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190" dirty="0">
                <a:latin typeface="Arial Black"/>
                <a:cs typeface="Arial Black"/>
              </a:rPr>
              <a:t>Participants</a:t>
            </a:r>
            <a:r>
              <a:rPr sz="3500" spc="-245" dirty="0">
                <a:latin typeface="Arial Black"/>
                <a:cs typeface="Arial Black"/>
              </a:rPr>
              <a:t> </a:t>
            </a:r>
            <a:r>
              <a:rPr sz="3500" spc="-160" dirty="0">
                <a:latin typeface="Arial Black"/>
                <a:cs typeface="Arial Black"/>
              </a:rPr>
              <a:t>should</a:t>
            </a:r>
            <a:r>
              <a:rPr sz="3500" spc="-245" dirty="0">
                <a:latin typeface="Arial Black"/>
                <a:cs typeface="Arial Black"/>
              </a:rPr>
              <a:t> </a:t>
            </a:r>
            <a:r>
              <a:rPr sz="3500" spc="-200" dirty="0">
                <a:latin typeface="Arial Black"/>
                <a:cs typeface="Arial Black"/>
              </a:rPr>
              <a:t>now</a:t>
            </a:r>
            <a:r>
              <a:rPr sz="3500" spc="-240" dirty="0">
                <a:latin typeface="Arial Black"/>
                <a:cs typeface="Arial Black"/>
              </a:rPr>
              <a:t> </a:t>
            </a:r>
            <a:r>
              <a:rPr sz="3500" spc="-220" dirty="0">
                <a:latin typeface="Arial Black"/>
                <a:cs typeface="Arial Black"/>
              </a:rPr>
              <a:t>be</a:t>
            </a:r>
            <a:r>
              <a:rPr sz="3500" spc="-245" dirty="0">
                <a:latin typeface="Arial Black"/>
                <a:cs typeface="Arial Black"/>
              </a:rPr>
              <a:t> </a:t>
            </a:r>
            <a:r>
              <a:rPr sz="3500" spc="-195" dirty="0">
                <a:latin typeface="Arial Black"/>
                <a:cs typeface="Arial Black"/>
              </a:rPr>
              <a:t>able</a:t>
            </a:r>
            <a:r>
              <a:rPr sz="3500" spc="-245" dirty="0">
                <a:latin typeface="Arial Black"/>
                <a:cs typeface="Arial Black"/>
              </a:rPr>
              <a:t> </a:t>
            </a:r>
            <a:r>
              <a:rPr sz="3500" spc="-25" dirty="0">
                <a:latin typeface="Arial Black"/>
                <a:cs typeface="Arial Black"/>
              </a:rPr>
              <a:t>to:</a:t>
            </a:r>
            <a:endParaRPr sz="3500">
              <a:latin typeface="Arial Black"/>
              <a:cs typeface="Arial Black"/>
            </a:endParaRPr>
          </a:p>
          <a:p>
            <a:pPr marL="716280" marR="64769" indent="-46355">
              <a:lnSpc>
                <a:spcPct val="115900"/>
              </a:lnSpc>
              <a:spcBef>
                <a:spcPts val="3895"/>
              </a:spcBef>
            </a:pPr>
            <a:r>
              <a:rPr sz="3050" spc="110" dirty="0">
                <a:latin typeface="Trebuchet MS"/>
                <a:cs typeface="Trebuchet MS"/>
              </a:rPr>
              <a:t>Understand</a:t>
            </a:r>
            <a:r>
              <a:rPr sz="3050" spc="-5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the</a:t>
            </a:r>
            <a:r>
              <a:rPr sz="3050" spc="-50" dirty="0">
                <a:latin typeface="Trebuchet MS"/>
                <a:cs typeface="Trebuchet MS"/>
              </a:rPr>
              <a:t> </a:t>
            </a:r>
            <a:r>
              <a:rPr sz="3050" spc="50" dirty="0">
                <a:latin typeface="Trebuchet MS"/>
                <a:cs typeface="Trebuchet MS"/>
              </a:rPr>
              <a:t>types</a:t>
            </a:r>
            <a:r>
              <a:rPr sz="3050" spc="-45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of</a:t>
            </a:r>
            <a:r>
              <a:rPr sz="3050" spc="-5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incidents</a:t>
            </a:r>
            <a:r>
              <a:rPr sz="3050" spc="-45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that</a:t>
            </a:r>
            <a:r>
              <a:rPr sz="3050" spc="-5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the</a:t>
            </a:r>
            <a:r>
              <a:rPr sz="3050" spc="-45" dirty="0">
                <a:latin typeface="Trebuchet MS"/>
                <a:cs typeface="Trebuchet MS"/>
              </a:rPr>
              <a:t> </a:t>
            </a:r>
            <a:r>
              <a:rPr sz="3050" spc="-10" dirty="0">
                <a:latin typeface="Trebuchet MS"/>
                <a:cs typeface="Trebuchet MS"/>
              </a:rPr>
              <a:t>Office </a:t>
            </a:r>
            <a:r>
              <a:rPr sz="3050" dirty="0">
                <a:latin typeface="Trebuchet MS"/>
                <a:cs typeface="Trebuchet MS"/>
              </a:rPr>
              <a:t>of</a:t>
            </a:r>
            <a:r>
              <a:rPr sz="3050" spc="-105" dirty="0">
                <a:latin typeface="Trebuchet MS"/>
                <a:cs typeface="Trebuchet MS"/>
              </a:rPr>
              <a:t> </a:t>
            </a:r>
            <a:r>
              <a:rPr sz="3050" spc="-45" dirty="0">
                <a:latin typeface="Trebuchet MS"/>
                <a:cs typeface="Trebuchet MS"/>
              </a:rPr>
              <a:t>Civil</a:t>
            </a:r>
            <a:r>
              <a:rPr sz="3050" spc="-105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Rights</a:t>
            </a:r>
            <a:r>
              <a:rPr sz="3050" spc="-105" dirty="0">
                <a:latin typeface="Trebuchet MS"/>
                <a:cs typeface="Trebuchet MS"/>
              </a:rPr>
              <a:t> </a:t>
            </a:r>
            <a:r>
              <a:rPr sz="3050" spc="140" dirty="0">
                <a:latin typeface="Trebuchet MS"/>
                <a:cs typeface="Trebuchet MS"/>
              </a:rPr>
              <a:t>and</a:t>
            </a:r>
            <a:r>
              <a:rPr sz="3050" spc="-105" dirty="0">
                <a:latin typeface="Trebuchet MS"/>
                <a:cs typeface="Trebuchet MS"/>
              </a:rPr>
              <a:t> </a:t>
            </a:r>
            <a:r>
              <a:rPr sz="3050" spc="-100" dirty="0">
                <a:latin typeface="Trebuchet MS"/>
                <a:cs typeface="Trebuchet MS"/>
              </a:rPr>
              <a:t>Title</a:t>
            </a:r>
            <a:r>
              <a:rPr sz="3050" spc="-105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IX</a:t>
            </a:r>
            <a:r>
              <a:rPr sz="3050" spc="-105" dirty="0">
                <a:latin typeface="Trebuchet MS"/>
                <a:cs typeface="Trebuchet MS"/>
              </a:rPr>
              <a:t> </a:t>
            </a:r>
            <a:r>
              <a:rPr sz="3050" spc="90" dirty="0">
                <a:latin typeface="Trebuchet MS"/>
                <a:cs typeface="Trebuchet MS"/>
              </a:rPr>
              <a:t>handles</a:t>
            </a:r>
            <a:endParaRPr sz="3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3050">
              <a:latin typeface="Trebuchet MS"/>
              <a:cs typeface="Trebuchet MS"/>
            </a:endParaRPr>
          </a:p>
          <a:p>
            <a:pPr marL="716280" marR="5080" indent="-46355">
              <a:lnSpc>
                <a:spcPct val="115900"/>
              </a:lnSpc>
            </a:pPr>
            <a:r>
              <a:rPr sz="3050" spc="110" dirty="0">
                <a:latin typeface="Trebuchet MS"/>
                <a:cs typeface="Trebuchet MS"/>
              </a:rPr>
              <a:t>Understand</a:t>
            </a:r>
            <a:r>
              <a:rPr sz="3050" spc="-120" dirty="0">
                <a:latin typeface="Trebuchet MS"/>
                <a:cs typeface="Trebuchet MS"/>
              </a:rPr>
              <a:t> </a:t>
            </a:r>
            <a:r>
              <a:rPr sz="3050" spc="50" dirty="0">
                <a:latin typeface="Trebuchet MS"/>
                <a:cs typeface="Trebuchet MS"/>
              </a:rPr>
              <a:t>what</a:t>
            </a:r>
            <a:r>
              <a:rPr sz="3050" spc="-120" dirty="0">
                <a:latin typeface="Trebuchet MS"/>
                <a:cs typeface="Trebuchet MS"/>
              </a:rPr>
              <a:t> </a:t>
            </a:r>
            <a:r>
              <a:rPr sz="3050" spc="140" dirty="0">
                <a:latin typeface="Trebuchet MS"/>
                <a:cs typeface="Trebuchet MS"/>
              </a:rPr>
              <a:t>happens</a:t>
            </a:r>
            <a:r>
              <a:rPr sz="3050" spc="-120" dirty="0">
                <a:latin typeface="Trebuchet MS"/>
                <a:cs typeface="Trebuchet MS"/>
              </a:rPr>
              <a:t> </a:t>
            </a:r>
            <a:r>
              <a:rPr sz="3050" spc="80" dirty="0">
                <a:latin typeface="Trebuchet MS"/>
                <a:cs typeface="Trebuchet MS"/>
              </a:rPr>
              <a:t>once</a:t>
            </a:r>
            <a:r>
              <a:rPr sz="3050" spc="-120" dirty="0">
                <a:latin typeface="Trebuchet MS"/>
                <a:cs typeface="Trebuchet MS"/>
              </a:rPr>
              <a:t> </a:t>
            </a:r>
            <a:r>
              <a:rPr sz="3050" spc="80" dirty="0">
                <a:latin typeface="Trebuchet MS"/>
                <a:cs typeface="Trebuchet MS"/>
              </a:rPr>
              <a:t>a</a:t>
            </a:r>
            <a:r>
              <a:rPr sz="3050" spc="-114" dirty="0">
                <a:latin typeface="Trebuchet MS"/>
                <a:cs typeface="Trebuchet MS"/>
              </a:rPr>
              <a:t> </a:t>
            </a:r>
            <a:r>
              <a:rPr sz="3050" spc="50" dirty="0">
                <a:latin typeface="Trebuchet MS"/>
                <a:cs typeface="Trebuchet MS"/>
              </a:rPr>
              <a:t>report</a:t>
            </a:r>
            <a:r>
              <a:rPr sz="3050" spc="-120" dirty="0">
                <a:latin typeface="Trebuchet MS"/>
                <a:cs typeface="Trebuchet MS"/>
              </a:rPr>
              <a:t> </a:t>
            </a:r>
            <a:r>
              <a:rPr sz="3050" spc="50" dirty="0">
                <a:latin typeface="Trebuchet MS"/>
                <a:cs typeface="Trebuchet MS"/>
              </a:rPr>
              <a:t>is</a:t>
            </a:r>
            <a:r>
              <a:rPr sz="3050" spc="-120" dirty="0">
                <a:latin typeface="Trebuchet MS"/>
                <a:cs typeface="Trebuchet MS"/>
              </a:rPr>
              <a:t> </a:t>
            </a:r>
            <a:r>
              <a:rPr sz="3050" spc="110" dirty="0">
                <a:latin typeface="Trebuchet MS"/>
                <a:cs typeface="Trebuchet MS"/>
              </a:rPr>
              <a:t>made </a:t>
            </a:r>
            <a:r>
              <a:rPr sz="3050" spc="140" dirty="0">
                <a:latin typeface="Trebuchet MS"/>
                <a:cs typeface="Trebuchet MS"/>
              </a:rPr>
              <a:t>and</a:t>
            </a:r>
            <a:r>
              <a:rPr sz="3050" spc="-3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the</a:t>
            </a:r>
            <a:r>
              <a:rPr sz="3050" spc="-30" dirty="0">
                <a:latin typeface="Trebuchet MS"/>
                <a:cs typeface="Trebuchet MS"/>
              </a:rPr>
              <a:t> </a:t>
            </a:r>
            <a:r>
              <a:rPr sz="3050" spc="60" dirty="0">
                <a:latin typeface="Trebuchet MS"/>
                <a:cs typeface="Trebuchet MS"/>
              </a:rPr>
              <a:t>agency</a:t>
            </a:r>
            <a:r>
              <a:rPr sz="3050" spc="-3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of</a:t>
            </a:r>
            <a:r>
              <a:rPr sz="3050" spc="-3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the</a:t>
            </a:r>
            <a:r>
              <a:rPr sz="3050" spc="-3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impacted</a:t>
            </a:r>
            <a:r>
              <a:rPr sz="3050" spc="-30" dirty="0">
                <a:latin typeface="Trebuchet MS"/>
                <a:cs typeface="Trebuchet MS"/>
              </a:rPr>
              <a:t> </a:t>
            </a:r>
            <a:r>
              <a:rPr sz="3050" spc="-10" dirty="0">
                <a:latin typeface="Trebuchet MS"/>
                <a:cs typeface="Trebuchet MS"/>
              </a:rPr>
              <a:t>party</a:t>
            </a:r>
            <a:endParaRPr sz="30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96" y="5882895"/>
            <a:ext cx="132114" cy="13211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23523" y="5602084"/>
            <a:ext cx="7971790" cy="110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19" marR="5080" indent="-46355">
              <a:lnSpc>
                <a:spcPct val="115900"/>
              </a:lnSpc>
              <a:spcBef>
                <a:spcPts val="100"/>
              </a:spcBef>
            </a:pPr>
            <a:r>
              <a:rPr sz="3050" spc="110" dirty="0">
                <a:latin typeface="Trebuchet MS"/>
                <a:cs typeface="Trebuchet MS"/>
              </a:rPr>
              <a:t>Understand</a:t>
            </a:r>
            <a:r>
              <a:rPr sz="3050" spc="-95" dirty="0">
                <a:latin typeface="Trebuchet MS"/>
                <a:cs typeface="Trebuchet MS"/>
              </a:rPr>
              <a:t> </a:t>
            </a:r>
            <a:r>
              <a:rPr sz="3050" spc="95" dirty="0">
                <a:latin typeface="Trebuchet MS"/>
                <a:cs typeface="Trebuchet MS"/>
              </a:rPr>
              <a:t>options</a:t>
            </a:r>
            <a:r>
              <a:rPr sz="3050" spc="-95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for</a:t>
            </a:r>
            <a:r>
              <a:rPr sz="3050" spc="-95" dirty="0">
                <a:latin typeface="Trebuchet MS"/>
                <a:cs typeface="Trebuchet MS"/>
              </a:rPr>
              <a:t> </a:t>
            </a:r>
            <a:r>
              <a:rPr sz="3050" spc="55" dirty="0">
                <a:latin typeface="Trebuchet MS"/>
                <a:cs typeface="Trebuchet MS"/>
              </a:rPr>
              <a:t>formal</a:t>
            </a:r>
            <a:r>
              <a:rPr sz="3050" spc="-95" dirty="0">
                <a:latin typeface="Trebuchet MS"/>
                <a:cs typeface="Trebuchet MS"/>
              </a:rPr>
              <a:t> </a:t>
            </a:r>
            <a:r>
              <a:rPr sz="3050" spc="140" dirty="0">
                <a:latin typeface="Trebuchet MS"/>
                <a:cs typeface="Trebuchet MS"/>
              </a:rPr>
              <a:t>and</a:t>
            </a:r>
            <a:r>
              <a:rPr sz="3050" spc="-90" dirty="0">
                <a:latin typeface="Trebuchet MS"/>
                <a:cs typeface="Trebuchet MS"/>
              </a:rPr>
              <a:t> </a:t>
            </a:r>
            <a:r>
              <a:rPr sz="3050" spc="40" dirty="0">
                <a:latin typeface="Trebuchet MS"/>
                <a:cs typeface="Trebuchet MS"/>
              </a:rPr>
              <a:t>informal </a:t>
            </a:r>
            <a:r>
              <a:rPr sz="3050" spc="65" dirty="0">
                <a:latin typeface="Trebuchet MS"/>
                <a:cs typeface="Trebuchet MS"/>
              </a:rPr>
              <a:t>resolution</a:t>
            </a:r>
            <a:r>
              <a:rPr sz="3050" spc="-100" dirty="0">
                <a:latin typeface="Trebuchet MS"/>
                <a:cs typeface="Trebuchet MS"/>
              </a:rPr>
              <a:t> </a:t>
            </a:r>
            <a:r>
              <a:rPr sz="3050" dirty="0">
                <a:latin typeface="Trebuchet MS"/>
                <a:cs typeface="Trebuchet MS"/>
              </a:rPr>
              <a:t>of</a:t>
            </a:r>
            <a:r>
              <a:rPr sz="3050" spc="-100" dirty="0">
                <a:latin typeface="Trebuchet MS"/>
                <a:cs typeface="Trebuchet MS"/>
              </a:rPr>
              <a:t> </a:t>
            </a:r>
            <a:r>
              <a:rPr sz="3050" spc="80" dirty="0">
                <a:latin typeface="Trebuchet MS"/>
                <a:cs typeface="Trebuchet MS"/>
              </a:rPr>
              <a:t>a</a:t>
            </a:r>
            <a:r>
              <a:rPr sz="3050" spc="-100" dirty="0">
                <a:latin typeface="Trebuchet MS"/>
                <a:cs typeface="Trebuchet MS"/>
              </a:rPr>
              <a:t> </a:t>
            </a:r>
            <a:r>
              <a:rPr sz="3050" spc="35" dirty="0">
                <a:latin typeface="Trebuchet MS"/>
                <a:cs typeface="Trebuchet MS"/>
              </a:rPr>
              <a:t>complaint</a:t>
            </a:r>
            <a:endParaRPr sz="30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88750" y="8053476"/>
            <a:ext cx="338264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b="1" spc="-225" dirty="0">
                <a:latin typeface="Verdana"/>
                <a:cs typeface="Verdana"/>
              </a:rPr>
              <a:t>Questions?</a:t>
            </a:r>
            <a:endParaRPr sz="4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2426" y="3571794"/>
            <a:ext cx="10276840" cy="2078989"/>
          </a:xfrm>
          <a:custGeom>
            <a:avLst/>
            <a:gdLst/>
            <a:ahLst/>
            <a:cxnLst/>
            <a:rect l="l" t="t" r="r" b="b"/>
            <a:pathLst>
              <a:path w="10276840" h="2078989">
                <a:moveTo>
                  <a:pt x="10124043" y="2078440"/>
                </a:moveTo>
                <a:lnTo>
                  <a:pt x="152399" y="2078440"/>
                </a:lnTo>
                <a:lnTo>
                  <a:pt x="104229" y="2070670"/>
                </a:lnTo>
                <a:lnTo>
                  <a:pt x="62394" y="2049035"/>
                </a:lnTo>
                <a:lnTo>
                  <a:pt x="29404" y="2016045"/>
                </a:lnTo>
                <a:lnTo>
                  <a:pt x="7769" y="1974210"/>
                </a:lnTo>
                <a:lnTo>
                  <a:pt x="0" y="1926040"/>
                </a:lnTo>
                <a:lnTo>
                  <a:pt x="0" y="152399"/>
                </a:lnTo>
                <a:lnTo>
                  <a:pt x="7769" y="104229"/>
                </a:lnTo>
                <a:lnTo>
                  <a:pt x="29404" y="62394"/>
                </a:lnTo>
                <a:lnTo>
                  <a:pt x="62394" y="29404"/>
                </a:lnTo>
                <a:lnTo>
                  <a:pt x="104229" y="7769"/>
                </a:lnTo>
                <a:lnTo>
                  <a:pt x="152399" y="0"/>
                </a:lnTo>
                <a:lnTo>
                  <a:pt x="10124043" y="0"/>
                </a:lnTo>
                <a:lnTo>
                  <a:pt x="10172213" y="7769"/>
                </a:lnTo>
                <a:lnTo>
                  <a:pt x="10214049" y="29404"/>
                </a:lnTo>
                <a:lnTo>
                  <a:pt x="10247039" y="62394"/>
                </a:lnTo>
                <a:lnTo>
                  <a:pt x="10268674" y="104229"/>
                </a:lnTo>
                <a:lnTo>
                  <a:pt x="10276443" y="152399"/>
                </a:lnTo>
                <a:lnTo>
                  <a:pt x="10276443" y="1926040"/>
                </a:lnTo>
                <a:lnTo>
                  <a:pt x="10268674" y="1974210"/>
                </a:lnTo>
                <a:lnTo>
                  <a:pt x="10247039" y="2016045"/>
                </a:lnTo>
                <a:lnTo>
                  <a:pt x="10214049" y="2049035"/>
                </a:lnTo>
                <a:lnTo>
                  <a:pt x="10172213" y="2070670"/>
                </a:lnTo>
                <a:lnTo>
                  <a:pt x="10124043" y="207844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44333" y="3589218"/>
            <a:ext cx="9572625" cy="1863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50" b="1" spc="-560" dirty="0">
                <a:solidFill>
                  <a:srgbClr val="E8ECEF"/>
                </a:solidFill>
                <a:latin typeface="Verdana"/>
                <a:cs typeface="Verdana"/>
              </a:rPr>
              <a:t>THANK</a:t>
            </a:r>
            <a:r>
              <a:rPr sz="12050" b="1" spc="-670" dirty="0">
                <a:solidFill>
                  <a:srgbClr val="E8ECEF"/>
                </a:solidFill>
                <a:latin typeface="Verdana"/>
                <a:cs typeface="Verdana"/>
              </a:rPr>
              <a:t> </a:t>
            </a:r>
            <a:r>
              <a:rPr sz="12050" b="1" spc="-715" dirty="0">
                <a:solidFill>
                  <a:srgbClr val="E8ECEF"/>
                </a:solidFill>
                <a:latin typeface="Verdana"/>
                <a:cs typeface="Verdana"/>
              </a:rPr>
              <a:t>YOU</a:t>
            </a:r>
            <a:endParaRPr sz="1205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449865" y="0"/>
            <a:ext cx="4838700" cy="5412740"/>
            <a:chOff x="13449865" y="0"/>
            <a:chExt cx="4838700" cy="5412740"/>
          </a:xfrm>
        </p:grpSpPr>
        <p:sp>
          <p:nvSpPr>
            <p:cNvPr id="5" name="object 5"/>
            <p:cNvSpPr/>
            <p:nvPr/>
          </p:nvSpPr>
          <p:spPr>
            <a:xfrm>
              <a:off x="15453426" y="0"/>
              <a:ext cx="1682750" cy="509905"/>
            </a:xfrm>
            <a:custGeom>
              <a:avLst/>
              <a:gdLst/>
              <a:ahLst/>
              <a:cxnLst/>
              <a:rect l="l" t="t" r="r" b="b"/>
              <a:pathLst>
                <a:path w="1682750" h="509905">
                  <a:moveTo>
                    <a:pt x="1388301" y="509338"/>
                  </a:moveTo>
                  <a:lnTo>
                    <a:pt x="294075" y="509338"/>
                  </a:lnTo>
                  <a:lnTo>
                    <a:pt x="0" y="0"/>
                  </a:lnTo>
                  <a:lnTo>
                    <a:pt x="1682376" y="0"/>
                  </a:lnTo>
                  <a:lnTo>
                    <a:pt x="1388301" y="509338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936710" y="0"/>
              <a:ext cx="1351915" cy="1467485"/>
            </a:xfrm>
            <a:custGeom>
              <a:avLst/>
              <a:gdLst/>
              <a:ahLst/>
              <a:cxnLst/>
              <a:rect l="l" t="t" r="r" b="b"/>
              <a:pathLst>
                <a:path w="1351915" h="1467485">
                  <a:moveTo>
                    <a:pt x="1351291" y="1467302"/>
                  </a:moveTo>
                  <a:lnTo>
                    <a:pt x="511629" y="1467302"/>
                  </a:lnTo>
                  <a:lnTo>
                    <a:pt x="0" y="587939"/>
                  </a:lnTo>
                  <a:lnTo>
                    <a:pt x="342073" y="0"/>
                  </a:lnTo>
                  <a:lnTo>
                    <a:pt x="1351291" y="0"/>
                  </a:lnTo>
                  <a:lnTo>
                    <a:pt x="1351291" y="1467302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76303" y="601685"/>
              <a:ext cx="2188451" cy="18951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09182" y="1583693"/>
              <a:ext cx="1378818" cy="189519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09419" y="2586345"/>
              <a:ext cx="2141855" cy="1840864"/>
            </a:xfrm>
            <a:custGeom>
              <a:avLst/>
              <a:gdLst/>
              <a:ahLst/>
              <a:cxnLst/>
              <a:rect l="l" t="t" r="r" b="b"/>
              <a:pathLst>
                <a:path w="2141855" h="1840864">
                  <a:moveTo>
                    <a:pt x="1606178" y="1840412"/>
                  </a:moveTo>
                  <a:lnTo>
                    <a:pt x="535392" y="1840412"/>
                  </a:lnTo>
                  <a:lnTo>
                    <a:pt x="0" y="920206"/>
                  </a:lnTo>
                  <a:lnTo>
                    <a:pt x="535392" y="0"/>
                  </a:lnTo>
                  <a:lnTo>
                    <a:pt x="1606178" y="0"/>
                  </a:lnTo>
                  <a:lnTo>
                    <a:pt x="2141571" y="920206"/>
                  </a:lnTo>
                  <a:lnTo>
                    <a:pt x="1606178" y="1840412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09183" y="3571794"/>
              <a:ext cx="1379220" cy="1840864"/>
            </a:xfrm>
            <a:custGeom>
              <a:avLst/>
              <a:gdLst/>
              <a:ahLst/>
              <a:cxnLst/>
              <a:rect l="l" t="t" r="r" b="b"/>
              <a:pathLst>
                <a:path w="1379219" h="1840864">
                  <a:moveTo>
                    <a:pt x="1378818" y="1840412"/>
                  </a:moveTo>
                  <a:lnTo>
                    <a:pt x="535392" y="1840412"/>
                  </a:lnTo>
                  <a:lnTo>
                    <a:pt x="0" y="920206"/>
                  </a:lnTo>
                  <a:lnTo>
                    <a:pt x="535392" y="0"/>
                  </a:lnTo>
                  <a:lnTo>
                    <a:pt x="1378818" y="0"/>
                  </a:lnTo>
                  <a:lnTo>
                    <a:pt x="1378818" y="1840412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9865" y="0"/>
              <a:ext cx="2188452" cy="1456938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0" y="0"/>
            <a:ext cx="4669790" cy="5380355"/>
            <a:chOff x="0" y="0"/>
            <a:chExt cx="4669790" cy="5380355"/>
          </a:xfrm>
        </p:grpSpPr>
        <p:sp>
          <p:nvSpPr>
            <p:cNvPr id="13" name="object 13"/>
            <p:cNvSpPr/>
            <p:nvPr/>
          </p:nvSpPr>
          <p:spPr>
            <a:xfrm>
              <a:off x="0" y="3539850"/>
              <a:ext cx="1211580" cy="1840864"/>
            </a:xfrm>
            <a:custGeom>
              <a:avLst/>
              <a:gdLst/>
              <a:ahLst/>
              <a:cxnLst/>
              <a:rect l="l" t="t" r="r" b="b"/>
              <a:pathLst>
                <a:path w="1211580" h="1840864">
                  <a:moveTo>
                    <a:pt x="676020" y="1840412"/>
                  </a:moveTo>
                  <a:lnTo>
                    <a:pt x="0" y="1840412"/>
                  </a:lnTo>
                  <a:lnTo>
                    <a:pt x="0" y="0"/>
                  </a:lnTo>
                  <a:lnTo>
                    <a:pt x="676020" y="0"/>
                  </a:lnTo>
                  <a:lnTo>
                    <a:pt x="1211412" y="920206"/>
                  </a:lnTo>
                  <a:lnTo>
                    <a:pt x="676020" y="1840412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568335"/>
              <a:ext cx="1211413" cy="189519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0" y="11"/>
              <a:ext cx="2884805" cy="4399280"/>
            </a:xfrm>
            <a:custGeom>
              <a:avLst/>
              <a:gdLst/>
              <a:ahLst/>
              <a:cxnLst/>
              <a:rect l="l" t="t" r="r" b="b"/>
              <a:pathLst>
                <a:path w="2884805" h="4399280">
                  <a:moveTo>
                    <a:pt x="1192352" y="552157"/>
                  </a:moveTo>
                  <a:lnTo>
                    <a:pt x="871093" y="0"/>
                  </a:lnTo>
                  <a:lnTo>
                    <a:pt x="0" y="0"/>
                  </a:lnTo>
                  <a:lnTo>
                    <a:pt x="0" y="1431518"/>
                  </a:lnTo>
                  <a:lnTo>
                    <a:pt x="680732" y="1431518"/>
                  </a:lnTo>
                  <a:lnTo>
                    <a:pt x="1192352" y="552157"/>
                  </a:lnTo>
                  <a:close/>
                </a:path>
                <a:path w="2884805" h="4399280">
                  <a:moveTo>
                    <a:pt x="2884640" y="3478885"/>
                  </a:moveTo>
                  <a:lnTo>
                    <a:pt x="2349246" y="2558681"/>
                  </a:lnTo>
                  <a:lnTo>
                    <a:pt x="1278458" y="2558681"/>
                  </a:lnTo>
                  <a:lnTo>
                    <a:pt x="743064" y="3478885"/>
                  </a:lnTo>
                  <a:lnTo>
                    <a:pt x="1278458" y="4399089"/>
                  </a:lnTo>
                  <a:lnTo>
                    <a:pt x="2349246" y="4399089"/>
                  </a:lnTo>
                  <a:lnTo>
                    <a:pt x="2884640" y="3478885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6107" y="0"/>
              <a:ext cx="1682750" cy="509905"/>
            </a:xfrm>
            <a:custGeom>
              <a:avLst/>
              <a:gdLst/>
              <a:ahLst/>
              <a:cxnLst/>
              <a:rect l="l" t="t" r="r" b="b"/>
              <a:pathLst>
                <a:path w="1682750" h="509905">
                  <a:moveTo>
                    <a:pt x="1388301" y="509338"/>
                  </a:moveTo>
                  <a:lnTo>
                    <a:pt x="294075" y="509338"/>
                  </a:lnTo>
                  <a:lnTo>
                    <a:pt x="0" y="0"/>
                  </a:lnTo>
                  <a:lnTo>
                    <a:pt x="1682376" y="0"/>
                  </a:lnTo>
                  <a:lnTo>
                    <a:pt x="1388301" y="509338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3070" y="575077"/>
              <a:ext cx="2188452" cy="18951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893" y="0"/>
              <a:ext cx="2188452" cy="1513152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029828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029828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29828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029828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029828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29828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029828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301049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01049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01049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01049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301049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301049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301049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72279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572279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7572279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572279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572279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572279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72279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843510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843510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843510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843510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843510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43510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843510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114731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8114731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114731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114731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114731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114731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114731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827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827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827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827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827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827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827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5057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5057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5057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5057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5057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5057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5057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6278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6278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26278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6278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6278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26278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6278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97508" y="690512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97508" y="7175401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97508" y="7445679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97508" y="7715967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7508" y="7986245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97508" y="8256524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97508" y="8526812"/>
            <a:ext cx="42545" cy="42545"/>
          </a:xfrm>
          <a:custGeom>
            <a:avLst/>
            <a:gdLst/>
            <a:ahLst/>
            <a:cxnLst/>
            <a:rect l="l" t="t" r="r" b="b"/>
            <a:pathLst>
              <a:path w="42544" h="42545">
                <a:moveTo>
                  <a:pt x="42236" y="42236"/>
                </a:moveTo>
                <a:lnTo>
                  <a:pt x="0" y="42236"/>
                </a:lnTo>
                <a:lnTo>
                  <a:pt x="0" y="0"/>
                </a:lnTo>
                <a:lnTo>
                  <a:pt x="42236" y="0"/>
                </a:lnTo>
                <a:lnTo>
                  <a:pt x="42236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68738" y="6905085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73"/>
                </a:moveTo>
                <a:lnTo>
                  <a:pt x="0" y="42273"/>
                </a:lnTo>
                <a:lnTo>
                  <a:pt x="0" y="0"/>
                </a:lnTo>
                <a:lnTo>
                  <a:pt x="39251" y="34"/>
                </a:lnTo>
                <a:lnTo>
                  <a:pt x="39251" y="42273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68738" y="7175400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36"/>
                </a:moveTo>
                <a:lnTo>
                  <a:pt x="0" y="42236"/>
                </a:lnTo>
                <a:lnTo>
                  <a:pt x="0" y="0"/>
                </a:lnTo>
                <a:lnTo>
                  <a:pt x="39251" y="0"/>
                </a:lnTo>
                <a:lnTo>
                  <a:pt x="39251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68738" y="7445679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36"/>
                </a:moveTo>
                <a:lnTo>
                  <a:pt x="0" y="42236"/>
                </a:lnTo>
                <a:lnTo>
                  <a:pt x="0" y="0"/>
                </a:lnTo>
                <a:lnTo>
                  <a:pt x="39251" y="0"/>
                </a:lnTo>
                <a:lnTo>
                  <a:pt x="39251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68738" y="7715967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36"/>
                </a:moveTo>
                <a:lnTo>
                  <a:pt x="0" y="42236"/>
                </a:lnTo>
                <a:lnTo>
                  <a:pt x="0" y="0"/>
                </a:lnTo>
                <a:lnTo>
                  <a:pt x="39251" y="0"/>
                </a:lnTo>
                <a:lnTo>
                  <a:pt x="39251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68738" y="7986245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36"/>
                </a:moveTo>
                <a:lnTo>
                  <a:pt x="0" y="42236"/>
                </a:lnTo>
                <a:lnTo>
                  <a:pt x="0" y="0"/>
                </a:lnTo>
                <a:lnTo>
                  <a:pt x="39251" y="0"/>
                </a:lnTo>
                <a:lnTo>
                  <a:pt x="39251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68738" y="8256524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36"/>
                </a:moveTo>
                <a:lnTo>
                  <a:pt x="0" y="42236"/>
                </a:lnTo>
                <a:lnTo>
                  <a:pt x="0" y="0"/>
                </a:lnTo>
                <a:lnTo>
                  <a:pt x="39251" y="0"/>
                </a:lnTo>
                <a:lnTo>
                  <a:pt x="39251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68738" y="8526812"/>
            <a:ext cx="39370" cy="42545"/>
          </a:xfrm>
          <a:custGeom>
            <a:avLst/>
            <a:gdLst/>
            <a:ahLst/>
            <a:cxnLst/>
            <a:rect l="l" t="t" r="r" b="b"/>
            <a:pathLst>
              <a:path w="39369" h="42545">
                <a:moveTo>
                  <a:pt x="39251" y="42236"/>
                </a:moveTo>
                <a:lnTo>
                  <a:pt x="0" y="42236"/>
                </a:lnTo>
                <a:lnTo>
                  <a:pt x="0" y="0"/>
                </a:lnTo>
                <a:lnTo>
                  <a:pt x="39251" y="0"/>
                </a:lnTo>
                <a:lnTo>
                  <a:pt x="39251" y="42236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object 9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636" y="6414205"/>
            <a:ext cx="6810374" cy="2124074"/>
          </a:xfrm>
          <a:prstGeom prst="rect">
            <a:avLst/>
          </a:prstGeom>
        </p:spPr>
      </p:pic>
      <p:sp>
        <p:nvSpPr>
          <p:cNvPr id="92" name="object 92"/>
          <p:cNvSpPr txBox="1"/>
          <p:nvPr/>
        </p:nvSpPr>
        <p:spPr>
          <a:xfrm>
            <a:off x="6620660" y="9273823"/>
            <a:ext cx="50463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u="heavy" spc="3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www.</a:t>
            </a:r>
            <a:r>
              <a:rPr sz="3400" u="none" spc="375" dirty="0">
                <a:latin typeface="Tahoma"/>
                <a:cs typeface="Tahoma"/>
                <a:hlinkClick r:id="rId9"/>
              </a:rPr>
              <a:t>g</a:t>
            </a:r>
            <a:r>
              <a:rPr sz="3400" u="heavy" spc="37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9"/>
              </a:rPr>
              <a:t>vsu.edu/titleix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title"/>
          </p:nvPr>
        </p:nvSpPr>
        <p:spPr>
          <a:xfrm>
            <a:off x="7544637" y="1401076"/>
            <a:ext cx="27724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0" dirty="0">
                <a:solidFill>
                  <a:srgbClr val="000000"/>
                </a:solidFill>
                <a:latin typeface="Tahoma"/>
                <a:cs typeface="Tahoma"/>
              </a:rPr>
              <a:t>616-331-</a:t>
            </a:r>
            <a:r>
              <a:rPr sz="3400" b="0" spc="65" dirty="0">
                <a:solidFill>
                  <a:srgbClr val="000000"/>
                </a:solidFill>
                <a:latin typeface="Tahoma"/>
                <a:cs typeface="Tahoma"/>
              </a:rPr>
              <a:t>9530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624135" y="1919198"/>
            <a:ext cx="4613275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43890">
              <a:lnSpc>
                <a:spcPct val="115799"/>
              </a:lnSpc>
              <a:spcBef>
                <a:spcPts val="100"/>
              </a:spcBef>
            </a:pPr>
            <a:r>
              <a:rPr sz="3400" spc="55" dirty="0">
                <a:latin typeface="Tahoma"/>
                <a:cs typeface="Tahoma"/>
                <a:hlinkClick r:id="rId10"/>
              </a:rPr>
              <a:t>titleix@gvsu.edu</a:t>
            </a:r>
            <a:r>
              <a:rPr sz="3400" spc="55" dirty="0">
                <a:latin typeface="Tahoma"/>
                <a:cs typeface="Tahoma"/>
              </a:rPr>
              <a:t> </a:t>
            </a:r>
            <a:r>
              <a:rPr sz="3400" dirty="0">
                <a:latin typeface="Tahoma"/>
                <a:cs typeface="Tahoma"/>
              </a:rPr>
              <a:t>Office:</a:t>
            </a:r>
            <a:r>
              <a:rPr sz="3400" spc="-45" dirty="0">
                <a:latin typeface="Tahoma"/>
                <a:cs typeface="Tahoma"/>
              </a:rPr>
              <a:t> </a:t>
            </a:r>
            <a:r>
              <a:rPr sz="3400" spc="125" dirty="0">
                <a:latin typeface="Tahoma"/>
                <a:cs typeface="Tahoma"/>
              </a:rPr>
              <a:t>Zumberge</a:t>
            </a:r>
            <a:r>
              <a:rPr sz="3400" spc="-45" dirty="0">
                <a:latin typeface="Tahoma"/>
                <a:cs typeface="Tahoma"/>
              </a:rPr>
              <a:t> </a:t>
            </a:r>
            <a:r>
              <a:rPr sz="3400" spc="65" dirty="0">
                <a:latin typeface="Tahoma"/>
                <a:cs typeface="Tahoma"/>
              </a:rPr>
              <a:t>4015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7258" y="2694838"/>
            <a:ext cx="4210740" cy="490146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4077260" y="7801712"/>
            <a:ext cx="4211320" cy="2485390"/>
          </a:xfrm>
          <a:custGeom>
            <a:avLst/>
            <a:gdLst/>
            <a:ahLst/>
            <a:cxnLst/>
            <a:rect l="l" t="t" r="r" b="b"/>
            <a:pathLst>
              <a:path w="4211319" h="2485390">
                <a:moveTo>
                  <a:pt x="4210740" y="2485287"/>
                </a:moveTo>
                <a:lnTo>
                  <a:pt x="31013" y="2485287"/>
                </a:lnTo>
                <a:lnTo>
                  <a:pt x="0" y="2431983"/>
                </a:lnTo>
                <a:lnTo>
                  <a:pt x="1414971" y="0"/>
                </a:lnTo>
                <a:lnTo>
                  <a:pt x="4210740" y="0"/>
                </a:lnTo>
                <a:lnTo>
                  <a:pt x="4210740" y="2485287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77260" y="0"/>
            <a:ext cx="4211320" cy="2485390"/>
          </a:xfrm>
          <a:custGeom>
            <a:avLst/>
            <a:gdLst/>
            <a:ahLst/>
            <a:cxnLst/>
            <a:rect l="l" t="t" r="r" b="b"/>
            <a:pathLst>
              <a:path w="4211319" h="2485390">
                <a:moveTo>
                  <a:pt x="4210740" y="2485287"/>
                </a:moveTo>
                <a:lnTo>
                  <a:pt x="1414971" y="2485287"/>
                </a:lnTo>
                <a:lnTo>
                  <a:pt x="0" y="53304"/>
                </a:lnTo>
                <a:lnTo>
                  <a:pt x="31013" y="0"/>
                </a:lnTo>
                <a:lnTo>
                  <a:pt x="4210740" y="0"/>
                </a:lnTo>
                <a:lnTo>
                  <a:pt x="4210740" y="2485287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9208"/>
            <a:ext cx="12033250" cy="1460500"/>
          </a:xfrm>
          <a:custGeom>
            <a:avLst/>
            <a:gdLst/>
            <a:ahLst/>
            <a:cxnLst/>
            <a:rect l="l" t="t" r="r" b="b"/>
            <a:pathLst>
              <a:path w="12033250" h="1460500">
                <a:moveTo>
                  <a:pt x="11956562" y="1460482"/>
                </a:moveTo>
                <a:lnTo>
                  <a:pt x="0" y="1460482"/>
                </a:lnTo>
                <a:lnTo>
                  <a:pt x="0" y="0"/>
                </a:lnTo>
                <a:lnTo>
                  <a:pt x="11956562" y="0"/>
                </a:lnTo>
                <a:lnTo>
                  <a:pt x="11971498" y="1477"/>
                </a:lnTo>
                <a:lnTo>
                  <a:pt x="12010444" y="22318"/>
                </a:lnTo>
                <a:lnTo>
                  <a:pt x="12031285" y="61264"/>
                </a:lnTo>
                <a:lnTo>
                  <a:pt x="12032762" y="76200"/>
                </a:lnTo>
                <a:lnTo>
                  <a:pt x="12032762" y="1384282"/>
                </a:lnTo>
                <a:lnTo>
                  <a:pt x="12019960" y="1426558"/>
                </a:lnTo>
                <a:lnTo>
                  <a:pt x="11985723" y="1454682"/>
                </a:lnTo>
                <a:lnTo>
                  <a:pt x="11956562" y="1460482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0552" y="437946"/>
            <a:ext cx="4878070" cy="13417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600" spc="-445" dirty="0"/>
              <a:t>AGENDA</a:t>
            </a:r>
            <a:endParaRPr sz="8600"/>
          </a:p>
        </p:txBody>
      </p:sp>
      <p:sp>
        <p:nvSpPr>
          <p:cNvPr id="7" name="object 7"/>
          <p:cNvSpPr/>
          <p:nvPr/>
        </p:nvSpPr>
        <p:spPr>
          <a:xfrm>
            <a:off x="355093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5093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8849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8849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2605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02605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5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26342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26342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0098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50098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73854" y="9438090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3854" y="9960009"/>
            <a:ext cx="81915" cy="81915"/>
          </a:xfrm>
          <a:custGeom>
            <a:avLst/>
            <a:gdLst/>
            <a:ahLst/>
            <a:cxnLst/>
            <a:rect l="l" t="t" r="r" b="b"/>
            <a:pathLst>
              <a:path w="81914" h="81915">
                <a:moveTo>
                  <a:pt x="81560" y="81560"/>
                </a:moveTo>
                <a:lnTo>
                  <a:pt x="0" y="81560"/>
                </a:lnTo>
                <a:lnTo>
                  <a:pt x="0" y="0"/>
                </a:lnTo>
                <a:lnTo>
                  <a:pt x="81560" y="0"/>
                </a:lnTo>
                <a:lnTo>
                  <a:pt x="81560" y="8156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3045192"/>
            <a:ext cx="85725" cy="8572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3788142"/>
            <a:ext cx="85725" cy="8572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4902567"/>
            <a:ext cx="85725" cy="8572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6016992"/>
            <a:ext cx="85725" cy="8572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6759942"/>
            <a:ext cx="85725" cy="8572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7502892"/>
            <a:ext cx="85725" cy="85724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721" y="8245842"/>
            <a:ext cx="85725" cy="8572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954164" y="2789701"/>
            <a:ext cx="10318115" cy="56661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-100" dirty="0">
                <a:latin typeface="Verdana"/>
                <a:cs typeface="Verdana"/>
              </a:rPr>
              <a:t>INTRODUCTIONS</a:t>
            </a:r>
            <a:endParaRPr sz="2850">
              <a:latin typeface="Verdana"/>
              <a:cs typeface="Verdana"/>
            </a:endParaRPr>
          </a:p>
          <a:p>
            <a:pPr marL="12700" marR="1258570">
              <a:lnSpc>
                <a:spcPts val="2930"/>
              </a:lnSpc>
              <a:spcBef>
                <a:spcPts val="2935"/>
              </a:spcBef>
            </a:pPr>
            <a:r>
              <a:rPr sz="2850" b="1" spc="-225" dirty="0">
                <a:latin typeface="Verdana"/>
                <a:cs typeface="Verdana"/>
              </a:rPr>
              <a:t>OVERVIEW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55" dirty="0">
                <a:latin typeface="Verdana"/>
                <a:cs typeface="Verdana"/>
              </a:rPr>
              <a:t>OF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30" dirty="0">
                <a:latin typeface="Verdana"/>
                <a:cs typeface="Verdana"/>
              </a:rPr>
              <a:t>REPORT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50" dirty="0">
                <a:latin typeface="Verdana"/>
                <a:cs typeface="Verdana"/>
              </a:rPr>
              <a:t>TYPES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265" dirty="0">
                <a:latin typeface="Verdana"/>
                <a:cs typeface="Verdana"/>
              </a:rPr>
              <a:t>WE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65" dirty="0">
                <a:latin typeface="Verdana"/>
                <a:cs typeface="Verdana"/>
              </a:rPr>
              <a:t>RECEIVE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30" dirty="0">
                <a:latin typeface="Verdana"/>
                <a:cs typeface="Verdana"/>
              </a:rPr>
              <a:t>AND </a:t>
            </a:r>
            <a:r>
              <a:rPr sz="2850" b="1" spc="-130" dirty="0">
                <a:latin typeface="Verdana"/>
                <a:cs typeface="Verdana"/>
              </a:rPr>
              <a:t>RESPOND</a:t>
            </a:r>
            <a:r>
              <a:rPr sz="2850" b="1" spc="-90" dirty="0">
                <a:latin typeface="Verdana"/>
                <a:cs typeface="Verdana"/>
              </a:rPr>
              <a:t> </a:t>
            </a:r>
            <a:r>
              <a:rPr sz="2850" b="1" spc="-25" dirty="0">
                <a:latin typeface="Verdana"/>
                <a:cs typeface="Verdana"/>
              </a:rPr>
              <a:t>TO</a:t>
            </a:r>
            <a:endParaRPr sz="2850">
              <a:latin typeface="Verdana"/>
              <a:cs typeface="Verdana"/>
            </a:endParaRPr>
          </a:p>
          <a:p>
            <a:pPr marL="12700" marR="5080">
              <a:lnSpc>
                <a:spcPts val="2930"/>
              </a:lnSpc>
              <a:spcBef>
                <a:spcPts val="2915"/>
              </a:spcBef>
            </a:pPr>
            <a:r>
              <a:rPr sz="2850" b="1" spc="-135" dirty="0">
                <a:latin typeface="Verdana"/>
                <a:cs typeface="Verdana"/>
              </a:rPr>
              <a:t>MISCONCEPTIONS</a:t>
            </a:r>
            <a:r>
              <a:rPr sz="2850" b="1" spc="-130" dirty="0">
                <a:latin typeface="Verdana"/>
                <a:cs typeface="Verdana"/>
              </a:rPr>
              <a:t> ABOUT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260" dirty="0">
                <a:latin typeface="Verdana"/>
                <a:cs typeface="Verdana"/>
              </a:rPr>
              <a:t>CIVIL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70" dirty="0">
                <a:latin typeface="Verdana"/>
                <a:cs typeface="Verdana"/>
              </a:rPr>
              <a:t>RIGHTS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60" dirty="0">
                <a:latin typeface="Verdana"/>
                <a:cs typeface="Verdana"/>
              </a:rPr>
              <a:t>AND</a:t>
            </a:r>
            <a:r>
              <a:rPr sz="2850" b="1" spc="-114" dirty="0">
                <a:latin typeface="Verdana"/>
                <a:cs typeface="Verdana"/>
              </a:rPr>
              <a:t> </a:t>
            </a:r>
            <a:r>
              <a:rPr sz="2850" b="1" spc="-175" dirty="0">
                <a:latin typeface="Verdana"/>
                <a:cs typeface="Verdana"/>
              </a:rPr>
              <a:t>TITLE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310" dirty="0">
                <a:latin typeface="Verdana"/>
                <a:cs typeface="Verdana"/>
              </a:rPr>
              <a:t>IX </a:t>
            </a:r>
            <a:r>
              <a:rPr sz="2850" b="1" spc="-10" dirty="0">
                <a:latin typeface="Verdana"/>
                <a:cs typeface="Verdana"/>
              </a:rPr>
              <a:t>PROCESSES</a:t>
            </a:r>
            <a:endParaRPr sz="2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850" b="1" spc="-20" dirty="0">
                <a:latin typeface="Verdana"/>
                <a:cs typeface="Verdana"/>
              </a:rPr>
              <a:t>CASE</a:t>
            </a:r>
            <a:r>
              <a:rPr sz="2850" b="1" spc="-195" dirty="0">
                <a:latin typeface="Verdana"/>
                <a:cs typeface="Verdana"/>
              </a:rPr>
              <a:t> </a:t>
            </a:r>
            <a:r>
              <a:rPr sz="2850" b="1" spc="-95" dirty="0">
                <a:latin typeface="Verdana"/>
                <a:cs typeface="Verdana"/>
              </a:rPr>
              <a:t>STUDY</a:t>
            </a:r>
            <a:r>
              <a:rPr sz="2850" b="1" spc="-150" dirty="0">
                <a:latin typeface="Verdana"/>
                <a:cs typeface="Verdana"/>
              </a:rPr>
              <a:t> </a:t>
            </a:r>
            <a:r>
              <a:rPr sz="2850" b="1" spc="-70" dirty="0">
                <a:latin typeface="Verdana"/>
                <a:cs typeface="Verdana"/>
              </a:rPr>
              <a:t>DISCUSSION</a:t>
            </a:r>
            <a:endParaRPr sz="2850">
              <a:latin typeface="Verdana"/>
              <a:cs typeface="Verdana"/>
            </a:endParaRPr>
          </a:p>
          <a:p>
            <a:pPr marL="12700" marR="975360">
              <a:lnSpc>
                <a:spcPts val="5850"/>
              </a:lnSpc>
              <a:spcBef>
                <a:spcPts val="600"/>
              </a:spcBef>
            </a:pPr>
            <a:r>
              <a:rPr sz="2850" b="1" spc="-165" dirty="0">
                <a:latin typeface="Verdana"/>
                <a:cs typeface="Verdana"/>
              </a:rPr>
              <a:t>SUBMIT</a:t>
            </a:r>
            <a:r>
              <a:rPr sz="2850" b="1" spc="-130" dirty="0">
                <a:latin typeface="Verdana"/>
                <a:cs typeface="Verdana"/>
              </a:rPr>
              <a:t> </a:t>
            </a:r>
            <a:r>
              <a:rPr sz="2850" b="1" spc="-114" dirty="0">
                <a:latin typeface="Verdana"/>
                <a:cs typeface="Verdana"/>
              </a:rPr>
              <a:t>A</a:t>
            </a:r>
            <a:r>
              <a:rPr sz="2850" b="1" spc="-125" dirty="0">
                <a:latin typeface="Verdana"/>
                <a:cs typeface="Verdana"/>
              </a:rPr>
              <a:t> </a:t>
            </a:r>
            <a:r>
              <a:rPr sz="2850" b="1" spc="-35" dirty="0">
                <a:latin typeface="Verdana"/>
                <a:cs typeface="Verdana"/>
              </a:rPr>
              <a:t>TEST</a:t>
            </a:r>
            <a:r>
              <a:rPr sz="2850" b="1" spc="-125" dirty="0">
                <a:latin typeface="Verdana"/>
                <a:cs typeface="Verdana"/>
              </a:rPr>
              <a:t> </a:t>
            </a:r>
            <a:r>
              <a:rPr sz="2850" b="1" spc="-130" dirty="0">
                <a:latin typeface="Verdana"/>
                <a:cs typeface="Verdana"/>
              </a:rPr>
              <a:t>REPORT</a:t>
            </a:r>
            <a:r>
              <a:rPr sz="2850" b="1" spc="-125" dirty="0">
                <a:latin typeface="Verdana"/>
                <a:cs typeface="Verdana"/>
              </a:rPr>
              <a:t> </a:t>
            </a:r>
            <a:r>
              <a:rPr sz="2850" b="1" spc="-100" dirty="0">
                <a:latin typeface="Verdana"/>
                <a:cs typeface="Verdana"/>
              </a:rPr>
              <a:t>TO</a:t>
            </a:r>
            <a:r>
              <a:rPr sz="2850" b="1" spc="-130" dirty="0">
                <a:latin typeface="Verdana"/>
                <a:cs typeface="Verdana"/>
              </a:rPr>
              <a:t> </a:t>
            </a:r>
            <a:r>
              <a:rPr sz="2850" b="1" spc="-155" dirty="0">
                <a:latin typeface="Verdana"/>
                <a:cs typeface="Verdana"/>
              </a:rPr>
              <a:t>MAXIENT</a:t>
            </a:r>
            <a:r>
              <a:rPr sz="2850" b="1" spc="-125" dirty="0">
                <a:latin typeface="Verdana"/>
                <a:cs typeface="Verdana"/>
              </a:rPr>
              <a:t> </a:t>
            </a:r>
            <a:r>
              <a:rPr sz="2850" b="1" spc="-60" dirty="0">
                <a:latin typeface="Verdana"/>
                <a:cs typeface="Verdana"/>
              </a:rPr>
              <a:t>DATABASE </a:t>
            </a:r>
            <a:r>
              <a:rPr sz="2850" b="1" spc="-180" dirty="0">
                <a:latin typeface="Verdana"/>
                <a:cs typeface="Verdana"/>
              </a:rPr>
              <a:t>INTAKE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65" dirty="0">
                <a:latin typeface="Verdana"/>
                <a:cs typeface="Verdana"/>
              </a:rPr>
              <a:t>MEETING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290" dirty="0">
                <a:latin typeface="Verdana"/>
                <a:cs typeface="Verdana"/>
              </a:rPr>
              <a:t>WITH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175" dirty="0">
                <a:latin typeface="Verdana"/>
                <a:cs typeface="Verdana"/>
              </a:rPr>
              <a:t>TITLE</a:t>
            </a:r>
            <a:r>
              <a:rPr sz="2850" b="1" spc="-120" dirty="0">
                <a:latin typeface="Verdana"/>
                <a:cs typeface="Verdana"/>
              </a:rPr>
              <a:t> </a:t>
            </a:r>
            <a:r>
              <a:rPr sz="2850" b="1" spc="-310" dirty="0">
                <a:latin typeface="Verdana"/>
                <a:cs typeface="Verdana"/>
              </a:rPr>
              <a:t>IX</a:t>
            </a:r>
            <a:endParaRPr sz="2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850" b="1" spc="-145" dirty="0">
                <a:latin typeface="Verdana"/>
                <a:cs typeface="Verdana"/>
              </a:rPr>
              <a:t>POSSIBLE</a:t>
            </a:r>
            <a:r>
              <a:rPr sz="2850" b="1" spc="-135" dirty="0">
                <a:latin typeface="Verdana"/>
                <a:cs typeface="Verdana"/>
              </a:rPr>
              <a:t> </a:t>
            </a:r>
            <a:r>
              <a:rPr sz="2850" b="1" spc="-85" dirty="0">
                <a:latin typeface="Verdana"/>
                <a:cs typeface="Verdana"/>
              </a:rPr>
              <a:t>OUTCOMES</a:t>
            </a:r>
            <a:r>
              <a:rPr sz="2850" b="1" spc="-135" dirty="0">
                <a:latin typeface="Verdana"/>
                <a:cs typeface="Verdana"/>
              </a:rPr>
              <a:t> </a:t>
            </a:r>
            <a:r>
              <a:rPr sz="2850" b="1" spc="-155" dirty="0">
                <a:latin typeface="Verdana"/>
                <a:cs typeface="Verdana"/>
              </a:rPr>
              <a:t>OF</a:t>
            </a:r>
            <a:r>
              <a:rPr sz="2850" b="1" spc="-130" dirty="0">
                <a:latin typeface="Verdana"/>
                <a:cs typeface="Verdana"/>
              </a:rPr>
              <a:t> </a:t>
            </a:r>
            <a:r>
              <a:rPr sz="2850" b="1" spc="-20" dirty="0">
                <a:latin typeface="Verdana"/>
                <a:cs typeface="Verdana"/>
              </a:rPr>
              <a:t>CASE</a:t>
            </a:r>
            <a:r>
              <a:rPr sz="2850" b="1" spc="-135" dirty="0">
                <a:latin typeface="Verdana"/>
                <a:cs typeface="Verdana"/>
              </a:rPr>
              <a:t> </a:t>
            </a:r>
            <a:r>
              <a:rPr sz="2850" b="1" spc="-10" dirty="0">
                <a:latin typeface="Verdana"/>
                <a:cs typeface="Verdana"/>
              </a:rPr>
              <a:t>STUDIES</a:t>
            </a:r>
            <a:endParaRPr sz="2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8392" y="1781208"/>
            <a:ext cx="7791450" cy="2005330"/>
          </a:xfrm>
          <a:custGeom>
            <a:avLst/>
            <a:gdLst/>
            <a:ahLst/>
            <a:cxnLst/>
            <a:rect l="l" t="t" r="r" b="b"/>
            <a:pathLst>
              <a:path w="7791450" h="2005329">
                <a:moveTo>
                  <a:pt x="7638813" y="2004918"/>
                </a:moveTo>
                <a:lnTo>
                  <a:pt x="152399" y="2004918"/>
                </a:lnTo>
                <a:lnTo>
                  <a:pt x="122529" y="2001963"/>
                </a:lnTo>
                <a:lnTo>
                  <a:pt x="67848" y="1979313"/>
                </a:lnTo>
                <a:lnTo>
                  <a:pt x="25604" y="1937070"/>
                </a:lnTo>
                <a:lnTo>
                  <a:pt x="2955" y="1882389"/>
                </a:lnTo>
                <a:lnTo>
                  <a:pt x="0" y="1852518"/>
                </a:lnTo>
                <a:lnTo>
                  <a:pt x="0" y="152399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8" y="11600"/>
                </a:lnTo>
                <a:lnTo>
                  <a:pt x="152399" y="0"/>
                </a:lnTo>
                <a:lnTo>
                  <a:pt x="7638813" y="0"/>
                </a:lnTo>
                <a:lnTo>
                  <a:pt x="7697134" y="11600"/>
                </a:lnTo>
                <a:lnTo>
                  <a:pt x="7746575" y="44636"/>
                </a:lnTo>
                <a:lnTo>
                  <a:pt x="7779612" y="94079"/>
                </a:lnTo>
                <a:lnTo>
                  <a:pt x="7791213" y="152399"/>
                </a:lnTo>
                <a:lnTo>
                  <a:pt x="7791213" y="1852518"/>
                </a:lnTo>
                <a:lnTo>
                  <a:pt x="7779612" y="1910839"/>
                </a:lnTo>
                <a:lnTo>
                  <a:pt x="7746575" y="1960281"/>
                </a:lnTo>
                <a:lnTo>
                  <a:pt x="7697134" y="1993317"/>
                </a:lnTo>
                <a:lnTo>
                  <a:pt x="7638813" y="2004918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72797" y="1777712"/>
            <a:ext cx="5342255" cy="196596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 marR="5080" indent="265430">
              <a:lnSpc>
                <a:spcPts val="6900"/>
              </a:lnSpc>
              <a:spcBef>
                <a:spcPts val="1560"/>
              </a:spcBef>
            </a:pPr>
            <a:r>
              <a:rPr sz="6950" spc="-490" dirty="0"/>
              <a:t>LEARNING </a:t>
            </a:r>
            <a:r>
              <a:rPr sz="6950" spc="-215" dirty="0"/>
              <a:t>OUTCOMES</a:t>
            </a:r>
            <a:endParaRPr sz="6950"/>
          </a:p>
        </p:txBody>
      </p:sp>
      <p:grpSp>
        <p:nvGrpSpPr>
          <p:cNvPr id="4" name="object 4"/>
          <p:cNvGrpSpPr/>
          <p:nvPr/>
        </p:nvGrpSpPr>
        <p:grpSpPr>
          <a:xfrm>
            <a:off x="13155890" y="-1"/>
            <a:ext cx="5132705" cy="4453890"/>
            <a:chOff x="13155890" y="-1"/>
            <a:chExt cx="5132705" cy="4453890"/>
          </a:xfrm>
        </p:grpSpPr>
        <p:sp>
          <p:nvSpPr>
            <p:cNvPr id="5" name="object 5"/>
            <p:cNvSpPr/>
            <p:nvPr/>
          </p:nvSpPr>
          <p:spPr>
            <a:xfrm>
              <a:off x="13155890" y="0"/>
              <a:ext cx="3536950" cy="2541270"/>
            </a:xfrm>
            <a:custGeom>
              <a:avLst/>
              <a:gdLst/>
              <a:ahLst/>
              <a:cxnLst/>
              <a:rect l="l" t="t" r="r" b="b"/>
              <a:pathLst>
                <a:path w="3536950" h="2541270">
                  <a:moveTo>
                    <a:pt x="2652287" y="2540908"/>
                  </a:moveTo>
                  <a:lnTo>
                    <a:pt x="884095" y="2540908"/>
                  </a:lnTo>
                  <a:lnTo>
                    <a:pt x="0" y="1021369"/>
                  </a:lnTo>
                  <a:lnTo>
                    <a:pt x="594251" y="0"/>
                  </a:lnTo>
                  <a:lnTo>
                    <a:pt x="2942131" y="0"/>
                  </a:lnTo>
                  <a:lnTo>
                    <a:pt x="3536382" y="1021369"/>
                  </a:lnTo>
                  <a:lnTo>
                    <a:pt x="2652287" y="2540908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35737" y="1113812"/>
              <a:ext cx="2352261" cy="33397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371491" y="-1"/>
              <a:ext cx="1917064" cy="928369"/>
            </a:xfrm>
            <a:custGeom>
              <a:avLst/>
              <a:gdLst/>
              <a:ahLst/>
              <a:cxnLst/>
              <a:rect l="l" t="t" r="r" b="b"/>
              <a:pathLst>
                <a:path w="1917065" h="928369">
                  <a:moveTo>
                    <a:pt x="1916508" y="928058"/>
                  </a:moveTo>
                  <a:lnTo>
                    <a:pt x="539961" y="928058"/>
                  </a:lnTo>
                  <a:lnTo>
                    <a:pt x="0" y="0"/>
                  </a:lnTo>
                  <a:lnTo>
                    <a:pt x="1916508" y="0"/>
                  </a:lnTo>
                  <a:lnTo>
                    <a:pt x="1916508" y="928058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0" y="-1"/>
            <a:ext cx="5207000" cy="4453890"/>
            <a:chOff x="0" y="-1"/>
            <a:chExt cx="5207000" cy="4453890"/>
          </a:xfrm>
        </p:grpSpPr>
        <p:sp>
          <p:nvSpPr>
            <p:cNvPr id="9" name="object 9"/>
            <p:cNvSpPr/>
            <p:nvPr/>
          </p:nvSpPr>
          <p:spPr>
            <a:xfrm>
              <a:off x="0" y="-1"/>
              <a:ext cx="1950085" cy="928369"/>
            </a:xfrm>
            <a:custGeom>
              <a:avLst/>
              <a:gdLst/>
              <a:ahLst/>
              <a:cxnLst/>
              <a:rect l="l" t="t" r="r" b="b"/>
              <a:pathLst>
                <a:path w="1950085" h="928369">
                  <a:moveTo>
                    <a:pt x="1409850" y="928058"/>
                  </a:moveTo>
                  <a:lnTo>
                    <a:pt x="0" y="928058"/>
                  </a:lnTo>
                  <a:lnTo>
                    <a:pt x="0" y="0"/>
                  </a:lnTo>
                  <a:lnTo>
                    <a:pt x="1949812" y="0"/>
                  </a:lnTo>
                  <a:lnTo>
                    <a:pt x="1409850" y="928058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13812"/>
              <a:ext cx="2453992" cy="33397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70086" y="0"/>
              <a:ext cx="3536950" cy="2512695"/>
            </a:xfrm>
            <a:custGeom>
              <a:avLst/>
              <a:gdLst/>
              <a:ahLst/>
              <a:cxnLst/>
              <a:rect l="l" t="t" r="r" b="b"/>
              <a:pathLst>
                <a:path w="3536950" h="2512695">
                  <a:moveTo>
                    <a:pt x="2652287" y="2512333"/>
                  </a:moveTo>
                  <a:lnTo>
                    <a:pt x="884095" y="2512333"/>
                  </a:lnTo>
                  <a:lnTo>
                    <a:pt x="0" y="992794"/>
                  </a:lnTo>
                  <a:lnTo>
                    <a:pt x="577625" y="0"/>
                  </a:lnTo>
                  <a:lnTo>
                    <a:pt x="2958757" y="0"/>
                  </a:lnTo>
                  <a:lnTo>
                    <a:pt x="3536382" y="992794"/>
                  </a:lnTo>
                  <a:lnTo>
                    <a:pt x="2652287" y="251233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12033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12033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12033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12033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12033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12033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12033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23426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23426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3426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3426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3426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23426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23426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34832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34832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34832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34832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34832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834832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34832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46238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46238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146238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146238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46238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46238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46238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04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04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04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04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04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04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04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999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6999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6999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6999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6999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6999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6999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8404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8404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404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404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404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404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8404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9809" y="5143499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535"/>
                </a:moveTo>
                <a:lnTo>
                  <a:pt x="0" y="48535"/>
                </a:lnTo>
                <a:lnTo>
                  <a:pt x="0" y="0"/>
                </a:lnTo>
                <a:lnTo>
                  <a:pt x="45757" y="40"/>
                </a:lnTo>
                <a:lnTo>
                  <a:pt x="45757" y="48535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9809" y="5453855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9809" y="5764167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9809" y="6074491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9809" y="6384803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9809" y="6695116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809" y="7005439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0" name="object 7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20" y="5384430"/>
            <a:ext cx="161925" cy="16192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20" y="6622680"/>
            <a:ext cx="161925" cy="16192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20" y="7860930"/>
            <a:ext cx="161925" cy="161924"/>
          </a:xfrm>
          <a:prstGeom prst="rect">
            <a:avLst/>
          </a:prstGeom>
        </p:spPr>
      </p:pic>
      <p:sp>
        <p:nvSpPr>
          <p:cNvPr id="73" name="object 73"/>
          <p:cNvSpPr txBox="1"/>
          <p:nvPr/>
        </p:nvSpPr>
        <p:spPr>
          <a:xfrm>
            <a:off x="2441292" y="4225026"/>
            <a:ext cx="13585825" cy="4594860"/>
          </a:xfrm>
          <a:prstGeom prst="rect">
            <a:avLst/>
          </a:prstGeom>
        </p:spPr>
        <p:txBody>
          <a:bodyPr vert="horz" wrap="square" lIns="0" tIns="211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5"/>
              </a:spcBef>
            </a:pPr>
            <a:r>
              <a:rPr sz="3600" dirty="0">
                <a:latin typeface="Trebuchet MS"/>
                <a:cs typeface="Trebuchet MS"/>
              </a:rPr>
              <a:t>Participants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-80" dirty="0">
                <a:latin typeface="Trebuchet MS"/>
                <a:cs typeface="Trebuchet MS"/>
              </a:rPr>
              <a:t>will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114" dirty="0">
                <a:latin typeface="Trebuchet MS"/>
                <a:cs typeface="Trebuchet MS"/>
              </a:rPr>
              <a:t>be</a:t>
            </a:r>
            <a:r>
              <a:rPr sz="3600" spc="-60" dirty="0">
                <a:latin typeface="Trebuchet MS"/>
                <a:cs typeface="Trebuchet MS"/>
              </a:rPr>
              <a:t> </a:t>
            </a:r>
            <a:r>
              <a:rPr sz="3600" spc="50" dirty="0">
                <a:latin typeface="Trebuchet MS"/>
                <a:cs typeface="Trebuchet MS"/>
              </a:rPr>
              <a:t>able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5" dirty="0">
                <a:latin typeface="Trebuchet MS"/>
                <a:cs typeface="Trebuchet MS"/>
              </a:rPr>
              <a:t>to:</a:t>
            </a:r>
            <a:endParaRPr sz="3600">
              <a:latin typeface="Trebuchet MS"/>
              <a:cs typeface="Trebuchet MS"/>
            </a:endParaRPr>
          </a:p>
          <a:p>
            <a:pPr marL="607695" marR="5080">
              <a:lnSpc>
                <a:spcPct val="116100"/>
              </a:lnSpc>
              <a:spcBef>
                <a:spcPts val="840"/>
              </a:spcBef>
            </a:pPr>
            <a:r>
              <a:rPr sz="3500" spc="130" dirty="0">
                <a:latin typeface="Trebuchet MS"/>
                <a:cs typeface="Trebuchet MS"/>
              </a:rPr>
              <a:t>Understand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dirty="0">
                <a:latin typeface="Trebuchet MS"/>
                <a:cs typeface="Trebuchet MS"/>
              </a:rPr>
              <a:t>the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spc="65" dirty="0">
                <a:latin typeface="Trebuchet MS"/>
                <a:cs typeface="Trebuchet MS"/>
              </a:rPr>
              <a:t>types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spc="55" dirty="0">
                <a:latin typeface="Trebuchet MS"/>
                <a:cs typeface="Trebuchet MS"/>
              </a:rPr>
              <a:t>of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45" dirty="0">
                <a:latin typeface="Trebuchet MS"/>
                <a:cs typeface="Trebuchet MS"/>
              </a:rPr>
              <a:t>incidents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dirty="0">
                <a:latin typeface="Trebuchet MS"/>
                <a:cs typeface="Trebuchet MS"/>
              </a:rPr>
              <a:t>that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dirty="0">
                <a:latin typeface="Trebuchet MS"/>
                <a:cs typeface="Trebuchet MS"/>
              </a:rPr>
              <a:t>the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dirty="0">
                <a:latin typeface="Trebuchet MS"/>
                <a:cs typeface="Trebuchet MS"/>
              </a:rPr>
              <a:t>Office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spc="55" dirty="0">
                <a:latin typeface="Trebuchet MS"/>
                <a:cs typeface="Trebuchet MS"/>
              </a:rPr>
              <a:t>of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spc="-50" dirty="0">
                <a:latin typeface="Trebuchet MS"/>
                <a:cs typeface="Trebuchet MS"/>
              </a:rPr>
              <a:t>Civil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60" dirty="0">
                <a:latin typeface="Trebuchet MS"/>
                <a:cs typeface="Trebuchet MS"/>
              </a:rPr>
              <a:t>Rights </a:t>
            </a:r>
            <a:r>
              <a:rPr sz="3500" spc="160" dirty="0">
                <a:latin typeface="Trebuchet MS"/>
                <a:cs typeface="Trebuchet MS"/>
              </a:rPr>
              <a:t>and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-100" dirty="0">
                <a:latin typeface="Trebuchet MS"/>
                <a:cs typeface="Trebuchet MS"/>
              </a:rPr>
              <a:t>Title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dirty="0">
                <a:latin typeface="Trebuchet MS"/>
                <a:cs typeface="Trebuchet MS"/>
              </a:rPr>
              <a:t>IX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105" dirty="0">
                <a:latin typeface="Trebuchet MS"/>
                <a:cs typeface="Trebuchet MS"/>
              </a:rPr>
              <a:t>handles</a:t>
            </a:r>
            <a:endParaRPr sz="3500">
              <a:latin typeface="Trebuchet MS"/>
              <a:cs typeface="Trebuchet MS"/>
            </a:endParaRPr>
          </a:p>
          <a:p>
            <a:pPr marL="607695" marR="368935">
              <a:lnSpc>
                <a:spcPts val="4880"/>
              </a:lnSpc>
              <a:spcBef>
                <a:spcPts val="270"/>
              </a:spcBef>
            </a:pPr>
            <a:r>
              <a:rPr sz="3500" spc="130" dirty="0">
                <a:latin typeface="Trebuchet MS"/>
                <a:cs typeface="Trebuchet MS"/>
              </a:rPr>
              <a:t>Understand</a:t>
            </a:r>
            <a:r>
              <a:rPr sz="3500" spc="-120" dirty="0">
                <a:latin typeface="Trebuchet MS"/>
                <a:cs typeface="Trebuchet MS"/>
              </a:rPr>
              <a:t> </a:t>
            </a:r>
            <a:r>
              <a:rPr sz="3500" spc="60" dirty="0">
                <a:latin typeface="Trebuchet MS"/>
                <a:cs typeface="Trebuchet MS"/>
              </a:rPr>
              <a:t>what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spc="165" dirty="0">
                <a:latin typeface="Trebuchet MS"/>
                <a:cs typeface="Trebuchet MS"/>
              </a:rPr>
              <a:t>happens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spc="95" dirty="0">
                <a:latin typeface="Trebuchet MS"/>
                <a:cs typeface="Trebuchet MS"/>
              </a:rPr>
              <a:t>once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spc="90" dirty="0">
                <a:latin typeface="Trebuchet MS"/>
                <a:cs typeface="Trebuchet MS"/>
              </a:rPr>
              <a:t>a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spc="60" dirty="0">
                <a:latin typeface="Trebuchet MS"/>
                <a:cs typeface="Trebuchet MS"/>
              </a:rPr>
              <a:t>report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spc="60" dirty="0">
                <a:latin typeface="Trebuchet MS"/>
                <a:cs typeface="Trebuchet MS"/>
              </a:rPr>
              <a:t>is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dirty="0">
                <a:latin typeface="Trebuchet MS"/>
                <a:cs typeface="Trebuchet MS"/>
              </a:rPr>
              <a:t>made,</a:t>
            </a:r>
            <a:r>
              <a:rPr sz="3500" spc="-114" dirty="0">
                <a:latin typeface="Trebuchet MS"/>
                <a:cs typeface="Trebuchet MS"/>
              </a:rPr>
              <a:t> </a:t>
            </a:r>
            <a:r>
              <a:rPr sz="3500" spc="75" dirty="0">
                <a:latin typeface="Trebuchet MS"/>
                <a:cs typeface="Trebuchet MS"/>
              </a:rPr>
              <a:t>supportive </a:t>
            </a:r>
            <a:r>
              <a:rPr sz="3500" spc="155" dirty="0">
                <a:latin typeface="Trebuchet MS"/>
                <a:cs typeface="Trebuchet MS"/>
              </a:rPr>
              <a:t>measures</a:t>
            </a:r>
            <a:r>
              <a:rPr sz="3500" spc="-130" dirty="0">
                <a:latin typeface="Trebuchet MS"/>
                <a:cs typeface="Trebuchet MS"/>
              </a:rPr>
              <a:t> </a:t>
            </a:r>
            <a:r>
              <a:rPr sz="3500" spc="160" dirty="0">
                <a:latin typeface="Trebuchet MS"/>
                <a:cs typeface="Trebuchet MS"/>
              </a:rPr>
              <a:t>and</a:t>
            </a:r>
            <a:r>
              <a:rPr sz="3500" spc="-125" dirty="0">
                <a:latin typeface="Trebuchet MS"/>
                <a:cs typeface="Trebuchet MS"/>
              </a:rPr>
              <a:t> </a:t>
            </a:r>
            <a:r>
              <a:rPr sz="3500" spc="75" dirty="0">
                <a:latin typeface="Trebuchet MS"/>
                <a:cs typeface="Trebuchet MS"/>
              </a:rPr>
              <a:t>resolution</a:t>
            </a:r>
            <a:r>
              <a:rPr sz="3500" spc="-125" dirty="0">
                <a:latin typeface="Trebuchet MS"/>
                <a:cs typeface="Trebuchet MS"/>
              </a:rPr>
              <a:t> </a:t>
            </a:r>
            <a:r>
              <a:rPr sz="3500" spc="85" dirty="0">
                <a:latin typeface="Trebuchet MS"/>
                <a:cs typeface="Trebuchet MS"/>
              </a:rPr>
              <a:t>pathways</a:t>
            </a:r>
            <a:endParaRPr sz="3500">
              <a:latin typeface="Trebuchet MS"/>
              <a:cs typeface="Trebuchet MS"/>
            </a:endParaRPr>
          </a:p>
          <a:p>
            <a:pPr marL="607695">
              <a:lnSpc>
                <a:spcPct val="100000"/>
              </a:lnSpc>
              <a:spcBef>
                <a:spcPts val="395"/>
              </a:spcBef>
            </a:pPr>
            <a:r>
              <a:rPr sz="3500" spc="130" dirty="0">
                <a:latin typeface="Trebuchet MS"/>
                <a:cs typeface="Trebuchet MS"/>
              </a:rPr>
              <a:t>Understand</a:t>
            </a:r>
            <a:r>
              <a:rPr sz="3500" spc="-140" dirty="0">
                <a:latin typeface="Trebuchet MS"/>
                <a:cs typeface="Trebuchet MS"/>
              </a:rPr>
              <a:t> </a:t>
            </a:r>
            <a:r>
              <a:rPr sz="3500" spc="114" dirty="0">
                <a:latin typeface="Trebuchet MS"/>
                <a:cs typeface="Trebuchet MS"/>
              </a:rPr>
              <a:t>options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55" dirty="0">
                <a:latin typeface="Trebuchet MS"/>
                <a:cs typeface="Trebuchet MS"/>
              </a:rPr>
              <a:t>for</a:t>
            </a:r>
            <a:r>
              <a:rPr sz="3500" spc="-140" dirty="0">
                <a:latin typeface="Trebuchet MS"/>
                <a:cs typeface="Trebuchet MS"/>
              </a:rPr>
              <a:t> </a:t>
            </a:r>
            <a:r>
              <a:rPr sz="3500" spc="70" dirty="0">
                <a:latin typeface="Trebuchet MS"/>
                <a:cs typeface="Trebuchet MS"/>
              </a:rPr>
              <a:t>formal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160" dirty="0">
                <a:latin typeface="Trebuchet MS"/>
                <a:cs typeface="Trebuchet MS"/>
              </a:rPr>
              <a:t>and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65" dirty="0">
                <a:latin typeface="Trebuchet MS"/>
                <a:cs typeface="Trebuchet MS"/>
              </a:rPr>
              <a:t>informal</a:t>
            </a:r>
            <a:r>
              <a:rPr sz="3500" spc="-140" dirty="0">
                <a:latin typeface="Trebuchet MS"/>
                <a:cs typeface="Trebuchet MS"/>
              </a:rPr>
              <a:t> </a:t>
            </a:r>
            <a:r>
              <a:rPr sz="3500" spc="75" dirty="0">
                <a:latin typeface="Trebuchet MS"/>
                <a:cs typeface="Trebuchet MS"/>
              </a:rPr>
              <a:t>resolution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55" dirty="0">
                <a:latin typeface="Trebuchet MS"/>
                <a:cs typeface="Trebuchet MS"/>
              </a:rPr>
              <a:t>of</a:t>
            </a:r>
            <a:r>
              <a:rPr sz="3500" spc="-135" dirty="0">
                <a:latin typeface="Trebuchet MS"/>
                <a:cs typeface="Trebuchet MS"/>
              </a:rPr>
              <a:t> </a:t>
            </a:r>
            <a:r>
              <a:rPr sz="3500" spc="40" dirty="0">
                <a:latin typeface="Trebuchet MS"/>
                <a:cs typeface="Trebuchet MS"/>
              </a:rPr>
              <a:t>a</a:t>
            </a:r>
            <a:endParaRPr sz="3500">
              <a:latin typeface="Trebuchet MS"/>
              <a:cs typeface="Trebuchet MS"/>
            </a:endParaRPr>
          </a:p>
          <a:p>
            <a:pPr marL="607695">
              <a:lnSpc>
                <a:spcPct val="100000"/>
              </a:lnSpc>
              <a:spcBef>
                <a:spcPts val="675"/>
              </a:spcBef>
            </a:pPr>
            <a:r>
              <a:rPr sz="3500" spc="45" dirty="0">
                <a:latin typeface="Trebuchet MS"/>
                <a:cs typeface="Trebuchet MS"/>
              </a:rPr>
              <a:t>complaint</a:t>
            </a:r>
            <a:endParaRPr sz="3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2411" y="528267"/>
            <a:ext cx="10076180" cy="1595755"/>
          </a:xfrm>
          <a:custGeom>
            <a:avLst/>
            <a:gdLst/>
            <a:ahLst/>
            <a:cxnLst/>
            <a:rect l="l" t="t" r="r" b="b"/>
            <a:pathLst>
              <a:path w="10076180" h="1595755">
                <a:moveTo>
                  <a:pt x="9923784" y="1595248"/>
                </a:moveTo>
                <a:lnTo>
                  <a:pt x="152399" y="1595248"/>
                </a:lnTo>
                <a:lnTo>
                  <a:pt x="122529" y="1592292"/>
                </a:lnTo>
                <a:lnTo>
                  <a:pt x="67848" y="1569643"/>
                </a:lnTo>
                <a:lnTo>
                  <a:pt x="25604" y="1527399"/>
                </a:lnTo>
                <a:lnTo>
                  <a:pt x="2955" y="1472718"/>
                </a:lnTo>
                <a:lnTo>
                  <a:pt x="0" y="1442848"/>
                </a:lnTo>
                <a:lnTo>
                  <a:pt x="0" y="152399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399" y="0"/>
                </a:lnTo>
                <a:lnTo>
                  <a:pt x="9923784" y="0"/>
                </a:lnTo>
                <a:lnTo>
                  <a:pt x="9982104" y="11600"/>
                </a:lnTo>
                <a:lnTo>
                  <a:pt x="10031546" y="44636"/>
                </a:lnTo>
                <a:lnTo>
                  <a:pt x="10064583" y="94079"/>
                </a:lnTo>
                <a:lnTo>
                  <a:pt x="10076184" y="152399"/>
                </a:lnTo>
                <a:lnTo>
                  <a:pt x="10076184" y="1442848"/>
                </a:lnTo>
                <a:lnTo>
                  <a:pt x="10064583" y="1501169"/>
                </a:lnTo>
                <a:lnTo>
                  <a:pt x="10031546" y="1550611"/>
                </a:lnTo>
                <a:lnTo>
                  <a:pt x="9982104" y="1583647"/>
                </a:lnTo>
                <a:lnTo>
                  <a:pt x="9923784" y="1595248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23606" y="6333231"/>
            <a:ext cx="3625215" cy="497205"/>
          </a:xfrm>
          <a:custGeom>
            <a:avLst/>
            <a:gdLst/>
            <a:ahLst/>
            <a:cxnLst/>
            <a:rect l="l" t="t" r="r" b="b"/>
            <a:pathLst>
              <a:path w="3625215" h="497204">
                <a:moveTo>
                  <a:pt x="3472443" y="497164"/>
                </a:moveTo>
                <a:lnTo>
                  <a:pt x="152400" y="497164"/>
                </a:lnTo>
                <a:lnTo>
                  <a:pt x="122529" y="494209"/>
                </a:lnTo>
                <a:lnTo>
                  <a:pt x="67848" y="471560"/>
                </a:lnTo>
                <a:lnTo>
                  <a:pt x="25605" y="429316"/>
                </a:lnTo>
                <a:lnTo>
                  <a:pt x="2955" y="374635"/>
                </a:lnTo>
                <a:lnTo>
                  <a:pt x="0" y="344764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7"/>
                </a:lnTo>
                <a:lnTo>
                  <a:pt x="94079" y="11600"/>
                </a:lnTo>
                <a:lnTo>
                  <a:pt x="152400" y="0"/>
                </a:lnTo>
                <a:lnTo>
                  <a:pt x="3472443" y="0"/>
                </a:lnTo>
                <a:lnTo>
                  <a:pt x="3530764" y="11600"/>
                </a:lnTo>
                <a:lnTo>
                  <a:pt x="3580206" y="44637"/>
                </a:lnTo>
                <a:lnTo>
                  <a:pt x="3613243" y="94079"/>
                </a:lnTo>
                <a:lnTo>
                  <a:pt x="3624843" y="152400"/>
                </a:lnTo>
                <a:lnTo>
                  <a:pt x="3624843" y="344764"/>
                </a:lnTo>
                <a:lnTo>
                  <a:pt x="3613243" y="403085"/>
                </a:lnTo>
                <a:lnTo>
                  <a:pt x="3580206" y="452528"/>
                </a:lnTo>
                <a:lnTo>
                  <a:pt x="3530764" y="485564"/>
                </a:lnTo>
                <a:lnTo>
                  <a:pt x="3472443" y="497164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7434599"/>
            <a:ext cx="4100829" cy="1355090"/>
          </a:xfrm>
          <a:custGeom>
            <a:avLst/>
            <a:gdLst/>
            <a:ahLst/>
            <a:cxnLst/>
            <a:rect l="l" t="t" r="r" b="b"/>
            <a:pathLst>
              <a:path w="4100830" h="1355090">
                <a:moveTo>
                  <a:pt x="3948355" y="1354874"/>
                </a:moveTo>
                <a:lnTo>
                  <a:pt x="152400" y="1354874"/>
                </a:lnTo>
                <a:lnTo>
                  <a:pt x="122529" y="1351919"/>
                </a:lnTo>
                <a:lnTo>
                  <a:pt x="67848" y="1329270"/>
                </a:lnTo>
                <a:lnTo>
                  <a:pt x="25605" y="1287026"/>
                </a:lnTo>
                <a:lnTo>
                  <a:pt x="2955" y="1232345"/>
                </a:lnTo>
                <a:lnTo>
                  <a:pt x="0" y="1202474"/>
                </a:lnTo>
                <a:lnTo>
                  <a:pt x="0" y="152400"/>
                </a:lnTo>
                <a:lnTo>
                  <a:pt x="11600" y="94079"/>
                </a:lnTo>
                <a:lnTo>
                  <a:pt x="44637" y="44637"/>
                </a:lnTo>
                <a:lnTo>
                  <a:pt x="94079" y="11600"/>
                </a:lnTo>
                <a:lnTo>
                  <a:pt x="152400" y="0"/>
                </a:lnTo>
                <a:lnTo>
                  <a:pt x="3948355" y="0"/>
                </a:lnTo>
                <a:lnTo>
                  <a:pt x="4006676" y="11600"/>
                </a:lnTo>
                <a:lnTo>
                  <a:pt x="4056117" y="44637"/>
                </a:lnTo>
                <a:lnTo>
                  <a:pt x="4089154" y="94079"/>
                </a:lnTo>
                <a:lnTo>
                  <a:pt x="4100755" y="152400"/>
                </a:lnTo>
                <a:lnTo>
                  <a:pt x="4100755" y="1202474"/>
                </a:lnTo>
                <a:lnTo>
                  <a:pt x="4089154" y="1260795"/>
                </a:lnTo>
                <a:lnTo>
                  <a:pt x="4056117" y="1310238"/>
                </a:lnTo>
                <a:lnTo>
                  <a:pt x="4006676" y="1343274"/>
                </a:lnTo>
                <a:lnTo>
                  <a:pt x="3948355" y="1354874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5728" y="6318215"/>
            <a:ext cx="2512060" cy="462280"/>
          </a:xfrm>
          <a:custGeom>
            <a:avLst/>
            <a:gdLst/>
            <a:ahLst/>
            <a:cxnLst/>
            <a:rect l="l" t="t" r="r" b="b"/>
            <a:pathLst>
              <a:path w="2512059" h="462279">
                <a:moveTo>
                  <a:pt x="2359323" y="461930"/>
                </a:moveTo>
                <a:lnTo>
                  <a:pt x="152399" y="461930"/>
                </a:lnTo>
                <a:lnTo>
                  <a:pt x="122529" y="458975"/>
                </a:lnTo>
                <a:lnTo>
                  <a:pt x="67848" y="436325"/>
                </a:lnTo>
                <a:lnTo>
                  <a:pt x="25605" y="394082"/>
                </a:lnTo>
                <a:lnTo>
                  <a:pt x="2955" y="339401"/>
                </a:lnTo>
                <a:lnTo>
                  <a:pt x="0" y="309530"/>
                </a:lnTo>
                <a:lnTo>
                  <a:pt x="0" y="152399"/>
                </a:lnTo>
                <a:lnTo>
                  <a:pt x="11600" y="94079"/>
                </a:lnTo>
                <a:lnTo>
                  <a:pt x="44637" y="44637"/>
                </a:lnTo>
                <a:lnTo>
                  <a:pt x="94079" y="11600"/>
                </a:lnTo>
                <a:lnTo>
                  <a:pt x="152399" y="0"/>
                </a:lnTo>
                <a:lnTo>
                  <a:pt x="2359323" y="0"/>
                </a:lnTo>
                <a:lnTo>
                  <a:pt x="2417644" y="11600"/>
                </a:lnTo>
                <a:lnTo>
                  <a:pt x="2467086" y="44637"/>
                </a:lnTo>
                <a:lnTo>
                  <a:pt x="2500123" y="94079"/>
                </a:lnTo>
                <a:lnTo>
                  <a:pt x="2511723" y="152399"/>
                </a:lnTo>
                <a:lnTo>
                  <a:pt x="2511723" y="309530"/>
                </a:lnTo>
                <a:lnTo>
                  <a:pt x="2500123" y="367851"/>
                </a:lnTo>
                <a:lnTo>
                  <a:pt x="2467086" y="417294"/>
                </a:lnTo>
                <a:lnTo>
                  <a:pt x="2417644" y="450329"/>
                </a:lnTo>
                <a:lnTo>
                  <a:pt x="2359323" y="46193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82563" y="6292772"/>
            <a:ext cx="2678430" cy="513080"/>
          </a:xfrm>
          <a:custGeom>
            <a:avLst/>
            <a:gdLst/>
            <a:ahLst/>
            <a:cxnLst/>
            <a:rect l="l" t="t" r="r" b="b"/>
            <a:pathLst>
              <a:path w="2678430" h="513079">
                <a:moveTo>
                  <a:pt x="2525881" y="512817"/>
                </a:moveTo>
                <a:lnTo>
                  <a:pt x="152400" y="512817"/>
                </a:lnTo>
                <a:lnTo>
                  <a:pt x="122529" y="509861"/>
                </a:lnTo>
                <a:lnTo>
                  <a:pt x="67848" y="487212"/>
                </a:lnTo>
                <a:lnTo>
                  <a:pt x="25604" y="444968"/>
                </a:lnTo>
                <a:lnTo>
                  <a:pt x="2955" y="390287"/>
                </a:lnTo>
                <a:lnTo>
                  <a:pt x="0" y="360417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7"/>
                </a:lnTo>
                <a:lnTo>
                  <a:pt x="94079" y="11600"/>
                </a:lnTo>
                <a:lnTo>
                  <a:pt x="152400" y="0"/>
                </a:lnTo>
                <a:lnTo>
                  <a:pt x="2525881" y="0"/>
                </a:lnTo>
                <a:lnTo>
                  <a:pt x="2584202" y="11600"/>
                </a:lnTo>
                <a:lnTo>
                  <a:pt x="2633644" y="44637"/>
                </a:lnTo>
                <a:lnTo>
                  <a:pt x="2666680" y="94079"/>
                </a:lnTo>
                <a:lnTo>
                  <a:pt x="2678281" y="152400"/>
                </a:lnTo>
                <a:lnTo>
                  <a:pt x="2678281" y="360417"/>
                </a:lnTo>
                <a:lnTo>
                  <a:pt x="2666680" y="418738"/>
                </a:lnTo>
                <a:lnTo>
                  <a:pt x="2633644" y="468180"/>
                </a:lnTo>
                <a:lnTo>
                  <a:pt x="2584202" y="501216"/>
                </a:lnTo>
                <a:lnTo>
                  <a:pt x="2525881" y="512817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35856" y="7419045"/>
            <a:ext cx="3627754" cy="1303020"/>
          </a:xfrm>
          <a:custGeom>
            <a:avLst/>
            <a:gdLst/>
            <a:ahLst/>
            <a:cxnLst/>
            <a:rect l="l" t="t" r="r" b="b"/>
            <a:pathLst>
              <a:path w="3627755" h="1303020">
                <a:moveTo>
                  <a:pt x="3474845" y="1302983"/>
                </a:moveTo>
                <a:lnTo>
                  <a:pt x="152399" y="1302983"/>
                </a:lnTo>
                <a:lnTo>
                  <a:pt x="122529" y="1300028"/>
                </a:lnTo>
                <a:lnTo>
                  <a:pt x="67848" y="1277378"/>
                </a:lnTo>
                <a:lnTo>
                  <a:pt x="25605" y="1235135"/>
                </a:lnTo>
                <a:lnTo>
                  <a:pt x="2955" y="1180454"/>
                </a:lnTo>
                <a:lnTo>
                  <a:pt x="0" y="1150583"/>
                </a:lnTo>
                <a:lnTo>
                  <a:pt x="0" y="152399"/>
                </a:lnTo>
                <a:lnTo>
                  <a:pt x="11601" y="94079"/>
                </a:lnTo>
                <a:lnTo>
                  <a:pt x="44636" y="44637"/>
                </a:lnTo>
                <a:lnTo>
                  <a:pt x="94079" y="11600"/>
                </a:lnTo>
                <a:lnTo>
                  <a:pt x="152399" y="0"/>
                </a:lnTo>
                <a:lnTo>
                  <a:pt x="3474845" y="0"/>
                </a:lnTo>
                <a:lnTo>
                  <a:pt x="3533167" y="11600"/>
                </a:lnTo>
                <a:lnTo>
                  <a:pt x="3582608" y="44637"/>
                </a:lnTo>
                <a:lnTo>
                  <a:pt x="3615644" y="94079"/>
                </a:lnTo>
                <a:lnTo>
                  <a:pt x="3627245" y="152399"/>
                </a:lnTo>
                <a:lnTo>
                  <a:pt x="3627245" y="1150583"/>
                </a:lnTo>
                <a:lnTo>
                  <a:pt x="3615644" y="1208904"/>
                </a:lnTo>
                <a:lnTo>
                  <a:pt x="3582608" y="1258346"/>
                </a:lnTo>
                <a:lnTo>
                  <a:pt x="3533167" y="1291382"/>
                </a:lnTo>
                <a:lnTo>
                  <a:pt x="3474845" y="1302983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40608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40608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40608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40608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40608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552001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52001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52001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52001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52001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863407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863407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63407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63407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63407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174813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174813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74813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74813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74813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2912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2912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2912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2912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2912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4307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4307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4307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4307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4307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5712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5712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35712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5712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5712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47117" y="193702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47117" y="504025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7117" y="814338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47117" y="1124650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7117" y="1434974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4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56038" y="7411421"/>
            <a:ext cx="3723004" cy="1318260"/>
          </a:xfrm>
          <a:custGeom>
            <a:avLst/>
            <a:gdLst/>
            <a:ahLst/>
            <a:cxnLst/>
            <a:rect l="l" t="t" r="r" b="b"/>
            <a:pathLst>
              <a:path w="3723004" h="1318259">
                <a:moveTo>
                  <a:pt x="3571242" y="1318230"/>
                </a:moveTo>
                <a:lnTo>
                  <a:pt x="152400" y="1318230"/>
                </a:lnTo>
                <a:lnTo>
                  <a:pt x="122529" y="1315275"/>
                </a:lnTo>
                <a:lnTo>
                  <a:pt x="67848" y="1292625"/>
                </a:lnTo>
                <a:lnTo>
                  <a:pt x="25605" y="1250381"/>
                </a:lnTo>
                <a:lnTo>
                  <a:pt x="2955" y="1195700"/>
                </a:lnTo>
                <a:lnTo>
                  <a:pt x="0" y="1165830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7"/>
                </a:lnTo>
                <a:lnTo>
                  <a:pt x="94079" y="11601"/>
                </a:lnTo>
                <a:lnTo>
                  <a:pt x="152400" y="0"/>
                </a:lnTo>
                <a:lnTo>
                  <a:pt x="3571242" y="0"/>
                </a:lnTo>
                <a:lnTo>
                  <a:pt x="3601112" y="2955"/>
                </a:lnTo>
                <a:lnTo>
                  <a:pt x="3655793" y="25605"/>
                </a:lnTo>
                <a:lnTo>
                  <a:pt x="3698037" y="67848"/>
                </a:lnTo>
                <a:lnTo>
                  <a:pt x="3720686" y="122529"/>
                </a:lnTo>
                <a:lnTo>
                  <a:pt x="3722970" y="145607"/>
                </a:lnTo>
                <a:lnTo>
                  <a:pt x="3722970" y="1172623"/>
                </a:lnTo>
                <a:lnTo>
                  <a:pt x="3712041" y="1224151"/>
                </a:lnTo>
                <a:lnTo>
                  <a:pt x="3679005" y="1273593"/>
                </a:lnTo>
                <a:lnTo>
                  <a:pt x="3629563" y="1306629"/>
                </a:lnTo>
                <a:lnTo>
                  <a:pt x="3571242" y="131823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365" y="2633187"/>
            <a:ext cx="3337702" cy="333611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0298" y="2574197"/>
            <a:ext cx="3262582" cy="3262582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5856" y="2665088"/>
            <a:ext cx="3171692" cy="3171692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801" y="2659966"/>
            <a:ext cx="3302696" cy="3299709"/>
          </a:xfrm>
          <a:prstGeom prst="rect">
            <a:avLst/>
          </a:prstGeom>
        </p:spPr>
      </p:pic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4421555" y="604645"/>
            <a:ext cx="9446260" cy="13042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350" spc="-580" dirty="0"/>
              <a:t>INTRODUCTIONS</a:t>
            </a:r>
            <a:endParaRPr sz="8350"/>
          </a:p>
        </p:txBody>
      </p:sp>
      <p:sp>
        <p:nvSpPr>
          <p:cNvPr id="56" name="object 56"/>
          <p:cNvSpPr txBox="1"/>
          <p:nvPr/>
        </p:nvSpPr>
        <p:spPr>
          <a:xfrm>
            <a:off x="5340171" y="6368336"/>
            <a:ext cx="3391535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55" dirty="0">
                <a:solidFill>
                  <a:srgbClr val="E8ECEF"/>
                </a:solidFill>
                <a:latin typeface="Arial Black"/>
                <a:cs typeface="Arial Black"/>
              </a:rPr>
              <a:t>Kathleen</a:t>
            </a:r>
            <a:r>
              <a:rPr sz="2450" spc="-145" dirty="0">
                <a:solidFill>
                  <a:srgbClr val="E8ECEF"/>
                </a:solidFill>
                <a:latin typeface="Arial Black"/>
                <a:cs typeface="Arial Black"/>
              </a:rPr>
              <a:t> VanderVeen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322761" y="6292804"/>
            <a:ext cx="1677670" cy="4394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spc="-465" dirty="0">
                <a:solidFill>
                  <a:srgbClr val="E8ECEF"/>
                </a:solidFill>
                <a:latin typeface="Arial Black"/>
                <a:cs typeface="Arial Black"/>
              </a:rPr>
              <a:t>MJ</a:t>
            </a:r>
            <a:r>
              <a:rPr sz="2700" spc="-19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700" spc="-120" dirty="0">
                <a:solidFill>
                  <a:srgbClr val="E8ECEF"/>
                </a:solidFill>
                <a:latin typeface="Arial Black"/>
                <a:cs typeface="Arial Black"/>
              </a:rPr>
              <a:t>Creutz</a:t>
            </a:r>
            <a:endParaRPr sz="2700">
              <a:latin typeface="Arial Black"/>
              <a:cs typeface="Arial Black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197330" y="6308808"/>
            <a:ext cx="2249170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29" dirty="0">
                <a:solidFill>
                  <a:srgbClr val="E8ECEF"/>
                </a:solidFill>
                <a:latin typeface="Arial Black"/>
                <a:cs typeface="Arial Black"/>
              </a:rPr>
              <a:t>Stacy</a:t>
            </a:r>
            <a:r>
              <a:rPr sz="2500" spc="-180" dirty="0">
                <a:solidFill>
                  <a:srgbClr val="E8ECEF"/>
                </a:solidFill>
                <a:latin typeface="Arial Black"/>
                <a:cs typeface="Arial Black"/>
              </a:rPr>
              <a:t> Piasecki</a:t>
            </a:r>
            <a:endParaRPr sz="2500">
              <a:latin typeface="Arial Black"/>
              <a:cs typeface="Arial Black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403345" y="7464156"/>
            <a:ext cx="3656965" cy="1120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209" marR="5080" indent="-17145" algn="just">
              <a:lnSpc>
                <a:spcPct val="116799"/>
              </a:lnSpc>
              <a:spcBef>
                <a:spcPts val="95"/>
              </a:spcBef>
            </a:pPr>
            <a:r>
              <a:rPr sz="2050" spc="-140" dirty="0">
                <a:solidFill>
                  <a:srgbClr val="E8ECEF"/>
                </a:solidFill>
                <a:latin typeface="Arial Black"/>
                <a:cs typeface="Arial Black"/>
              </a:rPr>
              <a:t>Assistant</a:t>
            </a:r>
            <a:r>
              <a:rPr sz="205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100" dirty="0">
                <a:solidFill>
                  <a:srgbClr val="E8ECEF"/>
                </a:solidFill>
                <a:latin typeface="Arial Black"/>
                <a:cs typeface="Arial Black"/>
              </a:rPr>
              <a:t>Director:</a:t>
            </a:r>
            <a:r>
              <a:rPr sz="2050" spc="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120" dirty="0">
                <a:solidFill>
                  <a:srgbClr val="E8ECEF"/>
                </a:solidFill>
                <a:latin typeface="Arial Black"/>
                <a:cs typeface="Arial Black"/>
              </a:rPr>
              <a:t>Office</a:t>
            </a:r>
            <a:r>
              <a:rPr sz="205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25" dirty="0">
                <a:solidFill>
                  <a:srgbClr val="E8ECEF"/>
                </a:solidFill>
                <a:latin typeface="Arial Black"/>
                <a:cs typeface="Arial Black"/>
              </a:rPr>
              <a:t>of </a:t>
            </a:r>
            <a:r>
              <a:rPr sz="2050" spc="-140" dirty="0">
                <a:solidFill>
                  <a:srgbClr val="E8ECEF"/>
                </a:solidFill>
                <a:latin typeface="Arial Black"/>
                <a:cs typeface="Arial Black"/>
              </a:rPr>
              <a:t>Civil</a:t>
            </a:r>
            <a:r>
              <a:rPr sz="2050" spc="-3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150" dirty="0">
                <a:solidFill>
                  <a:srgbClr val="E8ECEF"/>
                </a:solidFill>
                <a:latin typeface="Arial Black"/>
                <a:cs typeface="Arial Black"/>
              </a:rPr>
              <a:t>Rights</a:t>
            </a:r>
            <a:r>
              <a:rPr sz="2050" spc="-2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80" dirty="0">
                <a:solidFill>
                  <a:srgbClr val="E8ECEF"/>
                </a:solidFill>
                <a:latin typeface="Arial Black"/>
                <a:cs typeface="Arial Black"/>
              </a:rPr>
              <a:t>and</a:t>
            </a:r>
            <a:r>
              <a:rPr sz="2050" spc="-4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140" dirty="0">
                <a:solidFill>
                  <a:srgbClr val="E8ECEF"/>
                </a:solidFill>
                <a:latin typeface="Arial Black"/>
                <a:cs typeface="Arial Black"/>
              </a:rPr>
              <a:t>Title</a:t>
            </a:r>
            <a:r>
              <a:rPr sz="2050" spc="1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330" dirty="0">
                <a:solidFill>
                  <a:srgbClr val="E8ECEF"/>
                </a:solidFill>
                <a:latin typeface="Arial Black"/>
                <a:cs typeface="Arial Black"/>
              </a:rPr>
              <a:t>IX</a:t>
            </a:r>
            <a:r>
              <a:rPr sz="2050" spc="15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25" dirty="0">
                <a:solidFill>
                  <a:srgbClr val="E8ECEF"/>
                </a:solidFill>
                <a:latin typeface="Arial Black"/>
                <a:cs typeface="Arial Black"/>
              </a:rPr>
              <a:t>and </a:t>
            </a:r>
            <a:r>
              <a:rPr sz="2050" spc="-70" dirty="0">
                <a:solidFill>
                  <a:srgbClr val="E8ECEF"/>
                </a:solidFill>
                <a:latin typeface="Arial Black"/>
                <a:cs typeface="Arial Black"/>
              </a:rPr>
              <a:t>Deputy</a:t>
            </a:r>
            <a:r>
              <a:rPr sz="2050" spc="-12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120" dirty="0">
                <a:solidFill>
                  <a:srgbClr val="E8ECEF"/>
                </a:solidFill>
                <a:latin typeface="Arial Black"/>
                <a:cs typeface="Arial Black"/>
              </a:rPr>
              <a:t>Title</a:t>
            </a:r>
            <a:r>
              <a:rPr sz="2050" spc="-12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180" dirty="0">
                <a:solidFill>
                  <a:srgbClr val="E8ECEF"/>
                </a:solidFill>
                <a:latin typeface="Arial Black"/>
                <a:cs typeface="Arial Black"/>
              </a:rPr>
              <a:t>IX</a:t>
            </a:r>
            <a:r>
              <a:rPr sz="2050" spc="-12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050" spc="-50" dirty="0">
                <a:solidFill>
                  <a:srgbClr val="E8ECEF"/>
                </a:solidFill>
                <a:latin typeface="Arial Black"/>
                <a:cs typeface="Arial Black"/>
              </a:rPr>
              <a:t>Coordinator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923793" y="7385899"/>
            <a:ext cx="3251835" cy="1250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500"/>
              </a:lnSpc>
              <a:spcBef>
                <a:spcPts val="95"/>
              </a:spcBef>
            </a:pPr>
            <a:r>
              <a:rPr sz="2300" spc="-155" dirty="0">
                <a:solidFill>
                  <a:srgbClr val="E8ECEF"/>
                </a:solidFill>
                <a:latin typeface="Arial Black"/>
                <a:cs typeface="Arial Black"/>
              </a:rPr>
              <a:t>Lead </a:t>
            </a:r>
            <a:r>
              <a:rPr sz="2300" spc="-125" dirty="0">
                <a:solidFill>
                  <a:srgbClr val="E8ECEF"/>
                </a:solidFill>
                <a:latin typeface="Arial Black"/>
                <a:cs typeface="Arial Black"/>
              </a:rPr>
              <a:t>Civil</a:t>
            </a:r>
            <a:r>
              <a:rPr sz="2300" spc="-15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E8ECEF"/>
                </a:solidFill>
                <a:latin typeface="Arial Black"/>
                <a:cs typeface="Arial Black"/>
              </a:rPr>
              <a:t>Rights </a:t>
            </a:r>
            <a:r>
              <a:rPr sz="2300" spc="-105" dirty="0">
                <a:solidFill>
                  <a:srgbClr val="E8ECEF"/>
                </a:solidFill>
                <a:latin typeface="Arial Black"/>
                <a:cs typeface="Arial Black"/>
              </a:rPr>
              <a:t>Investigator</a:t>
            </a:r>
            <a:r>
              <a:rPr sz="2300" spc="-14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300" spc="-330" dirty="0">
                <a:solidFill>
                  <a:srgbClr val="E8ECEF"/>
                </a:solidFill>
                <a:latin typeface="Arial Black"/>
                <a:cs typeface="Arial Black"/>
              </a:rPr>
              <a:t>&amp;</a:t>
            </a:r>
            <a:r>
              <a:rPr sz="2300" spc="-14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300" spc="-70" dirty="0">
                <a:solidFill>
                  <a:srgbClr val="E8ECEF"/>
                </a:solidFill>
                <a:latin typeface="Arial Black"/>
                <a:cs typeface="Arial Black"/>
              </a:rPr>
              <a:t>Deputy </a:t>
            </a:r>
            <a:r>
              <a:rPr sz="2300" spc="-130" dirty="0">
                <a:solidFill>
                  <a:srgbClr val="E8ECEF"/>
                </a:solidFill>
                <a:latin typeface="Arial Black"/>
                <a:cs typeface="Arial Black"/>
              </a:rPr>
              <a:t>Title</a:t>
            </a:r>
            <a:r>
              <a:rPr sz="2300" spc="-15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300" spc="-195" dirty="0">
                <a:solidFill>
                  <a:srgbClr val="E8ECEF"/>
                </a:solidFill>
                <a:latin typeface="Arial Black"/>
                <a:cs typeface="Arial Black"/>
              </a:rPr>
              <a:t>IX</a:t>
            </a:r>
            <a:r>
              <a:rPr sz="2300" spc="-15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300" spc="-10" dirty="0">
                <a:solidFill>
                  <a:srgbClr val="E8ECEF"/>
                </a:solidFill>
                <a:latin typeface="Arial Black"/>
                <a:cs typeface="Arial Black"/>
              </a:rPr>
              <a:t>Coordinator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475301" y="9275793"/>
            <a:ext cx="50463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40" dirty="0">
                <a:latin typeface="Trebuchet MS"/>
                <a:cs typeface="Trebuchet MS"/>
              </a:rPr>
              <a:t>www.</a:t>
            </a:r>
            <a:r>
              <a:rPr sz="3400" spc="-675" dirty="0">
                <a:latin typeface="Trebuchet MS"/>
                <a:cs typeface="Trebuchet MS"/>
              </a:rPr>
              <a:t> </a:t>
            </a:r>
            <a:r>
              <a:rPr sz="3400" spc="325" dirty="0">
                <a:latin typeface="Trebuchet MS"/>
                <a:cs typeface="Trebuchet MS"/>
              </a:rPr>
              <a:t>gvsu.</a:t>
            </a:r>
            <a:r>
              <a:rPr sz="3400" spc="-675" dirty="0">
                <a:latin typeface="Trebuchet MS"/>
                <a:cs typeface="Trebuchet MS"/>
              </a:rPr>
              <a:t> </a:t>
            </a:r>
            <a:r>
              <a:rPr sz="3400" spc="225" dirty="0">
                <a:latin typeface="Trebuchet MS"/>
                <a:cs typeface="Trebuchet MS"/>
              </a:rPr>
              <a:t>edu/</a:t>
            </a:r>
            <a:r>
              <a:rPr sz="3400" spc="-675" dirty="0">
                <a:latin typeface="Trebuchet MS"/>
                <a:cs typeface="Trebuchet MS"/>
              </a:rPr>
              <a:t> </a:t>
            </a:r>
            <a:r>
              <a:rPr sz="3400" spc="-170" dirty="0">
                <a:latin typeface="Trebuchet MS"/>
                <a:cs typeface="Trebuchet MS"/>
              </a:rPr>
              <a:t>t</a:t>
            </a:r>
            <a:r>
              <a:rPr sz="3400" spc="-675" dirty="0">
                <a:latin typeface="Trebuchet MS"/>
                <a:cs typeface="Trebuchet MS"/>
              </a:rPr>
              <a:t> </a:t>
            </a:r>
            <a:r>
              <a:rPr sz="3400" spc="-125" dirty="0">
                <a:latin typeface="Trebuchet MS"/>
                <a:cs typeface="Trebuchet MS"/>
              </a:rPr>
              <a:t>i</a:t>
            </a:r>
            <a:r>
              <a:rPr sz="3400" spc="-675" dirty="0">
                <a:latin typeface="Trebuchet MS"/>
                <a:cs typeface="Trebuchet MS"/>
              </a:rPr>
              <a:t> </a:t>
            </a:r>
            <a:r>
              <a:rPr sz="3400" spc="-170" dirty="0">
                <a:latin typeface="Trebuchet MS"/>
                <a:cs typeface="Trebuchet MS"/>
              </a:rPr>
              <a:t>t</a:t>
            </a:r>
            <a:r>
              <a:rPr sz="3400" spc="-670" dirty="0">
                <a:latin typeface="Trebuchet MS"/>
                <a:cs typeface="Trebuchet MS"/>
              </a:rPr>
              <a:t> </a:t>
            </a:r>
            <a:r>
              <a:rPr sz="3400" spc="195" dirty="0">
                <a:latin typeface="Trebuchet MS"/>
                <a:cs typeface="Trebuchet MS"/>
              </a:rPr>
              <a:t>leix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93664" y="7417288"/>
            <a:ext cx="3248660" cy="124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700"/>
              </a:lnSpc>
              <a:spcBef>
                <a:spcPts val="100"/>
              </a:spcBef>
            </a:pPr>
            <a:r>
              <a:rPr sz="1750" spc="-145" dirty="0">
                <a:solidFill>
                  <a:srgbClr val="E8ECEF"/>
                </a:solidFill>
                <a:latin typeface="Arial Black"/>
                <a:cs typeface="Arial Black"/>
              </a:rPr>
              <a:t>Associate</a:t>
            </a:r>
            <a:r>
              <a:rPr sz="1750" spc="-9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175" dirty="0">
                <a:solidFill>
                  <a:srgbClr val="E8ECEF"/>
                </a:solidFill>
                <a:latin typeface="Arial Black"/>
                <a:cs typeface="Arial Black"/>
              </a:rPr>
              <a:t>Vice</a:t>
            </a:r>
            <a:r>
              <a:rPr sz="1750" spc="-9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10" dirty="0">
                <a:solidFill>
                  <a:srgbClr val="E8ECEF"/>
                </a:solidFill>
                <a:latin typeface="Arial Black"/>
                <a:cs typeface="Arial Black"/>
              </a:rPr>
              <a:t>President, </a:t>
            </a:r>
            <a:r>
              <a:rPr sz="1750" spc="-120" dirty="0">
                <a:solidFill>
                  <a:srgbClr val="E8ECEF"/>
                </a:solidFill>
                <a:latin typeface="Arial Black"/>
                <a:cs typeface="Arial Black"/>
              </a:rPr>
              <a:t>Acting</a:t>
            </a:r>
            <a:r>
              <a:rPr sz="1750" spc="-9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110" dirty="0">
                <a:solidFill>
                  <a:srgbClr val="E8ECEF"/>
                </a:solidFill>
                <a:latin typeface="Arial Black"/>
                <a:cs typeface="Arial Black"/>
              </a:rPr>
              <a:t>Title</a:t>
            </a:r>
            <a:r>
              <a:rPr sz="1750" spc="-9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160" dirty="0">
                <a:solidFill>
                  <a:srgbClr val="E8ECEF"/>
                </a:solidFill>
                <a:latin typeface="Arial Black"/>
                <a:cs typeface="Arial Black"/>
              </a:rPr>
              <a:t>IX</a:t>
            </a:r>
            <a:r>
              <a:rPr sz="1750" spc="-9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75" dirty="0">
                <a:solidFill>
                  <a:srgbClr val="E8ECEF"/>
                </a:solidFill>
                <a:latin typeface="Arial Black"/>
                <a:cs typeface="Arial Black"/>
              </a:rPr>
              <a:t>Coordinator,</a:t>
            </a:r>
            <a:r>
              <a:rPr sz="1750" spc="-9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160" dirty="0">
                <a:solidFill>
                  <a:srgbClr val="E8ECEF"/>
                </a:solidFill>
                <a:latin typeface="Arial Black"/>
                <a:cs typeface="Arial Black"/>
              </a:rPr>
              <a:t>&amp; </a:t>
            </a:r>
            <a:r>
              <a:rPr sz="1750" spc="-70" dirty="0">
                <a:solidFill>
                  <a:srgbClr val="E8ECEF"/>
                </a:solidFill>
                <a:latin typeface="Arial Black"/>
                <a:cs typeface="Arial Black"/>
              </a:rPr>
              <a:t>Deputy</a:t>
            </a:r>
            <a:r>
              <a:rPr sz="1750" spc="-95" dirty="0">
                <a:solidFill>
                  <a:srgbClr val="E8ECEF"/>
                </a:solidFill>
                <a:latin typeface="Arial Black"/>
                <a:cs typeface="Arial Black"/>
              </a:rPr>
              <a:t> Chief</a:t>
            </a:r>
            <a:r>
              <a:rPr sz="1750" spc="-9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95" dirty="0">
                <a:solidFill>
                  <a:srgbClr val="E8ECEF"/>
                </a:solidFill>
                <a:latin typeface="Arial Black"/>
                <a:cs typeface="Arial Black"/>
              </a:rPr>
              <a:t>Inclusion</a:t>
            </a:r>
            <a:r>
              <a:rPr sz="1750" spc="-9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25" dirty="0">
                <a:solidFill>
                  <a:srgbClr val="E8ECEF"/>
                </a:solidFill>
                <a:latin typeface="Arial Black"/>
                <a:cs typeface="Arial Black"/>
              </a:rPr>
              <a:t>and </a:t>
            </a:r>
            <a:r>
              <a:rPr sz="1750" spc="-95" dirty="0">
                <a:solidFill>
                  <a:srgbClr val="E8ECEF"/>
                </a:solidFill>
                <a:latin typeface="Arial Black"/>
                <a:cs typeface="Arial Black"/>
              </a:rPr>
              <a:t>Equity</a:t>
            </a:r>
            <a:r>
              <a:rPr sz="1750" spc="-10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1750" spc="-10" dirty="0">
                <a:solidFill>
                  <a:srgbClr val="E8ECEF"/>
                </a:solidFill>
                <a:latin typeface="Arial Black"/>
                <a:cs typeface="Arial Black"/>
              </a:rPr>
              <a:t>Officer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95053" y="7411421"/>
            <a:ext cx="3623310" cy="1269365"/>
          </a:xfrm>
          <a:custGeom>
            <a:avLst/>
            <a:gdLst/>
            <a:ahLst/>
            <a:cxnLst/>
            <a:rect l="l" t="t" r="r" b="b"/>
            <a:pathLst>
              <a:path w="3623310" h="1269365">
                <a:moveTo>
                  <a:pt x="3472328" y="1268773"/>
                </a:moveTo>
                <a:lnTo>
                  <a:pt x="152400" y="1268773"/>
                </a:lnTo>
                <a:lnTo>
                  <a:pt x="122529" y="1265818"/>
                </a:lnTo>
                <a:lnTo>
                  <a:pt x="67848" y="1243168"/>
                </a:lnTo>
                <a:lnTo>
                  <a:pt x="25605" y="1200925"/>
                </a:lnTo>
                <a:lnTo>
                  <a:pt x="2955" y="1146243"/>
                </a:lnTo>
                <a:lnTo>
                  <a:pt x="0" y="1116373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7"/>
                </a:lnTo>
                <a:lnTo>
                  <a:pt x="94079" y="11601"/>
                </a:lnTo>
                <a:lnTo>
                  <a:pt x="152400" y="0"/>
                </a:lnTo>
                <a:lnTo>
                  <a:pt x="3472328" y="0"/>
                </a:lnTo>
                <a:lnTo>
                  <a:pt x="3530649" y="11601"/>
                </a:lnTo>
                <a:lnTo>
                  <a:pt x="3580091" y="44637"/>
                </a:lnTo>
                <a:lnTo>
                  <a:pt x="3613127" y="94079"/>
                </a:lnTo>
                <a:lnTo>
                  <a:pt x="3622942" y="134344"/>
                </a:lnTo>
                <a:lnTo>
                  <a:pt x="3622942" y="1134429"/>
                </a:lnTo>
                <a:lnTo>
                  <a:pt x="3613127" y="1174694"/>
                </a:lnTo>
                <a:lnTo>
                  <a:pt x="3580091" y="1224136"/>
                </a:lnTo>
                <a:lnTo>
                  <a:pt x="3530649" y="1257172"/>
                </a:lnTo>
                <a:lnTo>
                  <a:pt x="3472328" y="1268773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15118" y="6345949"/>
            <a:ext cx="2985135" cy="497205"/>
          </a:xfrm>
          <a:custGeom>
            <a:avLst/>
            <a:gdLst/>
            <a:ahLst/>
            <a:cxnLst/>
            <a:rect l="l" t="t" r="r" b="b"/>
            <a:pathLst>
              <a:path w="2985135" h="497204">
                <a:moveTo>
                  <a:pt x="2832198" y="497164"/>
                </a:moveTo>
                <a:lnTo>
                  <a:pt x="152400" y="497164"/>
                </a:lnTo>
                <a:lnTo>
                  <a:pt x="122529" y="494209"/>
                </a:lnTo>
                <a:lnTo>
                  <a:pt x="67848" y="471560"/>
                </a:lnTo>
                <a:lnTo>
                  <a:pt x="25604" y="429316"/>
                </a:lnTo>
                <a:lnTo>
                  <a:pt x="2955" y="374635"/>
                </a:lnTo>
                <a:lnTo>
                  <a:pt x="0" y="344764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7"/>
                </a:lnTo>
                <a:lnTo>
                  <a:pt x="94079" y="11600"/>
                </a:lnTo>
                <a:lnTo>
                  <a:pt x="152400" y="0"/>
                </a:lnTo>
                <a:lnTo>
                  <a:pt x="2832198" y="0"/>
                </a:lnTo>
                <a:lnTo>
                  <a:pt x="2890519" y="11600"/>
                </a:lnTo>
                <a:lnTo>
                  <a:pt x="2939961" y="44637"/>
                </a:lnTo>
                <a:lnTo>
                  <a:pt x="2972997" y="94079"/>
                </a:lnTo>
                <a:lnTo>
                  <a:pt x="2984598" y="152400"/>
                </a:lnTo>
                <a:lnTo>
                  <a:pt x="2984598" y="344764"/>
                </a:lnTo>
                <a:lnTo>
                  <a:pt x="2972997" y="403085"/>
                </a:lnTo>
                <a:lnTo>
                  <a:pt x="2939961" y="452528"/>
                </a:lnTo>
                <a:lnTo>
                  <a:pt x="2890519" y="485564"/>
                </a:lnTo>
                <a:lnTo>
                  <a:pt x="2832198" y="497164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1430319" y="6384761"/>
            <a:ext cx="235458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35" dirty="0">
                <a:solidFill>
                  <a:srgbClr val="E8ECEF"/>
                </a:solidFill>
                <a:latin typeface="Arial Black"/>
                <a:cs typeface="Arial Black"/>
              </a:rPr>
              <a:t>Cameron</a:t>
            </a:r>
            <a:r>
              <a:rPr sz="2450" spc="-165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450" spc="-315" dirty="0">
                <a:solidFill>
                  <a:srgbClr val="E8ECEF"/>
                </a:solidFill>
                <a:latin typeface="Arial Black"/>
                <a:cs typeface="Arial Black"/>
              </a:rPr>
              <a:t>Jones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964655" y="7742356"/>
            <a:ext cx="3285490" cy="39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45" dirty="0">
                <a:solidFill>
                  <a:srgbClr val="E8ECEF"/>
                </a:solidFill>
                <a:latin typeface="Arial Black"/>
                <a:cs typeface="Arial Black"/>
              </a:rPr>
              <a:t>Civil</a:t>
            </a:r>
            <a:r>
              <a:rPr sz="2450" spc="-17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450" spc="-175" dirty="0">
                <a:solidFill>
                  <a:srgbClr val="E8ECEF"/>
                </a:solidFill>
                <a:latin typeface="Arial Black"/>
                <a:cs typeface="Arial Black"/>
              </a:rPr>
              <a:t>Rights</a:t>
            </a:r>
            <a:r>
              <a:rPr sz="2450" spc="-150" dirty="0">
                <a:solidFill>
                  <a:srgbClr val="E8ECEF"/>
                </a:solidFill>
                <a:latin typeface="Arial Black"/>
                <a:cs typeface="Arial Black"/>
              </a:rPr>
              <a:t> </a:t>
            </a:r>
            <a:r>
              <a:rPr sz="2450" spc="-165" dirty="0">
                <a:solidFill>
                  <a:srgbClr val="E8ECEF"/>
                </a:solidFill>
                <a:latin typeface="Arial Black"/>
                <a:cs typeface="Arial Black"/>
              </a:rPr>
              <a:t>Specialist</a:t>
            </a:r>
            <a:endParaRPr sz="24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 marR="5080" indent="19050">
              <a:lnSpc>
                <a:spcPts val="6900"/>
              </a:lnSpc>
              <a:spcBef>
                <a:spcPts val="1560"/>
              </a:spcBef>
            </a:pPr>
            <a:r>
              <a:rPr sz="6950" spc="-200" dirty="0"/>
              <a:t>CONTENT </a:t>
            </a:r>
            <a:r>
              <a:rPr sz="6950" spc="-625" dirty="0"/>
              <a:t>WARNING</a:t>
            </a:r>
            <a:endParaRPr sz="6950"/>
          </a:p>
        </p:txBody>
      </p:sp>
      <p:grpSp>
        <p:nvGrpSpPr>
          <p:cNvPr id="3" name="object 3"/>
          <p:cNvGrpSpPr/>
          <p:nvPr/>
        </p:nvGrpSpPr>
        <p:grpSpPr>
          <a:xfrm>
            <a:off x="13155890" y="-1"/>
            <a:ext cx="5132705" cy="4453890"/>
            <a:chOff x="13155890" y="-1"/>
            <a:chExt cx="5132705" cy="4453890"/>
          </a:xfrm>
        </p:grpSpPr>
        <p:sp>
          <p:nvSpPr>
            <p:cNvPr id="4" name="object 4"/>
            <p:cNvSpPr/>
            <p:nvPr/>
          </p:nvSpPr>
          <p:spPr>
            <a:xfrm>
              <a:off x="13155890" y="0"/>
              <a:ext cx="3536950" cy="2541270"/>
            </a:xfrm>
            <a:custGeom>
              <a:avLst/>
              <a:gdLst/>
              <a:ahLst/>
              <a:cxnLst/>
              <a:rect l="l" t="t" r="r" b="b"/>
              <a:pathLst>
                <a:path w="3536950" h="2541270">
                  <a:moveTo>
                    <a:pt x="2652287" y="2540908"/>
                  </a:moveTo>
                  <a:lnTo>
                    <a:pt x="884095" y="2540908"/>
                  </a:lnTo>
                  <a:lnTo>
                    <a:pt x="0" y="1021369"/>
                  </a:lnTo>
                  <a:lnTo>
                    <a:pt x="594251" y="0"/>
                  </a:lnTo>
                  <a:lnTo>
                    <a:pt x="2942131" y="0"/>
                  </a:lnTo>
                  <a:lnTo>
                    <a:pt x="3536382" y="1021369"/>
                  </a:lnTo>
                  <a:lnTo>
                    <a:pt x="2652287" y="2540908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35737" y="1113812"/>
              <a:ext cx="2352261" cy="33397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371491" y="-1"/>
              <a:ext cx="1917064" cy="928369"/>
            </a:xfrm>
            <a:custGeom>
              <a:avLst/>
              <a:gdLst/>
              <a:ahLst/>
              <a:cxnLst/>
              <a:rect l="l" t="t" r="r" b="b"/>
              <a:pathLst>
                <a:path w="1917065" h="928369">
                  <a:moveTo>
                    <a:pt x="1916508" y="928058"/>
                  </a:moveTo>
                  <a:lnTo>
                    <a:pt x="539961" y="928058"/>
                  </a:lnTo>
                  <a:lnTo>
                    <a:pt x="0" y="0"/>
                  </a:lnTo>
                  <a:lnTo>
                    <a:pt x="1916508" y="0"/>
                  </a:lnTo>
                  <a:lnTo>
                    <a:pt x="1916508" y="928058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-1"/>
            <a:ext cx="5207000" cy="4453890"/>
            <a:chOff x="0" y="-1"/>
            <a:chExt cx="5207000" cy="4453890"/>
          </a:xfrm>
        </p:grpSpPr>
        <p:sp>
          <p:nvSpPr>
            <p:cNvPr id="8" name="object 8"/>
            <p:cNvSpPr/>
            <p:nvPr/>
          </p:nvSpPr>
          <p:spPr>
            <a:xfrm>
              <a:off x="0" y="-1"/>
              <a:ext cx="1950085" cy="928369"/>
            </a:xfrm>
            <a:custGeom>
              <a:avLst/>
              <a:gdLst/>
              <a:ahLst/>
              <a:cxnLst/>
              <a:rect l="l" t="t" r="r" b="b"/>
              <a:pathLst>
                <a:path w="1950085" h="928369">
                  <a:moveTo>
                    <a:pt x="1409850" y="928058"/>
                  </a:moveTo>
                  <a:lnTo>
                    <a:pt x="0" y="928058"/>
                  </a:lnTo>
                  <a:lnTo>
                    <a:pt x="0" y="0"/>
                  </a:lnTo>
                  <a:lnTo>
                    <a:pt x="1949812" y="0"/>
                  </a:lnTo>
                  <a:lnTo>
                    <a:pt x="1409850" y="928058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13812"/>
              <a:ext cx="2453992" cy="33397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670086" y="0"/>
              <a:ext cx="3536950" cy="2512695"/>
            </a:xfrm>
            <a:custGeom>
              <a:avLst/>
              <a:gdLst/>
              <a:ahLst/>
              <a:cxnLst/>
              <a:rect l="l" t="t" r="r" b="b"/>
              <a:pathLst>
                <a:path w="3536950" h="2512695">
                  <a:moveTo>
                    <a:pt x="2652287" y="2512333"/>
                  </a:moveTo>
                  <a:lnTo>
                    <a:pt x="884095" y="2512333"/>
                  </a:lnTo>
                  <a:lnTo>
                    <a:pt x="0" y="992794"/>
                  </a:lnTo>
                  <a:lnTo>
                    <a:pt x="577625" y="0"/>
                  </a:lnTo>
                  <a:lnTo>
                    <a:pt x="2958757" y="0"/>
                  </a:lnTo>
                  <a:lnTo>
                    <a:pt x="3536382" y="992794"/>
                  </a:lnTo>
                  <a:lnTo>
                    <a:pt x="2652287" y="2512333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10105" marR="5080" indent="-2098040">
              <a:lnSpc>
                <a:spcPct val="116300"/>
              </a:lnSpc>
              <a:spcBef>
                <a:spcPts val="100"/>
              </a:spcBef>
            </a:pPr>
            <a:r>
              <a:rPr sz="3600" b="0" spc="80" dirty="0">
                <a:latin typeface="Tahoma"/>
                <a:cs typeface="Tahoma"/>
              </a:rPr>
              <a:t>Topics</a:t>
            </a:r>
            <a:r>
              <a:rPr sz="3600" b="0" spc="-165" dirty="0">
                <a:latin typeface="Tahoma"/>
                <a:cs typeface="Tahoma"/>
              </a:rPr>
              <a:t> </a:t>
            </a:r>
            <a:r>
              <a:rPr sz="3600" b="0" spc="125" dirty="0">
                <a:latin typeface="Tahoma"/>
                <a:cs typeface="Tahoma"/>
              </a:rPr>
              <a:t>related</a:t>
            </a:r>
            <a:r>
              <a:rPr sz="3600" b="0" spc="-165" dirty="0">
                <a:latin typeface="Tahoma"/>
                <a:cs typeface="Tahoma"/>
              </a:rPr>
              <a:t> </a:t>
            </a:r>
            <a:r>
              <a:rPr sz="3600" b="0" spc="140" dirty="0">
                <a:latin typeface="Tahoma"/>
                <a:cs typeface="Tahoma"/>
              </a:rPr>
              <a:t>to</a:t>
            </a:r>
            <a:r>
              <a:rPr sz="3600" b="0" spc="-165" dirty="0">
                <a:latin typeface="Tahoma"/>
                <a:cs typeface="Tahoma"/>
              </a:rPr>
              <a:t> </a:t>
            </a:r>
            <a:r>
              <a:rPr sz="3600" b="0" spc="114" dirty="0">
                <a:latin typeface="Tahoma"/>
                <a:cs typeface="Tahoma"/>
              </a:rPr>
              <a:t>sexual</a:t>
            </a:r>
            <a:r>
              <a:rPr sz="3600" b="0" spc="-160" dirty="0">
                <a:latin typeface="Tahoma"/>
                <a:cs typeface="Tahoma"/>
              </a:rPr>
              <a:t> </a:t>
            </a:r>
            <a:r>
              <a:rPr sz="3600" b="0" spc="95" dirty="0">
                <a:latin typeface="Tahoma"/>
                <a:cs typeface="Tahoma"/>
              </a:rPr>
              <a:t>misconduct/assault,</a:t>
            </a:r>
            <a:r>
              <a:rPr sz="3600" b="0" spc="-165" dirty="0">
                <a:latin typeface="Tahoma"/>
                <a:cs typeface="Tahoma"/>
              </a:rPr>
              <a:t> </a:t>
            </a:r>
            <a:r>
              <a:rPr sz="3600" b="0" spc="125" dirty="0">
                <a:latin typeface="Tahoma"/>
                <a:cs typeface="Tahoma"/>
              </a:rPr>
              <a:t>intimate</a:t>
            </a:r>
            <a:r>
              <a:rPr sz="3600" b="0" spc="-165" dirty="0">
                <a:latin typeface="Tahoma"/>
                <a:cs typeface="Tahoma"/>
              </a:rPr>
              <a:t> </a:t>
            </a:r>
            <a:r>
              <a:rPr sz="3600" b="0" spc="135" dirty="0">
                <a:latin typeface="Tahoma"/>
                <a:cs typeface="Tahoma"/>
              </a:rPr>
              <a:t>partner </a:t>
            </a:r>
            <a:r>
              <a:rPr sz="3600" b="0" spc="60" dirty="0">
                <a:latin typeface="Tahoma"/>
                <a:cs typeface="Tahoma"/>
              </a:rPr>
              <a:t>violence,</a:t>
            </a:r>
            <a:r>
              <a:rPr sz="3600" b="0" spc="-175" dirty="0">
                <a:latin typeface="Tahoma"/>
                <a:cs typeface="Tahoma"/>
              </a:rPr>
              <a:t> </a:t>
            </a:r>
            <a:r>
              <a:rPr sz="3600" b="0" spc="55" dirty="0">
                <a:latin typeface="Tahoma"/>
                <a:cs typeface="Tahoma"/>
              </a:rPr>
              <a:t>stalking,</a:t>
            </a:r>
            <a:r>
              <a:rPr sz="3600" b="0" spc="-175" dirty="0">
                <a:latin typeface="Tahoma"/>
                <a:cs typeface="Tahoma"/>
              </a:rPr>
              <a:t> </a:t>
            </a:r>
            <a:r>
              <a:rPr sz="3600" b="0" spc="175" dirty="0">
                <a:latin typeface="Tahoma"/>
                <a:cs typeface="Tahoma"/>
              </a:rPr>
              <a:t>and</a:t>
            </a:r>
            <a:r>
              <a:rPr sz="3600" b="0" spc="-175" dirty="0">
                <a:latin typeface="Tahoma"/>
                <a:cs typeface="Tahoma"/>
              </a:rPr>
              <a:t> </a:t>
            </a:r>
            <a:r>
              <a:rPr sz="3600" b="0" spc="55" dirty="0">
                <a:latin typeface="Tahoma"/>
                <a:cs typeface="Tahoma"/>
              </a:rPr>
              <a:t>age</a:t>
            </a:r>
            <a:r>
              <a:rPr sz="3600" b="0" spc="-170" dirty="0">
                <a:latin typeface="Tahoma"/>
                <a:cs typeface="Tahoma"/>
              </a:rPr>
              <a:t> </a:t>
            </a:r>
            <a:r>
              <a:rPr sz="3600" b="0" spc="110" dirty="0">
                <a:latin typeface="Tahoma"/>
                <a:cs typeface="Tahoma"/>
              </a:rPr>
              <a:t>discrimination.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12033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12033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12033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12033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12033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12033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212033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23426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23426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3426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3426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3426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23426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23426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34832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834832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834832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834832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834832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834832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834832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146238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8146238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146238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146238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46238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46238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46238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04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04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04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04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04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04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04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6999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6999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6999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6999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6999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6999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6999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8404" y="51435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68404" y="545385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404" y="57641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404" y="607449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8404" y="63848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404" y="66951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8404" y="700543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79809" y="5143499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535"/>
                </a:moveTo>
                <a:lnTo>
                  <a:pt x="0" y="48535"/>
                </a:lnTo>
                <a:lnTo>
                  <a:pt x="0" y="0"/>
                </a:lnTo>
                <a:lnTo>
                  <a:pt x="45757" y="40"/>
                </a:lnTo>
                <a:lnTo>
                  <a:pt x="45757" y="48535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79809" y="5453855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79809" y="5764167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79809" y="6074491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79809" y="6384803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79809" y="6695116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9809" y="7005439"/>
            <a:ext cx="46355" cy="48895"/>
          </a:xfrm>
          <a:custGeom>
            <a:avLst/>
            <a:gdLst/>
            <a:ahLst/>
            <a:cxnLst/>
            <a:rect l="l" t="t" r="r" b="b"/>
            <a:pathLst>
              <a:path w="46355" h="48895">
                <a:moveTo>
                  <a:pt x="45757" y="48492"/>
                </a:moveTo>
                <a:lnTo>
                  <a:pt x="0" y="48492"/>
                </a:lnTo>
                <a:lnTo>
                  <a:pt x="0" y="0"/>
                </a:lnTo>
                <a:lnTo>
                  <a:pt x="45757" y="0"/>
                </a:lnTo>
                <a:lnTo>
                  <a:pt x="45757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7227" y="897381"/>
            <a:ext cx="11560810" cy="1569720"/>
          </a:xfrm>
          <a:custGeom>
            <a:avLst/>
            <a:gdLst/>
            <a:ahLst/>
            <a:cxnLst/>
            <a:rect l="l" t="t" r="r" b="b"/>
            <a:pathLst>
              <a:path w="11560810" h="1569720">
                <a:moveTo>
                  <a:pt x="11409683" y="1569168"/>
                </a:moveTo>
                <a:lnTo>
                  <a:pt x="152400" y="1569168"/>
                </a:lnTo>
                <a:lnTo>
                  <a:pt x="122529" y="1566212"/>
                </a:lnTo>
                <a:lnTo>
                  <a:pt x="67848" y="1543563"/>
                </a:lnTo>
                <a:lnTo>
                  <a:pt x="25604" y="1501319"/>
                </a:lnTo>
                <a:lnTo>
                  <a:pt x="2955" y="1446638"/>
                </a:lnTo>
                <a:lnTo>
                  <a:pt x="0" y="1416768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11409683" y="0"/>
                </a:lnTo>
                <a:lnTo>
                  <a:pt x="11468004" y="11600"/>
                </a:lnTo>
                <a:lnTo>
                  <a:pt x="11517447" y="44636"/>
                </a:lnTo>
                <a:lnTo>
                  <a:pt x="11550483" y="94079"/>
                </a:lnTo>
                <a:lnTo>
                  <a:pt x="11560357" y="134947"/>
                </a:lnTo>
                <a:lnTo>
                  <a:pt x="11560357" y="1434220"/>
                </a:lnTo>
                <a:lnTo>
                  <a:pt x="11550483" y="1475089"/>
                </a:lnTo>
                <a:lnTo>
                  <a:pt x="11517447" y="1524531"/>
                </a:lnTo>
                <a:lnTo>
                  <a:pt x="11468004" y="1557567"/>
                </a:lnTo>
                <a:lnTo>
                  <a:pt x="11409683" y="1569168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83897" y="926459"/>
            <a:ext cx="10587355" cy="146304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12700" marR="5080" indent="195580">
              <a:lnSpc>
                <a:spcPts val="5100"/>
              </a:lnSpc>
              <a:spcBef>
                <a:spcPts val="1200"/>
              </a:spcBef>
            </a:pPr>
            <a:r>
              <a:rPr sz="5150" spc="-420" dirty="0"/>
              <a:t>OVERVIEW</a:t>
            </a:r>
            <a:r>
              <a:rPr sz="5150" spc="-265" dirty="0"/>
              <a:t> </a:t>
            </a:r>
            <a:r>
              <a:rPr sz="5150" spc="-270" dirty="0"/>
              <a:t>OF</a:t>
            </a:r>
            <a:r>
              <a:rPr sz="5150" spc="-265" dirty="0"/>
              <a:t> </a:t>
            </a:r>
            <a:r>
              <a:rPr sz="5150" spc="-245" dirty="0"/>
              <a:t>REPORT</a:t>
            </a:r>
            <a:r>
              <a:rPr sz="5150" spc="-265" dirty="0"/>
              <a:t> </a:t>
            </a:r>
            <a:r>
              <a:rPr sz="5150" spc="-10" dirty="0"/>
              <a:t>TYPES </a:t>
            </a:r>
            <a:r>
              <a:rPr sz="5150" spc="-500" dirty="0"/>
              <a:t>WE</a:t>
            </a:r>
            <a:r>
              <a:rPr sz="5150" spc="-265" dirty="0"/>
              <a:t> </a:t>
            </a:r>
            <a:r>
              <a:rPr sz="5150" spc="-295" dirty="0"/>
              <a:t>RECEIVE</a:t>
            </a:r>
            <a:r>
              <a:rPr sz="5150" spc="-265" dirty="0"/>
              <a:t> </a:t>
            </a:r>
            <a:r>
              <a:rPr sz="5150" spc="-315" dirty="0"/>
              <a:t>AND</a:t>
            </a:r>
            <a:r>
              <a:rPr sz="5150" spc="-265" dirty="0"/>
              <a:t> </a:t>
            </a:r>
            <a:r>
              <a:rPr sz="5150" spc="-250" dirty="0"/>
              <a:t>RESPOND</a:t>
            </a:r>
            <a:r>
              <a:rPr sz="5150" spc="-265" dirty="0"/>
              <a:t> </a:t>
            </a:r>
            <a:r>
              <a:rPr sz="5150" spc="-25" dirty="0"/>
              <a:t>TO</a:t>
            </a:r>
            <a:endParaRPr sz="515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001260" cy="6677659"/>
            <a:chOff x="0" y="0"/>
            <a:chExt cx="5001260" cy="667765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0364" cy="350520"/>
            </a:xfrm>
            <a:custGeom>
              <a:avLst/>
              <a:gdLst/>
              <a:ahLst/>
              <a:cxnLst/>
              <a:rect l="l" t="t" r="r" b="b"/>
              <a:pathLst>
                <a:path w="1650364" h="350520">
                  <a:moveTo>
                    <a:pt x="1446598" y="350233"/>
                  </a:moveTo>
                  <a:lnTo>
                    <a:pt x="0" y="350233"/>
                  </a:lnTo>
                  <a:lnTo>
                    <a:pt x="0" y="0"/>
                  </a:lnTo>
                  <a:lnTo>
                    <a:pt x="1650370" y="0"/>
                  </a:lnTo>
                  <a:lnTo>
                    <a:pt x="1446598" y="350233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6563"/>
              <a:ext cx="2325351" cy="28107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56088" y="0"/>
              <a:ext cx="3335654" cy="1840864"/>
            </a:xfrm>
            <a:custGeom>
              <a:avLst/>
              <a:gdLst/>
              <a:ahLst/>
              <a:cxnLst/>
              <a:rect l="l" t="t" r="r" b="b"/>
              <a:pathLst>
                <a:path w="3335654" h="1840864">
                  <a:moveTo>
                    <a:pt x="2501470" y="1840517"/>
                  </a:moveTo>
                  <a:lnTo>
                    <a:pt x="833823" y="1840517"/>
                  </a:lnTo>
                  <a:lnTo>
                    <a:pt x="0" y="407383"/>
                  </a:lnTo>
                  <a:lnTo>
                    <a:pt x="237022" y="0"/>
                  </a:lnTo>
                  <a:lnTo>
                    <a:pt x="3098270" y="0"/>
                  </a:lnTo>
                  <a:lnTo>
                    <a:pt x="3335293" y="407383"/>
                  </a:lnTo>
                  <a:lnTo>
                    <a:pt x="2501470" y="1840517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460146"/>
              <a:ext cx="2430145" cy="3217545"/>
            </a:xfrm>
            <a:custGeom>
              <a:avLst/>
              <a:gdLst/>
              <a:ahLst/>
              <a:cxnLst/>
              <a:rect l="l" t="t" r="r" b="b"/>
              <a:pathLst>
                <a:path w="2430145" h="3217545">
                  <a:moveTo>
                    <a:pt x="1494155" y="3217401"/>
                  </a:moveTo>
                  <a:lnTo>
                    <a:pt x="0" y="3217401"/>
                  </a:lnTo>
                  <a:lnTo>
                    <a:pt x="0" y="0"/>
                  </a:lnTo>
                  <a:lnTo>
                    <a:pt x="1494155" y="0"/>
                  </a:lnTo>
                  <a:lnTo>
                    <a:pt x="2430126" y="1608701"/>
                  </a:lnTo>
                  <a:lnTo>
                    <a:pt x="1494155" y="321740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088" y="1988117"/>
              <a:ext cx="3344818" cy="289661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44" y="2891986"/>
            <a:ext cx="107796" cy="1077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44" y="3888589"/>
            <a:ext cx="107796" cy="107796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7240608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40608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40608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240608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240608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52001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52001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52001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552001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52001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63407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63407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63407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863407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863407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74813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74813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74813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174813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174813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44" y="4877349"/>
            <a:ext cx="107796" cy="10779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44" y="6213022"/>
            <a:ext cx="107796" cy="107796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44" y="7546222"/>
            <a:ext cx="107796" cy="107796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908575" y="2603230"/>
            <a:ext cx="10765790" cy="632142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1145"/>
              </a:spcBef>
            </a:pPr>
            <a:r>
              <a:rPr sz="2400" spc="-165" dirty="0">
                <a:latin typeface="Arial Black"/>
                <a:cs typeface="Arial Black"/>
              </a:rPr>
              <a:t>Sexual</a:t>
            </a:r>
            <a:r>
              <a:rPr sz="2400" spc="-17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Harassment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spc="105" dirty="0">
                <a:latin typeface="Tahoma"/>
                <a:cs typeface="Tahoma"/>
              </a:rPr>
              <a:t>Unwelcome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conduct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based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130" dirty="0">
                <a:latin typeface="Tahoma"/>
                <a:cs typeface="Tahoma"/>
              </a:rPr>
              <a:t>on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sex,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sexual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orientation,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gender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45" dirty="0">
                <a:latin typeface="Tahoma"/>
                <a:cs typeface="Tahoma"/>
              </a:rPr>
              <a:t>identity,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and/or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pregnancy.</a:t>
            </a:r>
            <a:endParaRPr sz="20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665"/>
              </a:spcBef>
            </a:pPr>
            <a:r>
              <a:rPr sz="2400" spc="-165" dirty="0">
                <a:latin typeface="Arial Black"/>
                <a:cs typeface="Arial Black"/>
              </a:rPr>
              <a:t>Sexual</a:t>
            </a:r>
            <a:r>
              <a:rPr sz="2400" spc="-170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Assault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000" spc="105" dirty="0">
                <a:latin typeface="Tahoma"/>
                <a:cs typeface="Tahoma"/>
              </a:rPr>
              <a:t>Unwelcome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sexual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intercourse/fondling,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incest,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statutory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rape</a:t>
            </a:r>
            <a:r>
              <a:rPr sz="2000" spc="-4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(16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spc="-20" dirty="0">
                <a:latin typeface="Tahoma"/>
                <a:cs typeface="Tahoma"/>
              </a:rPr>
              <a:t>yr.)</a:t>
            </a:r>
            <a:endParaRPr sz="20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760"/>
              </a:spcBef>
            </a:pPr>
            <a:r>
              <a:rPr sz="2400" spc="-145" dirty="0">
                <a:latin typeface="Arial Black"/>
                <a:cs typeface="Arial Black"/>
              </a:rPr>
              <a:t>Domestic</a:t>
            </a:r>
            <a:r>
              <a:rPr sz="2400" spc="-130" dirty="0">
                <a:latin typeface="Arial Black"/>
                <a:cs typeface="Arial Black"/>
              </a:rPr>
              <a:t> </a:t>
            </a:r>
            <a:r>
              <a:rPr sz="2400" spc="-30" dirty="0">
                <a:latin typeface="Arial Black"/>
                <a:cs typeface="Arial Black"/>
              </a:rPr>
              <a:t>Violence</a:t>
            </a:r>
            <a:endParaRPr sz="2400">
              <a:latin typeface="Arial Black"/>
              <a:cs typeface="Arial Black"/>
            </a:endParaRPr>
          </a:p>
          <a:p>
            <a:pPr marL="12700" marR="7620">
              <a:lnSpc>
                <a:spcPct val="118800"/>
              </a:lnSpc>
              <a:spcBef>
                <a:spcPts val="310"/>
              </a:spcBef>
            </a:pPr>
            <a:r>
              <a:rPr sz="2000" spc="65" dirty="0">
                <a:latin typeface="Tahoma"/>
                <a:cs typeface="Tahoma"/>
              </a:rPr>
              <a:t>Physical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violence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threat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of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violence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committed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by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a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current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former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spouse,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intimate partner,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co-</a:t>
            </a:r>
            <a:r>
              <a:rPr sz="2000" spc="65" dirty="0">
                <a:latin typeface="Tahoma"/>
                <a:cs typeface="Tahoma"/>
              </a:rPr>
              <a:t>parent,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person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you’ve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lived</a:t>
            </a:r>
            <a:r>
              <a:rPr sz="2000" spc="-7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with.</a:t>
            </a:r>
            <a:endParaRPr sz="20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625"/>
              </a:spcBef>
            </a:pPr>
            <a:r>
              <a:rPr sz="2400" spc="-90" dirty="0">
                <a:latin typeface="Arial Black"/>
                <a:cs typeface="Arial Black"/>
              </a:rPr>
              <a:t>Dating</a:t>
            </a:r>
            <a:r>
              <a:rPr sz="2400" spc="-150" dirty="0">
                <a:latin typeface="Arial Black"/>
                <a:cs typeface="Arial Black"/>
              </a:rPr>
              <a:t> </a:t>
            </a:r>
            <a:r>
              <a:rPr sz="2400" spc="-40" dirty="0">
                <a:latin typeface="Arial Black"/>
                <a:cs typeface="Arial Black"/>
              </a:rPr>
              <a:t>Violence</a:t>
            </a:r>
            <a:endParaRPr sz="2400">
              <a:latin typeface="Arial Black"/>
              <a:cs typeface="Arial Black"/>
            </a:endParaRPr>
          </a:p>
          <a:p>
            <a:pPr marL="12700" marR="591820">
              <a:lnSpc>
                <a:spcPct val="118800"/>
              </a:lnSpc>
              <a:spcBef>
                <a:spcPts val="310"/>
              </a:spcBef>
            </a:pPr>
            <a:r>
              <a:rPr sz="2000" spc="65" dirty="0">
                <a:latin typeface="Tahoma"/>
                <a:cs typeface="Tahoma"/>
              </a:rPr>
              <a:t>Physical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violence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threat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of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violence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committed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by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a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current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former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romantic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or </a:t>
            </a:r>
            <a:r>
              <a:rPr sz="2000" spc="80" dirty="0">
                <a:latin typeface="Tahoma"/>
                <a:cs typeface="Tahoma"/>
              </a:rPr>
              <a:t>intimate</a:t>
            </a:r>
            <a:r>
              <a:rPr sz="2000" spc="-6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partner.</a:t>
            </a:r>
            <a:endParaRPr sz="20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1605"/>
              </a:spcBef>
            </a:pPr>
            <a:r>
              <a:rPr sz="2400" spc="-10" dirty="0">
                <a:latin typeface="Arial Black"/>
                <a:cs typeface="Arial Black"/>
              </a:rPr>
              <a:t>Stalking</a:t>
            </a:r>
            <a:endParaRPr sz="2400">
              <a:latin typeface="Arial Black"/>
              <a:cs typeface="Arial Black"/>
            </a:endParaRPr>
          </a:p>
          <a:p>
            <a:pPr marL="12700" marR="94615">
              <a:lnSpc>
                <a:spcPct val="118800"/>
              </a:lnSpc>
              <a:spcBef>
                <a:spcPts val="434"/>
              </a:spcBef>
            </a:pPr>
            <a:r>
              <a:rPr sz="2000" spc="50" dirty="0">
                <a:latin typeface="Tahoma"/>
                <a:cs typeface="Tahoma"/>
              </a:rPr>
              <a:t>Engaging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in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a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course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of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conduct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involving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repeated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continuing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harassment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of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another </a:t>
            </a:r>
            <a:r>
              <a:rPr sz="2000" spc="110" dirty="0">
                <a:latin typeface="Tahoma"/>
                <a:cs typeface="Tahoma"/>
              </a:rPr>
              <a:t>person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that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would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cause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a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reasonable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person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to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fear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for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their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safety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the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safety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of </a:t>
            </a:r>
            <a:r>
              <a:rPr sz="2000" spc="90" dirty="0">
                <a:latin typeface="Tahoma"/>
                <a:cs typeface="Tahoma"/>
              </a:rPr>
              <a:t>others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or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suffer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substantial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emotional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distress.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67227" y="897381"/>
            <a:ext cx="11560810" cy="1569720"/>
          </a:xfrm>
          <a:custGeom>
            <a:avLst/>
            <a:gdLst/>
            <a:ahLst/>
            <a:cxnLst/>
            <a:rect l="l" t="t" r="r" b="b"/>
            <a:pathLst>
              <a:path w="11560810" h="1569720">
                <a:moveTo>
                  <a:pt x="11409683" y="1569168"/>
                </a:moveTo>
                <a:lnTo>
                  <a:pt x="152400" y="1569168"/>
                </a:lnTo>
                <a:lnTo>
                  <a:pt x="122529" y="1566212"/>
                </a:lnTo>
                <a:lnTo>
                  <a:pt x="67848" y="1543563"/>
                </a:lnTo>
                <a:lnTo>
                  <a:pt x="25604" y="1501319"/>
                </a:lnTo>
                <a:lnTo>
                  <a:pt x="2955" y="1446638"/>
                </a:lnTo>
                <a:lnTo>
                  <a:pt x="0" y="1416768"/>
                </a:lnTo>
                <a:lnTo>
                  <a:pt x="0" y="152400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400" y="0"/>
                </a:lnTo>
                <a:lnTo>
                  <a:pt x="11409683" y="0"/>
                </a:lnTo>
                <a:lnTo>
                  <a:pt x="11468004" y="11600"/>
                </a:lnTo>
                <a:lnTo>
                  <a:pt x="11517447" y="44636"/>
                </a:lnTo>
                <a:lnTo>
                  <a:pt x="11550483" y="94079"/>
                </a:lnTo>
                <a:lnTo>
                  <a:pt x="11560357" y="134947"/>
                </a:lnTo>
                <a:lnTo>
                  <a:pt x="11560357" y="1434220"/>
                </a:lnTo>
                <a:lnTo>
                  <a:pt x="11550483" y="1475089"/>
                </a:lnTo>
                <a:lnTo>
                  <a:pt x="11517447" y="1524531"/>
                </a:lnTo>
                <a:lnTo>
                  <a:pt x="11468004" y="1557567"/>
                </a:lnTo>
                <a:lnTo>
                  <a:pt x="11409683" y="1569168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45784" y="918235"/>
            <a:ext cx="11005185" cy="137922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 indent="109855">
              <a:lnSpc>
                <a:spcPts val="4800"/>
              </a:lnSpc>
              <a:spcBef>
                <a:spcPts val="1140"/>
              </a:spcBef>
            </a:pPr>
            <a:r>
              <a:rPr sz="4850" spc="-390" dirty="0"/>
              <a:t>OVERVIEW</a:t>
            </a:r>
            <a:r>
              <a:rPr sz="4850" spc="-250" dirty="0"/>
              <a:t> </a:t>
            </a:r>
            <a:r>
              <a:rPr sz="4850" spc="-254" dirty="0"/>
              <a:t>OF </a:t>
            </a:r>
            <a:r>
              <a:rPr sz="4850" spc="-235" dirty="0"/>
              <a:t>REPORT</a:t>
            </a:r>
            <a:r>
              <a:rPr sz="4850" spc="-254" dirty="0"/>
              <a:t> </a:t>
            </a:r>
            <a:r>
              <a:rPr sz="4850" spc="-105" dirty="0"/>
              <a:t>TYPES</a:t>
            </a:r>
            <a:r>
              <a:rPr sz="4850" spc="-250" dirty="0"/>
              <a:t> </a:t>
            </a:r>
            <a:r>
              <a:rPr sz="4850" spc="-495" dirty="0"/>
              <a:t>WE </a:t>
            </a:r>
            <a:r>
              <a:rPr sz="4850" spc="-275" dirty="0"/>
              <a:t>RECEIVE</a:t>
            </a:r>
            <a:r>
              <a:rPr sz="4850" spc="-235" dirty="0"/>
              <a:t> </a:t>
            </a:r>
            <a:r>
              <a:rPr sz="4850" spc="-300" dirty="0"/>
              <a:t>AND</a:t>
            </a:r>
            <a:r>
              <a:rPr sz="4850" spc="-229" dirty="0"/>
              <a:t> </a:t>
            </a:r>
            <a:r>
              <a:rPr sz="4850" spc="-240" dirty="0"/>
              <a:t>RESPOND </a:t>
            </a:r>
            <a:r>
              <a:rPr sz="4850" spc="-185" dirty="0"/>
              <a:t>TO</a:t>
            </a:r>
            <a:r>
              <a:rPr sz="4850" spc="-229" dirty="0"/>
              <a:t> </a:t>
            </a:r>
            <a:r>
              <a:rPr sz="4850" spc="-114" dirty="0"/>
              <a:t>CONT.</a:t>
            </a:r>
            <a:endParaRPr sz="4850"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5001260" cy="6677659"/>
            <a:chOff x="0" y="0"/>
            <a:chExt cx="5001260" cy="6677659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650364" cy="350520"/>
            </a:xfrm>
            <a:custGeom>
              <a:avLst/>
              <a:gdLst/>
              <a:ahLst/>
              <a:cxnLst/>
              <a:rect l="l" t="t" r="r" b="b"/>
              <a:pathLst>
                <a:path w="1650364" h="350520">
                  <a:moveTo>
                    <a:pt x="1446598" y="350233"/>
                  </a:moveTo>
                  <a:lnTo>
                    <a:pt x="0" y="350233"/>
                  </a:lnTo>
                  <a:lnTo>
                    <a:pt x="0" y="0"/>
                  </a:lnTo>
                  <a:lnTo>
                    <a:pt x="1650370" y="0"/>
                  </a:lnTo>
                  <a:lnTo>
                    <a:pt x="1446598" y="350233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06563"/>
              <a:ext cx="2325351" cy="281070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56088" y="0"/>
              <a:ext cx="3335654" cy="1840864"/>
            </a:xfrm>
            <a:custGeom>
              <a:avLst/>
              <a:gdLst/>
              <a:ahLst/>
              <a:cxnLst/>
              <a:rect l="l" t="t" r="r" b="b"/>
              <a:pathLst>
                <a:path w="3335654" h="1840864">
                  <a:moveTo>
                    <a:pt x="2501470" y="1840517"/>
                  </a:moveTo>
                  <a:lnTo>
                    <a:pt x="833823" y="1840517"/>
                  </a:lnTo>
                  <a:lnTo>
                    <a:pt x="0" y="407383"/>
                  </a:lnTo>
                  <a:lnTo>
                    <a:pt x="237022" y="0"/>
                  </a:lnTo>
                  <a:lnTo>
                    <a:pt x="3098270" y="0"/>
                  </a:lnTo>
                  <a:lnTo>
                    <a:pt x="3335293" y="407383"/>
                  </a:lnTo>
                  <a:lnTo>
                    <a:pt x="2501470" y="1840517"/>
                  </a:lnTo>
                  <a:close/>
                </a:path>
              </a:pathLst>
            </a:custGeom>
            <a:solidFill>
              <a:srgbClr val="868E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460146"/>
              <a:ext cx="2430145" cy="3217545"/>
            </a:xfrm>
            <a:custGeom>
              <a:avLst/>
              <a:gdLst/>
              <a:ahLst/>
              <a:cxnLst/>
              <a:rect l="l" t="t" r="r" b="b"/>
              <a:pathLst>
                <a:path w="2430145" h="3217545">
                  <a:moveTo>
                    <a:pt x="1494155" y="3217401"/>
                  </a:moveTo>
                  <a:lnTo>
                    <a:pt x="0" y="3217401"/>
                  </a:lnTo>
                  <a:lnTo>
                    <a:pt x="0" y="0"/>
                  </a:lnTo>
                  <a:lnTo>
                    <a:pt x="1494155" y="0"/>
                  </a:lnTo>
                  <a:lnTo>
                    <a:pt x="2430126" y="1608701"/>
                  </a:lnTo>
                  <a:lnTo>
                    <a:pt x="1494155" y="3217401"/>
                  </a:lnTo>
                  <a:close/>
                </a:path>
              </a:pathLst>
            </a:custGeom>
            <a:solidFill>
              <a:srgbClr val="006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6088" y="1988117"/>
              <a:ext cx="3344818" cy="2896612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3453583" y="9610725"/>
            <a:ext cx="4834890" cy="0"/>
          </a:xfrm>
          <a:custGeom>
            <a:avLst/>
            <a:gdLst/>
            <a:ahLst/>
            <a:cxnLst/>
            <a:rect l="l" t="t" r="r" b="b"/>
            <a:pathLst>
              <a:path w="4834890">
                <a:moveTo>
                  <a:pt x="0" y="0"/>
                </a:moveTo>
                <a:lnTo>
                  <a:pt x="4834415" y="0"/>
                </a:lnTo>
              </a:path>
            </a:pathLst>
          </a:custGeom>
          <a:ln w="95249">
            <a:solidFill>
              <a:srgbClr val="006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610725"/>
            <a:ext cx="4662805" cy="95250"/>
          </a:xfrm>
          <a:custGeom>
            <a:avLst/>
            <a:gdLst/>
            <a:ahLst/>
            <a:cxnLst/>
            <a:rect l="l" t="t" r="r" b="b"/>
            <a:pathLst>
              <a:path w="4662805" h="95250">
                <a:moveTo>
                  <a:pt x="4662194" y="95249"/>
                </a:moveTo>
                <a:lnTo>
                  <a:pt x="0" y="95249"/>
                </a:lnTo>
                <a:lnTo>
                  <a:pt x="0" y="0"/>
                </a:lnTo>
                <a:lnTo>
                  <a:pt x="4662194" y="0"/>
                </a:lnTo>
                <a:lnTo>
                  <a:pt x="4662194" y="9524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240608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240608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240608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40608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40608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52001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552001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552001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552001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52001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863407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863407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863407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863407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63407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74813" y="193701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174813" y="504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174813" y="8143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174813" y="112465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174813" y="143497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48492" y="48492"/>
                </a:moveTo>
                <a:lnTo>
                  <a:pt x="0" y="48492"/>
                </a:lnTo>
                <a:lnTo>
                  <a:pt x="0" y="0"/>
                </a:lnTo>
                <a:lnTo>
                  <a:pt x="48492" y="0"/>
                </a:lnTo>
                <a:lnTo>
                  <a:pt x="48492" y="48492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92640" y="2623437"/>
            <a:ext cx="12340590" cy="6284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708660">
              <a:lnSpc>
                <a:spcPct val="115599"/>
              </a:lnSpc>
              <a:spcBef>
                <a:spcPts val="90"/>
              </a:spcBef>
            </a:pPr>
            <a:r>
              <a:rPr sz="2200" spc="85" dirty="0">
                <a:latin typeface="Tahoma"/>
                <a:cs typeface="Tahoma"/>
              </a:rPr>
              <a:t>Discriminatory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100" dirty="0">
                <a:latin typeface="Tahoma"/>
                <a:cs typeface="Tahoma"/>
              </a:rPr>
              <a:t>Harassment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100" dirty="0">
                <a:latin typeface="Tahoma"/>
                <a:cs typeface="Tahoma"/>
              </a:rPr>
              <a:t>may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85" dirty="0">
                <a:latin typeface="Tahoma"/>
                <a:cs typeface="Tahoma"/>
              </a:rPr>
              <a:t>include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105" dirty="0">
                <a:latin typeface="Tahoma"/>
                <a:cs typeface="Tahoma"/>
              </a:rPr>
              <a:t>unwelcome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conduct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100" dirty="0">
                <a:latin typeface="Tahoma"/>
                <a:cs typeface="Tahoma"/>
              </a:rPr>
              <a:t>based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135" dirty="0">
                <a:latin typeface="Tahoma"/>
                <a:cs typeface="Tahoma"/>
              </a:rPr>
              <a:t>on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105" dirty="0">
                <a:latin typeface="Tahoma"/>
                <a:cs typeface="Tahoma"/>
              </a:rPr>
              <a:t>an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individual’s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100" dirty="0">
                <a:latin typeface="Tahoma"/>
                <a:cs typeface="Tahoma"/>
              </a:rPr>
              <a:t>or </a:t>
            </a:r>
            <a:r>
              <a:rPr sz="2200" spc="45" dirty="0">
                <a:latin typeface="Tahoma"/>
                <a:cs typeface="Tahoma"/>
              </a:rPr>
              <a:t>group’s,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race,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60" dirty="0">
                <a:latin typeface="Tahoma"/>
                <a:cs typeface="Tahoma"/>
              </a:rPr>
              <a:t>color,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85" dirty="0">
                <a:latin typeface="Tahoma"/>
                <a:cs typeface="Tahoma"/>
              </a:rPr>
              <a:t>national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origin,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age,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disability,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familial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status, height,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weight,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marital </a:t>
            </a:r>
            <a:r>
              <a:rPr sz="2200" dirty="0">
                <a:latin typeface="Tahoma"/>
                <a:cs typeface="Tahoma"/>
              </a:rPr>
              <a:t>status,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political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5" dirty="0">
                <a:latin typeface="Tahoma"/>
                <a:cs typeface="Tahoma"/>
              </a:rPr>
              <a:t>affiliation,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veteran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status,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military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status,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5" dirty="0">
                <a:latin typeface="Tahoma"/>
                <a:cs typeface="Tahoma"/>
              </a:rPr>
              <a:t>genetic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spc="85" dirty="0">
                <a:latin typeface="Tahoma"/>
                <a:cs typeface="Tahoma"/>
              </a:rPr>
              <a:t>information,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125" dirty="0">
                <a:latin typeface="Tahoma"/>
                <a:cs typeface="Tahoma"/>
              </a:rPr>
              <a:t>or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any </a:t>
            </a:r>
            <a:r>
              <a:rPr sz="2200" spc="100" dirty="0">
                <a:latin typeface="Tahoma"/>
                <a:cs typeface="Tahoma"/>
              </a:rPr>
              <a:t>other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legally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85" dirty="0">
                <a:latin typeface="Tahoma"/>
                <a:cs typeface="Tahoma"/>
              </a:rPr>
              <a:t>protected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characteristic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that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interferes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with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spc="85" dirty="0">
                <a:latin typeface="Tahoma"/>
                <a:cs typeface="Tahoma"/>
              </a:rPr>
              <a:t>performance,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limits </a:t>
            </a:r>
            <a:r>
              <a:rPr sz="2200" spc="80" dirty="0">
                <a:latin typeface="Tahoma"/>
                <a:cs typeface="Tahoma"/>
              </a:rPr>
              <a:t>participation</a:t>
            </a:r>
            <a:r>
              <a:rPr sz="2200" spc="-5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in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70" dirty="0">
                <a:latin typeface="Tahoma"/>
                <a:cs typeface="Tahoma"/>
              </a:rPr>
              <a:t>University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activities,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125" dirty="0">
                <a:latin typeface="Tahoma"/>
                <a:cs typeface="Tahoma"/>
              </a:rPr>
              <a:t>or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creates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105" dirty="0">
                <a:latin typeface="Tahoma"/>
                <a:cs typeface="Tahoma"/>
              </a:rPr>
              <a:t>an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intimidating,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hostile,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125" dirty="0">
                <a:latin typeface="Tahoma"/>
                <a:cs typeface="Tahoma"/>
              </a:rPr>
              <a:t>or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40" dirty="0">
                <a:latin typeface="Tahoma"/>
                <a:cs typeface="Tahoma"/>
              </a:rPr>
              <a:t>objectively </a:t>
            </a:r>
            <a:r>
              <a:rPr sz="2200" spc="70" dirty="0">
                <a:latin typeface="Tahoma"/>
                <a:cs typeface="Tahoma"/>
              </a:rPr>
              <a:t>offensive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100" dirty="0">
                <a:latin typeface="Tahoma"/>
                <a:cs typeface="Tahoma"/>
              </a:rPr>
              <a:t>environment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105" dirty="0">
                <a:latin typeface="Tahoma"/>
                <a:cs typeface="Tahoma"/>
              </a:rPr>
              <a:t>when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viewed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130" dirty="0">
                <a:latin typeface="Tahoma"/>
                <a:cs typeface="Tahoma"/>
              </a:rPr>
              <a:t>from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the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75" dirty="0">
                <a:latin typeface="Tahoma"/>
                <a:cs typeface="Tahoma"/>
              </a:rPr>
              <a:t>perspective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95" dirty="0">
                <a:latin typeface="Tahoma"/>
                <a:cs typeface="Tahoma"/>
              </a:rPr>
              <a:t>of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110" dirty="0">
                <a:latin typeface="Tahoma"/>
                <a:cs typeface="Tahoma"/>
              </a:rPr>
              <a:t>both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the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individual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114" dirty="0">
                <a:latin typeface="Tahoma"/>
                <a:cs typeface="Tahoma"/>
              </a:rPr>
              <a:t>and</a:t>
            </a:r>
            <a:r>
              <a:rPr sz="2200" spc="-95" dirty="0">
                <a:latin typeface="Tahoma"/>
                <a:cs typeface="Tahoma"/>
              </a:rPr>
              <a:t> </a:t>
            </a:r>
            <a:r>
              <a:rPr sz="2200" spc="30" dirty="0">
                <a:latin typeface="Tahoma"/>
                <a:cs typeface="Tahoma"/>
              </a:rPr>
              <a:t>a </a:t>
            </a:r>
            <a:r>
              <a:rPr sz="2200" spc="95" dirty="0">
                <a:latin typeface="Tahoma"/>
                <a:cs typeface="Tahoma"/>
              </a:rPr>
              <a:t>reasonable</a:t>
            </a:r>
            <a:r>
              <a:rPr sz="2200" spc="-105" dirty="0">
                <a:latin typeface="Tahoma"/>
                <a:cs typeface="Tahoma"/>
              </a:rPr>
              <a:t> </a:t>
            </a:r>
            <a:r>
              <a:rPr sz="2200" spc="110" dirty="0">
                <a:latin typeface="Tahoma"/>
                <a:cs typeface="Tahoma"/>
              </a:rPr>
              <a:t>person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in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the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105" dirty="0">
                <a:latin typeface="Tahoma"/>
                <a:cs typeface="Tahoma"/>
              </a:rPr>
              <a:t>same</a:t>
            </a:r>
            <a:r>
              <a:rPr sz="2200" spc="-100" dirty="0">
                <a:latin typeface="Tahoma"/>
                <a:cs typeface="Tahoma"/>
              </a:rPr>
              <a:t> </a:t>
            </a:r>
            <a:r>
              <a:rPr sz="2200" spc="55" dirty="0">
                <a:latin typeface="Tahoma"/>
                <a:cs typeface="Tahoma"/>
              </a:rPr>
              <a:t>situation.</a:t>
            </a:r>
            <a:endParaRPr sz="2200">
              <a:latin typeface="Tahoma"/>
              <a:cs typeface="Tahoma"/>
            </a:endParaRPr>
          </a:p>
          <a:p>
            <a:pPr marL="12700" marR="620395">
              <a:lnSpc>
                <a:spcPct val="117700"/>
              </a:lnSpc>
              <a:spcBef>
                <a:spcPts val="1905"/>
              </a:spcBef>
            </a:pPr>
            <a:r>
              <a:rPr sz="2050" spc="-80" dirty="0">
                <a:latin typeface="Arial Black"/>
                <a:cs typeface="Arial Black"/>
              </a:rPr>
              <a:t>Discriminatory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90" dirty="0">
                <a:latin typeface="Arial Black"/>
                <a:cs typeface="Arial Black"/>
              </a:rPr>
              <a:t>harassment</a:t>
            </a:r>
            <a:r>
              <a:rPr sz="2050" spc="-114" dirty="0">
                <a:latin typeface="Arial Black"/>
                <a:cs typeface="Arial Black"/>
              </a:rPr>
              <a:t> </a:t>
            </a:r>
            <a:r>
              <a:rPr sz="2050" spc="-110" dirty="0">
                <a:latin typeface="Arial Black"/>
                <a:cs typeface="Arial Black"/>
              </a:rPr>
              <a:t>includes,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25" dirty="0">
                <a:latin typeface="Arial Black"/>
                <a:cs typeface="Arial Black"/>
              </a:rPr>
              <a:t>but</a:t>
            </a:r>
            <a:r>
              <a:rPr sz="2050" spc="-114" dirty="0">
                <a:latin typeface="Arial Black"/>
                <a:cs typeface="Arial Black"/>
              </a:rPr>
              <a:t> </a:t>
            </a:r>
            <a:r>
              <a:rPr sz="2050" spc="-150" dirty="0">
                <a:latin typeface="Arial Black"/>
                <a:cs typeface="Arial Black"/>
              </a:rPr>
              <a:t>is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40" dirty="0">
                <a:latin typeface="Arial Black"/>
                <a:cs typeface="Arial Black"/>
              </a:rPr>
              <a:t>not</a:t>
            </a:r>
            <a:r>
              <a:rPr sz="2050" spc="-114" dirty="0">
                <a:latin typeface="Arial Black"/>
                <a:cs typeface="Arial Black"/>
              </a:rPr>
              <a:t> </a:t>
            </a:r>
            <a:r>
              <a:rPr sz="2050" spc="-65" dirty="0">
                <a:latin typeface="Arial Black"/>
                <a:cs typeface="Arial Black"/>
              </a:rPr>
              <a:t>limited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70" dirty="0">
                <a:latin typeface="Arial Black"/>
                <a:cs typeface="Arial Black"/>
              </a:rPr>
              <a:t>to,</a:t>
            </a:r>
            <a:r>
              <a:rPr sz="2050" spc="-114" dirty="0">
                <a:latin typeface="Arial Black"/>
                <a:cs typeface="Arial Black"/>
              </a:rPr>
              <a:t> </a:t>
            </a:r>
            <a:r>
              <a:rPr sz="2050" spc="-60" dirty="0">
                <a:latin typeface="Arial Black"/>
                <a:cs typeface="Arial Black"/>
              </a:rPr>
              <a:t>the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85" dirty="0">
                <a:latin typeface="Arial Black"/>
                <a:cs typeface="Arial Black"/>
              </a:rPr>
              <a:t>following</a:t>
            </a:r>
            <a:r>
              <a:rPr sz="2050" spc="-114" dirty="0">
                <a:latin typeface="Arial Black"/>
                <a:cs typeface="Arial Black"/>
              </a:rPr>
              <a:t> </a:t>
            </a:r>
            <a:r>
              <a:rPr sz="2050" spc="-105" dirty="0">
                <a:latin typeface="Arial Black"/>
                <a:cs typeface="Arial Black"/>
              </a:rPr>
              <a:t>types</a:t>
            </a:r>
            <a:r>
              <a:rPr sz="2050" spc="-114" dirty="0">
                <a:latin typeface="Arial Black"/>
                <a:cs typeface="Arial Black"/>
              </a:rPr>
              <a:t> </a:t>
            </a:r>
            <a:r>
              <a:rPr sz="2050" spc="-50" dirty="0">
                <a:latin typeface="Arial Black"/>
                <a:cs typeface="Arial Black"/>
              </a:rPr>
              <a:t>of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10" dirty="0">
                <a:latin typeface="Arial Black"/>
                <a:cs typeface="Arial Black"/>
              </a:rPr>
              <a:t>conduct </a:t>
            </a:r>
            <a:r>
              <a:rPr sz="2050" spc="-85" dirty="0">
                <a:latin typeface="Arial Black"/>
                <a:cs typeface="Arial Black"/>
              </a:rPr>
              <a:t>when</a:t>
            </a:r>
            <a:r>
              <a:rPr sz="2050" spc="-125" dirty="0">
                <a:latin typeface="Arial Black"/>
                <a:cs typeface="Arial Black"/>
              </a:rPr>
              <a:t> </a:t>
            </a:r>
            <a:r>
              <a:rPr sz="2050" spc="-135" dirty="0">
                <a:latin typeface="Arial Black"/>
                <a:cs typeface="Arial Black"/>
              </a:rPr>
              <a:t>such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114" dirty="0">
                <a:latin typeface="Arial Black"/>
                <a:cs typeface="Arial Black"/>
              </a:rPr>
              <a:t>conduct</a:t>
            </a:r>
            <a:r>
              <a:rPr sz="2050" spc="-125" dirty="0">
                <a:latin typeface="Arial Black"/>
                <a:cs typeface="Arial Black"/>
              </a:rPr>
              <a:t> </a:t>
            </a:r>
            <a:r>
              <a:rPr sz="2050" spc="-150" dirty="0">
                <a:latin typeface="Arial Black"/>
                <a:cs typeface="Arial Black"/>
              </a:rPr>
              <a:t>is</a:t>
            </a:r>
            <a:r>
              <a:rPr sz="2050" spc="-120" dirty="0">
                <a:latin typeface="Arial Black"/>
                <a:cs typeface="Arial Black"/>
              </a:rPr>
              <a:t> based</a:t>
            </a:r>
            <a:r>
              <a:rPr sz="2050" spc="-125" dirty="0">
                <a:latin typeface="Arial Black"/>
                <a:cs typeface="Arial Black"/>
              </a:rPr>
              <a:t> </a:t>
            </a:r>
            <a:r>
              <a:rPr sz="2050" spc="-65" dirty="0">
                <a:latin typeface="Arial Black"/>
                <a:cs typeface="Arial Black"/>
              </a:rPr>
              <a:t>an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80" dirty="0">
                <a:latin typeface="Arial Black"/>
                <a:cs typeface="Arial Black"/>
              </a:rPr>
              <a:t>individual’s</a:t>
            </a:r>
            <a:r>
              <a:rPr sz="2050" spc="-125" dirty="0">
                <a:latin typeface="Arial Black"/>
                <a:cs typeface="Arial Black"/>
              </a:rPr>
              <a:t> </a:t>
            </a:r>
            <a:r>
              <a:rPr sz="2050" spc="-35" dirty="0">
                <a:latin typeface="Arial Black"/>
                <a:cs typeface="Arial Black"/>
              </a:rPr>
              <a:t>or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100" dirty="0">
                <a:latin typeface="Arial Black"/>
                <a:cs typeface="Arial Black"/>
              </a:rPr>
              <a:t>group’s</a:t>
            </a:r>
            <a:r>
              <a:rPr sz="2050" spc="-125" dirty="0">
                <a:latin typeface="Arial Black"/>
                <a:cs typeface="Arial Black"/>
              </a:rPr>
              <a:t> </a:t>
            </a:r>
            <a:r>
              <a:rPr sz="2050" spc="-95" dirty="0">
                <a:latin typeface="Arial Black"/>
                <a:cs typeface="Arial Black"/>
              </a:rPr>
              <a:t>protected</a:t>
            </a:r>
            <a:r>
              <a:rPr sz="2050" spc="-120" dirty="0">
                <a:latin typeface="Arial Black"/>
                <a:cs typeface="Arial Black"/>
              </a:rPr>
              <a:t> </a:t>
            </a:r>
            <a:r>
              <a:rPr sz="2050" spc="-25" dirty="0">
                <a:latin typeface="Arial Black"/>
                <a:cs typeface="Arial Black"/>
              </a:rPr>
              <a:t>characteristic:</a:t>
            </a:r>
            <a:endParaRPr sz="2050">
              <a:latin typeface="Arial Black"/>
              <a:cs typeface="Arial Black"/>
            </a:endParaRPr>
          </a:p>
          <a:p>
            <a:pPr marL="366395" marR="5080" indent="204470">
              <a:lnSpc>
                <a:spcPct val="117700"/>
              </a:lnSpc>
              <a:spcBef>
                <a:spcPts val="1614"/>
              </a:spcBef>
              <a:buAutoNum type="romanLcPeriod"/>
              <a:tabLst>
                <a:tab pos="570865" algn="l"/>
              </a:tabLst>
            </a:pPr>
            <a:r>
              <a:rPr sz="2050" spc="75" dirty="0">
                <a:latin typeface="Tahoma"/>
                <a:cs typeface="Tahoma"/>
              </a:rPr>
              <a:t>Verbal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60" dirty="0">
                <a:latin typeface="Tahoma"/>
                <a:cs typeface="Tahoma"/>
              </a:rPr>
              <a:t>abuse,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55" dirty="0">
                <a:latin typeface="Tahoma"/>
                <a:cs typeface="Tahoma"/>
              </a:rPr>
              <a:t>slurs,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derogatory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10" dirty="0">
                <a:latin typeface="Tahoma"/>
                <a:cs typeface="Tahoma"/>
              </a:rPr>
              <a:t>comments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insults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65" dirty="0">
                <a:latin typeface="Tahoma"/>
                <a:cs typeface="Tahoma"/>
              </a:rPr>
              <a:t>about,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directed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55" dirty="0">
                <a:latin typeface="Tahoma"/>
                <a:cs typeface="Tahoma"/>
              </a:rPr>
              <a:t>at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0" dirty="0">
                <a:latin typeface="Tahoma"/>
                <a:cs typeface="Tahoma"/>
              </a:rPr>
              <a:t>made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95" dirty="0">
                <a:latin typeface="Tahoma"/>
                <a:cs typeface="Tahoma"/>
              </a:rPr>
              <a:t>in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85" dirty="0">
                <a:latin typeface="Tahoma"/>
                <a:cs typeface="Tahoma"/>
              </a:rPr>
              <a:t>the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presence </a:t>
            </a:r>
            <a:r>
              <a:rPr sz="2050" spc="95" dirty="0">
                <a:latin typeface="Tahoma"/>
                <a:cs typeface="Tahoma"/>
              </a:rPr>
              <a:t>of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100" dirty="0">
                <a:latin typeface="Tahoma"/>
                <a:cs typeface="Tahoma"/>
              </a:rPr>
              <a:t>an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individual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spc="60" dirty="0">
                <a:latin typeface="Tahoma"/>
                <a:cs typeface="Tahoma"/>
              </a:rPr>
              <a:t>group.</a:t>
            </a:r>
            <a:endParaRPr sz="2050">
              <a:latin typeface="Tahoma"/>
              <a:cs typeface="Tahoma"/>
            </a:endParaRPr>
          </a:p>
          <a:p>
            <a:pPr marL="637540" indent="-271145">
              <a:lnSpc>
                <a:spcPct val="100000"/>
              </a:lnSpc>
              <a:spcBef>
                <a:spcPts val="1764"/>
              </a:spcBef>
              <a:buAutoNum type="romanLcPeriod"/>
              <a:tabLst>
                <a:tab pos="637540" algn="l"/>
              </a:tabLst>
            </a:pPr>
            <a:r>
              <a:rPr sz="2050" spc="75" dirty="0">
                <a:latin typeface="Tahoma"/>
                <a:cs typeface="Tahoma"/>
              </a:rPr>
              <a:t>Display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75" dirty="0">
                <a:latin typeface="Tahoma"/>
                <a:cs typeface="Tahoma"/>
              </a:rPr>
              <a:t>circulation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95" dirty="0">
                <a:latin typeface="Tahoma"/>
                <a:cs typeface="Tahoma"/>
              </a:rPr>
              <a:t>of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105" dirty="0">
                <a:latin typeface="Tahoma"/>
                <a:cs typeface="Tahoma"/>
              </a:rPr>
              <a:t>documents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pictures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70" dirty="0">
                <a:latin typeface="Tahoma"/>
                <a:cs typeface="Tahoma"/>
              </a:rPr>
              <a:t>that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85" dirty="0">
                <a:latin typeface="Tahoma"/>
                <a:cs typeface="Tahoma"/>
              </a:rPr>
              <a:t>are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50" dirty="0">
                <a:latin typeface="Tahoma"/>
                <a:cs typeface="Tahoma"/>
              </a:rPr>
              <a:t>objectively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70" dirty="0">
                <a:latin typeface="Tahoma"/>
                <a:cs typeface="Tahoma"/>
              </a:rPr>
              <a:t>offensive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0" dirty="0">
                <a:latin typeface="Tahoma"/>
                <a:cs typeface="Tahoma"/>
              </a:rPr>
              <a:t> </a:t>
            </a:r>
            <a:r>
              <a:rPr sz="2050" spc="50" dirty="0">
                <a:latin typeface="Tahoma"/>
                <a:cs typeface="Tahoma"/>
              </a:rPr>
              <a:t>degrading.</a:t>
            </a:r>
            <a:endParaRPr sz="2050">
              <a:latin typeface="Tahoma"/>
              <a:cs typeface="Tahoma"/>
            </a:endParaRPr>
          </a:p>
          <a:p>
            <a:pPr marL="703580" indent="-337185">
              <a:lnSpc>
                <a:spcPct val="100000"/>
              </a:lnSpc>
              <a:spcBef>
                <a:spcPts val="1920"/>
              </a:spcBef>
              <a:buAutoNum type="romanLcPeriod"/>
              <a:tabLst>
                <a:tab pos="703580" algn="l"/>
              </a:tabLst>
            </a:pPr>
            <a:r>
              <a:rPr sz="2050" spc="70" dirty="0">
                <a:latin typeface="Tahoma"/>
                <a:cs typeface="Tahoma"/>
              </a:rPr>
              <a:t>Physical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70" dirty="0">
                <a:latin typeface="Tahoma"/>
                <a:cs typeface="Tahoma"/>
              </a:rPr>
              <a:t>contact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75" dirty="0">
                <a:latin typeface="Tahoma"/>
                <a:cs typeface="Tahoma"/>
              </a:rPr>
              <a:t>threatening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65" dirty="0">
                <a:latin typeface="Tahoma"/>
                <a:cs typeface="Tahoma"/>
              </a:rPr>
              <a:t>language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60" dirty="0">
                <a:latin typeface="Tahoma"/>
                <a:cs typeface="Tahoma"/>
              </a:rPr>
              <a:t>behavior.</a:t>
            </a:r>
            <a:endParaRPr sz="2050">
              <a:latin typeface="Tahoma"/>
              <a:cs typeface="Tahoma"/>
            </a:endParaRPr>
          </a:p>
          <a:p>
            <a:pPr marL="702945" indent="-336550">
              <a:lnSpc>
                <a:spcPct val="100000"/>
              </a:lnSpc>
              <a:spcBef>
                <a:spcPts val="1764"/>
              </a:spcBef>
              <a:buAutoNum type="romanLcPeriod"/>
              <a:tabLst>
                <a:tab pos="702945" algn="l"/>
              </a:tabLst>
            </a:pPr>
            <a:r>
              <a:rPr sz="2050" spc="90" dirty="0">
                <a:latin typeface="Tahoma"/>
                <a:cs typeface="Tahoma"/>
              </a:rPr>
              <a:t>Damage</a:t>
            </a:r>
            <a:r>
              <a:rPr sz="2050" spc="-90" dirty="0">
                <a:latin typeface="Tahoma"/>
                <a:cs typeface="Tahoma"/>
              </a:rPr>
              <a:t> </a:t>
            </a:r>
            <a:r>
              <a:rPr sz="2050" dirty="0">
                <a:latin typeface="Tahoma"/>
                <a:cs typeface="Tahoma"/>
              </a:rPr>
              <a:t>to,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80" dirty="0">
                <a:latin typeface="Tahoma"/>
                <a:cs typeface="Tahoma"/>
              </a:rPr>
              <a:t>trespass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50" dirty="0">
                <a:latin typeface="Tahoma"/>
                <a:cs typeface="Tahoma"/>
              </a:rPr>
              <a:t>on,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125" dirty="0">
                <a:latin typeface="Tahoma"/>
                <a:cs typeface="Tahoma"/>
              </a:rPr>
              <a:t>or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70" dirty="0">
                <a:latin typeface="Tahoma"/>
                <a:cs typeface="Tahoma"/>
              </a:rPr>
              <a:t>theft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95" dirty="0">
                <a:latin typeface="Tahoma"/>
                <a:cs typeface="Tahoma"/>
              </a:rPr>
              <a:t>of</a:t>
            </a:r>
            <a:r>
              <a:rPr sz="2050" spc="-85" dirty="0">
                <a:latin typeface="Tahoma"/>
                <a:cs typeface="Tahoma"/>
              </a:rPr>
              <a:t> </a:t>
            </a:r>
            <a:r>
              <a:rPr sz="2050" spc="65" dirty="0">
                <a:latin typeface="Tahoma"/>
                <a:cs typeface="Tahoma"/>
              </a:rPr>
              <a:t>property.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1170" y="645689"/>
            <a:ext cx="11516360" cy="1633855"/>
          </a:xfrm>
          <a:custGeom>
            <a:avLst/>
            <a:gdLst/>
            <a:ahLst/>
            <a:cxnLst/>
            <a:rect l="l" t="t" r="r" b="b"/>
            <a:pathLst>
              <a:path w="11516360" h="1633855">
                <a:moveTo>
                  <a:pt x="11363583" y="1633729"/>
                </a:moveTo>
                <a:lnTo>
                  <a:pt x="152399" y="1633729"/>
                </a:lnTo>
                <a:lnTo>
                  <a:pt x="122529" y="1630773"/>
                </a:lnTo>
                <a:lnTo>
                  <a:pt x="67848" y="1608124"/>
                </a:lnTo>
                <a:lnTo>
                  <a:pt x="25604" y="1565880"/>
                </a:lnTo>
                <a:lnTo>
                  <a:pt x="2955" y="1511199"/>
                </a:lnTo>
                <a:lnTo>
                  <a:pt x="0" y="1481329"/>
                </a:lnTo>
                <a:lnTo>
                  <a:pt x="0" y="152399"/>
                </a:lnTo>
                <a:lnTo>
                  <a:pt x="11600" y="94079"/>
                </a:lnTo>
                <a:lnTo>
                  <a:pt x="44636" y="44636"/>
                </a:lnTo>
                <a:lnTo>
                  <a:pt x="94079" y="11600"/>
                </a:lnTo>
                <a:lnTo>
                  <a:pt x="152399" y="0"/>
                </a:lnTo>
                <a:lnTo>
                  <a:pt x="11363583" y="0"/>
                </a:lnTo>
                <a:lnTo>
                  <a:pt x="11421905" y="11600"/>
                </a:lnTo>
                <a:lnTo>
                  <a:pt x="11471347" y="44636"/>
                </a:lnTo>
                <a:lnTo>
                  <a:pt x="11504383" y="94079"/>
                </a:lnTo>
                <a:lnTo>
                  <a:pt x="11515983" y="152399"/>
                </a:lnTo>
                <a:lnTo>
                  <a:pt x="11515983" y="1481329"/>
                </a:lnTo>
                <a:lnTo>
                  <a:pt x="11504383" y="1539650"/>
                </a:lnTo>
                <a:lnTo>
                  <a:pt x="11471347" y="1589092"/>
                </a:lnTo>
                <a:lnTo>
                  <a:pt x="11421905" y="1622128"/>
                </a:lnTo>
                <a:lnTo>
                  <a:pt x="11363583" y="1633729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20080"/>
            <a:ext cx="3104369" cy="405093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2910840" cy="2943225"/>
          </a:xfrm>
          <a:custGeom>
            <a:avLst/>
            <a:gdLst/>
            <a:ahLst/>
            <a:cxnLst/>
            <a:rect l="l" t="t" r="r" b="b"/>
            <a:pathLst>
              <a:path w="2910840" h="2943225">
                <a:moveTo>
                  <a:pt x="1789334" y="2942685"/>
                </a:moveTo>
                <a:lnTo>
                  <a:pt x="0" y="2942685"/>
                </a:lnTo>
                <a:lnTo>
                  <a:pt x="0" y="0"/>
                </a:lnTo>
                <a:lnTo>
                  <a:pt x="2319036" y="0"/>
                </a:lnTo>
                <a:lnTo>
                  <a:pt x="2910239" y="1016129"/>
                </a:lnTo>
                <a:lnTo>
                  <a:pt x="1789334" y="2942685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7344314"/>
            <a:ext cx="2956560" cy="2943225"/>
          </a:xfrm>
          <a:custGeom>
            <a:avLst/>
            <a:gdLst/>
            <a:ahLst/>
            <a:cxnLst/>
            <a:rect l="l" t="t" r="r" b="b"/>
            <a:pathLst>
              <a:path w="2956560" h="2943225">
                <a:moveTo>
                  <a:pt x="2365250" y="2942684"/>
                </a:moveTo>
                <a:lnTo>
                  <a:pt x="0" y="2942684"/>
                </a:lnTo>
                <a:lnTo>
                  <a:pt x="0" y="0"/>
                </a:lnTo>
                <a:lnTo>
                  <a:pt x="1835547" y="0"/>
                </a:lnTo>
                <a:lnTo>
                  <a:pt x="2956452" y="1926555"/>
                </a:lnTo>
                <a:lnTo>
                  <a:pt x="2365250" y="2942684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65433" y="7751114"/>
            <a:ext cx="6070600" cy="2019300"/>
          </a:xfrm>
          <a:custGeom>
            <a:avLst/>
            <a:gdLst/>
            <a:ahLst/>
            <a:cxnLst/>
            <a:rect l="l" t="t" r="r" b="b"/>
            <a:pathLst>
              <a:path w="6070600" h="2019300">
                <a:moveTo>
                  <a:pt x="6070028" y="0"/>
                </a:moveTo>
                <a:lnTo>
                  <a:pt x="5980544" y="0"/>
                </a:lnTo>
                <a:lnTo>
                  <a:pt x="5980544" y="1930400"/>
                </a:lnTo>
                <a:lnTo>
                  <a:pt x="0" y="1930400"/>
                </a:lnTo>
                <a:lnTo>
                  <a:pt x="0" y="2019300"/>
                </a:lnTo>
                <a:lnTo>
                  <a:pt x="6070028" y="2019300"/>
                </a:lnTo>
                <a:lnTo>
                  <a:pt x="6070028" y="1930400"/>
                </a:lnTo>
                <a:lnTo>
                  <a:pt x="6070028" y="0"/>
                </a:lnTo>
                <a:close/>
              </a:path>
            </a:pathLst>
          </a:custGeom>
          <a:solidFill>
            <a:srgbClr val="006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259718" y="22663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59718" y="6153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59718" y="100403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59718" y="13927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59718" y="178142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649762" y="22663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49762" y="6153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49762" y="100403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649762" y="13927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649762" y="178142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039819" y="226639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039819" y="615341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039819" y="100403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039819" y="1392718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039819" y="1781420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60">
                <a:moveTo>
                  <a:pt x="60740" y="60740"/>
                </a:moveTo>
                <a:lnTo>
                  <a:pt x="0" y="60740"/>
                </a:lnTo>
                <a:lnTo>
                  <a:pt x="0" y="0"/>
                </a:lnTo>
                <a:lnTo>
                  <a:pt x="60740" y="0"/>
                </a:lnTo>
                <a:lnTo>
                  <a:pt x="60740" y="60740"/>
                </a:lnTo>
                <a:close/>
              </a:path>
            </a:pathLst>
          </a:custGeom>
          <a:solidFill>
            <a:srgbClr val="494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953976" y="697379"/>
            <a:ext cx="10870565" cy="135699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 marR="5080" indent="347345">
              <a:lnSpc>
                <a:spcPts val="4730"/>
              </a:lnSpc>
              <a:spcBef>
                <a:spcPts val="1115"/>
              </a:spcBef>
            </a:pPr>
            <a:r>
              <a:rPr sz="4800" spc="-260" dirty="0"/>
              <a:t>MISCONCEPTIONS</a:t>
            </a:r>
            <a:r>
              <a:rPr sz="4800" spc="-265" dirty="0"/>
              <a:t> </a:t>
            </a:r>
            <a:r>
              <a:rPr sz="4800" spc="-260" dirty="0"/>
              <a:t>ABOUT </a:t>
            </a:r>
            <a:r>
              <a:rPr sz="4800" spc="-470" dirty="0"/>
              <a:t>CIVIL </a:t>
            </a:r>
            <a:r>
              <a:rPr sz="4800" spc="-315" dirty="0"/>
              <a:t>RIGHTS</a:t>
            </a:r>
            <a:r>
              <a:rPr sz="4800" spc="-265" dirty="0"/>
              <a:t> </a:t>
            </a:r>
            <a:r>
              <a:rPr sz="4800" spc="-305" dirty="0"/>
              <a:t>AND</a:t>
            </a:r>
            <a:r>
              <a:rPr sz="4800" spc="-265" dirty="0"/>
              <a:t> </a:t>
            </a:r>
            <a:r>
              <a:rPr sz="4800" spc="-325" dirty="0"/>
              <a:t>TITLE</a:t>
            </a:r>
            <a:r>
              <a:rPr sz="4800" spc="-265" dirty="0"/>
              <a:t> </a:t>
            </a:r>
            <a:r>
              <a:rPr sz="4800" spc="-509" dirty="0"/>
              <a:t>IX</a:t>
            </a:r>
            <a:r>
              <a:rPr sz="4800" spc="-265" dirty="0"/>
              <a:t> </a:t>
            </a:r>
            <a:r>
              <a:rPr sz="4800" spc="-100" dirty="0"/>
              <a:t>PROCESSES</a:t>
            </a:r>
            <a:endParaRPr sz="4800"/>
          </a:p>
        </p:txBody>
      </p:sp>
      <p:pic>
        <p:nvPicPr>
          <p:cNvPr id="23" name="object 2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24" y="4152273"/>
            <a:ext cx="152400" cy="15239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24" y="5542923"/>
            <a:ext cx="152400" cy="15239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24" y="6933572"/>
            <a:ext cx="152400" cy="15239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224" y="7733672"/>
            <a:ext cx="152400" cy="152399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4618470" y="2849022"/>
            <a:ext cx="11773535" cy="520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310" dirty="0">
                <a:latin typeface="Verdana"/>
                <a:cs typeface="Verdana"/>
              </a:rPr>
              <a:t>“WHAT</a:t>
            </a:r>
            <a:r>
              <a:rPr sz="4400" b="1" spc="-240" dirty="0">
                <a:latin typeface="Verdana"/>
                <a:cs typeface="Verdana"/>
              </a:rPr>
              <a:t> </a:t>
            </a:r>
            <a:r>
              <a:rPr sz="4400" b="1" spc="-465" dirty="0">
                <a:latin typeface="Verdana"/>
                <a:cs typeface="Verdana"/>
              </a:rPr>
              <a:t>WE</a:t>
            </a:r>
            <a:r>
              <a:rPr sz="4400" b="1" spc="-240" dirty="0">
                <a:latin typeface="Verdana"/>
                <a:cs typeface="Verdana"/>
              </a:rPr>
              <a:t> </a:t>
            </a:r>
            <a:r>
              <a:rPr sz="4400" b="1" spc="-300" dirty="0">
                <a:latin typeface="Verdana"/>
                <a:cs typeface="Verdana"/>
              </a:rPr>
              <a:t>DO”</a:t>
            </a:r>
            <a:endParaRPr sz="4400">
              <a:latin typeface="Verdana"/>
              <a:cs typeface="Verdana"/>
            </a:endParaRPr>
          </a:p>
          <a:p>
            <a:pPr marL="640715" marR="5080">
              <a:lnSpc>
                <a:spcPct val="113999"/>
              </a:lnSpc>
              <a:spcBef>
                <a:spcPts val="2635"/>
              </a:spcBef>
            </a:pPr>
            <a:r>
              <a:rPr sz="3400" spc="80" dirty="0">
                <a:latin typeface="Tahoma"/>
                <a:cs typeface="Tahoma"/>
              </a:rPr>
              <a:t>We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20" dirty="0">
                <a:latin typeface="Tahoma"/>
                <a:cs typeface="Tahoma"/>
              </a:rPr>
              <a:t>keep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your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5" dirty="0">
                <a:latin typeface="Tahoma"/>
                <a:cs typeface="Tahoma"/>
              </a:rPr>
              <a:t>information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as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private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as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possible,</a:t>
            </a:r>
            <a:r>
              <a:rPr sz="3400" spc="-165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within policy</a:t>
            </a:r>
            <a:r>
              <a:rPr sz="3400" spc="-165" dirty="0">
                <a:latin typeface="Tahoma"/>
                <a:cs typeface="Tahoma"/>
              </a:rPr>
              <a:t> </a:t>
            </a:r>
            <a:r>
              <a:rPr sz="3400" spc="150" dirty="0">
                <a:latin typeface="Tahoma"/>
                <a:cs typeface="Tahoma"/>
              </a:rPr>
              <a:t>and</a:t>
            </a:r>
            <a:r>
              <a:rPr sz="3400" spc="-165" dirty="0">
                <a:latin typeface="Tahoma"/>
                <a:cs typeface="Tahoma"/>
              </a:rPr>
              <a:t> </a:t>
            </a:r>
            <a:r>
              <a:rPr sz="3400" spc="60" dirty="0">
                <a:latin typeface="Tahoma"/>
                <a:cs typeface="Tahoma"/>
              </a:rPr>
              <a:t>process;</a:t>
            </a:r>
            <a:endParaRPr sz="3400">
              <a:latin typeface="Tahoma"/>
              <a:cs typeface="Tahoma"/>
            </a:endParaRPr>
          </a:p>
          <a:p>
            <a:pPr marL="640715" marR="603885">
              <a:lnSpc>
                <a:spcPct val="113999"/>
              </a:lnSpc>
              <a:spcBef>
                <a:spcPts val="1650"/>
              </a:spcBef>
            </a:pPr>
            <a:r>
              <a:rPr sz="3400" spc="80" dirty="0">
                <a:latin typeface="Tahoma"/>
                <a:cs typeface="Tahoma"/>
              </a:rPr>
              <a:t>We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work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5" dirty="0">
                <a:latin typeface="Tahoma"/>
                <a:cs typeface="Tahoma"/>
              </a:rPr>
              <a:t>with</a:t>
            </a:r>
            <a:r>
              <a:rPr sz="3400" spc="-165" dirty="0">
                <a:latin typeface="Tahoma"/>
                <a:cs typeface="Tahoma"/>
              </a:rPr>
              <a:t> </a:t>
            </a:r>
            <a:r>
              <a:rPr sz="3400" spc="125" dirty="0">
                <a:latin typeface="Tahoma"/>
                <a:cs typeface="Tahoma"/>
              </a:rPr>
              <a:t>you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to</a:t>
            </a:r>
            <a:r>
              <a:rPr sz="3400" spc="-165" dirty="0">
                <a:latin typeface="Tahoma"/>
                <a:cs typeface="Tahoma"/>
              </a:rPr>
              <a:t> </a:t>
            </a:r>
            <a:r>
              <a:rPr sz="3400" spc="80" dirty="0">
                <a:latin typeface="Tahoma"/>
                <a:cs typeface="Tahoma"/>
              </a:rPr>
              <a:t>evaluate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your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0" dirty="0">
                <a:latin typeface="Tahoma"/>
                <a:cs typeface="Tahoma"/>
              </a:rPr>
              <a:t>care</a:t>
            </a:r>
            <a:r>
              <a:rPr sz="3400" spc="-165" dirty="0">
                <a:latin typeface="Tahoma"/>
                <a:cs typeface="Tahoma"/>
              </a:rPr>
              <a:t> </a:t>
            </a:r>
            <a:r>
              <a:rPr sz="3400" spc="150" dirty="0">
                <a:latin typeface="Tahoma"/>
                <a:cs typeface="Tahoma"/>
              </a:rPr>
              <a:t>and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40" dirty="0">
                <a:latin typeface="Tahoma"/>
                <a:cs typeface="Tahoma"/>
              </a:rPr>
              <a:t>support </a:t>
            </a:r>
            <a:r>
              <a:rPr sz="3400" spc="50" dirty="0">
                <a:latin typeface="Tahoma"/>
                <a:cs typeface="Tahoma"/>
              </a:rPr>
              <a:t>needs;</a:t>
            </a:r>
            <a:endParaRPr sz="3400">
              <a:latin typeface="Tahoma"/>
              <a:cs typeface="Tahoma"/>
            </a:endParaRPr>
          </a:p>
          <a:p>
            <a:pPr marL="640715">
              <a:lnSpc>
                <a:spcPct val="100000"/>
              </a:lnSpc>
              <a:spcBef>
                <a:spcPts val="2220"/>
              </a:spcBef>
            </a:pPr>
            <a:r>
              <a:rPr sz="3400" spc="100" dirty="0">
                <a:latin typeface="Tahoma"/>
                <a:cs typeface="Tahoma"/>
              </a:rPr>
              <a:t>Discuss</a:t>
            </a:r>
            <a:r>
              <a:rPr sz="3400" spc="-16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your</a:t>
            </a:r>
            <a:r>
              <a:rPr sz="3400" spc="-160" dirty="0">
                <a:latin typeface="Tahoma"/>
                <a:cs typeface="Tahoma"/>
              </a:rPr>
              <a:t> </a:t>
            </a:r>
            <a:r>
              <a:rPr sz="3400" spc="140" dirty="0">
                <a:latin typeface="Tahoma"/>
                <a:cs typeface="Tahoma"/>
              </a:rPr>
              <a:t>options</a:t>
            </a:r>
            <a:r>
              <a:rPr sz="3400" spc="-160" dirty="0">
                <a:latin typeface="Tahoma"/>
                <a:cs typeface="Tahoma"/>
              </a:rPr>
              <a:t> </a:t>
            </a:r>
            <a:r>
              <a:rPr sz="3400" spc="155" dirty="0">
                <a:latin typeface="Tahoma"/>
                <a:cs typeface="Tahoma"/>
              </a:rPr>
              <a:t>under</a:t>
            </a:r>
            <a:r>
              <a:rPr sz="3400" spc="-155" dirty="0">
                <a:latin typeface="Tahoma"/>
                <a:cs typeface="Tahoma"/>
              </a:rPr>
              <a:t> </a:t>
            </a:r>
            <a:r>
              <a:rPr sz="3400" spc="90" dirty="0">
                <a:latin typeface="Tahoma"/>
                <a:cs typeface="Tahoma"/>
              </a:rPr>
              <a:t>university</a:t>
            </a:r>
            <a:r>
              <a:rPr sz="3400" spc="-160" dirty="0">
                <a:latin typeface="Tahoma"/>
                <a:cs typeface="Tahoma"/>
              </a:rPr>
              <a:t> </a:t>
            </a:r>
            <a:r>
              <a:rPr sz="3400" spc="-10" dirty="0">
                <a:latin typeface="Tahoma"/>
                <a:cs typeface="Tahoma"/>
              </a:rPr>
              <a:t>policy;</a:t>
            </a:r>
            <a:endParaRPr sz="3400">
              <a:latin typeface="Tahoma"/>
              <a:cs typeface="Tahoma"/>
            </a:endParaRPr>
          </a:p>
          <a:p>
            <a:pPr marL="640715">
              <a:lnSpc>
                <a:spcPct val="100000"/>
              </a:lnSpc>
              <a:spcBef>
                <a:spcPts val="2220"/>
              </a:spcBef>
            </a:pPr>
            <a:r>
              <a:rPr sz="3400" spc="140" dirty="0">
                <a:latin typeface="Tahoma"/>
                <a:cs typeface="Tahoma"/>
              </a:rPr>
              <a:t>Empower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25" dirty="0">
                <a:latin typeface="Tahoma"/>
                <a:cs typeface="Tahoma"/>
              </a:rPr>
              <a:t>you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to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30" dirty="0">
                <a:latin typeface="Tahoma"/>
                <a:cs typeface="Tahoma"/>
              </a:rPr>
              <a:t>obtain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05" dirty="0">
                <a:latin typeface="Tahoma"/>
                <a:cs typeface="Tahoma"/>
              </a:rPr>
              <a:t>the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90" dirty="0">
                <a:latin typeface="Tahoma"/>
                <a:cs typeface="Tahoma"/>
              </a:rPr>
              <a:t>care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50" dirty="0">
                <a:latin typeface="Tahoma"/>
                <a:cs typeface="Tahoma"/>
              </a:rPr>
              <a:t>and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50" dirty="0">
                <a:latin typeface="Tahoma"/>
                <a:cs typeface="Tahoma"/>
              </a:rPr>
              <a:t>support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25" dirty="0">
                <a:latin typeface="Tahoma"/>
                <a:cs typeface="Tahoma"/>
              </a:rPr>
              <a:t>you</a:t>
            </a:r>
            <a:r>
              <a:rPr sz="3400" spc="-170" dirty="0">
                <a:latin typeface="Tahoma"/>
                <a:cs typeface="Tahoma"/>
              </a:rPr>
              <a:t> </a:t>
            </a:r>
            <a:r>
              <a:rPr sz="3400" spc="120" dirty="0">
                <a:latin typeface="Tahoma"/>
                <a:cs typeface="Tahoma"/>
              </a:rPr>
              <a:t>need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1682</Words>
  <Application>Microsoft Office PowerPoint</Application>
  <PresentationFormat>Custom</PresentationFormat>
  <Paragraphs>119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Lucida Sans</vt:lpstr>
      <vt:lpstr>Tahoma</vt:lpstr>
      <vt:lpstr>Trebuchet MS</vt:lpstr>
      <vt:lpstr>Verdana</vt:lpstr>
      <vt:lpstr>Office Theme</vt:lpstr>
      <vt:lpstr>UNDERSTANDING TITLE IX &amp; CIVIL RIGHTS PROCESSES AT GVSU 2024</vt:lpstr>
      <vt:lpstr>SESSION DESCRIPTION</vt:lpstr>
      <vt:lpstr>AGENDA</vt:lpstr>
      <vt:lpstr>LEARNING OUTCOMES</vt:lpstr>
      <vt:lpstr>INTRODUCTIONS</vt:lpstr>
      <vt:lpstr>CONTENT WARNING</vt:lpstr>
      <vt:lpstr>OVERVIEW OF REPORT TYPES WE RECEIVE AND RESPOND TO</vt:lpstr>
      <vt:lpstr>OVERVIEW OF REPORT TYPES WE RECEIVE AND RESPOND TO CONT.</vt:lpstr>
      <vt:lpstr>MISCONCEPTIONS ABOUT CIVIL RIGHTS AND TITLE IX PROCESSES</vt:lpstr>
      <vt:lpstr>MISCONCEPTIONS ABOUT CIVIL RIGHTS AND TITLE IX PROCESSES</vt:lpstr>
      <vt:lpstr>CASE STUDY DISCUSSION</vt:lpstr>
      <vt:lpstr>CASE STUDY DISCUSSION</vt:lpstr>
      <vt:lpstr>CASE STUDY DISCUSSION</vt:lpstr>
      <vt:lpstr>CASE STUDY DISCUSSION</vt:lpstr>
      <vt:lpstr>CASE STUDY DISCUSSION</vt:lpstr>
      <vt:lpstr>Submit a test report:</vt:lpstr>
      <vt:lpstr>WHAT TO EXPECT AFTER SUBMITTING A REPORT</vt:lpstr>
      <vt:lpstr>INTAKE MEETING WITH TITLE IX</vt:lpstr>
      <vt:lpstr>POSSIBLE OUTCOMES OF CASE STUDIES</vt:lpstr>
      <vt:lpstr>PowerPoint Presentation</vt:lpstr>
      <vt:lpstr>616-331-9530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Title IX &amp; Civil Rights Process at GVSU Teach-In 2023</dc:title>
  <dc:creator>Inclusion &amp; Equity</dc:creator>
  <cp:keywords>DAFhZWyCMCc,BACSWQ38PeY</cp:keywords>
  <cp:lastModifiedBy>Michaela Christie</cp:lastModifiedBy>
  <cp:revision>3</cp:revision>
  <dcterms:created xsi:type="dcterms:W3CDTF">2024-08-22T13:45:51Z</dcterms:created>
  <dcterms:modified xsi:type="dcterms:W3CDTF">2024-08-22T14:03:34Z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2024-08-12T00:00:00Z</vt:filetime>
  </property>
  <property fmtid="{D5CDD505-2E9C-101B-9397-08002B2CF9AE}" pid="3" name="Creator">
    <vt:lpwstr>Canva</vt:lpwstr>
  </property>
  <property fmtid="{D5CDD505-2E9C-101B-9397-08002B2CF9AE}" pid="4" name="LastSaved">
    <vt:filetime>2024-08-22T00:00:00Z</vt:filetime>
  </property>
  <property fmtid="{D5CDD505-2E9C-101B-9397-08002B2CF9AE}" pid="5" name="Producer">
    <vt:lpwstr>Canva</vt:lpwstr>
  </property>
</Properties>
</file>