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5" r:id="rId22"/>
    <p:sldId id="276" r:id="rId23"/>
    <p:sldId id="278" r:id="rId24"/>
    <p:sldId id="277" r:id="rId25"/>
    <p:sldId id="279" r:id="rId26"/>
    <p:sldId id="280" r:id="rId27"/>
    <p:sldId id="281" r:id="rId28"/>
    <p:sldId id="282" r:id="rId29"/>
    <p:sldId id="283" r:id="rId30"/>
    <p:sldId id="284" r:id="rId31"/>
    <p:sldId id="287" r:id="rId32"/>
    <p:sldId id="288" r:id="rId33"/>
    <p:sldId id="286" r:id="rId34"/>
    <p:sldId id="289" r:id="rId35"/>
    <p:sldId id="290" r:id="rId36"/>
    <p:sldId id="291" r:id="rId37"/>
    <p:sldId id="292" r:id="rId38"/>
  </p:sldIdLst>
  <p:sldSz cx="18288000" cy="10287000"/>
  <p:notesSz cx="6858000" cy="9144000"/>
  <p:embeddedFontLst>
    <p:embeddedFont>
      <p:font typeface="Garet Light" panose="020B0604020202020204" charset="0"/>
      <p:regular r:id="rId40"/>
    </p:embeddedFont>
    <p:embeddedFont>
      <p:font typeface="Inter" panose="020B0604020202020204" charset="0"/>
      <p:regular r:id="rId41"/>
    </p:embeddedFont>
    <p:embeddedFont>
      <p:font typeface="Inter Bold"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6759" autoAdjust="0"/>
  </p:normalViewPr>
  <p:slideViewPr>
    <p:cSldViewPr>
      <p:cViewPr varScale="1">
        <p:scale>
          <a:sx n="46" d="100"/>
          <a:sy n="46" d="100"/>
        </p:scale>
        <p:origin x="11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20B26-F762-43A3-A2E6-6D7FCBD7B306}" type="datetimeFigureOut">
              <a:rPr lang="en-US" smtClean="0"/>
              <a:t>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F452A-E612-49B9-B8E3-00DC192A8DD5}" type="slidenum">
              <a:rPr lang="en-US" smtClean="0"/>
              <a:t>‹#›</a:t>
            </a:fld>
            <a:endParaRPr lang="en-US"/>
          </a:p>
        </p:txBody>
      </p:sp>
    </p:spTree>
    <p:extLst>
      <p:ext uri="{BB962C8B-B14F-4D97-AF65-F5344CB8AC3E}">
        <p14:creationId xmlns:p14="http://schemas.microsoft.com/office/powerpoint/2010/main" val="376756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procedures doc</a:t>
            </a:r>
          </a:p>
          <a:p>
            <a:r>
              <a:rPr lang="en-US" dirty="0"/>
              <a:t>- Citing Eliot Larson and IIV- used to be group of folks between title ix specialists and title IIV</a:t>
            </a:r>
          </a:p>
        </p:txBody>
      </p:sp>
      <p:sp>
        <p:nvSpPr>
          <p:cNvPr id="4" name="Slide Number Placeholder 3"/>
          <p:cNvSpPr>
            <a:spLocks noGrp="1"/>
          </p:cNvSpPr>
          <p:nvPr>
            <p:ph type="sldNum" sz="quarter" idx="5"/>
          </p:nvPr>
        </p:nvSpPr>
        <p:spPr/>
        <p:txBody>
          <a:bodyPr/>
          <a:lstStyle/>
          <a:p>
            <a:fld id="{A5CF452A-E612-49B9-B8E3-00DC192A8DD5}" type="slidenum">
              <a:rPr lang="en-US" smtClean="0"/>
              <a:t>17</a:t>
            </a:fld>
            <a:endParaRPr lang="en-US"/>
          </a:p>
        </p:txBody>
      </p:sp>
    </p:spTree>
    <p:extLst>
      <p:ext uri="{BB962C8B-B14F-4D97-AF65-F5344CB8AC3E}">
        <p14:creationId xmlns:p14="http://schemas.microsoft.com/office/powerpoint/2010/main" val="336528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Taking all cases and these outreaches will be my responsibility </a:t>
            </a:r>
          </a:p>
          <a:p>
            <a:r>
              <a:rPr lang="en-US" dirty="0"/>
              <a:t>- Me talk about outreach for advisor and panelists </a:t>
            </a:r>
          </a:p>
          <a:p>
            <a:r>
              <a:rPr lang="en-US" dirty="0"/>
              <a:t>- Stacy reaches out to co-investigators and I do panelists and advisors</a:t>
            </a:r>
          </a:p>
          <a:p>
            <a:r>
              <a:rPr lang="en-US" dirty="0"/>
              <a:t>- Send out ask when </a:t>
            </a:r>
            <a:r>
              <a:rPr lang="en-US" dirty="0" err="1"/>
              <a:t>stacy</a:t>
            </a:r>
            <a:r>
              <a:rPr lang="en-US" dirty="0"/>
              <a:t> shares with me the draft investigation report</a:t>
            </a:r>
          </a:p>
          <a:p>
            <a:r>
              <a:rPr lang="en-US" dirty="0"/>
              <a:t>- hearing schedule within 10 business days from when final investigation report is sent to parties</a:t>
            </a:r>
          </a:p>
          <a:p>
            <a:r>
              <a:rPr lang="en-US" dirty="0"/>
              <a:t>- Jackie schedules hearings/doodle/Hypatia sends docs and what not</a:t>
            </a:r>
          </a:p>
          <a:p>
            <a:endParaRPr lang="en-US" dirty="0"/>
          </a:p>
        </p:txBody>
      </p:sp>
      <p:sp>
        <p:nvSpPr>
          <p:cNvPr id="4" name="Slide Number Placeholder 3"/>
          <p:cNvSpPr>
            <a:spLocks noGrp="1"/>
          </p:cNvSpPr>
          <p:nvPr>
            <p:ph type="sldNum" sz="quarter" idx="5"/>
          </p:nvPr>
        </p:nvSpPr>
        <p:spPr/>
        <p:txBody>
          <a:bodyPr/>
          <a:lstStyle/>
          <a:p>
            <a:fld id="{A5CF452A-E612-49B9-B8E3-00DC192A8DD5}" type="slidenum">
              <a:rPr lang="en-US" smtClean="0"/>
              <a:t>21</a:t>
            </a:fld>
            <a:endParaRPr lang="en-US"/>
          </a:p>
        </p:txBody>
      </p:sp>
    </p:spTree>
    <p:extLst>
      <p:ext uri="{BB962C8B-B14F-4D97-AF65-F5344CB8AC3E}">
        <p14:creationId xmlns:p14="http://schemas.microsoft.com/office/powerpoint/2010/main" val="1018145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my process explaining intake and support and resolution process, purpose of hearing logistically and process of hearing possibly personally </a:t>
            </a:r>
          </a:p>
        </p:txBody>
      </p:sp>
      <p:sp>
        <p:nvSpPr>
          <p:cNvPr id="4" name="Slide Number Placeholder 3"/>
          <p:cNvSpPr>
            <a:spLocks noGrp="1"/>
          </p:cNvSpPr>
          <p:nvPr>
            <p:ph type="sldNum" sz="quarter" idx="5"/>
          </p:nvPr>
        </p:nvSpPr>
        <p:spPr/>
        <p:txBody>
          <a:bodyPr/>
          <a:lstStyle/>
          <a:p>
            <a:fld id="{A5CF452A-E612-49B9-B8E3-00DC192A8DD5}" type="slidenum">
              <a:rPr lang="en-US" smtClean="0"/>
              <a:t>23</a:t>
            </a:fld>
            <a:endParaRPr lang="en-US"/>
          </a:p>
        </p:txBody>
      </p:sp>
    </p:spTree>
    <p:extLst>
      <p:ext uri="{BB962C8B-B14F-4D97-AF65-F5344CB8AC3E}">
        <p14:creationId xmlns:p14="http://schemas.microsoft.com/office/powerpoint/2010/main" val="131410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best practice keeping notes from investigative interviews</a:t>
            </a:r>
          </a:p>
        </p:txBody>
      </p:sp>
      <p:sp>
        <p:nvSpPr>
          <p:cNvPr id="4" name="Slide Number Placeholder 3"/>
          <p:cNvSpPr>
            <a:spLocks noGrp="1"/>
          </p:cNvSpPr>
          <p:nvPr>
            <p:ph type="sldNum" sz="quarter" idx="5"/>
          </p:nvPr>
        </p:nvSpPr>
        <p:spPr/>
        <p:txBody>
          <a:bodyPr/>
          <a:lstStyle/>
          <a:p>
            <a:fld id="{A5CF452A-E612-49B9-B8E3-00DC192A8DD5}" type="slidenum">
              <a:rPr lang="en-US" smtClean="0"/>
              <a:t>24</a:t>
            </a:fld>
            <a:endParaRPr lang="en-US"/>
          </a:p>
        </p:txBody>
      </p:sp>
    </p:spTree>
    <p:extLst>
      <p:ext uri="{BB962C8B-B14F-4D97-AF65-F5344CB8AC3E}">
        <p14:creationId xmlns:p14="http://schemas.microsoft.com/office/powerpoint/2010/main" val="3539276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Payment </a:t>
            </a:r>
            <a:r>
              <a:rPr lang="en-US"/>
              <a:t>spiell</a:t>
            </a:r>
          </a:p>
        </p:txBody>
      </p:sp>
      <p:sp>
        <p:nvSpPr>
          <p:cNvPr id="4" name="Slide Number Placeholder 3"/>
          <p:cNvSpPr>
            <a:spLocks noGrp="1"/>
          </p:cNvSpPr>
          <p:nvPr>
            <p:ph type="sldNum" sz="quarter" idx="5"/>
          </p:nvPr>
        </p:nvSpPr>
        <p:spPr/>
        <p:txBody>
          <a:bodyPr/>
          <a:lstStyle/>
          <a:p>
            <a:fld id="{A5CF452A-E612-49B9-B8E3-00DC192A8DD5}" type="slidenum">
              <a:rPr lang="en-US" smtClean="0"/>
              <a:t>37</a:t>
            </a:fld>
            <a:endParaRPr lang="en-US"/>
          </a:p>
        </p:txBody>
      </p:sp>
    </p:spTree>
    <p:extLst>
      <p:ext uri="{BB962C8B-B14F-4D97-AF65-F5344CB8AC3E}">
        <p14:creationId xmlns:p14="http://schemas.microsoft.com/office/powerpoint/2010/main" val="4290993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sp>
        <p:nvSpPr>
          <p:cNvPr id="4" name="Freeform 4"/>
          <p:cNvSpPr/>
          <p:nvPr/>
        </p:nvSpPr>
        <p:spPr>
          <a:xfrm>
            <a:off x="12581675" y="6111332"/>
            <a:ext cx="5127293" cy="3819704"/>
          </a:xfrm>
          <a:custGeom>
            <a:avLst/>
            <a:gdLst/>
            <a:ahLst/>
            <a:cxnLst/>
            <a:rect l="l" t="t" r="r" b="b"/>
            <a:pathLst>
              <a:path w="5127293" h="3819704">
                <a:moveTo>
                  <a:pt x="0" y="0"/>
                </a:moveTo>
                <a:lnTo>
                  <a:pt x="5127293" y="0"/>
                </a:lnTo>
                <a:lnTo>
                  <a:pt x="5127293" y="3819705"/>
                </a:lnTo>
                <a:lnTo>
                  <a:pt x="0" y="3819705"/>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188715" y="292414"/>
            <a:ext cx="9956368" cy="7295069"/>
          </a:xfrm>
          <a:prstGeom prst="rect">
            <a:avLst/>
          </a:prstGeom>
        </p:spPr>
        <p:txBody>
          <a:bodyPr lIns="0" tIns="0" rIns="0" bIns="0" rtlCol="0" anchor="t">
            <a:spAutoFit/>
          </a:bodyPr>
          <a:lstStyle/>
          <a:p>
            <a:pPr>
              <a:lnSpc>
                <a:spcPts val="11623"/>
              </a:lnSpc>
            </a:pPr>
            <a:r>
              <a:rPr lang="en-US" sz="9686">
                <a:solidFill>
                  <a:srgbClr val="9AB4C4"/>
                </a:solidFill>
                <a:latin typeface="Inter Bold"/>
              </a:rPr>
              <a:t>OFFICE OF CIVIL RIGHTS AND TITLE IX POOL MEMBER TRAINING </a:t>
            </a:r>
          </a:p>
        </p:txBody>
      </p:sp>
      <p:sp>
        <p:nvSpPr>
          <p:cNvPr id="6" name="TextBox 6"/>
          <p:cNvSpPr txBox="1"/>
          <p:nvPr/>
        </p:nvSpPr>
        <p:spPr>
          <a:xfrm>
            <a:off x="572105" y="7839627"/>
            <a:ext cx="5560072" cy="363113"/>
          </a:xfrm>
          <a:prstGeom prst="rect">
            <a:avLst/>
          </a:prstGeom>
        </p:spPr>
        <p:txBody>
          <a:bodyPr lIns="0" tIns="0" rIns="0" bIns="0" rtlCol="0" anchor="t">
            <a:spAutoFit/>
          </a:bodyPr>
          <a:lstStyle/>
          <a:p>
            <a:pPr algn="just">
              <a:lnSpc>
                <a:spcPts val="2967"/>
              </a:lnSpc>
            </a:pPr>
            <a:r>
              <a:rPr lang="en-US" sz="2472" spc="79" dirty="0">
                <a:solidFill>
                  <a:srgbClr val="9AB4C4"/>
                </a:solidFill>
                <a:latin typeface="Inter Bold"/>
              </a:rPr>
              <a:t>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7468" y="0"/>
            <a:ext cx="18525468" cy="10287000"/>
            <a:chOff x="0" y="0"/>
            <a:chExt cx="24700624" cy="13716000"/>
          </a:xfrm>
        </p:grpSpPr>
        <p:sp>
          <p:nvSpPr>
            <p:cNvPr id="3" name="AutoShape 3"/>
            <p:cNvSpPr/>
            <p:nvPr/>
          </p:nvSpPr>
          <p:spPr>
            <a:xfrm>
              <a:off x="0" y="0"/>
              <a:ext cx="24700624"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a:off x="6192531" y="0"/>
            <a:ext cx="12095469" cy="10287000"/>
            <a:chOff x="0" y="0"/>
            <a:chExt cx="16127291" cy="13716000"/>
          </a:xfrm>
        </p:grpSpPr>
        <p:sp>
          <p:nvSpPr>
            <p:cNvPr id="5" name="AutoShape 5"/>
            <p:cNvSpPr/>
            <p:nvPr/>
          </p:nvSpPr>
          <p:spPr>
            <a:xfrm>
              <a:off x="0" y="0"/>
              <a:ext cx="16127291" cy="13716000"/>
            </a:xfrm>
            <a:prstGeom prst="rect">
              <a:avLst/>
            </a:prstGeom>
            <a:solidFill>
              <a:srgbClr val="9AB4C4">
                <a:alpha val="70980"/>
              </a:srgbClr>
            </a:solidFill>
          </p:spPr>
          <p:txBody>
            <a:bodyPr/>
            <a:lstStyle/>
            <a:p>
              <a:endParaRPr lang="en-US"/>
            </a:p>
          </p:txBody>
        </p:sp>
      </p:grpSp>
      <p:sp>
        <p:nvSpPr>
          <p:cNvPr id="6" name="TextBox 6"/>
          <p:cNvSpPr txBox="1"/>
          <p:nvPr/>
        </p:nvSpPr>
        <p:spPr>
          <a:xfrm>
            <a:off x="188715" y="3485038"/>
            <a:ext cx="6003816" cy="2981325"/>
          </a:xfrm>
          <a:prstGeom prst="rect">
            <a:avLst/>
          </a:prstGeom>
        </p:spPr>
        <p:txBody>
          <a:bodyPr lIns="0" tIns="0" rIns="0" bIns="0" rtlCol="0" anchor="t">
            <a:spAutoFit/>
          </a:bodyPr>
          <a:lstStyle/>
          <a:p>
            <a:pPr>
              <a:lnSpc>
                <a:spcPts val="7844"/>
              </a:lnSpc>
            </a:pPr>
            <a:r>
              <a:rPr lang="en-US" sz="6537">
                <a:solidFill>
                  <a:srgbClr val="9AB4C4"/>
                </a:solidFill>
                <a:latin typeface="Inter Bold"/>
              </a:rPr>
              <a:t>TITLE IX SEXUAL HARASSMENT</a:t>
            </a:r>
          </a:p>
        </p:txBody>
      </p:sp>
      <p:sp>
        <p:nvSpPr>
          <p:cNvPr id="7" name="TextBox 7"/>
          <p:cNvSpPr txBox="1"/>
          <p:nvPr/>
        </p:nvSpPr>
        <p:spPr>
          <a:xfrm>
            <a:off x="6482770" y="218386"/>
            <a:ext cx="11198695" cy="9914561"/>
          </a:xfrm>
          <a:prstGeom prst="rect">
            <a:avLst/>
          </a:prstGeom>
        </p:spPr>
        <p:txBody>
          <a:bodyPr lIns="0" tIns="0" rIns="0" bIns="0" rtlCol="0" anchor="t">
            <a:spAutoFit/>
          </a:bodyPr>
          <a:lstStyle/>
          <a:p>
            <a:pPr>
              <a:lnSpc>
                <a:spcPts val="4605"/>
              </a:lnSpc>
            </a:pPr>
            <a:r>
              <a:rPr lang="en-US" sz="3289" spc="13">
                <a:solidFill>
                  <a:srgbClr val="234761"/>
                </a:solidFill>
                <a:latin typeface="Inter"/>
              </a:rPr>
              <a:t>   C. Sexual assault: Any forcible or non-forcible sex act proscribed by law. “Forcible sexual assault” includes sexual intercourse and fondling without consent. “Non-forcible sexual assault” includes incest and statutory rape.</a:t>
            </a:r>
          </a:p>
          <a:p>
            <a:pPr>
              <a:lnSpc>
                <a:spcPts val="4605"/>
              </a:lnSpc>
            </a:pPr>
            <a:r>
              <a:rPr lang="en-US" sz="3289" spc="13">
                <a:solidFill>
                  <a:srgbClr val="234761"/>
                </a:solidFill>
                <a:latin typeface="Inter"/>
              </a:rPr>
              <a:t> i. “Sexual intercourse” includes oral, anal, and vaginal intercourse or penetration, to any degree, with any part of the body or other object.</a:t>
            </a:r>
          </a:p>
          <a:p>
            <a:pPr>
              <a:lnSpc>
                <a:spcPts val="4605"/>
              </a:lnSpc>
            </a:pPr>
            <a:r>
              <a:rPr lang="en-US" sz="3289" spc="13">
                <a:solidFill>
                  <a:srgbClr val="234761"/>
                </a:solidFill>
                <a:latin typeface="Inter"/>
              </a:rPr>
              <a:t> ii. “Fondling” is defined as touching of the genitals, buttocks, and/or breasts of another person for the purpose of sexual gratification, without consent.</a:t>
            </a:r>
          </a:p>
          <a:p>
            <a:pPr>
              <a:lnSpc>
                <a:spcPts val="4605"/>
              </a:lnSpc>
            </a:pPr>
            <a:r>
              <a:rPr lang="en-US" sz="3289" spc="13">
                <a:solidFill>
                  <a:srgbClr val="234761"/>
                </a:solidFill>
                <a:latin typeface="Inter"/>
              </a:rPr>
              <a:t> iii.“Incest” is defined as sexual intercourse between persons who are related to each other within the degrees wherein marriage is prohibited by law.</a:t>
            </a:r>
          </a:p>
          <a:p>
            <a:pPr>
              <a:lnSpc>
                <a:spcPts val="4605"/>
              </a:lnSpc>
            </a:pPr>
            <a:r>
              <a:rPr lang="en-US" sz="3289" spc="13">
                <a:solidFill>
                  <a:srgbClr val="234761"/>
                </a:solidFill>
                <a:latin typeface="Inter"/>
              </a:rPr>
              <a:t> iv. “Statutory rape” is nonforcible sexual intercourse with a person who is under the statutory age of consent according to Michigan law.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7468" y="0"/>
            <a:ext cx="18525468" cy="10287000"/>
            <a:chOff x="0" y="0"/>
            <a:chExt cx="24700624" cy="13716000"/>
          </a:xfrm>
        </p:grpSpPr>
        <p:sp>
          <p:nvSpPr>
            <p:cNvPr id="3" name="AutoShape 3"/>
            <p:cNvSpPr/>
            <p:nvPr/>
          </p:nvSpPr>
          <p:spPr>
            <a:xfrm>
              <a:off x="0" y="0"/>
              <a:ext cx="24700624"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a:off x="6192531" y="0"/>
            <a:ext cx="12095469" cy="10287000"/>
            <a:chOff x="0" y="0"/>
            <a:chExt cx="16127291" cy="13716000"/>
          </a:xfrm>
        </p:grpSpPr>
        <p:sp>
          <p:nvSpPr>
            <p:cNvPr id="5" name="AutoShape 5"/>
            <p:cNvSpPr/>
            <p:nvPr/>
          </p:nvSpPr>
          <p:spPr>
            <a:xfrm>
              <a:off x="0" y="0"/>
              <a:ext cx="16127291" cy="13716000"/>
            </a:xfrm>
            <a:prstGeom prst="rect">
              <a:avLst/>
            </a:prstGeom>
            <a:solidFill>
              <a:srgbClr val="9AB4C4">
                <a:alpha val="70980"/>
              </a:srgbClr>
            </a:solidFill>
          </p:spPr>
          <p:txBody>
            <a:bodyPr/>
            <a:lstStyle/>
            <a:p>
              <a:endParaRPr lang="en-US"/>
            </a:p>
          </p:txBody>
        </p:sp>
      </p:grpSp>
      <p:sp>
        <p:nvSpPr>
          <p:cNvPr id="6" name="TextBox 6"/>
          <p:cNvSpPr txBox="1"/>
          <p:nvPr/>
        </p:nvSpPr>
        <p:spPr>
          <a:xfrm>
            <a:off x="188715" y="3485038"/>
            <a:ext cx="6003816" cy="2981325"/>
          </a:xfrm>
          <a:prstGeom prst="rect">
            <a:avLst/>
          </a:prstGeom>
        </p:spPr>
        <p:txBody>
          <a:bodyPr lIns="0" tIns="0" rIns="0" bIns="0" rtlCol="0" anchor="t">
            <a:spAutoFit/>
          </a:bodyPr>
          <a:lstStyle/>
          <a:p>
            <a:pPr>
              <a:lnSpc>
                <a:spcPts val="7844"/>
              </a:lnSpc>
            </a:pPr>
            <a:r>
              <a:rPr lang="en-US" sz="6537">
                <a:solidFill>
                  <a:srgbClr val="9AB4C4"/>
                </a:solidFill>
                <a:latin typeface="Inter Bold"/>
              </a:rPr>
              <a:t>TITLE IX SEXUAL HARASSMENT</a:t>
            </a:r>
          </a:p>
        </p:txBody>
      </p:sp>
      <p:sp>
        <p:nvSpPr>
          <p:cNvPr id="7" name="TextBox 7"/>
          <p:cNvSpPr txBox="1"/>
          <p:nvPr/>
        </p:nvSpPr>
        <p:spPr>
          <a:xfrm>
            <a:off x="6445177" y="590818"/>
            <a:ext cx="11590177" cy="9048215"/>
          </a:xfrm>
          <a:prstGeom prst="rect">
            <a:avLst/>
          </a:prstGeom>
        </p:spPr>
        <p:txBody>
          <a:bodyPr lIns="0" tIns="0" rIns="0" bIns="0" rtlCol="0" anchor="t">
            <a:spAutoFit/>
          </a:bodyPr>
          <a:lstStyle/>
          <a:p>
            <a:pPr>
              <a:lnSpc>
                <a:spcPts val="4229"/>
              </a:lnSpc>
            </a:pPr>
            <a:r>
              <a:rPr lang="en-US" sz="3021" spc="12">
                <a:solidFill>
                  <a:srgbClr val="234761"/>
                </a:solidFill>
                <a:latin typeface="Inter"/>
              </a:rPr>
              <a:t>    D. Dating violence: Physical violence or the threat of physical violence committed by a person who is or has been in a social relationship of a romantic or intimate nature with an individual, and the existence of such a relationship shall be determined based on factors such as the length and type of relationship, and frequency of interaction between the persons involved.</a:t>
            </a:r>
          </a:p>
          <a:p>
            <a:pPr>
              <a:lnSpc>
                <a:spcPts val="4229"/>
              </a:lnSpc>
            </a:pPr>
            <a:endParaRPr lang="en-US" sz="3021" spc="12">
              <a:solidFill>
                <a:srgbClr val="234761"/>
              </a:solidFill>
              <a:latin typeface="Inter"/>
            </a:endParaRPr>
          </a:p>
          <a:p>
            <a:pPr>
              <a:lnSpc>
                <a:spcPts val="4229"/>
              </a:lnSpc>
            </a:pPr>
            <a:endParaRPr lang="en-US" sz="3021" spc="12">
              <a:solidFill>
                <a:srgbClr val="234761"/>
              </a:solidFill>
              <a:latin typeface="Inter"/>
            </a:endParaRPr>
          </a:p>
          <a:p>
            <a:pPr>
              <a:lnSpc>
                <a:spcPts val="4229"/>
              </a:lnSpc>
            </a:pPr>
            <a:r>
              <a:rPr lang="en-US" sz="3021" spc="12">
                <a:solidFill>
                  <a:srgbClr val="234761"/>
                </a:solidFill>
                <a:latin typeface="Inter"/>
              </a:rPr>
              <a:t> E. Domestic violence: Physical violence or the threat of physical violence committed by a current or former spouse or intimate partner of an individual, by a person with whom the individual shares a child in common, by a person who is cohabitating with or has cohabitated with the individual as a spouse or intimate party, by a person similarly situated to a spouse of the individual under applicable domestic or family violence laws.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7468" y="0"/>
            <a:ext cx="18525468" cy="10287000"/>
            <a:chOff x="0" y="0"/>
            <a:chExt cx="24700624" cy="13716000"/>
          </a:xfrm>
        </p:grpSpPr>
        <p:sp>
          <p:nvSpPr>
            <p:cNvPr id="3" name="AutoShape 3"/>
            <p:cNvSpPr/>
            <p:nvPr/>
          </p:nvSpPr>
          <p:spPr>
            <a:xfrm>
              <a:off x="0" y="0"/>
              <a:ext cx="24700624"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a:off x="6192531" y="0"/>
            <a:ext cx="12095469" cy="10287000"/>
            <a:chOff x="0" y="0"/>
            <a:chExt cx="16127291" cy="13716000"/>
          </a:xfrm>
        </p:grpSpPr>
        <p:sp>
          <p:nvSpPr>
            <p:cNvPr id="5" name="AutoShape 5"/>
            <p:cNvSpPr/>
            <p:nvPr/>
          </p:nvSpPr>
          <p:spPr>
            <a:xfrm>
              <a:off x="0" y="0"/>
              <a:ext cx="16127291" cy="13716000"/>
            </a:xfrm>
            <a:prstGeom prst="rect">
              <a:avLst/>
            </a:prstGeom>
            <a:solidFill>
              <a:srgbClr val="9AB4C4">
                <a:alpha val="70980"/>
              </a:srgbClr>
            </a:solidFill>
          </p:spPr>
          <p:txBody>
            <a:bodyPr/>
            <a:lstStyle/>
            <a:p>
              <a:endParaRPr lang="en-US"/>
            </a:p>
          </p:txBody>
        </p:sp>
      </p:grpSp>
      <p:sp>
        <p:nvSpPr>
          <p:cNvPr id="6" name="TextBox 6"/>
          <p:cNvSpPr txBox="1"/>
          <p:nvPr/>
        </p:nvSpPr>
        <p:spPr>
          <a:xfrm>
            <a:off x="188715" y="3485038"/>
            <a:ext cx="6003816" cy="2981325"/>
          </a:xfrm>
          <a:prstGeom prst="rect">
            <a:avLst/>
          </a:prstGeom>
        </p:spPr>
        <p:txBody>
          <a:bodyPr lIns="0" tIns="0" rIns="0" bIns="0" rtlCol="0" anchor="t">
            <a:spAutoFit/>
          </a:bodyPr>
          <a:lstStyle/>
          <a:p>
            <a:pPr>
              <a:lnSpc>
                <a:spcPts val="7844"/>
              </a:lnSpc>
            </a:pPr>
            <a:r>
              <a:rPr lang="en-US" sz="6537">
                <a:solidFill>
                  <a:srgbClr val="9AB4C4"/>
                </a:solidFill>
                <a:latin typeface="Inter Bold"/>
              </a:rPr>
              <a:t>TITLE IX SEXUAL HARASSMENT</a:t>
            </a:r>
          </a:p>
        </p:txBody>
      </p:sp>
      <p:sp>
        <p:nvSpPr>
          <p:cNvPr id="7" name="TextBox 7"/>
          <p:cNvSpPr txBox="1"/>
          <p:nvPr/>
        </p:nvSpPr>
        <p:spPr>
          <a:xfrm>
            <a:off x="6413119" y="218689"/>
            <a:ext cx="11590177" cy="9829959"/>
          </a:xfrm>
          <a:prstGeom prst="rect">
            <a:avLst/>
          </a:prstGeom>
        </p:spPr>
        <p:txBody>
          <a:bodyPr lIns="0" tIns="0" rIns="0" bIns="0" rtlCol="0" anchor="t">
            <a:spAutoFit/>
          </a:bodyPr>
          <a:lstStyle/>
          <a:p>
            <a:pPr>
              <a:lnSpc>
                <a:spcPts val="4089"/>
              </a:lnSpc>
            </a:pPr>
            <a:r>
              <a:rPr lang="en-US" sz="2921" spc="11">
                <a:solidFill>
                  <a:srgbClr val="234761"/>
                </a:solidFill>
                <a:latin typeface="Inter"/>
              </a:rPr>
              <a:t>    F. Stalking: Knowingly or intentionally engaging in a course of conduct involving repeated or continuing harassment of another person that would cause a reasonable person to fear for their safety or the safety of others or suffer substantial emotional distress.</a:t>
            </a:r>
          </a:p>
          <a:p>
            <a:pPr>
              <a:lnSpc>
                <a:spcPts val="4089"/>
              </a:lnSpc>
            </a:pPr>
            <a:endParaRPr lang="en-US" sz="2921" spc="11">
              <a:solidFill>
                <a:srgbClr val="234761"/>
              </a:solidFill>
              <a:latin typeface="Inter"/>
            </a:endParaRPr>
          </a:p>
          <a:p>
            <a:pPr>
              <a:lnSpc>
                <a:spcPts val="4089"/>
              </a:lnSpc>
            </a:pPr>
            <a:r>
              <a:rPr lang="en-US" sz="2921" spc="11">
                <a:solidFill>
                  <a:srgbClr val="234761"/>
                </a:solidFill>
                <a:latin typeface="Inter"/>
              </a:rPr>
              <a:t> G. Only conduct that meets the definition of Title IX Sexual Harassment, that occurs in a University education program or activity, and that occurs against a person in the United States constitutes Title IX Sexual Harassment. </a:t>
            </a:r>
          </a:p>
          <a:p>
            <a:pPr>
              <a:lnSpc>
                <a:spcPts val="4089"/>
              </a:lnSpc>
            </a:pPr>
            <a:endParaRPr lang="en-US" sz="2921" spc="11">
              <a:solidFill>
                <a:srgbClr val="234761"/>
              </a:solidFill>
              <a:latin typeface="Inter"/>
            </a:endParaRPr>
          </a:p>
          <a:p>
            <a:pPr>
              <a:lnSpc>
                <a:spcPts val="4089"/>
              </a:lnSpc>
            </a:pPr>
            <a:r>
              <a:rPr lang="en-US" sz="2921" spc="11">
                <a:solidFill>
                  <a:srgbClr val="234761"/>
                </a:solidFill>
                <a:latin typeface="Inter"/>
              </a:rPr>
              <a:t> An “education program or activity” includes locations, events, or circumstances over which the University exercised substantial control over both the Respondent and the context in which the alleged sexual harassment occurs, including on campus or on property owned or controlled by the University, at University-sponsored events, or in buildings owned or controlled by a student organization that is officially recognized by the University.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7468" y="0"/>
            <a:ext cx="18525468" cy="10287000"/>
            <a:chOff x="0" y="0"/>
            <a:chExt cx="24700624" cy="13716000"/>
          </a:xfrm>
        </p:grpSpPr>
        <p:sp>
          <p:nvSpPr>
            <p:cNvPr id="3" name="AutoShape 3"/>
            <p:cNvSpPr/>
            <p:nvPr/>
          </p:nvSpPr>
          <p:spPr>
            <a:xfrm>
              <a:off x="0" y="0"/>
              <a:ext cx="24700624"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a:off x="6192531" y="0"/>
            <a:ext cx="12095469" cy="10287000"/>
            <a:chOff x="0" y="0"/>
            <a:chExt cx="16127291" cy="13716000"/>
          </a:xfrm>
        </p:grpSpPr>
        <p:sp>
          <p:nvSpPr>
            <p:cNvPr id="5" name="AutoShape 5"/>
            <p:cNvSpPr/>
            <p:nvPr/>
          </p:nvSpPr>
          <p:spPr>
            <a:xfrm>
              <a:off x="0" y="0"/>
              <a:ext cx="16127291" cy="13716000"/>
            </a:xfrm>
            <a:prstGeom prst="rect">
              <a:avLst/>
            </a:prstGeom>
            <a:solidFill>
              <a:srgbClr val="9AB4C4">
                <a:alpha val="70980"/>
              </a:srgbClr>
            </a:solidFill>
          </p:spPr>
          <p:txBody>
            <a:bodyPr/>
            <a:lstStyle/>
            <a:p>
              <a:endParaRPr lang="en-US"/>
            </a:p>
          </p:txBody>
        </p:sp>
      </p:grpSp>
      <p:sp>
        <p:nvSpPr>
          <p:cNvPr id="6" name="TextBox 6"/>
          <p:cNvSpPr txBox="1"/>
          <p:nvPr/>
        </p:nvSpPr>
        <p:spPr>
          <a:xfrm>
            <a:off x="188715" y="3485038"/>
            <a:ext cx="6003816" cy="2981325"/>
          </a:xfrm>
          <a:prstGeom prst="rect">
            <a:avLst/>
          </a:prstGeom>
        </p:spPr>
        <p:txBody>
          <a:bodyPr lIns="0" tIns="0" rIns="0" bIns="0" rtlCol="0" anchor="t">
            <a:spAutoFit/>
          </a:bodyPr>
          <a:lstStyle/>
          <a:p>
            <a:pPr>
              <a:lnSpc>
                <a:spcPts val="7844"/>
              </a:lnSpc>
            </a:pPr>
            <a:r>
              <a:rPr lang="en-US" sz="6537">
                <a:solidFill>
                  <a:srgbClr val="9AB4C4"/>
                </a:solidFill>
                <a:latin typeface="Inter Bold"/>
              </a:rPr>
              <a:t>SEXUAL HARASSMENT</a:t>
            </a:r>
          </a:p>
          <a:p>
            <a:pPr>
              <a:lnSpc>
                <a:spcPts val="7844"/>
              </a:lnSpc>
            </a:pPr>
            <a:r>
              <a:rPr lang="en-US" sz="6537">
                <a:solidFill>
                  <a:srgbClr val="9AB4C4"/>
                </a:solidFill>
                <a:latin typeface="Inter Bold"/>
              </a:rPr>
              <a:t>EXAMPLE</a:t>
            </a:r>
          </a:p>
        </p:txBody>
      </p:sp>
      <p:sp>
        <p:nvSpPr>
          <p:cNvPr id="7" name="TextBox 7"/>
          <p:cNvSpPr txBox="1"/>
          <p:nvPr/>
        </p:nvSpPr>
        <p:spPr>
          <a:xfrm>
            <a:off x="6445177" y="655034"/>
            <a:ext cx="11590177" cy="8574659"/>
          </a:xfrm>
          <a:prstGeom prst="rect">
            <a:avLst/>
          </a:prstGeom>
        </p:spPr>
        <p:txBody>
          <a:bodyPr lIns="0" tIns="0" rIns="0" bIns="0" rtlCol="0" anchor="t">
            <a:spAutoFit/>
          </a:bodyPr>
          <a:lstStyle/>
          <a:p>
            <a:pPr>
              <a:lnSpc>
                <a:spcPts val="4606"/>
              </a:lnSpc>
            </a:pPr>
            <a:r>
              <a:rPr lang="en-US" sz="3290" spc="13">
                <a:solidFill>
                  <a:srgbClr val="234761"/>
                </a:solidFill>
                <a:latin typeface="Inter"/>
              </a:rPr>
              <a:t>    Quid Pro Quo: An RA documents a resident for possession of marijuana in the residence halls. The RA invites the resident to their room with an offer to engage in sexual activity to discuss what it would take for the RA not to have to submit this report.</a:t>
            </a:r>
          </a:p>
          <a:p>
            <a:pPr>
              <a:lnSpc>
                <a:spcPts val="4089"/>
              </a:lnSpc>
            </a:pPr>
            <a:endParaRPr lang="en-US" sz="3290" spc="13">
              <a:solidFill>
                <a:srgbClr val="234761"/>
              </a:solidFill>
              <a:latin typeface="Inter"/>
            </a:endParaRPr>
          </a:p>
          <a:p>
            <a:pPr>
              <a:lnSpc>
                <a:spcPts val="4089"/>
              </a:lnSpc>
            </a:pPr>
            <a:endParaRPr lang="en-US" sz="3290" spc="13">
              <a:solidFill>
                <a:srgbClr val="234761"/>
              </a:solidFill>
              <a:latin typeface="Inter"/>
            </a:endParaRPr>
          </a:p>
          <a:p>
            <a:pPr>
              <a:lnSpc>
                <a:spcPts val="4606"/>
              </a:lnSpc>
            </a:pPr>
            <a:r>
              <a:rPr lang="en-US" sz="3290" spc="13">
                <a:solidFill>
                  <a:srgbClr val="234761"/>
                </a:solidFill>
                <a:latin typeface="Inter"/>
              </a:rPr>
              <a:t> Hostile Environment: A student was overheard having sex within the residence halls. A group of residents began imitating the sounds they made during their sexual encounter. The complainant, their friends, and an RA have all asked the students to stop, but they have continued. The student no longer feels comfortable attending hall programs or being in common spaces within the residence hall.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a:off x="0" y="0"/>
            <a:ext cx="8111284" cy="3400430"/>
            <a:chOff x="0" y="0"/>
            <a:chExt cx="10815046" cy="4533906"/>
          </a:xfrm>
        </p:grpSpPr>
        <p:sp>
          <p:nvSpPr>
            <p:cNvPr id="5" name="AutoShape 5"/>
            <p:cNvSpPr/>
            <p:nvPr/>
          </p:nvSpPr>
          <p:spPr>
            <a:xfrm>
              <a:off x="0" y="0"/>
              <a:ext cx="10815046" cy="4533906"/>
            </a:xfrm>
            <a:prstGeom prst="rect">
              <a:avLst/>
            </a:prstGeom>
            <a:solidFill>
              <a:srgbClr val="9AB4C4">
                <a:alpha val="70980"/>
              </a:srgbClr>
            </a:solidFill>
          </p:spPr>
          <p:txBody>
            <a:bodyPr/>
            <a:lstStyle/>
            <a:p>
              <a:endParaRPr lang="en-US"/>
            </a:p>
          </p:txBody>
        </p:sp>
      </p:grpSp>
      <p:sp>
        <p:nvSpPr>
          <p:cNvPr id="6" name="TextBox 6"/>
          <p:cNvSpPr txBox="1"/>
          <p:nvPr/>
        </p:nvSpPr>
        <p:spPr>
          <a:xfrm>
            <a:off x="267871" y="204790"/>
            <a:ext cx="6003816" cy="2981325"/>
          </a:xfrm>
          <a:prstGeom prst="rect">
            <a:avLst/>
          </a:prstGeom>
        </p:spPr>
        <p:txBody>
          <a:bodyPr lIns="0" tIns="0" rIns="0" bIns="0" rtlCol="0" anchor="t">
            <a:spAutoFit/>
          </a:bodyPr>
          <a:lstStyle/>
          <a:p>
            <a:pPr>
              <a:lnSpc>
                <a:spcPts val="7844"/>
              </a:lnSpc>
            </a:pPr>
            <a:r>
              <a:rPr lang="en-US" sz="6537">
                <a:solidFill>
                  <a:srgbClr val="F2EFEB"/>
                </a:solidFill>
                <a:latin typeface="Inter Bold"/>
              </a:rPr>
              <a:t>SEXUAL ASSAULT EXAMPLE</a:t>
            </a:r>
          </a:p>
        </p:txBody>
      </p:sp>
      <p:sp>
        <p:nvSpPr>
          <p:cNvPr id="7" name="TextBox 7"/>
          <p:cNvSpPr txBox="1"/>
          <p:nvPr/>
        </p:nvSpPr>
        <p:spPr>
          <a:xfrm>
            <a:off x="267871" y="3794888"/>
            <a:ext cx="16991429" cy="4081054"/>
          </a:xfrm>
          <a:prstGeom prst="rect">
            <a:avLst/>
          </a:prstGeom>
        </p:spPr>
        <p:txBody>
          <a:bodyPr lIns="0" tIns="0" rIns="0" bIns="0" rtlCol="0" anchor="t">
            <a:spAutoFit/>
          </a:bodyPr>
          <a:lstStyle/>
          <a:p>
            <a:pPr>
              <a:lnSpc>
                <a:spcPts val="4606"/>
              </a:lnSpc>
            </a:pPr>
            <a:r>
              <a:rPr lang="en-US" sz="3290" spc="13" dirty="0">
                <a:solidFill>
                  <a:srgbClr val="234761"/>
                </a:solidFill>
                <a:latin typeface="Inter"/>
              </a:rPr>
              <a:t> Sexual Contact: A student reported that they woke up to their roommate in bed with them, naked and touching their own genitals. The student reported that they pretended to be asleep, but then their roommate began touching their genital area over their shorts too.</a:t>
            </a:r>
          </a:p>
          <a:p>
            <a:pPr>
              <a:lnSpc>
                <a:spcPts val="4606"/>
              </a:lnSpc>
            </a:pPr>
            <a:r>
              <a:rPr lang="en-US" sz="3290" spc="13" dirty="0">
                <a:solidFill>
                  <a:srgbClr val="234761"/>
                </a:solidFill>
                <a:latin typeface="Inter"/>
              </a:rPr>
              <a:t> </a:t>
            </a:r>
          </a:p>
          <a:p>
            <a:pPr>
              <a:lnSpc>
                <a:spcPts val="4606"/>
              </a:lnSpc>
            </a:pPr>
            <a:r>
              <a:rPr lang="en-US" sz="3290" spc="13" dirty="0">
                <a:solidFill>
                  <a:srgbClr val="234761"/>
                </a:solidFill>
                <a:latin typeface="Inter"/>
              </a:rPr>
              <a:t>Sexual Intercourse: A student reports that they went to a big party and had more to drink than they planned…</a:t>
            </a:r>
          </a:p>
        </p:txBody>
      </p:sp>
      <p:grpSp>
        <p:nvGrpSpPr>
          <p:cNvPr id="8" name="Group 8"/>
          <p:cNvGrpSpPr/>
          <p:nvPr/>
        </p:nvGrpSpPr>
        <p:grpSpPr>
          <a:xfrm>
            <a:off x="0" y="9878133"/>
            <a:ext cx="18288000" cy="408867"/>
            <a:chOff x="0" y="0"/>
            <a:chExt cx="24384000" cy="545156"/>
          </a:xfrm>
        </p:grpSpPr>
        <p:sp>
          <p:nvSpPr>
            <p:cNvPr id="9" name="AutoShape 9"/>
            <p:cNvSpPr/>
            <p:nvPr/>
          </p:nvSpPr>
          <p:spPr>
            <a:xfrm>
              <a:off x="0" y="0"/>
              <a:ext cx="24384000" cy="545156"/>
            </a:xfrm>
            <a:prstGeom prst="rect">
              <a:avLst/>
            </a:prstGeom>
            <a:solidFill>
              <a:srgbClr val="5A7688">
                <a:alpha val="70980"/>
              </a:srgbClr>
            </a:solidFill>
          </p:spPr>
          <p:txBody>
            <a:bodyP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3278156" y="-3016380"/>
            <a:ext cx="1315135" cy="7871448"/>
            <a:chOff x="0" y="0"/>
            <a:chExt cx="1753514" cy="10495264"/>
          </a:xfrm>
        </p:grpSpPr>
        <p:sp>
          <p:nvSpPr>
            <p:cNvPr id="5" name="AutoShape 5"/>
            <p:cNvSpPr/>
            <p:nvPr/>
          </p:nvSpPr>
          <p:spPr>
            <a:xfrm>
              <a:off x="0" y="0"/>
              <a:ext cx="1753514" cy="10495264"/>
            </a:xfrm>
            <a:prstGeom prst="rect">
              <a:avLst/>
            </a:prstGeom>
            <a:solidFill>
              <a:srgbClr val="9AB4C4">
                <a:alpha val="70980"/>
              </a:srgbClr>
            </a:solidFill>
          </p:spPr>
          <p:txBody>
            <a:bodyPr/>
            <a:lstStyle/>
            <a:p>
              <a:endParaRPr lang="en-US"/>
            </a:p>
          </p:txBody>
        </p:sp>
      </p:grpSp>
      <p:sp>
        <p:nvSpPr>
          <p:cNvPr id="6" name="TextBox 6"/>
          <p:cNvSpPr txBox="1"/>
          <p:nvPr/>
        </p:nvSpPr>
        <p:spPr>
          <a:xfrm>
            <a:off x="200940" y="381221"/>
            <a:ext cx="7469567"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DATING VIOLENCE (INTIMATE PARTNER VIOLENCE)</a:t>
            </a:r>
          </a:p>
        </p:txBody>
      </p:sp>
      <p:sp>
        <p:nvSpPr>
          <p:cNvPr id="7" name="TextBox 7"/>
          <p:cNvSpPr txBox="1"/>
          <p:nvPr/>
        </p:nvSpPr>
        <p:spPr>
          <a:xfrm>
            <a:off x="1028700" y="2472808"/>
            <a:ext cx="16003937" cy="6304260"/>
          </a:xfrm>
          <a:prstGeom prst="rect">
            <a:avLst/>
          </a:prstGeom>
        </p:spPr>
        <p:txBody>
          <a:bodyPr lIns="0" tIns="0" rIns="0" bIns="0" rtlCol="0" anchor="t">
            <a:spAutoFit/>
          </a:bodyPr>
          <a:lstStyle/>
          <a:p>
            <a:pPr>
              <a:lnSpc>
                <a:spcPts val="5035"/>
              </a:lnSpc>
            </a:pPr>
            <a:r>
              <a:rPr lang="en-US" sz="3596" spc="14">
                <a:solidFill>
                  <a:srgbClr val="234761"/>
                </a:solidFill>
                <a:latin typeface="Inter"/>
              </a:rPr>
              <a:t> A student reports that they broke up with their significant other two weeks ago. The student stated that towards the end of the relationship, their partner had engaged in increasingly controlling behavior, and that the partner repeatedly raised their voice during arguments.</a:t>
            </a:r>
          </a:p>
          <a:p>
            <a:pPr>
              <a:lnSpc>
                <a:spcPts val="5035"/>
              </a:lnSpc>
            </a:pPr>
            <a:endParaRPr lang="en-US" sz="3596" spc="14">
              <a:solidFill>
                <a:srgbClr val="234761"/>
              </a:solidFill>
              <a:latin typeface="Inter"/>
            </a:endParaRPr>
          </a:p>
          <a:p>
            <a:pPr>
              <a:lnSpc>
                <a:spcPts val="5035"/>
              </a:lnSpc>
            </a:pPr>
            <a:r>
              <a:rPr lang="en-US" sz="3596" spc="14">
                <a:solidFill>
                  <a:srgbClr val="234761"/>
                </a:solidFill>
                <a:latin typeface="Inter"/>
              </a:rPr>
              <a:t> The student reported that after the relationship ended, their partner told them that “they would regret ending things”, and that their partner then put their fist through the wall of their apartment.</a:t>
            </a:r>
          </a:p>
          <a:p>
            <a:pPr>
              <a:lnSpc>
                <a:spcPts val="5035"/>
              </a:lnSpc>
            </a:pPr>
            <a:endParaRPr lang="en-US" sz="3596" spc="14">
              <a:solidFill>
                <a:srgbClr val="234761"/>
              </a:solidFill>
              <a:latin typeface="Inter"/>
            </a:endParaRPr>
          </a:p>
          <a:p>
            <a:pPr>
              <a:lnSpc>
                <a:spcPts val="4556"/>
              </a:lnSpc>
            </a:pPr>
            <a:endParaRPr lang="en-US" sz="3596" spc="14">
              <a:solidFill>
                <a:srgbClr val="234761"/>
              </a:solidFill>
              <a:latin typeface="Inter"/>
            </a:endParaRPr>
          </a:p>
        </p:txBody>
      </p:sp>
      <p:grpSp>
        <p:nvGrpSpPr>
          <p:cNvPr id="8" name="Group 8"/>
          <p:cNvGrpSpPr/>
          <p:nvPr/>
        </p:nvGrpSpPr>
        <p:grpSpPr>
          <a:xfrm>
            <a:off x="0" y="9878133"/>
            <a:ext cx="18288000" cy="408867"/>
            <a:chOff x="0" y="0"/>
            <a:chExt cx="24384000" cy="545156"/>
          </a:xfrm>
        </p:grpSpPr>
        <p:sp>
          <p:nvSpPr>
            <p:cNvPr id="9" name="AutoShape 9"/>
            <p:cNvSpPr/>
            <p:nvPr/>
          </p:nvSpPr>
          <p:spPr>
            <a:xfrm>
              <a:off x="0" y="0"/>
              <a:ext cx="24384000" cy="545156"/>
            </a:xfrm>
            <a:prstGeom prst="rect">
              <a:avLst/>
            </a:prstGeom>
            <a:solidFill>
              <a:srgbClr val="5A7688">
                <a:alpha val="70980"/>
              </a:srgbClr>
            </a:solidFill>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1338835" y="-1077058"/>
            <a:ext cx="1315135" cy="3992805"/>
            <a:chOff x="0" y="0"/>
            <a:chExt cx="1753514" cy="5323740"/>
          </a:xfrm>
        </p:grpSpPr>
        <p:sp>
          <p:nvSpPr>
            <p:cNvPr id="5" name="AutoShape 5"/>
            <p:cNvSpPr/>
            <p:nvPr/>
          </p:nvSpPr>
          <p:spPr>
            <a:xfrm>
              <a:off x="0" y="0"/>
              <a:ext cx="1753514" cy="5323740"/>
            </a:xfrm>
            <a:prstGeom prst="rect">
              <a:avLst/>
            </a:prstGeom>
            <a:solidFill>
              <a:srgbClr val="9AB4C4">
                <a:alpha val="70980"/>
              </a:srgbClr>
            </a:solidFill>
          </p:spPr>
          <p:txBody>
            <a:bodyPr/>
            <a:lstStyle/>
            <a:p>
              <a:endParaRPr lang="en-US"/>
            </a:p>
          </p:txBody>
        </p:sp>
      </p:grpSp>
      <p:sp>
        <p:nvSpPr>
          <p:cNvPr id="6" name="TextBox 6"/>
          <p:cNvSpPr txBox="1"/>
          <p:nvPr/>
        </p:nvSpPr>
        <p:spPr>
          <a:xfrm>
            <a:off x="200940" y="645520"/>
            <a:ext cx="2772979" cy="538123"/>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STALKING</a:t>
            </a:r>
          </a:p>
        </p:txBody>
      </p:sp>
      <p:sp>
        <p:nvSpPr>
          <p:cNvPr id="7" name="TextBox 7"/>
          <p:cNvSpPr txBox="1"/>
          <p:nvPr/>
        </p:nvSpPr>
        <p:spPr>
          <a:xfrm>
            <a:off x="1028700" y="2472808"/>
            <a:ext cx="16003937" cy="5728413"/>
          </a:xfrm>
          <a:prstGeom prst="rect">
            <a:avLst/>
          </a:prstGeom>
        </p:spPr>
        <p:txBody>
          <a:bodyPr lIns="0" tIns="0" rIns="0" bIns="0" rtlCol="0" anchor="t">
            <a:spAutoFit/>
          </a:bodyPr>
          <a:lstStyle/>
          <a:p>
            <a:pPr>
              <a:lnSpc>
                <a:spcPts val="5035"/>
              </a:lnSpc>
            </a:pPr>
            <a:r>
              <a:rPr lang="en-US" sz="3596" spc="14">
                <a:solidFill>
                  <a:srgbClr val="234761"/>
                </a:solidFill>
                <a:latin typeface="Inter"/>
              </a:rPr>
              <a:t>  A student reported that they matched with someone on Tinder and had gone on one date. The student reported that the date did not go well, and that they did not plan to go on a second date. The student reports that the person they matched with has continued to message them via the app, even creating a new profile to continue to message them after their first profile was blocked. The student reports that they recently found a note on their windshield after class. The student reports that they are afraid to be on campus by themselves, and that they are afraid to use Tinder for fear of being contacted by this person again.</a:t>
            </a:r>
          </a:p>
        </p:txBody>
      </p:sp>
      <p:grpSp>
        <p:nvGrpSpPr>
          <p:cNvPr id="8" name="Group 8"/>
          <p:cNvGrpSpPr/>
          <p:nvPr/>
        </p:nvGrpSpPr>
        <p:grpSpPr>
          <a:xfrm>
            <a:off x="0" y="9878133"/>
            <a:ext cx="18288000" cy="408867"/>
            <a:chOff x="0" y="0"/>
            <a:chExt cx="24384000" cy="545156"/>
          </a:xfrm>
        </p:grpSpPr>
        <p:sp>
          <p:nvSpPr>
            <p:cNvPr id="9" name="AutoShape 9"/>
            <p:cNvSpPr/>
            <p:nvPr/>
          </p:nvSpPr>
          <p:spPr>
            <a:xfrm>
              <a:off x="0" y="0"/>
              <a:ext cx="24384000" cy="545156"/>
            </a:xfrm>
            <a:prstGeom prst="rect">
              <a:avLst/>
            </a:prstGeom>
            <a:solidFill>
              <a:srgbClr val="5A7688">
                <a:alpha val="70980"/>
              </a:srgbClr>
            </a:solidFill>
          </p:spPr>
          <p:txBody>
            <a:bodyP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a:off x="0" y="0"/>
            <a:ext cx="6218917" cy="10287000"/>
            <a:chOff x="0" y="0"/>
            <a:chExt cx="8291889" cy="13716000"/>
          </a:xfrm>
        </p:grpSpPr>
        <p:sp>
          <p:nvSpPr>
            <p:cNvPr id="5" name="AutoShape 5"/>
            <p:cNvSpPr/>
            <p:nvPr/>
          </p:nvSpPr>
          <p:spPr>
            <a:xfrm>
              <a:off x="0" y="0"/>
              <a:ext cx="8291889" cy="13716000"/>
            </a:xfrm>
            <a:prstGeom prst="rect">
              <a:avLst/>
            </a:prstGeom>
            <a:solidFill>
              <a:srgbClr val="9AB4C4">
                <a:alpha val="70980"/>
              </a:srgbClr>
            </a:solidFill>
          </p:spPr>
          <p:txBody>
            <a:bodyPr/>
            <a:lstStyle/>
            <a:p>
              <a:endParaRPr lang="en-US"/>
            </a:p>
          </p:txBody>
        </p:sp>
      </p:grpSp>
      <p:sp>
        <p:nvSpPr>
          <p:cNvPr id="6" name="TextBox 6"/>
          <p:cNvSpPr txBox="1"/>
          <p:nvPr/>
        </p:nvSpPr>
        <p:spPr>
          <a:xfrm>
            <a:off x="107550" y="4633397"/>
            <a:ext cx="6003816" cy="847725"/>
          </a:xfrm>
          <a:prstGeom prst="rect">
            <a:avLst/>
          </a:prstGeom>
        </p:spPr>
        <p:txBody>
          <a:bodyPr lIns="0" tIns="0" rIns="0" bIns="0" rtlCol="0" anchor="t">
            <a:spAutoFit/>
          </a:bodyPr>
          <a:lstStyle/>
          <a:p>
            <a:pPr>
              <a:lnSpc>
                <a:spcPts val="6644"/>
              </a:lnSpc>
            </a:pPr>
            <a:r>
              <a:rPr lang="en-US" sz="5537">
                <a:solidFill>
                  <a:srgbClr val="F2EFEB"/>
                </a:solidFill>
                <a:latin typeface="Inter Bold"/>
              </a:rPr>
              <a:t>DISCRIMINATION</a:t>
            </a:r>
          </a:p>
        </p:txBody>
      </p:sp>
      <p:sp>
        <p:nvSpPr>
          <p:cNvPr id="7" name="TextBox 7"/>
          <p:cNvSpPr txBox="1"/>
          <p:nvPr/>
        </p:nvSpPr>
        <p:spPr>
          <a:xfrm>
            <a:off x="6637394" y="962025"/>
            <a:ext cx="10621906" cy="6242897"/>
          </a:xfrm>
          <a:prstGeom prst="rect">
            <a:avLst/>
          </a:prstGeom>
        </p:spPr>
        <p:txBody>
          <a:bodyPr lIns="0" tIns="0" rIns="0" bIns="0" rtlCol="0" anchor="t">
            <a:spAutoFit/>
          </a:bodyPr>
          <a:lstStyle/>
          <a:p>
            <a:pPr>
              <a:lnSpc>
                <a:spcPts val="4967"/>
              </a:lnSpc>
            </a:pPr>
            <a:r>
              <a:rPr lang="en-US" sz="3548" spc="14" dirty="0">
                <a:solidFill>
                  <a:srgbClr val="234761"/>
                </a:solidFill>
                <a:latin typeface="Inter"/>
              </a:rPr>
              <a:t> We define discrimination as differential treatment on the basis of a protected characteristic noted above, that disadvantages an individual or group in university activities such as admissions, employment, athletics, housing, or access to facilities. Discrimination may also be demonstrated by showing that a facially neutral policy or practice had a disproportionate impact or effect on individuals with a protected characteristic.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a:off x="0" y="0"/>
            <a:ext cx="6218917" cy="10287000"/>
            <a:chOff x="0" y="0"/>
            <a:chExt cx="8291889" cy="13716000"/>
          </a:xfrm>
        </p:grpSpPr>
        <p:sp>
          <p:nvSpPr>
            <p:cNvPr id="5" name="AutoShape 5"/>
            <p:cNvSpPr/>
            <p:nvPr/>
          </p:nvSpPr>
          <p:spPr>
            <a:xfrm>
              <a:off x="0" y="0"/>
              <a:ext cx="8291889" cy="13716000"/>
            </a:xfrm>
            <a:prstGeom prst="rect">
              <a:avLst/>
            </a:prstGeom>
            <a:solidFill>
              <a:srgbClr val="9AB4C4">
                <a:alpha val="70980"/>
              </a:srgbClr>
            </a:solidFill>
          </p:spPr>
          <p:txBody>
            <a:bodyPr/>
            <a:lstStyle/>
            <a:p>
              <a:endParaRPr lang="en-US"/>
            </a:p>
          </p:txBody>
        </p:sp>
      </p:grpSp>
      <p:sp>
        <p:nvSpPr>
          <p:cNvPr id="6" name="TextBox 6"/>
          <p:cNvSpPr txBox="1"/>
          <p:nvPr/>
        </p:nvSpPr>
        <p:spPr>
          <a:xfrm>
            <a:off x="107550" y="4633397"/>
            <a:ext cx="6003816" cy="847725"/>
          </a:xfrm>
          <a:prstGeom prst="rect">
            <a:avLst/>
          </a:prstGeom>
        </p:spPr>
        <p:txBody>
          <a:bodyPr lIns="0" tIns="0" rIns="0" bIns="0" rtlCol="0" anchor="t">
            <a:spAutoFit/>
          </a:bodyPr>
          <a:lstStyle/>
          <a:p>
            <a:pPr>
              <a:lnSpc>
                <a:spcPts val="6644"/>
              </a:lnSpc>
            </a:pPr>
            <a:r>
              <a:rPr lang="en-US" sz="5537">
                <a:solidFill>
                  <a:srgbClr val="F2EFEB"/>
                </a:solidFill>
                <a:latin typeface="Inter Bold"/>
              </a:rPr>
              <a:t>DISCRIMINATION</a:t>
            </a:r>
          </a:p>
        </p:txBody>
      </p:sp>
      <p:sp>
        <p:nvSpPr>
          <p:cNvPr id="7" name="TextBox 7"/>
          <p:cNvSpPr txBox="1"/>
          <p:nvPr/>
        </p:nvSpPr>
        <p:spPr>
          <a:xfrm>
            <a:off x="6690165" y="550291"/>
            <a:ext cx="10765094" cy="8126984"/>
          </a:xfrm>
          <a:prstGeom prst="rect">
            <a:avLst/>
          </a:prstGeom>
        </p:spPr>
        <p:txBody>
          <a:bodyPr lIns="0" tIns="0" rIns="0" bIns="0" rtlCol="0" anchor="t">
            <a:spAutoFit/>
          </a:bodyPr>
          <a:lstStyle/>
          <a:p>
            <a:pPr>
              <a:lnSpc>
                <a:spcPts val="4605"/>
              </a:lnSpc>
            </a:pPr>
            <a:r>
              <a:rPr lang="en-US" sz="3289" spc="13">
                <a:solidFill>
                  <a:srgbClr val="234761"/>
                </a:solidFill>
                <a:latin typeface="Inter"/>
              </a:rPr>
              <a:t> Some examples of conduct that may constitute prohibited discrimination may include, but are not limited to:</a:t>
            </a:r>
          </a:p>
          <a:p>
            <a:pPr>
              <a:lnSpc>
                <a:spcPts val="4605"/>
              </a:lnSpc>
            </a:pPr>
            <a:r>
              <a:rPr lang="en-US" sz="3289" spc="13">
                <a:solidFill>
                  <a:srgbClr val="234761"/>
                </a:solidFill>
                <a:latin typeface="Inter"/>
              </a:rPr>
              <a:t> i. Denying a person access to an educational program based on a protected characteristic as noted above; </a:t>
            </a:r>
          </a:p>
          <a:p>
            <a:pPr>
              <a:lnSpc>
                <a:spcPts val="4605"/>
              </a:lnSpc>
            </a:pPr>
            <a:r>
              <a:rPr lang="en-US" sz="3289" spc="13">
                <a:solidFill>
                  <a:srgbClr val="234761"/>
                </a:solidFill>
                <a:latin typeface="Inter"/>
              </a:rPr>
              <a:t> ii. Denying raises, benefits, or promotions on the basis of a protected characteristic as noted above; </a:t>
            </a:r>
          </a:p>
          <a:p>
            <a:pPr>
              <a:lnSpc>
                <a:spcPts val="4605"/>
              </a:lnSpc>
            </a:pPr>
            <a:r>
              <a:rPr lang="en-US" sz="3289" spc="13">
                <a:solidFill>
                  <a:srgbClr val="234761"/>
                </a:solidFill>
                <a:latin typeface="Inter"/>
              </a:rPr>
              <a:t> iii. Preventing any person from using GVSU facilities or services because of a protected characteristic as noted above;</a:t>
            </a:r>
          </a:p>
          <a:p>
            <a:pPr>
              <a:lnSpc>
                <a:spcPts val="4605"/>
              </a:lnSpc>
            </a:pPr>
            <a:r>
              <a:rPr lang="en-US" sz="3289" spc="13">
                <a:solidFill>
                  <a:srgbClr val="234761"/>
                </a:solidFill>
                <a:latin typeface="Inter"/>
              </a:rPr>
              <a:t> iv. Instigating or allowing an environment that is unwelcoming or hostile based on a protected characteristic as noted above.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2921954" y="-2660178"/>
            <a:ext cx="1315135" cy="7159044"/>
            <a:chOff x="0" y="0"/>
            <a:chExt cx="1753514" cy="9545392"/>
          </a:xfrm>
        </p:grpSpPr>
        <p:sp>
          <p:nvSpPr>
            <p:cNvPr id="5" name="AutoShape 5"/>
            <p:cNvSpPr/>
            <p:nvPr/>
          </p:nvSpPr>
          <p:spPr>
            <a:xfrm>
              <a:off x="0" y="0"/>
              <a:ext cx="1753514" cy="9545392"/>
            </a:xfrm>
            <a:prstGeom prst="rect">
              <a:avLst/>
            </a:prstGeom>
            <a:solidFill>
              <a:srgbClr val="9AB4C4">
                <a:alpha val="70980"/>
              </a:srgbClr>
            </a:solidFill>
          </p:spPr>
          <p:txBody>
            <a:bodyPr/>
            <a:lstStyle/>
            <a:p>
              <a:endParaRPr lang="en-US"/>
            </a:p>
          </p:txBody>
        </p:sp>
      </p:grpSp>
      <p:sp>
        <p:nvSpPr>
          <p:cNvPr id="6" name="TextBox 6"/>
          <p:cNvSpPr txBox="1"/>
          <p:nvPr/>
        </p:nvSpPr>
        <p:spPr>
          <a:xfrm>
            <a:off x="227326" y="381221"/>
            <a:ext cx="5728136"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DISCRIMINATORY HARASSMENT</a:t>
            </a:r>
          </a:p>
        </p:txBody>
      </p:sp>
      <p:sp>
        <p:nvSpPr>
          <p:cNvPr id="7" name="TextBox 7"/>
          <p:cNvSpPr txBox="1"/>
          <p:nvPr/>
        </p:nvSpPr>
        <p:spPr>
          <a:xfrm>
            <a:off x="1028700" y="2525579"/>
            <a:ext cx="16003937" cy="5728413"/>
          </a:xfrm>
          <a:prstGeom prst="rect">
            <a:avLst/>
          </a:prstGeom>
        </p:spPr>
        <p:txBody>
          <a:bodyPr lIns="0" tIns="0" rIns="0" bIns="0" rtlCol="0" anchor="t">
            <a:spAutoFit/>
          </a:bodyPr>
          <a:lstStyle/>
          <a:p>
            <a:pPr>
              <a:lnSpc>
                <a:spcPts val="5035"/>
              </a:lnSpc>
            </a:pPr>
            <a:r>
              <a:rPr lang="en-US" sz="3596" spc="14">
                <a:solidFill>
                  <a:srgbClr val="234761"/>
                </a:solidFill>
                <a:latin typeface="Inter"/>
              </a:rPr>
              <a:t>   Discriminatory Harassment may include unwelcome conduct based on an individual’s or group’s, race, color, national origin, age, disability, familial status, height, weight, marital status, political affiliation, veteran status, military status, genetic information, or any other legally protected characteristic that interferes with performance, limits participation in University activities, or creates an intimidating, hostile, or objectively offensive environment when viewed from the perspective of both the individual and a reasonable person in the same situation.</a:t>
            </a:r>
          </a:p>
          <a:p>
            <a:pPr>
              <a:lnSpc>
                <a:spcPts val="5035"/>
              </a:lnSpc>
            </a:pPr>
            <a:endParaRPr lang="en-US" sz="3596" spc="14">
              <a:solidFill>
                <a:srgbClr val="234761"/>
              </a:solidFill>
              <a:latin typeface="Inter"/>
            </a:endParaRPr>
          </a:p>
        </p:txBody>
      </p:sp>
      <p:grpSp>
        <p:nvGrpSpPr>
          <p:cNvPr id="8" name="Group 8"/>
          <p:cNvGrpSpPr/>
          <p:nvPr/>
        </p:nvGrpSpPr>
        <p:grpSpPr>
          <a:xfrm>
            <a:off x="0" y="9878133"/>
            <a:ext cx="18288000" cy="408867"/>
            <a:chOff x="0" y="0"/>
            <a:chExt cx="24384000" cy="545156"/>
          </a:xfrm>
        </p:grpSpPr>
        <p:sp>
          <p:nvSpPr>
            <p:cNvPr id="9" name="AutoShape 9"/>
            <p:cNvSpPr/>
            <p:nvPr/>
          </p:nvSpPr>
          <p:spPr>
            <a:xfrm>
              <a:off x="0" y="0"/>
              <a:ext cx="24384000" cy="545156"/>
            </a:xfrm>
            <a:prstGeom prst="rect">
              <a:avLst/>
            </a:prstGeom>
            <a:solidFill>
              <a:srgbClr val="5A7688">
                <a:alpha val="70980"/>
              </a:srgbClr>
            </a:solid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1972083" y="-1710306"/>
            <a:ext cx="1315135" cy="5259301"/>
            <a:chOff x="0" y="0"/>
            <a:chExt cx="1753514" cy="7012401"/>
          </a:xfrm>
        </p:grpSpPr>
        <p:sp>
          <p:nvSpPr>
            <p:cNvPr id="5" name="AutoShape 5"/>
            <p:cNvSpPr/>
            <p:nvPr/>
          </p:nvSpPr>
          <p:spPr>
            <a:xfrm>
              <a:off x="0" y="0"/>
              <a:ext cx="1753514" cy="7012401"/>
            </a:xfrm>
            <a:prstGeom prst="rect">
              <a:avLst/>
            </a:prstGeom>
            <a:solidFill>
              <a:srgbClr val="9AB4C4">
                <a:alpha val="70980"/>
              </a:srgbClr>
            </a:solidFill>
          </p:spPr>
          <p:txBody>
            <a:bodyPr/>
            <a:lstStyle/>
            <a:p>
              <a:endParaRPr lang="en-US"/>
            </a:p>
          </p:txBody>
        </p:sp>
      </p:grpSp>
      <p:sp>
        <p:nvSpPr>
          <p:cNvPr id="6" name="TextBox 6"/>
          <p:cNvSpPr txBox="1"/>
          <p:nvPr/>
        </p:nvSpPr>
        <p:spPr>
          <a:xfrm>
            <a:off x="189998" y="645520"/>
            <a:ext cx="2819649" cy="538123"/>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AGENDA</a:t>
            </a:r>
          </a:p>
        </p:txBody>
      </p:sp>
      <p:sp>
        <p:nvSpPr>
          <p:cNvPr id="7" name="TextBox 7"/>
          <p:cNvSpPr txBox="1"/>
          <p:nvPr/>
        </p:nvSpPr>
        <p:spPr>
          <a:xfrm>
            <a:off x="732706" y="2695645"/>
            <a:ext cx="13968657" cy="3910686"/>
          </a:xfrm>
          <a:prstGeom prst="rect">
            <a:avLst/>
          </a:prstGeom>
        </p:spPr>
        <p:txBody>
          <a:bodyPr lIns="0" tIns="0" rIns="0" bIns="0" rtlCol="0" anchor="t">
            <a:spAutoFit/>
          </a:bodyPr>
          <a:lstStyle/>
          <a:p>
            <a:pPr marL="959521" lvl="1" indent="-479760">
              <a:lnSpc>
                <a:spcPts val="6221"/>
              </a:lnSpc>
              <a:buFont typeface="Arial"/>
              <a:buChar char="•"/>
            </a:pPr>
            <a:r>
              <a:rPr lang="en-US" sz="4444" spc="17" dirty="0">
                <a:solidFill>
                  <a:srgbClr val="234761"/>
                </a:solidFill>
                <a:latin typeface="Inter"/>
              </a:rPr>
              <a:t>Why do we need a pool to support Title IX?</a:t>
            </a:r>
          </a:p>
          <a:p>
            <a:pPr marL="959521" lvl="1" indent="-479760">
              <a:lnSpc>
                <a:spcPts val="6221"/>
              </a:lnSpc>
              <a:buFont typeface="Arial"/>
              <a:buChar char="•"/>
            </a:pPr>
            <a:r>
              <a:rPr lang="en-US" sz="4444" spc="17" dirty="0">
                <a:solidFill>
                  <a:srgbClr val="234761"/>
                </a:solidFill>
                <a:latin typeface="Inter"/>
              </a:rPr>
              <a:t>Requirement of Impartiality</a:t>
            </a:r>
          </a:p>
          <a:p>
            <a:pPr marL="959521" lvl="1" indent="-479760">
              <a:lnSpc>
                <a:spcPts val="6221"/>
              </a:lnSpc>
              <a:buFont typeface="Arial"/>
              <a:buChar char="•"/>
            </a:pPr>
            <a:r>
              <a:rPr lang="en-US" sz="4444" spc="17" dirty="0">
                <a:solidFill>
                  <a:srgbClr val="234761"/>
                </a:solidFill>
                <a:latin typeface="Inter"/>
              </a:rPr>
              <a:t>What is Title IX?</a:t>
            </a:r>
          </a:p>
          <a:p>
            <a:pPr marL="959521" lvl="1" indent="-479760">
              <a:lnSpc>
                <a:spcPts val="6221"/>
              </a:lnSpc>
              <a:buFont typeface="Arial"/>
              <a:buChar char="•"/>
            </a:pPr>
            <a:r>
              <a:rPr lang="en-US" sz="4444" spc="17" dirty="0">
                <a:solidFill>
                  <a:srgbClr val="234761"/>
                </a:solidFill>
                <a:latin typeface="Inter"/>
              </a:rPr>
              <a:t>Definitions of Title IX Sexual Harassment and Sexual Misconduct</a:t>
            </a:r>
          </a:p>
        </p:txBody>
      </p:sp>
      <p:grpSp>
        <p:nvGrpSpPr>
          <p:cNvPr id="8" name="Group 8"/>
          <p:cNvGrpSpPr/>
          <p:nvPr/>
        </p:nvGrpSpPr>
        <p:grpSpPr>
          <a:xfrm>
            <a:off x="14413020" y="8185627"/>
            <a:ext cx="4128080" cy="715524"/>
            <a:chOff x="0" y="0"/>
            <a:chExt cx="1227040" cy="212684"/>
          </a:xfrm>
        </p:grpSpPr>
        <p:sp>
          <p:nvSpPr>
            <p:cNvPr id="9" name="Freeform 9"/>
            <p:cNvSpPr/>
            <p:nvPr/>
          </p:nvSpPr>
          <p:spPr>
            <a:xfrm>
              <a:off x="0" y="0"/>
              <a:ext cx="1227040" cy="212684"/>
            </a:xfrm>
            <a:custGeom>
              <a:avLst/>
              <a:gdLst/>
              <a:ahLst/>
              <a:cxnLst/>
              <a:rect l="l" t="t" r="r" b="b"/>
              <a:pathLst>
                <a:path w="1227040" h="212684">
                  <a:moveTo>
                    <a:pt x="65640" y="0"/>
                  </a:moveTo>
                  <a:lnTo>
                    <a:pt x="1161400" y="0"/>
                  </a:lnTo>
                  <a:cubicBezTo>
                    <a:pt x="1178809" y="0"/>
                    <a:pt x="1195505" y="6916"/>
                    <a:pt x="1207815" y="19226"/>
                  </a:cubicBezTo>
                  <a:cubicBezTo>
                    <a:pt x="1220125" y="31535"/>
                    <a:pt x="1227040" y="48231"/>
                    <a:pt x="1227040" y="65640"/>
                  </a:cubicBezTo>
                  <a:lnTo>
                    <a:pt x="1227040" y="147044"/>
                  </a:lnTo>
                  <a:cubicBezTo>
                    <a:pt x="1227040" y="164453"/>
                    <a:pt x="1220125" y="181149"/>
                    <a:pt x="1207815" y="193459"/>
                  </a:cubicBezTo>
                  <a:cubicBezTo>
                    <a:pt x="1195505" y="205769"/>
                    <a:pt x="1178809" y="212684"/>
                    <a:pt x="1161400" y="212684"/>
                  </a:cubicBezTo>
                  <a:lnTo>
                    <a:pt x="65640" y="212684"/>
                  </a:lnTo>
                  <a:cubicBezTo>
                    <a:pt x="48231" y="212684"/>
                    <a:pt x="31535" y="205769"/>
                    <a:pt x="19226" y="193459"/>
                  </a:cubicBezTo>
                  <a:cubicBezTo>
                    <a:pt x="6916" y="181149"/>
                    <a:pt x="0" y="164453"/>
                    <a:pt x="0" y="147044"/>
                  </a:cubicBezTo>
                  <a:lnTo>
                    <a:pt x="0" y="65640"/>
                  </a:lnTo>
                  <a:cubicBezTo>
                    <a:pt x="0" y="48231"/>
                    <a:pt x="6916" y="31535"/>
                    <a:pt x="19226" y="19226"/>
                  </a:cubicBezTo>
                  <a:cubicBezTo>
                    <a:pt x="31535" y="6916"/>
                    <a:pt x="48231" y="0"/>
                    <a:pt x="65640" y="0"/>
                  </a:cubicBezTo>
                  <a:close/>
                </a:path>
              </a:pathLst>
            </a:custGeom>
            <a:solidFill>
              <a:srgbClr val="234761"/>
            </a:solidFill>
            <a:ln w="19050" cap="rnd">
              <a:solidFill>
                <a:srgbClr val="313137"/>
              </a:solidFill>
              <a:prstDash val="solid"/>
              <a:round/>
            </a:ln>
          </p:spPr>
          <p:txBody>
            <a:bodyPr/>
            <a:lstStyle/>
            <a:p>
              <a:endParaRPr lang="en-US"/>
            </a:p>
          </p:txBody>
        </p:sp>
        <p:sp>
          <p:nvSpPr>
            <p:cNvPr id="10" name="TextBox 10"/>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11" name="Group 11"/>
          <p:cNvGrpSpPr/>
          <p:nvPr/>
        </p:nvGrpSpPr>
        <p:grpSpPr>
          <a:xfrm>
            <a:off x="12515699" y="8880273"/>
            <a:ext cx="6025401" cy="715524"/>
            <a:chOff x="0" y="0"/>
            <a:chExt cx="1791005" cy="212684"/>
          </a:xfrm>
        </p:grpSpPr>
        <p:sp>
          <p:nvSpPr>
            <p:cNvPr id="12" name="Freeform 12"/>
            <p:cNvSpPr/>
            <p:nvPr/>
          </p:nvSpPr>
          <p:spPr>
            <a:xfrm>
              <a:off x="0" y="0"/>
              <a:ext cx="1791005" cy="212684"/>
            </a:xfrm>
            <a:custGeom>
              <a:avLst/>
              <a:gdLst/>
              <a:ahLst/>
              <a:cxnLst/>
              <a:rect l="l" t="t" r="r" b="b"/>
              <a:pathLst>
                <a:path w="1791005" h="212684">
                  <a:moveTo>
                    <a:pt x="44971" y="0"/>
                  </a:moveTo>
                  <a:lnTo>
                    <a:pt x="1746034" y="0"/>
                  </a:lnTo>
                  <a:cubicBezTo>
                    <a:pt x="1757961" y="0"/>
                    <a:pt x="1769399" y="4738"/>
                    <a:pt x="1777833" y="13172"/>
                  </a:cubicBezTo>
                  <a:cubicBezTo>
                    <a:pt x="1786267" y="21605"/>
                    <a:pt x="1791005" y="33044"/>
                    <a:pt x="1791005" y="44971"/>
                  </a:cubicBezTo>
                  <a:lnTo>
                    <a:pt x="1791005" y="167713"/>
                  </a:lnTo>
                  <a:cubicBezTo>
                    <a:pt x="1791005" y="192550"/>
                    <a:pt x="1770871" y="212684"/>
                    <a:pt x="1746034" y="212684"/>
                  </a:cubicBezTo>
                  <a:lnTo>
                    <a:pt x="44971" y="212684"/>
                  </a:lnTo>
                  <a:cubicBezTo>
                    <a:pt x="33044" y="212684"/>
                    <a:pt x="21605" y="207946"/>
                    <a:pt x="13172" y="199512"/>
                  </a:cubicBezTo>
                  <a:cubicBezTo>
                    <a:pt x="4738" y="191079"/>
                    <a:pt x="0" y="179640"/>
                    <a:pt x="0" y="167713"/>
                  </a:cubicBezTo>
                  <a:lnTo>
                    <a:pt x="0" y="44971"/>
                  </a:lnTo>
                  <a:cubicBezTo>
                    <a:pt x="0" y="33044"/>
                    <a:pt x="4738" y="21605"/>
                    <a:pt x="13172" y="13172"/>
                  </a:cubicBezTo>
                  <a:cubicBezTo>
                    <a:pt x="21605" y="4738"/>
                    <a:pt x="33044" y="0"/>
                    <a:pt x="44971" y="0"/>
                  </a:cubicBezTo>
                  <a:close/>
                </a:path>
              </a:pathLst>
            </a:custGeom>
            <a:solidFill>
              <a:srgbClr val="9AB4C4"/>
            </a:solidFill>
            <a:ln w="19050" cap="rnd">
              <a:solidFill>
                <a:srgbClr val="313137"/>
              </a:solidFill>
              <a:prstDash val="solid"/>
              <a:round/>
            </a:ln>
          </p:spPr>
          <p:txBody>
            <a:bodyPr/>
            <a:lstStyle/>
            <a:p>
              <a:endParaRPr lang="en-US"/>
            </a:p>
          </p:txBody>
        </p:sp>
        <p:sp>
          <p:nvSpPr>
            <p:cNvPr id="13" name="TextBox 13"/>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14" name="Group 14"/>
          <p:cNvGrpSpPr/>
          <p:nvPr/>
        </p:nvGrpSpPr>
        <p:grpSpPr>
          <a:xfrm>
            <a:off x="10861624" y="9571476"/>
            <a:ext cx="7679476" cy="715524"/>
            <a:chOff x="0" y="0"/>
            <a:chExt cx="2282666" cy="212684"/>
          </a:xfrm>
        </p:grpSpPr>
        <p:sp>
          <p:nvSpPr>
            <p:cNvPr id="15" name="Freeform 15"/>
            <p:cNvSpPr/>
            <p:nvPr/>
          </p:nvSpPr>
          <p:spPr>
            <a:xfrm>
              <a:off x="0" y="0"/>
              <a:ext cx="2282666" cy="212684"/>
            </a:xfrm>
            <a:custGeom>
              <a:avLst/>
              <a:gdLst/>
              <a:ahLst/>
              <a:cxnLst/>
              <a:rect l="l" t="t" r="r" b="b"/>
              <a:pathLst>
                <a:path w="2282666" h="212684">
                  <a:moveTo>
                    <a:pt x="35285" y="0"/>
                  </a:moveTo>
                  <a:lnTo>
                    <a:pt x="2247381" y="0"/>
                  </a:lnTo>
                  <a:cubicBezTo>
                    <a:pt x="2266868" y="0"/>
                    <a:pt x="2282666" y="15797"/>
                    <a:pt x="2282666" y="35285"/>
                  </a:cubicBezTo>
                  <a:lnTo>
                    <a:pt x="2282666" y="177400"/>
                  </a:lnTo>
                  <a:cubicBezTo>
                    <a:pt x="2282666" y="196887"/>
                    <a:pt x="2266868" y="212684"/>
                    <a:pt x="2247381" y="212684"/>
                  </a:cubicBezTo>
                  <a:lnTo>
                    <a:pt x="35285" y="212684"/>
                  </a:lnTo>
                  <a:cubicBezTo>
                    <a:pt x="25927" y="212684"/>
                    <a:pt x="16952" y="208967"/>
                    <a:pt x="10335" y="202350"/>
                  </a:cubicBezTo>
                  <a:cubicBezTo>
                    <a:pt x="3717" y="195732"/>
                    <a:pt x="0" y="186758"/>
                    <a:pt x="0" y="177400"/>
                  </a:cubicBezTo>
                  <a:lnTo>
                    <a:pt x="0" y="35285"/>
                  </a:lnTo>
                  <a:cubicBezTo>
                    <a:pt x="0" y="15797"/>
                    <a:pt x="15797" y="0"/>
                    <a:pt x="35285" y="0"/>
                  </a:cubicBezTo>
                  <a:close/>
                </a:path>
              </a:pathLst>
            </a:custGeom>
            <a:solidFill>
              <a:srgbClr val="345E7D"/>
            </a:solidFill>
            <a:ln w="19050" cap="rnd">
              <a:solidFill>
                <a:srgbClr val="000000"/>
              </a:solidFill>
              <a:prstDash val="solid"/>
              <a:round/>
            </a:ln>
          </p:spPr>
          <p:txBody>
            <a:bodyPr/>
            <a:lstStyle/>
            <a:p>
              <a:endParaRPr lang="en-US"/>
            </a:p>
          </p:txBody>
        </p:sp>
        <p:sp>
          <p:nvSpPr>
            <p:cNvPr id="16" name="TextBox 16"/>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2921954" y="-2660178"/>
            <a:ext cx="1315135" cy="7159044"/>
            <a:chOff x="0" y="0"/>
            <a:chExt cx="1753514" cy="9545392"/>
          </a:xfrm>
        </p:grpSpPr>
        <p:sp>
          <p:nvSpPr>
            <p:cNvPr id="5" name="AutoShape 5"/>
            <p:cNvSpPr/>
            <p:nvPr/>
          </p:nvSpPr>
          <p:spPr>
            <a:xfrm>
              <a:off x="0" y="0"/>
              <a:ext cx="1753514" cy="9545392"/>
            </a:xfrm>
            <a:prstGeom prst="rect">
              <a:avLst/>
            </a:prstGeom>
            <a:solidFill>
              <a:srgbClr val="9AB4C4">
                <a:alpha val="70980"/>
              </a:srgbClr>
            </a:solidFill>
          </p:spPr>
          <p:txBody>
            <a:bodyPr/>
            <a:lstStyle/>
            <a:p>
              <a:endParaRPr lang="en-US"/>
            </a:p>
          </p:txBody>
        </p:sp>
      </p:grpSp>
      <p:sp>
        <p:nvSpPr>
          <p:cNvPr id="6" name="TextBox 6"/>
          <p:cNvSpPr txBox="1"/>
          <p:nvPr/>
        </p:nvSpPr>
        <p:spPr>
          <a:xfrm>
            <a:off x="227326" y="381221"/>
            <a:ext cx="5728136"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DISCRIMINATORY HARASSMENT</a:t>
            </a:r>
          </a:p>
        </p:txBody>
      </p:sp>
      <p:sp>
        <p:nvSpPr>
          <p:cNvPr id="7" name="TextBox 7"/>
          <p:cNvSpPr txBox="1"/>
          <p:nvPr/>
        </p:nvSpPr>
        <p:spPr>
          <a:xfrm>
            <a:off x="1028700" y="2472808"/>
            <a:ext cx="16003937" cy="5728413"/>
          </a:xfrm>
          <a:prstGeom prst="rect">
            <a:avLst/>
          </a:prstGeom>
        </p:spPr>
        <p:txBody>
          <a:bodyPr lIns="0" tIns="0" rIns="0" bIns="0" rtlCol="0" anchor="t">
            <a:spAutoFit/>
          </a:bodyPr>
          <a:lstStyle/>
          <a:p>
            <a:pPr>
              <a:lnSpc>
                <a:spcPts val="5035"/>
              </a:lnSpc>
            </a:pPr>
            <a:r>
              <a:rPr lang="en-US" sz="3596" spc="14">
                <a:solidFill>
                  <a:srgbClr val="234761"/>
                </a:solidFill>
                <a:latin typeface="Inter"/>
              </a:rPr>
              <a:t>   A. Discriminatory harassment includes, but is not limited to, the following types of conduct when such conduct is based an individual’s or group’s protected characteristic:</a:t>
            </a:r>
          </a:p>
          <a:p>
            <a:pPr>
              <a:lnSpc>
                <a:spcPts val="5035"/>
              </a:lnSpc>
            </a:pPr>
            <a:r>
              <a:rPr lang="en-US" sz="3596" spc="14">
                <a:solidFill>
                  <a:srgbClr val="234761"/>
                </a:solidFill>
                <a:latin typeface="Inter"/>
              </a:rPr>
              <a:t> i. Verbal abuse, slurs, derogatory comments or insults about, directed at or made in the presence of an individual or group.</a:t>
            </a:r>
          </a:p>
          <a:p>
            <a:pPr>
              <a:lnSpc>
                <a:spcPts val="5035"/>
              </a:lnSpc>
            </a:pPr>
            <a:r>
              <a:rPr lang="en-US" sz="3596" spc="14">
                <a:solidFill>
                  <a:srgbClr val="234761"/>
                </a:solidFill>
                <a:latin typeface="Inter"/>
              </a:rPr>
              <a:t> ii. Display or circulation of documents or pictures that are objectively offensive or degrading.</a:t>
            </a:r>
          </a:p>
          <a:p>
            <a:pPr>
              <a:lnSpc>
                <a:spcPts val="5035"/>
              </a:lnSpc>
            </a:pPr>
            <a:r>
              <a:rPr lang="en-US" sz="3596" spc="14">
                <a:solidFill>
                  <a:srgbClr val="234761"/>
                </a:solidFill>
                <a:latin typeface="Inter"/>
              </a:rPr>
              <a:t> iii. Physical contact or threatening language or behavior.</a:t>
            </a:r>
          </a:p>
          <a:p>
            <a:pPr>
              <a:lnSpc>
                <a:spcPts val="5035"/>
              </a:lnSpc>
            </a:pPr>
            <a:r>
              <a:rPr lang="en-US" sz="3596" spc="14">
                <a:solidFill>
                  <a:srgbClr val="234761"/>
                </a:solidFill>
                <a:latin typeface="Inter"/>
              </a:rPr>
              <a:t> iv. Damage to, trespass on, or theft of property.</a:t>
            </a:r>
          </a:p>
        </p:txBody>
      </p:sp>
      <p:grpSp>
        <p:nvGrpSpPr>
          <p:cNvPr id="8" name="Group 8"/>
          <p:cNvGrpSpPr/>
          <p:nvPr/>
        </p:nvGrpSpPr>
        <p:grpSpPr>
          <a:xfrm>
            <a:off x="0" y="9878133"/>
            <a:ext cx="18288000" cy="408867"/>
            <a:chOff x="0" y="0"/>
            <a:chExt cx="24384000" cy="545156"/>
          </a:xfrm>
        </p:grpSpPr>
        <p:sp>
          <p:nvSpPr>
            <p:cNvPr id="9" name="AutoShape 9"/>
            <p:cNvSpPr/>
            <p:nvPr/>
          </p:nvSpPr>
          <p:spPr>
            <a:xfrm>
              <a:off x="0" y="0"/>
              <a:ext cx="24384000" cy="545156"/>
            </a:xfrm>
            <a:prstGeom prst="rect">
              <a:avLst/>
            </a:prstGeom>
            <a:solidFill>
              <a:srgbClr val="5A7688">
                <a:alpha val="70980"/>
              </a:srgbClr>
            </a:solidFill>
          </p:spPr>
          <p:txBody>
            <a:bodyP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2921954" y="-2660178"/>
            <a:ext cx="1315135" cy="7159044"/>
            <a:chOff x="0" y="0"/>
            <a:chExt cx="1753514" cy="9545392"/>
          </a:xfrm>
        </p:grpSpPr>
        <p:sp>
          <p:nvSpPr>
            <p:cNvPr id="5" name="AutoShape 5"/>
            <p:cNvSpPr/>
            <p:nvPr/>
          </p:nvSpPr>
          <p:spPr>
            <a:xfrm>
              <a:off x="0" y="0"/>
              <a:ext cx="1753514" cy="9545392"/>
            </a:xfrm>
            <a:prstGeom prst="rect">
              <a:avLst/>
            </a:prstGeom>
            <a:solidFill>
              <a:srgbClr val="9AB4C4">
                <a:alpha val="70980"/>
              </a:srgbClr>
            </a:solidFill>
          </p:spPr>
          <p:txBody>
            <a:bodyPr/>
            <a:lstStyle/>
            <a:p>
              <a:endParaRPr lang="en-US"/>
            </a:p>
          </p:txBody>
        </p:sp>
      </p:grpSp>
      <p:grpSp>
        <p:nvGrpSpPr>
          <p:cNvPr id="6" name="Group 6"/>
          <p:cNvGrpSpPr/>
          <p:nvPr/>
        </p:nvGrpSpPr>
        <p:grpSpPr>
          <a:xfrm>
            <a:off x="0" y="9878133"/>
            <a:ext cx="18288000" cy="408867"/>
            <a:chOff x="0" y="0"/>
            <a:chExt cx="24384000" cy="545156"/>
          </a:xfrm>
        </p:grpSpPr>
        <p:sp>
          <p:nvSpPr>
            <p:cNvPr id="7" name="AutoShape 7"/>
            <p:cNvSpPr/>
            <p:nvPr/>
          </p:nvSpPr>
          <p:spPr>
            <a:xfrm>
              <a:off x="0" y="0"/>
              <a:ext cx="24384000" cy="545156"/>
            </a:xfrm>
            <a:prstGeom prst="rect">
              <a:avLst/>
            </a:prstGeom>
            <a:solidFill>
              <a:srgbClr val="5A7688">
                <a:alpha val="70980"/>
              </a:srgbClr>
            </a:solidFill>
          </p:spPr>
          <p:txBody>
            <a:bodyPr/>
            <a:lstStyle/>
            <a:p>
              <a:endParaRPr lang="en-US"/>
            </a:p>
          </p:txBody>
        </p:sp>
      </p:grpSp>
      <p:sp>
        <p:nvSpPr>
          <p:cNvPr id="8" name="TextBox 8"/>
          <p:cNvSpPr txBox="1"/>
          <p:nvPr/>
        </p:nvSpPr>
        <p:spPr>
          <a:xfrm>
            <a:off x="227326" y="381221"/>
            <a:ext cx="5728136"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WHAT TO EXPECT AS A MEMBER OF OUR POOL</a:t>
            </a:r>
          </a:p>
        </p:txBody>
      </p:sp>
      <p:grpSp>
        <p:nvGrpSpPr>
          <p:cNvPr id="9" name="Group 9"/>
          <p:cNvGrpSpPr/>
          <p:nvPr/>
        </p:nvGrpSpPr>
        <p:grpSpPr>
          <a:xfrm rot="10774412">
            <a:off x="246269" y="2865027"/>
            <a:ext cx="4071368" cy="5105159"/>
            <a:chOff x="0" y="0"/>
            <a:chExt cx="1329367" cy="1666916"/>
          </a:xfrm>
        </p:grpSpPr>
        <p:sp>
          <p:nvSpPr>
            <p:cNvPr id="10" name="Freeform 10"/>
            <p:cNvSpPr/>
            <p:nvPr/>
          </p:nvSpPr>
          <p:spPr>
            <a:xfrm>
              <a:off x="0" y="0"/>
              <a:ext cx="1329367" cy="1666916"/>
            </a:xfrm>
            <a:custGeom>
              <a:avLst/>
              <a:gdLst/>
              <a:ahLst/>
              <a:cxnLst/>
              <a:rect l="l" t="t" r="r" b="b"/>
              <a:pathLst>
                <a:path w="1329367" h="1666916">
                  <a:moveTo>
                    <a:pt x="66554" y="0"/>
                  </a:moveTo>
                  <a:lnTo>
                    <a:pt x="1262812" y="0"/>
                  </a:lnTo>
                  <a:cubicBezTo>
                    <a:pt x="1299569" y="0"/>
                    <a:pt x="1329367" y="29797"/>
                    <a:pt x="1329367" y="66554"/>
                  </a:cubicBezTo>
                  <a:lnTo>
                    <a:pt x="1329367" y="1600361"/>
                  </a:lnTo>
                  <a:cubicBezTo>
                    <a:pt x="1329367" y="1618013"/>
                    <a:pt x="1322355" y="1634941"/>
                    <a:pt x="1309873" y="1647422"/>
                  </a:cubicBezTo>
                  <a:cubicBezTo>
                    <a:pt x="1297392" y="1659904"/>
                    <a:pt x="1280464" y="1666916"/>
                    <a:pt x="1262812" y="1666916"/>
                  </a:cubicBezTo>
                  <a:lnTo>
                    <a:pt x="66554" y="1666916"/>
                  </a:lnTo>
                  <a:cubicBezTo>
                    <a:pt x="29797" y="1666916"/>
                    <a:pt x="0" y="1637118"/>
                    <a:pt x="0" y="1600361"/>
                  </a:cubicBezTo>
                  <a:lnTo>
                    <a:pt x="0" y="66554"/>
                  </a:lnTo>
                  <a:cubicBezTo>
                    <a:pt x="0" y="29797"/>
                    <a:pt x="29797" y="0"/>
                    <a:pt x="66554" y="0"/>
                  </a:cubicBezTo>
                  <a:close/>
                </a:path>
              </a:pathLst>
            </a:custGeom>
            <a:solidFill>
              <a:srgbClr val="345E7D"/>
            </a:solidFill>
            <a:ln w="19050" cap="rnd">
              <a:solidFill>
                <a:srgbClr val="313137"/>
              </a:solidFill>
              <a:prstDash val="solid"/>
              <a:round/>
            </a:ln>
          </p:spPr>
          <p:txBody>
            <a:bodyPr/>
            <a:lstStyle/>
            <a:p>
              <a:endParaRPr lang="en-US"/>
            </a:p>
          </p:txBody>
        </p:sp>
        <p:sp>
          <p:nvSpPr>
            <p:cNvPr id="11" name="TextBox 11"/>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12" name="Group 12"/>
          <p:cNvGrpSpPr/>
          <p:nvPr/>
        </p:nvGrpSpPr>
        <p:grpSpPr>
          <a:xfrm rot="10774412">
            <a:off x="4871293" y="2865027"/>
            <a:ext cx="4071368" cy="5105159"/>
            <a:chOff x="0" y="0"/>
            <a:chExt cx="1329367" cy="1666916"/>
          </a:xfrm>
        </p:grpSpPr>
        <p:sp>
          <p:nvSpPr>
            <p:cNvPr id="13" name="Freeform 13"/>
            <p:cNvSpPr/>
            <p:nvPr/>
          </p:nvSpPr>
          <p:spPr>
            <a:xfrm>
              <a:off x="0" y="0"/>
              <a:ext cx="1329367" cy="1666916"/>
            </a:xfrm>
            <a:custGeom>
              <a:avLst/>
              <a:gdLst/>
              <a:ahLst/>
              <a:cxnLst/>
              <a:rect l="l" t="t" r="r" b="b"/>
              <a:pathLst>
                <a:path w="1329367" h="1666916">
                  <a:moveTo>
                    <a:pt x="66554" y="0"/>
                  </a:moveTo>
                  <a:lnTo>
                    <a:pt x="1262812" y="0"/>
                  </a:lnTo>
                  <a:cubicBezTo>
                    <a:pt x="1299569" y="0"/>
                    <a:pt x="1329367" y="29797"/>
                    <a:pt x="1329367" y="66554"/>
                  </a:cubicBezTo>
                  <a:lnTo>
                    <a:pt x="1329367" y="1600361"/>
                  </a:lnTo>
                  <a:cubicBezTo>
                    <a:pt x="1329367" y="1618013"/>
                    <a:pt x="1322355" y="1634941"/>
                    <a:pt x="1309873" y="1647422"/>
                  </a:cubicBezTo>
                  <a:cubicBezTo>
                    <a:pt x="1297392" y="1659904"/>
                    <a:pt x="1280464" y="1666916"/>
                    <a:pt x="1262812" y="1666916"/>
                  </a:cubicBezTo>
                  <a:lnTo>
                    <a:pt x="66554" y="1666916"/>
                  </a:lnTo>
                  <a:cubicBezTo>
                    <a:pt x="29797" y="1666916"/>
                    <a:pt x="0" y="1637118"/>
                    <a:pt x="0" y="1600361"/>
                  </a:cubicBezTo>
                  <a:lnTo>
                    <a:pt x="0" y="66554"/>
                  </a:lnTo>
                  <a:cubicBezTo>
                    <a:pt x="0" y="29797"/>
                    <a:pt x="29797" y="0"/>
                    <a:pt x="66554" y="0"/>
                  </a:cubicBezTo>
                  <a:close/>
                </a:path>
              </a:pathLst>
            </a:custGeom>
            <a:solidFill>
              <a:srgbClr val="345E7D"/>
            </a:solidFill>
            <a:ln w="19050" cap="rnd">
              <a:solidFill>
                <a:srgbClr val="313137"/>
              </a:solidFill>
              <a:prstDash val="solid"/>
              <a:round/>
            </a:ln>
          </p:spPr>
          <p:txBody>
            <a:bodyPr/>
            <a:lstStyle/>
            <a:p>
              <a:endParaRPr lang="en-US"/>
            </a:p>
          </p:txBody>
        </p:sp>
        <p:sp>
          <p:nvSpPr>
            <p:cNvPr id="14" name="TextBox 14"/>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15" name="Group 15"/>
          <p:cNvGrpSpPr/>
          <p:nvPr/>
        </p:nvGrpSpPr>
        <p:grpSpPr>
          <a:xfrm rot="10774412">
            <a:off x="9405120" y="2865027"/>
            <a:ext cx="4071368" cy="5105159"/>
            <a:chOff x="0" y="0"/>
            <a:chExt cx="1329367" cy="1666916"/>
          </a:xfrm>
        </p:grpSpPr>
        <p:sp>
          <p:nvSpPr>
            <p:cNvPr id="16" name="Freeform 16"/>
            <p:cNvSpPr/>
            <p:nvPr/>
          </p:nvSpPr>
          <p:spPr>
            <a:xfrm>
              <a:off x="0" y="0"/>
              <a:ext cx="1329367" cy="1666916"/>
            </a:xfrm>
            <a:custGeom>
              <a:avLst/>
              <a:gdLst/>
              <a:ahLst/>
              <a:cxnLst/>
              <a:rect l="l" t="t" r="r" b="b"/>
              <a:pathLst>
                <a:path w="1329367" h="1666916">
                  <a:moveTo>
                    <a:pt x="66554" y="0"/>
                  </a:moveTo>
                  <a:lnTo>
                    <a:pt x="1262812" y="0"/>
                  </a:lnTo>
                  <a:cubicBezTo>
                    <a:pt x="1299569" y="0"/>
                    <a:pt x="1329367" y="29797"/>
                    <a:pt x="1329367" y="66554"/>
                  </a:cubicBezTo>
                  <a:lnTo>
                    <a:pt x="1329367" y="1600361"/>
                  </a:lnTo>
                  <a:cubicBezTo>
                    <a:pt x="1329367" y="1618013"/>
                    <a:pt x="1322355" y="1634941"/>
                    <a:pt x="1309873" y="1647422"/>
                  </a:cubicBezTo>
                  <a:cubicBezTo>
                    <a:pt x="1297392" y="1659904"/>
                    <a:pt x="1280464" y="1666916"/>
                    <a:pt x="1262812" y="1666916"/>
                  </a:cubicBezTo>
                  <a:lnTo>
                    <a:pt x="66554" y="1666916"/>
                  </a:lnTo>
                  <a:cubicBezTo>
                    <a:pt x="29797" y="1666916"/>
                    <a:pt x="0" y="1637118"/>
                    <a:pt x="0" y="1600361"/>
                  </a:cubicBezTo>
                  <a:lnTo>
                    <a:pt x="0" y="66554"/>
                  </a:lnTo>
                  <a:cubicBezTo>
                    <a:pt x="0" y="29797"/>
                    <a:pt x="29797" y="0"/>
                    <a:pt x="66554" y="0"/>
                  </a:cubicBezTo>
                  <a:close/>
                </a:path>
              </a:pathLst>
            </a:custGeom>
            <a:solidFill>
              <a:srgbClr val="345E7D"/>
            </a:solidFill>
            <a:ln w="19050" cap="rnd">
              <a:solidFill>
                <a:srgbClr val="313137"/>
              </a:solidFill>
              <a:prstDash val="solid"/>
              <a:round/>
            </a:ln>
          </p:spPr>
          <p:txBody>
            <a:bodyPr/>
            <a:lstStyle/>
            <a:p>
              <a:endParaRPr lang="en-US"/>
            </a:p>
          </p:txBody>
        </p:sp>
        <p:sp>
          <p:nvSpPr>
            <p:cNvPr id="17" name="TextBox 17"/>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18" name="Group 18"/>
          <p:cNvGrpSpPr/>
          <p:nvPr/>
        </p:nvGrpSpPr>
        <p:grpSpPr>
          <a:xfrm rot="10774412">
            <a:off x="13942998" y="2865027"/>
            <a:ext cx="4071368" cy="5105159"/>
            <a:chOff x="0" y="0"/>
            <a:chExt cx="1329367" cy="1666916"/>
          </a:xfrm>
        </p:grpSpPr>
        <p:sp>
          <p:nvSpPr>
            <p:cNvPr id="19" name="Freeform 19"/>
            <p:cNvSpPr/>
            <p:nvPr/>
          </p:nvSpPr>
          <p:spPr>
            <a:xfrm>
              <a:off x="0" y="0"/>
              <a:ext cx="1329367" cy="1666916"/>
            </a:xfrm>
            <a:custGeom>
              <a:avLst/>
              <a:gdLst/>
              <a:ahLst/>
              <a:cxnLst/>
              <a:rect l="l" t="t" r="r" b="b"/>
              <a:pathLst>
                <a:path w="1329367" h="1666916">
                  <a:moveTo>
                    <a:pt x="66554" y="0"/>
                  </a:moveTo>
                  <a:lnTo>
                    <a:pt x="1262812" y="0"/>
                  </a:lnTo>
                  <a:cubicBezTo>
                    <a:pt x="1299569" y="0"/>
                    <a:pt x="1329367" y="29797"/>
                    <a:pt x="1329367" y="66554"/>
                  </a:cubicBezTo>
                  <a:lnTo>
                    <a:pt x="1329367" y="1600361"/>
                  </a:lnTo>
                  <a:cubicBezTo>
                    <a:pt x="1329367" y="1618013"/>
                    <a:pt x="1322355" y="1634941"/>
                    <a:pt x="1309873" y="1647422"/>
                  </a:cubicBezTo>
                  <a:cubicBezTo>
                    <a:pt x="1297392" y="1659904"/>
                    <a:pt x="1280464" y="1666916"/>
                    <a:pt x="1262812" y="1666916"/>
                  </a:cubicBezTo>
                  <a:lnTo>
                    <a:pt x="66554" y="1666916"/>
                  </a:lnTo>
                  <a:cubicBezTo>
                    <a:pt x="29797" y="1666916"/>
                    <a:pt x="0" y="1637118"/>
                    <a:pt x="0" y="1600361"/>
                  </a:cubicBezTo>
                  <a:lnTo>
                    <a:pt x="0" y="66554"/>
                  </a:lnTo>
                  <a:cubicBezTo>
                    <a:pt x="0" y="29797"/>
                    <a:pt x="29797" y="0"/>
                    <a:pt x="66554" y="0"/>
                  </a:cubicBezTo>
                  <a:close/>
                </a:path>
              </a:pathLst>
            </a:custGeom>
            <a:solidFill>
              <a:srgbClr val="345E7D"/>
            </a:solidFill>
            <a:ln w="19050" cap="rnd">
              <a:solidFill>
                <a:srgbClr val="313137"/>
              </a:solidFill>
              <a:prstDash val="solid"/>
              <a:round/>
            </a:ln>
          </p:spPr>
          <p:txBody>
            <a:bodyPr/>
            <a:lstStyle/>
            <a:p>
              <a:endParaRPr lang="en-US"/>
            </a:p>
          </p:txBody>
        </p:sp>
        <p:sp>
          <p:nvSpPr>
            <p:cNvPr id="20" name="TextBox 20"/>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21" name="Group 21"/>
          <p:cNvGrpSpPr/>
          <p:nvPr/>
        </p:nvGrpSpPr>
        <p:grpSpPr>
          <a:xfrm>
            <a:off x="1560016" y="3086227"/>
            <a:ext cx="1443873" cy="144387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AB4C4"/>
            </a:solidFill>
            <a:ln w="19050" cap="sq">
              <a:solidFill>
                <a:srgbClr val="9AB4C4"/>
              </a:solidFill>
              <a:prstDash val="solid"/>
              <a:miter/>
            </a:ln>
          </p:spPr>
          <p:txBody>
            <a:bodyPr/>
            <a:lstStyle/>
            <a:p>
              <a:endParaRPr lang="en-US"/>
            </a:p>
          </p:txBody>
        </p:sp>
        <p:sp>
          <p:nvSpPr>
            <p:cNvPr id="23" name="TextBox 23"/>
            <p:cNvSpPr txBox="1"/>
            <p:nvPr/>
          </p:nvSpPr>
          <p:spPr>
            <a:xfrm>
              <a:off x="76200" y="47625"/>
              <a:ext cx="660400" cy="688975"/>
            </a:xfrm>
            <a:prstGeom prst="rect">
              <a:avLst/>
            </a:prstGeom>
          </p:spPr>
          <p:txBody>
            <a:bodyPr lIns="47790" tIns="47790" rIns="47790" bIns="47790" rtlCol="0" anchor="ctr"/>
            <a:lstStyle/>
            <a:p>
              <a:pPr algn="ctr">
                <a:lnSpc>
                  <a:spcPts val="1843"/>
                </a:lnSpc>
              </a:pPr>
              <a:endParaRPr/>
            </a:p>
          </p:txBody>
        </p:sp>
      </p:grpSp>
      <p:grpSp>
        <p:nvGrpSpPr>
          <p:cNvPr id="24" name="Group 24"/>
          <p:cNvGrpSpPr/>
          <p:nvPr/>
        </p:nvGrpSpPr>
        <p:grpSpPr>
          <a:xfrm>
            <a:off x="6185041" y="3086227"/>
            <a:ext cx="1443873" cy="1443873"/>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AB4C4"/>
            </a:solidFill>
            <a:ln w="19050" cap="sq">
              <a:solidFill>
                <a:srgbClr val="9AB4C4"/>
              </a:solidFill>
              <a:prstDash val="solid"/>
              <a:miter/>
            </a:ln>
          </p:spPr>
          <p:txBody>
            <a:bodyPr/>
            <a:lstStyle/>
            <a:p>
              <a:endParaRPr lang="en-US"/>
            </a:p>
          </p:txBody>
        </p:sp>
        <p:sp>
          <p:nvSpPr>
            <p:cNvPr id="26" name="TextBox 26"/>
            <p:cNvSpPr txBox="1"/>
            <p:nvPr/>
          </p:nvSpPr>
          <p:spPr>
            <a:xfrm>
              <a:off x="76200" y="47625"/>
              <a:ext cx="660400" cy="688975"/>
            </a:xfrm>
            <a:prstGeom prst="rect">
              <a:avLst/>
            </a:prstGeom>
          </p:spPr>
          <p:txBody>
            <a:bodyPr lIns="47790" tIns="47790" rIns="47790" bIns="47790" rtlCol="0" anchor="ctr"/>
            <a:lstStyle/>
            <a:p>
              <a:pPr algn="ctr">
                <a:lnSpc>
                  <a:spcPts val="1843"/>
                </a:lnSpc>
              </a:pPr>
              <a:endParaRPr/>
            </a:p>
          </p:txBody>
        </p:sp>
      </p:grpSp>
      <p:grpSp>
        <p:nvGrpSpPr>
          <p:cNvPr id="27" name="Group 27"/>
          <p:cNvGrpSpPr/>
          <p:nvPr/>
        </p:nvGrpSpPr>
        <p:grpSpPr>
          <a:xfrm>
            <a:off x="10718867" y="3086227"/>
            <a:ext cx="1443873" cy="144387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AB4C4"/>
            </a:solidFill>
            <a:ln w="19050" cap="sq">
              <a:solidFill>
                <a:srgbClr val="9AB4C4"/>
              </a:solidFill>
              <a:prstDash val="solid"/>
              <a:miter/>
            </a:ln>
          </p:spPr>
          <p:txBody>
            <a:bodyPr/>
            <a:lstStyle/>
            <a:p>
              <a:endParaRPr lang="en-US"/>
            </a:p>
          </p:txBody>
        </p:sp>
        <p:sp>
          <p:nvSpPr>
            <p:cNvPr id="29" name="TextBox 29"/>
            <p:cNvSpPr txBox="1"/>
            <p:nvPr/>
          </p:nvSpPr>
          <p:spPr>
            <a:xfrm>
              <a:off x="76200" y="47625"/>
              <a:ext cx="660400" cy="688975"/>
            </a:xfrm>
            <a:prstGeom prst="rect">
              <a:avLst/>
            </a:prstGeom>
          </p:spPr>
          <p:txBody>
            <a:bodyPr lIns="47790" tIns="47790" rIns="47790" bIns="47790" rtlCol="0" anchor="ctr"/>
            <a:lstStyle/>
            <a:p>
              <a:pPr algn="ctr">
                <a:lnSpc>
                  <a:spcPts val="1843"/>
                </a:lnSpc>
              </a:pPr>
              <a:endParaRPr/>
            </a:p>
          </p:txBody>
        </p:sp>
      </p:grpSp>
      <p:grpSp>
        <p:nvGrpSpPr>
          <p:cNvPr id="30" name="Group 30"/>
          <p:cNvGrpSpPr/>
          <p:nvPr/>
        </p:nvGrpSpPr>
        <p:grpSpPr>
          <a:xfrm>
            <a:off x="15256746" y="3086227"/>
            <a:ext cx="1443873" cy="1443873"/>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AB4C4"/>
            </a:solidFill>
            <a:ln w="19050" cap="sq">
              <a:solidFill>
                <a:srgbClr val="9AB4C4"/>
              </a:solidFill>
              <a:prstDash val="solid"/>
              <a:miter/>
            </a:ln>
          </p:spPr>
          <p:txBody>
            <a:bodyPr/>
            <a:lstStyle/>
            <a:p>
              <a:endParaRPr lang="en-US"/>
            </a:p>
          </p:txBody>
        </p:sp>
        <p:sp>
          <p:nvSpPr>
            <p:cNvPr id="32" name="TextBox 32"/>
            <p:cNvSpPr txBox="1"/>
            <p:nvPr/>
          </p:nvSpPr>
          <p:spPr>
            <a:xfrm>
              <a:off x="76200" y="47625"/>
              <a:ext cx="660400" cy="688975"/>
            </a:xfrm>
            <a:prstGeom prst="rect">
              <a:avLst/>
            </a:prstGeom>
          </p:spPr>
          <p:txBody>
            <a:bodyPr lIns="47790" tIns="47790" rIns="47790" bIns="47790" rtlCol="0" anchor="ctr"/>
            <a:lstStyle/>
            <a:p>
              <a:pPr algn="ctr">
                <a:lnSpc>
                  <a:spcPts val="1843"/>
                </a:lnSpc>
              </a:pPr>
              <a:endParaRPr/>
            </a:p>
          </p:txBody>
        </p:sp>
      </p:grpSp>
      <p:sp>
        <p:nvSpPr>
          <p:cNvPr id="33" name="TextBox 33"/>
          <p:cNvSpPr txBox="1"/>
          <p:nvPr/>
        </p:nvSpPr>
        <p:spPr>
          <a:xfrm>
            <a:off x="749511" y="4795359"/>
            <a:ext cx="3064883" cy="2724687"/>
          </a:xfrm>
          <a:prstGeom prst="rect">
            <a:avLst/>
          </a:prstGeom>
        </p:spPr>
        <p:txBody>
          <a:bodyPr lIns="0" tIns="0" rIns="0" bIns="0" rtlCol="0" anchor="t">
            <a:spAutoFit/>
          </a:bodyPr>
          <a:lstStyle/>
          <a:p>
            <a:pPr algn="ctr">
              <a:lnSpc>
                <a:spcPts val="3120"/>
              </a:lnSpc>
            </a:pPr>
            <a:r>
              <a:rPr lang="en-US" sz="2228" spc="8">
                <a:solidFill>
                  <a:srgbClr val="F2EFEB"/>
                </a:solidFill>
                <a:latin typeface="Inter"/>
              </a:rPr>
              <a:t>When a request for a formal investigation is received, an email will be sent out to our pool members asking if they are available to assist.</a:t>
            </a:r>
          </a:p>
        </p:txBody>
      </p:sp>
      <p:sp>
        <p:nvSpPr>
          <p:cNvPr id="34" name="TextBox 34"/>
          <p:cNvSpPr txBox="1"/>
          <p:nvPr/>
        </p:nvSpPr>
        <p:spPr>
          <a:xfrm>
            <a:off x="5400998" y="4795388"/>
            <a:ext cx="3064883" cy="2724658"/>
          </a:xfrm>
          <a:prstGeom prst="rect">
            <a:avLst/>
          </a:prstGeom>
        </p:spPr>
        <p:txBody>
          <a:bodyPr lIns="0" tIns="0" rIns="0" bIns="0" rtlCol="0" anchor="t">
            <a:spAutoFit/>
          </a:bodyPr>
          <a:lstStyle/>
          <a:p>
            <a:pPr algn="ctr">
              <a:lnSpc>
                <a:spcPts val="3121"/>
              </a:lnSpc>
            </a:pPr>
            <a:r>
              <a:rPr lang="en-US" sz="2229" spc="8">
                <a:solidFill>
                  <a:srgbClr val="F2EFEB"/>
                </a:solidFill>
                <a:latin typeface="Inter"/>
              </a:rPr>
              <a:t>Investigators will assist in conducting interviews with complainant(s), respondent(s) and witnesses. </a:t>
            </a:r>
          </a:p>
          <a:p>
            <a:pPr algn="ctr">
              <a:lnSpc>
                <a:spcPts val="3121"/>
              </a:lnSpc>
            </a:pPr>
            <a:endParaRPr lang="en-US" sz="2229" spc="8">
              <a:solidFill>
                <a:srgbClr val="F2EFEB"/>
              </a:solidFill>
              <a:latin typeface="Inter"/>
            </a:endParaRPr>
          </a:p>
        </p:txBody>
      </p:sp>
      <p:sp>
        <p:nvSpPr>
          <p:cNvPr id="35" name="TextBox 35"/>
          <p:cNvSpPr txBox="1"/>
          <p:nvPr/>
        </p:nvSpPr>
        <p:spPr>
          <a:xfrm>
            <a:off x="10028404" y="4795359"/>
            <a:ext cx="3064883" cy="3115183"/>
          </a:xfrm>
          <a:prstGeom prst="rect">
            <a:avLst/>
          </a:prstGeom>
        </p:spPr>
        <p:txBody>
          <a:bodyPr lIns="0" tIns="0" rIns="0" bIns="0" rtlCol="0" anchor="t">
            <a:spAutoFit/>
          </a:bodyPr>
          <a:lstStyle/>
          <a:p>
            <a:pPr algn="ctr">
              <a:lnSpc>
                <a:spcPts val="3121"/>
              </a:lnSpc>
            </a:pPr>
            <a:r>
              <a:rPr lang="en-US" sz="2229" spc="8">
                <a:solidFill>
                  <a:srgbClr val="F2EFEB"/>
                </a:solidFill>
                <a:latin typeface="Inter"/>
              </a:rPr>
              <a:t>Advisors can be brought into the process during the interview phase if the party wishes, but must be present for the hearing. </a:t>
            </a:r>
          </a:p>
          <a:p>
            <a:pPr algn="ctr">
              <a:lnSpc>
                <a:spcPts val="3121"/>
              </a:lnSpc>
            </a:pPr>
            <a:endParaRPr lang="en-US" sz="2229" spc="8">
              <a:solidFill>
                <a:srgbClr val="F2EFEB"/>
              </a:solidFill>
              <a:latin typeface="Inter"/>
            </a:endParaRPr>
          </a:p>
        </p:txBody>
      </p:sp>
      <p:sp>
        <p:nvSpPr>
          <p:cNvPr id="36" name="TextBox 36"/>
          <p:cNvSpPr txBox="1"/>
          <p:nvPr/>
        </p:nvSpPr>
        <p:spPr>
          <a:xfrm>
            <a:off x="14419355" y="4795388"/>
            <a:ext cx="3064883" cy="2724658"/>
          </a:xfrm>
          <a:prstGeom prst="rect">
            <a:avLst/>
          </a:prstGeom>
        </p:spPr>
        <p:txBody>
          <a:bodyPr lIns="0" tIns="0" rIns="0" bIns="0" rtlCol="0" anchor="t">
            <a:spAutoFit/>
          </a:bodyPr>
          <a:lstStyle/>
          <a:p>
            <a:pPr algn="ctr">
              <a:lnSpc>
                <a:spcPts val="3121"/>
              </a:lnSpc>
            </a:pPr>
            <a:r>
              <a:rPr lang="en-US" sz="2229" spc="8">
                <a:solidFill>
                  <a:srgbClr val="F2EFEB"/>
                </a:solidFill>
                <a:latin typeface="Inter"/>
              </a:rPr>
              <a:t>Hearing panelists will typically attend a pre-hearing meeting, the hearing and a post hearing meeting to deliberate</a:t>
            </a:r>
          </a:p>
          <a:p>
            <a:pPr algn="ctr">
              <a:lnSpc>
                <a:spcPts val="3121"/>
              </a:lnSpc>
            </a:pPr>
            <a:endParaRPr lang="en-US" sz="2229" spc="8">
              <a:solidFill>
                <a:srgbClr val="F2EFEB"/>
              </a:solidFill>
              <a:latin typeface="Inte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2750450" y="-2488673"/>
            <a:ext cx="1315135" cy="6816035"/>
            <a:chOff x="0" y="0"/>
            <a:chExt cx="1753514" cy="9088047"/>
          </a:xfrm>
        </p:grpSpPr>
        <p:sp>
          <p:nvSpPr>
            <p:cNvPr id="5" name="AutoShape 5"/>
            <p:cNvSpPr/>
            <p:nvPr/>
          </p:nvSpPr>
          <p:spPr>
            <a:xfrm>
              <a:off x="0" y="0"/>
              <a:ext cx="1753514" cy="9088047"/>
            </a:xfrm>
            <a:prstGeom prst="rect">
              <a:avLst/>
            </a:prstGeom>
            <a:solidFill>
              <a:srgbClr val="9AB4C4">
                <a:alpha val="70980"/>
              </a:srgbClr>
            </a:solidFill>
          </p:spPr>
          <p:txBody>
            <a:bodyPr/>
            <a:lstStyle/>
            <a:p>
              <a:endParaRPr lang="en-US"/>
            </a:p>
          </p:txBody>
        </p:sp>
      </p:grpSp>
      <p:sp>
        <p:nvSpPr>
          <p:cNvPr id="6" name="TextBox 6"/>
          <p:cNvSpPr txBox="1"/>
          <p:nvPr/>
        </p:nvSpPr>
        <p:spPr>
          <a:xfrm>
            <a:off x="230376" y="381221"/>
            <a:ext cx="6355282"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UNDERSTANDING THE PROCESS</a:t>
            </a:r>
          </a:p>
        </p:txBody>
      </p:sp>
      <p:sp>
        <p:nvSpPr>
          <p:cNvPr id="7" name="TextBox 7"/>
          <p:cNvSpPr txBox="1"/>
          <p:nvPr/>
        </p:nvSpPr>
        <p:spPr>
          <a:xfrm>
            <a:off x="2159672" y="2412146"/>
            <a:ext cx="13968657" cy="6590810"/>
          </a:xfrm>
          <a:prstGeom prst="rect">
            <a:avLst/>
          </a:prstGeom>
        </p:spPr>
        <p:txBody>
          <a:bodyPr lIns="0" tIns="0" rIns="0" bIns="0" rtlCol="0" anchor="t">
            <a:spAutoFit/>
          </a:bodyPr>
          <a:lstStyle/>
          <a:p>
            <a:pPr>
              <a:lnSpc>
                <a:spcPts val="5801"/>
              </a:lnSpc>
            </a:pPr>
            <a:r>
              <a:rPr lang="en-US" sz="4144" spc="16">
                <a:solidFill>
                  <a:srgbClr val="234761"/>
                </a:solidFill>
                <a:latin typeface="Inter"/>
              </a:rPr>
              <a:t> Regardless of whether an incident falls under Title IX or University policy, a letter is emailed to the impacted party with an offer to meet, discuss support and resources. </a:t>
            </a:r>
          </a:p>
          <a:p>
            <a:pPr>
              <a:lnSpc>
                <a:spcPts val="5801"/>
              </a:lnSpc>
            </a:pPr>
            <a:endParaRPr lang="en-US" sz="4144" spc="16">
              <a:solidFill>
                <a:srgbClr val="234761"/>
              </a:solidFill>
              <a:latin typeface="Inter"/>
            </a:endParaRPr>
          </a:p>
          <a:p>
            <a:pPr>
              <a:lnSpc>
                <a:spcPts val="5801"/>
              </a:lnSpc>
            </a:pPr>
            <a:r>
              <a:rPr lang="en-US" sz="4144" spc="16">
                <a:solidFill>
                  <a:srgbClr val="234761"/>
                </a:solidFill>
                <a:latin typeface="Inter"/>
              </a:rPr>
              <a:t> If the impacted party (Complainant) meets with our office they will be provided options for resolution, both formal and informal.</a:t>
            </a:r>
          </a:p>
          <a:p>
            <a:pPr>
              <a:lnSpc>
                <a:spcPts val="5801"/>
              </a:lnSpc>
            </a:pPr>
            <a:endParaRPr lang="en-US" sz="4144" spc="16">
              <a:solidFill>
                <a:srgbClr val="234761"/>
              </a:solidFill>
              <a:latin typeface="Inter"/>
            </a:endParaRPr>
          </a:p>
        </p:txBody>
      </p:sp>
      <p:grpSp>
        <p:nvGrpSpPr>
          <p:cNvPr id="8" name="Group 8"/>
          <p:cNvGrpSpPr/>
          <p:nvPr/>
        </p:nvGrpSpPr>
        <p:grpSpPr>
          <a:xfrm rot="5400000">
            <a:off x="15343803" y="2149634"/>
            <a:ext cx="5172870" cy="715524"/>
            <a:chOff x="0" y="0"/>
            <a:chExt cx="1537596" cy="212684"/>
          </a:xfrm>
        </p:grpSpPr>
        <p:sp>
          <p:nvSpPr>
            <p:cNvPr id="9" name="Freeform 9"/>
            <p:cNvSpPr/>
            <p:nvPr/>
          </p:nvSpPr>
          <p:spPr>
            <a:xfrm>
              <a:off x="0" y="0"/>
              <a:ext cx="1537596" cy="212684"/>
            </a:xfrm>
            <a:custGeom>
              <a:avLst/>
              <a:gdLst/>
              <a:ahLst/>
              <a:cxnLst/>
              <a:rect l="l" t="t" r="r" b="b"/>
              <a:pathLst>
                <a:path w="1537596" h="212684">
                  <a:moveTo>
                    <a:pt x="52382" y="0"/>
                  </a:moveTo>
                  <a:lnTo>
                    <a:pt x="1485214" y="0"/>
                  </a:lnTo>
                  <a:cubicBezTo>
                    <a:pt x="1499107" y="0"/>
                    <a:pt x="1512430" y="5519"/>
                    <a:pt x="1522254" y="15342"/>
                  </a:cubicBezTo>
                  <a:cubicBezTo>
                    <a:pt x="1532077" y="25166"/>
                    <a:pt x="1537596" y="38490"/>
                    <a:pt x="1537596" y="52382"/>
                  </a:cubicBezTo>
                  <a:lnTo>
                    <a:pt x="1537596" y="160302"/>
                  </a:lnTo>
                  <a:cubicBezTo>
                    <a:pt x="1537596" y="189232"/>
                    <a:pt x="1514144" y="212684"/>
                    <a:pt x="1485214" y="212684"/>
                  </a:cubicBezTo>
                  <a:lnTo>
                    <a:pt x="52382" y="212684"/>
                  </a:lnTo>
                  <a:cubicBezTo>
                    <a:pt x="38490" y="212684"/>
                    <a:pt x="25166" y="207165"/>
                    <a:pt x="15342" y="197342"/>
                  </a:cubicBezTo>
                  <a:cubicBezTo>
                    <a:pt x="5519" y="187518"/>
                    <a:pt x="0" y="174194"/>
                    <a:pt x="0" y="160302"/>
                  </a:cubicBezTo>
                  <a:lnTo>
                    <a:pt x="0" y="52382"/>
                  </a:lnTo>
                  <a:cubicBezTo>
                    <a:pt x="0" y="38490"/>
                    <a:pt x="5519" y="25166"/>
                    <a:pt x="15342" y="15342"/>
                  </a:cubicBezTo>
                  <a:cubicBezTo>
                    <a:pt x="25166" y="5519"/>
                    <a:pt x="38490" y="0"/>
                    <a:pt x="52382" y="0"/>
                  </a:cubicBezTo>
                  <a:close/>
                </a:path>
              </a:pathLst>
            </a:custGeom>
            <a:solidFill>
              <a:srgbClr val="345E7D"/>
            </a:solidFill>
            <a:ln w="19050" cap="rnd">
              <a:solidFill>
                <a:srgbClr val="000000"/>
              </a:solidFill>
              <a:prstDash val="solid"/>
              <a:round/>
            </a:ln>
          </p:spPr>
          <p:txBody>
            <a:bodyPr/>
            <a:lstStyle/>
            <a:p>
              <a:endParaRPr lang="en-US"/>
            </a:p>
          </p:txBody>
        </p:sp>
        <p:sp>
          <p:nvSpPr>
            <p:cNvPr id="10" name="TextBox 10"/>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11" name="Group 11"/>
          <p:cNvGrpSpPr/>
          <p:nvPr/>
        </p:nvGrpSpPr>
        <p:grpSpPr>
          <a:xfrm rot="5400000">
            <a:off x="15496454" y="1470080"/>
            <a:ext cx="4152043" cy="715524"/>
            <a:chOff x="0" y="0"/>
            <a:chExt cx="1234163" cy="212684"/>
          </a:xfrm>
        </p:grpSpPr>
        <p:sp>
          <p:nvSpPr>
            <p:cNvPr id="12" name="Freeform 12"/>
            <p:cNvSpPr/>
            <p:nvPr/>
          </p:nvSpPr>
          <p:spPr>
            <a:xfrm>
              <a:off x="0" y="0"/>
              <a:ext cx="1234163" cy="212684"/>
            </a:xfrm>
            <a:custGeom>
              <a:avLst/>
              <a:gdLst/>
              <a:ahLst/>
              <a:cxnLst/>
              <a:rect l="l" t="t" r="r" b="b"/>
              <a:pathLst>
                <a:path w="1234163" h="212684">
                  <a:moveTo>
                    <a:pt x="65261" y="0"/>
                  </a:moveTo>
                  <a:lnTo>
                    <a:pt x="1168902" y="0"/>
                  </a:lnTo>
                  <a:cubicBezTo>
                    <a:pt x="1204945" y="0"/>
                    <a:pt x="1234163" y="29218"/>
                    <a:pt x="1234163" y="65261"/>
                  </a:cubicBezTo>
                  <a:lnTo>
                    <a:pt x="1234163" y="147423"/>
                  </a:lnTo>
                  <a:cubicBezTo>
                    <a:pt x="1234163" y="183466"/>
                    <a:pt x="1204945" y="212684"/>
                    <a:pt x="1168902" y="212684"/>
                  </a:cubicBezTo>
                  <a:lnTo>
                    <a:pt x="65261" y="212684"/>
                  </a:lnTo>
                  <a:cubicBezTo>
                    <a:pt x="29218" y="212684"/>
                    <a:pt x="0" y="183466"/>
                    <a:pt x="0" y="147423"/>
                  </a:cubicBezTo>
                  <a:lnTo>
                    <a:pt x="0" y="65261"/>
                  </a:lnTo>
                  <a:cubicBezTo>
                    <a:pt x="0" y="29218"/>
                    <a:pt x="29218" y="0"/>
                    <a:pt x="65261" y="0"/>
                  </a:cubicBezTo>
                  <a:close/>
                </a:path>
              </a:pathLst>
            </a:custGeom>
            <a:solidFill>
              <a:srgbClr val="9AB4C4"/>
            </a:solidFill>
            <a:ln w="19050" cap="rnd">
              <a:solidFill>
                <a:srgbClr val="313137"/>
              </a:solidFill>
              <a:prstDash val="solid"/>
              <a:round/>
            </a:ln>
          </p:spPr>
          <p:txBody>
            <a:bodyPr/>
            <a:lstStyle/>
            <a:p>
              <a:endParaRPr lang="en-US"/>
            </a:p>
          </p:txBody>
        </p:sp>
        <p:sp>
          <p:nvSpPr>
            <p:cNvPr id="13" name="TextBox 13"/>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14" name="Group 14"/>
          <p:cNvGrpSpPr/>
          <p:nvPr/>
        </p:nvGrpSpPr>
        <p:grpSpPr>
          <a:xfrm rot="5400000">
            <a:off x="15868086" y="758420"/>
            <a:ext cx="2782428" cy="715524"/>
            <a:chOff x="0" y="0"/>
            <a:chExt cx="827056" cy="212684"/>
          </a:xfrm>
        </p:grpSpPr>
        <p:sp>
          <p:nvSpPr>
            <p:cNvPr id="15" name="Freeform 15"/>
            <p:cNvSpPr/>
            <p:nvPr/>
          </p:nvSpPr>
          <p:spPr>
            <a:xfrm>
              <a:off x="0" y="0"/>
              <a:ext cx="827056" cy="212684"/>
            </a:xfrm>
            <a:custGeom>
              <a:avLst/>
              <a:gdLst/>
              <a:ahLst/>
              <a:cxnLst/>
              <a:rect l="l" t="t" r="r" b="b"/>
              <a:pathLst>
                <a:path w="827056" h="212684">
                  <a:moveTo>
                    <a:pt x="97385" y="0"/>
                  </a:moveTo>
                  <a:lnTo>
                    <a:pt x="729670" y="0"/>
                  </a:lnTo>
                  <a:cubicBezTo>
                    <a:pt x="783455" y="0"/>
                    <a:pt x="827056" y="43601"/>
                    <a:pt x="827056" y="97385"/>
                  </a:cubicBezTo>
                  <a:lnTo>
                    <a:pt x="827056" y="115299"/>
                  </a:lnTo>
                  <a:cubicBezTo>
                    <a:pt x="827056" y="169083"/>
                    <a:pt x="783455" y="212684"/>
                    <a:pt x="729670" y="212684"/>
                  </a:cubicBezTo>
                  <a:lnTo>
                    <a:pt x="97385" y="212684"/>
                  </a:lnTo>
                  <a:cubicBezTo>
                    <a:pt x="43601" y="212684"/>
                    <a:pt x="0" y="169083"/>
                    <a:pt x="0" y="115299"/>
                  </a:cubicBezTo>
                  <a:lnTo>
                    <a:pt x="0" y="97385"/>
                  </a:lnTo>
                  <a:cubicBezTo>
                    <a:pt x="0" y="43601"/>
                    <a:pt x="43601" y="0"/>
                    <a:pt x="97385" y="0"/>
                  </a:cubicBezTo>
                  <a:close/>
                </a:path>
              </a:pathLst>
            </a:custGeom>
            <a:solidFill>
              <a:srgbClr val="234761"/>
            </a:solidFill>
            <a:ln w="19050" cap="rnd">
              <a:solidFill>
                <a:srgbClr val="313137"/>
              </a:solidFill>
              <a:prstDash val="solid"/>
              <a:round/>
            </a:ln>
          </p:spPr>
          <p:txBody>
            <a:bodyPr/>
            <a:lstStyle/>
            <a:p>
              <a:endParaRPr lang="en-US"/>
            </a:p>
          </p:txBody>
        </p:sp>
        <p:sp>
          <p:nvSpPr>
            <p:cNvPr id="16" name="TextBox 16"/>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17" name="Group 17"/>
          <p:cNvGrpSpPr/>
          <p:nvPr/>
        </p:nvGrpSpPr>
        <p:grpSpPr>
          <a:xfrm>
            <a:off x="0" y="9878133"/>
            <a:ext cx="18288000" cy="408867"/>
            <a:chOff x="0" y="0"/>
            <a:chExt cx="24384000" cy="545156"/>
          </a:xfrm>
        </p:grpSpPr>
        <p:sp>
          <p:nvSpPr>
            <p:cNvPr id="18" name="AutoShape 18"/>
            <p:cNvSpPr/>
            <p:nvPr/>
          </p:nvSpPr>
          <p:spPr>
            <a:xfrm>
              <a:off x="0" y="0"/>
              <a:ext cx="24384000" cy="545156"/>
            </a:xfrm>
            <a:prstGeom prst="rect">
              <a:avLst/>
            </a:prstGeom>
            <a:solidFill>
              <a:srgbClr val="5A7688">
                <a:alpha val="70980"/>
              </a:srgbClr>
            </a:solidFill>
          </p:spPr>
          <p:txBody>
            <a:bodyPr/>
            <a:lstStyle/>
            <a:p>
              <a:endParaRPr 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683"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2320163" y="-2058386"/>
            <a:ext cx="1315135" cy="5955461"/>
            <a:chOff x="0" y="0"/>
            <a:chExt cx="1753514" cy="7940615"/>
          </a:xfrm>
        </p:grpSpPr>
        <p:sp>
          <p:nvSpPr>
            <p:cNvPr id="5" name="AutoShape 5"/>
            <p:cNvSpPr/>
            <p:nvPr/>
          </p:nvSpPr>
          <p:spPr>
            <a:xfrm>
              <a:off x="0" y="0"/>
              <a:ext cx="1753514" cy="7940615"/>
            </a:xfrm>
            <a:prstGeom prst="rect">
              <a:avLst/>
            </a:prstGeom>
            <a:solidFill>
              <a:srgbClr val="9AB4C4">
                <a:alpha val="70980"/>
              </a:srgbClr>
            </a:solidFill>
          </p:spPr>
          <p:txBody>
            <a:bodyPr/>
            <a:lstStyle/>
            <a:p>
              <a:endParaRPr lang="en-US"/>
            </a:p>
          </p:txBody>
        </p:sp>
      </p:grpSp>
      <p:grpSp>
        <p:nvGrpSpPr>
          <p:cNvPr id="6" name="Group 6"/>
          <p:cNvGrpSpPr/>
          <p:nvPr/>
        </p:nvGrpSpPr>
        <p:grpSpPr>
          <a:xfrm>
            <a:off x="0" y="9878133"/>
            <a:ext cx="18288000" cy="408867"/>
            <a:chOff x="0" y="0"/>
            <a:chExt cx="24384000" cy="545156"/>
          </a:xfrm>
        </p:grpSpPr>
        <p:sp>
          <p:nvSpPr>
            <p:cNvPr id="7" name="AutoShape 7"/>
            <p:cNvSpPr/>
            <p:nvPr/>
          </p:nvSpPr>
          <p:spPr>
            <a:xfrm>
              <a:off x="0" y="0"/>
              <a:ext cx="24384000" cy="545156"/>
            </a:xfrm>
            <a:prstGeom prst="rect">
              <a:avLst/>
            </a:prstGeom>
            <a:solidFill>
              <a:srgbClr val="5A7688">
                <a:alpha val="70980"/>
              </a:srgbClr>
            </a:solidFill>
          </p:spPr>
          <p:txBody>
            <a:bodyPr/>
            <a:lstStyle/>
            <a:p>
              <a:endParaRPr lang="en-US"/>
            </a:p>
          </p:txBody>
        </p:sp>
      </p:grpSp>
      <p:sp>
        <p:nvSpPr>
          <p:cNvPr id="8" name="TextBox 8"/>
          <p:cNvSpPr txBox="1"/>
          <p:nvPr/>
        </p:nvSpPr>
        <p:spPr>
          <a:xfrm>
            <a:off x="227326" y="381221"/>
            <a:ext cx="5728136"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PURPOSE OF THE HEARING</a:t>
            </a:r>
          </a:p>
        </p:txBody>
      </p:sp>
      <p:grpSp>
        <p:nvGrpSpPr>
          <p:cNvPr id="9" name="Group 9"/>
          <p:cNvGrpSpPr/>
          <p:nvPr/>
        </p:nvGrpSpPr>
        <p:grpSpPr>
          <a:xfrm>
            <a:off x="227326" y="2849946"/>
            <a:ext cx="17805983" cy="5135321"/>
            <a:chOff x="0" y="0"/>
            <a:chExt cx="23741311" cy="6847095"/>
          </a:xfrm>
        </p:grpSpPr>
        <p:grpSp>
          <p:nvGrpSpPr>
            <p:cNvPr id="10" name="Group 10"/>
            <p:cNvGrpSpPr/>
            <p:nvPr/>
          </p:nvGrpSpPr>
          <p:grpSpPr>
            <a:xfrm rot="10774412">
              <a:off x="25257" y="20108"/>
              <a:ext cx="5428491" cy="6806878"/>
              <a:chOff x="0" y="0"/>
              <a:chExt cx="1329367" cy="1666916"/>
            </a:xfrm>
          </p:grpSpPr>
          <p:sp>
            <p:nvSpPr>
              <p:cNvPr id="11" name="Freeform 11"/>
              <p:cNvSpPr/>
              <p:nvPr/>
            </p:nvSpPr>
            <p:spPr>
              <a:xfrm>
                <a:off x="0" y="0"/>
                <a:ext cx="1329367" cy="1666916"/>
              </a:xfrm>
              <a:custGeom>
                <a:avLst/>
                <a:gdLst/>
                <a:ahLst/>
                <a:cxnLst/>
                <a:rect l="l" t="t" r="r" b="b"/>
                <a:pathLst>
                  <a:path w="1329367" h="1666916">
                    <a:moveTo>
                      <a:pt x="66554" y="0"/>
                    </a:moveTo>
                    <a:lnTo>
                      <a:pt x="1262812" y="0"/>
                    </a:lnTo>
                    <a:cubicBezTo>
                      <a:pt x="1299569" y="0"/>
                      <a:pt x="1329367" y="29797"/>
                      <a:pt x="1329367" y="66554"/>
                    </a:cubicBezTo>
                    <a:lnTo>
                      <a:pt x="1329367" y="1600361"/>
                    </a:lnTo>
                    <a:cubicBezTo>
                      <a:pt x="1329367" y="1618013"/>
                      <a:pt x="1322355" y="1634941"/>
                      <a:pt x="1309873" y="1647422"/>
                    </a:cubicBezTo>
                    <a:cubicBezTo>
                      <a:pt x="1297392" y="1659904"/>
                      <a:pt x="1280464" y="1666916"/>
                      <a:pt x="1262812" y="1666916"/>
                    </a:cubicBezTo>
                    <a:lnTo>
                      <a:pt x="66554" y="1666916"/>
                    </a:lnTo>
                    <a:cubicBezTo>
                      <a:pt x="29797" y="1666916"/>
                      <a:pt x="0" y="1637118"/>
                      <a:pt x="0" y="1600361"/>
                    </a:cubicBezTo>
                    <a:lnTo>
                      <a:pt x="0" y="66554"/>
                    </a:lnTo>
                    <a:cubicBezTo>
                      <a:pt x="0" y="29797"/>
                      <a:pt x="29797" y="0"/>
                      <a:pt x="66554" y="0"/>
                    </a:cubicBezTo>
                    <a:close/>
                  </a:path>
                </a:pathLst>
              </a:custGeom>
              <a:solidFill>
                <a:srgbClr val="345E7D"/>
              </a:solidFill>
              <a:ln w="19050" cap="rnd">
                <a:solidFill>
                  <a:srgbClr val="313137"/>
                </a:solidFill>
                <a:prstDash val="solid"/>
                <a:round/>
              </a:ln>
            </p:spPr>
            <p:txBody>
              <a:bodyPr/>
              <a:lstStyle/>
              <a:p>
                <a:endParaRPr lang="en-US"/>
              </a:p>
            </p:txBody>
          </p:sp>
          <p:sp>
            <p:nvSpPr>
              <p:cNvPr id="12" name="TextBox 12"/>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13" name="Group 13"/>
            <p:cNvGrpSpPr/>
            <p:nvPr/>
          </p:nvGrpSpPr>
          <p:grpSpPr>
            <a:xfrm rot="10774412">
              <a:off x="6191956" y="20108"/>
              <a:ext cx="5428491" cy="6806878"/>
              <a:chOff x="0" y="0"/>
              <a:chExt cx="1329367" cy="1666916"/>
            </a:xfrm>
          </p:grpSpPr>
          <p:sp>
            <p:nvSpPr>
              <p:cNvPr id="14" name="Freeform 14"/>
              <p:cNvSpPr/>
              <p:nvPr/>
            </p:nvSpPr>
            <p:spPr>
              <a:xfrm>
                <a:off x="0" y="0"/>
                <a:ext cx="1329367" cy="1666916"/>
              </a:xfrm>
              <a:custGeom>
                <a:avLst/>
                <a:gdLst/>
                <a:ahLst/>
                <a:cxnLst/>
                <a:rect l="l" t="t" r="r" b="b"/>
                <a:pathLst>
                  <a:path w="1329367" h="1666916">
                    <a:moveTo>
                      <a:pt x="66554" y="0"/>
                    </a:moveTo>
                    <a:lnTo>
                      <a:pt x="1262812" y="0"/>
                    </a:lnTo>
                    <a:cubicBezTo>
                      <a:pt x="1299569" y="0"/>
                      <a:pt x="1329367" y="29797"/>
                      <a:pt x="1329367" y="66554"/>
                    </a:cubicBezTo>
                    <a:lnTo>
                      <a:pt x="1329367" y="1600361"/>
                    </a:lnTo>
                    <a:cubicBezTo>
                      <a:pt x="1329367" y="1618013"/>
                      <a:pt x="1322355" y="1634941"/>
                      <a:pt x="1309873" y="1647422"/>
                    </a:cubicBezTo>
                    <a:cubicBezTo>
                      <a:pt x="1297392" y="1659904"/>
                      <a:pt x="1280464" y="1666916"/>
                      <a:pt x="1262812" y="1666916"/>
                    </a:cubicBezTo>
                    <a:lnTo>
                      <a:pt x="66554" y="1666916"/>
                    </a:lnTo>
                    <a:cubicBezTo>
                      <a:pt x="29797" y="1666916"/>
                      <a:pt x="0" y="1637118"/>
                      <a:pt x="0" y="1600361"/>
                    </a:cubicBezTo>
                    <a:lnTo>
                      <a:pt x="0" y="66554"/>
                    </a:lnTo>
                    <a:cubicBezTo>
                      <a:pt x="0" y="29797"/>
                      <a:pt x="29797" y="0"/>
                      <a:pt x="66554" y="0"/>
                    </a:cubicBezTo>
                    <a:close/>
                  </a:path>
                </a:pathLst>
              </a:custGeom>
              <a:solidFill>
                <a:srgbClr val="345E7D"/>
              </a:solidFill>
              <a:ln w="19050" cap="rnd">
                <a:solidFill>
                  <a:srgbClr val="313137"/>
                </a:solidFill>
                <a:prstDash val="solid"/>
                <a:round/>
              </a:ln>
            </p:spPr>
            <p:txBody>
              <a:bodyPr/>
              <a:lstStyle/>
              <a:p>
                <a:endParaRPr lang="en-US"/>
              </a:p>
            </p:txBody>
          </p:sp>
          <p:sp>
            <p:nvSpPr>
              <p:cNvPr id="15" name="TextBox 15"/>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16" name="Group 16"/>
            <p:cNvGrpSpPr/>
            <p:nvPr/>
          </p:nvGrpSpPr>
          <p:grpSpPr>
            <a:xfrm rot="10774412">
              <a:off x="12237058" y="20108"/>
              <a:ext cx="5428491" cy="6806878"/>
              <a:chOff x="0" y="0"/>
              <a:chExt cx="1329367" cy="1666916"/>
            </a:xfrm>
          </p:grpSpPr>
          <p:sp>
            <p:nvSpPr>
              <p:cNvPr id="17" name="Freeform 17"/>
              <p:cNvSpPr/>
              <p:nvPr/>
            </p:nvSpPr>
            <p:spPr>
              <a:xfrm>
                <a:off x="0" y="0"/>
                <a:ext cx="1329367" cy="1666916"/>
              </a:xfrm>
              <a:custGeom>
                <a:avLst/>
                <a:gdLst/>
                <a:ahLst/>
                <a:cxnLst/>
                <a:rect l="l" t="t" r="r" b="b"/>
                <a:pathLst>
                  <a:path w="1329367" h="1666916">
                    <a:moveTo>
                      <a:pt x="66554" y="0"/>
                    </a:moveTo>
                    <a:lnTo>
                      <a:pt x="1262812" y="0"/>
                    </a:lnTo>
                    <a:cubicBezTo>
                      <a:pt x="1299569" y="0"/>
                      <a:pt x="1329367" y="29797"/>
                      <a:pt x="1329367" y="66554"/>
                    </a:cubicBezTo>
                    <a:lnTo>
                      <a:pt x="1329367" y="1600361"/>
                    </a:lnTo>
                    <a:cubicBezTo>
                      <a:pt x="1329367" y="1618013"/>
                      <a:pt x="1322355" y="1634941"/>
                      <a:pt x="1309873" y="1647422"/>
                    </a:cubicBezTo>
                    <a:cubicBezTo>
                      <a:pt x="1297392" y="1659904"/>
                      <a:pt x="1280464" y="1666916"/>
                      <a:pt x="1262812" y="1666916"/>
                    </a:cubicBezTo>
                    <a:lnTo>
                      <a:pt x="66554" y="1666916"/>
                    </a:lnTo>
                    <a:cubicBezTo>
                      <a:pt x="29797" y="1666916"/>
                      <a:pt x="0" y="1637118"/>
                      <a:pt x="0" y="1600361"/>
                    </a:cubicBezTo>
                    <a:lnTo>
                      <a:pt x="0" y="66554"/>
                    </a:lnTo>
                    <a:cubicBezTo>
                      <a:pt x="0" y="29797"/>
                      <a:pt x="29797" y="0"/>
                      <a:pt x="66554" y="0"/>
                    </a:cubicBezTo>
                    <a:close/>
                  </a:path>
                </a:pathLst>
              </a:custGeom>
              <a:solidFill>
                <a:srgbClr val="345E7D"/>
              </a:solidFill>
              <a:ln w="19050" cap="rnd">
                <a:solidFill>
                  <a:srgbClr val="313137"/>
                </a:solidFill>
                <a:prstDash val="solid"/>
                <a:round/>
              </a:ln>
            </p:spPr>
            <p:txBody>
              <a:bodyPr/>
              <a:lstStyle/>
              <a:p>
                <a:endParaRPr lang="en-US"/>
              </a:p>
            </p:txBody>
          </p:sp>
          <p:sp>
            <p:nvSpPr>
              <p:cNvPr id="18" name="TextBox 18"/>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19" name="Group 19"/>
            <p:cNvGrpSpPr/>
            <p:nvPr/>
          </p:nvGrpSpPr>
          <p:grpSpPr>
            <a:xfrm rot="10774412">
              <a:off x="18287563" y="20108"/>
              <a:ext cx="5428491" cy="6806878"/>
              <a:chOff x="0" y="0"/>
              <a:chExt cx="1329367" cy="1666916"/>
            </a:xfrm>
          </p:grpSpPr>
          <p:sp>
            <p:nvSpPr>
              <p:cNvPr id="20" name="Freeform 20"/>
              <p:cNvSpPr/>
              <p:nvPr/>
            </p:nvSpPr>
            <p:spPr>
              <a:xfrm>
                <a:off x="0" y="0"/>
                <a:ext cx="1329367" cy="1666916"/>
              </a:xfrm>
              <a:custGeom>
                <a:avLst/>
                <a:gdLst/>
                <a:ahLst/>
                <a:cxnLst/>
                <a:rect l="l" t="t" r="r" b="b"/>
                <a:pathLst>
                  <a:path w="1329367" h="1666916">
                    <a:moveTo>
                      <a:pt x="66554" y="0"/>
                    </a:moveTo>
                    <a:lnTo>
                      <a:pt x="1262812" y="0"/>
                    </a:lnTo>
                    <a:cubicBezTo>
                      <a:pt x="1299569" y="0"/>
                      <a:pt x="1329367" y="29797"/>
                      <a:pt x="1329367" y="66554"/>
                    </a:cubicBezTo>
                    <a:lnTo>
                      <a:pt x="1329367" y="1600361"/>
                    </a:lnTo>
                    <a:cubicBezTo>
                      <a:pt x="1329367" y="1618013"/>
                      <a:pt x="1322355" y="1634941"/>
                      <a:pt x="1309873" y="1647422"/>
                    </a:cubicBezTo>
                    <a:cubicBezTo>
                      <a:pt x="1297392" y="1659904"/>
                      <a:pt x="1280464" y="1666916"/>
                      <a:pt x="1262812" y="1666916"/>
                    </a:cubicBezTo>
                    <a:lnTo>
                      <a:pt x="66554" y="1666916"/>
                    </a:lnTo>
                    <a:cubicBezTo>
                      <a:pt x="29797" y="1666916"/>
                      <a:pt x="0" y="1637118"/>
                      <a:pt x="0" y="1600361"/>
                    </a:cubicBezTo>
                    <a:lnTo>
                      <a:pt x="0" y="66554"/>
                    </a:lnTo>
                    <a:cubicBezTo>
                      <a:pt x="0" y="29797"/>
                      <a:pt x="29797" y="0"/>
                      <a:pt x="66554" y="0"/>
                    </a:cubicBezTo>
                    <a:close/>
                  </a:path>
                </a:pathLst>
              </a:custGeom>
              <a:solidFill>
                <a:srgbClr val="345E7D"/>
              </a:solidFill>
              <a:ln w="19050" cap="rnd">
                <a:solidFill>
                  <a:srgbClr val="313137"/>
                </a:solidFill>
                <a:prstDash val="solid"/>
                <a:round/>
              </a:ln>
            </p:spPr>
            <p:txBody>
              <a:bodyPr/>
              <a:lstStyle/>
              <a:p>
                <a:endParaRPr lang="en-US"/>
              </a:p>
            </p:txBody>
          </p:sp>
          <p:sp>
            <p:nvSpPr>
              <p:cNvPr id="21" name="TextBox 21"/>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22" name="Group 22"/>
            <p:cNvGrpSpPr/>
            <p:nvPr/>
          </p:nvGrpSpPr>
          <p:grpSpPr>
            <a:xfrm>
              <a:off x="1776920" y="315042"/>
              <a:ext cx="1925164" cy="192516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AB4C4"/>
              </a:solidFill>
              <a:ln w="19050" cap="sq">
                <a:solidFill>
                  <a:srgbClr val="9AB4C4"/>
                </a:solidFill>
                <a:prstDash val="solid"/>
                <a:miter/>
              </a:ln>
            </p:spPr>
            <p:txBody>
              <a:bodyPr/>
              <a:lstStyle/>
              <a:p>
                <a:endParaRPr lang="en-US"/>
              </a:p>
            </p:txBody>
          </p:sp>
          <p:sp>
            <p:nvSpPr>
              <p:cNvPr id="24" name="TextBox 24"/>
              <p:cNvSpPr txBox="1"/>
              <p:nvPr/>
            </p:nvSpPr>
            <p:spPr>
              <a:xfrm>
                <a:off x="76200" y="47625"/>
                <a:ext cx="660400" cy="688975"/>
              </a:xfrm>
              <a:prstGeom prst="rect">
                <a:avLst/>
              </a:prstGeom>
            </p:spPr>
            <p:txBody>
              <a:bodyPr lIns="47790" tIns="47790" rIns="47790" bIns="47790" rtlCol="0" anchor="ctr"/>
              <a:lstStyle/>
              <a:p>
                <a:pPr algn="ctr">
                  <a:lnSpc>
                    <a:spcPts val="1843"/>
                  </a:lnSpc>
                </a:pPr>
                <a:endParaRPr/>
              </a:p>
            </p:txBody>
          </p:sp>
        </p:grpSp>
        <p:grpSp>
          <p:nvGrpSpPr>
            <p:cNvPr id="25" name="Group 25"/>
            <p:cNvGrpSpPr/>
            <p:nvPr/>
          </p:nvGrpSpPr>
          <p:grpSpPr>
            <a:xfrm>
              <a:off x="7943620" y="315042"/>
              <a:ext cx="1925164" cy="1925164"/>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AB4C4"/>
              </a:solidFill>
              <a:ln w="19050" cap="sq">
                <a:solidFill>
                  <a:srgbClr val="9AB4C4"/>
                </a:solidFill>
                <a:prstDash val="solid"/>
                <a:miter/>
              </a:ln>
            </p:spPr>
            <p:txBody>
              <a:bodyPr/>
              <a:lstStyle/>
              <a:p>
                <a:endParaRPr lang="en-US"/>
              </a:p>
            </p:txBody>
          </p:sp>
          <p:sp>
            <p:nvSpPr>
              <p:cNvPr id="27" name="TextBox 27"/>
              <p:cNvSpPr txBox="1"/>
              <p:nvPr/>
            </p:nvSpPr>
            <p:spPr>
              <a:xfrm>
                <a:off x="76200" y="47625"/>
                <a:ext cx="660400" cy="688975"/>
              </a:xfrm>
              <a:prstGeom prst="rect">
                <a:avLst/>
              </a:prstGeom>
            </p:spPr>
            <p:txBody>
              <a:bodyPr lIns="47790" tIns="47790" rIns="47790" bIns="47790" rtlCol="0" anchor="ctr"/>
              <a:lstStyle/>
              <a:p>
                <a:pPr algn="ctr">
                  <a:lnSpc>
                    <a:spcPts val="1843"/>
                  </a:lnSpc>
                </a:pPr>
                <a:endParaRPr/>
              </a:p>
            </p:txBody>
          </p:sp>
        </p:grpSp>
        <p:grpSp>
          <p:nvGrpSpPr>
            <p:cNvPr id="28" name="Group 28"/>
            <p:cNvGrpSpPr/>
            <p:nvPr/>
          </p:nvGrpSpPr>
          <p:grpSpPr>
            <a:xfrm>
              <a:off x="13988722" y="315042"/>
              <a:ext cx="1925164" cy="1925164"/>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AB4C4"/>
              </a:solidFill>
              <a:ln w="19050" cap="sq">
                <a:solidFill>
                  <a:srgbClr val="9AB4C4"/>
                </a:solidFill>
                <a:prstDash val="solid"/>
                <a:miter/>
              </a:ln>
            </p:spPr>
            <p:txBody>
              <a:bodyPr/>
              <a:lstStyle/>
              <a:p>
                <a:endParaRPr lang="en-US"/>
              </a:p>
            </p:txBody>
          </p:sp>
          <p:sp>
            <p:nvSpPr>
              <p:cNvPr id="30" name="TextBox 30"/>
              <p:cNvSpPr txBox="1"/>
              <p:nvPr/>
            </p:nvSpPr>
            <p:spPr>
              <a:xfrm>
                <a:off x="76200" y="47625"/>
                <a:ext cx="660400" cy="688975"/>
              </a:xfrm>
              <a:prstGeom prst="rect">
                <a:avLst/>
              </a:prstGeom>
            </p:spPr>
            <p:txBody>
              <a:bodyPr lIns="47790" tIns="47790" rIns="47790" bIns="47790" rtlCol="0" anchor="ctr"/>
              <a:lstStyle/>
              <a:p>
                <a:pPr algn="ctr">
                  <a:lnSpc>
                    <a:spcPts val="1843"/>
                  </a:lnSpc>
                </a:pPr>
                <a:endParaRPr/>
              </a:p>
            </p:txBody>
          </p:sp>
        </p:grpSp>
        <p:grpSp>
          <p:nvGrpSpPr>
            <p:cNvPr id="31" name="Group 31"/>
            <p:cNvGrpSpPr/>
            <p:nvPr/>
          </p:nvGrpSpPr>
          <p:grpSpPr>
            <a:xfrm>
              <a:off x="20039227" y="315042"/>
              <a:ext cx="1925164" cy="1925164"/>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AB4C4"/>
              </a:solidFill>
              <a:ln w="19050" cap="sq">
                <a:solidFill>
                  <a:srgbClr val="9AB4C4"/>
                </a:solidFill>
                <a:prstDash val="solid"/>
                <a:miter/>
              </a:ln>
            </p:spPr>
            <p:txBody>
              <a:bodyPr/>
              <a:lstStyle/>
              <a:p>
                <a:endParaRPr lang="en-US"/>
              </a:p>
            </p:txBody>
          </p:sp>
          <p:sp>
            <p:nvSpPr>
              <p:cNvPr id="33" name="TextBox 33"/>
              <p:cNvSpPr txBox="1"/>
              <p:nvPr/>
            </p:nvSpPr>
            <p:spPr>
              <a:xfrm>
                <a:off x="76200" y="47625"/>
                <a:ext cx="660400" cy="688975"/>
              </a:xfrm>
              <a:prstGeom prst="rect">
                <a:avLst/>
              </a:prstGeom>
            </p:spPr>
            <p:txBody>
              <a:bodyPr lIns="47790" tIns="47790" rIns="47790" bIns="47790" rtlCol="0" anchor="ctr"/>
              <a:lstStyle/>
              <a:p>
                <a:pPr algn="ctr">
                  <a:lnSpc>
                    <a:spcPts val="1843"/>
                  </a:lnSpc>
                </a:pPr>
                <a:endParaRPr/>
              </a:p>
            </p:txBody>
          </p:sp>
        </p:grpSp>
        <p:sp>
          <p:nvSpPr>
            <p:cNvPr id="34" name="Freeform 34"/>
            <p:cNvSpPr/>
            <p:nvPr/>
          </p:nvSpPr>
          <p:spPr>
            <a:xfrm>
              <a:off x="2430315" y="782924"/>
              <a:ext cx="618375" cy="989400"/>
            </a:xfrm>
            <a:custGeom>
              <a:avLst/>
              <a:gdLst/>
              <a:ahLst/>
              <a:cxnLst/>
              <a:rect l="l" t="t" r="r" b="b"/>
              <a:pathLst>
                <a:path w="618375" h="989400">
                  <a:moveTo>
                    <a:pt x="0" y="0"/>
                  </a:moveTo>
                  <a:lnTo>
                    <a:pt x="618375" y="0"/>
                  </a:lnTo>
                  <a:lnTo>
                    <a:pt x="618375" y="989400"/>
                  </a:lnTo>
                  <a:lnTo>
                    <a:pt x="0" y="989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5" name="Freeform 35"/>
            <p:cNvSpPr/>
            <p:nvPr/>
          </p:nvSpPr>
          <p:spPr>
            <a:xfrm>
              <a:off x="8640678" y="782924"/>
              <a:ext cx="601614" cy="962582"/>
            </a:xfrm>
            <a:custGeom>
              <a:avLst/>
              <a:gdLst/>
              <a:ahLst/>
              <a:cxnLst/>
              <a:rect l="l" t="t" r="r" b="b"/>
              <a:pathLst>
                <a:path w="601614" h="962582">
                  <a:moveTo>
                    <a:pt x="0" y="0"/>
                  </a:moveTo>
                  <a:lnTo>
                    <a:pt x="601613" y="0"/>
                  </a:lnTo>
                  <a:lnTo>
                    <a:pt x="601613" y="962581"/>
                  </a:lnTo>
                  <a:lnTo>
                    <a:pt x="0" y="9625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6" name="Freeform 36"/>
            <p:cNvSpPr/>
            <p:nvPr/>
          </p:nvSpPr>
          <p:spPr>
            <a:xfrm>
              <a:off x="14631362" y="782924"/>
              <a:ext cx="639883" cy="930739"/>
            </a:xfrm>
            <a:custGeom>
              <a:avLst/>
              <a:gdLst/>
              <a:ahLst/>
              <a:cxnLst/>
              <a:rect l="l" t="t" r="r" b="b"/>
              <a:pathLst>
                <a:path w="639883" h="930739">
                  <a:moveTo>
                    <a:pt x="0" y="0"/>
                  </a:moveTo>
                  <a:lnTo>
                    <a:pt x="639883" y="0"/>
                  </a:lnTo>
                  <a:lnTo>
                    <a:pt x="639883" y="930738"/>
                  </a:lnTo>
                  <a:lnTo>
                    <a:pt x="0" y="9307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7" name="Freeform 37"/>
            <p:cNvSpPr/>
            <p:nvPr/>
          </p:nvSpPr>
          <p:spPr>
            <a:xfrm>
              <a:off x="20697510" y="782924"/>
              <a:ext cx="608598" cy="885233"/>
            </a:xfrm>
            <a:custGeom>
              <a:avLst/>
              <a:gdLst/>
              <a:ahLst/>
              <a:cxnLst/>
              <a:rect l="l" t="t" r="r" b="b"/>
              <a:pathLst>
                <a:path w="608598" h="885233">
                  <a:moveTo>
                    <a:pt x="0" y="0"/>
                  </a:moveTo>
                  <a:lnTo>
                    <a:pt x="608597" y="0"/>
                  </a:lnTo>
                  <a:lnTo>
                    <a:pt x="608597" y="885232"/>
                  </a:lnTo>
                  <a:lnTo>
                    <a:pt x="0" y="8852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8" name="TextBox 38"/>
            <p:cNvSpPr txBox="1"/>
            <p:nvPr/>
          </p:nvSpPr>
          <p:spPr>
            <a:xfrm>
              <a:off x="696247" y="2890002"/>
              <a:ext cx="4086511" cy="2398477"/>
            </a:xfrm>
            <a:prstGeom prst="rect">
              <a:avLst/>
            </a:prstGeom>
          </p:spPr>
          <p:txBody>
            <a:bodyPr lIns="0" tIns="0" rIns="0" bIns="0" rtlCol="0" anchor="t">
              <a:spAutoFit/>
            </a:bodyPr>
            <a:lstStyle/>
            <a:p>
              <a:pPr algn="ctr">
                <a:lnSpc>
                  <a:spcPts val="4800"/>
                </a:lnSpc>
              </a:pPr>
              <a:r>
                <a:rPr lang="en-US" sz="3428" spc="13">
                  <a:solidFill>
                    <a:srgbClr val="F2EFEB"/>
                  </a:solidFill>
                  <a:latin typeface="Inter"/>
                </a:rPr>
                <a:t>Review and Assess Evidence</a:t>
              </a:r>
            </a:p>
          </p:txBody>
        </p:sp>
        <p:sp>
          <p:nvSpPr>
            <p:cNvPr id="39" name="TextBox 39"/>
            <p:cNvSpPr txBox="1"/>
            <p:nvPr/>
          </p:nvSpPr>
          <p:spPr>
            <a:xfrm>
              <a:off x="6862946" y="2890002"/>
              <a:ext cx="4086511" cy="1585677"/>
            </a:xfrm>
            <a:prstGeom prst="rect">
              <a:avLst/>
            </a:prstGeom>
          </p:spPr>
          <p:txBody>
            <a:bodyPr lIns="0" tIns="0" rIns="0" bIns="0" rtlCol="0" anchor="t">
              <a:spAutoFit/>
            </a:bodyPr>
            <a:lstStyle/>
            <a:p>
              <a:pPr algn="ctr">
                <a:lnSpc>
                  <a:spcPts val="4800"/>
                </a:lnSpc>
              </a:pPr>
              <a:r>
                <a:rPr lang="en-US" sz="3428" spc="13">
                  <a:solidFill>
                    <a:srgbClr val="F2EFEB"/>
                  </a:solidFill>
                  <a:latin typeface="Inter"/>
                </a:rPr>
                <a:t>Make Findings of Fact</a:t>
              </a:r>
            </a:p>
          </p:txBody>
        </p:sp>
        <p:sp>
          <p:nvSpPr>
            <p:cNvPr id="40" name="TextBox 40"/>
            <p:cNvSpPr txBox="1"/>
            <p:nvPr/>
          </p:nvSpPr>
          <p:spPr>
            <a:xfrm>
              <a:off x="12908049" y="2890002"/>
              <a:ext cx="4086511" cy="3211277"/>
            </a:xfrm>
            <a:prstGeom prst="rect">
              <a:avLst/>
            </a:prstGeom>
          </p:spPr>
          <p:txBody>
            <a:bodyPr lIns="0" tIns="0" rIns="0" bIns="0" rtlCol="0" anchor="t">
              <a:spAutoFit/>
            </a:bodyPr>
            <a:lstStyle/>
            <a:p>
              <a:pPr algn="ctr">
                <a:lnSpc>
                  <a:spcPts val="4800"/>
                </a:lnSpc>
              </a:pPr>
              <a:r>
                <a:rPr lang="en-US" sz="3428" spc="13">
                  <a:solidFill>
                    <a:srgbClr val="F2EFEB"/>
                  </a:solidFill>
                  <a:latin typeface="Inter"/>
                </a:rPr>
                <a:t>Determine Responsibility/Findings of Responsibility</a:t>
              </a:r>
            </a:p>
          </p:txBody>
        </p:sp>
        <p:sp>
          <p:nvSpPr>
            <p:cNvPr id="41" name="TextBox 41"/>
            <p:cNvSpPr txBox="1"/>
            <p:nvPr/>
          </p:nvSpPr>
          <p:spPr>
            <a:xfrm>
              <a:off x="18958553" y="2890002"/>
              <a:ext cx="4086511" cy="2398477"/>
            </a:xfrm>
            <a:prstGeom prst="rect">
              <a:avLst/>
            </a:prstGeom>
          </p:spPr>
          <p:txBody>
            <a:bodyPr lIns="0" tIns="0" rIns="0" bIns="0" rtlCol="0" anchor="t">
              <a:spAutoFit/>
            </a:bodyPr>
            <a:lstStyle/>
            <a:p>
              <a:pPr algn="ctr">
                <a:lnSpc>
                  <a:spcPts val="4800"/>
                </a:lnSpc>
              </a:pPr>
              <a:r>
                <a:rPr lang="en-US" sz="3428" spc="13">
                  <a:solidFill>
                    <a:srgbClr val="F2EFEB"/>
                  </a:solidFill>
                  <a:latin typeface="Inter"/>
                </a:rPr>
                <a:t>Determine Sanction and Remedy</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2921954" y="-2660178"/>
            <a:ext cx="1315135" cy="7159044"/>
            <a:chOff x="0" y="0"/>
            <a:chExt cx="1753514" cy="9545392"/>
          </a:xfrm>
        </p:grpSpPr>
        <p:sp>
          <p:nvSpPr>
            <p:cNvPr id="5" name="AutoShape 5"/>
            <p:cNvSpPr/>
            <p:nvPr/>
          </p:nvSpPr>
          <p:spPr>
            <a:xfrm>
              <a:off x="0" y="0"/>
              <a:ext cx="1753514" cy="9545392"/>
            </a:xfrm>
            <a:prstGeom prst="rect">
              <a:avLst/>
            </a:prstGeom>
            <a:solidFill>
              <a:srgbClr val="9AB4C4">
                <a:alpha val="70980"/>
              </a:srgbClr>
            </a:solidFill>
          </p:spPr>
          <p:txBody>
            <a:bodyPr/>
            <a:lstStyle/>
            <a:p>
              <a:endParaRPr lang="en-US"/>
            </a:p>
          </p:txBody>
        </p:sp>
      </p:grpSp>
      <p:sp>
        <p:nvSpPr>
          <p:cNvPr id="6" name="TextBox 6"/>
          <p:cNvSpPr txBox="1"/>
          <p:nvPr/>
        </p:nvSpPr>
        <p:spPr>
          <a:xfrm>
            <a:off x="1255363" y="1867954"/>
            <a:ext cx="16003937" cy="7642938"/>
          </a:xfrm>
          <a:prstGeom prst="rect">
            <a:avLst/>
          </a:prstGeom>
        </p:spPr>
        <p:txBody>
          <a:bodyPr lIns="0" tIns="0" rIns="0" bIns="0" rtlCol="0" anchor="t">
            <a:spAutoFit/>
          </a:bodyPr>
          <a:lstStyle/>
          <a:p>
            <a:pPr marL="776578" lvl="1" indent="-388289">
              <a:lnSpc>
                <a:spcPts val="5035"/>
              </a:lnSpc>
              <a:buFont typeface="Arial"/>
              <a:buChar char="•"/>
            </a:pPr>
            <a:r>
              <a:rPr lang="en-US" sz="3596" spc="14">
                <a:solidFill>
                  <a:srgbClr val="234761"/>
                </a:solidFill>
                <a:latin typeface="Inter"/>
              </a:rPr>
              <a:t>Co-Investigators serve as factfinders in Title IX/Civil Rights investigation by interviewing Complainants, Respondents, and Witnesses on alleged violations of GVSU’s Policy Prohibiting Harassment, Discrimination, Retaliation, &amp; Sexual Misconduct. </a:t>
            </a:r>
          </a:p>
          <a:p>
            <a:pPr>
              <a:lnSpc>
                <a:spcPts val="5035"/>
              </a:lnSpc>
            </a:pPr>
            <a:r>
              <a:rPr lang="en-US" sz="3596" spc="14">
                <a:solidFill>
                  <a:srgbClr val="234761"/>
                </a:solidFill>
                <a:latin typeface="Inter"/>
              </a:rPr>
              <a:t> As a co-Investigator you:</a:t>
            </a:r>
          </a:p>
          <a:p>
            <a:pPr marL="776578" lvl="1" indent="-388289">
              <a:lnSpc>
                <a:spcPts val="5035"/>
              </a:lnSpc>
              <a:buFont typeface="Arial"/>
              <a:buChar char="•"/>
            </a:pPr>
            <a:r>
              <a:rPr lang="en-US" sz="3596" spc="14">
                <a:solidFill>
                  <a:srgbClr val="234761"/>
                </a:solidFill>
                <a:latin typeface="Inter"/>
              </a:rPr>
              <a:t> Compile and organize the information received during an investigation to aid in the creation of the preliminary report.</a:t>
            </a:r>
          </a:p>
          <a:p>
            <a:pPr marL="776578" lvl="1" indent="-388289">
              <a:lnSpc>
                <a:spcPts val="5035"/>
              </a:lnSpc>
              <a:buFont typeface="Arial"/>
              <a:buChar char="•"/>
            </a:pPr>
            <a:r>
              <a:rPr lang="en-US" sz="3596" spc="14">
                <a:solidFill>
                  <a:srgbClr val="234761"/>
                </a:solidFill>
                <a:latin typeface="Inter"/>
              </a:rPr>
              <a:t> Must be impartial, neutral and unbiased.</a:t>
            </a:r>
          </a:p>
          <a:p>
            <a:pPr marL="776578" lvl="1" indent="-388289">
              <a:lnSpc>
                <a:spcPts val="5035"/>
              </a:lnSpc>
              <a:buFont typeface="Arial"/>
              <a:buChar char="•"/>
            </a:pPr>
            <a:r>
              <a:rPr lang="en-US" sz="3596" spc="14">
                <a:solidFill>
                  <a:srgbClr val="234761"/>
                </a:solidFill>
                <a:latin typeface="Inter"/>
              </a:rPr>
              <a:t> Must be able to effectively communicate in oral and written form.</a:t>
            </a:r>
          </a:p>
          <a:p>
            <a:pPr marL="776578" lvl="1" indent="-388289">
              <a:lnSpc>
                <a:spcPts val="5035"/>
              </a:lnSpc>
              <a:buFont typeface="Arial"/>
              <a:buChar char="•"/>
            </a:pPr>
            <a:r>
              <a:rPr lang="en-US" sz="3596" spc="14">
                <a:solidFill>
                  <a:srgbClr val="234761"/>
                </a:solidFill>
                <a:latin typeface="Inter"/>
              </a:rPr>
              <a:t> Must be able to analyze complex information and synthesize relevant details </a:t>
            </a:r>
          </a:p>
          <a:p>
            <a:pPr marL="776578" lvl="1" indent="-388289">
              <a:lnSpc>
                <a:spcPts val="5035"/>
              </a:lnSpc>
              <a:buFont typeface="Arial"/>
              <a:buChar char="•"/>
            </a:pPr>
            <a:r>
              <a:rPr lang="en-US" sz="3596" spc="14">
                <a:solidFill>
                  <a:srgbClr val="234761"/>
                </a:solidFill>
                <a:latin typeface="Inter"/>
              </a:rPr>
              <a:t> Must attend an annual training provided by our office </a:t>
            </a:r>
          </a:p>
        </p:txBody>
      </p:sp>
      <p:grpSp>
        <p:nvGrpSpPr>
          <p:cNvPr id="7" name="Group 7"/>
          <p:cNvGrpSpPr/>
          <p:nvPr/>
        </p:nvGrpSpPr>
        <p:grpSpPr>
          <a:xfrm>
            <a:off x="0" y="9878133"/>
            <a:ext cx="18288000" cy="408867"/>
            <a:chOff x="0" y="0"/>
            <a:chExt cx="24384000" cy="545156"/>
          </a:xfrm>
        </p:grpSpPr>
        <p:sp>
          <p:nvSpPr>
            <p:cNvPr id="8" name="AutoShape 8"/>
            <p:cNvSpPr/>
            <p:nvPr/>
          </p:nvSpPr>
          <p:spPr>
            <a:xfrm>
              <a:off x="0" y="0"/>
              <a:ext cx="24384000" cy="545156"/>
            </a:xfrm>
            <a:prstGeom prst="rect">
              <a:avLst/>
            </a:prstGeom>
            <a:solidFill>
              <a:srgbClr val="5A7688">
                <a:alpha val="70980"/>
              </a:srgbClr>
            </a:solidFill>
          </p:spPr>
          <p:txBody>
            <a:bodyPr/>
            <a:lstStyle/>
            <a:p>
              <a:endParaRPr lang="en-US"/>
            </a:p>
          </p:txBody>
        </p:sp>
      </p:grpSp>
      <p:sp>
        <p:nvSpPr>
          <p:cNvPr id="9" name="Freeform 9"/>
          <p:cNvSpPr/>
          <p:nvPr/>
        </p:nvSpPr>
        <p:spPr>
          <a:xfrm rot="350972">
            <a:off x="15494250" y="4272720"/>
            <a:ext cx="2186887" cy="2186887"/>
          </a:xfrm>
          <a:custGeom>
            <a:avLst/>
            <a:gdLst/>
            <a:ahLst/>
            <a:cxnLst/>
            <a:rect l="l" t="t" r="r" b="b"/>
            <a:pathLst>
              <a:path w="2186887" h="2186887">
                <a:moveTo>
                  <a:pt x="0" y="0"/>
                </a:moveTo>
                <a:lnTo>
                  <a:pt x="2186887" y="0"/>
                </a:lnTo>
                <a:lnTo>
                  <a:pt x="2186887" y="2186887"/>
                </a:lnTo>
                <a:lnTo>
                  <a:pt x="0" y="2186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227326" y="381221"/>
            <a:ext cx="5728136"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SERVING AS A CO-INVESTIGATOR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2921954" y="-2660178"/>
            <a:ext cx="1315135" cy="7159044"/>
            <a:chOff x="0" y="0"/>
            <a:chExt cx="1753514" cy="9545392"/>
          </a:xfrm>
        </p:grpSpPr>
        <p:sp>
          <p:nvSpPr>
            <p:cNvPr id="5" name="AutoShape 5"/>
            <p:cNvSpPr/>
            <p:nvPr/>
          </p:nvSpPr>
          <p:spPr>
            <a:xfrm>
              <a:off x="0" y="0"/>
              <a:ext cx="1753514" cy="9545392"/>
            </a:xfrm>
            <a:prstGeom prst="rect">
              <a:avLst/>
            </a:prstGeom>
            <a:solidFill>
              <a:srgbClr val="9AB4C4">
                <a:alpha val="70980"/>
              </a:srgbClr>
            </a:solidFill>
          </p:spPr>
          <p:txBody>
            <a:bodyPr/>
            <a:lstStyle/>
            <a:p>
              <a:endParaRPr lang="en-US"/>
            </a:p>
          </p:txBody>
        </p:sp>
      </p:grpSp>
      <p:sp>
        <p:nvSpPr>
          <p:cNvPr id="6" name="TextBox 6"/>
          <p:cNvSpPr txBox="1"/>
          <p:nvPr/>
        </p:nvSpPr>
        <p:spPr>
          <a:xfrm>
            <a:off x="1255363" y="1867954"/>
            <a:ext cx="16003937" cy="7004763"/>
          </a:xfrm>
          <a:prstGeom prst="rect">
            <a:avLst/>
          </a:prstGeom>
        </p:spPr>
        <p:txBody>
          <a:bodyPr lIns="0" tIns="0" rIns="0" bIns="0" rtlCol="0" anchor="t">
            <a:spAutoFit/>
          </a:bodyPr>
          <a:lstStyle/>
          <a:p>
            <a:pPr>
              <a:lnSpc>
                <a:spcPts val="5035"/>
              </a:lnSpc>
            </a:pPr>
            <a:r>
              <a:rPr lang="en-US" sz="3596" spc="14" dirty="0">
                <a:solidFill>
                  <a:srgbClr val="234761"/>
                </a:solidFill>
                <a:latin typeface="Inter"/>
              </a:rPr>
              <a:t>Case/Hearing Advisors serve as a support to students, faculty, and/or staff engaged as complainants or respondents in Title IX cases. This individual accompanies participants to meetings, interviews, and their administrative hearing, as needed. </a:t>
            </a:r>
          </a:p>
          <a:p>
            <a:pPr>
              <a:lnSpc>
                <a:spcPts val="5035"/>
              </a:lnSpc>
            </a:pPr>
            <a:endParaRPr lang="en-US" sz="3596" spc="14" dirty="0">
              <a:solidFill>
                <a:srgbClr val="234761"/>
              </a:solidFill>
              <a:latin typeface="Inter"/>
            </a:endParaRPr>
          </a:p>
          <a:p>
            <a:pPr>
              <a:lnSpc>
                <a:spcPts val="5035"/>
              </a:lnSpc>
            </a:pPr>
            <a:r>
              <a:rPr lang="en-US" sz="3596" spc="14" dirty="0">
                <a:solidFill>
                  <a:srgbClr val="234761"/>
                </a:solidFill>
                <a:latin typeface="Inter"/>
              </a:rPr>
              <a:t> Advisors are responsible for:</a:t>
            </a:r>
          </a:p>
          <a:p>
            <a:pPr marL="776578" lvl="1" indent="-388289">
              <a:lnSpc>
                <a:spcPts val="5035"/>
              </a:lnSpc>
              <a:buFont typeface="Arial"/>
              <a:buChar char="•"/>
            </a:pPr>
            <a:r>
              <a:rPr lang="en-US" sz="3596" spc="14" dirty="0">
                <a:solidFill>
                  <a:srgbClr val="234761"/>
                </a:solidFill>
                <a:latin typeface="Inter"/>
              </a:rPr>
              <a:t> Providing support and university resource information to students, faculty, or staff who are complainants or respondents in Title IX/University policy proceedings.</a:t>
            </a:r>
          </a:p>
          <a:p>
            <a:pPr marL="776578" lvl="1" indent="-388289">
              <a:lnSpc>
                <a:spcPts val="5035"/>
              </a:lnSpc>
              <a:buFont typeface="Arial"/>
              <a:buChar char="•"/>
            </a:pPr>
            <a:r>
              <a:rPr lang="en-US" sz="3596" spc="14" dirty="0">
                <a:solidFill>
                  <a:srgbClr val="234761"/>
                </a:solidFill>
                <a:latin typeface="Inter"/>
              </a:rPr>
              <a:t> Conducting cross-examination during hearings </a:t>
            </a:r>
          </a:p>
          <a:p>
            <a:pPr marL="776578" lvl="1" indent="-388289">
              <a:lnSpc>
                <a:spcPts val="5035"/>
              </a:lnSpc>
              <a:buFont typeface="Arial"/>
              <a:buChar char="•"/>
            </a:pPr>
            <a:r>
              <a:rPr lang="en-US" sz="3596" spc="14" dirty="0">
                <a:solidFill>
                  <a:srgbClr val="234761"/>
                </a:solidFill>
                <a:latin typeface="Inter"/>
              </a:rPr>
              <a:t> Post hearing support and appeal if desired</a:t>
            </a:r>
          </a:p>
        </p:txBody>
      </p:sp>
      <p:grpSp>
        <p:nvGrpSpPr>
          <p:cNvPr id="7" name="Group 7"/>
          <p:cNvGrpSpPr/>
          <p:nvPr/>
        </p:nvGrpSpPr>
        <p:grpSpPr>
          <a:xfrm>
            <a:off x="0" y="9878133"/>
            <a:ext cx="18288000" cy="408867"/>
            <a:chOff x="0" y="0"/>
            <a:chExt cx="24384000" cy="545156"/>
          </a:xfrm>
        </p:grpSpPr>
        <p:sp>
          <p:nvSpPr>
            <p:cNvPr id="8" name="AutoShape 8"/>
            <p:cNvSpPr/>
            <p:nvPr/>
          </p:nvSpPr>
          <p:spPr>
            <a:xfrm>
              <a:off x="0" y="0"/>
              <a:ext cx="24384000" cy="545156"/>
            </a:xfrm>
            <a:prstGeom prst="rect">
              <a:avLst/>
            </a:prstGeom>
            <a:solidFill>
              <a:srgbClr val="5A7688">
                <a:alpha val="70980"/>
              </a:srgbClr>
            </a:solidFill>
          </p:spPr>
          <p:txBody>
            <a:bodyPr/>
            <a:lstStyle/>
            <a:p>
              <a:endParaRPr lang="en-US"/>
            </a:p>
          </p:txBody>
        </p:sp>
      </p:grpSp>
      <p:sp>
        <p:nvSpPr>
          <p:cNvPr id="9" name="TextBox 9"/>
          <p:cNvSpPr txBox="1"/>
          <p:nvPr/>
        </p:nvSpPr>
        <p:spPr>
          <a:xfrm>
            <a:off x="227326" y="381221"/>
            <a:ext cx="5728136"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SERVING AS AN ADVISOR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2921954" y="-2660178"/>
            <a:ext cx="1315135" cy="7159044"/>
            <a:chOff x="0" y="0"/>
            <a:chExt cx="1753514" cy="9545392"/>
          </a:xfrm>
        </p:grpSpPr>
        <p:sp>
          <p:nvSpPr>
            <p:cNvPr id="5" name="AutoShape 5"/>
            <p:cNvSpPr/>
            <p:nvPr/>
          </p:nvSpPr>
          <p:spPr>
            <a:xfrm>
              <a:off x="0" y="0"/>
              <a:ext cx="1753514" cy="9545392"/>
            </a:xfrm>
            <a:prstGeom prst="rect">
              <a:avLst/>
            </a:prstGeom>
            <a:solidFill>
              <a:srgbClr val="9AB4C4">
                <a:alpha val="70980"/>
              </a:srgbClr>
            </a:solidFill>
          </p:spPr>
          <p:txBody>
            <a:bodyPr/>
            <a:lstStyle/>
            <a:p>
              <a:endParaRPr lang="en-US"/>
            </a:p>
          </p:txBody>
        </p:sp>
      </p:grpSp>
      <p:sp>
        <p:nvSpPr>
          <p:cNvPr id="6" name="TextBox 6"/>
          <p:cNvSpPr txBox="1"/>
          <p:nvPr/>
        </p:nvSpPr>
        <p:spPr>
          <a:xfrm>
            <a:off x="395307" y="1860384"/>
            <a:ext cx="12104077" cy="6499557"/>
          </a:xfrm>
          <a:prstGeom prst="rect">
            <a:avLst/>
          </a:prstGeom>
        </p:spPr>
        <p:txBody>
          <a:bodyPr lIns="0" tIns="0" rIns="0" bIns="0" rtlCol="0" anchor="t">
            <a:spAutoFit/>
          </a:bodyPr>
          <a:lstStyle/>
          <a:p>
            <a:pPr>
              <a:lnSpc>
                <a:spcPts val="4675"/>
              </a:lnSpc>
            </a:pPr>
            <a:r>
              <a:rPr lang="en-US" sz="3339" spc="13">
                <a:solidFill>
                  <a:srgbClr val="234761"/>
                </a:solidFill>
                <a:latin typeface="Inter"/>
              </a:rPr>
              <a:t> Hearing Panelists serve as support for the Hearing Chair for Title IX Hearings. Each Hearing panel will consist of at least (2) trained administrators. The Hearing Panel reviews the Title IX Investigative Report, evidence gathered throughout the investigation, and attends the scheduled Hearing. During the Hearing, the panelist will listen to verbal testimony of witnesses and parties to a case. This includes direct examination and cross examination between the parties, through each party’s hearing advisor. </a:t>
            </a:r>
          </a:p>
          <a:p>
            <a:pPr>
              <a:lnSpc>
                <a:spcPts val="4675"/>
              </a:lnSpc>
            </a:pPr>
            <a:endParaRPr lang="en-US" sz="3339" spc="13">
              <a:solidFill>
                <a:srgbClr val="234761"/>
              </a:solidFill>
              <a:latin typeface="Inter"/>
            </a:endParaRPr>
          </a:p>
          <a:p>
            <a:pPr>
              <a:lnSpc>
                <a:spcPts val="4675"/>
              </a:lnSpc>
            </a:pPr>
            <a:r>
              <a:rPr lang="en-US" sz="3339" spc="13">
                <a:solidFill>
                  <a:srgbClr val="234761"/>
                </a:solidFill>
                <a:latin typeface="Inter"/>
              </a:rPr>
              <a:t>Hearings are held via ZOOM. </a:t>
            </a:r>
          </a:p>
        </p:txBody>
      </p:sp>
      <p:grpSp>
        <p:nvGrpSpPr>
          <p:cNvPr id="7" name="Group 7"/>
          <p:cNvGrpSpPr/>
          <p:nvPr/>
        </p:nvGrpSpPr>
        <p:grpSpPr>
          <a:xfrm>
            <a:off x="0" y="9878133"/>
            <a:ext cx="18288000" cy="408867"/>
            <a:chOff x="0" y="0"/>
            <a:chExt cx="24384000" cy="545156"/>
          </a:xfrm>
        </p:grpSpPr>
        <p:sp>
          <p:nvSpPr>
            <p:cNvPr id="8" name="AutoShape 8"/>
            <p:cNvSpPr/>
            <p:nvPr/>
          </p:nvSpPr>
          <p:spPr>
            <a:xfrm>
              <a:off x="0" y="0"/>
              <a:ext cx="24384000" cy="545156"/>
            </a:xfrm>
            <a:prstGeom prst="rect">
              <a:avLst/>
            </a:prstGeom>
            <a:solidFill>
              <a:srgbClr val="5A7688">
                <a:alpha val="70980"/>
              </a:srgbClr>
            </a:solidFill>
          </p:spPr>
          <p:txBody>
            <a:bodyPr/>
            <a:lstStyle/>
            <a:p>
              <a:endParaRPr lang="en-US"/>
            </a:p>
          </p:txBody>
        </p:sp>
      </p:grpSp>
      <p:grpSp>
        <p:nvGrpSpPr>
          <p:cNvPr id="9" name="Group 9"/>
          <p:cNvGrpSpPr>
            <a:grpSpLocks noChangeAspect="1"/>
          </p:cNvGrpSpPr>
          <p:nvPr/>
        </p:nvGrpSpPr>
        <p:grpSpPr>
          <a:xfrm>
            <a:off x="13044514" y="6105346"/>
            <a:ext cx="4699002" cy="3772787"/>
            <a:chOff x="0" y="0"/>
            <a:chExt cx="7467600" cy="5995670"/>
          </a:xfrm>
        </p:grpSpPr>
        <p:sp>
          <p:nvSpPr>
            <p:cNvPr id="10" name="Freeform 10"/>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US"/>
            </a:p>
          </p:txBody>
        </p:sp>
        <p:sp>
          <p:nvSpPr>
            <p:cNvPr id="11" name="Freeform 11"/>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US"/>
            </a:p>
          </p:txBody>
        </p:sp>
        <p:sp>
          <p:nvSpPr>
            <p:cNvPr id="12" name="Freeform 12"/>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US"/>
            </a:p>
          </p:txBody>
        </p:sp>
        <p:sp>
          <p:nvSpPr>
            <p:cNvPr id="13" name="Freeform 13"/>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2"/>
              <a:stretch>
                <a:fillRect l="-14843" r="-14843"/>
              </a:stretch>
            </a:blipFill>
          </p:spPr>
          <p:txBody>
            <a:bodyPr/>
            <a:lstStyle/>
            <a:p>
              <a:endParaRPr lang="en-US"/>
            </a:p>
          </p:txBody>
        </p:sp>
      </p:grpSp>
      <p:sp>
        <p:nvSpPr>
          <p:cNvPr id="14" name="TextBox 14"/>
          <p:cNvSpPr txBox="1"/>
          <p:nvPr/>
        </p:nvSpPr>
        <p:spPr>
          <a:xfrm>
            <a:off x="227326" y="381221"/>
            <a:ext cx="5728136"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SERVING AS A HEARING PANELIST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2921954" y="-2660178"/>
            <a:ext cx="1315135" cy="7159044"/>
            <a:chOff x="0" y="0"/>
            <a:chExt cx="1753514" cy="9545392"/>
          </a:xfrm>
        </p:grpSpPr>
        <p:sp>
          <p:nvSpPr>
            <p:cNvPr id="5" name="AutoShape 5"/>
            <p:cNvSpPr/>
            <p:nvPr/>
          </p:nvSpPr>
          <p:spPr>
            <a:xfrm>
              <a:off x="0" y="0"/>
              <a:ext cx="1753514" cy="9545392"/>
            </a:xfrm>
            <a:prstGeom prst="rect">
              <a:avLst/>
            </a:prstGeom>
            <a:solidFill>
              <a:srgbClr val="9AB4C4">
                <a:alpha val="70980"/>
              </a:srgbClr>
            </a:solidFill>
          </p:spPr>
          <p:txBody>
            <a:bodyPr/>
            <a:lstStyle/>
            <a:p>
              <a:endParaRPr lang="en-US"/>
            </a:p>
          </p:txBody>
        </p:sp>
      </p:grpSp>
      <p:sp>
        <p:nvSpPr>
          <p:cNvPr id="6" name="TextBox 6"/>
          <p:cNvSpPr txBox="1"/>
          <p:nvPr/>
        </p:nvSpPr>
        <p:spPr>
          <a:xfrm>
            <a:off x="825335" y="1967891"/>
            <a:ext cx="15608802" cy="5887349"/>
          </a:xfrm>
          <a:prstGeom prst="rect">
            <a:avLst/>
          </a:prstGeom>
        </p:spPr>
        <p:txBody>
          <a:bodyPr lIns="0" tIns="0" rIns="0" bIns="0" rtlCol="0" anchor="t">
            <a:spAutoFit/>
          </a:bodyPr>
          <a:lstStyle/>
          <a:p>
            <a:pPr>
              <a:lnSpc>
                <a:spcPts val="4675"/>
              </a:lnSpc>
            </a:pPr>
            <a:r>
              <a:rPr lang="en-US" sz="3339" spc="13">
                <a:solidFill>
                  <a:srgbClr val="234761"/>
                </a:solidFill>
                <a:latin typeface="Inter"/>
              </a:rPr>
              <a:t> As a Hearing Panelist, you must:</a:t>
            </a:r>
          </a:p>
          <a:p>
            <a:pPr>
              <a:lnSpc>
                <a:spcPts val="4675"/>
              </a:lnSpc>
            </a:pPr>
            <a:endParaRPr lang="en-US" sz="3339" spc="13">
              <a:solidFill>
                <a:srgbClr val="234761"/>
              </a:solidFill>
              <a:latin typeface="Inter"/>
            </a:endParaRPr>
          </a:p>
          <a:p>
            <a:pPr marL="721020" lvl="1" indent="-360510">
              <a:lnSpc>
                <a:spcPts val="4675"/>
              </a:lnSpc>
              <a:buFont typeface="Arial"/>
              <a:buChar char="•"/>
            </a:pPr>
            <a:r>
              <a:rPr lang="en-US" sz="3339" spc="13">
                <a:solidFill>
                  <a:srgbClr val="234761"/>
                </a:solidFill>
                <a:latin typeface="Inter"/>
              </a:rPr>
              <a:t> Be neutral, independent, impartial, objective and must not have a conflict of interest that would result in a biased process or decision. </a:t>
            </a:r>
          </a:p>
          <a:p>
            <a:pPr marL="721020" lvl="1" indent="-360510">
              <a:lnSpc>
                <a:spcPts val="4675"/>
              </a:lnSpc>
              <a:buFont typeface="Arial"/>
              <a:buChar char="•"/>
            </a:pPr>
            <a:r>
              <a:rPr lang="en-US" sz="3339" spc="13">
                <a:solidFill>
                  <a:srgbClr val="234761"/>
                </a:solidFill>
                <a:latin typeface="Inter"/>
              </a:rPr>
              <a:t> Maintain significant familiarity with GVSU Policies and Procedures, particularly related to hearings.</a:t>
            </a:r>
          </a:p>
          <a:p>
            <a:pPr marL="721020" lvl="1" indent="-360510">
              <a:lnSpc>
                <a:spcPts val="4675"/>
              </a:lnSpc>
              <a:buFont typeface="Arial"/>
              <a:buChar char="•"/>
            </a:pPr>
            <a:r>
              <a:rPr lang="en-US" sz="3339" spc="13">
                <a:solidFill>
                  <a:srgbClr val="234761"/>
                </a:solidFill>
                <a:latin typeface="Inter"/>
              </a:rPr>
              <a:t> Be able to analyze complex information and synthesize relevant details into a determination regarding violations of the Title IX Sexual Harassment Policy or applicable policy.</a:t>
            </a:r>
          </a:p>
          <a:p>
            <a:pPr>
              <a:lnSpc>
                <a:spcPts val="4675"/>
              </a:lnSpc>
            </a:pPr>
            <a:endParaRPr lang="en-US" sz="3339" spc="13">
              <a:solidFill>
                <a:srgbClr val="234761"/>
              </a:solidFill>
              <a:latin typeface="Inter"/>
            </a:endParaRPr>
          </a:p>
        </p:txBody>
      </p:sp>
      <p:grpSp>
        <p:nvGrpSpPr>
          <p:cNvPr id="7" name="Group 7"/>
          <p:cNvGrpSpPr/>
          <p:nvPr/>
        </p:nvGrpSpPr>
        <p:grpSpPr>
          <a:xfrm>
            <a:off x="0" y="9878133"/>
            <a:ext cx="18288000" cy="408867"/>
            <a:chOff x="0" y="0"/>
            <a:chExt cx="24384000" cy="545156"/>
          </a:xfrm>
        </p:grpSpPr>
        <p:sp>
          <p:nvSpPr>
            <p:cNvPr id="8" name="AutoShape 8"/>
            <p:cNvSpPr/>
            <p:nvPr/>
          </p:nvSpPr>
          <p:spPr>
            <a:xfrm>
              <a:off x="0" y="0"/>
              <a:ext cx="24384000" cy="545156"/>
            </a:xfrm>
            <a:prstGeom prst="rect">
              <a:avLst/>
            </a:prstGeom>
            <a:solidFill>
              <a:srgbClr val="5A7688">
                <a:alpha val="70980"/>
              </a:srgbClr>
            </a:solidFill>
          </p:spPr>
          <p:txBody>
            <a:bodyPr/>
            <a:lstStyle/>
            <a:p>
              <a:endParaRPr lang="en-US"/>
            </a:p>
          </p:txBody>
        </p:sp>
      </p:grpSp>
      <p:sp>
        <p:nvSpPr>
          <p:cNvPr id="9" name="TextBox 9"/>
          <p:cNvSpPr txBox="1"/>
          <p:nvPr/>
        </p:nvSpPr>
        <p:spPr>
          <a:xfrm>
            <a:off x="227326" y="381221"/>
            <a:ext cx="5728136"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SERVING AS A HEARING PANELIST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2921954" y="-2660178"/>
            <a:ext cx="1315135" cy="7159044"/>
            <a:chOff x="0" y="0"/>
            <a:chExt cx="1753514" cy="9545392"/>
          </a:xfrm>
        </p:grpSpPr>
        <p:sp>
          <p:nvSpPr>
            <p:cNvPr id="5" name="AutoShape 5"/>
            <p:cNvSpPr/>
            <p:nvPr/>
          </p:nvSpPr>
          <p:spPr>
            <a:xfrm>
              <a:off x="0" y="0"/>
              <a:ext cx="1753514" cy="9545392"/>
            </a:xfrm>
            <a:prstGeom prst="rect">
              <a:avLst/>
            </a:prstGeom>
            <a:solidFill>
              <a:srgbClr val="9AB4C4">
                <a:alpha val="70980"/>
              </a:srgbClr>
            </a:solidFill>
          </p:spPr>
          <p:txBody>
            <a:bodyPr/>
            <a:lstStyle/>
            <a:p>
              <a:endParaRPr lang="en-US"/>
            </a:p>
          </p:txBody>
        </p:sp>
      </p:grpSp>
      <p:sp>
        <p:nvSpPr>
          <p:cNvPr id="6" name="TextBox 6"/>
          <p:cNvSpPr txBox="1"/>
          <p:nvPr/>
        </p:nvSpPr>
        <p:spPr>
          <a:xfrm>
            <a:off x="825335" y="1958366"/>
            <a:ext cx="14658875" cy="6822066"/>
          </a:xfrm>
          <a:prstGeom prst="rect">
            <a:avLst/>
          </a:prstGeom>
        </p:spPr>
        <p:txBody>
          <a:bodyPr lIns="0" tIns="0" rIns="0" bIns="0" rtlCol="0" anchor="t">
            <a:spAutoFit/>
          </a:bodyPr>
          <a:lstStyle/>
          <a:p>
            <a:pPr marL="758654" lvl="1" indent="-379327">
              <a:lnSpc>
                <a:spcPts val="4919"/>
              </a:lnSpc>
              <a:buFont typeface="Arial"/>
              <a:buChar char="•"/>
            </a:pPr>
            <a:r>
              <a:rPr lang="en-US" sz="3513" spc="14">
                <a:solidFill>
                  <a:srgbClr val="234761"/>
                </a:solidFill>
                <a:latin typeface="Inter"/>
              </a:rPr>
              <a:t>  Following the hearing, the hearing panel will deliberate in a closed door session. </a:t>
            </a:r>
          </a:p>
          <a:p>
            <a:pPr marL="758654" lvl="1" indent="-379327">
              <a:lnSpc>
                <a:spcPts val="4919"/>
              </a:lnSpc>
              <a:buFont typeface="Arial"/>
              <a:buChar char="•"/>
            </a:pPr>
            <a:r>
              <a:rPr lang="en-US" sz="3513" spc="14">
                <a:solidFill>
                  <a:srgbClr val="234761"/>
                </a:solidFill>
                <a:latin typeface="Inter"/>
              </a:rPr>
              <a:t> Hearing panelists can only rely on whatever evidence is available through the investigation and hearing in making their determination of responsibility. </a:t>
            </a:r>
          </a:p>
          <a:p>
            <a:pPr marL="758654" lvl="1" indent="-379327">
              <a:lnSpc>
                <a:spcPts val="4919"/>
              </a:lnSpc>
              <a:buFont typeface="Arial"/>
              <a:buChar char="•"/>
            </a:pPr>
            <a:r>
              <a:rPr lang="en-US" sz="3513" spc="14">
                <a:solidFill>
                  <a:srgbClr val="234761"/>
                </a:solidFill>
                <a:latin typeface="Inter"/>
              </a:rPr>
              <a:t> Preponderance of the evidence standard is used in decision making.</a:t>
            </a:r>
          </a:p>
          <a:p>
            <a:pPr marL="758654" lvl="1" indent="-379327">
              <a:lnSpc>
                <a:spcPts val="4919"/>
              </a:lnSpc>
              <a:buFont typeface="Arial"/>
              <a:buChar char="•"/>
            </a:pPr>
            <a:r>
              <a:rPr lang="en-US" sz="3513" spc="14">
                <a:solidFill>
                  <a:srgbClr val="234761"/>
                </a:solidFill>
                <a:latin typeface="Inter"/>
              </a:rPr>
              <a:t> Hearing panelists are responsible for determining responsibility, and sanctions (if found responsible).</a:t>
            </a:r>
          </a:p>
          <a:p>
            <a:pPr marL="758654" lvl="1" indent="-379327">
              <a:lnSpc>
                <a:spcPts val="4919"/>
              </a:lnSpc>
              <a:buFont typeface="Arial"/>
              <a:buChar char="•"/>
            </a:pPr>
            <a:r>
              <a:rPr lang="en-US" sz="3513" spc="14">
                <a:solidFill>
                  <a:srgbClr val="234761"/>
                </a:solidFill>
                <a:latin typeface="Inter"/>
              </a:rPr>
              <a:t> A majority vote is required to determine a finding. </a:t>
            </a:r>
          </a:p>
          <a:p>
            <a:pPr>
              <a:lnSpc>
                <a:spcPts val="4919"/>
              </a:lnSpc>
            </a:pPr>
            <a:endParaRPr lang="en-US" sz="3513" spc="14">
              <a:solidFill>
                <a:srgbClr val="234761"/>
              </a:solidFill>
              <a:latin typeface="Inter"/>
            </a:endParaRPr>
          </a:p>
        </p:txBody>
      </p:sp>
      <p:grpSp>
        <p:nvGrpSpPr>
          <p:cNvPr id="7" name="Group 7"/>
          <p:cNvGrpSpPr/>
          <p:nvPr/>
        </p:nvGrpSpPr>
        <p:grpSpPr>
          <a:xfrm>
            <a:off x="0" y="9878133"/>
            <a:ext cx="18288000" cy="408867"/>
            <a:chOff x="0" y="0"/>
            <a:chExt cx="24384000" cy="545156"/>
          </a:xfrm>
        </p:grpSpPr>
        <p:sp>
          <p:nvSpPr>
            <p:cNvPr id="8" name="AutoShape 8"/>
            <p:cNvSpPr/>
            <p:nvPr/>
          </p:nvSpPr>
          <p:spPr>
            <a:xfrm>
              <a:off x="0" y="0"/>
              <a:ext cx="24384000" cy="545156"/>
            </a:xfrm>
            <a:prstGeom prst="rect">
              <a:avLst/>
            </a:prstGeom>
            <a:solidFill>
              <a:srgbClr val="5A7688">
                <a:alpha val="70980"/>
              </a:srgbClr>
            </a:solidFill>
          </p:spPr>
          <p:txBody>
            <a:bodyPr/>
            <a:lstStyle/>
            <a:p>
              <a:endParaRPr lang="en-US"/>
            </a:p>
          </p:txBody>
        </p:sp>
      </p:grpSp>
      <p:sp>
        <p:nvSpPr>
          <p:cNvPr id="9" name="TextBox 9"/>
          <p:cNvSpPr txBox="1"/>
          <p:nvPr/>
        </p:nvSpPr>
        <p:spPr>
          <a:xfrm>
            <a:off x="227326" y="381221"/>
            <a:ext cx="5728136"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SERVING AS A HEARING PANELIST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2921954" y="-2660178"/>
            <a:ext cx="1315135" cy="7159044"/>
            <a:chOff x="0" y="0"/>
            <a:chExt cx="1753514" cy="9545392"/>
          </a:xfrm>
        </p:grpSpPr>
        <p:sp>
          <p:nvSpPr>
            <p:cNvPr id="5" name="AutoShape 5"/>
            <p:cNvSpPr/>
            <p:nvPr/>
          </p:nvSpPr>
          <p:spPr>
            <a:xfrm>
              <a:off x="0" y="0"/>
              <a:ext cx="1753514" cy="9545392"/>
            </a:xfrm>
            <a:prstGeom prst="rect">
              <a:avLst/>
            </a:prstGeom>
            <a:solidFill>
              <a:srgbClr val="9AB4C4">
                <a:alpha val="70980"/>
              </a:srgbClr>
            </a:solidFill>
          </p:spPr>
          <p:txBody>
            <a:bodyPr/>
            <a:lstStyle/>
            <a:p>
              <a:endParaRPr lang="en-US"/>
            </a:p>
          </p:txBody>
        </p:sp>
      </p:grpSp>
      <p:sp>
        <p:nvSpPr>
          <p:cNvPr id="6" name="TextBox 6"/>
          <p:cNvSpPr txBox="1"/>
          <p:nvPr/>
        </p:nvSpPr>
        <p:spPr>
          <a:xfrm>
            <a:off x="1814562" y="2046995"/>
            <a:ext cx="14658875" cy="8035572"/>
          </a:xfrm>
          <a:prstGeom prst="rect">
            <a:avLst/>
          </a:prstGeom>
        </p:spPr>
        <p:txBody>
          <a:bodyPr lIns="0" tIns="0" rIns="0" bIns="0" rtlCol="0" anchor="t">
            <a:spAutoFit/>
          </a:bodyPr>
          <a:lstStyle/>
          <a:p>
            <a:pPr>
              <a:lnSpc>
                <a:spcPts val="4919"/>
              </a:lnSpc>
            </a:pPr>
            <a:r>
              <a:rPr lang="en-US" sz="3513" spc="14" dirty="0">
                <a:solidFill>
                  <a:srgbClr val="234761"/>
                </a:solidFill>
                <a:latin typeface="Inter"/>
              </a:rPr>
              <a:t>The amount of time you spend as an advisor will vary from case to case. Here are some things you can expect and how long they usually taken when in the role of an advisor:</a:t>
            </a:r>
          </a:p>
          <a:p>
            <a:pPr>
              <a:lnSpc>
                <a:spcPts val="4919"/>
              </a:lnSpc>
            </a:pPr>
            <a:endParaRPr lang="en-US" sz="3513" spc="14" dirty="0">
              <a:solidFill>
                <a:srgbClr val="234761"/>
              </a:solidFill>
              <a:latin typeface="Inter"/>
            </a:endParaRPr>
          </a:p>
          <a:p>
            <a:pPr marL="758654" lvl="1" indent="-379327">
              <a:lnSpc>
                <a:spcPts val="4919"/>
              </a:lnSpc>
              <a:buFont typeface="Arial"/>
              <a:buChar char="•"/>
            </a:pPr>
            <a:r>
              <a:rPr lang="en-US" sz="3513" spc="14" dirty="0">
                <a:solidFill>
                  <a:srgbClr val="234761"/>
                </a:solidFill>
                <a:latin typeface="Inter"/>
              </a:rPr>
              <a:t>Review the investigative report and evidence (1-3 hours)</a:t>
            </a:r>
          </a:p>
          <a:p>
            <a:pPr marL="758654" lvl="1" indent="-379327">
              <a:lnSpc>
                <a:spcPts val="4919"/>
              </a:lnSpc>
              <a:buFont typeface="Arial"/>
              <a:buChar char="•"/>
            </a:pPr>
            <a:r>
              <a:rPr lang="en-US" sz="3513" spc="14" dirty="0">
                <a:solidFill>
                  <a:srgbClr val="234761"/>
                </a:solidFill>
                <a:latin typeface="Inter"/>
              </a:rPr>
              <a:t>Plan on, at a minimum, meeting with the party you are advising prior to the hearing to go over the details of the report (2 hours)</a:t>
            </a:r>
          </a:p>
          <a:p>
            <a:pPr marL="758654" lvl="1" indent="-379327">
              <a:lnSpc>
                <a:spcPts val="4919"/>
              </a:lnSpc>
              <a:buFont typeface="Arial"/>
              <a:buChar char="•"/>
            </a:pPr>
            <a:r>
              <a:rPr lang="en-US" sz="3513" spc="14" dirty="0">
                <a:solidFill>
                  <a:srgbClr val="234761"/>
                </a:solidFill>
                <a:latin typeface="Inter"/>
              </a:rPr>
              <a:t>There will be a pre-hearing conference with the Hearing Chair that you and the party you represent will attend (1-1.5 hours) </a:t>
            </a:r>
          </a:p>
          <a:p>
            <a:pPr marL="758654" lvl="1" indent="-379327">
              <a:lnSpc>
                <a:spcPts val="4919"/>
              </a:lnSpc>
              <a:buFont typeface="Arial"/>
              <a:buChar char="•"/>
            </a:pPr>
            <a:r>
              <a:rPr lang="en-US" sz="3513" spc="14" dirty="0">
                <a:solidFill>
                  <a:srgbClr val="234761"/>
                </a:solidFill>
                <a:latin typeface="Inter"/>
              </a:rPr>
              <a:t>You will attend the hearing (3-8 hours) </a:t>
            </a:r>
          </a:p>
          <a:p>
            <a:pPr marL="758654" lvl="1" indent="-379327">
              <a:lnSpc>
                <a:spcPts val="4919"/>
              </a:lnSpc>
              <a:buFont typeface="Arial"/>
              <a:buChar char="•"/>
            </a:pPr>
            <a:r>
              <a:rPr lang="en-US" sz="3513" spc="14" dirty="0">
                <a:solidFill>
                  <a:srgbClr val="234761"/>
                </a:solidFill>
                <a:latin typeface="Inter"/>
              </a:rPr>
              <a:t>Depending on the outcome, you may need to assist in filing an appeal (1-2 hours)</a:t>
            </a:r>
          </a:p>
          <a:p>
            <a:pPr>
              <a:lnSpc>
                <a:spcPts val="4919"/>
              </a:lnSpc>
            </a:pPr>
            <a:endParaRPr lang="en-US" sz="3513" spc="14" dirty="0">
              <a:solidFill>
                <a:srgbClr val="234761"/>
              </a:solidFill>
              <a:latin typeface="Inter"/>
            </a:endParaRPr>
          </a:p>
        </p:txBody>
      </p:sp>
      <p:grpSp>
        <p:nvGrpSpPr>
          <p:cNvPr id="7" name="Group 7"/>
          <p:cNvGrpSpPr/>
          <p:nvPr/>
        </p:nvGrpSpPr>
        <p:grpSpPr>
          <a:xfrm>
            <a:off x="0" y="9878133"/>
            <a:ext cx="18288000" cy="408867"/>
            <a:chOff x="0" y="0"/>
            <a:chExt cx="24384000" cy="545156"/>
          </a:xfrm>
        </p:grpSpPr>
        <p:sp>
          <p:nvSpPr>
            <p:cNvPr id="8" name="AutoShape 8"/>
            <p:cNvSpPr/>
            <p:nvPr/>
          </p:nvSpPr>
          <p:spPr>
            <a:xfrm>
              <a:off x="0" y="0"/>
              <a:ext cx="24384000" cy="545156"/>
            </a:xfrm>
            <a:prstGeom prst="rect">
              <a:avLst/>
            </a:prstGeom>
            <a:solidFill>
              <a:srgbClr val="5A7688">
                <a:alpha val="70980"/>
              </a:srgbClr>
            </a:solidFill>
          </p:spPr>
          <p:txBody>
            <a:bodyPr/>
            <a:lstStyle/>
            <a:p>
              <a:endParaRPr lang="en-US"/>
            </a:p>
          </p:txBody>
        </p:sp>
      </p:grpSp>
      <p:sp>
        <p:nvSpPr>
          <p:cNvPr id="9" name="TextBox 9"/>
          <p:cNvSpPr txBox="1"/>
          <p:nvPr/>
        </p:nvSpPr>
        <p:spPr>
          <a:xfrm>
            <a:off x="227326" y="381221"/>
            <a:ext cx="5728136"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ADVISORS TIME COMMITMENT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1972083" y="-1710306"/>
            <a:ext cx="1315135" cy="5259301"/>
            <a:chOff x="0" y="0"/>
            <a:chExt cx="1753514" cy="7012401"/>
          </a:xfrm>
        </p:grpSpPr>
        <p:sp>
          <p:nvSpPr>
            <p:cNvPr id="5" name="AutoShape 5"/>
            <p:cNvSpPr/>
            <p:nvPr/>
          </p:nvSpPr>
          <p:spPr>
            <a:xfrm>
              <a:off x="0" y="0"/>
              <a:ext cx="1753514" cy="7012401"/>
            </a:xfrm>
            <a:prstGeom prst="rect">
              <a:avLst/>
            </a:prstGeom>
            <a:solidFill>
              <a:srgbClr val="9AB4C4">
                <a:alpha val="70980"/>
              </a:srgbClr>
            </a:solidFill>
          </p:spPr>
          <p:txBody>
            <a:bodyPr/>
            <a:lstStyle/>
            <a:p>
              <a:endParaRPr lang="en-US"/>
            </a:p>
          </p:txBody>
        </p:sp>
      </p:grpSp>
      <p:grpSp>
        <p:nvGrpSpPr>
          <p:cNvPr id="6" name="Group 6"/>
          <p:cNvGrpSpPr/>
          <p:nvPr/>
        </p:nvGrpSpPr>
        <p:grpSpPr>
          <a:xfrm rot="10774412">
            <a:off x="419056" y="3904897"/>
            <a:ext cx="5320871" cy="6362389"/>
            <a:chOff x="0" y="0"/>
            <a:chExt cx="1737349" cy="2077422"/>
          </a:xfrm>
        </p:grpSpPr>
        <p:sp>
          <p:nvSpPr>
            <p:cNvPr id="7" name="Freeform 7"/>
            <p:cNvSpPr/>
            <p:nvPr/>
          </p:nvSpPr>
          <p:spPr>
            <a:xfrm>
              <a:off x="0" y="0"/>
              <a:ext cx="1737349" cy="2077422"/>
            </a:xfrm>
            <a:custGeom>
              <a:avLst/>
              <a:gdLst/>
              <a:ahLst/>
              <a:cxnLst/>
              <a:rect l="l" t="t" r="r" b="b"/>
              <a:pathLst>
                <a:path w="1737349" h="2077422">
                  <a:moveTo>
                    <a:pt x="50925" y="0"/>
                  </a:moveTo>
                  <a:lnTo>
                    <a:pt x="1686424" y="0"/>
                  </a:lnTo>
                  <a:cubicBezTo>
                    <a:pt x="1714549" y="0"/>
                    <a:pt x="1737349" y="22800"/>
                    <a:pt x="1737349" y="50925"/>
                  </a:cubicBezTo>
                  <a:lnTo>
                    <a:pt x="1737349" y="2026496"/>
                  </a:lnTo>
                  <a:cubicBezTo>
                    <a:pt x="1737349" y="2054622"/>
                    <a:pt x="1714549" y="2077422"/>
                    <a:pt x="1686424" y="2077422"/>
                  </a:cubicBezTo>
                  <a:lnTo>
                    <a:pt x="50925" y="2077422"/>
                  </a:lnTo>
                  <a:cubicBezTo>
                    <a:pt x="22800" y="2077422"/>
                    <a:pt x="0" y="2054622"/>
                    <a:pt x="0" y="2026496"/>
                  </a:cubicBezTo>
                  <a:lnTo>
                    <a:pt x="0" y="50925"/>
                  </a:lnTo>
                  <a:cubicBezTo>
                    <a:pt x="0" y="22800"/>
                    <a:pt x="22800" y="0"/>
                    <a:pt x="50925" y="0"/>
                  </a:cubicBezTo>
                  <a:close/>
                </a:path>
              </a:pathLst>
            </a:custGeom>
            <a:solidFill>
              <a:srgbClr val="9AB4C4"/>
            </a:solidFill>
            <a:ln w="19050" cap="rnd">
              <a:solidFill>
                <a:srgbClr val="313137"/>
              </a:solidFill>
              <a:prstDash val="solid"/>
              <a:round/>
            </a:ln>
          </p:spPr>
          <p:txBody>
            <a:bodyPr/>
            <a:lstStyle/>
            <a:p>
              <a:endParaRPr lang="en-US"/>
            </a:p>
          </p:txBody>
        </p:sp>
        <p:sp>
          <p:nvSpPr>
            <p:cNvPr id="8" name="TextBox 8"/>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9" name="Group 9"/>
          <p:cNvGrpSpPr/>
          <p:nvPr/>
        </p:nvGrpSpPr>
        <p:grpSpPr>
          <a:xfrm rot="10774412">
            <a:off x="6244302" y="3904897"/>
            <a:ext cx="5320871" cy="6362389"/>
            <a:chOff x="0" y="0"/>
            <a:chExt cx="1737349" cy="2077422"/>
          </a:xfrm>
        </p:grpSpPr>
        <p:sp>
          <p:nvSpPr>
            <p:cNvPr id="10" name="Freeform 10"/>
            <p:cNvSpPr/>
            <p:nvPr/>
          </p:nvSpPr>
          <p:spPr>
            <a:xfrm>
              <a:off x="0" y="0"/>
              <a:ext cx="1737349" cy="2077422"/>
            </a:xfrm>
            <a:custGeom>
              <a:avLst/>
              <a:gdLst/>
              <a:ahLst/>
              <a:cxnLst/>
              <a:rect l="l" t="t" r="r" b="b"/>
              <a:pathLst>
                <a:path w="1737349" h="2077422">
                  <a:moveTo>
                    <a:pt x="50925" y="0"/>
                  </a:moveTo>
                  <a:lnTo>
                    <a:pt x="1686424" y="0"/>
                  </a:lnTo>
                  <a:cubicBezTo>
                    <a:pt x="1714549" y="0"/>
                    <a:pt x="1737349" y="22800"/>
                    <a:pt x="1737349" y="50925"/>
                  </a:cubicBezTo>
                  <a:lnTo>
                    <a:pt x="1737349" y="2026496"/>
                  </a:lnTo>
                  <a:cubicBezTo>
                    <a:pt x="1737349" y="2054622"/>
                    <a:pt x="1714549" y="2077422"/>
                    <a:pt x="1686424" y="2077422"/>
                  </a:cubicBezTo>
                  <a:lnTo>
                    <a:pt x="50925" y="2077422"/>
                  </a:lnTo>
                  <a:cubicBezTo>
                    <a:pt x="22800" y="2077422"/>
                    <a:pt x="0" y="2054622"/>
                    <a:pt x="0" y="2026496"/>
                  </a:cubicBezTo>
                  <a:lnTo>
                    <a:pt x="0" y="50925"/>
                  </a:lnTo>
                  <a:cubicBezTo>
                    <a:pt x="0" y="22800"/>
                    <a:pt x="22800" y="0"/>
                    <a:pt x="50925" y="0"/>
                  </a:cubicBezTo>
                  <a:close/>
                </a:path>
              </a:pathLst>
            </a:custGeom>
            <a:solidFill>
              <a:srgbClr val="9AB4C4"/>
            </a:solidFill>
            <a:ln w="19050" cap="rnd">
              <a:solidFill>
                <a:srgbClr val="313137"/>
              </a:solidFill>
              <a:prstDash val="solid"/>
              <a:round/>
            </a:ln>
          </p:spPr>
          <p:txBody>
            <a:bodyPr/>
            <a:lstStyle/>
            <a:p>
              <a:endParaRPr lang="en-US"/>
            </a:p>
          </p:txBody>
        </p:sp>
        <p:sp>
          <p:nvSpPr>
            <p:cNvPr id="11" name="TextBox 11"/>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12" name="Group 12"/>
          <p:cNvGrpSpPr/>
          <p:nvPr/>
        </p:nvGrpSpPr>
        <p:grpSpPr>
          <a:xfrm rot="10774412">
            <a:off x="12312927" y="3904897"/>
            <a:ext cx="5320871" cy="6362389"/>
            <a:chOff x="0" y="0"/>
            <a:chExt cx="1737349" cy="2077422"/>
          </a:xfrm>
        </p:grpSpPr>
        <p:sp>
          <p:nvSpPr>
            <p:cNvPr id="13" name="Freeform 13"/>
            <p:cNvSpPr/>
            <p:nvPr/>
          </p:nvSpPr>
          <p:spPr>
            <a:xfrm>
              <a:off x="0" y="0"/>
              <a:ext cx="1737349" cy="2077422"/>
            </a:xfrm>
            <a:custGeom>
              <a:avLst/>
              <a:gdLst/>
              <a:ahLst/>
              <a:cxnLst/>
              <a:rect l="l" t="t" r="r" b="b"/>
              <a:pathLst>
                <a:path w="1737349" h="2077422">
                  <a:moveTo>
                    <a:pt x="50925" y="0"/>
                  </a:moveTo>
                  <a:lnTo>
                    <a:pt x="1686424" y="0"/>
                  </a:lnTo>
                  <a:cubicBezTo>
                    <a:pt x="1714549" y="0"/>
                    <a:pt x="1737349" y="22800"/>
                    <a:pt x="1737349" y="50925"/>
                  </a:cubicBezTo>
                  <a:lnTo>
                    <a:pt x="1737349" y="2026496"/>
                  </a:lnTo>
                  <a:cubicBezTo>
                    <a:pt x="1737349" y="2054622"/>
                    <a:pt x="1714549" y="2077422"/>
                    <a:pt x="1686424" y="2077422"/>
                  </a:cubicBezTo>
                  <a:lnTo>
                    <a:pt x="50925" y="2077422"/>
                  </a:lnTo>
                  <a:cubicBezTo>
                    <a:pt x="22800" y="2077422"/>
                    <a:pt x="0" y="2054622"/>
                    <a:pt x="0" y="2026496"/>
                  </a:cubicBezTo>
                  <a:lnTo>
                    <a:pt x="0" y="50925"/>
                  </a:lnTo>
                  <a:cubicBezTo>
                    <a:pt x="0" y="22800"/>
                    <a:pt x="22800" y="0"/>
                    <a:pt x="50925" y="0"/>
                  </a:cubicBezTo>
                  <a:close/>
                </a:path>
              </a:pathLst>
            </a:custGeom>
            <a:solidFill>
              <a:srgbClr val="9AB4C4"/>
            </a:solidFill>
            <a:ln w="19050" cap="rnd">
              <a:solidFill>
                <a:srgbClr val="313137"/>
              </a:solidFill>
              <a:prstDash val="solid"/>
              <a:round/>
            </a:ln>
          </p:spPr>
          <p:txBody>
            <a:bodyPr/>
            <a:lstStyle/>
            <a:p>
              <a:endParaRPr lang="en-US"/>
            </a:p>
          </p:txBody>
        </p:sp>
        <p:sp>
          <p:nvSpPr>
            <p:cNvPr id="14" name="TextBox 14"/>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sp>
        <p:nvSpPr>
          <p:cNvPr id="15" name="Freeform 15"/>
          <p:cNvSpPr/>
          <p:nvPr/>
        </p:nvSpPr>
        <p:spPr>
          <a:xfrm>
            <a:off x="6960829" y="4210308"/>
            <a:ext cx="4131197" cy="5751567"/>
          </a:xfrm>
          <a:custGeom>
            <a:avLst/>
            <a:gdLst/>
            <a:ahLst/>
            <a:cxnLst/>
            <a:rect l="l" t="t" r="r" b="b"/>
            <a:pathLst>
              <a:path w="4131197" h="5751567">
                <a:moveTo>
                  <a:pt x="0" y="0"/>
                </a:moveTo>
                <a:lnTo>
                  <a:pt x="4131197" y="0"/>
                </a:lnTo>
                <a:lnTo>
                  <a:pt x="4131197" y="5751567"/>
                </a:lnTo>
                <a:lnTo>
                  <a:pt x="0" y="5751567"/>
                </a:lnTo>
                <a:lnTo>
                  <a:pt x="0" y="0"/>
                </a:lnTo>
                <a:close/>
              </a:path>
            </a:pathLst>
          </a:custGeom>
          <a:blipFill>
            <a:blip r:embed="rId2"/>
            <a:stretch>
              <a:fillRect t="-1701" b="-1701"/>
            </a:stretch>
          </a:blipFill>
        </p:spPr>
        <p:txBody>
          <a:bodyPr/>
          <a:lstStyle/>
          <a:p>
            <a:endParaRPr lang="en-US"/>
          </a:p>
        </p:txBody>
      </p:sp>
      <p:sp>
        <p:nvSpPr>
          <p:cNvPr id="16" name="Freeform 16"/>
          <p:cNvSpPr/>
          <p:nvPr/>
        </p:nvSpPr>
        <p:spPr>
          <a:xfrm>
            <a:off x="12953233" y="4210308"/>
            <a:ext cx="4297699" cy="5751567"/>
          </a:xfrm>
          <a:custGeom>
            <a:avLst/>
            <a:gdLst/>
            <a:ahLst/>
            <a:cxnLst/>
            <a:rect l="l" t="t" r="r" b="b"/>
            <a:pathLst>
              <a:path w="4297699" h="5751567">
                <a:moveTo>
                  <a:pt x="0" y="0"/>
                </a:moveTo>
                <a:lnTo>
                  <a:pt x="4297698" y="0"/>
                </a:lnTo>
                <a:lnTo>
                  <a:pt x="4297698" y="5751567"/>
                </a:lnTo>
                <a:lnTo>
                  <a:pt x="0" y="5751567"/>
                </a:lnTo>
                <a:lnTo>
                  <a:pt x="0" y="0"/>
                </a:lnTo>
                <a:close/>
              </a:path>
            </a:pathLst>
          </a:custGeom>
          <a:blipFill>
            <a:blip r:embed="rId3"/>
            <a:stretch>
              <a:fillRect/>
            </a:stretch>
          </a:blipFill>
        </p:spPr>
        <p:txBody>
          <a:bodyPr/>
          <a:lstStyle/>
          <a:p>
            <a:endParaRPr lang="en-US"/>
          </a:p>
        </p:txBody>
      </p:sp>
      <p:sp>
        <p:nvSpPr>
          <p:cNvPr id="17" name="Freeform 17"/>
          <p:cNvSpPr/>
          <p:nvPr/>
        </p:nvSpPr>
        <p:spPr>
          <a:xfrm>
            <a:off x="875173" y="4210308"/>
            <a:ext cx="4384128" cy="5751567"/>
          </a:xfrm>
          <a:custGeom>
            <a:avLst/>
            <a:gdLst/>
            <a:ahLst/>
            <a:cxnLst/>
            <a:rect l="l" t="t" r="r" b="b"/>
            <a:pathLst>
              <a:path w="4384128" h="5751567">
                <a:moveTo>
                  <a:pt x="0" y="0"/>
                </a:moveTo>
                <a:lnTo>
                  <a:pt x="4384128" y="0"/>
                </a:lnTo>
                <a:lnTo>
                  <a:pt x="4384128" y="5751567"/>
                </a:lnTo>
                <a:lnTo>
                  <a:pt x="0" y="5751567"/>
                </a:lnTo>
                <a:lnTo>
                  <a:pt x="0" y="0"/>
                </a:lnTo>
                <a:close/>
              </a:path>
            </a:pathLst>
          </a:custGeom>
          <a:blipFill>
            <a:blip r:embed="rId4"/>
            <a:stretch>
              <a:fillRect t="-1682" b="-1682"/>
            </a:stretch>
          </a:blipFill>
        </p:spPr>
        <p:txBody>
          <a:bodyPr/>
          <a:lstStyle/>
          <a:p>
            <a:endParaRPr lang="en-US"/>
          </a:p>
        </p:txBody>
      </p:sp>
      <p:sp>
        <p:nvSpPr>
          <p:cNvPr id="18" name="TextBox 18"/>
          <p:cNvSpPr txBox="1"/>
          <p:nvPr/>
        </p:nvSpPr>
        <p:spPr>
          <a:xfrm>
            <a:off x="189998" y="381221"/>
            <a:ext cx="2819649"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TRAINING MATERIALS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2921954" y="-2660178"/>
            <a:ext cx="1315135" cy="7159044"/>
            <a:chOff x="0" y="0"/>
            <a:chExt cx="1753514" cy="9545392"/>
          </a:xfrm>
        </p:grpSpPr>
        <p:sp>
          <p:nvSpPr>
            <p:cNvPr id="5" name="AutoShape 5"/>
            <p:cNvSpPr/>
            <p:nvPr/>
          </p:nvSpPr>
          <p:spPr>
            <a:xfrm>
              <a:off x="0" y="0"/>
              <a:ext cx="1753514" cy="9545392"/>
            </a:xfrm>
            <a:prstGeom prst="rect">
              <a:avLst/>
            </a:prstGeom>
            <a:solidFill>
              <a:srgbClr val="9AB4C4">
                <a:alpha val="70980"/>
              </a:srgbClr>
            </a:solidFill>
          </p:spPr>
          <p:txBody>
            <a:bodyPr/>
            <a:lstStyle/>
            <a:p>
              <a:endParaRPr lang="en-US"/>
            </a:p>
          </p:txBody>
        </p:sp>
      </p:grpSp>
      <p:sp>
        <p:nvSpPr>
          <p:cNvPr id="6" name="TextBox 6"/>
          <p:cNvSpPr txBox="1"/>
          <p:nvPr/>
        </p:nvSpPr>
        <p:spPr>
          <a:xfrm>
            <a:off x="1814562" y="2046995"/>
            <a:ext cx="14658875" cy="8035572"/>
          </a:xfrm>
          <a:prstGeom prst="rect">
            <a:avLst/>
          </a:prstGeom>
        </p:spPr>
        <p:txBody>
          <a:bodyPr lIns="0" tIns="0" rIns="0" bIns="0" rtlCol="0" anchor="t">
            <a:spAutoFit/>
          </a:bodyPr>
          <a:lstStyle/>
          <a:p>
            <a:pPr>
              <a:lnSpc>
                <a:spcPts val="4919"/>
              </a:lnSpc>
            </a:pPr>
            <a:r>
              <a:rPr lang="en-US" sz="3513" spc="14" dirty="0">
                <a:solidFill>
                  <a:srgbClr val="234761"/>
                </a:solidFill>
                <a:latin typeface="Inter"/>
              </a:rPr>
              <a:t>The amount of time you spend as a hearing panelist will vary from case to case. Here are some things you can expect and how long they usually taken when in the role of a hearing panelist:</a:t>
            </a:r>
          </a:p>
          <a:p>
            <a:pPr>
              <a:lnSpc>
                <a:spcPts val="4919"/>
              </a:lnSpc>
            </a:pPr>
            <a:endParaRPr lang="en-US" sz="3513" spc="14" dirty="0">
              <a:solidFill>
                <a:srgbClr val="234761"/>
              </a:solidFill>
              <a:latin typeface="Inter"/>
            </a:endParaRPr>
          </a:p>
          <a:p>
            <a:pPr marL="758654" lvl="1" indent="-379327">
              <a:lnSpc>
                <a:spcPts val="4919"/>
              </a:lnSpc>
              <a:buFont typeface="Arial"/>
              <a:buChar char="•"/>
            </a:pPr>
            <a:r>
              <a:rPr lang="en-US" sz="3513" spc="14" dirty="0">
                <a:solidFill>
                  <a:srgbClr val="234761"/>
                </a:solidFill>
                <a:latin typeface="Inter"/>
              </a:rPr>
              <a:t>Review the investigative report and evidence (1-3 hours)</a:t>
            </a:r>
          </a:p>
          <a:p>
            <a:pPr marL="758654" lvl="1" indent="-379327">
              <a:lnSpc>
                <a:spcPts val="4919"/>
              </a:lnSpc>
              <a:buFont typeface="Arial"/>
              <a:buChar char="•"/>
            </a:pPr>
            <a:r>
              <a:rPr lang="en-US" sz="3513" spc="14" dirty="0">
                <a:solidFill>
                  <a:srgbClr val="234761"/>
                </a:solidFill>
                <a:latin typeface="Inter"/>
              </a:rPr>
              <a:t>Creating relevant questions to present to the Hearing Chair after reviewing the investigative report and evidence (2 hours)</a:t>
            </a:r>
          </a:p>
          <a:p>
            <a:pPr marL="758654" lvl="1" indent="-379327">
              <a:lnSpc>
                <a:spcPts val="4919"/>
              </a:lnSpc>
              <a:buFont typeface="Arial"/>
              <a:buChar char="•"/>
            </a:pPr>
            <a:r>
              <a:rPr lang="en-US" sz="3513" spc="14" dirty="0">
                <a:solidFill>
                  <a:srgbClr val="234761"/>
                </a:solidFill>
                <a:latin typeface="Inter"/>
              </a:rPr>
              <a:t>There will be a pre-hearing conference with the Hearing Chair that you will attend (1-1.5 hours) </a:t>
            </a:r>
          </a:p>
          <a:p>
            <a:pPr marL="758654" lvl="1" indent="-379327">
              <a:lnSpc>
                <a:spcPts val="4919"/>
              </a:lnSpc>
              <a:buFont typeface="Arial"/>
              <a:buChar char="•"/>
            </a:pPr>
            <a:r>
              <a:rPr lang="en-US" sz="3513" spc="14" dirty="0">
                <a:solidFill>
                  <a:srgbClr val="234761"/>
                </a:solidFill>
                <a:latin typeface="Inter"/>
              </a:rPr>
              <a:t>You will attend the hearing (3-8 hours) </a:t>
            </a:r>
          </a:p>
          <a:p>
            <a:pPr marL="758654" lvl="1" indent="-379327">
              <a:lnSpc>
                <a:spcPts val="4919"/>
              </a:lnSpc>
              <a:buFont typeface="Arial"/>
              <a:buChar char="•"/>
            </a:pPr>
            <a:r>
              <a:rPr lang="en-US" sz="3513" spc="14" dirty="0">
                <a:solidFill>
                  <a:srgbClr val="234761"/>
                </a:solidFill>
                <a:latin typeface="Inter"/>
              </a:rPr>
              <a:t>Post-hearing deliberation meeting with the Hearing Chair (1-2 hours)</a:t>
            </a:r>
          </a:p>
          <a:p>
            <a:pPr>
              <a:lnSpc>
                <a:spcPts val="4919"/>
              </a:lnSpc>
            </a:pPr>
            <a:endParaRPr lang="en-US" sz="3513" spc="14" dirty="0">
              <a:solidFill>
                <a:srgbClr val="234761"/>
              </a:solidFill>
              <a:latin typeface="Inter"/>
            </a:endParaRPr>
          </a:p>
        </p:txBody>
      </p:sp>
      <p:grpSp>
        <p:nvGrpSpPr>
          <p:cNvPr id="7" name="Group 7"/>
          <p:cNvGrpSpPr/>
          <p:nvPr/>
        </p:nvGrpSpPr>
        <p:grpSpPr>
          <a:xfrm>
            <a:off x="0" y="9878133"/>
            <a:ext cx="18288000" cy="408867"/>
            <a:chOff x="0" y="0"/>
            <a:chExt cx="24384000" cy="545156"/>
          </a:xfrm>
        </p:grpSpPr>
        <p:sp>
          <p:nvSpPr>
            <p:cNvPr id="8" name="AutoShape 8"/>
            <p:cNvSpPr/>
            <p:nvPr/>
          </p:nvSpPr>
          <p:spPr>
            <a:xfrm>
              <a:off x="0" y="0"/>
              <a:ext cx="24384000" cy="545156"/>
            </a:xfrm>
            <a:prstGeom prst="rect">
              <a:avLst/>
            </a:prstGeom>
            <a:solidFill>
              <a:srgbClr val="5A7688">
                <a:alpha val="70980"/>
              </a:srgbClr>
            </a:solidFill>
          </p:spPr>
          <p:txBody>
            <a:bodyPr/>
            <a:lstStyle/>
            <a:p>
              <a:endParaRPr lang="en-US"/>
            </a:p>
          </p:txBody>
        </p:sp>
      </p:grpSp>
      <p:sp>
        <p:nvSpPr>
          <p:cNvPr id="9" name="TextBox 9"/>
          <p:cNvSpPr txBox="1"/>
          <p:nvPr/>
        </p:nvSpPr>
        <p:spPr>
          <a:xfrm>
            <a:off x="227326" y="381221"/>
            <a:ext cx="5728136"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HEARING PANELIST’S TIME COMMITMENT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2750450" y="-2488673"/>
            <a:ext cx="1315135" cy="6816035"/>
            <a:chOff x="0" y="0"/>
            <a:chExt cx="1753514" cy="9088047"/>
          </a:xfrm>
        </p:grpSpPr>
        <p:sp>
          <p:nvSpPr>
            <p:cNvPr id="5" name="AutoShape 5"/>
            <p:cNvSpPr/>
            <p:nvPr/>
          </p:nvSpPr>
          <p:spPr>
            <a:xfrm>
              <a:off x="0" y="0"/>
              <a:ext cx="1753514" cy="9088047"/>
            </a:xfrm>
            <a:prstGeom prst="rect">
              <a:avLst/>
            </a:prstGeom>
            <a:solidFill>
              <a:srgbClr val="9AB4C4">
                <a:alpha val="70980"/>
              </a:srgbClr>
            </a:solidFill>
          </p:spPr>
          <p:txBody>
            <a:bodyPr/>
            <a:lstStyle/>
            <a:p>
              <a:endParaRPr lang="en-US"/>
            </a:p>
          </p:txBody>
        </p:sp>
      </p:grpSp>
      <p:sp>
        <p:nvSpPr>
          <p:cNvPr id="6" name="TextBox 6"/>
          <p:cNvSpPr txBox="1"/>
          <p:nvPr/>
        </p:nvSpPr>
        <p:spPr>
          <a:xfrm>
            <a:off x="230376" y="381221"/>
            <a:ext cx="6355282"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PREPONDERANCE OF THE EVIDENCE STANDARD</a:t>
            </a:r>
          </a:p>
        </p:txBody>
      </p:sp>
      <p:sp>
        <p:nvSpPr>
          <p:cNvPr id="7" name="TextBox 7"/>
          <p:cNvSpPr txBox="1"/>
          <p:nvPr/>
        </p:nvSpPr>
        <p:spPr>
          <a:xfrm>
            <a:off x="1028700" y="2017780"/>
            <a:ext cx="15147189" cy="6590810"/>
          </a:xfrm>
          <a:prstGeom prst="rect">
            <a:avLst/>
          </a:prstGeom>
        </p:spPr>
        <p:txBody>
          <a:bodyPr lIns="0" tIns="0" rIns="0" bIns="0" rtlCol="0" anchor="t">
            <a:spAutoFit/>
          </a:bodyPr>
          <a:lstStyle/>
          <a:p>
            <a:pPr>
              <a:lnSpc>
                <a:spcPts val="5801"/>
              </a:lnSpc>
            </a:pPr>
            <a:r>
              <a:rPr lang="en-US" sz="4144" spc="16">
                <a:solidFill>
                  <a:srgbClr val="234761"/>
                </a:solidFill>
                <a:latin typeface="Inter"/>
              </a:rPr>
              <a:t>Under this standard, individuals are presumed not to have engaged in the alleged conduct unless a "preponderance of the evidence" supports a finding that the conduct occurred. This "preponderance of the evidence" standard requires that the evidence supporting each finding be more convincing than the evidence offered in opposition to it.</a:t>
            </a:r>
          </a:p>
          <a:p>
            <a:pPr>
              <a:lnSpc>
                <a:spcPts val="5801"/>
              </a:lnSpc>
            </a:pPr>
            <a:endParaRPr lang="en-US" sz="4144" spc="16">
              <a:solidFill>
                <a:srgbClr val="234761"/>
              </a:solidFill>
              <a:latin typeface="Inter"/>
            </a:endParaRPr>
          </a:p>
          <a:p>
            <a:pPr>
              <a:lnSpc>
                <a:spcPts val="5801"/>
              </a:lnSpc>
            </a:pPr>
            <a:r>
              <a:rPr lang="en-US" sz="4144" spc="16">
                <a:solidFill>
                  <a:srgbClr val="234761"/>
                </a:solidFill>
                <a:latin typeface="Inter"/>
              </a:rPr>
              <a:t> 50 plus a feather </a:t>
            </a:r>
          </a:p>
          <a:p>
            <a:pPr>
              <a:lnSpc>
                <a:spcPts val="5801"/>
              </a:lnSpc>
            </a:pPr>
            <a:endParaRPr lang="en-US" sz="4144" spc="16">
              <a:solidFill>
                <a:srgbClr val="234761"/>
              </a:solidFill>
              <a:latin typeface="Inter"/>
            </a:endParaRPr>
          </a:p>
        </p:txBody>
      </p:sp>
      <p:grpSp>
        <p:nvGrpSpPr>
          <p:cNvPr id="8" name="Group 8"/>
          <p:cNvGrpSpPr/>
          <p:nvPr/>
        </p:nvGrpSpPr>
        <p:grpSpPr>
          <a:xfrm rot="5400000">
            <a:off x="15343803" y="2149634"/>
            <a:ext cx="5172870" cy="715524"/>
            <a:chOff x="0" y="0"/>
            <a:chExt cx="1537596" cy="212684"/>
          </a:xfrm>
        </p:grpSpPr>
        <p:sp>
          <p:nvSpPr>
            <p:cNvPr id="9" name="Freeform 9"/>
            <p:cNvSpPr/>
            <p:nvPr/>
          </p:nvSpPr>
          <p:spPr>
            <a:xfrm>
              <a:off x="0" y="0"/>
              <a:ext cx="1537596" cy="212684"/>
            </a:xfrm>
            <a:custGeom>
              <a:avLst/>
              <a:gdLst/>
              <a:ahLst/>
              <a:cxnLst/>
              <a:rect l="l" t="t" r="r" b="b"/>
              <a:pathLst>
                <a:path w="1537596" h="212684">
                  <a:moveTo>
                    <a:pt x="52382" y="0"/>
                  </a:moveTo>
                  <a:lnTo>
                    <a:pt x="1485214" y="0"/>
                  </a:lnTo>
                  <a:cubicBezTo>
                    <a:pt x="1499107" y="0"/>
                    <a:pt x="1512430" y="5519"/>
                    <a:pt x="1522254" y="15342"/>
                  </a:cubicBezTo>
                  <a:cubicBezTo>
                    <a:pt x="1532077" y="25166"/>
                    <a:pt x="1537596" y="38490"/>
                    <a:pt x="1537596" y="52382"/>
                  </a:cubicBezTo>
                  <a:lnTo>
                    <a:pt x="1537596" y="160302"/>
                  </a:lnTo>
                  <a:cubicBezTo>
                    <a:pt x="1537596" y="189232"/>
                    <a:pt x="1514144" y="212684"/>
                    <a:pt x="1485214" y="212684"/>
                  </a:cubicBezTo>
                  <a:lnTo>
                    <a:pt x="52382" y="212684"/>
                  </a:lnTo>
                  <a:cubicBezTo>
                    <a:pt x="38490" y="212684"/>
                    <a:pt x="25166" y="207165"/>
                    <a:pt x="15342" y="197342"/>
                  </a:cubicBezTo>
                  <a:cubicBezTo>
                    <a:pt x="5519" y="187518"/>
                    <a:pt x="0" y="174194"/>
                    <a:pt x="0" y="160302"/>
                  </a:cubicBezTo>
                  <a:lnTo>
                    <a:pt x="0" y="52382"/>
                  </a:lnTo>
                  <a:cubicBezTo>
                    <a:pt x="0" y="38490"/>
                    <a:pt x="5519" y="25166"/>
                    <a:pt x="15342" y="15342"/>
                  </a:cubicBezTo>
                  <a:cubicBezTo>
                    <a:pt x="25166" y="5519"/>
                    <a:pt x="38490" y="0"/>
                    <a:pt x="52382" y="0"/>
                  </a:cubicBezTo>
                  <a:close/>
                </a:path>
              </a:pathLst>
            </a:custGeom>
            <a:solidFill>
              <a:srgbClr val="345E7D"/>
            </a:solidFill>
            <a:ln w="19050" cap="rnd">
              <a:solidFill>
                <a:srgbClr val="000000"/>
              </a:solidFill>
              <a:prstDash val="solid"/>
              <a:round/>
            </a:ln>
          </p:spPr>
          <p:txBody>
            <a:bodyPr/>
            <a:lstStyle/>
            <a:p>
              <a:endParaRPr lang="en-US"/>
            </a:p>
          </p:txBody>
        </p:sp>
        <p:sp>
          <p:nvSpPr>
            <p:cNvPr id="10" name="TextBox 10"/>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11" name="Group 11"/>
          <p:cNvGrpSpPr/>
          <p:nvPr/>
        </p:nvGrpSpPr>
        <p:grpSpPr>
          <a:xfrm rot="5400000">
            <a:off x="15496454" y="1470080"/>
            <a:ext cx="4152043" cy="715524"/>
            <a:chOff x="0" y="0"/>
            <a:chExt cx="1234163" cy="212684"/>
          </a:xfrm>
        </p:grpSpPr>
        <p:sp>
          <p:nvSpPr>
            <p:cNvPr id="12" name="Freeform 12"/>
            <p:cNvSpPr/>
            <p:nvPr/>
          </p:nvSpPr>
          <p:spPr>
            <a:xfrm>
              <a:off x="0" y="0"/>
              <a:ext cx="1234163" cy="212684"/>
            </a:xfrm>
            <a:custGeom>
              <a:avLst/>
              <a:gdLst/>
              <a:ahLst/>
              <a:cxnLst/>
              <a:rect l="l" t="t" r="r" b="b"/>
              <a:pathLst>
                <a:path w="1234163" h="212684">
                  <a:moveTo>
                    <a:pt x="65261" y="0"/>
                  </a:moveTo>
                  <a:lnTo>
                    <a:pt x="1168902" y="0"/>
                  </a:lnTo>
                  <a:cubicBezTo>
                    <a:pt x="1204945" y="0"/>
                    <a:pt x="1234163" y="29218"/>
                    <a:pt x="1234163" y="65261"/>
                  </a:cubicBezTo>
                  <a:lnTo>
                    <a:pt x="1234163" y="147423"/>
                  </a:lnTo>
                  <a:cubicBezTo>
                    <a:pt x="1234163" y="183466"/>
                    <a:pt x="1204945" y="212684"/>
                    <a:pt x="1168902" y="212684"/>
                  </a:cubicBezTo>
                  <a:lnTo>
                    <a:pt x="65261" y="212684"/>
                  </a:lnTo>
                  <a:cubicBezTo>
                    <a:pt x="29218" y="212684"/>
                    <a:pt x="0" y="183466"/>
                    <a:pt x="0" y="147423"/>
                  </a:cubicBezTo>
                  <a:lnTo>
                    <a:pt x="0" y="65261"/>
                  </a:lnTo>
                  <a:cubicBezTo>
                    <a:pt x="0" y="29218"/>
                    <a:pt x="29218" y="0"/>
                    <a:pt x="65261" y="0"/>
                  </a:cubicBezTo>
                  <a:close/>
                </a:path>
              </a:pathLst>
            </a:custGeom>
            <a:solidFill>
              <a:srgbClr val="9AB4C4"/>
            </a:solidFill>
            <a:ln w="19050" cap="rnd">
              <a:solidFill>
                <a:srgbClr val="313137"/>
              </a:solidFill>
              <a:prstDash val="solid"/>
              <a:round/>
            </a:ln>
          </p:spPr>
          <p:txBody>
            <a:bodyPr/>
            <a:lstStyle/>
            <a:p>
              <a:endParaRPr lang="en-US"/>
            </a:p>
          </p:txBody>
        </p:sp>
        <p:sp>
          <p:nvSpPr>
            <p:cNvPr id="13" name="TextBox 13"/>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14" name="Group 14"/>
          <p:cNvGrpSpPr/>
          <p:nvPr/>
        </p:nvGrpSpPr>
        <p:grpSpPr>
          <a:xfrm rot="5400000">
            <a:off x="15868086" y="758420"/>
            <a:ext cx="2782428" cy="715524"/>
            <a:chOff x="0" y="0"/>
            <a:chExt cx="827056" cy="212684"/>
          </a:xfrm>
        </p:grpSpPr>
        <p:sp>
          <p:nvSpPr>
            <p:cNvPr id="15" name="Freeform 15"/>
            <p:cNvSpPr/>
            <p:nvPr/>
          </p:nvSpPr>
          <p:spPr>
            <a:xfrm>
              <a:off x="0" y="0"/>
              <a:ext cx="827056" cy="212684"/>
            </a:xfrm>
            <a:custGeom>
              <a:avLst/>
              <a:gdLst/>
              <a:ahLst/>
              <a:cxnLst/>
              <a:rect l="l" t="t" r="r" b="b"/>
              <a:pathLst>
                <a:path w="827056" h="212684">
                  <a:moveTo>
                    <a:pt x="97385" y="0"/>
                  </a:moveTo>
                  <a:lnTo>
                    <a:pt x="729670" y="0"/>
                  </a:lnTo>
                  <a:cubicBezTo>
                    <a:pt x="783455" y="0"/>
                    <a:pt x="827056" y="43601"/>
                    <a:pt x="827056" y="97385"/>
                  </a:cubicBezTo>
                  <a:lnTo>
                    <a:pt x="827056" y="115299"/>
                  </a:lnTo>
                  <a:cubicBezTo>
                    <a:pt x="827056" y="169083"/>
                    <a:pt x="783455" y="212684"/>
                    <a:pt x="729670" y="212684"/>
                  </a:cubicBezTo>
                  <a:lnTo>
                    <a:pt x="97385" y="212684"/>
                  </a:lnTo>
                  <a:cubicBezTo>
                    <a:pt x="43601" y="212684"/>
                    <a:pt x="0" y="169083"/>
                    <a:pt x="0" y="115299"/>
                  </a:cubicBezTo>
                  <a:lnTo>
                    <a:pt x="0" y="97385"/>
                  </a:lnTo>
                  <a:cubicBezTo>
                    <a:pt x="0" y="43601"/>
                    <a:pt x="43601" y="0"/>
                    <a:pt x="97385" y="0"/>
                  </a:cubicBezTo>
                  <a:close/>
                </a:path>
              </a:pathLst>
            </a:custGeom>
            <a:solidFill>
              <a:srgbClr val="234761"/>
            </a:solidFill>
            <a:ln w="19050" cap="rnd">
              <a:solidFill>
                <a:srgbClr val="313137"/>
              </a:solidFill>
              <a:prstDash val="solid"/>
              <a:round/>
            </a:ln>
          </p:spPr>
          <p:txBody>
            <a:bodyPr/>
            <a:lstStyle/>
            <a:p>
              <a:endParaRPr lang="en-US"/>
            </a:p>
          </p:txBody>
        </p:sp>
        <p:sp>
          <p:nvSpPr>
            <p:cNvPr id="16" name="TextBox 16"/>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17" name="Group 17"/>
          <p:cNvGrpSpPr/>
          <p:nvPr/>
        </p:nvGrpSpPr>
        <p:grpSpPr>
          <a:xfrm>
            <a:off x="0" y="9878133"/>
            <a:ext cx="18288000" cy="408867"/>
            <a:chOff x="0" y="0"/>
            <a:chExt cx="24384000" cy="545156"/>
          </a:xfrm>
        </p:grpSpPr>
        <p:sp>
          <p:nvSpPr>
            <p:cNvPr id="18" name="AutoShape 18"/>
            <p:cNvSpPr/>
            <p:nvPr/>
          </p:nvSpPr>
          <p:spPr>
            <a:xfrm>
              <a:off x="0" y="0"/>
              <a:ext cx="24384000" cy="545156"/>
            </a:xfrm>
            <a:prstGeom prst="rect">
              <a:avLst/>
            </a:prstGeom>
            <a:solidFill>
              <a:srgbClr val="5A7688">
                <a:alpha val="70980"/>
              </a:srgbClr>
            </a:solidFill>
          </p:spPr>
          <p:txBody>
            <a:bodyPr/>
            <a:lstStyle/>
            <a:p>
              <a:endParaRPr 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a:off x="0" y="0"/>
            <a:ext cx="6218917" cy="10287000"/>
            <a:chOff x="0" y="0"/>
            <a:chExt cx="8291889" cy="13716000"/>
          </a:xfrm>
        </p:grpSpPr>
        <p:sp>
          <p:nvSpPr>
            <p:cNvPr id="5" name="AutoShape 5"/>
            <p:cNvSpPr/>
            <p:nvPr/>
          </p:nvSpPr>
          <p:spPr>
            <a:xfrm>
              <a:off x="0" y="0"/>
              <a:ext cx="8291889" cy="13716000"/>
            </a:xfrm>
            <a:prstGeom prst="rect">
              <a:avLst/>
            </a:prstGeom>
            <a:solidFill>
              <a:srgbClr val="9AB4C4">
                <a:alpha val="70980"/>
              </a:srgbClr>
            </a:solidFill>
          </p:spPr>
          <p:txBody>
            <a:bodyPr/>
            <a:lstStyle/>
            <a:p>
              <a:endParaRPr lang="en-US"/>
            </a:p>
          </p:txBody>
        </p:sp>
      </p:grpSp>
      <p:sp>
        <p:nvSpPr>
          <p:cNvPr id="6" name="Freeform 6"/>
          <p:cNvSpPr/>
          <p:nvPr/>
        </p:nvSpPr>
        <p:spPr>
          <a:xfrm>
            <a:off x="6854599" y="1466576"/>
            <a:ext cx="10593805" cy="7353849"/>
          </a:xfrm>
          <a:custGeom>
            <a:avLst/>
            <a:gdLst/>
            <a:ahLst/>
            <a:cxnLst/>
            <a:rect l="l" t="t" r="r" b="b"/>
            <a:pathLst>
              <a:path w="10593805" h="7353849">
                <a:moveTo>
                  <a:pt x="0" y="0"/>
                </a:moveTo>
                <a:lnTo>
                  <a:pt x="10593805" y="0"/>
                </a:lnTo>
                <a:lnTo>
                  <a:pt x="10593805" y="7353848"/>
                </a:lnTo>
                <a:lnTo>
                  <a:pt x="0" y="7353848"/>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107550" y="4633397"/>
            <a:ext cx="6003816" cy="1685925"/>
          </a:xfrm>
          <a:prstGeom prst="rect">
            <a:avLst/>
          </a:prstGeom>
        </p:spPr>
        <p:txBody>
          <a:bodyPr lIns="0" tIns="0" rIns="0" bIns="0" rtlCol="0" anchor="t">
            <a:spAutoFit/>
          </a:bodyPr>
          <a:lstStyle/>
          <a:p>
            <a:pPr>
              <a:lnSpc>
                <a:spcPts val="6644"/>
              </a:lnSpc>
            </a:pPr>
            <a:r>
              <a:rPr lang="en-US" sz="5537">
                <a:solidFill>
                  <a:srgbClr val="F2EFEB"/>
                </a:solidFill>
                <a:latin typeface="Inter Bold"/>
              </a:rPr>
              <a:t>EVALUATING THE EVIDENCE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a:off x="0" y="0"/>
            <a:ext cx="6218917" cy="10287000"/>
            <a:chOff x="0" y="0"/>
            <a:chExt cx="8291889" cy="13716000"/>
          </a:xfrm>
        </p:grpSpPr>
        <p:sp>
          <p:nvSpPr>
            <p:cNvPr id="5" name="AutoShape 5"/>
            <p:cNvSpPr/>
            <p:nvPr/>
          </p:nvSpPr>
          <p:spPr>
            <a:xfrm>
              <a:off x="0" y="0"/>
              <a:ext cx="8291889" cy="13716000"/>
            </a:xfrm>
            <a:prstGeom prst="rect">
              <a:avLst/>
            </a:prstGeom>
            <a:solidFill>
              <a:srgbClr val="9AB4C4">
                <a:alpha val="70980"/>
              </a:srgbClr>
            </a:solidFill>
          </p:spPr>
          <p:txBody>
            <a:bodyPr/>
            <a:lstStyle/>
            <a:p>
              <a:endParaRPr lang="en-US"/>
            </a:p>
          </p:txBody>
        </p:sp>
      </p:grpSp>
      <p:sp>
        <p:nvSpPr>
          <p:cNvPr id="6" name="TextBox 6"/>
          <p:cNvSpPr txBox="1"/>
          <p:nvPr/>
        </p:nvSpPr>
        <p:spPr>
          <a:xfrm>
            <a:off x="107550" y="3876675"/>
            <a:ext cx="6003816" cy="2524125"/>
          </a:xfrm>
          <a:prstGeom prst="rect">
            <a:avLst/>
          </a:prstGeom>
        </p:spPr>
        <p:txBody>
          <a:bodyPr lIns="0" tIns="0" rIns="0" bIns="0" rtlCol="0" anchor="t">
            <a:spAutoFit/>
          </a:bodyPr>
          <a:lstStyle/>
          <a:p>
            <a:pPr>
              <a:lnSpc>
                <a:spcPts val="6644"/>
              </a:lnSpc>
            </a:pPr>
            <a:r>
              <a:rPr lang="en-US" sz="5537">
                <a:solidFill>
                  <a:srgbClr val="F2EFEB"/>
                </a:solidFill>
                <a:latin typeface="Inter Bold"/>
              </a:rPr>
              <a:t>SELF CARE FOR SUPPORT PERSONS</a:t>
            </a:r>
          </a:p>
        </p:txBody>
      </p:sp>
      <p:sp>
        <p:nvSpPr>
          <p:cNvPr id="7" name="TextBox 7"/>
          <p:cNvSpPr txBox="1"/>
          <p:nvPr/>
        </p:nvSpPr>
        <p:spPr>
          <a:xfrm>
            <a:off x="6690165" y="540766"/>
            <a:ext cx="10401167" cy="9384897"/>
          </a:xfrm>
          <a:prstGeom prst="rect">
            <a:avLst/>
          </a:prstGeom>
        </p:spPr>
        <p:txBody>
          <a:bodyPr lIns="0" tIns="0" rIns="0" bIns="0" rtlCol="0" anchor="t">
            <a:spAutoFit/>
          </a:bodyPr>
          <a:lstStyle/>
          <a:p>
            <a:pPr>
              <a:lnSpc>
                <a:spcPts val="5734"/>
              </a:lnSpc>
            </a:pPr>
            <a:r>
              <a:rPr lang="en-US" sz="4095" spc="16">
                <a:solidFill>
                  <a:srgbClr val="234761"/>
                </a:solidFill>
                <a:latin typeface="Inter"/>
              </a:rPr>
              <a:t>It is important that you take measures to promote your own self-care after helping someone deal with sexual and relationship violence, stalking, sexual harassment, and gender-based discrimination. witnessing an assault or hearing the details may arouse vicarious trauma and feelings such as anger, fear, outrage, or depression in you. These incidents may also trigger memories of your own traumatic experiences, inciting a variety of physical or psychological stress responses.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7468" y="0"/>
            <a:ext cx="18525468" cy="10287000"/>
            <a:chOff x="0" y="0"/>
            <a:chExt cx="24700624" cy="13716000"/>
          </a:xfrm>
        </p:grpSpPr>
        <p:sp>
          <p:nvSpPr>
            <p:cNvPr id="3" name="AutoShape 3"/>
            <p:cNvSpPr/>
            <p:nvPr/>
          </p:nvSpPr>
          <p:spPr>
            <a:xfrm>
              <a:off x="0" y="0"/>
              <a:ext cx="24700624"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a:off x="7813821" y="0"/>
            <a:ext cx="10474179" cy="10287000"/>
            <a:chOff x="0" y="0"/>
            <a:chExt cx="13965572" cy="13716000"/>
          </a:xfrm>
        </p:grpSpPr>
        <p:sp>
          <p:nvSpPr>
            <p:cNvPr id="5" name="AutoShape 5"/>
            <p:cNvSpPr/>
            <p:nvPr/>
          </p:nvSpPr>
          <p:spPr>
            <a:xfrm>
              <a:off x="0" y="0"/>
              <a:ext cx="13965572" cy="13716000"/>
            </a:xfrm>
            <a:prstGeom prst="rect">
              <a:avLst/>
            </a:prstGeom>
            <a:solidFill>
              <a:srgbClr val="9AB4C4">
                <a:alpha val="70980"/>
              </a:srgbClr>
            </a:solidFill>
          </p:spPr>
          <p:txBody>
            <a:bodyPr/>
            <a:lstStyle/>
            <a:p>
              <a:endParaRPr lang="en-US"/>
            </a:p>
          </p:txBody>
        </p:sp>
      </p:grpSp>
      <p:sp>
        <p:nvSpPr>
          <p:cNvPr id="6" name="TextBox 6"/>
          <p:cNvSpPr txBox="1"/>
          <p:nvPr/>
        </p:nvSpPr>
        <p:spPr>
          <a:xfrm>
            <a:off x="188715" y="3485038"/>
            <a:ext cx="7306638" cy="1990725"/>
          </a:xfrm>
          <a:prstGeom prst="rect">
            <a:avLst/>
          </a:prstGeom>
        </p:spPr>
        <p:txBody>
          <a:bodyPr lIns="0" tIns="0" rIns="0" bIns="0" rtlCol="0" anchor="t">
            <a:spAutoFit/>
          </a:bodyPr>
          <a:lstStyle/>
          <a:p>
            <a:pPr>
              <a:lnSpc>
                <a:spcPts val="7844"/>
              </a:lnSpc>
            </a:pPr>
            <a:r>
              <a:rPr lang="en-US" sz="6537">
                <a:solidFill>
                  <a:srgbClr val="9AB4C4"/>
                </a:solidFill>
                <a:latin typeface="Inter Bold"/>
              </a:rPr>
              <a:t>UNDERSTANDING TRAUMA</a:t>
            </a:r>
          </a:p>
        </p:txBody>
      </p:sp>
      <p:sp>
        <p:nvSpPr>
          <p:cNvPr id="7" name="TextBox 7"/>
          <p:cNvSpPr txBox="1"/>
          <p:nvPr/>
        </p:nvSpPr>
        <p:spPr>
          <a:xfrm>
            <a:off x="8211225" y="290544"/>
            <a:ext cx="9679372" cy="10303764"/>
          </a:xfrm>
          <a:prstGeom prst="rect">
            <a:avLst/>
          </a:prstGeom>
        </p:spPr>
        <p:txBody>
          <a:bodyPr lIns="0" tIns="0" rIns="0" bIns="0" rtlCol="0" anchor="t">
            <a:spAutoFit/>
          </a:bodyPr>
          <a:lstStyle/>
          <a:p>
            <a:pPr>
              <a:lnSpc>
                <a:spcPts val="4326"/>
              </a:lnSpc>
            </a:pPr>
            <a:r>
              <a:rPr lang="en-US" sz="3090" spc="12">
                <a:solidFill>
                  <a:srgbClr val="234761"/>
                </a:solidFill>
                <a:latin typeface="Inter"/>
              </a:rPr>
              <a:t>   Exposure to an event or events that creates a real or perceived threat to life, safety, or sense of well being and bodily integrity </a:t>
            </a:r>
          </a:p>
          <a:p>
            <a:pPr>
              <a:lnSpc>
                <a:spcPts val="4326"/>
              </a:lnSpc>
            </a:pPr>
            <a:r>
              <a:rPr lang="en-US" sz="3090" spc="12">
                <a:solidFill>
                  <a:srgbClr val="234761"/>
                </a:solidFill>
                <a:latin typeface="Inter"/>
              </a:rPr>
              <a:t> May result from war, natural disasters, severely distressing events</a:t>
            </a:r>
          </a:p>
          <a:p>
            <a:pPr>
              <a:lnSpc>
                <a:spcPts val="4326"/>
              </a:lnSpc>
            </a:pPr>
            <a:r>
              <a:rPr lang="en-US" sz="3090" spc="12">
                <a:solidFill>
                  <a:srgbClr val="234761"/>
                </a:solidFill>
                <a:latin typeface="Inter"/>
              </a:rPr>
              <a:t> When the brain senses a threat, releases hormones or chemicals throughout the body to help react to the threat and/or trauma</a:t>
            </a:r>
          </a:p>
          <a:p>
            <a:pPr>
              <a:lnSpc>
                <a:spcPts val="4326"/>
              </a:lnSpc>
            </a:pPr>
            <a:r>
              <a:rPr lang="en-US" sz="3090" spc="12">
                <a:solidFill>
                  <a:srgbClr val="234761"/>
                </a:solidFill>
                <a:latin typeface="Inter"/>
              </a:rPr>
              <a:t> The brain does not distinguish between “types” of sexual assault</a:t>
            </a:r>
          </a:p>
          <a:p>
            <a:pPr>
              <a:lnSpc>
                <a:spcPts val="4326"/>
              </a:lnSpc>
            </a:pPr>
            <a:r>
              <a:rPr lang="en-US" sz="3090" spc="12">
                <a:solidFill>
                  <a:srgbClr val="234761"/>
                </a:solidFill>
                <a:latin typeface="Inter"/>
              </a:rPr>
              <a:t> Interprets stranger or acquaintance equally as threats to survival.</a:t>
            </a:r>
          </a:p>
          <a:p>
            <a:pPr>
              <a:lnSpc>
                <a:spcPts val="4326"/>
              </a:lnSpc>
            </a:pPr>
            <a:r>
              <a:rPr lang="en-US" sz="3090" spc="12">
                <a:solidFill>
                  <a:srgbClr val="234761"/>
                </a:solidFill>
                <a:latin typeface="Inter"/>
              </a:rPr>
              <a:t> </a:t>
            </a:r>
          </a:p>
          <a:p>
            <a:pPr>
              <a:lnSpc>
                <a:spcPts val="4326"/>
              </a:lnSpc>
            </a:pPr>
            <a:r>
              <a:rPr lang="en-US" sz="3090" spc="12">
                <a:solidFill>
                  <a:srgbClr val="234761"/>
                </a:solidFill>
                <a:latin typeface="Inter"/>
              </a:rPr>
              <a:t> The brain also does not typically differentiate between an actual threat and a perceived or subjective threat </a:t>
            </a:r>
          </a:p>
          <a:p>
            <a:pPr>
              <a:lnSpc>
                <a:spcPts val="4326"/>
              </a:lnSpc>
            </a:pPr>
            <a:r>
              <a:rPr lang="en-US" sz="3090" spc="12">
                <a:solidFill>
                  <a:srgbClr val="234761"/>
                </a:solidFill>
                <a:latin typeface="Inter"/>
              </a:rPr>
              <a:t> Sometimes also a function of prior experiences, rather than the immediate situation</a:t>
            </a:r>
          </a:p>
          <a:p>
            <a:pPr>
              <a:lnSpc>
                <a:spcPts val="4326"/>
              </a:lnSpc>
            </a:pPr>
            <a:endParaRPr lang="en-US" sz="3090" spc="12">
              <a:solidFill>
                <a:srgbClr val="234761"/>
              </a:solidFill>
              <a:latin typeface="Inter"/>
            </a:endParaRPr>
          </a:p>
        </p:txBody>
      </p:sp>
      <p:sp>
        <p:nvSpPr>
          <p:cNvPr id="8" name="TextBox 8"/>
          <p:cNvSpPr txBox="1"/>
          <p:nvPr/>
        </p:nvSpPr>
        <p:spPr>
          <a:xfrm>
            <a:off x="3110996" y="9448452"/>
            <a:ext cx="4384358" cy="452322"/>
          </a:xfrm>
          <a:prstGeom prst="rect">
            <a:avLst/>
          </a:prstGeom>
        </p:spPr>
        <p:txBody>
          <a:bodyPr lIns="0" tIns="0" rIns="0" bIns="0" rtlCol="0" anchor="t">
            <a:spAutoFit/>
          </a:bodyPr>
          <a:lstStyle/>
          <a:p>
            <a:pPr algn="ctr">
              <a:lnSpc>
                <a:spcPts val="1843"/>
              </a:lnSpc>
              <a:spcBef>
                <a:spcPct val="0"/>
              </a:spcBef>
            </a:pPr>
            <a:endParaRPr/>
          </a:p>
          <a:p>
            <a:pPr algn="ctr">
              <a:lnSpc>
                <a:spcPts val="1843"/>
              </a:lnSpc>
              <a:spcBef>
                <a:spcPct val="0"/>
              </a:spcBef>
            </a:pPr>
            <a:r>
              <a:rPr lang="en-US" sz="1317">
                <a:solidFill>
                  <a:srgbClr val="234761"/>
                </a:solidFill>
                <a:latin typeface="Garet Light"/>
              </a:rPr>
              <a:t>@2023 ATIXA Association of Title IX Administrators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7468" y="0"/>
            <a:ext cx="18525468" cy="10287000"/>
            <a:chOff x="0" y="0"/>
            <a:chExt cx="24700624" cy="13716000"/>
          </a:xfrm>
        </p:grpSpPr>
        <p:sp>
          <p:nvSpPr>
            <p:cNvPr id="3" name="AutoShape 3"/>
            <p:cNvSpPr/>
            <p:nvPr/>
          </p:nvSpPr>
          <p:spPr>
            <a:xfrm>
              <a:off x="0" y="0"/>
              <a:ext cx="24700624"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a:off x="6134628" y="0"/>
            <a:ext cx="12153372" cy="10287000"/>
            <a:chOff x="0" y="0"/>
            <a:chExt cx="16204496" cy="13716000"/>
          </a:xfrm>
        </p:grpSpPr>
        <p:sp>
          <p:nvSpPr>
            <p:cNvPr id="5" name="AutoShape 5"/>
            <p:cNvSpPr/>
            <p:nvPr/>
          </p:nvSpPr>
          <p:spPr>
            <a:xfrm>
              <a:off x="0" y="0"/>
              <a:ext cx="16204496" cy="13716000"/>
            </a:xfrm>
            <a:prstGeom prst="rect">
              <a:avLst/>
            </a:prstGeom>
            <a:solidFill>
              <a:srgbClr val="9AB4C4">
                <a:alpha val="70980"/>
              </a:srgbClr>
            </a:solidFill>
          </p:spPr>
          <p:txBody>
            <a:bodyPr/>
            <a:lstStyle/>
            <a:p>
              <a:endParaRPr lang="en-US"/>
            </a:p>
          </p:txBody>
        </p:sp>
      </p:grpSp>
      <p:sp>
        <p:nvSpPr>
          <p:cNvPr id="6" name="TextBox 6"/>
          <p:cNvSpPr txBox="1"/>
          <p:nvPr/>
        </p:nvSpPr>
        <p:spPr>
          <a:xfrm>
            <a:off x="188715" y="3485038"/>
            <a:ext cx="5945913" cy="1990725"/>
          </a:xfrm>
          <a:prstGeom prst="rect">
            <a:avLst/>
          </a:prstGeom>
        </p:spPr>
        <p:txBody>
          <a:bodyPr lIns="0" tIns="0" rIns="0" bIns="0" rtlCol="0" anchor="t">
            <a:spAutoFit/>
          </a:bodyPr>
          <a:lstStyle/>
          <a:p>
            <a:pPr>
              <a:lnSpc>
                <a:spcPts val="7844"/>
              </a:lnSpc>
            </a:pPr>
            <a:r>
              <a:rPr lang="en-US" sz="6537">
                <a:solidFill>
                  <a:srgbClr val="9AB4C4"/>
                </a:solidFill>
                <a:latin typeface="Inter Bold"/>
              </a:rPr>
              <a:t>TRAUMA AND MEMORY</a:t>
            </a:r>
          </a:p>
        </p:txBody>
      </p:sp>
      <p:sp>
        <p:nvSpPr>
          <p:cNvPr id="7" name="TextBox 7"/>
          <p:cNvSpPr txBox="1"/>
          <p:nvPr/>
        </p:nvSpPr>
        <p:spPr>
          <a:xfrm>
            <a:off x="6604551" y="952500"/>
            <a:ext cx="11213527" cy="8237129"/>
          </a:xfrm>
          <a:prstGeom prst="rect">
            <a:avLst/>
          </a:prstGeom>
        </p:spPr>
        <p:txBody>
          <a:bodyPr lIns="0" tIns="0" rIns="0" bIns="0" rtlCol="0" anchor="t">
            <a:spAutoFit/>
          </a:bodyPr>
          <a:lstStyle/>
          <a:p>
            <a:pPr>
              <a:lnSpc>
                <a:spcPts val="5058"/>
              </a:lnSpc>
            </a:pPr>
            <a:r>
              <a:rPr lang="en-US" sz="3613" spc="14">
                <a:solidFill>
                  <a:srgbClr val="234761"/>
                </a:solidFill>
                <a:latin typeface="Inter"/>
              </a:rPr>
              <a:t> Memory is formed in two steps:</a:t>
            </a:r>
          </a:p>
          <a:p>
            <a:pPr marL="780055" lvl="1" indent="-390027">
              <a:lnSpc>
                <a:spcPts val="5058"/>
              </a:lnSpc>
              <a:buFont typeface="Arial"/>
              <a:buChar char="•"/>
            </a:pPr>
            <a:r>
              <a:rPr lang="en-US" sz="3613" spc="14">
                <a:solidFill>
                  <a:srgbClr val="234761"/>
                </a:solidFill>
                <a:latin typeface="Inter"/>
              </a:rPr>
              <a:t> Encoding: organizing sensory information coming into the brain. </a:t>
            </a:r>
          </a:p>
          <a:p>
            <a:pPr marL="780055" lvl="1" indent="-390027">
              <a:lnSpc>
                <a:spcPts val="5058"/>
              </a:lnSpc>
              <a:buFont typeface="Arial"/>
              <a:buChar char="•"/>
            </a:pPr>
            <a:r>
              <a:rPr lang="en-US" sz="3613" spc="14">
                <a:solidFill>
                  <a:srgbClr val="234761"/>
                </a:solidFill>
                <a:latin typeface="Inter"/>
              </a:rPr>
              <a:t> Consolidation: grouping into memories and storing the stimulus.</a:t>
            </a:r>
          </a:p>
          <a:p>
            <a:pPr>
              <a:lnSpc>
                <a:spcPts val="5058"/>
              </a:lnSpc>
            </a:pPr>
            <a:r>
              <a:rPr lang="en-US" sz="3613" spc="14">
                <a:solidFill>
                  <a:srgbClr val="234761"/>
                </a:solidFill>
                <a:latin typeface="Inter"/>
              </a:rPr>
              <a:t> </a:t>
            </a:r>
          </a:p>
          <a:p>
            <a:pPr>
              <a:lnSpc>
                <a:spcPts val="5058"/>
              </a:lnSpc>
            </a:pPr>
            <a:r>
              <a:rPr lang="en-US" sz="3613" spc="14">
                <a:solidFill>
                  <a:srgbClr val="234761"/>
                </a:solidFill>
                <a:latin typeface="Inter"/>
              </a:rPr>
              <a:t>Trauma can interfere with the encoding and/or the consolidation of memory </a:t>
            </a:r>
          </a:p>
          <a:p>
            <a:pPr>
              <a:lnSpc>
                <a:spcPts val="5058"/>
              </a:lnSpc>
            </a:pPr>
            <a:r>
              <a:rPr lang="en-US" sz="3613" spc="14">
                <a:solidFill>
                  <a:srgbClr val="234761"/>
                </a:solidFill>
                <a:latin typeface="Inter"/>
              </a:rPr>
              <a:t>May create fragmented memories </a:t>
            </a:r>
          </a:p>
          <a:p>
            <a:pPr>
              <a:lnSpc>
                <a:spcPts val="5058"/>
              </a:lnSpc>
            </a:pPr>
            <a:r>
              <a:rPr lang="en-US" sz="3613" spc="14">
                <a:solidFill>
                  <a:srgbClr val="234761"/>
                </a:solidFill>
                <a:latin typeface="Inter"/>
              </a:rPr>
              <a:t>Recall can be slower and more difficult </a:t>
            </a:r>
          </a:p>
          <a:p>
            <a:pPr>
              <a:lnSpc>
                <a:spcPts val="5058"/>
              </a:lnSpc>
            </a:pPr>
            <a:r>
              <a:rPr lang="en-US" sz="3613" spc="14">
                <a:solidFill>
                  <a:srgbClr val="234761"/>
                </a:solidFill>
                <a:latin typeface="Inter"/>
              </a:rPr>
              <a:t>Alcohol may interfere further with memory </a:t>
            </a:r>
          </a:p>
          <a:p>
            <a:pPr>
              <a:lnSpc>
                <a:spcPts val="5058"/>
              </a:lnSpc>
            </a:pPr>
            <a:r>
              <a:rPr lang="en-US" sz="3613" spc="14">
                <a:solidFill>
                  <a:srgbClr val="234761"/>
                </a:solidFill>
                <a:latin typeface="Inter"/>
              </a:rPr>
              <a:t>However, sensory information (smell, sound, etc.), may still function properly.</a:t>
            </a:r>
          </a:p>
        </p:txBody>
      </p:sp>
      <p:sp>
        <p:nvSpPr>
          <p:cNvPr id="8" name="TextBox 8"/>
          <p:cNvSpPr txBox="1"/>
          <p:nvPr/>
        </p:nvSpPr>
        <p:spPr>
          <a:xfrm>
            <a:off x="1373900" y="9506355"/>
            <a:ext cx="4384358" cy="452322"/>
          </a:xfrm>
          <a:prstGeom prst="rect">
            <a:avLst/>
          </a:prstGeom>
        </p:spPr>
        <p:txBody>
          <a:bodyPr lIns="0" tIns="0" rIns="0" bIns="0" rtlCol="0" anchor="t">
            <a:spAutoFit/>
          </a:bodyPr>
          <a:lstStyle/>
          <a:p>
            <a:pPr algn="ctr">
              <a:lnSpc>
                <a:spcPts val="1843"/>
              </a:lnSpc>
              <a:spcBef>
                <a:spcPct val="0"/>
              </a:spcBef>
            </a:pPr>
            <a:endParaRPr/>
          </a:p>
          <a:p>
            <a:pPr algn="ctr">
              <a:lnSpc>
                <a:spcPts val="1843"/>
              </a:lnSpc>
              <a:spcBef>
                <a:spcPct val="0"/>
              </a:spcBef>
            </a:pPr>
            <a:r>
              <a:rPr lang="en-US" sz="1317">
                <a:solidFill>
                  <a:srgbClr val="234761"/>
                </a:solidFill>
                <a:latin typeface="Garet Light"/>
              </a:rPr>
              <a:t>@2023 ATIXA Association of Title IX Administrators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7468" y="0"/>
            <a:ext cx="18525468" cy="10287000"/>
            <a:chOff x="0" y="0"/>
            <a:chExt cx="24700624" cy="13716000"/>
          </a:xfrm>
        </p:grpSpPr>
        <p:sp>
          <p:nvSpPr>
            <p:cNvPr id="3" name="AutoShape 3"/>
            <p:cNvSpPr/>
            <p:nvPr/>
          </p:nvSpPr>
          <p:spPr>
            <a:xfrm>
              <a:off x="0" y="0"/>
              <a:ext cx="24700624"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a:off x="6134628" y="0"/>
            <a:ext cx="12153372" cy="10287000"/>
            <a:chOff x="0" y="0"/>
            <a:chExt cx="16204496" cy="13716000"/>
          </a:xfrm>
        </p:grpSpPr>
        <p:sp>
          <p:nvSpPr>
            <p:cNvPr id="5" name="AutoShape 5"/>
            <p:cNvSpPr/>
            <p:nvPr/>
          </p:nvSpPr>
          <p:spPr>
            <a:xfrm>
              <a:off x="0" y="0"/>
              <a:ext cx="16204496" cy="13716000"/>
            </a:xfrm>
            <a:prstGeom prst="rect">
              <a:avLst/>
            </a:prstGeom>
            <a:solidFill>
              <a:srgbClr val="9AB4C4">
                <a:alpha val="70980"/>
              </a:srgbClr>
            </a:solidFill>
          </p:spPr>
          <p:txBody>
            <a:bodyPr/>
            <a:lstStyle/>
            <a:p>
              <a:endParaRPr lang="en-US"/>
            </a:p>
          </p:txBody>
        </p:sp>
      </p:grpSp>
      <p:sp>
        <p:nvSpPr>
          <p:cNvPr id="6" name="TextBox 6"/>
          <p:cNvSpPr txBox="1"/>
          <p:nvPr/>
        </p:nvSpPr>
        <p:spPr>
          <a:xfrm>
            <a:off x="188715" y="3485038"/>
            <a:ext cx="5945913" cy="1990725"/>
          </a:xfrm>
          <a:prstGeom prst="rect">
            <a:avLst/>
          </a:prstGeom>
        </p:spPr>
        <p:txBody>
          <a:bodyPr lIns="0" tIns="0" rIns="0" bIns="0" rtlCol="0" anchor="t">
            <a:spAutoFit/>
          </a:bodyPr>
          <a:lstStyle/>
          <a:p>
            <a:pPr>
              <a:lnSpc>
                <a:spcPts val="7844"/>
              </a:lnSpc>
            </a:pPr>
            <a:r>
              <a:rPr lang="en-US" sz="6537">
                <a:solidFill>
                  <a:srgbClr val="9AB4C4"/>
                </a:solidFill>
                <a:latin typeface="Inter Bold"/>
              </a:rPr>
              <a:t>TRAUMA AND MEMORY</a:t>
            </a:r>
          </a:p>
        </p:txBody>
      </p:sp>
      <p:sp>
        <p:nvSpPr>
          <p:cNvPr id="7" name="TextBox 7"/>
          <p:cNvSpPr txBox="1"/>
          <p:nvPr/>
        </p:nvSpPr>
        <p:spPr>
          <a:xfrm>
            <a:off x="6836163" y="82246"/>
            <a:ext cx="10144913" cy="9876432"/>
          </a:xfrm>
          <a:prstGeom prst="rect">
            <a:avLst/>
          </a:prstGeom>
        </p:spPr>
        <p:txBody>
          <a:bodyPr lIns="0" tIns="0" rIns="0" bIns="0" rtlCol="0" anchor="t">
            <a:spAutoFit/>
          </a:bodyPr>
          <a:lstStyle/>
          <a:p>
            <a:pPr marL="805548" lvl="1" indent="-402774">
              <a:lnSpc>
                <a:spcPts val="5223"/>
              </a:lnSpc>
              <a:buFont typeface="Arial"/>
              <a:buChar char="•"/>
            </a:pPr>
            <a:r>
              <a:rPr lang="en-US" sz="3731" spc="14">
                <a:solidFill>
                  <a:srgbClr val="234761"/>
                </a:solidFill>
                <a:latin typeface="Inter"/>
              </a:rPr>
              <a:t> Expecting a complainant to give a linear account in the days after an incident, or having been triggered, is not always realistic.</a:t>
            </a:r>
          </a:p>
          <a:p>
            <a:pPr marL="805548" lvl="1" indent="-402774">
              <a:lnSpc>
                <a:spcPts val="5223"/>
              </a:lnSpc>
              <a:buFont typeface="Arial"/>
              <a:buChar char="•"/>
            </a:pPr>
            <a:r>
              <a:rPr lang="en-US" sz="3731" spc="14">
                <a:solidFill>
                  <a:srgbClr val="234761"/>
                </a:solidFill>
                <a:latin typeface="Inter"/>
              </a:rPr>
              <a:t>Memory fragmentation can occur.</a:t>
            </a:r>
          </a:p>
          <a:p>
            <a:pPr marL="805548" lvl="1" indent="-402774">
              <a:lnSpc>
                <a:spcPts val="5223"/>
              </a:lnSpc>
              <a:buFont typeface="Arial"/>
              <a:buChar char="•"/>
            </a:pPr>
            <a:r>
              <a:rPr lang="en-US" sz="3731" spc="14">
                <a:solidFill>
                  <a:srgbClr val="234761"/>
                </a:solidFill>
                <a:latin typeface="Inter"/>
              </a:rPr>
              <a:t> Having “inconsistent” memory, pausing, and stumbling to provide an account are not outside the bounds of what one could expect from a person who has experienced trauma.</a:t>
            </a:r>
          </a:p>
          <a:p>
            <a:pPr marL="805548" lvl="1" indent="-402774">
              <a:lnSpc>
                <a:spcPts val="5223"/>
              </a:lnSpc>
              <a:buFont typeface="Arial"/>
              <a:buChar char="•"/>
            </a:pPr>
            <a:r>
              <a:rPr lang="en-US" sz="3731" spc="14">
                <a:solidFill>
                  <a:srgbClr val="234761"/>
                </a:solidFill>
                <a:latin typeface="Inter"/>
              </a:rPr>
              <a:t> A non-linear account, with jumping around and scattered memories is not uncommon.</a:t>
            </a:r>
          </a:p>
          <a:p>
            <a:pPr marL="805548" lvl="1" indent="-402774">
              <a:lnSpc>
                <a:spcPts val="5223"/>
              </a:lnSpc>
              <a:buFont typeface="Arial"/>
              <a:buChar char="•"/>
            </a:pPr>
            <a:r>
              <a:rPr lang="en-US" sz="3731" spc="14">
                <a:solidFill>
                  <a:srgbClr val="234761"/>
                </a:solidFill>
                <a:latin typeface="Inter"/>
              </a:rPr>
              <a:t> Be patient during the interview and allow time.</a:t>
            </a:r>
          </a:p>
        </p:txBody>
      </p:sp>
      <p:sp>
        <p:nvSpPr>
          <p:cNvPr id="8" name="TextBox 8"/>
          <p:cNvSpPr txBox="1"/>
          <p:nvPr/>
        </p:nvSpPr>
        <p:spPr>
          <a:xfrm>
            <a:off x="1373900" y="9506355"/>
            <a:ext cx="4384358" cy="452322"/>
          </a:xfrm>
          <a:prstGeom prst="rect">
            <a:avLst/>
          </a:prstGeom>
        </p:spPr>
        <p:txBody>
          <a:bodyPr lIns="0" tIns="0" rIns="0" bIns="0" rtlCol="0" anchor="t">
            <a:spAutoFit/>
          </a:bodyPr>
          <a:lstStyle/>
          <a:p>
            <a:pPr algn="ctr">
              <a:lnSpc>
                <a:spcPts val="1843"/>
              </a:lnSpc>
              <a:spcBef>
                <a:spcPct val="0"/>
              </a:spcBef>
            </a:pPr>
            <a:endParaRPr/>
          </a:p>
          <a:p>
            <a:pPr algn="ctr">
              <a:lnSpc>
                <a:spcPts val="1843"/>
              </a:lnSpc>
              <a:spcBef>
                <a:spcPct val="0"/>
              </a:spcBef>
            </a:pPr>
            <a:r>
              <a:rPr lang="en-US" sz="1317">
                <a:solidFill>
                  <a:srgbClr val="234761"/>
                </a:solidFill>
                <a:latin typeface="Garet Light"/>
              </a:rPr>
              <a:t>@2023 ATIXA Association of Title IX Administrators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7468" y="0"/>
            <a:ext cx="18525468" cy="10287000"/>
            <a:chOff x="0" y="0"/>
            <a:chExt cx="24700624" cy="13716000"/>
          </a:xfrm>
        </p:grpSpPr>
        <p:sp>
          <p:nvSpPr>
            <p:cNvPr id="3" name="AutoShape 3"/>
            <p:cNvSpPr/>
            <p:nvPr/>
          </p:nvSpPr>
          <p:spPr>
            <a:xfrm>
              <a:off x="0" y="0"/>
              <a:ext cx="24700624"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a:off x="6134628" y="0"/>
            <a:ext cx="12153372" cy="10287000"/>
            <a:chOff x="0" y="0"/>
            <a:chExt cx="16204496" cy="13716000"/>
          </a:xfrm>
        </p:grpSpPr>
        <p:sp>
          <p:nvSpPr>
            <p:cNvPr id="5" name="AutoShape 5"/>
            <p:cNvSpPr/>
            <p:nvPr/>
          </p:nvSpPr>
          <p:spPr>
            <a:xfrm>
              <a:off x="0" y="0"/>
              <a:ext cx="16204496" cy="13716000"/>
            </a:xfrm>
            <a:prstGeom prst="rect">
              <a:avLst/>
            </a:prstGeom>
            <a:solidFill>
              <a:srgbClr val="9AB4C4">
                <a:alpha val="70980"/>
              </a:srgbClr>
            </a:solidFill>
          </p:spPr>
          <p:txBody>
            <a:bodyPr/>
            <a:lstStyle/>
            <a:p>
              <a:endParaRPr lang="en-US"/>
            </a:p>
          </p:txBody>
        </p:sp>
      </p:grpSp>
      <p:sp>
        <p:nvSpPr>
          <p:cNvPr id="6" name="TextBox 6"/>
          <p:cNvSpPr txBox="1"/>
          <p:nvPr/>
        </p:nvSpPr>
        <p:spPr>
          <a:xfrm>
            <a:off x="188715" y="3485038"/>
            <a:ext cx="5945913" cy="1990725"/>
          </a:xfrm>
          <a:prstGeom prst="rect">
            <a:avLst/>
          </a:prstGeom>
        </p:spPr>
        <p:txBody>
          <a:bodyPr lIns="0" tIns="0" rIns="0" bIns="0" rtlCol="0" anchor="t">
            <a:spAutoFit/>
          </a:bodyPr>
          <a:lstStyle/>
          <a:p>
            <a:pPr>
              <a:lnSpc>
                <a:spcPts val="7844"/>
              </a:lnSpc>
            </a:pPr>
            <a:r>
              <a:rPr lang="en-US" sz="6537">
                <a:solidFill>
                  <a:srgbClr val="9AB4C4"/>
                </a:solidFill>
                <a:latin typeface="Inter Bold"/>
              </a:rPr>
              <a:t>TRAUMA AND MEMORY</a:t>
            </a:r>
          </a:p>
        </p:txBody>
      </p:sp>
      <p:sp>
        <p:nvSpPr>
          <p:cNvPr id="7" name="TextBox 7"/>
          <p:cNvSpPr txBox="1"/>
          <p:nvPr/>
        </p:nvSpPr>
        <p:spPr>
          <a:xfrm>
            <a:off x="6134628" y="189720"/>
            <a:ext cx="11124672" cy="9557084"/>
          </a:xfrm>
          <a:prstGeom prst="rect">
            <a:avLst/>
          </a:prstGeom>
        </p:spPr>
        <p:txBody>
          <a:bodyPr lIns="0" tIns="0" rIns="0" bIns="0" rtlCol="0" anchor="t">
            <a:spAutoFit/>
          </a:bodyPr>
          <a:lstStyle/>
          <a:p>
            <a:pPr marL="779795" lvl="1" indent="-389898">
              <a:lnSpc>
                <a:spcPts val="5056"/>
              </a:lnSpc>
              <a:buFont typeface="Arial"/>
              <a:buChar char="•"/>
            </a:pPr>
            <a:r>
              <a:rPr lang="en-US" sz="3611" spc="14">
                <a:solidFill>
                  <a:srgbClr val="234761"/>
                </a:solidFill>
                <a:latin typeface="Inter"/>
              </a:rPr>
              <a:t>However, while trauma may help explain issues that impact credibility, it typically does NOT excuse them.</a:t>
            </a:r>
          </a:p>
          <a:p>
            <a:pPr marL="779795" lvl="1" indent="-389898">
              <a:lnSpc>
                <a:spcPts val="5056"/>
              </a:lnSpc>
              <a:buFont typeface="Arial"/>
              <a:buChar char="•"/>
            </a:pPr>
            <a:r>
              <a:rPr lang="en-US" sz="3611" spc="14">
                <a:solidFill>
                  <a:srgbClr val="234761"/>
                </a:solidFill>
                <a:latin typeface="Inter"/>
              </a:rPr>
              <a:t>An assessment of credibility must focus on issues such as the reliability, consistency, and believability of the parties.</a:t>
            </a:r>
          </a:p>
          <a:p>
            <a:pPr marL="779795" lvl="1" indent="-389898">
              <a:lnSpc>
                <a:spcPts val="5056"/>
              </a:lnSpc>
              <a:buFont typeface="Arial"/>
              <a:buChar char="•"/>
            </a:pPr>
            <a:r>
              <a:rPr lang="en-US" sz="3611" spc="14">
                <a:solidFill>
                  <a:srgbClr val="234761"/>
                </a:solidFill>
                <a:latin typeface="Inter"/>
              </a:rPr>
              <a:t>If, for example, a party’s account is inconsistent or variable, lacking in detail, or has material memory gaps, it typically lacks credibility. </a:t>
            </a:r>
          </a:p>
          <a:p>
            <a:pPr marL="779795" lvl="1" indent="-389898">
              <a:lnSpc>
                <a:spcPts val="5056"/>
              </a:lnSpc>
              <a:buFont typeface="Arial"/>
              <a:buChar char="•"/>
            </a:pPr>
            <a:r>
              <a:rPr lang="en-US" sz="3611" spc="14">
                <a:solidFill>
                  <a:srgbClr val="234761"/>
                </a:solidFill>
                <a:latin typeface="Inter"/>
              </a:rPr>
              <a:t>An understanding of trauma and its impact will provide insight as to why some credibility deficits exist, but a trauma-informed understanding should not materially impact a credibility assessment. </a:t>
            </a:r>
          </a:p>
        </p:txBody>
      </p:sp>
      <p:sp>
        <p:nvSpPr>
          <p:cNvPr id="8" name="TextBox 8"/>
          <p:cNvSpPr txBox="1"/>
          <p:nvPr/>
        </p:nvSpPr>
        <p:spPr>
          <a:xfrm>
            <a:off x="1373900" y="9506355"/>
            <a:ext cx="4384358" cy="452322"/>
          </a:xfrm>
          <a:prstGeom prst="rect">
            <a:avLst/>
          </a:prstGeom>
        </p:spPr>
        <p:txBody>
          <a:bodyPr lIns="0" tIns="0" rIns="0" bIns="0" rtlCol="0" anchor="t">
            <a:spAutoFit/>
          </a:bodyPr>
          <a:lstStyle/>
          <a:p>
            <a:pPr algn="ctr">
              <a:lnSpc>
                <a:spcPts val="1843"/>
              </a:lnSpc>
              <a:spcBef>
                <a:spcPct val="0"/>
              </a:spcBef>
            </a:pPr>
            <a:endParaRPr/>
          </a:p>
          <a:p>
            <a:pPr algn="ctr">
              <a:lnSpc>
                <a:spcPts val="1843"/>
              </a:lnSpc>
              <a:spcBef>
                <a:spcPct val="0"/>
              </a:spcBef>
            </a:pPr>
            <a:r>
              <a:rPr lang="en-US" sz="1317">
                <a:solidFill>
                  <a:srgbClr val="234761"/>
                </a:solidFill>
                <a:latin typeface="Garet Light"/>
              </a:rPr>
              <a:t>@2023 ATIXA Association of Title IX Administrators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1972083" y="-1710306"/>
            <a:ext cx="1315135" cy="5259301"/>
            <a:chOff x="0" y="0"/>
            <a:chExt cx="1753514" cy="7012401"/>
          </a:xfrm>
        </p:grpSpPr>
        <p:sp>
          <p:nvSpPr>
            <p:cNvPr id="5" name="AutoShape 5"/>
            <p:cNvSpPr/>
            <p:nvPr/>
          </p:nvSpPr>
          <p:spPr>
            <a:xfrm>
              <a:off x="0" y="0"/>
              <a:ext cx="1753514" cy="7012401"/>
            </a:xfrm>
            <a:prstGeom prst="rect">
              <a:avLst/>
            </a:prstGeom>
            <a:solidFill>
              <a:srgbClr val="9AB4C4">
                <a:alpha val="70980"/>
              </a:srgbClr>
            </a:solidFill>
          </p:spPr>
          <p:txBody>
            <a:bodyPr/>
            <a:lstStyle/>
            <a:p>
              <a:endParaRPr lang="en-US"/>
            </a:p>
          </p:txBody>
        </p:sp>
      </p:grpSp>
      <p:grpSp>
        <p:nvGrpSpPr>
          <p:cNvPr id="6" name="Group 6"/>
          <p:cNvGrpSpPr/>
          <p:nvPr/>
        </p:nvGrpSpPr>
        <p:grpSpPr>
          <a:xfrm rot="10774412">
            <a:off x="2598865" y="3904897"/>
            <a:ext cx="5320871" cy="6362389"/>
            <a:chOff x="0" y="0"/>
            <a:chExt cx="1737349" cy="2077422"/>
          </a:xfrm>
        </p:grpSpPr>
        <p:sp>
          <p:nvSpPr>
            <p:cNvPr id="7" name="Freeform 7"/>
            <p:cNvSpPr/>
            <p:nvPr/>
          </p:nvSpPr>
          <p:spPr>
            <a:xfrm>
              <a:off x="0" y="0"/>
              <a:ext cx="1737349" cy="2077422"/>
            </a:xfrm>
            <a:custGeom>
              <a:avLst/>
              <a:gdLst/>
              <a:ahLst/>
              <a:cxnLst/>
              <a:rect l="l" t="t" r="r" b="b"/>
              <a:pathLst>
                <a:path w="1737349" h="2077422">
                  <a:moveTo>
                    <a:pt x="50925" y="0"/>
                  </a:moveTo>
                  <a:lnTo>
                    <a:pt x="1686424" y="0"/>
                  </a:lnTo>
                  <a:cubicBezTo>
                    <a:pt x="1714549" y="0"/>
                    <a:pt x="1737349" y="22800"/>
                    <a:pt x="1737349" y="50925"/>
                  </a:cubicBezTo>
                  <a:lnTo>
                    <a:pt x="1737349" y="2026496"/>
                  </a:lnTo>
                  <a:cubicBezTo>
                    <a:pt x="1737349" y="2054622"/>
                    <a:pt x="1714549" y="2077422"/>
                    <a:pt x="1686424" y="2077422"/>
                  </a:cubicBezTo>
                  <a:lnTo>
                    <a:pt x="50925" y="2077422"/>
                  </a:lnTo>
                  <a:cubicBezTo>
                    <a:pt x="22800" y="2077422"/>
                    <a:pt x="0" y="2054622"/>
                    <a:pt x="0" y="2026496"/>
                  </a:cubicBezTo>
                  <a:lnTo>
                    <a:pt x="0" y="50925"/>
                  </a:lnTo>
                  <a:cubicBezTo>
                    <a:pt x="0" y="22800"/>
                    <a:pt x="22800" y="0"/>
                    <a:pt x="50925" y="0"/>
                  </a:cubicBezTo>
                  <a:close/>
                </a:path>
              </a:pathLst>
            </a:custGeom>
            <a:solidFill>
              <a:srgbClr val="9AB4C4"/>
            </a:solidFill>
            <a:ln w="19050" cap="rnd">
              <a:solidFill>
                <a:srgbClr val="313137"/>
              </a:solidFill>
              <a:prstDash val="solid"/>
              <a:round/>
            </a:ln>
          </p:spPr>
          <p:txBody>
            <a:bodyPr/>
            <a:lstStyle/>
            <a:p>
              <a:endParaRPr lang="en-US"/>
            </a:p>
          </p:txBody>
        </p:sp>
        <p:sp>
          <p:nvSpPr>
            <p:cNvPr id="8" name="TextBox 8"/>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9" name="Group 9"/>
          <p:cNvGrpSpPr/>
          <p:nvPr/>
        </p:nvGrpSpPr>
        <p:grpSpPr>
          <a:xfrm rot="10774412">
            <a:off x="10650651" y="3904897"/>
            <a:ext cx="5320871" cy="6362389"/>
            <a:chOff x="0" y="0"/>
            <a:chExt cx="1737349" cy="2077422"/>
          </a:xfrm>
        </p:grpSpPr>
        <p:sp>
          <p:nvSpPr>
            <p:cNvPr id="10" name="Freeform 10"/>
            <p:cNvSpPr/>
            <p:nvPr/>
          </p:nvSpPr>
          <p:spPr>
            <a:xfrm>
              <a:off x="0" y="0"/>
              <a:ext cx="1737349" cy="2077422"/>
            </a:xfrm>
            <a:custGeom>
              <a:avLst/>
              <a:gdLst/>
              <a:ahLst/>
              <a:cxnLst/>
              <a:rect l="l" t="t" r="r" b="b"/>
              <a:pathLst>
                <a:path w="1737349" h="2077422">
                  <a:moveTo>
                    <a:pt x="50925" y="0"/>
                  </a:moveTo>
                  <a:lnTo>
                    <a:pt x="1686424" y="0"/>
                  </a:lnTo>
                  <a:cubicBezTo>
                    <a:pt x="1714549" y="0"/>
                    <a:pt x="1737349" y="22800"/>
                    <a:pt x="1737349" y="50925"/>
                  </a:cubicBezTo>
                  <a:lnTo>
                    <a:pt x="1737349" y="2026496"/>
                  </a:lnTo>
                  <a:cubicBezTo>
                    <a:pt x="1737349" y="2054622"/>
                    <a:pt x="1714549" y="2077422"/>
                    <a:pt x="1686424" y="2077422"/>
                  </a:cubicBezTo>
                  <a:lnTo>
                    <a:pt x="50925" y="2077422"/>
                  </a:lnTo>
                  <a:cubicBezTo>
                    <a:pt x="22800" y="2077422"/>
                    <a:pt x="0" y="2054622"/>
                    <a:pt x="0" y="2026496"/>
                  </a:cubicBezTo>
                  <a:lnTo>
                    <a:pt x="0" y="50925"/>
                  </a:lnTo>
                  <a:cubicBezTo>
                    <a:pt x="0" y="22800"/>
                    <a:pt x="22800" y="0"/>
                    <a:pt x="50925" y="0"/>
                  </a:cubicBezTo>
                  <a:close/>
                </a:path>
              </a:pathLst>
            </a:custGeom>
            <a:solidFill>
              <a:srgbClr val="9AB4C4"/>
            </a:solidFill>
            <a:ln w="19050" cap="rnd">
              <a:solidFill>
                <a:srgbClr val="313137"/>
              </a:solidFill>
              <a:prstDash val="solid"/>
              <a:round/>
            </a:ln>
          </p:spPr>
          <p:txBody>
            <a:bodyPr/>
            <a:lstStyle/>
            <a:p>
              <a:endParaRPr lang="en-US"/>
            </a:p>
          </p:txBody>
        </p:sp>
        <p:sp>
          <p:nvSpPr>
            <p:cNvPr id="11" name="TextBox 11"/>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sp>
        <p:nvSpPr>
          <p:cNvPr id="12" name="Freeform 12"/>
          <p:cNvSpPr/>
          <p:nvPr/>
        </p:nvSpPr>
        <p:spPr>
          <a:xfrm>
            <a:off x="2943630" y="4088932"/>
            <a:ext cx="4631341" cy="5994319"/>
          </a:xfrm>
          <a:custGeom>
            <a:avLst/>
            <a:gdLst/>
            <a:ahLst/>
            <a:cxnLst/>
            <a:rect l="l" t="t" r="r" b="b"/>
            <a:pathLst>
              <a:path w="4631341" h="5994319">
                <a:moveTo>
                  <a:pt x="0" y="0"/>
                </a:moveTo>
                <a:lnTo>
                  <a:pt x="4631341" y="0"/>
                </a:lnTo>
                <a:lnTo>
                  <a:pt x="4631341" y="5994319"/>
                </a:lnTo>
                <a:lnTo>
                  <a:pt x="0" y="5994319"/>
                </a:lnTo>
                <a:lnTo>
                  <a:pt x="0" y="0"/>
                </a:lnTo>
                <a:close/>
              </a:path>
            </a:pathLst>
          </a:custGeom>
          <a:blipFill>
            <a:blip r:embed="rId2"/>
            <a:stretch>
              <a:fillRect/>
            </a:stretch>
          </a:blipFill>
        </p:spPr>
        <p:txBody>
          <a:bodyPr/>
          <a:lstStyle/>
          <a:p>
            <a:endParaRPr lang="en-US"/>
          </a:p>
        </p:txBody>
      </p:sp>
      <p:sp>
        <p:nvSpPr>
          <p:cNvPr id="13" name="Freeform 13"/>
          <p:cNvSpPr/>
          <p:nvPr/>
        </p:nvSpPr>
        <p:spPr>
          <a:xfrm>
            <a:off x="10995416" y="4088932"/>
            <a:ext cx="4631341" cy="5994319"/>
          </a:xfrm>
          <a:custGeom>
            <a:avLst/>
            <a:gdLst/>
            <a:ahLst/>
            <a:cxnLst/>
            <a:rect l="l" t="t" r="r" b="b"/>
            <a:pathLst>
              <a:path w="4631341" h="5994319">
                <a:moveTo>
                  <a:pt x="0" y="0"/>
                </a:moveTo>
                <a:lnTo>
                  <a:pt x="4631342" y="0"/>
                </a:lnTo>
                <a:lnTo>
                  <a:pt x="4631342" y="5994319"/>
                </a:lnTo>
                <a:lnTo>
                  <a:pt x="0" y="5994319"/>
                </a:lnTo>
                <a:lnTo>
                  <a:pt x="0" y="0"/>
                </a:lnTo>
                <a:close/>
              </a:path>
            </a:pathLst>
          </a:custGeom>
          <a:blipFill>
            <a:blip r:embed="rId3"/>
            <a:stretch>
              <a:fillRect/>
            </a:stretch>
          </a:blipFill>
        </p:spPr>
        <p:txBody>
          <a:bodyPr/>
          <a:lstStyle/>
          <a:p>
            <a:endParaRPr lang="en-US"/>
          </a:p>
        </p:txBody>
      </p:sp>
      <p:sp>
        <p:nvSpPr>
          <p:cNvPr id="14" name="TextBox 14"/>
          <p:cNvSpPr txBox="1"/>
          <p:nvPr/>
        </p:nvSpPr>
        <p:spPr>
          <a:xfrm>
            <a:off x="189998" y="381221"/>
            <a:ext cx="2819649"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TRAINING MATERIALS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2750450" y="-2488673"/>
            <a:ext cx="1315135" cy="6816035"/>
            <a:chOff x="0" y="0"/>
            <a:chExt cx="1753514" cy="9088047"/>
          </a:xfrm>
        </p:grpSpPr>
        <p:sp>
          <p:nvSpPr>
            <p:cNvPr id="5" name="AutoShape 5"/>
            <p:cNvSpPr/>
            <p:nvPr/>
          </p:nvSpPr>
          <p:spPr>
            <a:xfrm>
              <a:off x="0" y="0"/>
              <a:ext cx="1753514" cy="9088047"/>
            </a:xfrm>
            <a:prstGeom prst="rect">
              <a:avLst/>
            </a:prstGeom>
            <a:solidFill>
              <a:srgbClr val="9AB4C4">
                <a:alpha val="70980"/>
              </a:srgbClr>
            </a:solidFill>
          </p:spPr>
          <p:txBody>
            <a:bodyPr/>
            <a:lstStyle/>
            <a:p>
              <a:endParaRPr lang="en-US"/>
            </a:p>
          </p:txBody>
        </p:sp>
      </p:grpSp>
      <p:sp>
        <p:nvSpPr>
          <p:cNvPr id="6" name="TextBox 6"/>
          <p:cNvSpPr txBox="1"/>
          <p:nvPr/>
        </p:nvSpPr>
        <p:spPr>
          <a:xfrm>
            <a:off x="230376" y="381221"/>
            <a:ext cx="6355282"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REQUIREMENT FOR IMPARTIALITY</a:t>
            </a:r>
          </a:p>
        </p:txBody>
      </p:sp>
      <p:sp>
        <p:nvSpPr>
          <p:cNvPr id="7" name="TextBox 7"/>
          <p:cNvSpPr txBox="1"/>
          <p:nvPr/>
        </p:nvSpPr>
        <p:spPr>
          <a:xfrm>
            <a:off x="2159672" y="2412146"/>
            <a:ext cx="13968657" cy="7324235"/>
          </a:xfrm>
          <a:prstGeom prst="rect">
            <a:avLst/>
          </a:prstGeom>
        </p:spPr>
        <p:txBody>
          <a:bodyPr lIns="0" tIns="0" rIns="0" bIns="0" rtlCol="0" anchor="t">
            <a:spAutoFit/>
          </a:bodyPr>
          <a:lstStyle/>
          <a:p>
            <a:pPr>
              <a:lnSpc>
                <a:spcPts val="5801"/>
              </a:lnSpc>
            </a:pPr>
            <a:r>
              <a:rPr lang="en-US" sz="4144" spc="16">
                <a:solidFill>
                  <a:srgbClr val="234761"/>
                </a:solidFill>
                <a:latin typeface="Inter"/>
              </a:rPr>
              <a:t>The grievance process must require that any individual designated by the recipient as Title IX Coordinator, investigator, decision maker, or facilitator of informal resolution not to have a conflict of interest or bias: </a:t>
            </a:r>
          </a:p>
          <a:p>
            <a:pPr>
              <a:lnSpc>
                <a:spcPts val="5801"/>
              </a:lnSpc>
            </a:pPr>
            <a:endParaRPr lang="en-US" sz="4144" spc="16">
              <a:solidFill>
                <a:srgbClr val="234761"/>
              </a:solidFill>
              <a:latin typeface="Inter"/>
            </a:endParaRPr>
          </a:p>
          <a:p>
            <a:pPr marL="894751" lvl="1" indent="-447375">
              <a:lnSpc>
                <a:spcPts val="5801"/>
              </a:lnSpc>
              <a:buFont typeface="Arial"/>
              <a:buChar char="•"/>
            </a:pPr>
            <a:r>
              <a:rPr lang="en-US" sz="4144" spc="16">
                <a:solidFill>
                  <a:srgbClr val="234761"/>
                </a:solidFill>
                <a:latin typeface="Inter"/>
              </a:rPr>
              <a:t>For or against complainants or respondents generally </a:t>
            </a:r>
          </a:p>
          <a:p>
            <a:pPr>
              <a:lnSpc>
                <a:spcPts val="5801"/>
              </a:lnSpc>
            </a:pPr>
            <a:r>
              <a:rPr lang="en-US" sz="4144" spc="16">
                <a:solidFill>
                  <a:srgbClr val="234761"/>
                </a:solidFill>
                <a:latin typeface="Inter"/>
              </a:rPr>
              <a:t> OR </a:t>
            </a:r>
          </a:p>
          <a:p>
            <a:pPr marL="894751" lvl="1" indent="-447375">
              <a:lnSpc>
                <a:spcPts val="5801"/>
              </a:lnSpc>
              <a:buFont typeface="Arial"/>
              <a:buChar char="•"/>
            </a:pPr>
            <a:r>
              <a:rPr lang="en-US" sz="4144" spc="16">
                <a:solidFill>
                  <a:srgbClr val="234761"/>
                </a:solidFill>
                <a:latin typeface="Inter"/>
              </a:rPr>
              <a:t>An individual complainant or respondent (this does not apply to advisors). </a:t>
            </a:r>
          </a:p>
        </p:txBody>
      </p:sp>
      <p:sp>
        <p:nvSpPr>
          <p:cNvPr id="8" name="TextBox 8"/>
          <p:cNvSpPr txBox="1"/>
          <p:nvPr/>
        </p:nvSpPr>
        <p:spPr>
          <a:xfrm>
            <a:off x="6363964" y="1818317"/>
            <a:ext cx="5560072" cy="438150"/>
          </a:xfrm>
          <a:prstGeom prst="rect">
            <a:avLst/>
          </a:prstGeom>
        </p:spPr>
        <p:txBody>
          <a:bodyPr lIns="0" tIns="0" rIns="0" bIns="0" rtlCol="0" anchor="t">
            <a:spAutoFit/>
          </a:bodyPr>
          <a:lstStyle/>
          <a:p>
            <a:pPr algn="ctr">
              <a:lnSpc>
                <a:spcPts val="3447"/>
              </a:lnSpc>
            </a:pPr>
            <a:r>
              <a:rPr lang="en-US" sz="2872" spc="91">
                <a:solidFill>
                  <a:srgbClr val="345E7D"/>
                </a:solidFill>
                <a:latin typeface="Inter Bold"/>
              </a:rPr>
              <a:t>Section 106.45(b)(1)(iii)</a:t>
            </a:r>
          </a:p>
        </p:txBody>
      </p:sp>
      <p:grpSp>
        <p:nvGrpSpPr>
          <p:cNvPr id="9" name="Group 9"/>
          <p:cNvGrpSpPr/>
          <p:nvPr/>
        </p:nvGrpSpPr>
        <p:grpSpPr>
          <a:xfrm>
            <a:off x="0" y="9878133"/>
            <a:ext cx="18288000" cy="408867"/>
            <a:chOff x="0" y="0"/>
            <a:chExt cx="24384000" cy="545156"/>
          </a:xfrm>
        </p:grpSpPr>
        <p:sp>
          <p:nvSpPr>
            <p:cNvPr id="10" name="AutoShape 10"/>
            <p:cNvSpPr/>
            <p:nvPr/>
          </p:nvSpPr>
          <p:spPr>
            <a:xfrm>
              <a:off x="0" y="0"/>
              <a:ext cx="24384000" cy="545156"/>
            </a:xfrm>
            <a:prstGeom prst="rect">
              <a:avLst/>
            </a:prstGeom>
            <a:solidFill>
              <a:srgbClr val="5A7688">
                <a:alpha val="70980"/>
              </a:srgbClr>
            </a:solidFill>
          </p:spPr>
          <p:txBody>
            <a:bodyP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2750450" y="-2488673"/>
            <a:ext cx="1315135" cy="6816035"/>
            <a:chOff x="0" y="0"/>
            <a:chExt cx="1753514" cy="9088047"/>
          </a:xfrm>
        </p:grpSpPr>
        <p:sp>
          <p:nvSpPr>
            <p:cNvPr id="5" name="AutoShape 5"/>
            <p:cNvSpPr/>
            <p:nvPr/>
          </p:nvSpPr>
          <p:spPr>
            <a:xfrm>
              <a:off x="0" y="0"/>
              <a:ext cx="1753514" cy="9088047"/>
            </a:xfrm>
            <a:prstGeom prst="rect">
              <a:avLst/>
            </a:prstGeom>
            <a:solidFill>
              <a:srgbClr val="9AB4C4">
                <a:alpha val="70980"/>
              </a:srgbClr>
            </a:solidFill>
          </p:spPr>
          <p:txBody>
            <a:bodyPr/>
            <a:lstStyle/>
            <a:p>
              <a:endParaRPr lang="en-US"/>
            </a:p>
          </p:txBody>
        </p:sp>
      </p:grpSp>
      <p:sp>
        <p:nvSpPr>
          <p:cNvPr id="6" name="TextBox 6"/>
          <p:cNvSpPr txBox="1"/>
          <p:nvPr/>
        </p:nvSpPr>
        <p:spPr>
          <a:xfrm>
            <a:off x="230376" y="381221"/>
            <a:ext cx="6355282"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REQUIREMENT FOR IMPARTIALITY</a:t>
            </a:r>
          </a:p>
        </p:txBody>
      </p:sp>
      <p:sp>
        <p:nvSpPr>
          <p:cNvPr id="7" name="TextBox 7"/>
          <p:cNvSpPr txBox="1"/>
          <p:nvPr/>
        </p:nvSpPr>
        <p:spPr>
          <a:xfrm>
            <a:off x="2159672" y="2412146"/>
            <a:ext cx="13968657" cy="7324235"/>
          </a:xfrm>
          <a:prstGeom prst="rect">
            <a:avLst/>
          </a:prstGeom>
        </p:spPr>
        <p:txBody>
          <a:bodyPr lIns="0" tIns="0" rIns="0" bIns="0" rtlCol="0" anchor="t">
            <a:spAutoFit/>
          </a:bodyPr>
          <a:lstStyle/>
          <a:p>
            <a:pPr>
              <a:lnSpc>
                <a:spcPts val="5801"/>
              </a:lnSpc>
            </a:pPr>
            <a:r>
              <a:rPr lang="en-US" sz="4144" spc="16" dirty="0">
                <a:solidFill>
                  <a:srgbClr val="234761"/>
                </a:solidFill>
                <a:latin typeface="Inter"/>
              </a:rPr>
              <a:t>Requires that officials in Title IX proceedings act: </a:t>
            </a:r>
          </a:p>
          <a:p>
            <a:pPr marL="894751" lvl="1" indent="-447375">
              <a:lnSpc>
                <a:spcPts val="5801"/>
              </a:lnSpc>
              <a:buFont typeface="Arial"/>
              <a:buChar char="•"/>
            </a:pPr>
            <a:r>
              <a:rPr lang="en-US" sz="4144" spc="16" dirty="0">
                <a:solidFill>
                  <a:srgbClr val="234761"/>
                </a:solidFill>
                <a:latin typeface="Inter"/>
              </a:rPr>
              <a:t>Impartially, including avoiding prejudgment of the facts at issue (this does not apply to advisors). </a:t>
            </a:r>
          </a:p>
          <a:p>
            <a:pPr>
              <a:lnSpc>
                <a:spcPts val="5801"/>
              </a:lnSpc>
            </a:pPr>
            <a:endParaRPr lang="en-US" sz="4144" spc="16" dirty="0">
              <a:solidFill>
                <a:srgbClr val="234761"/>
              </a:solidFill>
              <a:latin typeface="Inter"/>
            </a:endParaRPr>
          </a:p>
          <a:p>
            <a:pPr>
              <a:lnSpc>
                <a:spcPts val="5801"/>
              </a:lnSpc>
            </a:pPr>
            <a:r>
              <a:rPr lang="en-US" sz="4144" spc="16" dirty="0">
                <a:solidFill>
                  <a:srgbClr val="234761"/>
                </a:solidFill>
                <a:latin typeface="Inter"/>
              </a:rPr>
              <a:t>Identify and avoid any conflict of interest, and bias. </a:t>
            </a:r>
          </a:p>
          <a:p>
            <a:pPr>
              <a:lnSpc>
                <a:spcPts val="5801"/>
              </a:lnSpc>
            </a:pPr>
            <a:endParaRPr lang="en-US" sz="4144" spc="16" dirty="0">
              <a:solidFill>
                <a:srgbClr val="234761"/>
              </a:solidFill>
              <a:latin typeface="Inter"/>
            </a:endParaRPr>
          </a:p>
          <a:p>
            <a:pPr>
              <a:lnSpc>
                <a:spcPts val="5801"/>
              </a:lnSpc>
            </a:pPr>
            <a:r>
              <a:rPr lang="en-US" sz="4144" spc="16" dirty="0">
                <a:solidFill>
                  <a:srgbClr val="234761"/>
                </a:solidFill>
                <a:latin typeface="Inter"/>
              </a:rPr>
              <a:t>Training material may not rely on sex stereotypes and must promote impartial investigations and adjudications of formal complaints of sexual harassment. </a:t>
            </a:r>
          </a:p>
        </p:txBody>
      </p:sp>
      <p:sp>
        <p:nvSpPr>
          <p:cNvPr id="8" name="TextBox 8"/>
          <p:cNvSpPr txBox="1"/>
          <p:nvPr/>
        </p:nvSpPr>
        <p:spPr>
          <a:xfrm>
            <a:off x="6363964" y="1818317"/>
            <a:ext cx="5560072" cy="438150"/>
          </a:xfrm>
          <a:prstGeom prst="rect">
            <a:avLst/>
          </a:prstGeom>
        </p:spPr>
        <p:txBody>
          <a:bodyPr lIns="0" tIns="0" rIns="0" bIns="0" rtlCol="0" anchor="t">
            <a:spAutoFit/>
          </a:bodyPr>
          <a:lstStyle/>
          <a:p>
            <a:pPr algn="ctr">
              <a:lnSpc>
                <a:spcPts val="3447"/>
              </a:lnSpc>
            </a:pPr>
            <a:r>
              <a:rPr lang="en-US" sz="2872" spc="91">
                <a:solidFill>
                  <a:srgbClr val="345E7D"/>
                </a:solidFill>
                <a:latin typeface="Inter Bold"/>
              </a:rPr>
              <a:t>Section 106.45(b)(1)(iii)</a:t>
            </a:r>
          </a:p>
        </p:txBody>
      </p:sp>
      <p:grpSp>
        <p:nvGrpSpPr>
          <p:cNvPr id="9" name="Group 9"/>
          <p:cNvGrpSpPr/>
          <p:nvPr/>
        </p:nvGrpSpPr>
        <p:grpSpPr>
          <a:xfrm rot="5400000">
            <a:off x="15343803" y="2149634"/>
            <a:ext cx="5172870" cy="715524"/>
            <a:chOff x="0" y="0"/>
            <a:chExt cx="1537596" cy="212684"/>
          </a:xfrm>
        </p:grpSpPr>
        <p:sp>
          <p:nvSpPr>
            <p:cNvPr id="10" name="Freeform 10"/>
            <p:cNvSpPr/>
            <p:nvPr/>
          </p:nvSpPr>
          <p:spPr>
            <a:xfrm>
              <a:off x="0" y="0"/>
              <a:ext cx="1537596" cy="212684"/>
            </a:xfrm>
            <a:custGeom>
              <a:avLst/>
              <a:gdLst/>
              <a:ahLst/>
              <a:cxnLst/>
              <a:rect l="l" t="t" r="r" b="b"/>
              <a:pathLst>
                <a:path w="1537596" h="212684">
                  <a:moveTo>
                    <a:pt x="52382" y="0"/>
                  </a:moveTo>
                  <a:lnTo>
                    <a:pt x="1485214" y="0"/>
                  </a:lnTo>
                  <a:cubicBezTo>
                    <a:pt x="1499107" y="0"/>
                    <a:pt x="1512430" y="5519"/>
                    <a:pt x="1522254" y="15342"/>
                  </a:cubicBezTo>
                  <a:cubicBezTo>
                    <a:pt x="1532077" y="25166"/>
                    <a:pt x="1537596" y="38490"/>
                    <a:pt x="1537596" y="52382"/>
                  </a:cubicBezTo>
                  <a:lnTo>
                    <a:pt x="1537596" y="160302"/>
                  </a:lnTo>
                  <a:cubicBezTo>
                    <a:pt x="1537596" y="189232"/>
                    <a:pt x="1514144" y="212684"/>
                    <a:pt x="1485214" y="212684"/>
                  </a:cubicBezTo>
                  <a:lnTo>
                    <a:pt x="52382" y="212684"/>
                  </a:lnTo>
                  <a:cubicBezTo>
                    <a:pt x="38490" y="212684"/>
                    <a:pt x="25166" y="207165"/>
                    <a:pt x="15342" y="197342"/>
                  </a:cubicBezTo>
                  <a:cubicBezTo>
                    <a:pt x="5519" y="187518"/>
                    <a:pt x="0" y="174194"/>
                    <a:pt x="0" y="160302"/>
                  </a:cubicBezTo>
                  <a:lnTo>
                    <a:pt x="0" y="52382"/>
                  </a:lnTo>
                  <a:cubicBezTo>
                    <a:pt x="0" y="38490"/>
                    <a:pt x="5519" y="25166"/>
                    <a:pt x="15342" y="15342"/>
                  </a:cubicBezTo>
                  <a:cubicBezTo>
                    <a:pt x="25166" y="5519"/>
                    <a:pt x="38490" y="0"/>
                    <a:pt x="52382" y="0"/>
                  </a:cubicBezTo>
                  <a:close/>
                </a:path>
              </a:pathLst>
            </a:custGeom>
            <a:solidFill>
              <a:srgbClr val="345E7D"/>
            </a:solidFill>
            <a:ln w="19050" cap="rnd">
              <a:solidFill>
                <a:srgbClr val="000000"/>
              </a:solidFill>
              <a:prstDash val="solid"/>
              <a:round/>
            </a:ln>
          </p:spPr>
          <p:txBody>
            <a:bodyPr/>
            <a:lstStyle/>
            <a:p>
              <a:endParaRPr lang="en-US"/>
            </a:p>
          </p:txBody>
        </p:sp>
        <p:sp>
          <p:nvSpPr>
            <p:cNvPr id="11" name="TextBox 11"/>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12" name="Group 12"/>
          <p:cNvGrpSpPr/>
          <p:nvPr/>
        </p:nvGrpSpPr>
        <p:grpSpPr>
          <a:xfrm rot="5400000">
            <a:off x="15496454" y="1470080"/>
            <a:ext cx="4152043" cy="715524"/>
            <a:chOff x="0" y="0"/>
            <a:chExt cx="1234163" cy="212684"/>
          </a:xfrm>
        </p:grpSpPr>
        <p:sp>
          <p:nvSpPr>
            <p:cNvPr id="13" name="Freeform 13"/>
            <p:cNvSpPr/>
            <p:nvPr/>
          </p:nvSpPr>
          <p:spPr>
            <a:xfrm>
              <a:off x="0" y="0"/>
              <a:ext cx="1234163" cy="212684"/>
            </a:xfrm>
            <a:custGeom>
              <a:avLst/>
              <a:gdLst/>
              <a:ahLst/>
              <a:cxnLst/>
              <a:rect l="l" t="t" r="r" b="b"/>
              <a:pathLst>
                <a:path w="1234163" h="212684">
                  <a:moveTo>
                    <a:pt x="65261" y="0"/>
                  </a:moveTo>
                  <a:lnTo>
                    <a:pt x="1168902" y="0"/>
                  </a:lnTo>
                  <a:cubicBezTo>
                    <a:pt x="1204945" y="0"/>
                    <a:pt x="1234163" y="29218"/>
                    <a:pt x="1234163" y="65261"/>
                  </a:cubicBezTo>
                  <a:lnTo>
                    <a:pt x="1234163" y="147423"/>
                  </a:lnTo>
                  <a:cubicBezTo>
                    <a:pt x="1234163" y="183466"/>
                    <a:pt x="1204945" y="212684"/>
                    <a:pt x="1168902" y="212684"/>
                  </a:cubicBezTo>
                  <a:lnTo>
                    <a:pt x="65261" y="212684"/>
                  </a:lnTo>
                  <a:cubicBezTo>
                    <a:pt x="29218" y="212684"/>
                    <a:pt x="0" y="183466"/>
                    <a:pt x="0" y="147423"/>
                  </a:cubicBezTo>
                  <a:lnTo>
                    <a:pt x="0" y="65261"/>
                  </a:lnTo>
                  <a:cubicBezTo>
                    <a:pt x="0" y="29218"/>
                    <a:pt x="29218" y="0"/>
                    <a:pt x="65261" y="0"/>
                  </a:cubicBezTo>
                  <a:close/>
                </a:path>
              </a:pathLst>
            </a:custGeom>
            <a:solidFill>
              <a:srgbClr val="9AB4C4"/>
            </a:solidFill>
            <a:ln w="19050" cap="rnd">
              <a:solidFill>
                <a:srgbClr val="313137"/>
              </a:solidFill>
              <a:prstDash val="solid"/>
              <a:round/>
            </a:ln>
          </p:spPr>
          <p:txBody>
            <a:bodyPr/>
            <a:lstStyle/>
            <a:p>
              <a:endParaRPr lang="en-US"/>
            </a:p>
          </p:txBody>
        </p:sp>
        <p:sp>
          <p:nvSpPr>
            <p:cNvPr id="14" name="TextBox 14"/>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15" name="Group 15"/>
          <p:cNvGrpSpPr/>
          <p:nvPr/>
        </p:nvGrpSpPr>
        <p:grpSpPr>
          <a:xfrm rot="5400000">
            <a:off x="15868086" y="758420"/>
            <a:ext cx="2782428" cy="715524"/>
            <a:chOff x="0" y="0"/>
            <a:chExt cx="827056" cy="212684"/>
          </a:xfrm>
        </p:grpSpPr>
        <p:sp>
          <p:nvSpPr>
            <p:cNvPr id="16" name="Freeform 16"/>
            <p:cNvSpPr/>
            <p:nvPr/>
          </p:nvSpPr>
          <p:spPr>
            <a:xfrm>
              <a:off x="0" y="0"/>
              <a:ext cx="827056" cy="212684"/>
            </a:xfrm>
            <a:custGeom>
              <a:avLst/>
              <a:gdLst/>
              <a:ahLst/>
              <a:cxnLst/>
              <a:rect l="l" t="t" r="r" b="b"/>
              <a:pathLst>
                <a:path w="827056" h="212684">
                  <a:moveTo>
                    <a:pt x="97385" y="0"/>
                  </a:moveTo>
                  <a:lnTo>
                    <a:pt x="729670" y="0"/>
                  </a:lnTo>
                  <a:cubicBezTo>
                    <a:pt x="783455" y="0"/>
                    <a:pt x="827056" y="43601"/>
                    <a:pt x="827056" y="97385"/>
                  </a:cubicBezTo>
                  <a:lnTo>
                    <a:pt x="827056" y="115299"/>
                  </a:lnTo>
                  <a:cubicBezTo>
                    <a:pt x="827056" y="169083"/>
                    <a:pt x="783455" y="212684"/>
                    <a:pt x="729670" y="212684"/>
                  </a:cubicBezTo>
                  <a:lnTo>
                    <a:pt x="97385" y="212684"/>
                  </a:lnTo>
                  <a:cubicBezTo>
                    <a:pt x="43601" y="212684"/>
                    <a:pt x="0" y="169083"/>
                    <a:pt x="0" y="115299"/>
                  </a:cubicBezTo>
                  <a:lnTo>
                    <a:pt x="0" y="97385"/>
                  </a:lnTo>
                  <a:cubicBezTo>
                    <a:pt x="0" y="43601"/>
                    <a:pt x="43601" y="0"/>
                    <a:pt x="97385" y="0"/>
                  </a:cubicBezTo>
                  <a:close/>
                </a:path>
              </a:pathLst>
            </a:custGeom>
            <a:solidFill>
              <a:srgbClr val="234761"/>
            </a:solidFill>
            <a:ln w="19050" cap="rnd">
              <a:solidFill>
                <a:srgbClr val="313137"/>
              </a:solidFill>
              <a:prstDash val="solid"/>
              <a:round/>
            </a:ln>
          </p:spPr>
          <p:txBody>
            <a:bodyPr/>
            <a:lstStyle/>
            <a:p>
              <a:endParaRPr lang="en-US"/>
            </a:p>
          </p:txBody>
        </p:sp>
        <p:sp>
          <p:nvSpPr>
            <p:cNvPr id="17" name="TextBox 17"/>
            <p:cNvSpPr txBox="1"/>
            <p:nvPr/>
          </p:nvSpPr>
          <p:spPr>
            <a:xfrm>
              <a:off x="0" y="-28575"/>
              <a:ext cx="812800" cy="841375"/>
            </a:xfrm>
            <a:prstGeom prst="rect">
              <a:avLst/>
            </a:prstGeom>
          </p:spPr>
          <p:txBody>
            <a:bodyPr lIns="47790" tIns="47790" rIns="47790" bIns="47790" rtlCol="0" anchor="ctr"/>
            <a:lstStyle/>
            <a:p>
              <a:pPr algn="ctr">
                <a:lnSpc>
                  <a:spcPts val="1843"/>
                </a:lnSpc>
              </a:pPr>
              <a:endParaRPr/>
            </a:p>
          </p:txBody>
        </p:sp>
      </p:grpSp>
      <p:grpSp>
        <p:nvGrpSpPr>
          <p:cNvPr id="18" name="Group 18"/>
          <p:cNvGrpSpPr/>
          <p:nvPr/>
        </p:nvGrpSpPr>
        <p:grpSpPr>
          <a:xfrm>
            <a:off x="0" y="9878133"/>
            <a:ext cx="18288000" cy="408867"/>
            <a:chOff x="0" y="0"/>
            <a:chExt cx="24384000" cy="545156"/>
          </a:xfrm>
        </p:grpSpPr>
        <p:sp>
          <p:nvSpPr>
            <p:cNvPr id="19" name="AutoShape 19"/>
            <p:cNvSpPr/>
            <p:nvPr/>
          </p:nvSpPr>
          <p:spPr>
            <a:xfrm>
              <a:off x="0" y="0"/>
              <a:ext cx="24384000" cy="545156"/>
            </a:xfrm>
            <a:prstGeom prst="rect">
              <a:avLst/>
            </a:prstGeom>
            <a:solidFill>
              <a:srgbClr val="5A7688">
                <a:alpha val="70980"/>
              </a:srgbClr>
            </a:solidFill>
          </p:spPr>
          <p:txBody>
            <a:bodyP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1972083" y="-1710306"/>
            <a:ext cx="1315135" cy="5259301"/>
            <a:chOff x="0" y="0"/>
            <a:chExt cx="1753514" cy="7012401"/>
          </a:xfrm>
        </p:grpSpPr>
        <p:sp>
          <p:nvSpPr>
            <p:cNvPr id="5" name="AutoShape 5"/>
            <p:cNvSpPr/>
            <p:nvPr/>
          </p:nvSpPr>
          <p:spPr>
            <a:xfrm>
              <a:off x="0" y="0"/>
              <a:ext cx="1753514" cy="7012401"/>
            </a:xfrm>
            <a:prstGeom prst="rect">
              <a:avLst/>
            </a:prstGeom>
            <a:solidFill>
              <a:srgbClr val="9AB4C4">
                <a:alpha val="70980"/>
              </a:srgbClr>
            </a:solidFill>
          </p:spPr>
          <p:txBody>
            <a:bodyPr/>
            <a:lstStyle/>
            <a:p>
              <a:endParaRPr lang="en-US"/>
            </a:p>
          </p:txBody>
        </p:sp>
      </p:grpSp>
      <p:sp>
        <p:nvSpPr>
          <p:cNvPr id="6" name="TextBox 6"/>
          <p:cNvSpPr txBox="1"/>
          <p:nvPr/>
        </p:nvSpPr>
        <p:spPr>
          <a:xfrm>
            <a:off x="401881" y="645520"/>
            <a:ext cx="4455539" cy="538123"/>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WHAT IS TITLE IX?</a:t>
            </a:r>
          </a:p>
        </p:txBody>
      </p:sp>
      <p:sp>
        <p:nvSpPr>
          <p:cNvPr id="7" name="TextBox 7"/>
          <p:cNvSpPr txBox="1"/>
          <p:nvPr/>
        </p:nvSpPr>
        <p:spPr>
          <a:xfrm>
            <a:off x="1702431" y="3248649"/>
            <a:ext cx="14883139" cy="4407161"/>
          </a:xfrm>
          <a:prstGeom prst="rect">
            <a:avLst/>
          </a:prstGeom>
        </p:spPr>
        <p:txBody>
          <a:bodyPr lIns="0" tIns="0" rIns="0" bIns="0" rtlCol="0" anchor="t">
            <a:spAutoFit/>
          </a:bodyPr>
          <a:lstStyle/>
          <a:p>
            <a:pPr algn="ctr">
              <a:lnSpc>
                <a:spcPts val="6985"/>
              </a:lnSpc>
            </a:pPr>
            <a:r>
              <a:rPr lang="en-US" sz="4989" spc="19">
                <a:solidFill>
                  <a:srgbClr val="234761"/>
                </a:solidFill>
                <a:latin typeface="Inter"/>
              </a:rPr>
              <a:t>No person in the United States shall, on the basis of sex, be excluded from participation in, be denied the benefits of, or be subjected to discrimination under any education program or activity receiving Federal financial assistance. </a:t>
            </a:r>
          </a:p>
        </p:txBody>
      </p:sp>
      <p:grpSp>
        <p:nvGrpSpPr>
          <p:cNvPr id="8" name="Group 8"/>
          <p:cNvGrpSpPr/>
          <p:nvPr/>
        </p:nvGrpSpPr>
        <p:grpSpPr>
          <a:xfrm>
            <a:off x="0" y="9878133"/>
            <a:ext cx="18288000" cy="408867"/>
            <a:chOff x="0" y="0"/>
            <a:chExt cx="24384000" cy="545156"/>
          </a:xfrm>
        </p:grpSpPr>
        <p:sp>
          <p:nvSpPr>
            <p:cNvPr id="9" name="AutoShape 9"/>
            <p:cNvSpPr/>
            <p:nvPr/>
          </p:nvSpPr>
          <p:spPr>
            <a:xfrm>
              <a:off x="0" y="0"/>
              <a:ext cx="24384000" cy="545156"/>
            </a:xfrm>
            <a:prstGeom prst="rect">
              <a:avLst/>
            </a:prstGeom>
            <a:solidFill>
              <a:srgbClr val="5A7688">
                <a:alpha val="70980"/>
              </a:srgbClr>
            </a:solidFill>
          </p:spPr>
          <p:txBody>
            <a:bodyPr/>
            <a:lstStyle/>
            <a:p>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a:off x="0" y="0"/>
              <a:ext cx="24384000"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rot="-5400000">
            <a:off x="3278156" y="-3016380"/>
            <a:ext cx="1315135" cy="7871448"/>
            <a:chOff x="0" y="0"/>
            <a:chExt cx="1753514" cy="10495264"/>
          </a:xfrm>
        </p:grpSpPr>
        <p:sp>
          <p:nvSpPr>
            <p:cNvPr id="5" name="AutoShape 5"/>
            <p:cNvSpPr/>
            <p:nvPr/>
          </p:nvSpPr>
          <p:spPr>
            <a:xfrm>
              <a:off x="0" y="0"/>
              <a:ext cx="1753514" cy="10495264"/>
            </a:xfrm>
            <a:prstGeom prst="rect">
              <a:avLst/>
            </a:prstGeom>
            <a:solidFill>
              <a:srgbClr val="9AB4C4">
                <a:alpha val="70980"/>
              </a:srgbClr>
            </a:solidFill>
          </p:spPr>
          <p:txBody>
            <a:bodyPr/>
            <a:lstStyle/>
            <a:p>
              <a:endParaRPr lang="en-US"/>
            </a:p>
          </p:txBody>
        </p:sp>
      </p:grpSp>
      <p:sp>
        <p:nvSpPr>
          <p:cNvPr id="6" name="TextBox 6"/>
          <p:cNvSpPr txBox="1"/>
          <p:nvPr/>
        </p:nvSpPr>
        <p:spPr>
          <a:xfrm>
            <a:off x="200940" y="381221"/>
            <a:ext cx="7469567" cy="1066722"/>
          </a:xfrm>
          <a:prstGeom prst="rect">
            <a:avLst/>
          </a:prstGeom>
        </p:spPr>
        <p:txBody>
          <a:bodyPr lIns="0" tIns="0" rIns="0" bIns="0" rtlCol="0" anchor="t">
            <a:spAutoFit/>
          </a:bodyPr>
          <a:lstStyle/>
          <a:p>
            <a:pPr>
              <a:lnSpc>
                <a:spcPts val="4328"/>
              </a:lnSpc>
            </a:pPr>
            <a:r>
              <a:rPr lang="en-US" sz="3607" spc="115">
                <a:solidFill>
                  <a:srgbClr val="345E7D"/>
                </a:solidFill>
                <a:latin typeface="Inter Bold"/>
              </a:rPr>
              <a:t>TITLE IX JURISDICTIONAL REQUIREMENTS</a:t>
            </a:r>
          </a:p>
        </p:txBody>
      </p:sp>
      <p:sp>
        <p:nvSpPr>
          <p:cNvPr id="7" name="TextBox 7"/>
          <p:cNvSpPr txBox="1"/>
          <p:nvPr/>
        </p:nvSpPr>
        <p:spPr>
          <a:xfrm>
            <a:off x="752559" y="1931573"/>
            <a:ext cx="16003937" cy="8218785"/>
          </a:xfrm>
          <a:prstGeom prst="rect">
            <a:avLst/>
          </a:prstGeom>
        </p:spPr>
        <p:txBody>
          <a:bodyPr lIns="0" tIns="0" rIns="0" bIns="0" rtlCol="0" anchor="t">
            <a:spAutoFit/>
          </a:bodyPr>
          <a:lstStyle/>
          <a:p>
            <a:pPr>
              <a:lnSpc>
                <a:spcPts val="5035"/>
              </a:lnSpc>
            </a:pPr>
            <a:r>
              <a:rPr lang="en-US" sz="3596" spc="14" dirty="0">
                <a:solidFill>
                  <a:srgbClr val="234761"/>
                </a:solidFill>
                <a:latin typeface="Inter"/>
              </a:rPr>
              <a:t>An allegation will fall within Title IX when it involves:</a:t>
            </a:r>
          </a:p>
          <a:p>
            <a:pPr>
              <a:lnSpc>
                <a:spcPts val="5035"/>
              </a:lnSpc>
            </a:pPr>
            <a:r>
              <a:rPr lang="en-US" sz="3596" spc="14" dirty="0">
                <a:solidFill>
                  <a:srgbClr val="234761"/>
                </a:solidFill>
                <a:latin typeface="Inter"/>
              </a:rPr>
              <a:t>1. Conduct that would constitute sexual harassment, sexual assault, domestic violence, dating violence, and/or stalking (if proven) as defined by GVSU policy and:</a:t>
            </a:r>
          </a:p>
          <a:p>
            <a:pPr>
              <a:lnSpc>
                <a:spcPts val="5035"/>
              </a:lnSpc>
            </a:pPr>
            <a:r>
              <a:rPr lang="en-US" sz="3596" spc="14" dirty="0">
                <a:solidFill>
                  <a:srgbClr val="234761"/>
                </a:solidFill>
                <a:latin typeface="Inter"/>
              </a:rPr>
              <a:t>A. Occurs in the United States;</a:t>
            </a:r>
          </a:p>
          <a:p>
            <a:pPr>
              <a:lnSpc>
                <a:spcPts val="5035"/>
              </a:lnSpc>
            </a:pPr>
            <a:r>
              <a:rPr lang="en-US" sz="3596" spc="14" dirty="0">
                <a:solidFill>
                  <a:srgbClr val="234761"/>
                </a:solidFill>
                <a:latin typeface="Inter"/>
              </a:rPr>
              <a:t>B. Occurs in an education program or activity (where GVSU controls the context of the incident);</a:t>
            </a:r>
          </a:p>
          <a:p>
            <a:pPr>
              <a:lnSpc>
                <a:spcPts val="5035"/>
              </a:lnSpc>
            </a:pPr>
            <a:r>
              <a:rPr lang="en-US" sz="3596" spc="14" dirty="0">
                <a:solidFill>
                  <a:srgbClr val="234761"/>
                </a:solidFill>
                <a:latin typeface="Inter"/>
              </a:rPr>
              <a:t>C. Involves a complainant who is participating in or attempting to participate in GVSU’s educational programs or activities at the time of filing the complaint; and</a:t>
            </a:r>
          </a:p>
          <a:p>
            <a:pPr>
              <a:lnSpc>
                <a:spcPts val="5035"/>
              </a:lnSpc>
            </a:pPr>
            <a:r>
              <a:rPr lang="en-US" sz="3596" spc="14" dirty="0">
                <a:solidFill>
                  <a:srgbClr val="234761"/>
                </a:solidFill>
                <a:latin typeface="Inter"/>
              </a:rPr>
              <a:t>D. Involves a respondent over whom GVSU has substantial control (as a student or employee).</a:t>
            </a:r>
          </a:p>
          <a:p>
            <a:pPr>
              <a:lnSpc>
                <a:spcPts val="4556"/>
              </a:lnSpc>
            </a:pPr>
            <a:endParaRPr lang="en-US" sz="3596" spc="14" dirty="0">
              <a:solidFill>
                <a:srgbClr val="234761"/>
              </a:solidFill>
              <a:latin typeface="Inter"/>
            </a:endParaRPr>
          </a:p>
        </p:txBody>
      </p:sp>
      <p:grpSp>
        <p:nvGrpSpPr>
          <p:cNvPr id="8" name="Group 8"/>
          <p:cNvGrpSpPr/>
          <p:nvPr/>
        </p:nvGrpSpPr>
        <p:grpSpPr>
          <a:xfrm>
            <a:off x="0" y="9878133"/>
            <a:ext cx="18288000" cy="408867"/>
            <a:chOff x="0" y="0"/>
            <a:chExt cx="24384000" cy="545156"/>
          </a:xfrm>
        </p:grpSpPr>
        <p:sp>
          <p:nvSpPr>
            <p:cNvPr id="9" name="AutoShape 9"/>
            <p:cNvSpPr/>
            <p:nvPr/>
          </p:nvSpPr>
          <p:spPr>
            <a:xfrm>
              <a:off x="0" y="0"/>
              <a:ext cx="24384000" cy="545156"/>
            </a:xfrm>
            <a:prstGeom prst="rect">
              <a:avLst/>
            </a:prstGeom>
            <a:solidFill>
              <a:srgbClr val="5A7688">
                <a:alpha val="70980"/>
              </a:srgbClr>
            </a:solidFill>
          </p:spPr>
          <p:txBody>
            <a:bodyP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7468" y="0"/>
            <a:ext cx="18525468" cy="10287000"/>
            <a:chOff x="0" y="0"/>
            <a:chExt cx="24700624" cy="13716000"/>
          </a:xfrm>
        </p:grpSpPr>
        <p:sp>
          <p:nvSpPr>
            <p:cNvPr id="3" name="AutoShape 3"/>
            <p:cNvSpPr/>
            <p:nvPr/>
          </p:nvSpPr>
          <p:spPr>
            <a:xfrm>
              <a:off x="0" y="0"/>
              <a:ext cx="24700624" cy="13716000"/>
            </a:xfrm>
            <a:prstGeom prst="rect">
              <a:avLst/>
            </a:prstGeom>
            <a:solidFill>
              <a:srgbClr val="E0DFD8">
                <a:alpha val="31765"/>
              </a:srgbClr>
            </a:solidFill>
          </p:spPr>
          <p:txBody>
            <a:bodyPr/>
            <a:lstStyle/>
            <a:p>
              <a:endParaRPr lang="en-US"/>
            </a:p>
          </p:txBody>
        </p:sp>
      </p:grpSp>
      <p:grpSp>
        <p:nvGrpSpPr>
          <p:cNvPr id="4" name="Group 4"/>
          <p:cNvGrpSpPr/>
          <p:nvPr/>
        </p:nvGrpSpPr>
        <p:grpSpPr>
          <a:xfrm>
            <a:off x="6192531" y="0"/>
            <a:ext cx="12095469" cy="10287000"/>
            <a:chOff x="0" y="0"/>
            <a:chExt cx="16127291" cy="13716000"/>
          </a:xfrm>
        </p:grpSpPr>
        <p:sp>
          <p:nvSpPr>
            <p:cNvPr id="5" name="AutoShape 5"/>
            <p:cNvSpPr/>
            <p:nvPr/>
          </p:nvSpPr>
          <p:spPr>
            <a:xfrm>
              <a:off x="0" y="0"/>
              <a:ext cx="16127291" cy="13716000"/>
            </a:xfrm>
            <a:prstGeom prst="rect">
              <a:avLst/>
            </a:prstGeom>
            <a:solidFill>
              <a:srgbClr val="9AB4C4">
                <a:alpha val="70980"/>
              </a:srgbClr>
            </a:solidFill>
          </p:spPr>
          <p:txBody>
            <a:bodyPr/>
            <a:lstStyle/>
            <a:p>
              <a:endParaRPr lang="en-US"/>
            </a:p>
          </p:txBody>
        </p:sp>
      </p:grpSp>
      <p:sp>
        <p:nvSpPr>
          <p:cNvPr id="6" name="TextBox 6"/>
          <p:cNvSpPr txBox="1"/>
          <p:nvPr/>
        </p:nvSpPr>
        <p:spPr>
          <a:xfrm>
            <a:off x="188715" y="3485038"/>
            <a:ext cx="6003816" cy="2981325"/>
          </a:xfrm>
          <a:prstGeom prst="rect">
            <a:avLst/>
          </a:prstGeom>
        </p:spPr>
        <p:txBody>
          <a:bodyPr lIns="0" tIns="0" rIns="0" bIns="0" rtlCol="0" anchor="t">
            <a:spAutoFit/>
          </a:bodyPr>
          <a:lstStyle/>
          <a:p>
            <a:pPr>
              <a:lnSpc>
                <a:spcPts val="7844"/>
              </a:lnSpc>
            </a:pPr>
            <a:r>
              <a:rPr lang="en-US" sz="6537">
                <a:solidFill>
                  <a:srgbClr val="9AB4C4"/>
                </a:solidFill>
                <a:latin typeface="Inter Bold"/>
              </a:rPr>
              <a:t>TITLE IX SEXUAL HARASSMENT</a:t>
            </a:r>
          </a:p>
        </p:txBody>
      </p:sp>
      <p:sp>
        <p:nvSpPr>
          <p:cNvPr id="7" name="TextBox 7"/>
          <p:cNvSpPr txBox="1"/>
          <p:nvPr/>
        </p:nvSpPr>
        <p:spPr>
          <a:xfrm>
            <a:off x="6348546" y="552055"/>
            <a:ext cx="11783440" cy="7853045"/>
          </a:xfrm>
          <a:prstGeom prst="rect">
            <a:avLst/>
          </a:prstGeom>
        </p:spPr>
        <p:txBody>
          <a:bodyPr lIns="0" tIns="0" rIns="0" bIns="0" rtlCol="0" anchor="t">
            <a:spAutoFit/>
          </a:bodyPr>
          <a:lstStyle/>
          <a:p>
            <a:pPr>
              <a:lnSpc>
                <a:spcPts val="4480"/>
              </a:lnSpc>
            </a:pPr>
            <a:r>
              <a:rPr lang="en-US" sz="3200" spc="12">
                <a:solidFill>
                  <a:srgbClr val="234761"/>
                </a:solidFill>
                <a:latin typeface="Inter"/>
              </a:rPr>
              <a:t> Title IX Sexual Harassment is unwelcome conduct on the basis of sex, sexual orientation, gender identity and/or pregnancy that satisfies one or more of the following:</a:t>
            </a:r>
          </a:p>
          <a:p>
            <a:pPr>
              <a:lnSpc>
                <a:spcPts val="4480"/>
              </a:lnSpc>
            </a:pPr>
            <a:endParaRPr lang="en-US" sz="3200" spc="12">
              <a:solidFill>
                <a:srgbClr val="234761"/>
              </a:solidFill>
              <a:latin typeface="Inter"/>
            </a:endParaRPr>
          </a:p>
          <a:p>
            <a:pPr>
              <a:lnSpc>
                <a:spcPts val="4480"/>
              </a:lnSpc>
            </a:pPr>
            <a:r>
              <a:rPr lang="en-US" sz="3200" spc="12">
                <a:solidFill>
                  <a:srgbClr val="234761"/>
                </a:solidFill>
                <a:latin typeface="Inter"/>
              </a:rPr>
              <a:t>    A. Quid Pro Quo Harassment: An employee or agent of GVSU conditioning the provision of an aid, benefit, or service on an individual’s participation in unwelcome sexual conduct.</a:t>
            </a:r>
          </a:p>
          <a:p>
            <a:pPr>
              <a:lnSpc>
                <a:spcPts val="4480"/>
              </a:lnSpc>
            </a:pPr>
            <a:endParaRPr lang="en-US" sz="3200" spc="12">
              <a:solidFill>
                <a:srgbClr val="234761"/>
              </a:solidFill>
              <a:latin typeface="Inter"/>
            </a:endParaRPr>
          </a:p>
          <a:p>
            <a:pPr>
              <a:lnSpc>
                <a:spcPts val="4480"/>
              </a:lnSpc>
            </a:pPr>
            <a:r>
              <a:rPr lang="en-US" sz="3200" spc="12">
                <a:solidFill>
                  <a:srgbClr val="234761"/>
                </a:solidFill>
                <a:latin typeface="Inter"/>
              </a:rPr>
              <a:t>    B. Unwelcome conduct determined by a reasonable person to be so severe, pervasive, and objectively offensive that it effectively denies a person equal access to the University’s education program or activity.</a:t>
            </a:r>
          </a:p>
          <a:p>
            <a:pPr>
              <a:lnSpc>
                <a:spcPts val="4480"/>
              </a:lnSpc>
            </a:pPr>
            <a:endParaRPr lang="en-US" sz="3200" spc="12">
              <a:solidFill>
                <a:srgbClr val="234761"/>
              </a:solidFill>
              <a:latin typeface="Inte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3330</Words>
  <Application>Microsoft Office PowerPoint</Application>
  <PresentationFormat>Custom</PresentationFormat>
  <Paragraphs>210</Paragraphs>
  <Slides>37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Inter</vt:lpstr>
      <vt:lpstr>Inter Bold</vt:lpstr>
      <vt:lpstr>Calibri</vt:lpstr>
      <vt:lpstr>Arial</vt:lpstr>
      <vt:lpstr>Garet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CIVIL RIGHTS AND TITLE IX POOL MEMBER TRAINING</dc:title>
  <dc:creator>Madison Creutz</dc:creator>
  <cp:lastModifiedBy>Madison Creutz</cp:lastModifiedBy>
  <cp:revision>4</cp:revision>
  <dcterms:created xsi:type="dcterms:W3CDTF">2006-08-16T00:00:00Z</dcterms:created>
  <dcterms:modified xsi:type="dcterms:W3CDTF">2024-08-12T17:34:57Z</dcterms:modified>
  <dc:identifier>DAFu_wbuKWk</dc:identifier>
</cp:coreProperties>
</file>