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43891200" cy="32918400"/>
  <p:notesSz cx="7004050" cy="9290050"/>
  <p:defaultTextStyle>
    <a:defPPr>
      <a:defRPr lang="en-US"/>
    </a:defPPr>
    <a:lvl1pPr marL="0" algn="l" defTabSz="3291279" rtl="0" eaLnBrk="1" latinLnBrk="0" hangingPunct="1">
      <a:defRPr sz="6400" kern="1200">
        <a:solidFill>
          <a:schemeClr val="tx1"/>
        </a:solidFill>
        <a:latin typeface="+mn-lt"/>
        <a:ea typeface="+mn-ea"/>
        <a:cs typeface="+mn-cs"/>
      </a:defRPr>
    </a:lvl1pPr>
    <a:lvl2pPr marL="1645640" algn="l" defTabSz="3291279" rtl="0" eaLnBrk="1" latinLnBrk="0" hangingPunct="1">
      <a:defRPr sz="6400" kern="1200">
        <a:solidFill>
          <a:schemeClr val="tx1"/>
        </a:solidFill>
        <a:latin typeface="+mn-lt"/>
        <a:ea typeface="+mn-ea"/>
        <a:cs typeface="+mn-cs"/>
      </a:defRPr>
    </a:lvl2pPr>
    <a:lvl3pPr marL="3291279" algn="l" defTabSz="3291279" rtl="0" eaLnBrk="1" latinLnBrk="0" hangingPunct="1">
      <a:defRPr sz="6400" kern="1200">
        <a:solidFill>
          <a:schemeClr val="tx1"/>
        </a:solidFill>
        <a:latin typeface="+mn-lt"/>
        <a:ea typeface="+mn-ea"/>
        <a:cs typeface="+mn-cs"/>
      </a:defRPr>
    </a:lvl3pPr>
    <a:lvl4pPr marL="4936919" algn="l" defTabSz="3291279" rtl="0" eaLnBrk="1" latinLnBrk="0" hangingPunct="1">
      <a:defRPr sz="6400" kern="1200">
        <a:solidFill>
          <a:schemeClr val="tx1"/>
        </a:solidFill>
        <a:latin typeface="+mn-lt"/>
        <a:ea typeface="+mn-ea"/>
        <a:cs typeface="+mn-cs"/>
      </a:defRPr>
    </a:lvl4pPr>
    <a:lvl5pPr marL="6582559" algn="l" defTabSz="3291279" rtl="0" eaLnBrk="1" latinLnBrk="0" hangingPunct="1">
      <a:defRPr sz="6400" kern="1200">
        <a:solidFill>
          <a:schemeClr val="tx1"/>
        </a:solidFill>
        <a:latin typeface="+mn-lt"/>
        <a:ea typeface="+mn-ea"/>
        <a:cs typeface="+mn-cs"/>
      </a:defRPr>
    </a:lvl5pPr>
    <a:lvl6pPr marL="8228198" algn="l" defTabSz="3291279" rtl="0" eaLnBrk="1" latinLnBrk="0" hangingPunct="1">
      <a:defRPr sz="6400" kern="1200">
        <a:solidFill>
          <a:schemeClr val="tx1"/>
        </a:solidFill>
        <a:latin typeface="+mn-lt"/>
        <a:ea typeface="+mn-ea"/>
        <a:cs typeface="+mn-cs"/>
      </a:defRPr>
    </a:lvl6pPr>
    <a:lvl7pPr marL="9873837" algn="l" defTabSz="3291279" rtl="0" eaLnBrk="1" latinLnBrk="0" hangingPunct="1">
      <a:defRPr sz="6400" kern="1200">
        <a:solidFill>
          <a:schemeClr val="tx1"/>
        </a:solidFill>
        <a:latin typeface="+mn-lt"/>
        <a:ea typeface="+mn-ea"/>
        <a:cs typeface="+mn-cs"/>
      </a:defRPr>
    </a:lvl7pPr>
    <a:lvl8pPr marL="11519478" algn="l" defTabSz="3291279" rtl="0" eaLnBrk="1" latinLnBrk="0" hangingPunct="1">
      <a:defRPr sz="6400" kern="1200">
        <a:solidFill>
          <a:schemeClr val="tx1"/>
        </a:solidFill>
        <a:latin typeface="+mn-lt"/>
        <a:ea typeface="+mn-ea"/>
        <a:cs typeface="+mn-cs"/>
      </a:defRPr>
    </a:lvl8pPr>
    <a:lvl9pPr marL="13165118" algn="l" defTabSz="3291279" rtl="0" eaLnBrk="1" latinLnBrk="0" hangingPunct="1">
      <a:defRPr sz="6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60" autoAdjust="0"/>
    <p:restoredTop sz="94676" autoAdjust="0"/>
  </p:normalViewPr>
  <p:slideViewPr>
    <p:cSldViewPr>
      <p:cViewPr>
        <p:scale>
          <a:sx n="45" d="100"/>
          <a:sy n="45" d="100"/>
        </p:scale>
        <p:origin x="-24" y="-792"/>
      </p:cViewPr>
      <p:guideLst>
        <p:guide orient="horz" pos="10368"/>
        <p:guide pos="1382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43159680" y="0"/>
            <a:ext cx="73152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6" name="Rectangle 15"/>
          <p:cNvSpPr/>
          <p:nvPr userDrawn="1"/>
        </p:nvSpPr>
        <p:spPr>
          <a:xfrm>
            <a:off x="-3" y="0"/>
            <a:ext cx="73152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7" name="Rectangle 16"/>
          <p:cNvSpPr/>
          <p:nvPr userDrawn="1"/>
        </p:nvSpPr>
        <p:spPr>
          <a:xfrm>
            <a:off x="0" y="0"/>
            <a:ext cx="43891200" cy="4114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8" name="Rectangle 17"/>
          <p:cNvSpPr/>
          <p:nvPr userDrawn="1"/>
        </p:nvSpPr>
        <p:spPr>
          <a:xfrm>
            <a:off x="0" y="28803600"/>
            <a:ext cx="43891200" cy="4114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1" name="Instructions"/>
          <p:cNvSpPr/>
          <p:nvPr userDrawn="1"/>
        </p:nvSpPr>
        <p:spPr>
          <a:xfrm>
            <a:off x="-10515600" y="0"/>
            <a:ext cx="9601200"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71421" tIns="171421" rIns="171421" bIns="171421"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a:solidFill>
                  <a:srgbClr val="7F7F7F"/>
                </a:solidFill>
                <a:latin typeface="Calibri" pitchFamily="34" charset="0"/>
                <a:cs typeface="Calibri" panose="020F0502020204030204" pitchFamily="34" charset="0"/>
              </a:rPr>
              <a:t>Poster Print Size:</a:t>
            </a:r>
            <a:endParaRPr sz="7200" dirty="0">
              <a:solidFill>
                <a:srgbClr val="7F7F7F"/>
              </a:solidFill>
              <a:latin typeface="Calibri" pitchFamily="34" charset="0"/>
              <a:cs typeface="Calibri" panose="020F0502020204030204" pitchFamily="34" charset="0"/>
            </a:endParaRPr>
          </a:p>
          <a:p>
            <a:pPr lvl="0">
              <a:spcBef>
                <a:spcPts val="0"/>
              </a:spcBef>
              <a:spcAft>
                <a:spcPts val="1800"/>
              </a:spcAft>
            </a:pPr>
            <a:r>
              <a:rPr lang="en-US" sz="4900" dirty="0">
                <a:solidFill>
                  <a:srgbClr val="7F7F7F"/>
                </a:solidFill>
                <a:latin typeface="Calibri" pitchFamily="34" charset="0"/>
                <a:cs typeface="Calibri" panose="020F0502020204030204" pitchFamily="34" charset="0"/>
              </a:rPr>
              <a:t>This poster template is 36” high by 48” wide. It can be used to print any poster with a 3:4 aspect ratio.</a:t>
            </a:r>
          </a:p>
          <a:p>
            <a:pPr lvl="0">
              <a:spcBef>
                <a:spcPts val="0"/>
              </a:spcBef>
              <a:spcAft>
                <a:spcPts val="1800"/>
              </a:spcAft>
            </a:pPr>
            <a:r>
              <a:rPr lang="en-US" sz="7200" dirty="0">
                <a:solidFill>
                  <a:srgbClr val="7F7F7F"/>
                </a:solidFill>
                <a:latin typeface="Calibri" pitchFamily="34" charset="0"/>
                <a:cs typeface="Calibri" panose="020F0502020204030204" pitchFamily="34" charset="0"/>
              </a:rPr>
              <a:t>Placeholders</a:t>
            </a:r>
            <a:r>
              <a:rPr sz="7200" dirty="0">
                <a:solidFill>
                  <a:srgbClr val="7F7F7F"/>
                </a:solidFill>
                <a:latin typeface="Calibri" pitchFamily="34" charset="0"/>
                <a:cs typeface="Calibri" panose="020F0502020204030204" pitchFamily="34" charset="0"/>
              </a:rPr>
              <a:t>:</a:t>
            </a:r>
          </a:p>
          <a:p>
            <a:pPr lvl="0">
              <a:spcBef>
                <a:spcPts val="0"/>
              </a:spcBef>
              <a:spcAft>
                <a:spcPts val="1800"/>
              </a:spcAft>
            </a:pPr>
            <a:r>
              <a:rPr sz="4900" dirty="0">
                <a:solidFill>
                  <a:srgbClr val="7F7F7F"/>
                </a:solidFill>
                <a:latin typeface="Calibri" pitchFamily="34" charset="0"/>
                <a:cs typeface="Calibri" panose="020F0502020204030204" pitchFamily="34" charset="0"/>
              </a:rPr>
              <a:t>The </a:t>
            </a:r>
            <a:r>
              <a:rPr lang="en-US" sz="4900" dirty="0">
                <a:solidFill>
                  <a:srgbClr val="7F7F7F"/>
                </a:solidFill>
                <a:latin typeface="Calibri" pitchFamily="34" charset="0"/>
                <a:cs typeface="Calibri" panose="020F0502020204030204" pitchFamily="34" charset="0"/>
              </a:rPr>
              <a:t>various elements included</a:t>
            </a:r>
            <a:r>
              <a:rPr sz="4900" dirty="0">
                <a:solidFill>
                  <a:srgbClr val="7F7F7F"/>
                </a:solidFill>
                <a:latin typeface="Calibri" pitchFamily="34" charset="0"/>
                <a:cs typeface="Calibri" panose="020F0502020204030204" pitchFamily="34" charset="0"/>
              </a:rPr>
              <a:t> in this </a:t>
            </a:r>
            <a:r>
              <a:rPr lang="en-US" sz="4900" dirty="0">
                <a:solidFill>
                  <a:srgbClr val="7F7F7F"/>
                </a:solidFill>
                <a:latin typeface="Calibri" pitchFamily="34" charset="0"/>
                <a:cs typeface="Calibri" panose="020F0502020204030204" pitchFamily="34" charset="0"/>
              </a:rPr>
              <a:t>poster are ones</a:t>
            </a:r>
            <a:r>
              <a:rPr lang="en-US" sz="4900" baseline="0" dirty="0">
                <a:solidFill>
                  <a:srgbClr val="7F7F7F"/>
                </a:solidFill>
                <a:latin typeface="Calibri" pitchFamily="34" charset="0"/>
                <a:cs typeface="Calibri" panose="020F0502020204030204" pitchFamily="34" charset="0"/>
              </a:rPr>
              <a:t> we often see in medical, research, and scientific posters.</a:t>
            </a:r>
            <a:r>
              <a:rPr sz="4900" dirty="0">
                <a:solidFill>
                  <a:srgbClr val="7F7F7F"/>
                </a:solidFill>
                <a:latin typeface="Calibri" pitchFamily="34" charset="0"/>
                <a:cs typeface="Calibri" panose="020F0502020204030204" pitchFamily="34" charset="0"/>
              </a:rPr>
              <a:t> </a:t>
            </a:r>
            <a:r>
              <a:rPr lang="en-US" sz="4900" dirty="0">
                <a:solidFill>
                  <a:srgbClr val="7F7F7F"/>
                </a:solidFill>
                <a:latin typeface="Calibri" pitchFamily="34" charset="0"/>
                <a:cs typeface="Calibri" panose="020F0502020204030204" pitchFamily="34" charset="0"/>
              </a:rPr>
              <a:t>Feel</a:t>
            </a:r>
            <a:r>
              <a:rPr lang="en-US" sz="49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800"/>
              </a:spcAft>
            </a:pPr>
            <a:r>
              <a:rPr lang="en-US" sz="7200" dirty="0">
                <a:solidFill>
                  <a:srgbClr val="7F7F7F"/>
                </a:solidFill>
                <a:latin typeface="Calibri" pitchFamily="34" charset="0"/>
                <a:cs typeface="Calibri" panose="020F0502020204030204" pitchFamily="34" charset="0"/>
              </a:rPr>
              <a:t>Image</a:t>
            </a:r>
            <a:r>
              <a:rPr lang="en-US" sz="7200" baseline="0" dirty="0">
                <a:solidFill>
                  <a:srgbClr val="7F7F7F"/>
                </a:solidFill>
                <a:latin typeface="Calibri" pitchFamily="34" charset="0"/>
                <a:cs typeface="Calibri" panose="020F0502020204030204" pitchFamily="34" charset="0"/>
              </a:rPr>
              <a:t> Quality</a:t>
            </a:r>
            <a:r>
              <a:rPr lang="en-US" sz="7200" dirty="0">
                <a:solidFill>
                  <a:srgbClr val="7F7F7F"/>
                </a:solidFill>
                <a:latin typeface="Calibri" pitchFamily="34" charset="0"/>
                <a:cs typeface="Calibri" panose="020F0502020204030204" pitchFamily="34" charset="0"/>
              </a:rPr>
              <a:t>:</a:t>
            </a:r>
          </a:p>
          <a:p>
            <a:pPr lvl="0">
              <a:spcBef>
                <a:spcPts val="0"/>
              </a:spcBef>
              <a:spcAft>
                <a:spcPts val="1800"/>
              </a:spcAft>
            </a:pPr>
            <a:r>
              <a:rPr lang="en-US" sz="4900" dirty="0">
                <a:solidFill>
                  <a:srgbClr val="7F7F7F"/>
                </a:solidFill>
                <a:latin typeface="Calibri" pitchFamily="34" charset="0"/>
                <a:cs typeface="Calibri" panose="020F0502020204030204" pitchFamily="34" charset="0"/>
              </a:rPr>
              <a:t>You can place digital photos or logo art in your poster file by selecting the </a:t>
            </a:r>
            <a:r>
              <a:rPr lang="en-US" sz="4900" b="1" dirty="0">
                <a:solidFill>
                  <a:srgbClr val="7F7F7F"/>
                </a:solidFill>
                <a:latin typeface="Calibri" pitchFamily="34" charset="0"/>
                <a:cs typeface="Calibri" panose="020F0502020204030204" pitchFamily="34" charset="0"/>
              </a:rPr>
              <a:t>Insert, Picture</a:t>
            </a:r>
            <a:r>
              <a:rPr lang="en-US" sz="49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4900" b="1" dirty="0">
                <a:solidFill>
                  <a:srgbClr val="7F7F7F"/>
                </a:solidFill>
                <a:latin typeface="Calibri" pitchFamily="34" charset="0"/>
                <a:cs typeface="Calibri" panose="020F0502020204030204" pitchFamily="34" charset="0"/>
              </a:rPr>
              <a:t>150-200 pixels per inch in their final printed size</a:t>
            </a:r>
            <a:r>
              <a:rPr lang="en-US" sz="4900" dirty="0">
                <a:solidFill>
                  <a:srgbClr val="7F7F7F"/>
                </a:solidFill>
                <a:latin typeface="Calibri" pitchFamily="34" charset="0"/>
                <a:cs typeface="Calibri" panose="020F0502020204030204" pitchFamily="34" charset="0"/>
              </a:rPr>
              <a:t>. For instance, a 1600 x 1200 pixel</a:t>
            </a:r>
            <a:r>
              <a:rPr lang="en-US" sz="4900" baseline="0" dirty="0">
                <a:solidFill>
                  <a:srgbClr val="7F7F7F"/>
                </a:solidFill>
                <a:latin typeface="Calibri" pitchFamily="34" charset="0"/>
                <a:cs typeface="Calibri" panose="020F0502020204030204" pitchFamily="34" charset="0"/>
              </a:rPr>
              <a:t> photo will usually look fine up to </a:t>
            </a:r>
            <a:r>
              <a:rPr lang="en-US" sz="4900" dirty="0">
                <a:solidFill>
                  <a:srgbClr val="7F7F7F"/>
                </a:solidFill>
                <a:latin typeface="Calibri" pitchFamily="34" charset="0"/>
                <a:cs typeface="Calibri" panose="020F0502020204030204" pitchFamily="34" charset="0"/>
              </a:rPr>
              <a:t>8“-10” wide on your printed poster.</a:t>
            </a:r>
          </a:p>
          <a:p>
            <a:pPr lvl="0">
              <a:spcBef>
                <a:spcPts val="0"/>
              </a:spcBef>
              <a:spcAft>
                <a:spcPts val="1800"/>
              </a:spcAft>
            </a:pPr>
            <a:r>
              <a:rPr lang="en-US" sz="49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800"/>
              </a:spcAft>
            </a:pPr>
            <a:r>
              <a:rPr lang="en-US" sz="49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800"/>
              </a:spcAft>
            </a:pPr>
            <a:br>
              <a:rPr lang="en-US" sz="3600" dirty="0">
                <a:solidFill>
                  <a:srgbClr val="7F7F7F"/>
                </a:solidFill>
                <a:latin typeface="Calibri" pitchFamily="34" charset="0"/>
                <a:cs typeface="Calibri" panose="020F0502020204030204" pitchFamily="34" charset="0"/>
              </a:rPr>
            </a:br>
            <a:r>
              <a:rPr lang="en-US" sz="3600" dirty="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44805600" y="0"/>
            <a:ext cx="9601200" cy="329184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a:solidFill>
                    <a:schemeClr val="bg1">
                      <a:lumMod val="50000"/>
                    </a:schemeClr>
                  </a:solidFill>
                  <a:latin typeface="Calibri" pitchFamily="34" charset="0"/>
                  <a:cs typeface="Calibri" panose="020F0502020204030204" pitchFamily="34" charset="0"/>
                </a:rPr>
                <a:t>Change</a:t>
              </a:r>
              <a:r>
                <a:rPr lang="en-US" sz="7200" baseline="0" dirty="0">
                  <a:solidFill>
                    <a:schemeClr val="bg1">
                      <a:lumMod val="50000"/>
                    </a:schemeClr>
                  </a:solidFill>
                  <a:latin typeface="Calibri" pitchFamily="34" charset="0"/>
                  <a:cs typeface="Calibri" panose="020F0502020204030204" pitchFamily="34" charset="0"/>
                </a:rPr>
                <a:t> Color Theme</a:t>
              </a:r>
              <a:r>
                <a:rPr lang="en-US" sz="7200" dirty="0">
                  <a:solidFill>
                    <a:schemeClr val="bg1">
                      <a:lumMod val="50000"/>
                    </a:schemeClr>
                  </a:solidFill>
                  <a:latin typeface="Calibri" pitchFamily="34" charset="0"/>
                  <a:cs typeface="Calibri" panose="020F0502020204030204" pitchFamily="34" charset="0"/>
                </a:rPr>
                <a:t>:</a:t>
              </a:r>
              <a:endParaRPr sz="720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49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800"/>
                </a:spcAft>
              </a:pPr>
              <a:r>
                <a:rPr lang="en-US" sz="4900" baseline="0" dirty="0">
                  <a:solidFill>
                    <a:schemeClr val="bg1">
                      <a:lumMod val="50000"/>
                    </a:schemeClr>
                  </a:solidFill>
                  <a:latin typeface="Calibri" pitchFamily="34" charset="0"/>
                  <a:cs typeface="Calibri" panose="020F0502020204030204" pitchFamily="34" charset="0"/>
                </a:rPr>
                <a:t>To change the color theme, select the </a:t>
              </a:r>
              <a:r>
                <a:rPr lang="en-US" sz="4900" b="1" baseline="0" dirty="0">
                  <a:solidFill>
                    <a:schemeClr val="bg1">
                      <a:lumMod val="50000"/>
                    </a:schemeClr>
                  </a:solidFill>
                  <a:latin typeface="Calibri" pitchFamily="34" charset="0"/>
                  <a:cs typeface="Calibri" panose="020F0502020204030204" pitchFamily="34" charset="0"/>
                </a:rPr>
                <a:t>Design</a:t>
              </a:r>
              <a:r>
                <a:rPr lang="en-US" sz="4900" baseline="0" dirty="0">
                  <a:solidFill>
                    <a:schemeClr val="bg1">
                      <a:lumMod val="50000"/>
                    </a:schemeClr>
                  </a:solidFill>
                  <a:latin typeface="Calibri" pitchFamily="34" charset="0"/>
                  <a:cs typeface="Calibri" panose="020F0502020204030204" pitchFamily="34" charset="0"/>
                </a:rPr>
                <a:t> tab, then select the </a:t>
              </a:r>
              <a:r>
                <a:rPr lang="en-US" sz="4900" b="1" baseline="0" dirty="0">
                  <a:solidFill>
                    <a:schemeClr val="bg1">
                      <a:lumMod val="50000"/>
                    </a:schemeClr>
                  </a:solidFill>
                  <a:latin typeface="Calibri" pitchFamily="34" charset="0"/>
                  <a:cs typeface="Calibri" panose="020F0502020204030204" pitchFamily="34" charset="0"/>
                </a:rPr>
                <a:t>Colors</a:t>
              </a:r>
              <a:r>
                <a:rPr lang="en-US" sz="49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800"/>
                </a:spcAft>
              </a:pPr>
              <a:r>
                <a:rPr lang="en-US" sz="72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800"/>
                </a:spcAft>
              </a:pPr>
              <a:r>
                <a:rPr lang="en-US" sz="4900" dirty="0">
                  <a:solidFill>
                    <a:schemeClr val="bg1">
                      <a:lumMod val="50000"/>
                    </a:schemeClr>
                  </a:solidFill>
                  <a:latin typeface="Calibri" pitchFamily="34" charset="0"/>
                  <a:cs typeface="Calibri" panose="020F0502020204030204" pitchFamily="34" charset="0"/>
                </a:rPr>
                <a:t>Once your poster file is ready, visit</a:t>
              </a:r>
              <a:r>
                <a:rPr lang="en-US" sz="4900" baseline="0" dirty="0">
                  <a:solidFill>
                    <a:schemeClr val="bg1">
                      <a:lumMod val="50000"/>
                    </a:schemeClr>
                  </a:solidFill>
                  <a:latin typeface="Calibri" pitchFamily="34" charset="0"/>
                  <a:cs typeface="Calibri" panose="020F0502020204030204" pitchFamily="34" charset="0"/>
                </a:rPr>
                <a:t> </a:t>
              </a:r>
              <a:r>
                <a:rPr lang="en-US" sz="4900" b="1" baseline="0" dirty="0">
                  <a:solidFill>
                    <a:schemeClr val="bg1">
                      <a:lumMod val="50000"/>
                    </a:schemeClr>
                  </a:solidFill>
                  <a:latin typeface="Calibri" pitchFamily="34" charset="0"/>
                  <a:cs typeface="Calibri" panose="020F0502020204030204" pitchFamily="34" charset="0"/>
                </a:rPr>
                <a:t>www.genigraphics.com</a:t>
              </a:r>
              <a:r>
                <a:rPr lang="en-US" sz="49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800"/>
                </a:spcAft>
              </a:pPr>
              <a:r>
                <a:rPr lang="en-US" sz="49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49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4900" baseline="0" dirty="0">
                  <a:solidFill>
                    <a:schemeClr val="bg1">
                      <a:lumMod val="50000"/>
                    </a:schemeClr>
                  </a:solidFill>
                  <a:latin typeface="Calibri" pitchFamily="34" charset="0"/>
                  <a:cs typeface="Calibri" panose="020F0502020204030204" pitchFamily="34" charset="0"/>
                </a:rPr>
                <a:t>US and Canada:  1-800-790-4001</a:t>
              </a:r>
              <a:br>
                <a:rPr lang="en-US" sz="4900" baseline="0" dirty="0">
                  <a:solidFill>
                    <a:schemeClr val="bg1">
                      <a:lumMod val="50000"/>
                    </a:schemeClr>
                  </a:solidFill>
                  <a:latin typeface="Calibri" pitchFamily="34" charset="0"/>
                  <a:cs typeface="Calibri" panose="020F0502020204030204" pitchFamily="34" charset="0"/>
                </a:rPr>
              </a:br>
              <a:r>
                <a:rPr lang="en-US" sz="49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3600" dirty="0">
                  <a:solidFill>
                    <a:schemeClr val="bg1">
                      <a:lumMod val="50000"/>
                    </a:schemeClr>
                  </a:solidFill>
                  <a:latin typeface="Calibri" pitchFamily="34" charset="0"/>
                  <a:cs typeface="Calibri" panose="020F0502020204030204" pitchFamily="34" charset="0"/>
                </a:rPr>
              </a:br>
              <a:r>
                <a:rPr lang="en-US" sz="3600" dirty="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404800" y="326136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11/10/24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329128" tIns="164564" rIns="329128" bIns="164564" rtlCol="0" anchor="ctr">
            <a:normAutofit/>
          </a:bodyPr>
          <a:lstStyle/>
          <a:p>
            <a:r>
              <a:rPr lang="en-US" dirty="0"/>
              <a:t>Click to edit Master title style</a:t>
            </a:r>
          </a:p>
        </p:txBody>
      </p:sp>
      <p:sp>
        <p:nvSpPr>
          <p:cNvPr id="3" name="Text Placeholder 2"/>
          <p:cNvSpPr>
            <a:spLocks noGrp="1"/>
          </p:cNvSpPr>
          <p:nvPr>
            <p:ph type="body" idx="1"/>
          </p:nvPr>
        </p:nvSpPr>
        <p:spPr>
          <a:xfrm>
            <a:off x="2194560" y="7680963"/>
            <a:ext cx="39502080" cy="21724623"/>
          </a:xfrm>
          <a:prstGeom prst="rect">
            <a:avLst/>
          </a:prstGeom>
        </p:spPr>
        <p:txBody>
          <a:bodyPr vert="horz" lIns="329128" tIns="164564" rIns="329128" bIns="164564"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194560" y="30510483"/>
            <a:ext cx="10241280" cy="1752600"/>
          </a:xfrm>
          <a:prstGeom prst="rect">
            <a:avLst/>
          </a:prstGeom>
        </p:spPr>
        <p:txBody>
          <a:bodyPr vert="horz" lIns="329128" tIns="164564" rIns="329128" bIns="164564" rtlCol="0" anchor="ctr"/>
          <a:lstStyle>
            <a:lvl1pPr algn="l">
              <a:defRPr sz="4400">
                <a:solidFill>
                  <a:schemeClr val="tx1">
                    <a:tint val="75000"/>
                  </a:schemeClr>
                </a:solidFill>
              </a:defRPr>
            </a:lvl1pPr>
          </a:lstStyle>
          <a:p>
            <a:fld id="{985D6BDF-9D0E-4E2B-85B8-D8F4790360C9}" type="datetimeFigureOut">
              <a:rPr lang="en-US" smtClean="0"/>
              <a:t>11/10/24</a:t>
            </a:fld>
            <a:endParaRPr lang="en-US" dirty="0"/>
          </a:p>
        </p:txBody>
      </p:sp>
      <p:sp>
        <p:nvSpPr>
          <p:cNvPr id="5" name="Footer Placeholder 4"/>
          <p:cNvSpPr>
            <a:spLocks noGrp="1"/>
          </p:cNvSpPr>
          <p:nvPr>
            <p:ph type="ftr" sz="quarter" idx="3"/>
          </p:nvPr>
        </p:nvSpPr>
        <p:spPr>
          <a:xfrm>
            <a:off x="14996160" y="30510483"/>
            <a:ext cx="13898880" cy="1752600"/>
          </a:xfrm>
          <a:prstGeom prst="rect">
            <a:avLst/>
          </a:prstGeom>
        </p:spPr>
        <p:txBody>
          <a:bodyPr vert="horz" lIns="329128" tIns="164564" rIns="329128" bIns="164564" rtlCol="0" anchor="ctr"/>
          <a:lstStyle>
            <a:lvl1pPr algn="ctr">
              <a:defRPr sz="4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1455360" y="30510483"/>
            <a:ext cx="10241280" cy="1752600"/>
          </a:xfrm>
          <a:prstGeom prst="rect">
            <a:avLst/>
          </a:prstGeom>
        </p:spPr>
        <p:txBody>
          <a:bodyPr vert="horz" lIns="329128" tIns="164564" rIns="329128" bIns="164564" rtlCol="0" anchor="ctr"/>
          <a:lstStyle>
            <a:lvl1pPr algn="r">
              <a:defRPr sz="44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3291279" rtl="0" eaLnBrk="1" latinLnBrk="0" hangingPunct="1">
        <a:spcBef>
          <a:spcPct val="0"/>
        </a:spcBef>
        <a:buNone/>
        <a:defRPr sz="6000" kern="1200">
          <a:solidFill>
            <a:schemeClr val="tx1"/>
          </a:solidFill>
          <a:latin typeface="+mj-lt"/>
          <a:ea typeface="+mj-ea"/>
          <a:cs typeface="+mj-cs"/>
        </a:defRPr>
      </a:lvl1pPr>
    </p:titleStyle>
    <p:bodyStyle>
      <a:lvl1pPr marL="342842"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1pPr>
      <a:lvl2pPr marL="685683"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2pPr>
      <a:lvl3pPr marL="1028525"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371366"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4pPr>
      <a:lvl5pPr marL="1714209"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5pPr>
      <a:lvl6pPr marL="9051018"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658"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2297"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936"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279" rtl="0" eaLnBrk="1" latinLnBrk="0" hangingPunct="1">
        <a:defRPr sz="6400" kern="1200">
          <a:solidFill>
            <a:schemeClr val="tx1"/>
          </a:solidFill>
          <a:latin typeface="+mn-lt"/>
          <a:ea typeface="+mn-ea"/>
          <a:cs typeface="+mn-cs"/>
        </a:defRPr>
      </a:lvl1pPr>
      <a:lvl2pPr marL="1645640" algn="l" defTabSz="3291279" rtl="0" eaLnBrk="1" latinLnBrk="0" hangingPunct="1">
        <a:defRPr sz="6400" kern="1200">
          <a:solidFill>
            <a:schemeClr val="tx1"/>
          </a:solidFill>
          <a:latin typeface="+mn-lt"/>
          <a:ea typeface="+mn-ea"/>
          <a:cs typeface="+mn-cs"/>
        </a:defRPr>
      </a:lvl2pPr>
      <a:lvl3pPr marL="3291279" algn="l" defTabSz="3291279" rtl="0" eaLnBrk="1" latinLnBrk="0" hangingPunct="1">
        <a:defRPr sz="6400" kern="1200">
          <a:solidFill>
            <a:schemeClr val="tx1"/>
          </a:solidFill>
          <a:latin typeface="+mn-lt"/>
          <a:ea typeface="+mn-ea"/>
          <a:cs typeface="+mn-cs"/>
        </a:defRPr>
      </a:lvl3pPr>
      <a:lvl4pPr marL="4936919" algn="l" defTabSz="3291279" rtl="0" eaLnBrk="1" latinLnBrk="0" hangingPunct="1">
        <a:defRPr sz="6400" kern="1200">
          <a:solidFill>
            <a:schemeClr val="tx1"/>
          </a:solidFill>
          <a:latin typeface="+mn-lt"/>
          <a:ea typeface="+mn-ea"/>
          <a:cs typeface="+mn-cs"/>
        </a:defRPr>
      </a:lvl4pPr>
      <a:lvl5pPr marL="6582559" algn="l" defTabSz="3291279" rtl="0" eaLnBrk="1" latinLnBrk="0" hangingPunct="1">
        <a:defRPr sz="6400" kern="1200">
          <a:solidFill>
            <a:schemeClr val="tx1"/>
          </a:solidFill>
          <a:latin typeface="+mn-lt"/>
          <a:ea typeface="+mn-ea"/>
          <a:cs typeface="+mn-cs"/>
        </a:defRPr>
      </a:lvl5pPr>
      <a:lvl6pPr marL="8228198" algn="l" defTabSz="3291279" rtl="0" eaLnBrk="1" latinLnBrk="0" hangingPunct="1">
        <a:defRPr sz="6400" kern="1200">
          <a:solidFill>
            <a:schemeClr val="tx1"/>
          </a:solidFill>
          <a:latin typeface="+mn-lt"/>
          <a:ea typeface="+mn-ea"/>
          <a:cs typeface="+mn-cs"/>
        </a:defRPr>
      </a:lvl6pPr>
      <a:lvl7pPr marL="9873837" algn="l" defTabSz="3291279" rtl="0" eaLnBrk="1" latinLnBrk="0" hangingPunct="1">
        <a:defRPr sz="6400" kern="1200">
          <a:solidFill>
            <a:schemeClr val="tx1"/>
          </a:solidFill>
          <a:latin typeface="+mn-lt"/>
          <a:ea typeface="+mn-ea"/>
          <a:cs typeface="+mn-cs"/>
        </a:defRPr>
      </a:lvl7pPr>
      <a:lvl8pPr marL="11519478" algn="l" defTabSz="3291279" rtl="0" eaLnBrk="1" latinLnBrk="0" hangingPunct="1">
        <a:defRPr sz="6400" kern="1200">
          <a:solidFill>
            <a:schemeClr val="tx1"/>
          </a:solidFill>
          <a:latin typeface="+mn-lt"/>
          <a:ea typeface="+mn-ea"/>
          <a:cs typeface="+mn-cs"/>
        </a:defRPr>
      </a:lvl8pPr>
      <a:lvl9pPr marL="13165118" algn="l" defTabSz="3291279" rtl="0" eaLnBrk="1" latinLnBrk="0" hangingPunct="1">
        <a:defRPr sz="6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660572" y="376819"/>
            <a:ext cx="32232600" cy="3016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37137" tIns="342842" rIns="137137" bIns="342842"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3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Decolonizing U.S. Education: Expanding Global Perspectives for Inclusive Learning</a:t>
            </a:r>
            <a:endParaRPr lang="en-US" sz="7300" kern="100" dirty="0">
              <a:effectLst/>
              <a:latin typeface="Calibri" panose="020F0502020204030204" pitchFamily="34" charset="0"/>
              <a:ea typeface="Aptos" panose="020B0004020202020204" pitchFamily="34" charset="0"/>
              <a:cs typeface="Calibri" panose="020F0502020204030204" pitchFamily="34" charset="0"/>
            </a:endParaRPr>
          </a:p>
          <a:p>
            <a:pPr algn="ctr" eaLnBrk="1" hangingPunct="1"/>
            <a:endParaRPr lang="en-US" sz="7800" b="1" dirty="0">
              <a:solidFill>
                <a:schemeClr val="accent3">
                  <a:lumMod val="20000"/>
                  <a:lumOff val="80000"/>
                </a:schemeClr>
              </a:solidFill>
              <a:latin typeface="+mj-lt"/>
            </a:endParaRPr>
          </a:p>
        </p:txBody>
      </p:sp>
      <p:sp>
        <p:nvSpPr>
          <p:cNvPr id="5" name="Text Box 123"/>
          <p:cNvSpPr txBox="1">
            <a:spLocks noChangeArrowheads="1"/>
          </p:cNvSpPr>
          <p:nvPr/>
        </p:nvSpPr>
        <p:spPr bwMode="auto">
          <a:xfrm>
            <a:off x="5486400" y="2105014"/>
            <a:ext cx="32232600" cy="21621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37" tIns="137137" rIns="137137" bIns="137137"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altLang="en-US" sz="5400" b="1" dirty="0">
                <a:latin typeface="+mj-lt"/>
              </a:rPr>
              <a:t>Okwei, Albert Nii Noi &amp; Fosu, Elijah Amankwah</a:t>
            </a:r>
            <a:endParaRPr lang="en-US" altLang="en-US" sz="4400" b="1" dirty="0">
              <a:latin typeface="+mj-lt"/>
            </a:endParaRPr>
          </a:p>
          <a:p>
            <a:pPr algn="ctr" eaLnBrk="1" hangingPunct="1"/>
            <a:r>
              <a:rPr lang="en-US" altLang="ja-JP" sz="4200" dirty="0">
                <a:latin typeface="+mj-lt"/>
                <a:cs typeface="Times New Roman" panose="02020603050405020304" pitchFamily="18" charset="0"/>
              </a:rPr>
              <a:t>Master of Public Administration (MPA) | M. Ed. In Higher Education </a:t>
            </a:r>
          </a:p>
          <a:p>
            <a:pPr algn="ctr"/>
            <a:r>
              <a:rPr lang="en-US" altLang="ja-JP" sz="4200" dirty="0">
                <a:latin typeface="+mj-lt"/>
                <a:cs typeface="Times New Roman" panose="02020603050405020304" pitchFamily="18" charset="0"/>
              </a:rPr>
              <a:t>Grand Valley State University, Allendale, MI, USA</a:t>
            </a:r>
          </a:p>
          <a:p>
            <a:pPr algn="ctr" eaLnBrk="1" hangingPunct="1"/>
            <a:endParaRPr lang="en-US" sz="4000" dirty="0">
              <a:solidFill>
                <a:schemeClr val="accent3">
                  <a:lumMod val="20000"/>
                  <a:lumOff val="80000"/>
                </a:schemeClr>
              </a:solidFill>
              <a:latin typeface="+mn-lt"/>
            </a:endParaRPr>
          </a:p>
        </p:txBody>
      </p:sp>
      <p:sp>
        <p:nvSpPr>
          <p:cNvPr id="10" name="Text Box 189"/>
          <p:cNvSpPr txBox="1">
            <a:spLocks noChangeArrowheads="1"/>
          </p:cNvSpPr>
          <p:nvPr/>
        </p:nvSpPr>
        <p:spPr bwMode="auto">
          <a:xfrm>
            <a:off x="1463040" y="5486398"/>
            <a:ext cx="13167360" cy="7322151"/>
          </a:xfrm>
          <a:prstGeom prst="rect">
            <a:avLst/>
          </a:prstGeom>
          <a:solidFill>
            <a:schemeClr val="bg1"/>
          </a:solidFill>
          <a:ln w="12700">
            <a:solidFill>
              <a:schemeClr val="accent1">
                <a:lumMod val="75000"/>
              </a:schemeClr>
            </a:solidFill>
          </a:ln>
          <a:effectLst/>
        </p:spPr>
        <p:txBody>
          <a:bodyPr wrap="square"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0" marR="0" algn="ctr">
              <a:lnSpc>
                <a:spcPct val="115000"/>
              </a:lnSpc>
              <a:spcBef>
                <a:spcPts val="1200"/>
              </a:spcBef>
              <a:spcAft>
                <a:spcPts val="120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Overview of the Issue: </a:t>
            </a:r>
          </a:p>
          <a:p>
            <a:pPr marL="0" marR="0" algn="ctr">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U.S. university curricula have historically emphasized Western philosophies and perspectives, often marginalizing non-Western viewpoints. This Eurocentric focus can limit students' understanding of diverse cultures and knowledge systems. Scholars like James A. Banks have highlighted the necessity of integrating multicultural perspectives to foster a more inclusive educational environment (Banks, 2004</a:t>
            </a:r>
            <a:r>
              <a:rPr lang="en-US" sz="3000" b="1" kern="0" dirty="0">
                <a:solidFill>
                  <a:srgbClr val="000000"/>
                </a:solidFill>
                <a:latin typeface="Times New Roman" panose="02020603050405020304" pitchFamily="18" charset="0"/>
                <a:cs typeface="Times New Roman" panose="02020603050405020304" pitchFamily="18" charset="0"/>
              </a:rPr>
              <a:t>).</a:t>
            </a:r>
          </a:p>
          <a:p>
            <a:pPr marL="0" marR="0" algn="ctr">
              <a:lnSpc>
                <a:spcPct val="115000"/>
              </a:lnSpc>
              <a:spcBef>
                <a:spcPts val="1200"/>
              </a:spcBef>
              <a:spcAft>
                <a:spcPts val="1200"/>
              </a:spcAft>
            </a:pPr>
            <a:br>
              <a:rPr lang="en-US" sz="500" b="1" kern="0" dirty="0">
                <a:solidFill>
                  <a:srgbClr val="000000"/>
                </a:solidFill>
                <a:latin typeface="Times New Roman" panose="02020603050405020304" pitchFamily="18" charset="0"/>
                <a:cs typeface="Times New Roman" panose="02020603050405020304" pitchFamily="18" charset="0"/>
              </a:rPr>
            </a:br>
            <a:r>
              <a:rPr lang="en-US" sz="3000" b="1" kern="0" dirty="0">
                <a:solidFill>
                  <a:srgbClr val="000000"/>
                </a:solidFill>
                <a:latin typeface="Times New Roman" panose="02020603050405020304" pitchFamily="18" charset="0"/>
                <a:cs typeface="Times New Roman" panose="02020603050405020304" pitchFamily="18" charset="0"/>
              </a:rPr>
              <a:t>Need for Inclusive Education: </a:t>
            </a:r>
            <a:b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Decolonizing the curriculum involves incorporating diverse cultural narratives, which enhances cross-cultural understanding and inclusivity. Research indicates that exposure to non-Western perspectives enriches students' cognitive empathy and prepares them for a globalized world (Gay, 2010).</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2" name="Rectangle 31"/>
          <p:cNvSpPr/>
          <p:nvPr/>
        </p:nvSpPr>
        <p:spPr>
          <a:xfrm>
            <a:off x="1463040" y="4800600"/>
            <a:ext cx="1316736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Background and Context</a:t>
            </a:r>
          </a:p>
        </p:txBody>
      </p:sp>
      <p:sp>
        <p:nvSpPr>
          <p:cNvPr id="13" name="Text Box 192"/>
          <p:cNvSpPr txBox="1">
            <a:spLocks noChangeArrowheads="1"/>
          </p:cNvSpPr>
          <p:nvPr/>
        </p:nvSpPr>
        <p:spPr bwMode="auto">
          <a:xfrm>
            <a:off x="15361920" y="5407588"/>
            <a:ext cx="13289280" cy="6479612"/>
          </a:xfrm>
          <a:prstGeom prst="rect">
            <a:avLst/>
          </a:prstGeom>
          <a:solidFill>
            <a:schemeClr val="bg1"/>
          </a:solidFill>
          <a:ln w="12700">
            <a:solidFill>
              <a:schemeClr val="accent1">
                <a:lumMod val="75000"/>
              </a:schemeClr>
            </a:solidFill>
          </a:ln>
          <a:effectLst/>
        </p:spPr>
        <p:txBody>
          <a:bodyPr wrap="square"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0" marR="0" algn="ctr">
              <a:lnSpc>
                <a:spcPct val="115000"/>
              </a:lnSpc>
              <a:spcBef>
                <a:spcPts val="1200"/>
              </a:spcBef>
              <a:spcAft>
                <a:spcPts val="120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University of Ghana:</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University of Ghana has implemented curriculum reforms that integrate African perspectives across various programs. These reforms aim to promote indigenous knowledge systems and have led to increased student engagement and interest in African studies (University of Ghana, 2020).</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1200"/>
              </a:spcBef>
              <a:spcAft>
                <a:spcPts val="120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Grand Valley State University:</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Grand Valley State University offers courses that emphasize non-Western perspectives, such as African and Indigenous studies. These courses aim to foster cross-cultural competencies and prepare students for diverse international settings (GVSU, 2021).</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4" name="Rectangle 33"/>
          <p:cNvSpPr/>
          <p:nvPr/>
        </p:nvSpPr>
        <p:spPr>
          <a:xfrm>
            <a:off x="15361920" y="4800600"/>
            <a:ext cx="13289280" cy="60698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Case Studies and Examples</a:t>
            </a:r>
          </a:p>
        </p:txBody>
      </p:sp>
      <p:sp>
        <p:nvSpPr>
          <p:cNvPr id="14" name="Text Box 193"/>
          <p:cNvSpPr txBox="1">
            <a:spLocks noChangeArrowheads="1"/>
          </p:cNvSpPr>
          <p:nvPr/>
        </p:nvSpPr>
        <p:spPr bwMode="auto">
          <a:xfrm>
            <a:off x="15361919" y="13032067"/>
            <a:ext cx="13289278" cy="8380133"/>
          </a:xfrm>
          <a:prstGeom prst="rect">
            <a:avLst/>
          </a:prstGeom>
          <a:solidFill>
            <a:schemeClr val="bg1"/>
          </a:solidFill>
          <a:ln w="12700">
            <a:solidFill>
              <a:schemeClr val="accent1">
                <a:lumMod val="75000"/>
              </a:schemeClr>
            </a:solidFill>
          </a:ln>
          <a:effectLst/>
        </p:spPr>
        <p:txBody>
          <a:bodyPr wrap="square"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0" marR="0" algn="ctr">
              <a:lnSpc>
                <a:spcPct val="115000"/>
              </a:lnSpc>
              <a:spcBef>
                <a:spcPts val="1200"/>
              </a:spcBef>
              <a:spcAft>
                <a:spcPts val="120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Practical Strategies for Implementation</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ctr">
              <a:lnSpc>
                <a:spcPct val="115000"/>
              </a:lnSpc>
              <a:spcBef>
                <a:spcPts val="1200"/>
              </a:spcBef>
              <a:spcAft>
                <a:spcPts val="1200"/>
              </a:spcAft>
              <a:buFont typeface="+mj-lt"/>
              <a:buAutoNum type="arabicPeriod"/>
              <a:tabLst>
                <a:tab pos="457200" algn="l"/>
              </a:tabLs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Curriculum Audits:</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Conduct comprehensive reviews to assess the representation of diverse perspectives in course offerings. This process helps identify gaps and areas for inclusion (Hurtado &amp; Guillermo-Wann, 2013).</a:t>
            </a:r>
            <a:endParaRPr lang="en-US" sz="30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ctr">
              <a:lnSpc>
                <a:spcPct val="115000"/>
              </a:lnSpc>
              <a:spcBef>
                <a:spcPts val="1200"/>
              </a:spcBef>
              <a:spcAft>
                <a:spcPts val="1200"/>
              </a:spcAft>
              <a:buFont typeface="+mj-lt"/>
              <a:buAutoNum type="arabicPeriod"/>
              <a:tabLst>
                <a:tab pos="457200" algn="l"/>
              </a:tabLs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International Academic Partnerships:</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Establish collaborations with institutions like the University of Ghana to facilitate faculty exchanges and joint courses, enriching curricula with global perspectives (Knight, 2008).</a:t>
            </a:r>
            <a:endParaRPr lang="en-US" sz="30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ctr">
              <a:lnSpc>
                <a:spcPct val="115000"/>
              </a:lnSpc>
              <a:spcBef>
                <a:spcPts val="1200"/>
              </a:spcBef>
              <a:spcAft>
                <a:spcPts val="1200"/>
              </a:spcAft>
              <a:buFont typeface="+mj-lt"/>
              <a:buAutoNum type="arabicPeriod"/>
              <a:tabLst>
                <a:tab pos="457200" algn="l"/>
              </a:tabLs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Cross-Cultural Training for Faculty:</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Provide professional development that enhances faculty's cultural competencies, enabling them to effectively integrate diverse perspectives into their teaching (Gay, 2010).</a:t>
            </a:r>
            <a:endParaRPr lang="en-US" sz="30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ctr">
              <a:lnSpc>
                <a:spcPct val="115000"/>
              </a:lnSpc>
              <a:spcBef>
                <a:spcPts val="1200"/>
              </a:spcBef>
              <a:spcAft>
                <a:spcPts val="1200"/>
              </a:spcAft>
              <a:buFont typeface="+mj-lt"/>
              <a:buAutoNum type="arabicPeriod"/>
              <a:tabLst>
                <a:tab pos="457200" algn="l"/>
              </a:tabLs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Global Literature and History Inclusion:</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Incorporate readings and case studies from various cultures to provide a comprehensive understanding of global histories and literatures (Banks, 2004).</a:t>
            </a:r>
            <a:endParaRPr lang="en-US" sz="30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36" name="Rectangle 35"/>
          <p:cNvSpPr/>
          <p:nvPr/>
        </p:nvSpPr>
        <p:spPr>
          <a:xfrm rot="10800000" flipV="1">
            <a:off x="15361919" y="21717000"/>
            <a:ext cx="13289278" cy="829054"/>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Acknowledgements</a:t>
            </a:r>
          </a:p>
        </p:txBody>
      </p:sp>
      <p:sp>
        <p:nvSpPr>
          <p:cNvPr id="11" name="Text Box 190"/>
          <p:cNvSpPr txBox="1">
            <a:spLocks noChangeArrowheads="1"/>
          </p:cNvSpPr>
          <p:nvPr/>
        </p:nvSpPr>
        <p:spPr bwMode="auto">
          <a:xfrm>
            <a:off x="1463040" y="14097000"/>
            <a:ext cx="13167360" cy="8072356"/>
          </a:xfrm>
          <a:prstGeom prst="rect">
            <a:avLst/>
          </a:prstGeom>
          <a:solidFill>
            <a:schemeClr val="bg1"/>
          </a:solidFill>
          <a:ln w="12700">
            <a:solidFill>
              <a:schemeClr val="accent1">
                <a:lumMod val="75000"/>
              </a:schemeClr>
            </a:solidFill>
          </a:ln>
          <a:effectLst/>
        </p:spPr>
        <p:txBody>
          <a:bodyPr wrap="square"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0" marR="0" algn="ctr">
              <a:lnSpc>
                <a:spcPct val="115000"/>
              </a:lnSpc>
              <a:spcBef>
                <a:spcPts val="1200"/>
              </a:spcBef>
              <a:spcAft>
                <a:spcPts val="120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Broadening Student Perspectives:</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Inclusive curricula that integrate multiple worldviews provide richer learning experiences and strengthen students' critical thinking skills. For instance, Geneva Gay's work on culturally responsive teaching emphasizes the importance of using students' cultural experiences in the learning process to promote academic success and cultural competence (Gay, 2010).</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1200"/>
              </a:spcBef>
              <a:spcAft>
                <a:spcPts val="120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Inclusive Learning Benefits:</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Incorporating African, Asian, and Indigenous philosophies validates students’ cultural backgrounds and promotes a nuanced understanding of global issues. This approach aligns with Gloria Ladson-Billings' concept of culturally relevant pedagogy, which advocates for teaching that empowers students intellectually, socially, and emotionally by using cultural referents to impart knowledge (Ladson-Billings, 1995).</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39" name="Picture 38" descr="mark_3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1508" y="992756"/>
            <a:ext cx="2338387"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p:nvPicPr>
        <p:blipFill>
          <a:blip r:embed="rId3"/>
          <a:stretch>
            <a:fillRect/>
          </a:stretch>
        </p:blipFill>
        <p:spPr>
          <a:xfrm>
            <a:off x="31470600" y="9144000"/>
            <a:ext cx="1353429" cy="1036365"/>
          </a:xfrm>
          <a:prstGeom prst="rect">
            <a:avLst/>
          </a:prstGeom>
        </p:spPr>
      </p:pic>
      <p:sp>
        <p:nvSpPr>
          <p:cNvPr id="46" name="Rectangle 45"/>
          <p:cNvSpPr/>
          <p:nvPr/>
        </p:nvSpPr>
        <p:spPr>
          <a:xfrm rot="10800000" flipV="1">
            <a:off x="15361919" y="12115800"/>
            <a:ext cx="13289278" cy="876557"/>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Overall Experience</a:t>
            </a:r>
          </a:p>
        </p:txBody>
      </p:sp>
      <p:sp>
        <p:nvSpPr>
          <p:cNvPr id="54" name="Text Box 193"/>
          <p:cNvSpPr txBox="1">
            <a:spLocks noChangeArrowheads="1"/>
          </p:cNvSpPr>
          <p:nvPr/>
        </p:nvSpPr>
        <p:spPr bwMode="auto">
          <a:xfrm>
            <a:off x="15361917" y="22553079"/>
            <a:ext cx="13289280" cy="5640921"/>
          </a:xfrm>
          <a:prstGeom prst="rect">
            <a:avLst/>
          </a:prstGeom>
          <a:solidFill>
            <a:schemeClr val="bg1"/>
          </a:solidFill>
          <a:ln w="12700">
            <a:solidFill>
              <a:schemeClr val="accent1">
                <a:lumMod val="75000"/>
              </a:schemeClr>
            </a:solidFill>
          </a:ln>
          <a:effectLst/>
        </p:spPr>
        <p:txBody>
          <a:bodyPr wrap="square"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0" marR="0" algn="ctr">
              <a:lnSpc>
                <a:spcPct val="115000"/>
              </a:lnSpc>
              <a:spcBef>
                <a:spcPts val="1200"/>
              </a:spcBef>
              <a:spcAft>
                <a:spcPts val="120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Conclusion and Call to Action</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1200"/>
              </a:spcBef>
              <a:spcAft>
                <a:spcPts val="120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Summary of Key Insights:</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Decolonizing U.S. education by integrating diverse cultural perspectives enriches students' learning experiences and prepares them for a multicultural world. This approach challenges the dominance of Western narratives and promotes equity in education.</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1200"/>
              </a:spcBef>
              <a:spcAft>
                <a:spcPts val="120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Call to Action:</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Educators, administrators, and policymakers are urged to support curriculum reforms that prioritize inclusivity and cultural diversity. By implementing the strategies outlined, U.S. universities can create learning environments that reflect the complexities of the global landscape.</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1" name="Rectangle 40">
            <a:extLst>
              <a:ext uri="{FF2B5EF4-FFF2-40B4-BE49-F238E27FC236}">
                <a16:creationId xmlns:a16="http://schemas.microsoft.com/office/drawing/2014/main" id="{D4C83035-DFF4-40AC-A349-0D37007245DA}"/>
              </a:ext>
            </a:extLst>
          </p:cNvPr>
          <p:cNvSpPr/>
          <p:nvPr/>
        </p:nvSpPr>
        <p:spPr>
          <a:xfrm>
            <a:off x="1501139" y="22402800"/>
            <a:ext cx="13167361" cy="1000581"/>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Relevant Data and Statistics</a:t>
            </a:r>
          </a:p>
        </p:txBody>
      </p:sp>
      <p:sp>
        <p:nvSpPr>
          <p:cNvPr id="42" name="Rectangle 41">
            <a:extLst>
              <a:ext uri="{FF2B5EF4-FFF2-40B4-BE49-F238E27FC236}">
                <a16:creationId xmlns:a16="http://schemas.microsoft.com/office/drawing/2014/main" id="{B35B7392-6546-4C50-9AA6-932D808C4D49}"/>
              </a:ext>
            </a:extLst>
          </p:cNvPr>
          <p:cNvSpPr/>
          <p:nvPr/>
        </p:nvSpPr>
        <p:spPr>
          <a:xfrm>
            <a:off x="1463040" y="13106400"/>
            <a:ext cx="13167361" cy="1000581"/>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The Importance of a Decolonized Curriculum</a:t>
            </a:r>
          </a:p>
        </p:txBody>
      </p:sp>
      <p:sp>
        <p:nvSpPr>
          <p:cNvPr id="43" name="Rectangle 42">
            <a:extLst>
              <a:ext uri="{FF2B5EF4-FFF2-40B4-BE49-F238E27FC236}">
                <a16:creationId xmlns:a16="http://schemas.microsoft.com/office/drawing/2014/main" id="{8D9D8BB8-9380-41AB-8C4D-8454C9E2E45B}"/>
              </a:ext>
            </a:extLst>
          </p:cNvPr>
          <p:cNvSpPr/>
          <p:nvPr/>
        </p:nvSpPr>
        <p:spPr>
          <a:xfrm>
            <a:off x="29047983" y="4773286"/>
            <a:ext cx="1316736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References</a:t>
            </a:r>
          </a:p>
        </p:txBody>
      </p:sp>
      <p:sp>
        <p:nvSpPr>
          <p:cNvPr id="2" name="Text Box 190">
            <a:extLst>
              <a:ext uri="{FF2B5EF4-FFF2-40B4-BE49-F238E27FC236}">
                <a16:creationId xmlns:a16="http://schemas.microsoft.com/office/drawing/2014/main" id="{E71F70F9-CABA-553C-A39D-66F90383801B}"/>
              </a:ext>
            </a:extLst>
          </p:cNvPr>
          <p:cNvSpPr txBox="1">
            <a:spLocks noChangeArrowheads="1"/>
          </p:cNvSpPr>
          <p:nvPr/>
        </p:nvSpPr>
        <p:spPr bwMode="auto">
          <a:xfrm>
            <a:off x="1501140" y="23241000"/>
            <a:ext cx="13167360" cy="5948698"/>
          </a:xfrm>
          <a:prstGeom prst="rect">
            <a:avLst/>
          </a:prstGeom>
          <a:solidFill>
            <a:schemeClr val="bg1"/>
          </a:solidFill>
          <a:ln w="12700">
            <a:solidFill>
              <a:schemeClr val="accent1">
                <a:lumMod val="75000"/>
              </a:schemeClr>
            </a:solidFill>
          </a:ln>
          <a:effectLst/>
        </p:spPr>
        <p:txBody>
          <a:bodyPr wrap="square"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0" marR="0" algn="ctr">
              <a:lnSpc>
                <a:spcPct val="115000"/>
              </a:lnSpc>
              <a:spcBef>
                <a:spcPts val="1200"/>
              </a:spcBef>
              <a:spcAft>
                <a:spcPts val="120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Student Demographics:</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R="0" lvl="0" algn="ctr">
              <a:lnSpc>
                <a:spcPct val="115000"/>
              </a:lnSpc>
              <a:spcBef>
                <a:spcPts val="1200"/>
              </a:spcBef>
              <a:spcAft>
                <a:spcPts val="1200"/>
              </a:spcAft>
              <a:buSzPts val="1000"/>
              <a:tabLst>
                <a:tab pos="457200" algn="l"/>
              </a:tabLs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According to the National Center for Education Statistics (NCES), in Fall 2020, 45% of students enrolled in degree-granting postsecondary institutions were students of color, highlighting the increasing diversity in U.S. higher education (NCES, 2021).</a:t>
            </a:r>
            <a:endParaRPr lang="en-US" sz="30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Bef>
                <a:spcPts val="1200"/>
              </a:spcBef>
              <a:spcAft>
                <a:spcPts val="120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Impact of Inclusive Curricula on Academic Outcomes:</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R="0" lvl="0" algn="ctr">
              <a:lnSpc>
                <a:spcPct val="115000"/>
              </a:lnSpc>
              <a:spcBef>
                <a:spcPts val="1200"/>
              </a:spcBef>
              <a:spcAft>
                <a:spcPts val="1200"/>
              </a:spcAft>
              <a:buSzPts val="1000"/>
              <a:tabLst>
                <a:tab pos="457200" algn="l"/>
              </a:tabLs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study by the Association of American Colleges and Universities found that students who engaged in diversity-related curricular initiatives reported higher levels of academic challenge and personal development (AAC&amp;U, 2015).</a:t>
            </a:r>
            <a:endParaRPr lang="en-US" sz="30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5" name="Text Box 193">
            <a:extLst>
              <a:ext uri="{FF2B5EF4-FFF2-40B4-BE49-F238E27FC236}">
                <a16:creationId xmlns:a16="http://schemas.microsoft.com/office/drawing/2014/main" id="{73F9EE07-B302-FBD0-19F0-D62DD87B18B7}"/>
              </a:ext>
            </a:extLst>
          </p:cNvPr>
          <p:cNvSpPr txBox="1">
            <a:spLocks noChangeArrowheads="1"/>
          </p:cNvSpPr>
          <p:nvPr/>
        </p:nvSpPr>
        <p:spPr bwMode="auto">
          <a:xfrm>
            <a:off x="29047982" y="5496244"/>
            <a:ext cx="13167361" cy="13858556"/>
          </a:xfrm>
          <a:prstGeom prst="rect">
            <a:avLst/>
          </a:prstGeom>
          <a:solidFill>
            <a:schemeClr val="bg1"/>
          </a:solidFill>
          <a:ln w="12700">
            <a:solidFill>
              <a:schemeClr val="accent1">
                <a:lumMod val="75000"/>
              </a:schemeClr>
            </a:solidFill>
          </a:ln>
          <a:effectLst/>
        </p:spPr>
        <p:txBody>
          <a:bodyPr wrap="square"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228600" marR="0">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Association of American Colleges and Universities (AAC&amp;U). (2015). </a:t>
            </a:r>
            <a:r>
              <a:rPr lang="en-US" sz="3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Committing to equity and inclusive excellence: A campus guide for self-study and planning</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marR="0">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Banks, J. A. (2004). </a:t>
            </a:r>
            <a:r>
              <a:rPr lang="en-US" sz="3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Diversity and citizenship education: Global perspectives</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Jossey-Bass.</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marR="0">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Gay, G. (2010). </a:t>
            </a:r>
            <a:r>
              <a:rPr lang="en-US" sz="3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Culturally responsive teaching: Theory, research, and practice</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(2nd ed.). Teachers College Press.</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marR="0">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Grand Valley State University (GVSU). (2021). </a:t>
            </a:r>
            <a:r>
              <a:rPr lang="en-US" sz="3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African and African American studies program</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Retrieved from https://</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www.gvsu.edu</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african</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marR="0">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Hurtado, S., &amp; Guillermo-Wann, C. (2013). Diverse learning environments: Assessing and creating conditions for student success. In S. J. Quaye &amp; S. R. Harper (Eds.), </a:t>
            </a:r>
            <a:r>
              <a:rPr lang="en-US" sz="3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Student engagement in higher education: Theoretical perspectives and practical approaches for diverse populations</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(pp. 53-72). Routledge.</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marR="0">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Knight, J. (2008). </a:t>
            </a:r>
            <a:r>
              <a:rPr lang="en-US" sz="3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Higher education in turmoil: The changing world of internationalization</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Sense Publishers.</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marR="0">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Ladson-Billings, G. (1995). Toward a theory of culturally relevant pedagogy. </a:t>
            </a:r>
            <a:r>
              <a:rPr lang="en-US" sz="3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American Educational Research Journal, 32</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465-491.</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marR="0">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National Center for Education Statistics (NCES). (2021). </a:t>
            </a:r>
            <a:r>
              <a:rPr lang="en-US" sz="3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condition of education 2021</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U.S. Department of Education.</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marR="0">
              <a:lnSpc>
                <a:spcPct val="115000"/>
              </a:lnSpc>
              <a:spcBef>
                <a:spcPts val="1200"/>
              </a:spcBef>
              <a:spcAft>
                <a:spcPts val="120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University of Ghana. (2020). </a:t>
            </a:r>
            <a:r>
              <a:rPr lang="en-US" sz="30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Curriculum reforms at the University of Ghana</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Retrieved from https://</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www.ug.edu.gh</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/news/curriculum-reforms-university-</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ghana</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0" name="Rectangle 19">
            <a:extLst>
              <a:ext uri="{FF2B5EF4-FFF2-40B4-BE49-F238E27FC236}">
                <a16:creationId xmlns:a16="http://schemas.microsoft.com/office/drawing/2014/main" id="{937198DA-0733-0F03-EA27-396AF892E7CE}"/>
              </a:ext>
            </a:extLst>
          </p:cNvPr>
          <p:cNvSpPr/>
          <p:nvPr/>
        </p:nvSpPr>
        <p:spPr>
          <a:xfrm rot="10800000" flipV="1">
            <a:off x="29047984" y="19867438"/>
            <a:ext cx="13289278" cy="829054"/>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Contact</a:t>
            </a:r>
          </a:p>
        </p:txBody>
      </p:sp>
      <p:sp>
        <p:nvSpPr>
          <p:cNvPr id="21" name="Text Box 193">
            <a:extLst>
              <a:ext uri="{FF2B5EF4-FFF2-40B4-BE49-F238E27FC236}">
                <a16:creationId xmlns:a16="http://schemas.microsoft.com/office/drawing/2014/main" id="{95BE9ED6-7F10-DC46-9300-798C0E765DDA}"/>
              </a:ext>
            </a:extLst>
          </p:cNvPr>
          <p:cNvSpPr txBox="1">
            <a:spLocks noChangeArrowheads="1"/>
          </p:cNvSpPr>
          <p:nvPr/>
        </p:nvSpPr>
        <p:spPr bwMode="auto">
          <a:xfrm>
            <a:off x="29047982" y="20703517"/>
            <a:ext cx="13289280" cy="3724050"/>
          </a:xfrm>
          <a:prstGeom prst="rect">
            <a:avLst/>
          </a:prstGeom>
          <a:solidFill>
            <a:schemeClr val="bg1"/>
          </a:solidFill>
          <a:ln w="12700">
            <a:solidFill>
              <a:schemeClr val="accent1">
                <a:lumMod val="75000"/>
              </a:schemeClr>
            </a:solidFill>
          </a:ln>
          <a:effectLst/>
        </p:spPr>
        <p:txBody>
          <a:bodyPr wrap="square"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ctr"/>
            <a:r>
              <a:rPr lang="en-US" sz="3200" b="1" dirty="0">
                <a:latin typeface="Times New Roman" panose="02020603050405020304" pitchFamily="18" charset="0"/>
                <a:cs typeface="Times New Roman" panose="02020603050405020304" pitchFamily="18" charset="0"/>
              </a:rPr>
              <a:t>ALBERT NII NOI OKWEI</a:t>
            </a:r>
          </a:p>
          <a:p>
            <a:pPr algn="ctr"/>
            <a:r>
              <a:rPr lang="en-US" sz="3200" b="1" dirty="0">
                <a:latin typeface="Times New Roman" panose="02020603050405020304" pitchFamily="18" charset="0"/>
                <a:cs typeface="Times New Roman" panose="02020603050405020304" pitchFamily="18" charset="0"/>
              </a:rPr>
              <a:t>GRAND VALLEY STATE UNIVERSITY</a:t>
            </a:r>
          </a:p>
          <a:p>
            <a:pPr algn="ctr"/>
            <a:r>
              <a:rPr lang="en-US" sz="3200" b="1" dirty="0">
                <a:latin typeface="Times New Roman" panose="02020603050405020304" pitchFamily="18" charset="0"/>
                <a:cs typeface="Times New Roman" panose="02020603050405020304" pitchFamily="18" charset="0"/>
              </a:rPr>
              <a:t>Email: </a:t>
            </a:r>
            <a:r>
              <a:rPr lang="en-US" sz="3200" b="1" dirty="0" err="1">
                <a:latin typeface="Times New Roman" panose="02020603050405020304" pitchFamily="18" charset="0"/>
                <a:cs typeface="Times New Roman" panose="02020603050405020304" pitchFamily="18" charset="0"/>
              </a:rPr>
              <a:t>okweia@mail.gvsu.edu</a:t>
            </a:r>
            <a:br>
              <a:rPr lang="en-US" sz="3200" b="1" dirty="0">
                <a:latin typeface="Times New Roman" panose="02020603050405020304" pitchFamily="18" charset="0"/>
                <a:cs typeface="Times New Roman" panose="02020603050405020304" pitchFamily="18" charset="0"/>
              </a:rPr>
            </a:b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ELIJAH AMANKWAH FOSU</a:t>
            </a:r>
          </a:p>
          <a:p>
            <a:pPr algn="ctr"/>
            <a:r>
              <a:rPr lang="en-US" sz="3200" b="1" dirty="0">
                <a:latin typeface="Times New Roman" panose="02020603050405020304" pitchFamily="18" charset="0"/>
                <a:cs typeface="Times New Roman" panose="02020603050405020304" pitchFamily="18" charset="0"/>
              </a:rPr>
              <a:t>GRAND VALLEY STATE UNIVERSITY</a:t>
            </a:r>
          </a:p>
          <a:p>
            <a:pPr algn="ctr"/>
            <a:r>
              <a:rPr lang="en-US" sz="3200" b="1" dirty="0">
                <a:latin typeface="Times New Roman" panose="02020603050405020304" pitchFamily="18" charset="0"/>
                <a:cs typeface="Times New Roman" panose="02020603050405020304" pitchFamily="18" charset="0"/>
              </a:rPr>
              <a:t>Email: </a:t>
            </a:r>
            <a:r>
              <a:rPr lang="en-US" sz="3200" b="1" dirty="0" err="1">
                <a:latin typeface="Times New Roman" panose="02020603050405020304" pitchFamily="18" charset="0"/>
                <a:cs typeface="Times New Roman" panose="02020603050405020304" pitchFamily="18" charset="0"/>
              </a:rPr>
              <a:t>fosue@mail.gvsu.edu</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1251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24956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3352</TotalTime>
  <Words>1001</Words>
  <Application>Microsoft Macintosh PowerPoint</Application>
  <PresentationFormat>Custom</PresentationFormat>
  <Paragraphs>49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Times New Roman</vt:lpstr>
      <vt:lpstr>Office Theme</vt:lpstr>
      <vt:lpstr>PowerPoint Presentation</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36x48</dc:title>
  <dc:creator>Bhanu Yandrapragada</dc:creator>
  <dc:description>Quality poster printing
www.genigraphics.com
1-800-790-4001</dc:description>
  <cp:lastModifiedBy>Albert N. Okwei</cp:lastModifiedBy>
  <cp:revision>129</cp:revision>
  <cp:lastPrinted>2024-11-10T22:17:52Z</cp:lastPrinted>
  <dcterms:created xsi:type="dcterms:W3CDTF">2013-02-10T21:14:48Z</dcterms:created>
  <dcterms:modified xsi:type="dcterms:W3CDTF">2024-11-11T01:37:21Z</dcterms:modified>
</cp:coreProperties>
</file>