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7" r:id="rId3"/>
    <p:sldId id="258" r:id="rId4"/>
    <p:sldId id="291" r:id="rId5"/>
    <p:sldId id="292" r:id="rId6"/>
    <p:sldId id="293" r:id="rId7"/>
    <p:sldId id="294" r:id="rId8"/>
    <p:sldId id="265" r:id="rId9"/>
    <p:sldId id="274" r:id="rId10"/>
    <p:sldId id="276" r:id="rId11"/>
    <p:sldId id="277" r:id="rId12"/>
    <p:sldId id="273" r:id="rId13"/>
    <p:sldId id="270" r:id="rId14"/>
    <p:sldId id="295" r:id="rId15"/>
    <p:sldId id="296" r:id="rId16"/>
    <p:sldId id="297" r:id="rId17"/>
    <p:sldId id="286" r:id="rId18"/>
    <p:sldId id="279" r:id="rId19"/>
    <p:sldId id="298" r:id="rId20"/>
    <p:sldId id="299" r:id="rId21"/>
    <p:sldId id="300" r:id="rId22"/>
    <p:sldId id="301" r:id="rId23"/>
    <p:sldId id="303" r:id="rId24"/>
    <p:sldId id="304" r:id="rId25"/>
    <p:sldId id="302" r:id="rId26"/>
    <p:sldId id="289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arrow5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F9FE7B-F642-4898-A360-D4E3814E1A3D}">
      <dgm:prSet phldrT="[Text]"/>
      <dgm:spPr/>
      <dgm:t>
        <a:bodyPr/>
        <a:lstStyle/>
        <a:p>
          <a:endParaRPr lang="en-US" dirty="0"/>
        </a:p>
      </dgm: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/>
      <dgm:spPr/>
      <dgm:t>
        <a:bodyPr/>
        <a:lstStyle/>
        <a:p>
          <a:endParaRPr lang="en-US" dirty="0"/>
        </a:p>
      </dgm: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/>
      <dgm:spPr/>
      <dgm:t>
        <a:bodyPr/>
        <a:lstStyle/>
        <a:p>
          <a:endParaRPr lang="en-US" dirty="0"/>
        </a:p>
      </dgm: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/>
        </a:p>
      </dgm:t>
    </dgm:pt>
    <dgm:pt modelId="{01043963-5CF2-4AA6-9387-065754A40490}" type="pres">
      <dgm:prSet presAssocID="{3F442EA2-39BA-4C9A-AD59-755D4917D5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6095E0-ED9F-4807-AF1B-2B89D6EE1D75}" type="pres">
      <dgm:prSet presAssocID="{4DF9FE7B-F642-4898-A360-D4E3814E1A3D}" presName="arrow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125D8-1E0B-4295-BA9C-8C5E85D5AB8C}" type="pres">
      <dgm:prSet presAssocID="{3929B1E1-4BC4-4C73-ABE8-27CEF96A3652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96A0A-AB68-40B3-B68E-9921BEB75C52}" type="pres">
      <dgm:prSet presAssocID="{60CDF8D0-D4FC-4467-A51E-79C5A58B0B2C}" presName="arrow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CAFC3B12-B984-418E-8E08-CC6BCB3349C2}" type="presOf" srcId="{3929B1E1-4BC4-4C73-ABE8-27CEF96A3652}" destId="{E2B125D8-1E0B-4295-BA9C-8C5E85D5AB8C}" srcOrd="0" destOrd="0" presId="urn:microsoft.com/office/officeart/2005/8/layout/arrow5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2D0AD23A-B766-4FD2-BDFE-B8283F43B1CD}" type="presOf" srcId="{4DF9FE7B-F642-4898-A360-D4E3814E1A3D}" destId="{E86095E0-ED9F-4807-AF1B-2B89D6EE1D75}" srcOrd="0" destOrd="0" presId="urn:microsoft.com/office/officeart/2005/8/layout/arrow5"/>
    <dgm:cxn modelId="{996D0B56-C9DE-4501-89C7-6834F443C569}" type="presOf" srcId="{3F442EA2-39BA-4C9A-AD59-755D4917D532}" destId="{01043963-5CF2-4AA6-9387-065754A40490}" srcOrd="0" destOrd="0" presId="urn:microsoft.com/office/officeart/2005/8/layout/arrow5"/>
    <dgm:cxn modelId="{0FE125BD-4C34-46E3-8E64-23B1BD14A2F0}" type="presOf" srcId="{60CDF8D0-D4FC-4467-A51E-79C5A58B0B2C}" destId="{A6496A0A-AB68-40B3-B68E-9921BEB75C52}" srcOrd="0" destOrd="0" presId="urn:microsoft.com/office/officeart/2005/8/layout/arrow5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08013ED3-B441-4520-8799-D63A3D9EFE70}" type="presParOf" srcId="{01043963-5CF2-4AA6-9387-065754A40490}" destId="{E86095E0-ED9F-4807-AF1B-2B89D6EE1D75}" srcOrd="0" destOrd="0" presId="urn:microsoft.com/office/officeart/2005/8/layout/arrow5"/>
    <dgm:cxn modelId="{07687A8B-CA31-4DFE-8830-AD7DAD8C1F5E}" type="presParOf" srcId="{01043963-5CF2-4AA6-9387-065754A40490}" destId="{E2B125D8-1E0B-4295-BA9C-8C5E85D5AB8C}" srcOrd="1" destOrd="0" presId="urn:microsoft.com/office/officeart/2005/8/layout/arrow5"/>
    <dgm:cxn modelId="{82BB5FD3-2588-45B5-932C-5022E0E530D3}" type="presParOf" srcId="{01043963-5CF2-4AA6-9387-065754A40490}" destId="{A6496A0A-AB68-40B3-B68E-9921BEB75C52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095E0-ED9F-4807-AF1B-2B89D6EE1D75}">
      <dsp:nvSpPr>
        <dsp:cNvPr id="0" name=""/>
        <dsp:cNvSpPr/>
      </dsp:nvSpPr>
      <dsp:spPr>
        <a:xfrm>
          <a:off x="1290709" y="51723"/>
          <a:ext cx="2233468" cy="223346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1849076" y="51723"/>
        <a:ext cx="1116734" cy="1842611"/>
      </dsp:txXfrm>
    </dsp:sp>
    <dsp:sp modelId="{E2B125D8-1E0B-4295-BA9C-8C5E85D5AB8C}">
      <dsp:nvSpPr>
        <dsp:cNvPr id="0" name=""/>
        <dsp:cNvSpPr/>
      </dsp:nvSpPr>
      <dsp:spPr>
        <a:xfrm rot="7200000">
          <a:off x="2581136" y="2286808"/>
          <a:ext cx="2233468" cy="223346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-3536126"/>
                <a:satOff val="-5387"/>
                <a:lumOff val="-1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536126"/>
                <a:satOff val="-5387"/>
                <a:lumOff val="-1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536126"/>
                <a:satOff val="-5387"/>
                <a:lumOff val="-1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 rot="-5400000">
        <a:off x="2945811" y="2942889"/>
        <a:ext cx="1842611" cy="1116734"/>
      </dsp:txXfrm>
    </dsp:sp>
    <dsp:sp modelId="{A6496A0A-AB68-40B3-B68E-9921BEB75C52}">
      <dsp:nvSpPr>
        <dsp:cNvPr id="0" name=""/>
        <dsp:cNvSpPr/>
      </dsp:nvSpPr>
      <dsp:spPr>
        <a:xfrm rot="14400000">
          <a:off x="282" y="2286808"/>
          <a:ext cx="2233468" cy="223346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-7072252"/>
                <a:satOff val="-10775"/>
                <a:lumOff val="-2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072252"/>
                <a:satOff val="-10775"/>
                <a:lumOff val="-2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072252"/>
                <a:satOff val="-10775"/>
                <a:lumOff val="-2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 rot="5400000">
        <a:off x="26465" y="2942889"/>
        <a:ext cx="1842611" cy="1116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10/28/2016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10/28/2016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10/28/2016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10/28/2016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10/28/2016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idgec@gvsu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6L1PTG3p4" TargetMode="External"/><Relationship Id="rId2" Type="http://schemas.openxmlformats.org/officeDocument/2006/relationships/hyperlink" Target="https://www.youtube.com/watch?v=Ayu9nV8z8-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DZFcDGpL4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apintoteenminds.com/3act-math/mowing-the-lawn/#task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8642" y="1935479"/>
            <a:ext cx="6858002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Three Act Tasks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308642" y="4078045"/>
            <a:ext cx="6858002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Chelsea Ridge, Math Coordinator</a:t>
            </a:r>
          </a:p>
          <a:p>
            <a:r>
              <a:rPr lang="en-US" dirty="0" smtClean="0"/>
              <a:t>GVSU Regional Math and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i.ytimg.com/vi/pC2xKOj-FS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34" y="1876215"/>
            <a:ext cx="5309158" cy="398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47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this a rich task?</a:t>
            </a:r>
          </a:p>
          <a:p>
            <a:r>
              <a:rPr lang="en-US" dirty="0" smtClean="0"/>
              <a:t>What did you like about it?</a:t>
            </a:r>
          </a:p>
          <a:p>
            <a:r>
              <a:rPr lang="en-US" dirty="0" smtClean="0"/>
              <a:t>What do you think could be improved?</a:t>
            </a:r>
          </a:p>
          <a:p>
            <a:r>
              <a:rPr lang="en-US" dirty="0" smtClean="0"/>
              <a:t>What do you think are key points to facilitating this 3 Acts Task?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61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Worksheets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positives?</a:t>
            </a:r>
          </a:p>
          <a:p>
            <a:r>
              <a:rPr lang="en-US" dirty="0" smtClean="0"/>
              <a:t>What are the drawbacks?</a:t>
            </a:r>
          </a:p>
          <a:p>
            <a:r>
              <a:rPr lang="en-US" dirty="0" smtClean="0"/>
              <a:t>Which is more appropriate for</a:t>
            </a:r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our students?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263" y="304800"/>
            <a:ext cx="5153025" cy="3324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490" y="3629025"/>
            <a:ext cx="3329026" cy="3356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98" y="3826248"/>
            <a:ext cx="3429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your Classroom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</a:t>
            </a:r>
            <a:r>
              <a:rPr lang="en-US" dirty="0"/>
              <a:t>in Lesson Plan, paper or email to </a:t>
            </a:r>
            <a:r>
              <a:rPr lang="en-US" dirty="0" smtClean="0">
                <a:hlinkClick r:id="rId2"/>
              </a:rPr>
              <a:t>ridgec@gvsu.edu</a:t>
            </a:r>
            <a:endParaRPr lang="en-US" dirty="0" smtClean="0"/>
          </a:p>
          <a:p>
            <a:r>
              <a:rPr lang="en-US" dirty="0" smtClean="0"/>
              <a:t>Include in some blank space:</a:t>
            </a:r>
          </a:p>
          <a:p>
            <a:pPr lvl="1"/>
            <a:r>
              <a:rPr lang="en-US" dirty="0" smtClean="0"/>
              <a:t>One thing you are most pleased with through your experience.</a:t>
            </a:r>
          </a:p>
          <a:p>
            <a:pPr lvl="1"/>
            <a:r>
              <a:rPr lang="en-US" dirty="0" smtClean="0"/>
              <a:t>One thing that was most challenging.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0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Sharing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Prepare a display: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Share videos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Laptop carts are available so people can view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Question that you were hoping for/what was </a:t>
            </a:r>
            <a:r>
              <a:rPr lang="en-US" dirty="0" smtClean="0"/>
              <a:t>actually provided by students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Share </a:t>
            </a:r>
            <a:r>
              <a:rPr lang="en-US" dirty="0"/>
              <a:t>student work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Highlights </a:t>
            </a:r>
            <a:r>
              <a:rPr lang="en-US" dirty="0"/>
              <a:t>of your experience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Area of growth for next </a:t>
            </a:r>
            <a:r>
              <a:rPr lang="en-US" dirty="0" smtClean="0"/>
              <a:t>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Advice </a:t>
            </a:r>
            <a:r>
              <a:rPr lang="en-US" dirty="0"/>
              <a:t>to anyone who may run this </a:t>
            </a:r>
            <a:r>
              <a:rPr lang="en-US" dirty="0" smtClean="0"/>
              <a:t>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at least 4 displays</a:t>
            </a:r>
          </a:p>
          <a:p>
            <a:r>
              <a:rPr lang="en-US" dirty="0" smtClean="0"/>
              <a:t>Provide feedback on things you notice using a sticky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5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Slide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752600"/>
            <a:ext cx="10372807" cy="4229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www.youtube.com/watch?v=Ayu9nV8z8-Y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www.youtube.com/watch?v=Qf6L1PTG3p4</a:t>
            </a:r>
            <a:endParaRPr lang="en-US" sz="3200" dirty="0" smtClean="0"/>
          </a:p>
          <a:p>
            <a:r>
              <a:rPr lang="en-US" sz="3200" dirty="0" smtClean="0"/>
              <a:t>Create a paper slide show video</a:t>
            </a:r>
          </a:p>
          <a:p>
            <a:r>
              <a:rPr lang="en-US" sz="3200" dirty="0" smtClean="0"/>
              <a:t>No more than 30 seconds long! (60 seconds max)</a:t>
            </a:r>
          </a:p>
          <a:p>
            <a:r>
              <a:rPr lang="en-US" sz="3200" dirty="0" smtClean="0"/>
              <a:t>Necessary information on either:</a:t>
            </a:r>
          </a:p>
          <a:p>
            <a:pPr lvl="1"/>
            <a:r>
              <a:rPr lang="en-US" sz="2800" dirty="0" smtClean="0"/>
              <a:t>3 Act Tasks</a:t>
            </a:r>
          </a:p>
          <a:p>
            <a:pPr lvl="1"/>
            <a:r>
              <a:rPr lang="en-US" sz="2800" dirty="0" smtClean="0"/>
              <a:t>CCSS-M Modeling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732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66.photobucket.com/albums/h252/PDsmilies9/yumsig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046" y="5691019"/>
            <a:ext cx="623136" cy="5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deas.hallmark.com/wp-content/uploads/2015/05/smiley-plate-special-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219324"/>
            <a:ext cx="58674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3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Modeling into High School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introduction pg. 374 &amp; 376</a:t>
            </a:r>
          </a:p>
          <a:p>
            <a:r>
              <a:rPr lang="en-US" dirty="0" smtClean="0"/>
              <a:t>Highlight anything important that you notice</a:t>
            </a:r>
          </a:p>
          <a:p>
            <a:r>
              <a:rPr lang="en-US" dirty="0" smtClean="0"/>
              <a:t>When table is done reading, share as a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14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your assigned section (1, 2, 3, or 4)</a:t>
            </a:r>
          </a:p>
          <a:p>
            <a:r>
              <a:rPr lang="en-US" dirty="0" smtClean="0"/>
              <a:t>Discuss with your group:</a:t>
            </a:r>
          </a:p>
          <a:p>
            <a:pPr lvl="1"/>
            <a:r>
              <a:rPr lang="en-US" dirty="0" smtClean="0"/>
              <a:t>How did they change from the initial problem?</a:t>
            </a:r>
          </a:p>
          <a:p>
            <a:pPr lvl="1"/>
            <a:r>
              <a:rPr lang="en-US" dirty="0" smtClean="0"/>
              <a:t>What are the benefits of this change?</a:t>
            </a:r>
          </a:p>
          <a:p>
            <a:pPr lvl="1"/>
            <a:r>
              <a:rPr lang="en-US" dirty="0" smtClean="0"/>
              <a:t>What are the challenges?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0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NCTM Teaching Practices</a:t>
            </a:r>
            <a:endParaRPr lang="en-US" dirty="0" smtClean="0"/>
          </a:p>
          <a:p>
            <a:r>
              <a:rPr lang="en-US" dirty="0" smtClean="0"/>
              <a:t>3 Act Task</a:t>
            </a:r>
          </a:p>
          <a:p>
            <a:r>
              <a:rPr lang="en-US" dirty="0" smtClean="0"/>
              <a:t>Share and Debrief</a:t>
            </a:r>
            <a:endParaRPr lang="en-US" dirty="0" smtClean="0"/>
          </a:p>
          <a:p>
            <a:r>
              <a:rPr lang="en-US" dirty="0" smtClean="0"/>
              <a:t>Paper Video</a:t>
            </a:r>
          </a:p>
          <a:p>
            <a:r>
              <a:rPr lang="en-US" dirty="0" smtClean="0"/>
              <a:t>Lunch</a:t>
            </a:r>
          </a:p>
          <a:p>
            <a:r>
              <a:rPr lang="en-US" dirty="0" smtClean="0"/>
              <a:t>Enhancing Traditional Tasks</a:t>
            </a:r>
            <a:endParaRPr lang="en-US" dirty="0" smtClean="0"/>
          </a:p>
          <a:p>
            <a:r>
              <a:rPr lang="en-US" dirty="0" smtClean="0"/>
              <a:t>Work time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Resort into groups so each group has someone that read section 1, 2, 3, and 4.</a:t>
            </a:r>
          </a:p>
          <a:p>
            <a:r>
              <a:rPr lang="en-US" dirty="0" smtClean="0"/>
              <a:t>Share out your section to the other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your original seats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final section on pg. 378</a:t>
            </a:r>
          </a:p>
          <a:p>
            <a:r>
              <a:rPr lang="en-US" dirty="0" smtClean="0"/>
              <a:t>What do you think about the article?</a:t>
            </a:r>
          </a:p>
          <a:p>
            <a:r>
              <a:rPr lang="en-US" dirty="0" smtClean="0"/>
              <a:t>Is this do-able in your classroom?</a:t>
            </a:r>
          </a:p>
          <a:p>
            <a:r>
              <a:rPr lang="en-US" dirty="0" smtClean="0"/>
              <a:t>At what grade should this process be encouraged?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6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9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your Paper Slide Video</a:t>
            </a:r>
          </a:p>
          <a:p>
            <a:r>
              <a:rPr lang="en-US" dirty="0" smtClean="0"/>
              <a:t>Plan to share with your colleagues</a:t>
            </a:r>
          </a:p>
          <a:p>
            <a:r>
              <a:rPr lang="en-US" dirty="0" smtClean="0"/>
              <a:t>Plan additional Three Act Tasks to use throughout the rest of your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34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8910344"/>
              </p:ext>
            </p:extLst>
          </p:nvPr>
        </p:nvGraphicFramePr>
        <p:xfrm>
          <a:off x="7365261" y="1907712"/>
          <a:ext cx="4012565" cy="4427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2565"/>
              </a:tblGrid>
              <a:tr h="7792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What makes a rich task? </a:t>
                      </a:r>
                      <a:endParaRPr lang="en-US" sz="24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92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What is a Three Act Task?</a:t>
                      </a:r>
                      <a:endParaRPr lang="en-US" sz="24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66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</a:rPr>
                        <a:t>Intellectual Need</a:t>
                      </a:r>
                      <a:endParaRPr lang="en-US" sz="24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92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Missing the Promise of Modeling</a:t>
                      </a:r>
                    </a:p>
                  </a:txBody>
                  <a:tcPr marL="68580" marR="68580" marT="0" marB="0"/>
                </a:tc>
              </a:tr>
              <a:tr h="6966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 Paper videos</a:t>
                      </a:r>
                    </a:p>
                  </a:txBody>
                  <a:tcPr marL="68580" marR="68580" marT="0" marB="0"/>
                </a:tc>
              </a:tr>
              <a:tr h="6966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Other…</a:t>
                      </a:r>
                      <a:endParaRPr lang="en-US" sz="24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95024" y="1600200"/>
            <a:ext cx="4814586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What format would be feasible for you to bring this back to your district?</a:t>
            </a:r>
          </a:p>
          <a:p>
            <a:r>
              <a:rPr lang="en-US" dirty="0" smtClean="0"/>
              <a:t>What highlights would be necessary to share?</a:t>
            </a:r>
          </a:p>
          <a:p>
            <a:r>
              <a:rPr lang="en-US" dirty="0" smtClean="0"/>
              <a:t>What activities would you include in your session?</a:t>
            </a:r>
          </a:p>
          <a:p>
            <a:r>
              <a:rPr lang="en-US" dirty="0" smtClean="0"/>
              <a:t>Be </a:t>
            </a:r>
            <a:r>
              <a:rPr lang="en-US" dirty="0" smtClean="0"/>
              <a:t>prepared to share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Back to your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Thank you for coming to the workshop and I look forward to seeing you at our future events!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39" y="3224784"/>
            <a:ext cx="3927348" cy="29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2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 Provoking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www.youtube.com/watch?v=zDZFcDGpL4U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5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NCTM Teaching and Learning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5568499" cy="4229100"/>
          </a:xfrm>
        </p:spPr>
        <p:txBody>
          <a:bodyPr/>
          <a:lstStyle/>
          <a:p>
            <a:r>
              <a:rPr lang="en-US" dirty="0"/>
              <a:t>Take the survey on your own</a:t>
            </a:r>
          </a:p>
          <a:p>
            <a:r>
              <a:rPr lang="en-US" dirty="0"/>
              <a:t>When your table is done, discuss some of the most thought-provoking portions of the survey</a:t>
            </a:r>
          </a:p>
          <a:p>
            <a:r>
              <a:rPr lang="en-US" dirty="0"/>
              <a:t>Be prepared to share two highlights from your discussion</a:t>
            </a:r>
          </a:p>
          <a:p>
            <a:endParaRPr lang="en-US" dirty="0"/>
          </a:p>
        </p:txBody>
      </p:sp>
      <p:graphicFrame>
        <p:nvGraphicFramePr>
          <p:cNvPr id="4" name="Content Placeholder 8" title="SmartArt samp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271694"/>
              </p:ext>
            </p:extLst>
          </p:nvPr>
        </p:nvGraphicFramePr>
        <p:xfrm>
          <a:off x="6561138" y="1600200"/>
          <a:ext cx="481488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38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5024" y="1600200"/>
            <a:ext cx="9530176" cy="4572000"/>
          </a:xfrm>
        </p:spPr>
        <p:txBody>
          <a:bodyPr/>
          <a:lstStyle/>
          <a:p>
            <a:r>
              <a:rPr lang="en-US" dirty="0" smtClean="0"/>
              <a:t>What do you notice about the Beliefs and the survey?</a:t>
            </a:r>
          </a:p>
          <a:p>
            <a:r>
              <a:rPr lang="en-US" dirty="0" smtClean="0"/>
              <a:t>Discuss in your small groups</a:t>
            </a:r>
          </a:p>
          <a:p>
            <a:r>
              <a:rPr lang="en-US" dirty="0" smtClean="0"/>
              <a:t>Be prepared to share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about teaching and learning 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5024" y="1600200"/>
            <a:ext cx="8539576" cy="4572000"/>
          </a:xfrm>
        </p:spPr>
        <p:txBody>
          <a:bodyPr/>
          <a:lstStyle/>
          <a:p>
            <a:r>
              <a:rPr lang="en-US" dirty="0" smtClean="0"/>
              <a:t>Please read the 8 Mathematics Teaching Practices</a:t>
            </a:r>
          </a:p>
          <a:p>
            <a:endParaRPr lang="en-US" dirty="0"/>
          </a:p>
          <a:p>
            <a:r>
              <a:rPr lang="en-US" dirty="0" smtClean="0"/>
              <a:t>Identify which ones you highlight when you are teaching a 3 Act Task</a:t>
            </a:r>
          </a:p>
          <a:p>
            <a:endParaRPr lang="en-US" dirty="0"/>
          </a:p>
          <a:p>
            <a:r>
              <a:rPr lang="en-US" dirty="0" smtClean="0"/>
              <a:t>Share at your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Teaching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Standards for student mathematical practice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237" y="2629400"/>
            <a:ext cx="5667558" cy="3593018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5762274"/>
              </p:ext>
            </p:extLst>
          </p:nvPr>
        </p:nvGraphicFramePr>
        <p:xfrm>
          <a:off x="1211008" y="2578451"/>
          <a:ext cx="4814888" cy="3816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888"/>
              </a:tblGrid>
              <a:tr h="4364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Establish mathematics goals to focus learning.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6" marR="55616" marT="0" marB="0"/>
                </a:tc>
              </a:tr>
              <a:tr h="4364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Implement tasks that promote reasoning a problem solving.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6" marR="55616" marT="0" marB="0"/>
                </a:tc>
              </a:tr>
              <a:tr h="4364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 and connect mathematical representations.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6" marR="55616" marT="0" marB="0"/>
                </a:tc>
              </a:tr>
              <a:tr h="4364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Facilitate meaningful mathematical discourse.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6" marR="55616" marT="0" marB="0"/>
                </a:tc>
              </a:tr>
              <a:tr h="4364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Pose purposeful questions.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6" marR="55616" marT="0" marB="0"/>
                </a:tc>
              </a:tr>
              <a:tr h="4364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Build procedural fluency from conceptual understandings.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6" marR="55616" marT="0" marB="0"/>
                </a:tc>
              </a:tr>
              <a:tr h="4364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Support productive struggle in learning mathematics.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6" marR="55616" marT="0" marB="0"/>
                </a:tc>
              </a:tr>
              <a:tr h="4364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Elicit and use of evidence of student thinking.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6" marR="55616" marT="0" marB="0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Mathematics Teaching practices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we go!!!!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https://tapintoteenminds.com/3act-math/mowing-the-lawn/#</a:t>
            </a:r>
            <a:r>
              <a:rPr lang="en-US" dirty="0" smtClean="0">
                <a:hlinkClick r:id="rId2"/>
              </a:rPr>
              <a:t>task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5"/>
          <a:stretch/>
        </p:blipFill>
        <p:spPr>
          <a:xfrm>
            <a:off x="4179680" y="-618187"/>
            <a:ext cx="4200752" cy="233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220" y="0"/>
            <a:ext cx="4774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2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0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0</TotalTime>
  <Words>660</Words>
  <Application>Microsoft Office PowerPoint</Application>
  <PresentationFormat>Widescreen</PresentationFormat>
  <Paragraphs>115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Segoe Print</vt:lpstr>
      <vt:lpstr>Times New Roman</vt:lpstr>
      <vt:lpstr>Nature Illustration 16x9</vt:lpstr>
      <vt:lpstr>Three Act Tasks </vt:lpstr>
      <vt:lpstr>Agenda</vt:lpstr>
      <vt:lpstr>NCTM Teaching and Learning Survey</vt:lpstr>
      <vt:lpstr>Beliefs about teaching and learning mathematics</vt:lpstr>
      <vt:lpstr>Mathematics Teaching Practices</vt:lpstr>
      <vt:lpstr>Compare and Contrast</vt:lpstr>
      <vt:lpstr>Here we go!!!!</vt:lpstr>
      <vt:lpstr>Act 2</vt:lpstr>
      <vt:lpstr>ACT 3</vt:lpstr>
      <vt:lpstr>Break</vt:lpstr>
      <vt:lpstr>Debrief</vt:lpstr>
      <vt:lpstr>Compare Worksheets</vt:lpstr>
      <vt:lpstr>Sharing your Classroom Work</vt:lpstr>
      <vt:lpstr>Lesson Sharing Preparation</vt:lpstr>
      <vt:lpstr>Gallery Walk </vt:lpstr>
      <vt:lpstr>Paper Slide Show</vt:lpstr>
      <vt:lpstr>Lunch</vt:lpstr>
      <vt:lpstr>Integrating Modeling into High School Curriculum</vt:lpstr>
      <vt:lpstr>Jigsaw</vt:lpstr>
      <vt:lpstr>Jigsaw</vt:lpstr>
      <vt:lpstr>Return to your original seats</vt:lpstr>
      <vt:lpstr>Break</vt:lpstr>
      <vt:lpstr>Time for Innovation</vt:lpstr>
      <vt:lpstr>Taking Back to your District</vt:lpstr>
      <vt:lpstr>Complete the Evaluation</vt:lpstr>
      <vt:lpstr>Through Provoking Video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2015-05-19T15:56:50Z</dcterms:created>
  <dcterms:modified xsi:type="dcterms:W3CDTF">2016-10-28T20:28:35Z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