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56" r:id="rId3"/>
    <p:sldId id="267" r:id="rId4"/>
    <p:sldId id="268" r:id="rId5"/>
    <p:sldId id="273" r:id="rId6"/>
    <p:sldId id="274" r:id="rId7"/>
    <p:sldId id="275" r:id="rId8"/>
    <p:sldId id="281" r:id="rId9"/>
    <p:sldId id="282" r:id="rId10"/>
    <p:sldId id="283" r:id="rId11"/>
    <p:sldId id="284" r:id="rId12"/>
    <p:sldId id="277" r:id="rId13"/>
    <p:sldId id="278" r:id="rId14"/>
    <p:sldId id="279" r:id="rId15"/>
    <p:sldId id="276" r:id="rId16"/>
    <p:sldId id="258" r:id="rId17"/>
    <p:sldId id="285" r:id="rId18"/>
    <p:sldId id="286" r:id="rId19"/>
    <p:sldId id="287" r:id="rId20"/>
    <p:sldId id="288" r:id="rId21"/>
    <p:sldId id="289" r:id="rId22"/>
    <p:sldId id="290" r:id="rId23"/>
    <p:sldId id="299" r:id="rId24"/>
    <p:sldId id="296" r:id="rId25"/>
    <p:sldId id="298" r:id="rId26"/>
    <p:sldId id="291" r:id="rId27"/>
    <p:sldId id="293" r:id="rId28"/>
    <p:sldId id="294" r:id="rId29"/>
    <p:sldId id="295" r:id="rId3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7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906" y="108"/>
      </p:cViewPr>
      <p:guideLst>
        <p:guide orient="horz" pos="2160"/>
        <p:guide pos="2880"/>
        <p:guide pos="7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smtClean="0"/>
              <a:t>on video </a:t>
            </a:r>
            <a:r>
              <a:rPr lang="en-US" dirty="0" smtClean="0"/>
              <a:t>to view to</a:t>
            </a:r>
            <a:r>
              <a:rPr lang="en-US" baseline="0" dirty="0" smtClean="0"/>
              <a:t> view the video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6CCE-3D2B-4A52-95BC-680D28697B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1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the background to view to</a:t>
            </a:r>
            <a:r>
              <a:rPr lang="en-US" baseline="0" dirty="0" smtClean="0"/>
              <a:t> view the video online, choose video 5 from the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6CCE-3D2B-4A52-95BC-680D28697B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42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the background to view to</a:t>
            </a:r>
            <a:r>
              <a:rPr lang="en-US" baseline="0" dirty="0" smtClean="0"/>
              <a:t> view the video online, choose video 5 from the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B6CCE-3D2B-4A52-95BC-680D28697BD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0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86800" y="5638800"/>
            <a:ext cx="4572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9" name="Rectangle 8"/>
          <p:cNvSpPr/>
          <p:nvPr/>
        </p:nvSpPr>
        <p:spPr>
          <a:xfrm>
            <a:off x="8458200" y="5638800"/>
            <a:ext cx="2286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10" name="Rectangle 9"/>
          <p:cNvSpPr/>
          <p:nvPr/>
        </p:nvSpPr>
        <p:spPr>
          <a:xfrm>
            <a:off x="914401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9144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12" name="Rectangle 11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8682231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5643132"/>
            <a:ext cx="9123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914401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1" y="5631204"/>
            <a:ext cx="13716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07401" y="6032500"/>
            <a:ext cx="445008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1977" y="1600203"/>
            <a:ext cx="6248400" cy="2680127"/>
          </a:xfrm>
        </p:spPr>
        <p:txBody>
          <a:bodyPr>
            <a:no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976" y="4344918"/>
            <a:ext cx="56388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11/12/2014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lvl="0"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462978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10" name="Rectangle 9"/>
          <p:cNvSpPr/>
          <p:nvPr/>
        </p:nvSpPr>
        <p:spPr>
          <a:xfrm>
            <a:off x="462978" y="736219"/>
            <a:ext cx="4572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462978" y="7362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462978" y="13458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525250" y="934837"/>
            <a:ext cx="336023" cy="220630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46297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1584" y="685800"/>
            <a:ext cx="134099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9273" y="685800"/>
            <a:ext cx="588798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686800" y="5638800"/>
            <a:ext cx="4572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20" name="Rectangle 19"/>
          <p:cNvSpPr/>
          <p:nvPr/>
        </p:nvSpPr>
        <p:spPr>
          <a:xfrm>
            <a:off x="8458200" y="5638800"/>
            <a:ext cx="2286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24" name="Rectangle 23"/>
          <p:cNvSpPr/>
          <p:nvPr/>
        </p:nvSpPr>
        <p:spPr>
          <a:xfrm>
            <a:off x="912352" y="5638800"/>
            <a:ext cx="4572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21" name="Rectangle 20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8682231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5643132"/>
            <a:ext cx="9123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07401" y="6032500"/>
            <a:ext cx="445008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9123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686800" y="0"/>
            <a:ext cx="4572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27" name="Rectangle 26"/>
          <p:cNvSpPr/>
          <p:nvPr/>
        </p:nvSpPr>
        <p:spPr>
          <a:xfrm>
            <a:off x="8458200" y="0"/>
            <a:ext cx="2286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28" name="Rectangle 27"/>
          <p:cNvSpPr/>
          <p:nvPr/>
        </p:nvSpPr>
        <p:spPr>
          <a:xfrm>
            <a:off x="914401" y="0"/>
            <a:ext cx="4572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29" name="Rectangle 28"/>
          <p:cNvSpPr/>
          <p:nvPr/>
        </p:nvSpPr>
        <p:spPr>
          <a:xfrm>
            <a:off x="-1" y="0"/>
            <a:ext cx="9144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8682231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0"/>
            <a:ext cx="9123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914401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11/12/2014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73" y="1600201"/>
            <a:ext cx="6214072" cy="2654064"/>
          </a:xfrm>
        </p:spPr>
        <p:txBody>
          <a:bodyPr anchor="b">
            <a:normAutofit/>
          </a:bodyPr>
          <a:lstStyle>
            <a:lvl1pPr algn="l">
              <a:defRPr sz="405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274" y="4259999"/>
            <a:ext cx="5449886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5388" y="1600200"/>
            <a:ext cx="3611880" cy="4572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2520" y="1600200"/>
            <a:ext cx="3611880" cy="4572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 baseline="0"/>
            </a:lvl6pPr>
            <a:lvl7pPr>
              <a:defRPr sz="1350" baseline="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11/12/2014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389" y="1499616"/>
            <a:ext cx="3615107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5388" y="2514709"/>
            <a:ext cx="3611880" cy="36574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9294" y="1499616"/>
            <a:ext cx="3615107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9294" y="2514600"/>
            <a:ext cx="3615107" cy="36555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11/12/2014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11/12/2014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9802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lvl="0" algn="ctr"/>
            <a:endParaRPr sz="135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lvl="0" algn="ctr"/>
            <a:endParaRPr sz="1350"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46297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229600" y="0"/>
            <a:ext cx="692146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lvl="0" algn="ctr"/>
            <a:endParaRPr sz="1350"/>
          </a:p>
        </p:txBody>
      </p:sp>
      <p:sp>
        <p:nvSpPr>
          <p:cNvPr id="9" name="Rectangle 8"/>
          <p:cNvSpPr/>
          <p:nvPr/>
        </p:nvSpPr>
        <p:spPr>
          <a:xfrm>
            <a:off x="8921746" y="0"/>
            <a:ext cx="2286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lvl="0" algn="ctr"/>
            <a:endParaRPr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11/12/2014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6467" y="0"/>
            <a:ext cx="311159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lvl="0" algn="ctr"/>
            <a:endParaRPr sz="135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lvl="0" algn="ctr"/>
            <a:endParaRPr sz="1350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466465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05890" y="381000"/>
            <a:ext cx="2470710" cy="1371600"/>
          </a:xfrm>
        </p:spPr>
        <p:txBody>
          <a:bodyPr anchor="b">
            <a:normAutofit/>
          </a:bodyPr>
          <a:lstStyle>
            <a:lvl1pPr algn="l">
              <a:defRPr sz="21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82600"/>
            <a:ext cx="4648200" cy="5689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05890" y="1828800"/>
            <a:ext cx="2470710" cy="43434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11/12/2014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lvl="0"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lvl="0" algn="ctr"/>
            <a:endParaRPr sz="1350"/>
          </a:p>
        </p:txBody>
      </p:sp>
      <p:sp>
        <p:nvSpPr>
          <p:cNvPr id="9" name="Rectangle 8"/>
          <p:cNvSpPr/>
          <p:nvPr/>
        </p:nvSpPr>
        <p:spPr>
          <a:xfrm>
            <a:off x="3657600" y="0"/>
            <a:ext cx="526414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890" y="381000"/>
            <a:ext cx="2470710" cy="1371600"/>
          </a:xfrm>
        </p:spPr>
        <p:txBody>
          <a:bodyPr anchor="b">
            <a:normAutofit/>
          </a:bodyPr>
          <a:lstStyle>
            <a:lvl1pPr algn="l">
              <a:defRPr sz="21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3886200" y="482600"/>
            <a:ext cx="4648200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5890" y="1828800"/>
            <a:ext cx="2470710" cy="43434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11/12/2014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8912221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lvl="0"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462978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sz="1350"/>
          </a:p>
        </p:txBody>
      </p:sp>
      <p:sp>
        <p:nvSpPr>
          <p:cNvPr id="13" name="Rectangle 12"/>
          <p:cNvSpPr/>
          <p:nvPr/>
        </p:nvSpPr>
        <p:spPr>
          <a:xfrm>
            <a:off x="462978" y="736219"/>
            <a:ext cx="4572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462978" y="7362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462978" y="13458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567220" y="898103"/>
            <a:ext cx="25208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sz="1350"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46297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5389" y="177803"/>
            <a:ext cx="7339012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389" y="1600200"/>
            <a:ext cx="7339012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6354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11/12/2014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8240" y="6356354"/>
            <a:ext cx="298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1" y="635635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5166" indent="-185166" algn="l" defTabSz="685800" rtl="0" eaLnBrk="1" latinLnBrk="0" hangingPunct="1">
        <a:lnSpc>
          <a:spcPct val="90000"/>
        </a:lnSpc>
        <a:spcBef>
          <a:spcPts val="1050"/>
        </a:spcBef>
        <a:buFont typeface="Euphemia" pitchFamily="34" charset="0"/>
        <a:buChar char="›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59486" indent="-185166" algn="l" defTabSz="685800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3806" indent="-185166" algn="l" defTabSz="685800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indent="-185166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282446" indent="-185166" algn="l" defTabSz="685800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556766" indent="-185166" algn="l" defTabSz="685800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831086" indent="-185166" algn="l" defTabSz="685800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105406" indent="-185166" algn="l" defTabSz="685800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79726" indent="-185166" algn="l" defTabSz="685800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uPZ8LZQMPy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uPZ8LZQMPy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uPZ8LZQMPy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r.org/resources/series34.html?pop=yes&amp;pid=92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r.org/resources/series34.html?pop=yes&amp;pid=92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r.org/resources/series34.html?pop=yes&amp;pid=92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4LLsKXpZyk" TargetMode="External"/><Relationship Id="rId2" Type="http://schemas.openxmlformats.org/officeDocument/2006/relationships/hyperlink" Target="http://www.youtube.com/watch?v=XWbJK7eY51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youtube.com/watch?v=uPZ8LZQMPy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Orchestrating Mathematical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2- Please sit with your </a:t>
            </a:r>
            <a:r>
              <a:rPr lang="en-US" sz="3200" b="1" dirty="0" smtClean="0">
                <a:solidFill>
                  <a:srgbClr val="C00000"/>
                </a:solidFill>
              </a:rPr>
              <a:t>Content groups </a:t>
            </a:r>
            <a:r>
              <a:rPr lang="en-US" dirty="0" smtClean="0"/>
              <a:t>from last session.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Selecting and Sequencing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Please read pages 47 – 49</a:t>
            </a:r>
          </a:p>
          <a:p>
            <a:endParaRPr lang="en-US" sz="2800" dirty="0"/>
          </a:p>
          <a:p>
            <a:r>
              <a:rPr lang="en-US" sz="2800" dirty="0" smtClean="0"/>
              <a:t>Discuss with your group: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hat did Mr. Bannister do well ? </a:t>
            </a:r>
          </a:p>
          <a:p>
            <a:pPr lvl="1"/>
            <a:r>
              <a:rPr lang="en-US" sz="2400" dirty="0" smtClean="0"/>
              <a:t>What areas could Mr. Bannister change to improve?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7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43000" y="2057400"/>
            <a:ext cx="6858000" cy="2514600"/>
            <a:chOff x="0" y="3505200"/>
            <a:chExt cx="9144000" cy="3352800"/>
          </a:xfrm>
        </p:grpSpPr>
        <p:pic>
          <p:nvPicPr>
            <p:cNvPr id="25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3653" b="44889"/>
            <a:stretch>
              <a:fillRect/>
            </a:stretch>
          </p:blipFill>
          <p:spPr bwMode="auto">
            <a:xfrm>
              <a:off x="0" y="3505200"/>
              <a:ext cx="32456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6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2971800" y="35052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7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5867400" y="35052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8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6720" b="44889"/>
            <a:stretch>
              <a:fillRect/>
            </a:stretch>
          </p:blipFill>
          <p:spPr bwMode="auto">
            <a:xfrm>
              <a:off x="6248400" y="3505200"/>
              <a:ext cx="2895600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9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3653" b="44889"/>
            <a:stretch>
              <a:fillRect/>
            </a:stretch>
          </p:blipFill>
          <p:spPr bwMode="auto">
            <a:xfrm>
              <a:off x="0" y="4495800"/>
              <a:ext cx="32456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2971800" y="44958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1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5867400" y="44958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23" name="Picture 2" descr="http://blog.kenexa.com/wp-content/uploads/2012/02/Selecting-The-Best-Fit-Coa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53" r="66720" b="44889"/>
          <a:stretch>
            <a:fillRect/>
          </a:stretch>
        </p:blipFill>
        <p:spPr bwMode="auto">
          <a:xfrm>
            <a:off x="5829300" y="4229100"/>
            <a:ext cx="2171700" cy="177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2900"/>
            <a:ext cx="6858000" cy="24574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 noGrp="1"/>
          </p:cNvSpPr>
          <p:nvPr>
            <p:ph idx="1"/>
          </p:nvPr>
        </p:nvSpPr>
        <p:spPr>
          <a:xfrm>
            <a:off x="1143000" y="342900"/>
            <a:ext cx="6858000" cy="2343150"/>
          </a:xfrm>
          <a:prstGeom prst="rect">
            <a:avLst/>
          </a:prstGeom>
          <a:solidFill>
            <a:srgbClr val="DC8ADE"/>
          </a:solidFill>
          <a:ln w="38100">
            <a:noFill/>
          </a:ln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500" b="1" dirty="0"/>
          </a:p>
          <a:p>
            <a:endParaRPr lang="en-US" sz="45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43000" y="3486150"/>
            <a:ext cx="6858000" cy="2514600"/>
            <a:chOff x="0" y="3505200"/>
            <a:chExt cx="9144000" cy="3352800"/>
          </a:xfrm>
        </p:grpSpPr>
        <p:pic>
          <p:nvPicPr>
            <p:cNvPr id="16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3653" b="44889"/>
            <a:stretch>
              <a:fillRect/>
            </a:stretch>
          </p:blipFill>
          <p:spPr bwMode="auto">
            <a:xfrm>
              <a:off x="0" y="3505200"/>
              <a:ext cx="32456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2971800" y="35052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8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5867400" y="35052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9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6720" b="44889"/>
            <a:stretch>
              <a:fillRect/>
            </a:stretch>
          </p:blipFill>
          <p:spPr bwMode="auto">
            <a:xfrm>
              <a:off x="6248400" y="3505200"/>
              <a:ext cx="2895600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3653" b="44889"/>
            <a:stretch>
              <a:fillRect/>
            </a:stretch>
          </p:blipFill>
          <p:spPr bwMode="auto">
            <a:xfrm>
              <a:off x="0" y="4495800"/>
              <a:ext cx="32456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1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2971800" y="44958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2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5867400" y="44958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1143000" y="2286000"/>
            <a:ext cx="6858000" cy="2457450"/>
          </a:xfrm>
          <a:prstGeom prst="rect">
            <a:avLst/>
          </a:prstGeom>
          <a:noFill/>
          <a:ln w="38100">
            <a:noFill/>
          </a:ln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>
              <a:defRPr/>
            </a:pPr>
            <a:endParaRPr lang="en-US" sz="45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3000" y="2800350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50" b="1" dirty="0">
              <a:solidFill>
                <a:schemeClr val="bg1"/>
              </a:solidFill>
            </a:endParaRPr>
          </a:p>
          <a:p>
            <a:pPr algn="ctr"/>
            <a:r>
              <a:rPr lang="en-US" sz="4050" b="1" dirty="0">
                <a:solidFill>
                  <a:schemeClr val="bg1"/>
                </a:solidFill>
              </a:rPr>
              <a:t>What should we keep in mind when </a:t>
            </a:r>
            <a:r>
              <a:rPr lang="en-US" sz="4050" b="1" i="1" dirty="0">
                <a:solidFill>
                  <a:schemeClr val="bg1"/>
                </a:solidFill>
              </a:rPr>
              <a:t>SELECTING </a:t>
            </a:r>
            <a:r>
              <a:rPr lang="en-US" sz="4050" b="1" dirty="0">
                <a:solidFill>
                  <a:schemeClr val="bg1"/>
                </a:solidFill>
              </a:rPr>
              <a:t>and </a:t>
            </a:r>
            <a:r>
              <a:rPr lang="en-US" sz="4050" b="1" i="1" dirty="0">
                <a:solidFill>
                  <a:schemeClr val="bg1"/>
                </a:solidFill>
              </a:rPr>
              <a:t>SEQUENCING?</a:t>
            </a:r>
            <a:endParaRPr lang="en-US" sz="4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/>
          <p:nvPr/>
        </p:nvGrpSpPr>
        <p:grpSpPr>
          <a:xfrm>
            <a:off x="1143000" y="2057400"/>
            <a:ext cx="6858000" cy="2514600"/>
            <a:chOff x="0" y="3505200"/>
            <a:chExt cx="9144000" cy="3352800"/>
          </a:xfrm>
        </p:grpSpPr>
        <p:pic>
          <p:nvPicPr>
            <p:cNvPr id="25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3653" b="44889"/>
            <a:stretch>
              <a:fillRect/>
            </a:stretch>
          </p:blipFill>
          <p:spPr bwMode="auto">
            <a:xfrm>
              <a:off x="0" y="3505200"/>
              <a:ext cx="32456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6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2971800" y="35052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7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5867400" y="35052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8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6720" b="44889"/>
            <a:stretch>
              <a:fillRect/>
            </a:stretch>
          </p:blipFill>
          <p:spPr bwMode="auto">
            <a:xfrm>
              <a:off x="6248400" y="3505200"/>
              <a:ext cx="2895600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9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3653" b="44889"/>
            <a:stretch>
              <a:fillRect/>
            </a:stretch>
          </p:blipFill>
          <p:spPr bwMode="auto">
            <a:xfrm>
              <a:off x="0" y="4495800"/>
              <a:ext cx="32456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2971800" y="44958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1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5867400" y="44958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23" name="Picture 2" descr="http://blog.kenexa.com/wp-content/uploads/2012/02/Selecting-The-Best-Fit-Coa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53" r="66720" b="44889"/>
          <a:stretch>
            <a:fillRect/>
          </a:stretch>
        </p:blipFill>
        <p:spPr bwMode="auto">
          <a:xfrm>
            <a:off x="5829300" y="4229100"/>
            <a:ext cx="2171700" cy="177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2900"/>
            <a:ext cx="6858000" cy="24574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 noGrp="1"/>
          </p:cNvSpPr>
          <p:nvPr>
            <p:ph idx="1"/>
          </p:nvPr>
        </p:nvSpPr>
        <p:spPr>
          <a:xfrm>
            <a:off x="1143000" y="342900"/>
            <a:ext cx="6858000" cy="2343150"/>
          </a:xfrm>
          <a:prstGeom prst="rect">
            <a:avLst/>
          </a:prstGeom>
          <a:solidFill>
            <a:srgbClr val="DC8ADE"/>
          </a:solidFill>
          <a:ln w="38100">
            <a:noFill/>
          </a:ln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500" b="1" dirty="0"/>
          </a:p>
          <a:p>
            <a:endParaRPr lang="en-US" sz="4500" b="1" dirty="0"/>
          </a:p>
          <a:p>
            <a:r>
              <a:rPr lang="en-US" sz="4500" b="1" dirty="0"/>
              <a:t>What is the mathematical goal of the task?</a:t>
            </a:r>
          </a:p>
        </p:txBody>
      </p:sp>
      <p:grpSp>
        <p:nvGrpSpPr>
          <p:cNvPr id="4" name="Group 14"/>
          <p:cNvGrpSpPr/>
          <p:nvPr/>
        </p:nvGrpSpPr>
        <p:grpSpPr>
          <a:xfrm>
            <a:off x="1143000" y="3486150"/>
            <a:ext cx="6858000" cy="2514600"/>
            <a:chOff x="0" y="3505200"/>
            <a:chExt cx="9144000" cy="3352800"/>
          </a:xfrm>
        </p:grpSpPr>
        <p:pic>
          <p:nvPicPr>
            <p:cNvPr id="16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3653" b="44889"/>
            <a:stretch>
              <a:fillRect/>
            </a:stretch>
          </p:blipFill>
          <p:spPr bwMode="auto">
            <a:xfrm>
              <a:off x="0" y="3505200"/>
              <a:ext cx="32456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2971800" y="35052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8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5867400" y="35052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9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6720" b="44889"/>
            <a:stretch>
              <a:fillRect/>
            </a:stretch>
          </p:blipFill>
          <p:spPr bwMode="auto">
            <a:xfrm>
              <a:off x="6248400" y="3505200"/>
              <a:ext cx="2895600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3653" b="44889"/>
            <a:stretch>
              <a:fillRect/>
            </a:stretch>
          </p:blipFill>
          <p:spPr bwMode="auto">
            <a:xfrm>
              <a:off x="0" y="4495800"/>
              <a:ext cx="32456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1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2971800" y="44958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2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5867400" y="44958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1143000" y="2286000"/>
            <a:ext cx="6858000" cy="2457450"/>
          </a:xfrm>
          <a:prstGeom prst="rect">
            <a:avLst/>
          </a:prstGeom>
          <a:noFill/>
          <a:ln w="38100">
            <a:noFill/>
          </a:ln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>
              <a:defRPr/>
            </a:pPr>
            <a:r>
              <a:rPr lang="en-US" sz="3000" b="1" dirty="0">
                <a:solidFill>
                  <a:schemeClr val="bg1"/>
                </a:solidFill>
              </a:rPr>
              <a:t>The Can Problem in your class or a class you could see it being useful</a:t>
            </a:r>
          </a:p>
        </p:txBody>
      </p:sp>
    </p:spTree>
    <p:extLst>
      <p:ext uri="{BB962C8B-B14F-4D97-AF65-F5344CB8AC3E}">
        <p14:creationId xmlns:p14="http://schemas.microsoft.com/office/powerpoint/2010/main" val="147903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/>
          <p:nvPr/>
        </p:nvGrpSpPr>
        <p:grpSpPr>
          <a:xfrm>
            <a:off x="1143000" y="2057400"/>
            <a:ext cx="6858000" cy="2514600"/>
            <a:chOff x="0" y="3505200"/>
            <a:chExt cx="9144000" cy="3352800"/>
          </a:xfrm>
        </p:grpSpPr>
        <p:pic>
          <p:nvPicPr>
            <p:cNvPr id="25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3653" b="44889"/>
            <a:stretch>
              <a:fillRect/>
            </a:stretch>
          </p:blipFill>
          <p:spPr bwMode="auto">
            <a:xfrm>
              <a:off x="0" y="3505200"/>
              <a:ext cx="32456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6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2971800" y="35052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7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5867400" y="35052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8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6720" b="44889"/>
            <a:stretch>
              <a:fillRect/>
            </a:stretch>
          </p:blipFill>
          <p:spPr bwMode="auto">
            <a:xfrm>
              <a:off x="6248400" y="3505200"/>
              <a:ext cx="2895600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9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3653" b="44889"/>
            <a:stretch>
              <a:fillRect/>
            </a:stretch>
          </p:blipFill>
          <p:spPr bwMode="auto">
            <a:xfrm>
              <a:off x="0" y="4495800"/>
              <a:ext cx="32456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2971800" y="44958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1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5867400" y="44958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23" name="Picture 2" descr="http://blog.kenexa.com/wp-content/uploads/2012/02/Selecting-The-Best-Fit-Coa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53" r="66720" b="44889"/>
          <a:stretch>
            <a:fillRect/>
          </a:stretch>
        </p:blipFill>
        <p:spPr bwMode="auto">
          <a:xfrm>
            <a:off x="5829300" y="4229100"/>
            <a:ext cx="2171700" cy="17716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2900"/>
            <a:ext cx="6858000" cy="245745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 noGrp="1"/>
          </p:cNvSpPr>
          <p:nvPr>
            <p:ph idx="1"/>
          </p:nvPr>
        </p:nvSpPr>
        <p:spPr>
          <a:xfrm>
            <a:off x="1143000" y="342900"/>
            <a:ext cx="6858000" cy="2343150"/>
          </a:xfrm>
          <a:prstGeom prst="rect">
            <a:avLst/>
          </a:prstGeom>
          <a:solidFill>
            <a:srgbClr val="DC8ADE"/>
          </a:solidFill>
          <a:ln w="38100">
            <a:noFill/>
          </a:ln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500" b="1" dirty="0">
              <a:solidFill>
                <a:srgbClr val="501751"/>
              </a:solidFill>
            </a:endParaRPr>
          </a:p>
          <a:p>
            <a:endParaRPr lang="en-US" sz="4500" b="1" dirty="0"/>
          </a:p>
        </p:txBody>
      </p:sp>
      <p:grpSp>
        <p:nvGrpSpPr>
          <p:cNvPr id="4" name="Group 14"/>
          <p:cNvGrpSpPr/>
          <p:nvPr/>
        </p:nvGrpSpPr>
        <p:grpSpPr>
          <a:xfrm>
            <a:off x="1143000" y="3486150"/>
            <a:ext cx="6858000" cy="2514600"/>
            <a:chOff x="0" y="3505200"/>
            <a:chExt cx="9144000" cy="3352800"/>
          </a:xfrm>
        </p:grpSpPr>
        <p:pic>
          <p:nvPicPr>
            <p:cNvPr id="16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3653" b="44889"/>
            <a:stretch>
              <a:fillRect/>
            </a:stretch>
          </p:blipFill>
          <p:spPr bwMode="auto">
            <a:xfrm>
              <a:off x="0" y="3505200"/>
              <a:ext cx="32456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2971800" y="35052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8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5867400" y="35052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9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6720" b="44889"/>
            <a:stretch>
              <a:fillRect/>
            </a:stretch>
          </p:blipFill>
          <p:spPr bwMode="auto">
            <a:xfrm>
              <a:off x="6248400" y="3505200"/>
              <a:ext cx="2895600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0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3653" b="44889"/>
            <a:stretch>
              <a:fillRect/>
            </a:stretch>
          </p:blipFill>
          <p:spPr bwMode="auto">
            <a:xfrm>
              <a:off x="0" y="4495800"/>
              <a:ext cx="32456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1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2971800" y="44958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2" name="Picture 2" descr="http://blog.kenexa.com/wp-content/uploads/2012/02/Selecting-The-Best-Fit-Coach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53" r="63653" b="44889"/>
            <a:stretch>
              <a:fillRect/>
            </a:stretch>
          </p:blipFill>
          <p:spPr bwMode="auto">
            <a:xfrm>
              <a:off x="5867400" y="4495800"/>
              <a:ext cx="3169444" cy="236220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1143000" y="2286000"/>
            <a:ext cx="6858000" cy="2457450"/>
          </a:xfrm>
          <a:prstGeom prst="rect">
            <a:avLst/>
          </a:prstGeom>
          <a:noFill/>
          <a:ln w="38100">
            <a:noFill/>
          </a:ln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>
              <a:defRPr/>
            </a:pPr>
            <a:endParaRPr lang="en-US" sz="4500" b="1" dirty="0">
              <a:solidFill>
                <a:schemeClr val="bg1"/>
              </a:solidFill>
            </a:endParaRPr>
          </a:p>
          <a:p>
            <a:pPr marL="257175" indent="-257175">
              <a:defRPr/>
            </a:pPr>
            <a:r>
              <a:rPr lang="en-US" sz="4500" b="1" dirty="0">
                <a:solidFill>
                  <a:schemeClr val="bg1"/>
                </a:solidFill>
              </a:rPr>
              <a:t>How has each student approached the task?</a:t>
            </a:r>
            <a:r>
              <a:rPr lang="en-US" sz="4500" b="1" dirty="0"/>
              <a:t> </a:t>
            </a:r>
            <a:endParaRPr lang="en-US" sz="4500" b="1" dirty="0">
              <a:solidFill>
                <a:srgbClr val="5017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idx="1"/>
          </p:nvPr>
        </p:nvSpPr>
        <p:spPr>
          <a:xfrm>
            <a:off x="1257300" y="4229100"/>
            <a:ext cx="6629400" cy="1600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/>
              <a:t>How would you </a:t>
            </a:r>
            <a:r>
              <a:rPr lang="en-US" sz="4500" b="1" i="1" dirty="0"/>
              <a:t>SELECT</a:t>
            </a:r>
            <a:r>
              <a:rPr lang="en-US" sz="4500" b="1" dirty="0"/>
              <a:t> and </a:t>
            </a:r>
            <a:r>
              <a:rPr lang="en-US" sz="4500" b="1" i="1" dirty="0"/>
              <a:t>SEQUENCE</a:t>
            </a:r>
            <a:r>
              <a:rPr lang="en-US" sz="4500" b="1" dirty="0"/>
              <a:t> the work?</a:t>
            </a:r>
          </a:p>
        </p:txBody>
      </p:sp>
      <p:pic>
        <p:nvPicPr>
          <p:cNvPr id="1026" name="Picture 2" descr="http://blog.kenexa.com/wp-content/uploads/2012/02/Selecting-The-Best-Fit-Co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367" y="971550"/>
            <a:ext cx="6697266" cy="321468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6996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LUNCH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 move to </a:t>
            </a:r>
          </a:p>
          <a:p>
            <a:r>
              <a:rPr lang="en-US" dirty="0" smtClean="0"/>
              <a:t>sit in your </a:t>
            </a:r>
          </a:p>
          <a:p>
            <a:r>
              <a:rPr lang="en-US" dirty="0" smtClean="0"/>
              <a:t>school groups.</a:t>
            </a:r>
            <a:endParaRPr lang="en-US" dirty="0"/>
          </a:p>
        </p:txBody>
      </p:sp>
      <p:pic>
        <p:nvPicPr>
          <p:cNvPr id="4" name="Picture 2" descr="http://www.boomjazz.com/wp-content/uploads/2012/11/play-with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33400"/>
            <a:ext cx="539528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asca.ca/ecass/issues/2009-ve/classroom/theismeijer/images/questions_img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77973" cy="7009390"/>
          </a:xfrm>
          <a:prstGeom prst="rect">
            <a:avLst/>
          </a:prstGeom>
          <a:noFill/>
        </p:spPr>
      </p:pic>
      <p:pic>
        <p:nvPicPr>
          <p:cNvPr id="6" name="Picture 2" descr="http://www.casca.ca/ecass/issues/2009-ve/classroom/theismeijer/images/questions_img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6027" y="0"/>
            <a:ext cx="4677973" cy="70093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The Art of Questioning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asca.ca/ecass/issues/2009-ve/classroom/theismeijer/images/questions_img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6027" y="0"/>
            <a:ext cx="4677973" cy="7009390"/>
          </a:xfrm>
          <a:prstGeom prst="rect">
            <a:avLst/>
          </a:prstGeom>
          <a:noFill/>
        </p:spPr>
      </p:pic>
      <p:pic>
        <p:nvPicPr>
          <p:cNvPr id="7" name="Picture 2" descr="http://www.casca.ca/ecass/issues/2009-ve/classroom/theismeijer/images/questions_img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0"/>
            <a:ext cx="4677973" cy="70093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5029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800" b="1" dirty="0" smtClean="0"/>
          </a:p>
          <a:p>
            <a:pPr marL="857250">
              <a:spcBef>
                <a:spcPts val="0"/>
              </a:spcBef>
            </a:pPr>
            <a:endParaRPr lang="en-US" sz="1600" b="1" dirty="0" smtClean="0"/>
          </a:p>
          <a:p>
            <a:pPr marL="857250">
              <a:spcBef>
                <a:spcPts val="0"/>
              </a:spcBef>
            </a:pPr>
            <a:r>
              <a:rPr lang="en-US" sz="4000" b="1" dirty="0" smtClean="0"/>
              <a:t>How can questioning deepen </a:t>
            </a:r>
          </a:p>
          <a:p>
            <a:pPr marL="857250">
              <a:spcBef>
                <a:spcPts val="0"/>
              </a:spcBef>
              <a:buNone/>
            </a:pPr>
            <a:r>
              <a:rPr lang="en-US" sz="4000" b="1" dirty="0" smtClean="0"/>
              <a:t>  student comprehension?</a:t>
            </a:r>
          </a:p>
          <a:p>
            <a:pPr marL="857250">
              <a:spcBef>
                <a:spcPts val="0"/>
              </a:spcBef>
              <a:buNone/>
            </a:pPr>
            <a:endParaRPr lang="en-US" sz="1600" b="1" dirty="0" smtClean="0"/>
          </a:p>
          <a:p>
            <a:pPr marL="857250">
              <a:buNone/>
            </a:pPr>
            <a:endParaRPr lang="en-US" sz="800" b="1" dirty="0" smtClean="0"/>
          </a:p>
          <a:p>
            <a:pPr marL="911225">
              <a:spcBef>
                <a:spcPts val="0"/>
              </a:spcBef>
            </a:pPr>
            <a:r>
              <a:rPr lang="en-US" sz="4000" b="1" dirty="0" smtClean="0"/>
              <a:t>Do all questions deepen </a:t>
            </a:r>
          </a:p>
          <a:p>
            <a:pPr marL="911225">
              <a:spcBef>
                <a:spcPts val="0"/>
              </a:spcBef>
              <a:buNone/>
            </a:pPr>
            <a:r>
              <a:rPr lang="en-US" sz="4000" b="1" dirty="0" smtClean="0"/>
              <a:t>  student understanding?</a:t>
            </a:r>
          </a:p>
          <a:p>
            <a:pPr algn="ctr">
              <a:buNone/>
            </a:pPr>
            <a:endParaRPr lang="en-US" sz="40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3" y="902757"/>
            <a:ext cx="9144000" cy="1143000"/>
          </a:xfr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As you read pp. 62 &amp; 63 </a:t>
            </a:r>
          </a:p>
        </p:txBody>
      </p:sp>
    </p:spTree>
    <p:extLst>
      <p:ext uri="{BB962C8B-B14F-4D97-AF65-F5344CB8AC3E}">
        <p14:creationId xmlns:p14="http://schemas.microsoft.com/office/powerpoint/2010/main" val="28595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525000" cy="8286750"/>
          </a:xfrm>
          <a:prstGeom prst="rect">
            <a:avLst/>
          </a:prstGeom>
          <a:noFill/>
        </p:spPr>
      </p:pic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3" r="57600" b="45747"/>
          <a:stretch>
            <a:fillRect/>
          </a:stretch>
        </p:blipFill>
        <p:spPr bwMode="auto">
          <a:xfrm>
            <a:off x="0" y="2743200"/>
            <a:ext cx="4038600" cy="1752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1"/>
            <a:ext cx="40386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What questions </a:t>
            </a: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are asked?</a:t>
            </a:r>
          </a:p>
        </p:txBody>
      </p:sp>
      <p:pic>
        <p:nvPicPr>
          <p:cNvPr id="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0" t="15632" b="65977"/>
          <a:stretch>
            <a:fillRect/>
          </a:stretch>
        </p:blipFill>
        <p:spPr bwMode="auto">
          <a:xfrm>
            <a:off x="5334000" y="1219200"/>
            <a:ext cx="4191000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12192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</a:rPr>
              <a:t>What other questions </a:t>
            </a:r>
          </a:p>
          <a:p>
            <a:pPr algn="ctr">
              <a:buNone/>
            </a:pPr>
            <a:r>
              <a:rPr lang="en-US" sz="4000" dirty="0">
                <a:solidFill>
                  <a:schemeClr val="bg1"/>
                </a:solidFill>
              </a:rPr>
              <a:t>could you ask?</a:t>
            </a:r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05" b="17240"/>
          <a:stretch>
            <a:fillRect/>
          </a:stretch>
        </p:blipFill>
        <p:spPr bwMode="auto">
          <a:xfrm>
            <a:off x="0" y="5867400"/>
            <a:ext cx="9525000" cy="99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91200"/>
            <a:ext cx="8229600" cy="9906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Bungee Jump Video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Bungee Jump Video</a:t>
            </a:r>
            <a:endParaRPr lang="en-US" b="1" dirty="0"/>
          </a:p>
        </p:txBody>
      </p:sp>
      <p:pic>
        <p:nvPicPr>
          <p:cNvPr id="1536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525000" cy="8286750"/>
          </a:xfrm>
          <a:prstGeom prst="rect">
            <a:avLst/>
          </a:prstGeom>
          <a:noFill/>
        </p:spPr>
      </p:pic>
      <p:pic>
        <p:nvPicPr>
          <p:cNvPr id="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0" b="40230"/>
          <a:stretch>
            <a:fillRect/>
          </a:stretch>
        </p:blipFill>
        <p:spPr bwMode="auto">
          <a:xfrm>
            <a:off x="0" y="1828800"/>
            <a:ext cx="9525000" cy="3276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Based on the </a:t>
            </a:r>
            <a:r>
              <a:rPr lang="en-US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Math Talk Learning Community 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Rubric, at what </a:t>
            </a:r>
            <a:r>
              <a:rPr lang="en-US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level </a:t>
            </a: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questioning would you place this classroom?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05" b="17240"/>
          <a:stretch>
            <a:fillRect/>
          </a:stretch>
        </p:blipFill>
        <p:spPr bwMode="auto">
          <a:xfrm>
            <a:off x="0" y="5867400"/>
            <a:ext cx="9525000" cy="9906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5791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Bungee Jump Video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03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Please pick up your document camera form, if ordered.</a:t>
            </a:r>
          </a:p>
          <a:p>
            <a:r>
              <a:rPr lang="en-US" sz="3200" dirty="0" smtClean="0"/>
              <a:t>Remember your SUBSTITUTE REIMBURSEMENT FORM is due next session.</a:t>
            </a:r>
          </a:p>
          <a:p>
            <a:r>
              <a:rPr lang="en-US" sz="3200" dirty="0" smtClean="0"/>
              <a:t>That’s Me!!!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Bungee Jump Video</a:t>
            </a:r>
            <a:endParaRPr lang="en-US" b="1" dirty="0"/>
          </a:p>
        </p:txBody>
      </p:sp>
      <p:pic>
        <p:nvPicPr>
          <p:cNvPr id="1536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525000" cy="8286750"/>
          </a:xfrm>
          <a:prstGeom prst="rect">
            <a:avLst/>
          </a:prstGeom>
          <a:noFill/>
        </p:spPr>
      </p:pic>
      <p:pic>
        <p:nvPicPr>
          <p:cNvPr id="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0" b="40230"/>
          <a:stretch>
            <a:fillRect/>
          </a:stretch>
        </p:blipFill>
        <p:spPr bwMode="auto">
          <a:xfrm>
            <a:off x="0" y="1828800"/>
            <a:ext cx="9525000" cy="3276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Make some questions that you would ask to the class based on the ASCD Handout.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05" b="17240"/>
          <a:stretch>
            <a:fillRect/>
          </a:stretch>
        </p:blipFill>
        <p:spPr bwMode="auto">
          <a:xfrm>
            <a:off x="0" y="5867400"/>
            <a:ext cx="9525000" cy="9906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5791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Bungee Jump Video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58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Discussing Talk Moves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RESOURCES:</a:t>
            </a:r>
          </a:p>
          <a:p>
            <a:r>
              <a:rPr lang="en-US" sz="1800" dirty="0" smtClean="0"/>
              <a:t>Checklist:  Goals for Productive Discussions and Nine Talk Moves &amp; </a:t>
            </a:r>
            <a:r>
              <a:rPr lang="en-US" sz="1800" dirty="0" smtClean="0"/>
              <a:t>Talk Move Map</a:t>
            </a:r>
          </a:p>
          <a:p>
            <a:pPr lvl="1"/>
            <a:r>
              <a:rPr lang="en-US" dirty="0" smtClean="0"/>
              <a:t>(Same handout / fron</a:t>
            </a:r>
            <a:r>
              <a:rPr lang="en-US" dirty="0" smtClean="0"/>
              <a:t>t to back)</a:t>
            </a:r>
          </a:p>
          <a:p>
            <a:r>
              <a:rPr lang="en-US" sz="1800" dirty="0" smtClean="0"/>
              <a:t>5 Practices:  pages 69-73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TASK: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800" dirty="0" smtClean="0"/>
              <a:t>Review your question list from the Bungee Jump Video</a:t>
            </a:r>
            <a:r>
              <a:rPr lang="en-US" sz="1800" dirty="0"/>
              <a:t> </a:t>
            </a:r>
            <a:r>
              <a:rPr lang="en-US" sz="1800" dirty="0" smtClean="0"/>
              <a:t>identifying questions asked that could be considered talk moves.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800" dirty="0" smtClean="0"/>
              <a:t>Categorize those questions using the Talk Moves Checklist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800" dirty="0" smtClean="0"/>
              <a:t>Be prepared to share examples found with the whole group.</a:t>
            </a:r>
          </a:p>
          <a:p>
            <a:pPr marL="457200" indent="-457200">
              <a:buFont typeface="+mj-lt"/>
              <a:buAutoNum type="arabicParenR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1794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Discussing Talk Moves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WARNING SIGNS!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Read and reflect on the article “Warning Signs!  Recognize three common </a:t>
            </a:r>
            <a:r>
              <a:rPr lang="en-US" smtClean="0"/>
              <a:t>instructional moves </a:t>
            </a:r>
            <a:r>
              <a:rPr lang="en-US" dirty="0" smtClean="0"/>
              <a:t>that are generally followed by taking over children’s thinking.”</a:t>
            </a:r>
          </a:p>
        </p:txBody>
      </p:sp>
    </p:spTree>
    <p:extLst>
      <p:ext uri="{BB962C8B-B14F-4D97-AF65-F5344CB8AC3E}">
        <p14:creationId xmlns:p14="http://schemas.microsoft.com/office/powerpoint/2010/main" val="121456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Questioning to the Mathematics Practices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RESOURCES:</a:t>
            </a:r>
            <a:endParaRPr lang="en-US" dirty="0"/>
          </a:p>
          <a:p>
            <a:r>
              <a:rPr lang="en-US" dirty="0" smtClean="0"/>
              <a:t>Standards of Student Practice in Mathematics Proficiency Matrix</a:t>
            </a:r>
          </a:p>
          <a:p>
            <a:r>
              <a:rPr lang="en-US" dirty="0" smtClean="0"/>
              <a:t>Engagement Strategies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From mathleadership.com </a:t>
            </a:r>
          </a:p>
          <a:p>
            <a:pPr lvl="1"/>
            <a:r>
              <a:rPr lang="en-US" dirty="0" smtClean="0"/>
              <a:t>Developed by Dr</a:t>
            </a:r>
            <a:r>
              <a:rPr lang="en-US" dirty="0"/>
              <a:t>. Don S. </a:t>
            </a:r>
            <a:r>
              <a:rPr lang="en-US" dirty="0" err="1"/>
              <a:t>Balka</a:t>
            </a:r>
            <a:r>
              <a:rPr lang="en-US" dirty="0"/>
              <a:t>, </a:t>
            </a:r>
            <a:r>
              <a:rPr lang="en-US" dirty="0" smtClean="0"/>
              <a:t>former </a:t>
            </a:r>
            <a:r>
              <a:rPr lang="en-US" dirty="0"/>
              <a:t>middle school and high school mathematics teacher, </a:t>
            </a:r>
            <a:r>
              <a:rPr lang="en-US" dirty="0" smtClean="0"/>
              <a:t>professor </a:t>
            </a:r>
            <a:r>
              <a:rPr lang="en-US" dirty="0"/>
              <a:t>emeritus in the Mathematics Department at Saint Mary’s College, Notre Dame, </a:t>
            </a:r>
            <a:r>
              <a:rPr lang="en-US" dirty="0" smtClean="0"/>
              <a:t>Indiana.</a:t>
            </a:r>
          </a:p>
          <a:p>
            <a:pPr lvl="1"/>
            <a:r>
              <a:rPr lang="en-US" dirty="0" smtClean="0"/>
              <a:t>Dr. Ted Hull</a:t>
            </a:r>
          </a:p>
          <a:p>
            <a:pPr lvl="1"/>
            <a:r>
              <a:rPr lang="en-US" dirty="0" smtClean="0"/>
              <a:t>Ruth Harbin Miles</a:t>
            </a:r>
          </a:p>
        </p:txBody>
      </p:sp>
    </p:spTree>
    <p:extLst>
      <p:ext uri="{BB962C8B-B14F-4D97-AF65-F5344CB8AC3E}">
        <p14:creationId xmlns:p14="http://schemas.microsoft.com/office/powerpoint/2010/main" val="122616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Questioning to the Mathematics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TASK:</a:t>
            </a:r>
          </a:p>
          <a:p>
            <a:r>
              <a:rPr lang="en-US" dirty="0" smtClean="0"/>
              <a:t>Review the Standards of Student Practice in the mathematics Proficiency Matrix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For each of the practices, highlight the cell on the grid that best describes where your students are in developing that practice (Initial, Intermediate, or Advanced).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Then, revisit practices 1a, 1b, 3a, and 3b.  For one or more of these four practices, indicate, in a different highlighter color, where you would like your students to be at the end of the year.</a:t>
            </a:r>
          </a:p>
          <a:p>
            <a:r>
              <a:rPr lang="en-US" dirty="0" smtClean="0"/>
              <a:t>Turn to a partner(s) and discuss: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 smtClean="0"/>
              <a:t>What practice you chose and why.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 smtClean="0"/>
              <a:t>What steps you hope to take to facilitate student growth in this area.</a:t>
            </a:r>
          </a:p>
        </p:txBody>
      </p:sp>
    </p:spTree>
    <p:extLst>
      <p:ext uri="{BB962C8B-B14F-4D97-AF65-F5344CB8AC3E}">
        <p14:creationId xmlns:p14="http://schemas.microsoft.com/office/powerpoint/2010/main" val="250470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lostgenygirl.files.wordpress.com/2013/05/timthum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" y="1828800"/>
            <a:ext cx="90487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evelopmentcrossroads.com/wp-content/uploads/2011/08/plan-300x1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65656"/>
            <a:ext cx="5105401" cy="176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7620" y="1303180"/>
            <a:ext cx="9144000" cy="93329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</a:rPr>
              <a:t>Lesson Planning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" y="2419509"/>
            <a:ext cx="8229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Plan a lesson for a topic you will teach between now and session 3.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With your group, anticipate student misconceptions and responses.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Think about what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en-US" sz="2800" dirty="0" smtClean="0"/>
              <a:t> you will intentionally ask.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How would you select and sequence the anticipated student 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8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</a:t>
            </a:r>
            <a:r>
              <a:rPr lang="en-US" i="1" dirty="0" smtClean="0"/>
              <a:t>Look Back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98002"/>
              </p:ext>
            </p:extLst>
          </p:nvPr>
        </p:nvGraphicFramePr>
        <p:xfrm>
          <a:off x="1171144" y="3751924"/>
          <a:ext cx="7339012" cy="19024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9506"/>
                <a:gridCol w="36695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I Learned…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I Learned</a:t>
                      </a:r>
                      <a:r>
                        <a:rPr lang="en-US" sz="1600" baseline="0" dirty="0" smtClean="0"/>
                        <a:t> it…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8853" y="1828800"/>
            <a:ext cx="7162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</a:t>
            </a:r>
            <a:r>
              <a:rPr lang="en-US" i="1" dirty="0" smtClean="0"/>
              <a:t>Look Back </a:t>
            </a:r>
          </a:p>
          <a:p>
            <a:endParaRPr lang="en-US" dirty="0" smtClean="0"/>
          </a:p>
          <a:p>
            <a:r>
              <a:rPr lang="en-US" dirty="0" smtClean="0"/>
              <a:t>Take a note card and reflect on </a:t>
            </a:r>
            <a:r>
              <a:rPr lang="en-US" b="1" u="sng" dirty="0" smtClean="0"/>
              <a:t>at least two </a:t>
            </a:r>
            <a:r>
              <a:rPr lang="en-US" dirty="0" smtClean="0"/>
              <a:t> </a:t>
            </a:r>
            <a:r>
              <a:rPr lang="en-US" i="1" dirty="0" smtClean="0"/>
              <a:t>topics</a:t>
            </a:r>
            <a:r>
              <a:rPr lang="en-US" dirty="0" smtClean="0"/>
              <a:t> you learned/know more about now and </a:t>
            </a:r>
            <a:r>
              <a:rPr lang="en-US" i="1" dirty="0" smtClean="0"/>
              <a:t>how</a:t>
            </a:r>
            <a:r>
              <a:rPr lang="en-US" dirty="0" smtClean="0"/>
              <a:t>, which aspects of the workshop, helped you to enhance your knowledge.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339012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Next Session is </a:t>
            </a:r>
            <a:r>
              <a:rPr lang="en-US" sz="2400" b="1" dirty="0" smtClean="0">
                <a:solidFill>
                  <a:srgbClr val="C00000"/>
                </a:solidFill>
              </a:rPr>
              <a:t>Friday, December 12, 2014</a:t>
            </a:r>
            <a:r>
              <a:rPr lang="en-US" dirty="0" smtClean="0">
                <a:solidFill>
                  <a:srgbClr val="C00000"/>
                </a:solidFill>
              </a:rPr>
              <a:t>, Same time, Same Place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BRING YOUR SUBSTITUTE REIMBURSEMENT FORM SIGNED BY YOUR </a:t>
            </a:r>
            <a:r>
              <a:rPr lang="en-US" b="1" u="sng" dirty="0" smtClean="0">
                <a:solidFill>
                  <a:srgbClr val="C00000"/>
                </a:solidFill>
              </a:rPr>
              <a:t>PRINCIPAL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3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Please include on your poster:</a:t>
            </a:r>
          </a:p>
          <a:p>
            <a:pPr lvl="1"/>
            <a:r>
              <a:rPr lang="en-US" sz="2800" dirty="0" smtClean="0"/>
              <a:t>Lesson/Task Description</a:t>
            </a:r>
          </a:p>
          <a:p>
            <a:pPr lvl="1"/>
            <a:r>
              <a:rPr lang="en-US" sz="2800" dirty="0" smtClean="0"/>
              <a:t>What did you anticipate?</a:t>
            </a:r>
          </a:p>
          <a:p>
            <a:pPr lvl="1"/>
            <a:r>
              <a:rPr lang="en-US" sz="2800" dirty="0" smtClean="0"/>
              <a:t>Monitoring Tool</a:t>
            </a:r>
          </a:p>
          <a:p>
            <a:pPr lvl="1"/>
            <a:r>
              <a:rPr lang="en-US" sz="2800" dirty="0" smtClean="0"/>
              <a:t>What did you actually see?</a:t>
            </a:r>
          </a:p>
          <a:p>
            <a:pPr lvl="1"/>
            <a:r>
              <a:rPr lang="en-US" sz="2800" dirty="0" smtClean="0"/>
              <a:t>What changes would you make if you were to run the activity again?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boothhansen.com/wp-content/uploads/Soda-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0105"/>
            <a:ext cx="6858000" cy="144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 noGrp="1"/>
          </p:cNvSpPr>
          <p:nvPr>
            <p:ph idx="1"/>
          </p:nvPr>
        </p:nvSpPr>
        <p:spPr>
          <a:xfrm>
            <a:off x="1143000" y="1600200"/>
            <a:ext cx="6858000" cy="6858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chemeClr val="bg1"/>
                </a:solidFill>
              </a:rPr>
              <a:t>Best Size Task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5900" y="2509123"/>
            <a:ext cx="5886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/>
              <a:t>Do the task yourself as a student.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/>
              <a:t>Then discuss at your table the different ways you approached the problem. 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700" dirty="0"/>
              <a:t>Be prepared to share your method.</a:t>
            </a:r>
          </a:p>
        </p:txBody>
      </p:sp>
    </p:spTree>
    <p:extLst>
      <p:ext uri="{BB962C8B-B14F-4D97-AF65-F5344CB8AC3E}">
        <p14:creationId xmlns:p14="http://schemas.microsoft.com/office/powerpoint/2010/main" val="28065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boothhansen.com/wp-content/uploads/Soda-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0105"/>
            <a:ext cx="6858000" cy="144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 noGrp="1"/>
          </p:cNvSpPr>
          <p:nvPr>
            <p:ph idx="1"/>
          </p:nvPr>
        </p:nvSpPr>
        <p:spPr>
          <a:xfrm>
            <a:off x="1143000" y="1600200"/>
            <a:ext cx="6858000" cy="6858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chemeClr val="bg1"/>
                </a:solidFill>
              </a:rPr>
              <a:t>Best Size Task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5900" y="2509126"/>
            <a:ext cx="5886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What misconceptions do you think students might have with this problem?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How would you monitor? What are you monitoring for?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Are there specific student responses/misconceptions you would look for?</a:t>
            </a:r>
          </a:p>
        </p:txBody>
      </p:sp>
    </p:spTree>
    <p:extLst>
      <p:ext uri="{BB962C8B-B14F-4D97-AF65-F5344CB8AC3E}">
        <p14:creationId xmlns:p14="http://schemas.microsoft.com/office/powerpoint/2010/main" val="39315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boothhansen.com/wp-content/uploads/Soda-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0105"/>
            <a:ext cx="6858000" cy="144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 noGrp="1"/>
          </p:cNvSpPr>
          <p:nvPr>
            <p:ph idx="1"/>
          </p:nvPr>
        </p:nvSpPr>
        <p:spPr>
          <a:xfrm>
            <a:off x="1143000" y="1600200"/>
            <a:ext cx="6858000" cy="6858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chemeClr val="bg1"/>
                </a:solidFill>
              </a:rPr>
              <a:t>Best Size Task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5900" y="2509124"/>
            <a:ext cx="5886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How will you respond to the misconceptions that you anticipate?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What questions would you ask to promote discussion between the small groups while students are working and the large group doing/after students share their work?</a:t>
            </a:r>
          </a:p>
        </p:txBody>
      </p:sp>
    </p:spTree>
    <p:extLst>
      <p:ext uri="{BB962C8B-B14F-4D97-AF65-F5344CB8AC3E}">
        <p14:creationId xmlns:p14="http://schemas.microsoft.com/office/powerpoint/2010/main" val="17032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063228"/>
            <a:ext cx="628650" cy="4423172"/>
          </a:xfrm>
        </p:spPr>
        <p:txBody>
          <a:bodyPr vert="wordArtVert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50" b="1" cap="all" dirty="0">
                <a:ln/>
                <a:solidFill>
                  <a:schemeClr val="bg1"/>
                </a:solidFill>
              </a:rPr>
              <a:t>BREAK</a:t>
            </a:r>
          </a:p>
        </p:txBody>
      </p:sp>
      <p:pic>
        <p:nvPicPr>
          <p:cNvPr id="18434" name="Picture 2" descr="http://www.dwedop.com/wp-content/uploads/2012/10/funny_coffee-300x26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409" y="825996"/>
            <a:ext cx="5893594" cy="5206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849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www.youtube.com/watch?v=XWbJK7eY51o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497" y="5867400"/>
            <a:ext cx="7339012" cy="533400"/>
          </a:xfrm>
        </p:spPr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www.youtube.com/watch?v=54LLsKXpZyk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1667" t="14074" r="55000" b="54074"/>
          <a:stretch>
            <a:fillRect/>
          </a:stretch>
        </p:blipFill>
        <p:spPr bwMode="auto">
          <a:xfrm>
            <a:off x="1143037" y="1585907"/>
            <a:ext cx="6857932" cy="368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526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Selecting and Sequencing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Guided Highlighting</a:t>
            </a:r>
          </a:p>
          <a:p>
            <a:pPr lvl="1"/>
            <a:r>
              <a:rPr lang="en-US" sz="2400" dirty="0" smtClean="0"/>
              <a:t>Please Read pg. 43 – 46</a:t>
            </a:r>
          </a:p>
          <a:p>
            <a:pPr lvl="1"/>
            <a:r>
              <a:rPr lang="en-US" sz="2400" dirty="0" smtClean="0"/>
              <a:t>Highlight the important characteristics of the selecting and sequencing process.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When your table is done reading, please share what you highlighted.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499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0C675A-9AD3-40BB-AC57-0E9EFA3E4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873</Words>
  <Application>Microsoft Office PowerPoint</Application>
  <PresentationFormat>On-screen Show (4:3)</PresentationFormat>
  <Paragraphs>134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Euphemia</vt:lpstr>
      <vt:lpstr>Math 16x9</vt:lpstr>
      <vt:lpstr>Orchestrating Mathematical Discussion</vt:lpstr>
      <vt:lpstr>Welcome</vt:lpstr>
      <vt:lpstr>Sharing Tasks</vt:lpstr>
      <vt:lpstr>PowerPoint Presentation</vt:lpstr>
      <vt:lpstr>PowerPoint Presentation</vt:lpstr>
      <vt:lpstr>PowerPoint Presentation</vt:lpstr>
      <vt:lpstr>BREAK</vt:lpstr>
      <vt:lpstr>http://www.youtube.com/watch?v=XWbJK7eY51o </vt:lpstr>
      <vt:lpstr>Selecting and Sequencing</vt:lpstr>
      <vt:lpstr>Selecting and Sequencing</vt:lpstr>
      <vt:lpstr>PowerPoint Presentation</vt:lpstr>
      <vt:lpstr>PowerPoint Presentation</vt:lpstr>
      <vt:lpstr>PowerPoint Presentation</vt:lpstr>
      <vt:lpstr>PowerPoint Presentation</vt:lpstr>
      <vt:lpstr>LUNCH</vt:lpstr>
      <vt:lpstr>The Art of Questioning</vt:lpstr>
      <vt:lpstr>As you read pp. 62 &amp; 63 </vt:lpstr>
      <vt:lpstr>Bungee Jump Video</vt:lpstr>
      <vt:lpstr>Bungee Jump Video</vt:lpstr>
      <vt:lpstr>Bungee Jump Video</vt:lpstr>
      <vt:lpstr>Discussing Talk Moves</vt:lpstr>
      <vt:lpstr>Discussing Talk Moves</vt:lpstr>
      <vt:lpstr>Connecting Questioning to the Mathematics Practices </vt:lpstr>
      <vt:lpstr>Connecting Questioning to the Mathematics Practices</vt:lpstr>
      <vt:lpstr>BREAK</vt:lpstr>
      <vt:lpstr>Lesson Planning</vt:lpstr>
      <vt:lpstr>Evaluation – Look Back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2014-11-12T14:39:35Z</dcterms:created>
  <dcterms:modified xsi:type="dcterms:W3CDTF">2014-11-12T20:20:29Z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