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2"/>
  </p:notesMasterIdLst>
  <p:handoutMasterIdLst>
    <p:handoutMasterId r:id="rId33"/>
  </p:handoutMasterIdLst>
  <p:sldIdLst>
    <p:sldId id="268" r:id="rId2"/>
    <p:sldId id="281" r:id="rId3"/>
    <p:sldId id="272" r:id="rId4"/>
    <p:sldId id="273" r:id="rId5"/>
    <p:sldId id="296" r:id="rId6"/>
    <p:sldId id="279" r:id="rId7"/>
    <p:sldId id="283" r:id="rId8"/>
    <p:sldId id="284" r:id="rId9"/>
    <p:sldId id="274" r:id="rId10"/>
    <p:sldId id="286" r:id="rId11"/>
    <p:sldId id="287" r:id="rId12"/>
    <p:sldId id="285" r:id="rId13"/>
    <p:sldId id="280" r:id="rId14"/>
    <p:sldId id="290" r:id="rId15"/>
    <p:sldId id="289" r:id="rId16"/>
    <p:sldId id="291" r:id="rId17"/>
    <p:sldId id="292" r:id="rId18"/>
    <p:sldId id="293" r:id="rId19"/>
    <p:sldId id="282" r:id="rId20"/>
    <p:sldId id="275" r:id="rId21"/>
    <p:sldId id="263" r:id="rId22"/>
    <p:sldId id="264" r:id="rId23"/>
    <p:sldId id="266" r:id="rId24"/>
    <p:sldId id="294" r:id="rId25"/>
    <p:sldId id="277" r:id="rId26"/>
    <p:sldId id="295" r:id="rId27"/>
    <p:sldId id="297" r:id="rId28"/>
    <p:sldId id="267" r:id="rId29"/>
    <p:sldId id="265" r:id="rId30"/>
    <p:sldId id="271" r:id="rId3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099" autoAdjust="0"/>
  </p:normalViewPr>
  <p:slideViewPr>
    <p:cSldViewPr>
      <p:cViewPr varScale="1">
        <p:scale>
          <a:sx n="61" d="100"/>
          <a:sy n="61" d="100"/>
        </p:scale>
        <p:origin x="1068"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6E11FA37-9DD9-4E87-9EF6-28882ADA44C1}" type="datetimeFigureOut">
              <a:rPr lang="en-US" smtClean="0"/>
              <a:t>10/27/2015</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E983E958-8EFF-413D-8012-EDB2E33D5CF7}" type="slidenum">
              <a:rPr lang="en-US" smtClean="0"/>
              <a:t>‹#›</a:t>
            </a:fld>
            <a:endParaRPr lang="en-US"/>
          </a:p>
        </p:txBody>
      </p:sp>
    </p:spTree>
    <p:extLst>
      <p:ext uri="{BB962C8B-B14F-4D97-AF65-F5344CB8AC3E}">
        <p14:creationId xmlns:p14="http://schemas.microsoft.com/office/powerpoint/2010/main" val="2848100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1683CE0-EE15-4EA5-B232-FC17615C9B2E}" type="datetimeFigureOut">
              <a:rPr lang="en-US" smtClean="0"/>
              <a:pPr/>
              <a:t>10/27/2015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21ECC79B-E734-41EE-ABDF-006F4AF61506}" type="slidenum">
              <a:rPr lang="en-US" smtClean="0"/>
              <a:pPr/>
              <a:t>‹#›</a:t>
            </a:fld>
            <a:endParaRPr lang="en-US"/>
          </a:p>
        </p:txBody>
      </p:sp>
    </p:spTree>
    <p:extLst>
      <p:ext uri="{BB962C8B-B14F-4D97-AF65-F5344CB8AC3E}">
        <p14:creationId xmlns:p14="http://schemas.microsoft.com/office/powerpoint/2010/main" val="1030438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ECC79B-E734-41EE-ABDF-006F4AF61506}" type="slidenum">
              <a:rPr lang="en-US" smtClean="0"/>
              <a:pPr/>
              <a:t>1</a:t>
            </a:fld>
            <a:endParaRPr lang="en-US"/>
          </a:p>
        </p:txBody>
      </p:sp>
    </p:spTree>
    <p:extLst>
      <p:ext uri="{BB962C8B-B14F-4D97-AF65-F5344CB8AC3E}">
        <p14:creationId xmlns:p14="http://schemas.microsoft.com/office/powerpoint/2010/main" val="49739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Walk participants through the process involved in looking at their work.  The “Tuning Protocol</a:t>
            </a:r>
            <a:r>
              <a:rPr lang="en-US" baseline="0" dirty="0" smtClean="0"/>
              <a:t>” suggested here is from HS-MASS I.  Other protocols that you know/have used before are equally valid.</a:t>
            </a:r>
          </a:p>
          <a:p>
            <a:pPr marL="233309" indent="-233309">
              <a:buAutoNum type="arabicPlain"/>
            </a:pPr>
            <a:r>
              <a:rPr lang="en-US" dirty="0" smtClean="0"/>
              <a:t>Ask</a:t>
            </a:r>
            <a:r>
              <a:rPr lang="en-US" baseline="0" dirty="0" smtClean="0"/>
              <a:t> participants to form table groups.  You may have these groups based either on content area or of  mixed </a:t>
            </a:r>
            <a:r>
              <a:rPr lang="en-US" baseline="0" dirty="0" err="1" smtClean="0"/>
              <a:t>ccontent</a:t>
            </a:r>
            <a:r>
              <a:rPr lang="en-US" baseline="0" dirty="0" smtClean="0"/>
              <a:t> area.</a:t>
            </a:r>
          </a:p>
          <a:p>
            <a:pPr marL="233309" indent="-233309">
              <a:buAutoNum type="arabicPlain"/>
            </a:pPr>
            <a:r>
              <a:rPr lang="en-US" baseline="0" dirty="0" smtClean="0"/>
              <a:t>Each teacher is afforded opportunity to share their lesson and student work within the following guidelines:</a:t>
            </a:r>
          </a:p>
          <a:p>
            <a:pPr marL="233309" indent="-233309">
              <a:buAutoNum type="alphaLcPeriod"/>
            </a:pPr>
            <a:r>
              <a:rPr lang="en-US" baseline="0" dirty="0" smtClean="0"/>
              <a:t>The presenting teacher describes the writing strategy and how is was implemented in the classroom (4 minutes</a:t>
            </a:r>
          </a:p>
          <a:p>
            <a:pPr marL="233309" indent="-233309">
              <a:buAutoNum type="alphaLcPeriod"/>
            </a:pPr>
            <a:r>
              <a:rPr lang="en-US" baseline="0" dirty="0" smtClean="0"/>
              <a:t>Teachers in the group ask clarifying questions and presenting teacher </a:t>
            </a:r>
            <a:r>
              <a:rPr lang="en-US" baseline="0" dirty="0" err="1" smtClean="0"/>
              <a:t>maya</a:t>
            </a:r>
            <a:r>
              <a:rPr lang="en-US" baseline="0" dirty="0" smtClean="0"/>
              <a:t> respond (3 minutes)</a:t>
            </a:r>
          </a:p>
          <a:p>
            <a:pPr marL="233309" indent="-233309">
              <a:buAutoNum type="alphaLcPeriod"/>
            </a:pPr>
            <a:r>
              <a:rPr lang="en-US" baseline="0" dirty="0" smtClean="0"/>
              <a:t>Teachers in the group then provide warm and cool feedback.  Presenting teacher may NOT respond (3 minutes.</a:t>
            </a:r>
          </a:p>
          <a:p>
            <a:pPr marL="233309" indent="-233309">
              <a:buAutoNum type="alphaLcPeriod"/>
            </a:pPr>
            <a:r>
              <a:rPr lang="en-US" baseline="0" dirty="0" smtClean="0"/>
              <a:t>Presenting teacher reflects on lesson based on feedback (2 minutes)</a:t>
            </a:r>
            <a:endParaRPr lang="en-US" dirty="0"/>
          </a:p>
        </p:txBody>
      </p:sp>
      <p:sp>
        <p:nvSpPr>
          <p:cNvPr id="4" name="Slide Number Placeholder 3"/>
          <p:cNvSpPr>
            <a:spLocks noGrp="1"/>
          </p:cNvSpPr>
          <p:nvPr>
            <p:ph type="sldNum" sz="quarter" idx="10"/>
          </p:nvPr>
        </p:nvSpPr>
        <p:spPr/>
        <p:txBody>
          <a:bodyPr/>
          <a:lstStyle/>
          <a:p>
            <a:fld id="{21ECC79B-E734-41EE-ABDF-006F4AF61506}" type="slidenum">
              <a:rPr lang="en-US" smtClean="0"/>
              <a:pPr/>
              <a:t>3</a:t>
            </a:fld>
            <a:endParaRPr lang="en-US"/>
          </a:p>
        </p:txBody>
      </p:sp>
    </p:spTree>
    <p:extLst>
      <p:ext uri="{BB962C8B-B14F-4D97-AF65-F5344CB8AC3E}">
        <p14:creationId xmlns:p14="http://schemas.microsoft.com/office/powerpoint/2010/main" val="2314943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activity addresses the more summative assessment strategies from all four documents shown above.</a:t>
            </a:r>
          </a:p>
          <a:p>
            <a:r>
              <a:rPr lang="en-US" dirty="0" smtClean="0"/>
              <a:t>You will not be able to include</a:t>
            </a:r>
            <a:r>
              <a:rPr lang="en-US" baseline="0" dirty="0" smtClean="0"/>
              <a:t> each of these documents.  Select those resources which best meet the needs/interests of your participants.  In handing out the NSTA journal, be sure to note that NSTA donated 500 copies to our workshop FREE.</a:t>
            </a:r>
            <a:endParaRPr lang="en-US" dirty="0"/>
          </a:p>
        </p:txBody>
      </p:sp>
      <p:sp>
        <p:nvSpPr>
          <p:cNvPr id="4" name="Slide Number Placeholder 3"/>
          <p:cNvSpPr>
            <a:spLocks noGrp="1"/>
          </p:cNvSpPr>
          <p:nvPr>
            <p:ph type="sldNum" sz="quarter" idx="10"/>
          </p:nvPr>
        </p:nvSpPr>
        <p:spPr/>
        <p:txBody>
          <a:bodyPr/>
          <a:lstStyle/>
          <a:p>
            <a:fld id="{21ECC79B-E734-41EE-ABDF-006F4AF61506}" type="slidenum">
              <a:rPr lang="en-US" smtClean="0"/>
              <a:pPr/>
              <a:t>21</a:t>
            </a:fld>
            <a:endParaRPr lang="en-US"/>
          </a:p>
        </p:txBody>
      </p:sp>
    </p:spTree>
    <p:extLst>
      <p:ext uri="{BB962C8B-B14F-4D97-AF65-F5344CB8AC3E}">
        <p14:creationId xmlns:p14="http://schemas.microsoft.com/office/powerpoint/2010/main" val="2777098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Participants</a:t>
            </a:r>
            <a:r>
              <a:rPr lang="en-US" baseline="0" dirty="0" smtClean="0"/>
              <a:t> may be assigned the same article by table group with each table reading a different article.  Or Participants could be paired up in trios with each reading a different article.</a:t>
            </a:r>
            <a:endParaRPr lang="en-US" dirty="0"/>
          </a:p>
        </p:txBody>
      </p:sp>
      <p:sp>
        <p:nvSpPr>
          <p:cNvPr id="4" name="Slide Number Placeholder 3"/>
          <p:cNvSpPr>
            <a:spLocks noGrp="1"/>
          </p:cNvSpPr>
          <p:nvPr>
            <p:ph type="sldNum" sz="quarter" idx="10"/>
          </p:nvPr>
        </p:nvSpPr>
        <p:spPr/>
        <p:txBody>
          <a:bodyPr/>
          <a:lstStyle/>
          <a:p>
            <a:fld id="{21ECC79B-E734-41EE-ABDF-006F4AF61506}" type="slidenum">
              <a:rPr lang="en-US" smtClean="0"/>
              <a:pPr/>
              <a:t>22</a:t>
            </a:fld>
            <a:endParaRPr lang="en-US"/>
          </a:p>
        </p:txBody>
      </p:sp>
    </p:spTree>
    <p:extLst>
      <p:ext uri="{BB962C8B-B14F-4D97-AF65-F5344CB8AC3E}">
        <p14:creationId xmlns:p14="http://schemas.microsoft.com/office/powerpoint/2010/main" val="3575669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all teachers at a given table have read the same article, ask them to discuss the article; record their group notes in each of the 4As and report out to</a:t>
            </a:r>
            <a:r>
              <a:rPr lang="en-US" baseline="0" dirty="0" smtClean="0"/>
              <a:t> the whole group.</a:t>
            </a:r>
          </a:p>
          <a:p>
            <a:r>
              <a:rPr lang="en-US" baseline="0" dirty="0" smtClean="0"/>
              <a:t>If in trios, each teacher could share with other members of the small group about the article he/she read</a:t>
            </a:r>
          </a:p>
          <a:p>
            <a:r>
              <a:rPr lang="en-US" baseline="0" dirty="0" smtClean="0"/>
              <a:t>Either method of </a:t>
            </a:r>
            <a:r>
              <a:rPr lang="en-US" baseline="0" dirty="0" err="1" smtClean="0"/>
              <a:t>Jigsawing</a:t>
            </a:r>
            <a:r>
              <a:rPr lang="en-US" baseline="0" dirty="0" smtClean="0"/>
              <a:t> is effective</a:t>
            </a:r>
            <a:endParaRPr lang="en-US" dirty="0"/>
          </a:p>
        </p:txBody>
      </p:sp>
      <p:sp>
        <p:nvSpPr>
          <p:cNvPr id="4" name="Slide Number Placeholder 3"/>
          <p:cNvSpPr>
            <a:spLocks noGrp="1"/>
          </p:cNvSpPr>
          <p:nvPr>
            <p:ph type="sldNum" sz="quarter" idx="10"/>
          </p:nvPr>
        </p:nvSpPr>
        <p:spPr/>
        <p:txBody>
          <a:bodyPr/>
          <a:lstStyle/>
          <a:p>
            <a:fld id="{21ECC79B-E734-41EE-ABDF-006F4AF61506}" type="slidenum">
              <a:rPr lang="en-US" smtClean="0"/>
              <a:pPr/>
              <a:t>23</a:t>
            </a:fld>
            <a:endParaRPr lang="en-US"/>
          </a:p>
        </p:txBody>
      </p:sp>
    </p:spTree>
    <p:extLst>
      <p:ext uri="{BB962C8B-B14F-4D97-AF65-F5344CB8AC3E}">
        <p14:creationId xmlns:p14="http://schemas.microsoft.com/office/powerpoint/2010/main" val="486467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COMMON CONCERN HELD BY TEACHERS CONSIDERING EMPLOYING WRITING IN THEIR CLASSROOM</a:t>
            </a:r>
          </a:p>
          <a:p>
            <a:r>
              <a:rPr lang="en-US" dirty="0"/>
              <a:t>SOME READING AND HEARING FROM EXPERIENCED TEACHERS CAN ALLEVIATE THIS CONCERN </a:t>
            </a:r>
          </a:p>
          <a:p>
            <a:endParaRPr lang="en-US" dirty="0"/>
          </a:p>
        </p:txBody>
      </p:sp>
      <p:sp>
        <p:nvSpPr>
          <p:cNvPr id="4" name="Slide Number Placeholder 3"/>
          <p:cNvSpPr>
            <a:spLocks noGrp="1"/>
          </p:cNvSpPr>
          <p:nvPr>
            <p:ph type="sldNum" sz="quarter" idx="10"/>
          </p:nvPr>
        </p:nvSpPr>
        <p:spPr/>
        <p:txBody>
          <a:bodyPr/>
          <a:lstStyle/>
          <a:p>
            <a:fld id="{21ECC79B-E734-41EE-ABDF-006F4AF61506}" type="slidenum">
              <a:rPr lang="en-US" smtClean="0"/>
              <a:pPr/>
              <a:t>28</a:t>
            </a:fld>
            <a:endParaRPr lang="en-US"/>
          </a:p>
        </p:txBody>
      </p:sp>
    </p:spTree>
    <p:extLst>
      <p:ext uri="{BB962C8B-B14F-4D97-AF65-F5344CB8AC3E}">
        <p14:creationId xmlns:p14="http://schemas.microsoft.com/office/powerpoint/2010/main" val="2055882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purpose of this activity is to have participants share ideas about how to manage workload.  </a:t>
            </a:r>
          </a:p>
          <a:p>
            <a:pPr lvl="0"/>
            <a:r>
              <a:rPr lang="en-US" dirty="0"/>
              <a:t>In table groups, have them brainstorm (with the help of the strategies are referenced in  HWLS – pages 23 -26) ways to help manage the paperwork in a classroom where there is more writing.  </a:t>
            </a:r>
          </a:p>
          <a:p>
            <a:pPr lvl="0"/>
            <a:r>
              <a:rPr lang="en-US" dirty="0"/>
              <a:t>Have them list their top three ideas on the white board.</a:t>
            </a:r>
          </a:p>
          <a:p>
            <a:pPr lvl="0"/>
            <a:r>
              <a:rPr lang="en-US" dirty="0"/>
              <a:t>Share out with whole group using white boards as follows:</a:t>
            </a:r>
          </a:p>
          <a:p>
            <a:pPr lvl="1"/>
            <a:r>
              <a:rPr lang="en-US" dirty="0"/>
              <a:t>If space allows have the whole group come together in a circle (with groups sitting together).  </a:t>
            </a:r>
          </a:p>
          <a:p>
            <a:pPr lvl="1"/>
            <a:r>
              <a:rPr lang="en-US" dirty="0"/>
              <a:t>One person in each group will have the white board “propped” against their knees with the writing facing the center of the circle.</a:t>
            </a:r>
          </a:p>
          <a:p>
            <a:pPr lvl="1"/>
            <a:r>
              <a:rPr lang="en-US" dirty="0"/>
              <a:t>In turn, have each group share their suggestions.</a:t>
            </a:r>
          </a:p>
          <a:p>
            <a:pPr lvl="1"/>
            <a:r>
              <a:rPr lang="en-US" dirty="0"/>
              <a:t>If space does not allow for circle format, have groups share from where they are at using the white board.</a:t>
            </a:r>
          </a:p>
          <a:p>
            <a:endParaRPr lang="en-US" dirty="0"/>
          </a:p>
        </p:txBody>
      </p:sp>
      <p:sp>
        <p:nvSpPr>
          <p:cNvPr id="4" name="Slide Number Placeholder 3"/>
          <p:cNvSpPr>
            <a:spLocks noGrp="1"/>
          </p:cNvSpPr>
          <p:nvPr>
            <p:ph type="sldNum" sz="quarter" idx="10"/>
          </p:nvPr>
        </p:nvSpPr>
        <p:spPr/>
        <p:txBody>
          <a:bodyPr/>
          <a:lstStyle/>
          <a:p>
            <a:fld id="{21ECC79B-E734-41EE-ABDF-006F4AF61506}" type="slidenum">
              <a:rPr lang="en-US" smtClean="0"/>
              <a:pPr/>
              <a:t>29</a:t>
            </a:fld>
            <a:endParaRPr lang="en-US"/>
          </a:p>
        </p:txBody>
      </p:sp>
    </p:spTree>
    <p:extLst>
      <p:ext uri="{BB962C8B-B14F-4D97-AF65-F5344CB8AC3E}">
        <p14:creationId xmlns:p14="http://schemas.microsoft.com/office/powerpoint/2010/main" val="2713806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ECC79B-E734-41EE-ABDF-006F4AF61506}" type="slidenum">
              <a:rPr lang="en-US" smtClean="0"/>
              <a:pPr/>
              <a:t>30</a:t>
            </a:fld>
            <a:endParaRPr lang="en-US"/>
          </a:p>
        </p:txBody>
      </p:sp>
    </p:spTree>
    <p:extLst>
      <p:ext uri="{BB962C8B-B14F-4D97-AF65-F5344CB8AC3E}">
        <p14:creationId xmlns:p14="http://schemas.microsoft.com/office/powerpoint/2010/main" val="1447130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4"/>
            <a:ext cx="5917679" cy="2554758"/>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7500385" y="1828799"/>
            <a:ext cx="990599" cy="228659"/>
          </a:xfrm>
        </p:spPr>
        <p:txBody>
          <a:bodyPr anchor="t" anchorCtr="0"/>
          <a:lstStyle>
            <a:lvl1pPr algn="l">
              <a:defRPr b="0" i="0">
                <a:solidFill>
                  <a:schemeClr val="bg1"/>
                </a:solidFill>
              </a:defRPr>
            </a:lvl1pPr>
          </a:lstStyle>
          <a:p>
            <a:fld id="{A3772981-BA0B-4334-91BA-8DB649AEADBB}" type="datetimeFigureOut">
              <a:rPr lang="en-US" smtClean="0"/>
              <a:pPr/>
              <a:t>10/27/2015</a:t>
            </a:fld>
            <a:endParaRPr lang="en-US"/>
          </a:p>
        </p:txBody>
      </p:sp>
      <p:sp>
        <p:nvSpPr>
          <p:cNvPr id="5" name="Footer Placeholder 4"/>
          <p:cNvSpPr>
            <a:spLocks noGrp="1"/>
          </p:cNvSpPr>
          <p:nvPr>
            <p:ph type="ftr" sz="quarter" idx="11"/>
          </p:nvPr>
        </p:nvSpPr>
        <p:spPr>
          <a:xfrm rot="5400000">
            <a:off x="6236209" y="3264406"/>
            <a:ext cx="3859795" cy="228660"/>
          </a:xfrm>
        </p:spPr>
        <p:txBody>
          <a:bodyPr/>
          <a:lstStyle>
            <a:lvl1pPr>
              <a:defRPr>
                <a:solidFill>
                  <a:schemeClr val="bg1"/>
                </a:solidFill>
              </a:defRPr>
            </a:lvl1p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5279" y="292609"/>
            <a:ext cx="628813" cy="767687"/>
          </a:xfrm>
        </p:spPr>
        <p:txBody>
          <a:bodyPr/>
          <a:lstStyle>
            <a:lvl1pPr>
              <a:defRPr sz="2800" b="0" i="0" baseline="0">
                <a:latin typeface="+mj-lt"/>
              </a:defRPr>
            </a:lvl1pPr>
          </a:lstStyle>
          <a:p>
            <a:fld id="{6E810E19-2718-45A8-B37F-FC37A2067643}" type="slidenum">
              <a:rPr lang="en-US" smtClean="0"/>
              <a:pPr/>
              <a:t>‹#›</a:t>
            </a:fld>
            <a:endParaRPr lang="en-US"/>
          </a:p>
        </p:txBody>
      </p:sp>
    </p:spTree>
    <p:extLst>
      <p:ext uri="{BB962C8B-B14F-4D97-AF65-F5344CB8AC3E}">
        <p14:creationId xmlns:p14="http://schemas.microsoft.com/office/powerpoint/2010/main" val="3090431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772981-BA0B-4334-91BA-8DB649AEADBB}" type="datetimeFigureOut">
              <a:rPr lang="en-US" smtClean="0"/>
              <a:pPr/>
              <a:t>10/27/2015</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E810E19-2718-45A8-B37F-FC37A2067643}" type="slidenum">
              <a:rPr lang="en-US" smtClean="0"/>
              <a:pPr/>
              <a:t>‹#›</a:t>
            </a:fld>
            <a:endParaRPr lang="en-US"/>
          </a:p>
        </p:txBody>
      </p:sp>
    </p:spTree>
    <p:extLst>
      <p:ext uri="{BB962C8B-B14F-4D97-AF65-F5344CB8AC3E}">
        <p14:creationId xmlns:p14="http://schemas.microsoft.com/office/powerpoint/2010/main" val="2990812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0"/>
            <a:ext cx="6422004" cy="1653117"/>
          </a:xfrm>
        </p:spPr>
        <p:txBody>
          <a:bodyPr anchor="ct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1" y="3509006"/>
            <a:ext cx="6422003"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72981-BA0B-4334-91BA-8DB649AEADBB}" type="datetimeFigureOut">
              <a:rPr lang="en-US" smtClean="0"/>
              <a:pPr/>
              <a:t>10/27/2015</a:t>
            </a:fld>
            <a:endParaRPr lang="en-US"/>
          </a:p>
        </p:txBody>
      </p:sp>
      <p:sp>
        <p:nvSpPr>
          <p:cNvPr id="5" name="Footer Placeholder 4"/>
          <p:cNvSpPr>
            <a:spLocks noGrp="1"/>
          </p:cNvSpPr>
          <p:nvPr>
            <p:ph type="ftr" sz="quarter" idx="11"/>
          </p:nvPr>
        </p:nvSpPr>
        <p:spPr/>
        <p:txBody>
          <a:bodyPr/>
          <a:lstStyle/>
          <a:p>
            <a:endParaRPr lang="en-US"/>
          </a:p>
        </p:txBody>
      </p:sp>
      <p:sp>
        <p:nvSpPr>
          <p:cNvPr id="18" name="Rectangle 1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E810E19-2718-45A8-B37F-FC37A2067643}" type="slidenum">
              <a:rPr lang="en-US" smtClean="0"/>
              <a:pPr/>
              <a:t>‹#›</a:t>
            </a:fld>
            <a:endParaRPr lang="en-US"/>
          </a:p>
        </p:txBody>
      </p:sp>
    </p:spTree>
    <p:extLst>
      <p:ext uri="{BB962C8B-B14F-4D97-AF65-F5344CB8AC3E}">
        <p14:creationId xmlns:p14="http://schemas.microsoft.com/office/powerpoint/2010/main" val="2179169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0" name="TextBox 9"/>
          <p:cNvSpPr txBox="1"/>
          <p:nvPr/>
        </p:nvSpPr>
        <p:spPr>
          <a:xfrm>
            <a:off x="644721" y="654263"/>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a:xfrm>
            <a:off x="7227454" y="2900539"/>
            <a:ext cx="538973"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9" y="914401"/>
            <a:ext cx="6160385" cy="2894878"/>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a:xfrm>
            <a:off x="1387279" y="3814473"/>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z="900"/>
            </a:lvl1pPr>
          </a:lstStyle>
          <a:p>
            <a:fld id="{A3772981-BA0B-4334-91BA-8DB649AEADBB}" type="datetimeFigureOut">
              <a:rPr lang="en-US" smtClean="0"/>
              <a:pPr/>
              <a:t>10/27/2015</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43" name="Rectangle 4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E810E19-2718-45A8-B37F-FC37A2067643}" type="slidenum">
              <a:rPr lang="en-US" smtClean="0"/>
              <a:pPr/>
              <a:t>‹#›</a:t>
            </a:fld>
            <a:endParaRPr lang="en-US"/>
          </a:p>
        </p:txBody>
      </p:sp>
    </p:spTree>
    <p:extLst>
      <p:ext uri="{BB962C8B-B14F-4D97-AF65-F5344CB8AC3E}">
        <p14:creationId xmlns:p14="http://schemas.microsoft.com/office/powerpoint/2010/main" val="1122216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399"/>
            <a:ext cx="6422004" cy="209550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72981-BA0B-4334-91BA-8DB649AEADBB}" type="datetimeFigureOut">
              <a:rPr lang="en-US" smtClean="0"/>
              <a:pPr/>
              <a:t>10/27/2015</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E810E19-2718-45A8-B37F-FC37A2067643}" type="slidenum">
              <a:rPr lang="en-US" smtClean="0"/>
              <a:pPr/>
              <a:t>‹#›</a:t>
            </a:fld>
            <a:endParaRPr lang="en-US"/>
          </a:p>
        </p:txBody>
      </p:sp>
    </p:spTree>
    <p:extLst>
      <p:ext uri="{BB962C8B-B14F-4D97-AF65-F5344CB8AC3E}">
        <p14:creationId xmlns:p14="http://schemas.microsoft.com/office/powerpoint/2010/main" val="4138231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8884" y="927101"/>
            <a:ext cx="6423592"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8884" y="2489199"/>
            <a:ext cx="2310988"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8884" y="3147164"/>
            <a:ext cx="2310988" cy="287771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8471" y="2489201"/>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2" y="3147164"/>
            <a:ext cx="232675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2489200"/>
            <a:ext cx="2313740"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3820" y="3147162"/>
            <a:ext cx="2313739" cy="288836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3772981-BA0B-4334-91BA-8DB649AEADBB}" type="datetimeFigureOut">
              <a:rPr lang="en-US" smtClean="0"/>
              <a:pPr/>
              <a:t>10/27/2015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10E19-2718-45A8-B37F-FC37A2067643}" type="slidenum">
              <a:rPr lang="en-US" smtClean="0"/>
              <a:pPr/>
              <a:t>‹#›</a:t>
            </a:fld>
            <a:endParaRPr lang="en-US"/>
          </a:p>
        </p:txBody>
      </p:sp>
    </p:spTree>
    <p:extLst>
      <p:ext uri="{BB962C8B-B14F-4D97-AF65-F5344CB8AC3E}">
        <p14:creationId xmlns:p14="http://schemas.microsoft.com/office/powerpoint/2010/main" val="347429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36973"/>
            <a:ext cx="6423592" cy="699992"/>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39" y="4188546"/>
            <a:ext cx="2314064"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8" y="4837558"/>
            <a:ext cx="2309280" cy="118732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4317" y="4188546"/>
            <a:ext cx="233090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3550622" y="2489200"/>
            <a:ext cx="2025182"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04317" y="4846509"/>
            <a:ext cx="2330904" cy="11783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4184814"/>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6104945" y="2489200"/>
            <a:ext cx="201883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63820" y="4846510"/>
            <a:ext cx="2299492" cy="118902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3772981-BA0B-4334-91BA-8DB649AEADBB}" type="datetimeFigureOut">
              <a:rPr lang="en-US" smtClean="0"/>
              <a:pPr/>
              <a:t>10/27/2015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10E19-2718-45A8-B37F-FC37A2067643}" type="slidenum">
              <a:rPr lang="en-US" smtClean="0"/>
              <a:pPr/>
              <a:t>‹#›</a:t>
            </a:fld>
            <a:endParaRPr lang="en-US"/>
          </a:p>
        </p:txBody>
      </p:sp>
    </p:spTree>
    <p:extLst>
      <p:ext uri="{BB962C8B-B14F-4D97-AF65-F5344CB8AC3E}">
        <p14:creationId xmlns:p14="http://schemas.microsoft.com/office/powerpoint/2010/main" val="4004213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1" y="2489200"/>
            <a:ext cx="6343201" cy="35306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772981-BA0B-4334-91BA-8DB649AEADBB}" type="datetimeFigureOut">
              <a:rPr lang="en-US" smtClean="0"/>
              <a:pPr/>
              <a:t>10/27/2015</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p:txBody>
          <a:bodyPr/>
          <a:lstStyle/>
          <a:p>
            <a:fld id="{6E810E19-2718-45A8-B37F-FC37A2067643}" type="slidenum">
              <a:rPr lang="en-US" smtClean="0"/>
              <a:pPr/>
              <a:t>‹#›</a:t>
            </a:fld>
            <a:endParaRPr lang="en-US"/>
          </a:p>
        </p:txBody>
      </p:sp>
    </p:spTree>
    <p:extLst>
      <p:ext uri="{BB962C8B-B14F-4D97-AF65-F5344CB8AC3E}">
        <p14:creationId xmlns:p14="http://schemas.microsoft.com/office/powerpoint/2010/main" val="3634058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48235" y="1447799"/>
            <a:ext cx="4435439" cy="45719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772981-BA0B-4334-91BA-8DB649AEADBB}" type="datetimeFigureOut">
              <a:rPr lang="en-US" smtClean="0"/>
              <a:pPr/>
              <a:t>10/27/2015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E810E19-2718-45A8-B37F-FC37A2067643}" type="slidenum">
              <a:rPr lang="en-US" smtClean="0"/>
              <a:pPr/>
              <a:t>‹#›</a:t>
            </a:fld>
            <a:endParaRPr lang="en-US"/>
          </a:p>
        </p:txBody>
      </p:sp>
    </p:spTree>
    <p:extLst>
      <p:ext uri="{BB962C8B-B14F-4D97-AF65-F5344CB8AC3E}">
        <p14:creationId xmlns:p14="http://schemas.microsoft.com/office/powerpoint/2010/main" val="10990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772981-BA0B-4334-91BA-8DB649AEADBB}" type="datetimeFigureOut">
              <a:rPr lang="en-US" smtClean="0"/>
              <a:pPr/>
              <a:t>10/27/2015</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p:txBody>
          <a:bodyPr/>
          <a:lstStyle/>
          <a:p>
            <a:fld id="{6E810E19-2718-45A8-B37F-FC37A2067643}" type="slidenum">
              <a:rPr lang="en-US" smtClean="0"/>
              <a:pPr/>
              <a:t>‹#›</a:t>
            </a:fld>
            <a:endParaRPr lang="en-US"/>
          </a:p>
        </p:txBody>
      </p:sp>
    </p:spTree>
    <p:extLst>
      <p:ext uri="{BB962C8B-B14F-4D97-AF65-F5344CB8AC3E}">
        <p14:creationId xmlns:p14="http://schemas.microsoft.com/office/powerpoint/2010/main" val="17009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72981-BA0B-4334-91BA-8DB649AEADBB}" type="datetimeFigureOut">
              <a:rPr lang="en-US" smtClean="0"/>
              <a:pPr/>
              <a:t>10/27/2015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E810E19-2718-45A8-B37F-FC37A2067643}" type="slidenum">
              <a:rPr lang="en-US" smtClean="0"/>
              <a:pPr/>
              <a:t>‹#›</a:t>
            </a:fld>
            <a:endParaRPr lang="en-US"/>
          </a:p>
        </p:txBody>
      </p:sp>
    </p:spTree>
    <p:extLst>
      <p:ext uri="{BB962C8B-B14F-4D97-AF65-F5344CB8AC3E}">
        <p14:creationId xmlns:p14="http://schemas.microsoft.com/office/powerpoint/2010/main" val="3747907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772981-BA0B-4334-91BA-8DB649AEADBB}" type="datetimeFigureOut">
              <a:rPr lang="en-US" smtClean="0"/>
              <a:pPr/>
              <a:t>10/27/2015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10E19-2718-45A8-B37F-FC37A2067643}" type="slidenum">
              <a:rPr lang="en-US" smtClean="0"/>
              <a:pPr/>
              <a:t>‹#›</a:t>
            </a:fld>
            <a:endParaRPr lang="en-US"/>
          </a:p>
        </p:txBody>
      </p:sp>
    </p:spTree>
    <p:extLst>
      <p:ext uri="{BB962C8B-B14F-4D97-AF65-F5344CB8AC3E}">
        <p14:creationId xmlns:p14="http://schemas.microsoft.com/office/powerpoint/2010/main" val="1328148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1" y="3248490"/>
            <a:ext cx="3636978"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8490"/>
            <a:ext cx="3636979" cy="277131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772981-BA0B-4334-91BA-8DB649AEADBB}" type="datetimeFigureOut">
              <a:rPr lang="en-US" smtClean="0"/>
              <a:pPr/>
              <a:t>10/27/2015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10E19-2718-45A8-B37F-FC37A2067643}" type="slidenum">
              <a:rPr lang="en-US" smtClean="0"/>
              <a:pPr/>
              <a:t>‹#›</a:t>
            </a:fld>
            <a:endParaRPr lang="en-US"/>
          </a:p>
        </p:txBody>
      </p:sp>
    </p:spTree>
    <p:extLst>
      <p:ext uri="{BB962C8B-B14F-4D97-AF65-F5344CB8AC3E}">
        <p14:creationId xmlns:p14="http://schemas.microsoft.com/office/powerpoint/2010/main" val="114147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772981-BA0B-4334-91BA-8DB649AEADBB}" type="datetimeFigureOut">
              <a:rPr lang="en-US" smtClean="0"/>
              <a:pPr/>
              <a:t>10/27/2015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810E19-2718-45A8-B37F-FC37A2067643}" type="slidenum">
              <a:rPr lang="en-US" smtClean="0"/>
              <a:pPr/>
              <a:t>‹#›</a:t>
            </a:fld>
            <a:endParaRPr lang="en-US"/>
          </a:p>
        </p:txBody>
      </p:sp>
    </p:spTree>
    <p:extLst>
      <p:ext uri="{BB962C8B-B14F-4D97-AF65-F5344CB8AC3E}">
        <p14:creationId xmlns:p14="http://schemas.microsoft.com/office/powerpoint/2010/main" val="324070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772981-BA0B-4334-91BA-8DB649AEADBB}" type="datetimeFigureOut">
              <a:rPr lang="en-US" smtClean="0"/>
              <a:pPr/>
              <a:t>10/27/2015</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E810E19-2718-45A8-B37F-FC37A2067643}" type="slidenum">
              <a:rPr lang="en-US" smtClean="0"/>
              <a:pPr/>
              <a:t>‹#›</a:t>
            </a:fld>
            <a:endParaRPr lang="en-US"/>
          </a:p>
        </p:txBody>
      </p:sp>
    </p:spTree>
    <p:extLst>
      <p:ext uri="{BB962C8B-B14F-4D97-AF65-F5344CB8AC3E}">
        <p14:creationId xmlns:p14="http://schemas.microsoft.com/office/powerpoint/2010/main" val="536761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97437"/>
            <a:ext cx="2712589"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086844"/>
            <a:ext cx="2712590"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772981-BA0B-4334-91BA-8DB649AEADBB}" type="datetimeFigureOut">
              <a:rPr lang="en-US" smtClean="0"/>
              <a:pPr/>
              <a:t>10/27/2015</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E810E19-2718-45A8-B37F-FC37A2067643}" type="slidenum">
              <a:rPr lang="en-US" smtClean="0"/>
              <a:pPr/>
              <a:t>‹#›</a:t>
            </a:fld>
            <a:endParaRPr lang="en-US"/>
          </a:p>
        </p:txBody>
      </p:sp>
    </p:spTree>
    <p:extLst>
      <p:ext uri="{BB962C8B-B14F-4D97-AF65-F5344CB8AC3E}">
        <p14:creationId xmlns:p14="http://schemas.microsoft.com/office/powerpoint/2010/main" val="45878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2" y="1362190"/>
            <a:ext cx="2987087"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51591" y="3088562"/>
            <a:ext cx="3001938"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772981-BA0B-4334-91BA-8DB649AEADBB}" type="datetimeFigureOut">
              <a:rPr lang="en-US" smtClean="0"/>
              <a:pPr/>
              <a:t>10/27/2015</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E810E19-2718-45A8-B37F-FC37A2067643}" type="slidenum">
              <a:rPr lang="en-US" smtClean="0"/>
              <a:pPr/>
              <a:t>‹#›</a:t>
            </a:fld>
            <a:endParaRPr lang="en-US"/>
          </a:p>
        </p:txBody>
      </p:sp>
    </p:spTree>
    <p:extLst>
      <p:ext uri="{BB962C8B-B14F-4D97-AF65-F5344CB8AC3E}">
        <p14:creationId xmlns:p14="http://schemas.microsoft.com/office/powerpoint/2010/main" val="127952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5" name="Rectangle 14"/>
            <p:cNvSpPr/>
            <p:nvPr/>
          </p:nvSpPr>
          <p:spPr>
            <a:xfrm>
              <a:off x="0" y="0"/>
              <a:ext cx="9144000" cy="6858000"/>
            </a:xfrm>
            <a:prstGeom prst="rect">
              <a:avLst/>
            </a:prstGeom>
            <a:blipFill>
              <a:blip r:embed="rId19">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3564" y="925605"/>
            <a:ext cx="6346078" cy="711359"/>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90842" y="6365497"/>
            <a:ext cx="3859795" cy="228660"/>
          </a:xfrm>
          <a:prstGeom prst="rect">
            <a:avLst/>
          </a:prstGeom>
        </p:spPr>
        <p:txBody>
          <a:bodyPr vert="horz" lIns="91440" tIns="45720" rIns="91440" bIns="45720" rtlCol="0" anchor="b"/>
          <a:lstStyle>
            <a:lvl1pPr algn="l">
              <a:defRPr sz="1000" b="1" i="0">
                <a:solidFill>
                  <a:schemeClr val="accent1"/>
                </a:solidFill>
              </a:defRPr>
            </a:lvl1pPr>
          </a:lstStyle>
          <a:p>
            <a:endParaRPr lang="en-US"/>
          </a:p>
        </p:txBody>
      </p:sp>
      <p:sp>
        <p:nvSpPr>
          <p:cNvPr id="4" name="Date Placeholder 3"/>
          <p:cNvSpPr>
            <a:spLocks noGrp="1"/>
          </p:cNvSpPr>
          <p:nvPr>
            <p:ph type="dt" sz="half" idx="2"/>
          </p:nvPr>
        </p:nvSpPr>
        <p:spPr>
          <a:xfrm>
            <a:off x="7574443" y="6371444"/>
            <a:ext cx="990599" cy="228659"/>
          </a:xfrm>
          <a:prstGeom prst="rect">
            <a:avLst/>
          </a:prstGeom>
        </p:spPr>
        <p:txBody>
          <a:bodyPr vert="horz" lIns="91440" tIns="45720" rIns="91440" bIns="45720" rtlCol="0" anchor="b"/>
          <a:lstStyle>
            <a:lvl1pPr algn="r">
              <a:defRPr sz="900" b="1" i="0">
                <a:solidFill>
                  <a:schemeClr val="accent1"/>
                </a:solidFill>
              </a:defRPr>
            </a:lvl1pPr>
          </a:lstStyle>
          <a:p>
            <a:fld id="{A3772981-BA0B-4334-91BA-8DB649AEADBB}" type="datetimeFigureOut">
              <a:rPr lang="en-US" smtClean="0"/>
              <a:pPr/>
              <a:t>10/27/2015</a:t>
            </a:fld>
            <a:endParaRPr lang="en-US"/>
          </a:p>
        </p:txBody>
      </p:sp>
      <p:sp>
        <p:nvSpPr>
          <p:cNvPr id="17" name="Rectangle 1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6428" y="295730"/>
            <a:ext cx="628813" cy="767687"/>
          </a:xfrm>
          <a:prstGeom prst="rect">
            <a:avLst/>
          </a:prstGeom>
        </p:spPr>
        <p:txBody>
          <a:bodyPr vert="horz" lIns="91440" tIns="45720" rIns="91440" bIns="45720" rtlCol="0" anchor="b"/>
          <a:lstStyle>
            <a:lvl1pPr algn="ctr">
              <a:defRPr sz="2800" b="0" i="0">
                <a:solidFill>
                  <a:schemeClr val="bg1"/>
                </a:solidFill>
              </a:defRPr>
            </a:lvl1pPr>
          </a:lstStyle>
          <a:p>
            <a:fld id="{6E810E19-2718-45A8-B37F-FC37A2067643}" type="slidenum">
              <a:rPr lang="en-US" smtClean="0"/>
              <a:pPr/>
              <a:t>‹#›</a:t>
            </a:fld>
            <a:endParaRPr lang="en-US"/>
          </a:p>
        </p:txBody>
      </p:sp>
    </p:spTree>
    <p:extLst>
      <p:ext uri="{BB962C8B-B14F-4D97-AF65-F5344CB8AC3E}">
        <p14:creationId xmlns:p14="http://schemas.microsoft.com/office/powerpoint/2010/main" val="279304397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Q5k4Xz65zj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1"/>
            <a:ext cx="7772400" cy="1600200"/>
          </a:xfrm>
        </p:spPr>
        <p:txBody>
          <a:bodyPr>
            <a:normAutofit/>
          </a:bodyPr>
          <a:lstStyle/>
          <a:p>
            <a:pPr algn="ctr"/>
            <a:r>
              <a:rPr lang="en-US" sz="3200" dirty="0" err="1" smtClean="0"/>
              <a:t>MAISD</a:t>
            </a:r>
            <a:r>
              <a:rPr lang="en-US" sz="3200" dirty="0" smtClean="0"/>
              <a:t/>
            </a:r>
            <a:br>
              <a:rPr lang="en-US" sz="3200" dirty="0" smtClean="0"/>
            </a:br>
            <a:r>
              <a:rPr lang="en-US" sz="3200" dirty="0" smtClean="0"/>
              <a:t>October 27, 2015</a:t>
            </a:r>
            <a:br>
              <a:rPr lang="en-US" sz="3200" dirty="0" smtClean="0"/>
            </a:br>
            <a:endParaRPr lang="en-US" sz="3200" dirty="0"/>
          </a:p>
        </p:txBody>
      </p:sp>
      <p:sp>
        <p:nvSpPr>
          <p:cNvPr id="3" name="Subtitle 2"/>
          <p:cNvSpPr>
            <a:spLocks noGrp="1"/>
          </p:cNvSpPr>
          <p:nvPr>
            <p:ph type="subTitle" idx="1"/>
          </p:nvPr>
        </p:nvSpPr>
        <p:spPr>
          <a:xfrm>
            <a:off x="685800" y="1066800"/>
            <a:ext cx="7772400" cy="2209800"/>
          </a:xfrm>
        </p:spPr>
        <p:txBody>
          <a:bodyPr>
            <a:noAutofit/>
          </a:bodyPr>
          <a:lstStyle/>
          <a:p>
            <a:pPr algn="ctr"/>
            <a:r>
              <a:rPr lang="en-US" sz="3600" b="1" dirty="0" smtClean="0"/>
              <a:t>Effective, engaging </a:t>
            </a:r>
          </a:p>
          <a:p>
            <a:pPr algn="ctr"/>
            <a:r>
              <a:rPr lang="en-US" sz="3600" b="1" dirty="0" smtClean="0"/>
              <a:t>methods for </a:t>
            </a:r>
          </a:p>
          <a:p>
            <a:pPr algn="ctr"/>
            <a:r>
              <a:rPr lang="en-US" sz="3600" b="1" dirty="0" smtClean="0"/>
              <a:t>writing in Science</a:t>
            </a:r>
            <a:endParaRPr lang="en-US" sz="3600" b="1" dirty="0"/>
          </a:p>
        </p:txBody>
      </p:sp>
      <p:sp>
        <p:nvSpPr>
          <p:cNvPr id="4" name="TextBox 3"/>
          <p:cNvSpPr txBox="1"/>
          <p:nvPr/>
        </p:nvSpPr>
        <p:spPr>
          <a:xfrm>
            <a:off x="1143000" y="4572002"/>
            <a:ext cx="6858000" cy="2123658"/>
          </a:xfrm>
          <a:prstGeom prst="rect">
            <a:avLst/>
          </a:prstGeom>
          <a:noFill/>
        </p:spPr>
        <p:txBody>
          <a:bodyPr wrap="square" rtlCol="0">
            <a:spAutoFit/>
          </a:bodyPr>
          <a:lstStyle/>
          <a:p>
            <a:pPr algn="ctr"/>
            <a:r>
              <a:rPr lang="en-US" sz="3200" dirty="0" smtClean="0">
                <a:solidFill>
                  <a:schemeClr val="accent1">
                    <a:lumMod val="60000"/>
                    <a:lumOff val="40000"/>
                  </a:schemeClr>
                </a:solidFill>
              </a:rPr>
              <a:t>Wireless ID:  </a:t>
            </a:r>
            <a:r>
              <a:rPr lang="en-US" sz="3200" dirty="0" err="1" smtClean="0">
                <a:solidFill>
                  <a:schemeClr val="accent1">
                    <a:lumMod val="60000"/>
                    <a:lumOff val="40000"/>
                  </a:schemeClr>
                </a:solidFill>
              </a:rPr>
              <a:t>Montcalm_Guest</a:t>
            </a:r>
            <a:endParaRPr lang="en-US" sz="3200" dirty="0" smtClean="0">
              <a:solidFill>
                <a:schemeClr val="accent1">
                  <a:lumMod val="60000"/>
                  <a:lumOff val="40000"/>
                </a:schemeClr>
              </a:solidFill>
            </a:endParaRPr>
          </a:p>
          <a:p>
            <a:pPr algn="ctr"/>
            <a:r>
              <a:rPr lang="en-US" sz="3200" dirty="0" smtClean="0">
                <a:solidFill>
                  <a:schemeClr val="accent1">
                    <a:lumMod val="60000"/>
                    <a:lumOff val="40000"/>
                  </a:schemeClr>
                </a:solidFill>
              </a:rPr>
              <a:t>User Name: ADMGUEST</a:t>
            </a:r>
          </a:p>
          <a:p>
            <a:pPr algn="ctr"/>
            <a:r>
              <a:rPr lang="en-US" sz="3200" dirty="0" smtClean="0">
                <a:solidFill>
                  <a:schemeClr val="accent1">
                    <a:lumMod val="60000"/>
                    <a:lumOff val="40000"/>
                  </a:schemeClr>
                </a:solidFill>
              </a:rPr>
              <a:t>Password:  Welcome2MAISD</a:t>
            </a:r>
          </a:p>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Digital Writing</a:t>
            </a:r>
            <a:endParaRPr lang="en-US" dirty="0"/>
          </a:p>
        </p:txBody>
      </p:sp>
      <p:sp>
        <p:nvSpPr>
          <p:cNvPr id="3" name="Content Placeholder 2"/>
          <p:cNvSpPr>
            <a:spLocks noGrp="1"/>
          </p:cNvSpPr>
          <p:nvPr>
            <p:ph idx="1"/>
          </p:nvPr>
        </p:nvSpPr>
        <p:spPr>
          <a:xfrm>
            <a:off x="866441" y="2489200"/>
            <a:ext cx="7439359" cy="3759200"/>
          </a:xfrm>
        </p:spPr>
        <p:txBody>
          <a:bodyPr/>
          <a:lstStyle/>
          <a:p>
            <a:pPr marL="0" indent="0">
              <a:buNone/>
            </a:pPr>
            <a:endParaRPr lang="en-US" dirty="0"/>
          </a:p>
          <a:p>
            <a:r>
              <a:rPr lang="en-US" sz="2000" dirty="0" smtClean="0"/>
              <a:t>Compositions created with, and oftentimes for reading or viewing on, a computer or other device that is connected to the internet.</a:t>
            </a:r>
          </a:p>
          <a:p>
            <a:r>
              <a:rPr lang="en-US" sz="2000" dirty="0" smtClean="0"/>
              <a:t>Digital writing is not simply a matter of learning about and integrating new digital tools into an unchanged repertoire of writing processes, practices, skill and habits of mind.  It is about the dramatics changes in the ecology of writing and communication and, indeed, what it means to write—to create and compose and share.</a:t>
            </a:r>
            <a:endParaRPr lang="en-US" sz="2000" dirty="0"/>
          </a:p>
        </p:txBody>
      </p:sp>
    </p:spTree>
    <p:extLst>
      <p:ext uri="{BB962C8B-B14F-4D97-AF65-F5344CB8AC3E}">
        <p14:creationId xmlns:p14="http://schemas.microsoft.com/office/powerpoint/2010/main" val="2739665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Digital Writing</a:t>
            </a:r>
            <a:endParaRPr lang="en-US" dirty="0"/>
          </a:p>
        </p:txBody>
      </p:sp>
      <p:sp>
        <p:nvSpPr>
          <p:cNvPr id="3" name="Content Placeholder 2"/>
          <p:cNvSpPr>
            <a:spLocks noGrp="1"/>
          </p:cNvSpPr>
          <p:nvPr>
            <p:ph idx="1"/>
          </p:nvPr>
        </p:nvSpPr>
        <p:spPr/>
        <p:txBody>
          <a:bodyPr>
            <a:normAutofit/>
          </a:bodyPr>
          <a:lstStyle/>
          <a:p>
            <a:r>
              <a:rPr lang="en-US" sz="2400" dirty="0" smtClean="0"/>
              <a:t>Equipping students to work across and within contemporary networked spaces, and to write </a:t>
            </a:r>
            <a:r>
              <a:rPr lang="en-US" sz="2400" dirty="0" err="1" smtClean="0"/>
              <a:t>ina</a:t>
            </a:r>
            <a:r>
              <a:rPr lang="en-US" sz="2400" dirty="0" smtClean="0"/>
              <a:t> range of genres and diversity of modes to audiences local and widespread, will serve students in their higher education experiences and in the workplaces of the future.</a:t>
            </a:r>
          </a:p>
          <a:p>
            <a:endParaRPr lang="en-US" sz="2400" dirty="0"/>
          </a:p>
        </p:txBody>
      </p:sp>
    </p:spTree>
    <p:extLst>
      <p:ext uri="{BB962C8B-B14F-4D97-AF65-F5344CB8AC3E}">
        <p14:creationId xmlns:p14="http://schemas.microsoft.com/office/powerpoint/2010/main" val="1720939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Digital Ecology</a:t>
            </a:r>
            <a:endParaRPr lang="en-US" dirty="0"/>
          </a:p>
        </p:txBody>
      </p:sp>
      <p:sp>
        <p:nvSpPr>
          <p:cNvPr id="3" name="Content Placeholder 2"/>
          <p:cNvSpPr>
            <a:spLocks noGrp="1"/>
          </p:cNvSpPr>
          <p:nvPr>
            <p:ph idx="1"/>
          </p:nvPr>
        </p:nvSpPr>
        <p:spPr/>
        <p:txBody>
          <a:bodyPr/>
          <a:lstStyle/>
          <a:p>
            <a:endParaRPr lang="en-US" dirty="0" smtClean="0"/>
          </a:p>
          <a:p>
            <a:pPr>
              <a:buFont typeface="+mj-lt"/>
              <a:buAutoNum type="arabicPeriod"/>
            </a:pPr>
            <a:r>
              <a:rPr lang="en-US" sz="2400" dirty="0" smtClean="0"/>
              <a:t>The physical space for digital writing</a:t>
            </a:r>
          </a:p>
          <a:p>
            <a:pPr>
              <a:buFont typeface="+mj-lt"/>
              <a:buAutoNum type="arabicPeriod"/>
            </a:pPr>
            <a:r>
              <a:rPr lang="en-US" sz="2400" dirty="0" smtClean="0"/>
              <a:t>The ethical, legal , and policy environments for digital writing</a:t>
            </a:r>
          </a:p>
          <a:p>
            <a:pPr>
              <a:buFont typeface="+mj-lt"/>
              <a:buAutoNum type="arabicPeriod"/>
            </a:pPr>
            <a:r>
              <a:rPr lang="en-US" sz="2400" dirty="0" smtClean="0"/>
              <a:t>Online environments for digital writing</a:t>
            </a:r>
          </a:p>
          <a:p>
            <a:pPr>
              <a:buFont typeface="+mj-lt"/>
              <a:buAutoNum type="arabicPeriod"/>
            </a:pPr>
            <a:endParaRPr lang="en-US" dirty="0"/>
          </a:p>
        </p:txBody>
      </p:sp>
    </p:spTree>
    <p:extLst>
      <p:ext uri="{BB962C8B-B14F-4D97-AF65-F5344CB8AC3E}">
        <p14:creationId xmlns:p14="http://schemas.microsoft.com/office/powerpoint/2010/main" val="3826217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Digital Writing Environments</a:t>
            </a:r>
            <a:endParaRPr lang="en-US" dirty="0"/>
          </a:p>
        </p:txBody>
      </p:sp>
      <p:sp>
        <p:nvSpPr>
          <p:cNvPr id="3" name="Content Placeholder 2"/>
          <p:cNvSpPr>
            <a:spLocks noGrp="1"/>
          </p:cNvSpPr>
          <p:nvPr>
            <p:ph idx="1"/>
          </p:nvPr>
        </p:nvSpPr>
        <p:spPr/>
        <p:txBody>
          <a:bodyPr>
            <a:normAutofit/>
          </a:bodyPr>
          <a:lstStyle/>
          <a:p>
            <a:r>
              <a:rPr lang="en-US" sz="2400" dirty="0" smtClean="0"/>
              <a:t>Using the collaborative document, </a:t>
            </a:r>
            <a:r>
              <a:rPr lang="en-US" sz="2400" b="1" dirty="0" smtClean="0"/>
              <a:t>Online Environments for Digital Writing</a:t>
            </a:r>
            <a:r>
              <a:rPr lang="en-US" sz="2400" dirty="0" smtClean="0"/>
              <a:t>, share your experiences regarding these venues.</a:t>
            </a:r>
          </a:p>
          <a:p>
            <a:r>
              <a:rPr lang="en-US" sz="2400" dirty="0" smtClean="0"/>
              <a:t>Please add to the list with sites you have used.</a:t>
            </a:r>
            <a:endParaRPr lang="en-US" sz="2400" dirty="0"/>
          </a:p>
        </p:txBody>
      </p:sp>
    </p:spTree>
    <p:extLst>
      <p:ext uri="{BB962C8B-B14F-4D97-AF65-F5344CB8AC3E}">
        <p14:creationId xmlns:p14="http://schemas.microsoft.com/office/powerpoint/2010/main" val="2600433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SAT</a:t>
            </a:r>
            <a:endParaRPr lang="en-US" sz="5400" b="1" dirty="0"/>
          </a:p>
        </p:txBody>
      </p:sp>
      <p:sp>
        <p:nvSpPr>
          <p:cNvPr id="3" name="Text Placeholder 2"/>
          <p:cNvSpPr>
            <a:spLocks noGrp="1"/>
          </p:cNvSpPr>
          <p:nvPr>
            <p:ph type="body" sz="half" idx="13"/>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325495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4981" y="914400"/>
            <a:ext cx="6346078" cy="711359"/>
          </a:xfrm>
        </p:spPr>
        <p:txBody>
          <a:bodyPr/>
          <a:lstStyle/>
          <a:p>
            <a:pPr algn="ctr"/>
            <a:endParaRPr lang="en-US" b="1" dirty="0"/>
          </a:p>
        </p:txBody>
      </p:sp>
      <p:sp>
        <p:nvSpPr>
          <p:cNvPr id="3" name="Content Placeholder 2"/>
          <p:cNvSpPr>
            <a:spLocks noGrp="1"/>
          </p:cNvSpPr>
          <p:nvPr>
            <p:ph idx="1"/>
          </p:nvPr>
        </p:nvSpPr>
        <p:spPr>
          <a:xfrm>
            <a:off x="866441" y="2209800"/>
            <a:ext cx="7363159" cy="3962400"/>
          </a:xfrm>
        </p:spPr>
        <p:txBody>
          <a:bodyPr>
            <a:noAutofit/>
          </a:bodyPr>
          <a:lstStyle/>
          <a:p>
            <a:pPr>
              <a:buFont typeface="Wingdings" panose="05000000000000000000" pitchFamily="2" charset="2"/>
              <a:buChar char="Ø"/>
            </a:pPr>
            <a:r>
              <a:rPr lang="en-US" sz="2400" dirty="0" smtClean="0"/>
              <a:t>Geysers vary widely:  some may discharge ----, whereas others may have only a brief explosive eruption and then remain ----------- for hours or days.</a:t>
            </a:r>
          </a:p>
          <a:p>
            <a:pPr>
              <a:buFont typeface="+mj-lt"/>
              <a:buAutoNum type="alphaLcParenR"/>
            </a:pPr>
            <a:r>
              <a:rPr lang="en-US" sz="2400" dirty="0"/>
              <a:t>v</a:t>
            </a:r>
            <a:r>
              <a:rPr lang="en-US" sz="2400" dirty="0" smtClean="0"/>
              <a:t>iolently…….dangerous</a:t>
            </a:r>
          </a:p>
          <a:p>
            <a:pPr>
              <a:buFont typeface="+mj-lt"/>
              <a:buAutoNum type="alphaLcParenR"/>
            </a:pPr>
            <a:r>
              <a:rPr lang="en-US" sz="2400" dirty="0" smtClean="0"/>
              <a:t>continuously…..quiescent</a:t>
            </a:r>
          </a:p>
          <a:p>
            <a:pPr>
              <a:buFont typeface="+mj-lt"/>
              <a:buAutoNum type="alphaLcParenR"/>
            </a:pPr>
            <a:r>
              <a:rPr lang="en-US" sz="2400" dirty="0"/>
              <a:t>s</a:t>
            </a:r>
            <a:r>
              <a:rPr lang="en-US" sz="2400" dirty="0" smtClean="0"/>
              <a:t>pontaneously……..unpredictable</a:t>
            </a:r>
          </a:p>
          <a:p>
            <a:pPr>
              <a:buFont typeface="+mj-lt"/>
              <a:buAutoNum type="alphaLcParenR"/>
            </a:pPr>
            <a:r>
              <a:rPr lang="en-US" sz="2400" dirty="0"/>
              <a:t>r</a:t>
            </a:r>
            <a:r>
              <a:rPr lang="en-US" sz="2400" dirty="0" smtClean="0"/>
              <a:t>egularly……….active</a:t>
            </a:r>
          </a:p>
          <a:p>
            <a:pPr>
              <a:buFont typeface="+mj-lt"/>
              <a:buAutoNum type="alphaLcParenR"/>
            </a:pPr>
            <a:r>
              <a:rPr lang="en-US" sz="2400" dirty="0"/>
              <a:t>f</a:t>
            </a:r>
            <a:r>
              <a:rPr lang="en-US" sz="2400" dirty="0" smtClean="0"/>
              <a:t>aintly…..imperceptible</a:t>
            </a:r>
            <a:endParaRPr lang="en-US" sz="2400" dirty="0"/>
          </a:p>
        </p:txBody>
      </p:sp>
    </p:spTree>
    <p:extLst>
      <p:ext uri="{BB962C8B-B14F-4D97-AF65-F5344CB8AC3E}">
        <p14:creationId xmlns:p14="http://schemas.microsoft.com/office/powerpoint/2010/main" val="332956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66441" y="2209800"/>
            <a:ext cx="7515559" cy="4114800"/>
          </a:xfrm>
        </p:spPr>
        <p:txBody>
          <a:bodyPr>
            <a:normAutofit lnSpcReduction="10000"/>
          </a:bodyPr>
          <a:lstStyle/>
          <a:p>
            <a:pPr>
              <a:buFont typeface="Wingdings" panose="05000000000000000000" pitchFamily="2" charset="2"/>
              <a:buChar char="Ø"/>
            </a:pPr>
            <a:r>
              <a:rPr lang="en-US" sz="2600" dirty="0" smtClean="0"/>
              <a:t>Whether substances are medicines or poisons often depends on dosages, for substances that are ------- in small doses, can be --------- in large.</a:t>
            </a:r>
          </a:p>
          <a:p>
            <a:pPr>
              <a:buFont typeface="+mj-lt"/>
              <a:buAutoNum type="alphaLcParenR"/>
            </a:pPr>
            <a:r>
              <a:rPr lang="en-US" sz="2600" dirty="0"/>
              <a:t>u</a:t>
            </a:r>
            <a:r>
              <a:rPr lang="en-US" sz="2600" dirty="0" smtClean="0"/>
              <a:t>seless……..effective</a:t>
            </a:r>
          </a:p>
          <a:p>
            <a:pPr>
              <a:buFont typeface="+mj-lt"/>
              <a:buAutoNum type="alphaLcParenR"/>
            </a:pPr>
            <a:r>
              <a:rPr lang="en-US" sz="2600" dirty="0"/>
              <a:t>m</a:t>
            </a:r>
            <a:r>
              <a:rPr lang="en-US" sz="2600" dirty="0" smtClean="0"/>
              <a:t>ild ………benign</a:t>
            </a:r>
          </a:p>
          <a:p>
            <a:pPr>
              <a:buFont typeface="+mj-lt"/>
              <a:buAutoNum type="alphaLcParenR"/>
            </a:pPr>
            <a:r>
              <a:rPr lang="en-US" sz="2600" dirty="0"/>
              <a:t>c</a:t>
            </a:r>
            <a:r>
              <a:rPr lang="en-US" sz="2600" dirty="0" smtClean="0"/>
              <a:t>urative……toxic</a:t>
            </a:r>
          </a:p>
          <a:p>
            <a:pPr>
              <a:buFont typeface="+mj-lt"/>
              <a:buAutoNum type="alphaLcParenR"/>
            </a:pPr>
            <a:r>
              <a:rPr lang="en-US" sz="2600" dirty="0"/>
              <a:t>h</a:t>
            </a:r>
            <a:r>
              <a:rPr lang="en-US" sz="2600" dirty="0" smtClean="0"/>
              <a:t>armful……..fatal</a:t>
            </a:r>
          </a:p>
          <a:p>
            <a:pPr>
              <a:buFont typeface="+mj-lt"/>
              <a:buAutoNum type="alphaLcParenR"/>
            </a:pPr>
            <a:r>
              <a:rPr lang="en-US" sz="2600" dirty="0"/>
              <a:t>b</a:t>
            </a:r>
            <a:r>
              <a:rPr lang="en-US" sz="2600" dirty="0" smtClean="0"/>
              <a:t>eneficial  ……….. miraculous</a:t>
            </a:r>
          </a:p>
          <a:p>
            <a:pPr>
              <a:buFont typeface="+mj-lt"/>
              <a:buAutoNum type="alphaLcParenR"/>
            </a:pPr>
            <a:endParaRPr lang="en-US" dirty="0" smtClean="0"/>
          </a:p>
          <a:p>
            <a:pPr>
              <a:buFont typeface="+mj-lt"/>
              <a:buAutoNum type="alphaLcParenR"/>
            </a:pPr>
            <a:endParaRPr lang="en-US" dirty="0" smtClean="0"/>
          </a:p>
          <a:p>
            <a:pPr>
              <a:buFont typeface="+mj-lt"/>
              <a:buAutoNum type="alphaLcParenR" startAt="2"/>
            </a:pPr>
            <a:endParaRPr lang="en-US" dirty="0"/>
          </a:p>
        </p:txBody>
      </p:sp>
    </p:spTree>
    <p:extLst>
      <p:ext uri="{BB962C8B-B14F-4D97-AF65-F5344CB8AC3E}">
        <p14:creationId xmlns:p14="http://schemas.microsoft.com/office/powerpoint/2010/main" val="323709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2438400"/>
            <a:ext cx="7772400" cy="4419600"/>
          </a:xfrm>
        </p:spPr>
        <p:txBody>
          <a:bodyPr>
            <a:noAutofit/>
          </a:bodyPr>
          <a:lstStyle/>
          <a:p>
            <a:r>
              <a:rPr lang="en-US" sz="2400" dirty="0" smtClean="0"/>
              <a:t>Nightjars possess a camouflage perhaps unparalleled in the bird world; by day they roost hidden in shady woods, so ----- with their surroundings that they are nearly impossible to --.</a:t>
            </a:r>
          </a:p>
          <a:p>
            <a:pPr>
              <a:buFont typeface="+mj-lt"/>
              <a:buAutoNum type="alphaLcParenR"/>
            </a:pPr>
            <a:r>
              <a:rPr lang="en-US" sz="2400" dirty="0"/>
              <a:t>v</a:t>
            </a:r>
            <a:r>
              <a:rPr lang="en-US" sz="2400" dirty="0" smtClean="0"/>
              <a:t>exed….dislodge</a:t>
            </a:r>
          </a:p>
          <a:p>
            <a:pPr>
              <a:buFont typeface="+mj-lt"/>
              <a:buAutoNum type="alphaLcParenR"/>
            </a:pPr>
            <a:r>
              <a:rPr lang="en-US" sz="2400" dirty="0"/>
              <a:t>b</a:t>
            </a:r>
            <a:r>
              <a:rPr lang="en-US" sz="2400" dirty="0" smtClean="0"/>
              <a:t>lended…….discern</a:t>
            </a:r>
          </a:p>
          <a:p>
            <a:pPr>
              <a:buFont typeface="+mj-lt"/>
              <a:buAutoNum type="alphaLcParenR"/>
            </a:pPr>
            <a:r>
              <a:rPr lang="en-US" sz="2400" dirty="0"/>
              <a:t>h</a:t>
            </a:r>
            <a:r>
              <a:rPr lang="en-US" sz="2400" dirty="0" smtClean="0"/>
              <a:t>armonized……..interrupt</a:t>
            </a:r>
          </a:p>
          <a:p>
            <a:pPr>
              <a:buFont typeface="+mj-lt"/>
              <a:buAutoNum type="alphaLcParenR"/>
            </a:pPr>
            <a:r>
              <a:rPr lang="en-US" sz="2400" dirty="0"/>
              <a:t>i</a:t>
            </a:r>
            <a:r>
              <a:rPr lang="en-US" sz="2400" dirty="0" smtClean="0"/>
              <a:t>mpatient…….distinguish</a:t>
            </a:r>
          </a:p>
          <a:p>
            <a:pPr>
              <a:buFont typeface="+mj-lt"/>
              <a:buAutoNum type="alphaLcParenR"/>
            </a:pPr>
            <a:r>
              <a:rPr lang="en-US" sz="2400" dirty="0"/>
              <a:t>i</a:t>
            </a:r>
            <a:r>
              <a:rPr lang="en-US" sz="2400" dirty="0" smtClean="0"/>
              <a:t>ntegrated….classify</a:t>
            </a:r>
            <a:endParaRPr lang="en-US" sz="2400" dirty="0"/>
          </a:p>
        </p:txBody>
      </p:sp>
    </p:spTree>
    <p:extLst>
      <p:ext uri="{BB962C8B-B14F-4D97-AF65-F5344CB8AC3E}">
        <p14:creationId xmlns:p14="http://schemas.microsoft.com/office/powerpoint/2010/main" val="245418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2" end="2"/>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SAT Critical Reading Section</a:t>
            </a:r>
            <a:endParaRPr lang="en-US" b="1" dirty="0"/>
          </a:p>
        </p:txBody>
      </p:sp>
      <p:sp>
        <p:nvSpPr>
          <p:cNvPr id="3" name="Content Placeholder 2"/>
          <p:cNvSpPr>
            <a:spLocks noGrp="1"/>
          </p:cNvSpPr>
          <p:nvPr>
            <p:ph idx="1"/>
          </p:nvPr>
        </p:nvSpPr>
        <p:spPr>
          <a:xfrm>
            <a:off x="2514600" y="2133600"/>
            <a:ext cx="3857959" cy="4419600"/>
          </a:xfrm>
        </p:spPr>
        <p:txBody>
          <a:bodyPr>
            <a:normAutofit/>
          </a:bodyPr>
          <a:lstStyle/>
          <a:p>
            <a:pPr marL="0" indent="0">
              <a:buNone/>
            </a:pPr>
            <a:r>
              <a:rPr lang="en-US" sz="2400" b="1" dirty="0" smtClean="0"/>
              <a:t>Answers	 Difficulty Level</a:t>
            </a:r>
          </a:p>
          <a:p>
            <a:pPr marL="0" indent="0">
              <a:buNone/>
            </a:pPr>
            <a:r>
              <a:rPr lang="en-US" sz="2400" dirty="0" smtClean="0"/>
              <a:t>17.  E				4</a:t>
            </a:r>
          </a:p>
          <a:p>
            <a:pPr marL="0" indent="0">
              <a:buNone/>
            </a:pPr>
            <a:r>
              <a:rPr lang="en-US" sz="2400" dirty="0" smtClean="0"/>
              <a:t>18.  A				2</a:t>
            </a:r>
          </a:p>
          <a:p>
            <a:pPr marL="0" indent="0">
              <a:buNone/>
            </a:pPr>
            <a:r>
              <a:rPr lang="en-US" sz="2400" dirty="0" smtClean="0"/>
              <a:t>19.  D				5</a:t>
            </a:r>
          </a:p>
          <a:p>
            <a:pPr marL="0" indent="0">
              <a:buNone/>
            </a:pPr>
            <a:r>
              <a:rPr lang="en-US" sz="2400" dirty="0" smtClean="0"/>
              <a:t>20.  C				3</a:t>
            </a:r>
          </a:p>
          <a:p>
            <a:pPr marL="0" indent="0">
              <a:buNone/>
            </a:pPr>
            <a:r>
              <a:rPr lang="en-US" sz="2400" dirty="0" smtClean="0"/>
              <a:t>21.  E				5</a:t>
            </a:r>
          </a:p>
          <a:p>
            <a:pPr marL="0" indent="0">
              <a:buNone/>
            </a:pPr>
            <a:r>
              <a:rPr lang="en-US" sz="2400" dirty="0" smtClean="0"/>
              <a:t>22.  E				3</a:t>
            </a:r>
          </a:p>
          <a:p>
            <a:pPr marL="0" indent="0">
              <a:buNone/>
            </a:pPr>
            <a:r>
              <a:rPr lang="en-US" sz="2400" dirty="0" smtClean="0"/>
              <a:t>23.  E				4</a:t>
            </a:r>
          </a:p>
          <a:p>
            <a:pPr marL="0" indent="0">
              <a:buNone/>
            </a:pPr>
            <a:r>
              <a:rPr lang="en-US" sz="2400" dirty="0" smtClean="0"/>
              <a:t>24.  B				4</a:t>
            </a:r>
          </a:p>
          <a:p>
            <a:pPr marL="0" indent="0">
              <a:buNone/>
            </a:pPr>
            <a:endParaRPr lang="en-US" dirty="0" smtClean="0"/>
          </a:p>
        </p:txBody>
      </p:sp>
    </p:spTree>
    <p:extLst>
      <p:ext uri="{BB962C8B-B14F-4D97-AF65-F5344CB8AC3E}">
        <p14:creationId xmlns:p14="http://schemas.microsoft.com/office/powerpoint/2010/main" val="323872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LUNCH</a:t>
            </a:r>
            <a:endParaRPr lang="en-US" sz="6600"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904993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Welcome Back!</a:t>
            </a:r>
            <a:endParaRPr lang="en-US" dirty="0"/>
          </a:p>
        </p:txBody>
      </p:sp>
      <p:sp>
        <p:nvSpPr>
          <p:cNvPr id="3" name="Content Placeholder 2"/>
          <p:cNvSpPr>
            <a:spLocks noGrp="1"/>
          </p:cNvSpPr>
          <p:nvPr>
            <p:ph idx="1"/>
          </p:nvPr>
        </p:nvSpPr>
        <p:spPr/>
        <p:txBody>
          <a:bodyPr>
            <a:normAutofit/>
          </a:bodyPr>
          <a:lstStyle/>
          <a:p>
            <a:r>
              <a:rPr lang="en-US" sz="2400" dirty="0" smtClean="0"/>
              <a:t>Housekeeping</a:t>
            </a:r>
          </a:p>
          <a:p>
            <a:r>
              <a:rPr lang="en-US" sz="2400" dirty="0" smtClean="0"/>
              <a:t>Agenda</a:t>
            </a:r>
          </a:p>
          <a:p>
            <a:r>
              <a:rPr lang="en-US" sz="2400" dirty="0" smtClean="0"/>
              <a:t>Sub-reimbursement forms</a:t>
            </a:r>
          </a:p>
          <a:p>
            <a:r>
              <a:rPr lang="en-US" sz="2400" dirty="0" err="1" smtClean="0"/>
              <a:t>SCECH’s</a:t>
            </a:r>
            <a:endParaRPr lang="en-US" sz="2400" dirty="0"/>
          </a:p>
        </p:txBody>
      </p:sp>
    </p:spTree>
    <p:extLst>
      <p:ext uri="{BB962C8B-B14F-4D97-AF65-F5344CB8AC3E}">
        <p14:creationId xmlns:p14="http://schemas.microsoft.com/office/powerpoint/2010/main" val="734630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a:t>
            </a:r>
            <a:r>
              <a:rPr lang="en-US" dirty="0" smtClean="0"/>
              <a:t>OCABULARY PITFALLS:  Challenges and Pitfalls</a:t>
            </a:r>
            <a:endParaRPr lang="en-US" dirty="0"/>
          </a:p>
        </p:txBody>
      </p:sp>
      <p:sp>
        <p:nvSpPr>
          <p:cNvPr id="3" name="Content Placeholder 2"/>
          <p:cNvSpPr>
            <a:spLocks noGrp="1"/>
          </p:cNvSpPr>
          <p:nvPr>
            <p:ph idx="1"/>
          </p:nvPr>
        </p:nvSpPr>
        <p:spPr/>
        <p:txBody>
          <a:bodyPr>
            <a:normAutofit/>
          </a:bodyPr>
          <a:lstStyle/>
          <a:p>
            <a:r>
              <a:rPr lang="en-US" sz="3200" dirty="0" smtClean="0"/>
              <a:t>Using the Google Doc, </a:t>
            </a:r>
            <a:r>
              <a:rPr lang="en-US" sz="3200" b="1" dirty="0"/>
              <a:t>Science Vocabulary </a:t>
            </a:r>
            <a:r>
              <a:rPr lang="en-US" sz="3200" b="1" dirty="0" smtClean="0"/>
              <a:t>Pitfalls</a:t>
            </a:r>
            <a:r>
              <a:rPr lang="en-US" sz="3200" dirty="0" smtClean="0"/>
              <a:t>, add examples of words that fit the descriptions.</a:t>
            </a:r>
            <a:endParaRPr lang="en-US" sz="3200" dirty="0"/>
          </a:p>
        </p:txBody>
      </p:sp>
    </p:spTree>
    <p:extLst>
      <p:ext uri="{BB962C8B-B14F-4D97-AF65-F5344CB8AC3E}">
        <p14:creationId xmlns:p14="http://schemas.microsoft.com/office/powerpoint/2010/main" val="2962888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95400"/>
            <a:ext cx="6346078" cy="711359"/>
          </a:xfrm>
        </p:spPr>
        <p:txBody>
          <a:bodyPr>
            <a:normAutofit fontScale="90000"/>
          </a:bodyPr>
          <a:lstStyle/>
          <a:p>
            <a:pPr algn="ctr"/>
            <a:r>
              <a:rPr lang="en-US" sz="3100" dirty="0" smtClean="0"/>
              <a:t/>
            </a:r>
            <a:br>
              <a:rPr lang="en-US" sz="3100" dirty="0" smtClean="0"/>
            </a:br>
            <a:r>
              <a:rPr lang="en-US" sz="3600" dirty="0" smtClean="0"/>
              <a:t>IMPROVING LAB REPORTS </a:t>
            </a:r>
            <a:br>
              <a:rPr lang="en-US" sz="3600" dirty="0" smtClean="0"/>
            </a:br>
            <a:r>
              <a:rPr lang="en-US" sz="3600" dirty="0" smtClean="0"/>
              <a:t>AND RESEARCH PAPERS </a:t>
            </a:r>
            <a:r>
              <a:rPr lang="en-US" sz="2700" dirty="0" smtClean="0"/>
              <a:t/>
            </a:r>
            <a:br>
              <a:rPr lang="en-US" sz="2700" dirty="0" smtClean="0"/>
            </a:br>
            <a:r>
              <a:rPr lang="en-US" sz="4000" dirty="0" smtClean="0"/>
              <a:t/>
            </a:r>
            <a:br>
              <a:rPr lang="en-US" sz="4000" dirty="0" smtClean="0"/>
            </a:br>
            <a:endParaRPr lang="en-US" sz="4000" dirty="0"/>
          </a:p>
        </p:txBody>
      </p:sp>
      <p:sp>
        <p:nvSpPr>
          <p:cNvPr id="3" name="Content Placeholder 2"/>
          <p:cNvSpPr>
            <a:spLocks noGrp="1"/>
          </p:cNvSpPr>
          <p:nvPr>
            <p:ph idx="1"/>
          </p:nvPr>
        </p:nvSpPr>
        <p:spPr/>
        <p:txBody>
          <a:bodyPr>
            <a:normAutofit/>
          </a:bodyPr>
          <a:lstStyle/>
          <a:p>
            <a:r>
              <a:rPr lang="en-US" sz="2800" dirty="0" smtClean="0"/>
              <a:t>HWLS – Pages 15-23</a:t>
            </a:r>
          </a:p>
          <a:p>
            <a:r>
              <a:rPr lang="en-US" sz="2800" dirty="0" smtClean="0"/>
              <a:t>Science Teacher – Laboratory Notebooks in the Science Classroom (pp. 38-42) and </a:t>
            </a:r>
          </a:p>
          <a:p>
            <a:r>
              <a:rPr lang="en-US" sz="2800" dirty="0" smtClean="0"/>
              <a:t>Writing Better Lab Reports (pp.43-48)</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USING THE 4 A </a:t>
            </a:r>
            <a:r>
              <a:rPr lang="en-US" sz="3600" dirty="0"/>
              <a:t>S</a:t>
            </a:r>
            <a:r>
              <a:rPr lang="en-US" sz="3600" dirty="0" smtClean="0"/>
              <a:t>TRATEGY</a:t>
            </a:r>
            <a:endParaRPr lang="en-US" sz="3600" dirty="0"/>
          </a:p>
        </p:txBody>
      </p:sp>
      <p:sp>
        <p:nvSpPr>
          <p:cNvPr id="3" name="Content Placeholder 2"/>
          <p:cNvSpPr>
            <a:spLocks noGrp="1"/>
          </p:cNvSpPr>
          <p:nvPr>
            <p:ph idx="1"/>
          </p:nvPr>
        </p:nvSpPr>
        <p:spPr>
          <a:xfrm>
            <a:off x="762000" y="2286000"/>
            <a:ext cx="7391400" cy="3721291"/>
          </a:xfrm>
        </p:spPr>
        <p:txBody>
          <a:bodyPr>
            <a:normAutofit/>
          </a:bodyPr>
          <a:lstStyle/>
          <a:p>
            <a:r>
              <a:rPr lang="en-US" sz="2400" dirty="0" smtClean="0">
                <a:solidFill>
                  <a:schemeClr val="tx1"/>
                </a:solidFill>
              </a:rPr>
              <a:t>Select one of the recommended resources (see previous slide)</a:t>
            </a:r>
          </a:p>
          <a:p>
            <a:r>
              <a:rPr lang="en-US" sz="2400" dirty="0" smtClean="0">
                <a:solidFill>
                  <a:schemeClr val="tx1"/>
                </a:solidFill>
              </a:rPr>
              <a:t>Read individually, recording your reactions on the 4A handout</a:t>
            </a:r>
          </a:p>
          <a:p>
            <a:pPr lvl="1">
              <a:buFont typeface="Wingdings" pitchFamily="2" charset="2"/>
              <a:buChar char="§"/>
            </a:pPr>
            <a:r>
              <a:rPr lang="en-US" sz="2400" dirty="0" smtClean="0">
                <a:solidFill>
                  <a:schemeClr val="tx1"/>
                </a:solidFill>
              </a:rPr>
              <a:t> Assumptions</a:t>
            </a:r>
          </a:p>
          <a:p>
            <a:pPr lvl="1">
              <a:buFont typeface="Wingdings" pitchFamily="2" charset="2"/>
              <a:buChar char="§"/>
            </a:pPr>
            <a:r>
              <a:rPr lang="en-US" sz="2400" dirty="0" smtClean="0">
                <a:solidFill>
                  <a:schemeClr val="tx1"/>
                </a:solidFill>
              </a:rPr>
              <a:t> Agreement</a:t>
            </a:r>
          </a:p>
          <a:p>
            <a:pPr lvl="1">
              <a:buFont typeface="Wingdings" pitchFamily="2" charset="2"/>
              <a:buChar char="§"/>
            </a:pPr>
            <a:r>
              <a:rPr lang="en-US" sz="2400" dirty="0" smtClean="0">
                <a:solidFill>
                  <a:schemeClr val="tx1"/>
                </a:solidFill>
              </a:rPr>
              <a:t> Argument</a:t>
            </a:r>
          </a:p>
          <a:p>
            <a:pPr lvl="1">
              <a:buFont typeface="Wingdings" pitchFamily="2" charset="2"/>
              <a:buChar char="§"/>
            </a:pPr>
            <a:r>
              <a:rPr lang="en-US" sz="2400" dirty="0" smtClean="0">
                <a:solidFill>
                  <a:schemeClr val="tx1"/>
                </a:solidFill>
              </a:rPr>
              <a:t> Aspiration</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DO A JIGSAW</a:t>
            </a:r>
            <a:endParaRPr lang="en-US" sz="3600" dirty="0"/>
          </a:p>
        </p:txBody>
      </p:sp>
      <p:sp>
        <p:nvSpPr>
          <p:cNvPr id="3" name="Content Placeholder 2"/>
          <p:cNvSpPr>
            <a:spLocks noGrp="1"/>
          </p:cNvSpPr>
          <p:nvPr>
            <p:ph idx="1"/>
          </p:nvPr>
        </p:nvSpPr>
        <p:spPr>
          <a:xfrm>
            <a:off x="838200" y="1481328"/>
            <a:ext cx="7315200" cy="4525963"/>
          </a:xfrm>
        </p:spPr>
        <p:txBody>
          <a:bodyPr/>
          <a:lstStyle/>
          <a:p>
            <a:endParaRPr lang="en-US" dirty="0" smtClean="0"/>
          </a:p>
          <a:p>
            <a:pPr>
              <a:buNone/>
            </a:pPr>
            <a:endParaRPr lang="en-US" sz="3200" dirty="0" smtClean="0"/>
          </a:p>
          <a:p>
            <a:r>
              <a:rPr lang="en-US" sz="3200" dirty="0" smtClean="0"/>
              <a:t>Share your reactions based on your 4 A worksheet</a:t>
            </a:r>
          </a:p>
          <a:p>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MORE ABOUT SCIENCE JOURNALS</a:t>
            </a:r>
            <a:endParaRPr lang="en-US" dirty="0"/>
          </a:p>
        </p:txBody>
      </p:sp>
      <p:sp>
        <p:nvSpPr>
          <p:cNvPr id="3" name="Text Placeholder 2"/>
          <p:cNvSpPr>
            <a:spLocks noGrp="1"/>
          </p:cNvSpPr>
          <p:nvPr>
            <p:ph type="body" sz="half" idx="2"/>
          </p:nvPr>
        </p:nvSpPr>
        <p:spPr/>
        <p:txBody>
          <a:bodyPr>
            <a:normAutofit/>
          </a:bodyPr>
          <a:lstStyle/>
          <a:p>
            <a:pPr marL="285750" indent="-285750">
              <a:buFont typeface="Wingdings" panose="05000000000000000000" pitchFamily="2" charset="2"/>
              <a:buChar char="v"/>
            </a:pPr>
            <a:r>
              <a:rPr lang="en-US" sz="2400" dirty="0" smtClean="0"/>
              <a:t>Interactive Journals</a:t>
            </a:r>
          </a:p>
          <a:p>
            <a:pPr marL="285750" indent="-285750">
              <a:buFont typeface="Wingdings" panose="05000000000000000000" pitchFamily="2" charset="2"/>
              <a:buChar char="v"/>
            </a:pPr>
            <a:r>
              <a:rPr lang="en-US" sz="2400" dirty="0" smtClean="0"/>
              <a:t>Using Science Notebooks in Elementary School &amp; Middle Schools / Michael </a:t>
            </a:r>
            <a:r>
              <a:rPr lang="en-US" sz="2400" dirty="0" err="1" smtClean="0"/>
              <a:t>P.Klentschy</a:t>
            </a:r>
            <a:endParaRPr lang="en-US" sz="2400" dirty="0" smtClean="0"/>
          </a:p>
          <a:p>
            <a:pPr marL="285750" indent="-285750">
              <a:buFont typeface="Wingdings" panose="05000000000000000000" pitchFamily="2" charset="2"/>
              <a:buChar char="v"/>
            </a:pPr>
            <a:r>
              <a:rPr lang="en-US" sz="2400" dirty="0" smtClean="0"/>
              <a:t>Any other resources to share?</a:t>
            </a:r>
            <a:endParaRPr lang="en-US" sz="2400" dirty="0"/>
          </a:p>
        </p:txBody>
      </p:sp>
    </p:spTree>
    <p:extLst>
      <p:ext uri="{BB962C8B-B14F-4D97-AF65-F5344CB8AC3E}">
        <p14:creationId xmlns:p14="http://schemas.microsoft.com/office/powerpoint/2010/main" val="39283476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8000" dirty="0" smtClean="0"/>
              <a:t>BREAK</a:t>
            </a:r>
            <a:endParaRPr lang="en-US" sz="8000"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1225735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WRITING &amp; FORMATIVE ASSESSMENT</a:t>
            </a:r>
            <a:br>
              <a:rPr lang="en-US" dirty="0" smtClean="0"/>
            </a:br>
            <a:endParaRPr lang="en-US" dirty="0"/>
          </a:p>
        </p:txBody>
      </p:sp>
      <p:sp>
        <p:nvSpPr>
          <p:cNvPr id="5" name="Content Placeholder 4"/>
          <p:cNvSpPr>
            <a:spLocks noGrp="1"/>
          </p:cNvSpPr>
          <p:nvPr>
            <p:ph idx="1"/>
          </p:nvPr>
        </p:nvSpPr>
        <p:spPr/>
        <p:txBody>
          <a:bodyPr>
            <a:normAutofit/>
          </a:bodyPr>
          <a:lstStyle/>
          <a:p>
            <a:r>
              <a:rPr lang="en-US" u="sng" dirty="0" smtClean="0"/>
              <a:t>Book</a:t>
            </a:r>
            <a:r>
              <a:rPr lang="en-US" dirty="0" smtClean="0"/>
              <a:t>:  </a:t>
            </a:r>
            <a:r>
              <a:rPr lang="en-US" i="1" dirty="0" smtClean="0"/>
              <a:t>Science Formative Assessment:  75 Practical Strategies for Linking Assessment, Instruction, and Learning</a:t>
            </a:r>
          </a:p>
          <a:p>
            <a:r>
              <a:rPr lang="en-US" u="sng" dirty="0" smtClean="0"/>
              <a:t>Strategy</a:t>
            </a:r>
            <a:r>
              <a:rPr lang="en-US" dirty="0" smtClean="0"/>
              <a:t>:  </a:t>
            </a:r>
            <a:r>
              <a:rPr lang="en-US" b="1" dirty="0" smtClean="0"/>
              <a:t>Guided Highlighting </a:t>
            </a:r>
            <a:endParaRPr lang="en-US" b="1" dirty="0"/>
          </a:p>
          <a:p>
            <a:pPr marL="745236" lvl="1" indent="-342900">
              <a:buFont typeface="+mj-lt"/>
              <a:buAutoNum type="arabicPeriod"/>
            </a:pPr>
            <a:r>
              <a:rPr lang="en-US" dirty="0" smtClean="0"/>
              <a:t>Read silently pages </a:t>
            </a:r>
            <a:r>
              <a:rPr lang="en-US" dirty="0" smtClean="0"/>
              <a:t>1 – 3 (may want to reference pg. 42-44.  </a:t>
            </a:r>
            <a:r>
              <a:rPr lang="en-US" dirty="0" smtClean="0"/>
              <a:t>On this first read, do NOT highlight or mark text in any way.</a:t>
            </a:r>
          </a:p>
          <a:p>
            <a:pPr marL="745236" lvl="1" indent="-342900">
              <a:buFont typeface="+mj-lt"/>
              <a:buAutoNum type="arabicPeriod"/>
            </a:pPr>
            <a:r>
              <a:rPr lang="en-US" dirty="0" smtClean="0"/>
              <a:t>Read assigned passage a second time. This time highlight </a:t>
            </a:r>
            <a:endParaRPr lang="en-US" dirty="0" smtClean="0"/>
          </a:p>
          <a:p>
            <a:pPr marL="1019556" lvl="2" indent="-342900">
              <a:buFont typeface="+mj-lt"/>
              <a:buAutoNum type="arabicPeriod"/>
            </a:pPr>
            <a:r>
              <a:rPr lang="en-US" dirty="0" smtClean="0"/>
              <a:t>What is the teachers’ role in Formative Assessment?</a:t>
            </a:r>
          </a:p>
          <a:p>
            <a:pPr marL="1019556" lvl="2" indent="-342900">
              <a:buFont typeface="+mj-lt"/>
              <a:buAutoNum type="arabicPeriod"/>
            </a:pPr>
            <a:r>
              <a:rPr lang="en-US" dirty="0" smtClean="0"/>
              <a:t>What is the student’s role in Formative Assessment?</a:t>
            </a:r>
            <a:endParaRPr lang="en-US" dirty="0"/>
          </a:p>
          <a:p>
            <a:endParaRPr lang="en-US" dirty="0"/>
          </a:p>
        </p:txBody>
      </p:sp>
    </p:spTree>
    <p:extLst>
      <p:ext uri="{BB962C8B-B14F-4D97-AF65-F5344CB8AC3E}">
        <p14:creationId xmlns:p14="http://schemas.microsoft.com/office/powerpoint/2010/main" val="5606729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2"/>
          </p:nvPr>
        </p:nvSpPr>
        <p:spPr/>
        <p:txBody>
          <a:bodyPr/>
          <a:lstStyle/>
          <a:p>
            <a:r>
              <a:rPr lang="en-US" dirty="0"/>
              <a:t>When your table is done reading, please share what you highlighted</a:t>
            </a:r>
            <a:r>
              <a:rPr lang="en-US" dirty="0" smtClean="0"/>
              <a:t>.</a:t>
            </a:r>
          </a:p>
          <a:p>
            <a:endParaRPr lang="en-US" dirty="0"/>
          </a:p>
          <a:p>
            <a:r>
              <a:rPr lang="en-US" dirty="0" smtClean="0"/>
              <a:t>NOW, review the list of FACTs</a:t>
            </a:r>
          </a:p>
          <a:p>
            <a:pPr lvl="1"/>
            <a:r>
              <a:rPr lang="en-US" sz="1600" dirty="0" smtClean="0"/>
              <a:t>Find one FACT that you might use in your classroom yet this week.</a:t>
            </a:r>
          </a:p>
          <a:p>
            <a:pPr lvl="1"/>
            <a:r>
              <a:rPr lang="en-US" sz="1600" dirty="0" smtClean="0"/>
              <a:t>Share that FACT with an elbow partner.</a:t>
            </a:r>
            <a:endParaRPr lang="en-US" sz="1600" dirty="0"/>
          </a:p>
          <a:p>
            <a:endParaRPr lang="en-US" dirty="0"/>
          </a:p>
        </p:txBody>
      </p:sp>
    </p:spTree>
    <p:extLst>
      <p:ext uri="{BB962C8B-B14F-4D97-AF65-F5344CB8AC3E}">
        <p14:creationId xmlns:p14="http://schemas.microsoft.com/office/powerpoint/2010/main" val="34500439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smtClean="0"/>
              <a:t>MANAGING THE PAPERWORK LOAD</a:t>
            </a:r>
            <a:endParaRPr lang="en-US" sz="3200" dirty="0"/>
          </a:p>
        </p:txBody>
      </p:sp>
      <p:sp>
        <p:nvSpPr>
          <p:cNvPr id="3" name="Content Placeholder 2"/>
          <p:cNvSpPr>
            <a:spLocks noGrp="1"/>
          </p:cNvSpPr>
          <p:nvPr>
            <p:ph idx="1"/>
          </p:nvPr>
        </p:nvSpPr>
        <p:spPr>
          <a:xfrm>
            <a:off x="863564" y="2057400"/>
            <a:ext cx="6982159" cy="3530600"/>
          </a:xfrm>
        </p:spPr>
        <p:txBody>
          <a:bodyPr>
            <a:normAutofit/>
          </a:bodyPr>
          <a:lstStyle/>
          <a:p>
            <a:pPr algn="ctr">
              <a:buNone/>
            </a:pPr>
            <a:endParaRPr lang="en-US" sz="2800" dirty="0" smtClean="0"/>
          </a:p>
          <a:p>
            <a:pPr algn="ctr">
              <a:buNone/>
            </a:pPr>
            <a:r>
              <a:rPr lang="en-US" sz="2800" dirty="0" smtClean="0">
                <a:solidFill>
                  <a:schemeClr val="tx1"/>
                </a:solidFill>
              </a:rPr>
              <a:t>OR</a:t>
            </a:r>
          </a:p>
          <a:p>
            <a:pPr algn="ctr">
              <a:buNone/>
            </a:pPr>
            <a:r>
              <a:rPr lang="en-US" sz="2800" dirty="0" smtClean="0">
                <a:solidFill>
                  <a:schemeClr val="tx1"/>
                </a:solidFill>
              </a:rPr>
              <a:t>How to add more writing assignments and cut the paperwork load at the same time</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PAPERWORK BRAINSTORM</a:t>
            </a:r>
            <a:endParaRPr lang="en-US" dirty="0"/>
          </a:p>
        </p:txBody>
      </p:sp>
      <p:sp>
        <p:nvSpPr>
          <p:cNvPr id="3" name="Content Placeholder 2"/>
          <p:cNvSpPr>
            <a:spLocks noGrp="1"/>
          </p:cNvSpPr>
          <p:nvPr>
            <p:ph idx="1"/>
          </p:nvPr>
        </p:nvSpPr>
        <p:spPr>
          <a:xfrm>
            <a:off x="1066800" y="2286000"/>
            <a:ext cx="6934200" cy="3530600"/>
          </a:xfrm>
        </p:spPr>
        <p:txBody>
          <a:bodyPr>
            <a:noAutofit/>
          </a:bodyPr>
          <a:lstStyle/>
          <a:p>
            <a:r>
              <a:rPr lang="en-US" sz="2400" dirty="0" smtClean="0">
                <a:solidFill>
                  <a:schemeClr val="tx1"/>
                </a:solidFill>
              </a:rPr>
              <a:t>Brainstorm (as table groups) ways to help manage the paperwork in a classroom where there is more writing</a:t>
            </a:r>
          </a:p>
          <a:p>
            <a:r>
              <a:rPr lang="en-US" sz="2400" dirty="0" smtClean="0">
                <a:solidFill>
                  <a:schemeClr val="tx1"/>
                </a:solidFill>
              </a:rPr>
              <a:t>If you need to “prime the pump”, refer to HWLS (pp. 23-26)</a:t>
            </a:r>
          </a:p>
          <a:p>
            <a:r>
              <a:rPr lang="en-US" sz="2400" dirty="0" smtClean="0">
                <a:solidFill>
                  <a:schemeClr val="tx1"/>
                </a:solidFill>
              </a:rPr>
              <a:t>Record your group’s ideas on the chart paper</a:t>
            </a:r>
          </a:p>
          <a:p>
            <a:r>
              <a:rPr lang="en-US" sz="2400" dirty="0" smtClean="0">
                <a:solidFill>
                  <a:schemeClr val="tx1"/>
                </a:solidFill>
              </a:rPr>
              <a:t>Indicate your top three ideas</a:t>
            </a:r>
          </a:p>
          <a:p>
            <a:r>
              <a:rPr lang="en-US" sz="2400" dirty="0" smtClean="0">
                <a:solidFill>
                  <a:schemeClr val="tx1"/>
                </a:solidFill>
              </a:rPr>
              <a:t>Join the circle to share your group’s ideas</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LOOKING AT OUR WORK</a:t>
            </a:r>
            <a:endParaRPr lang="en-US" sz="3600" dirty="0"/>
          </a:p>
        </p:txBody>
      </p:sp>
      <p:sp>
        <p:nvSpPr>
          <p:cNvPr id="3" name="Content Placeholder 2"/>
          <p:cNvSpPr>
            <a:spLocks noGrp="1"/>
          </p:cNvSpPr>
          <p:nvPr>
            <p:ph idx="1"/>
          </p:nvPr>
        </p:nvSpPr>
        <p:spPr>
          <a:xfrm>
            <a:off x="866441" y="2489200"/>
            <a:ext cx="7058359" cy="3530600"/>
          </a:xfrm>
        </p:spPr>
        <p:txBody>
          <a:bodyPr>
            <a:normAutofit fontScale="92500"/>
          </a:bodyPr>
          <a:lstStyle/>
          <a:p>
            <a:pPr>
              <a:buNone/>
            </a:pPr>
            <a:r>
              <a:rPr lang="en-US" sz="2400" dirty="0" smtClean="0">
                <a:solidFill>
                  <a:schemeClr val="tx1"/>
                </a:solidFill>
              </a:rPr>
              <a:t>Tuning Protocol:</a:t>
            </a:r>
          </a:p>
          <a:p>
            <a:r>
              <a:rPr lang="en-US" sz="2400" dirty="0" smtClean="0">
                <a:solidFill>
                  <a:schemeClr val="tx1"/>
                </a:solidFill>
              </a:rPr>
              <a:t>In your table groups</a:t>
            </a:r>
          </a:p>
          <a:p>
            <a:pPr marL="624078" indent="-514350">
              <a:buFont typeface="+mj-lt"/>
              <a:buAutoNum type="arabicParenR"/>
            </a:pPr>
            <a:r>
              <a:rPr lang="en-US" sz="2400" dirty="0" smtClean="0">
                <a:solidFill>
                  <a:schemeClr val="tx1"/>
                </a:solidFill>
              </a:rPr>
              <a:t>Describe the Strategy &amp; Implementation (Presenting Teacher) / 3 minutes</a:t>
            </a:r>
            <a:endParaRPr lang="en-US" sz="2400" dirty="0">
              <a:solidFill>
                <a:schemeClr val="tx1"/>
              </a:solidFill>
            </a:endParaRPr>
          </a:p>
          <a:p>
            <a:pPr marL="624078" indent="-514350">
              <a:buFont typeface="+mj-lt"/>
              <a:buAutoNum type="arabicParenR"/>
            </a:pPr>
            <a:r>
              <a:rPr lang="en-US" sz="2400" dirty="0" smtClean="0">
                <a:solidFill>
                  <a:schemeClr val="tx1"/>
                </a:solidFill>
              </a:rPr>
              <a:t>Ask Clarifying Questions (Group) / 2 minutes</a:t>
            </a:r>
          </a:p>
          <a:p>
            <a:pPr marL="624078" indent="-514350">
              <a:buFont typeface="+mj-lt"/>
              <a:buAutoNum type="arabicParenR"/>
            </a:pPr>
            <a:r>
              <a:rPr lang="en-US" sz="2400" dirty="0" smtClean="0">
                <a:solidFill>
                  <a:schemeClr val="tx1"/>
                </a:solidFill>
              </a:rPr>
              <a:t>Warm &amp; Cool Feedback (Group) / 1 minute</a:t>
            </a:r>
          </a:p>
          <a:p>
            <a:pPr marL="624078" indent="-514350">
              <a:buFont typeface="+mj-lt"/>
              <a:buAutoNum type="arabicParenR"/>
            </a:pPr>
            <a:r>
              <a:rPr lang="en-US" sz="2400" dirty="0" smtClean="0">
                <a:solidFill>
                  <a:schemeClr val="tx1"/>
                </a:solidFill>
              </a:rPr>
              <a:t>Reflection (Presenting Teacher) / 1 minute</a:t>
            </a:r>
          </a:p>
          <a:p>
            <a:pPr marL="624078" indent="-514350">
              <a:buNone/>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Evaluation	</a:t>
            </a:r>
            <a:endParaRPr lang="en-US" dirty="0"/>
          </a:p>
        </p:txBody>
      </p:sp>
      <p:sp>
        <p:nvSpPr>
          <p:cNvPr id="2" name="Content Placeholder 1"/>
          <p:cNvSpPr>
            <a:spLocks noGrp="1"/>
          </p:cNvSpPr>
          <p:nvPr>
            <p:ph idx="1"/>
          </p:nvPr>
        </p:nvSpPr>
        <p:spPr>
          <a:xfrm>
            <a:off x="866441" y="2489200"/>
            <a:ext cx="7058359" cy="3530600"/>
          </a:xfrm>
        </p:spPr>
        <p:txBody>
          <a:bodyPr/>
          <a:lstStyle/>
          <a:p>
            <a:pPr marL="0" indent="0">
              <a:buNone/>
            </a:pPr>
            <a:endParaRPr lang="en-US" dirty="0" smtClean="0"/>
          </a:p>
          <a:p>
            <a:r>
              <a:rPr lang="en-US" sz="3200" dirty="0" smtClean="0"/>
              <a:t>Complete Double </a:t>
            </a:r>
            <a:r>
              <a:rPr lang="en-US" sz="3200" dirty="0" err="1" smtClean="0"/>
              <a:t>Likkert</a:t>
            </a:r>
            <a:r>
              <a:rPr lang="en-US" sz="3200" dirty="0" smtClean="0"/>
              <a:t> Evaluation</a:t>
            </a:r>
          </a:p>
          <a:p>
            <a:pPr marL="0" indent="0">
              <a:buNone/>
            </a:pPr>
            <a:endParaRPr lang="en-US" sz="3200" dirty="0" smtClean="0"/>
          </a:p>
          <a:p>
            <a:r>
              <a:rPr lang="en-US" sz="3200" dirty="0" smtClean="0"/>
              <a:t>Thank you!  Drive home safely!</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Climbing the Pyramid</a:t>
            </a:r>
            <a:endParaRPr lang="en-US" dirty="0"/>
          </a:p>
        </p:txBody>
      </p:sp>
      <p:sp>
        <p:nvSpPr>
          <p:cNvPr id="3" name="Content Placeholder 2"/>
          <p:cNvSpPr>
            <a:spLocks noGrp="1"/>
          </p:cNvSpPr>
          <p:nvPr>
            <p:ph idx="1"/>
          </p:nvPr>
        </p:nvSpPr>
        <p:spPr>
          <a:xfrm>
            <a:off x="533401" y="2489200"/>
            <a:ext cx="7848600" cy="3530600"/>
          </a:xfrm>
        </p:spPr>
        <p:txBody>
          <a:bodyPr>
            <a:normAutofit/>
          </a:bodyPr>
          <a:lstStyle/>
          <a:p>
            <a:endParaRPr lang="en-US" sz="3600" dirty="0" smtClean="0"/>
          </a:p>
          <a:p>
            <a:pPr marL="0" indent="0">
              <a:buNone/>
            </a:pPr>
            <a:r>
              <a:rPr lang="en-US" sz="3600" dirty="0" smtClean="0"/>
              <a:t>Or…Helping </a:t>
            </a:r>
            <a:r>
              <a:rPr lang="en-US" sz="3600" dirty="0"/>
              <a:t>Student Evaluate Science News Sources</a:t>
            </a:r>
          </a:p>
          <a:p>
            <a:r>
              <a:rPr lang="en-US" sz="3600" dirty="0">
                <a:hlinkClick r:id="rId2"/>
              </a:rPr>
              <a:t>NBC News – Al </a:t>
            </a:r>
            <a:r>
              <a:rPr lang="en-US" sz="3600" dirty="0" err="1" smtClean="0">
                <a:hlinkClick r:id="rId2"/>
              </a:rPr>
              <a:t>Roker</a:t>
            </a:r>
            <a:endParaRPr lang="en-US" sz="3600" dirty="0"/>
          </a:p>
          <a:p>
            <a:endParaRPr lang="en-US" sz="3600" dirty="0"/>
          </a:p>
        </p:txBody>
      </p:sp>
    </p:spTree>
    <p:extLst>
      <p:ext uri="{BB962C8B-B14F-4D97-AF65-F5344CB8AC3E}">
        <p14:creationId xmlns:p14="http://schemas.microsoft.com/office/powerpoint/2010/main" val="1803902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COLBERT REPORT</a:t>
            </a:r>
            <a:endParaRPr lang="en-US" dirty="0"/>
          </a:p>
        </p:txBody>
      </p:sp>
      <p:pic>
        <p:nvPicPr>
          <p:cNvPr id="4" name="1_Colbert_warmin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11755" y="1828800"/>
            <a:ext cx="6196903" cy="4648200"/>
          </a:xfrm>
        </p:spPr>
      </p:pic>
      <p:sp>
        <p:nvSpPr>
          <p:cNvPr id="5" name="TextBox 4"/>
          <p:cNvSpPr txBox="1"/>
          <p:nvPr/>
        </p:nvSpPr>
        <p:spPr>
          <a:xfrm>
            <a:off x="6002304" y="2667000"/>
            <a:ext cx="3141696" cy="3288080"/>
          </a:xfrm>
          <a:prstGeom prst="rect">
            <a:avLst/>
          </a:prstGeom>
          <a:noFill/>
        </p:spPr>
        <p:txBody>
          <a:bodyPr wrap="square" rtlCol="0">
            <a:spAutoFit/>
          </a:bodyPr>
          <a:lstStyle/>
          <a:p>
            <a:pPr marL="685800" lvl="1" indent="-283464" defTabSz="457200">
              <a:spcBef>
                <a:spcPts val="1000"/>
              </a:spcBef>
              <a:buClr>
                <a:srgbClr val="F5A408"/>
              </a:buClr>
              <a:buSzPct val="80000"/>
              <a:buFont typeface="Wingdings" panose="05000000000000000000" pitchFamily="2" charset="2"/>
              <a:buChar char="q"/>
            </a:pPr>
            <a:r>
              <a:rPr lang="en-US" sz="2100" dirty="0">
                <a:solidFill>
                  <a:prstClr val="black">
                    <a:lumMod val="75000"/>
                    <a:lumOff val="25000"/>
                  </a:prstClr>
                </a:solidFill>
              </a:rPr>
              <a:t>Where did Colbert get his </a:t>
            </a:r>
            <a:r>
              <a:rPr lang="en-US" sz="2300" dirty="0">
                <a:solidFill>
                  <a:prstClr val="black">
                    <a:lumMod val="75000"/>
                    <a:lumOff val="25000"/>
                  </a:prstClr>
                </a:solidFill>
              </a:rPr>
              <a:t>information</a:t>
            </a:r>
            <a:r>
              <a:rPr lang="en-US" sz="2100" dirty="0">
                <a:solidFill>
                  <a:prstClr val="black">
                    <a:lumMod val="75000"/>
                    <a:lumOff val="25000"/>
                  </a:prstClr>
                </a:solidFill>
              </a:rPr>
              <a:t>?</a:t>
            </a:r>
          </a:p>
          <a:p>
            <a:pPr marL="685800" lvl="1" indent="-283464" defTabSz="457200">
              <a:spcBef>
                <a:spcPts val="1000"/>
              </a:spcBef>
              <a:buClr>
                <a:srgbClr val="F5A408"/>
              </a:buClr>
              <a:buSzPct val="80000"/>
              <a:buFont typeface="Wingdings" panose="05000000000000000000" pitchFamily="2" charset="2"/>
              <a:buChar char="q"/>
            </a:pPr>
            <a:r>
              <a:rPr lang="en-US" sz="2100" dirty="0">
                <a:solidFill>
                  <a:prstClr val="black">
                    <a:lumMod val="75000"/>
                    <a:lumOff val="25000"/>
                  </a:prstClr>
                </a:solidFill>
              </a:rPr>
              <a:t>How do you know whether the news report is accurate?</a:t>
            </a:r>
          </a:p>
          <a:p>
            <a:pPr marL="685800" lvl="1" indent="-283464" defTabSz="457200">
              <a:spcBef>
                <a:spcPts val="1000"/>
              </a:spcBef>
              <a:buClr>
                <a:srgbClr val="F5A408"/>
              </a:buClr>
              <a:buSzPct val="80000"/>
              <a:buFont typeface="Wingdings" panose="05000000000000000000" pitchFamily="2" charset="2"/>
              <a:buChar char="q"/>
            </a:pPr>
            <a:r>
              <a:rPr lang="en-US" sz="2100" dirty="0">
                <a:solidFill>
                  <a:prstClr val="black">
                    <a:lumMod val="75000"/>
                    <a:lumOff val="25000"/>
                  </a:prstClr>
                </a:solidFill>
              </a:rPr>
              <a:t>Do you trust the news source?</a:t>
            </a:r>
          </a:p>
        </p:txBody>
      </p:sp>
    </p:spTree>
    <p:extLst>
      <p:ext uri="{BB962C8B-B14F-4D97-AF65-F5344CB8AC3E}">
        <p14:creationId xmlns:p14="http://schemas.microsoft.com/office/powerpoint/2010/main" val="28371057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925605"/>
            <a:ext cx="6832636" cy="711359"/>
          </a:xfrm>
        </p:spPr>
        <p:txBody>
          <a:bodyPr/>
          <a:lstStyle/>
          <a:p>
            <a:pPr algn="ctr"/>
            <a:r>
              <a:rPr lang="en-US" dirty="0" smtClean="0"/>
              <a:t>Source Quality Pyramid</a:t>
            </a:r>
            <a:endParaRPr lang="en-US" dirty="0"/>
          </a:p>
        </p:txBody>
      </p:sp>
      <p:sp>
        <p:nvSpPr>
          <p:cNvPr id="3" name="Content Placeholder 2"/>
          <p:cNvSpPr>
            <a:spLocks noGrp="1"/>
          </p:cNvSpPr>
          <p:nvPr>
            <p:ph idx="1"/>
          </p:nvPr>
        </p:nvSpPr>
        <p:spPr/>
        <p:txBody>
          <a:bodyPr/>
          <a:lstStyle/>
          <a:p>
            <a:r>
              <a:rPr lang="en-US" sz="2400" dirty="0" smtClean="0"/>
              <a:t>Use the source cards to build your own source-card pyramid.</a:t>
            </a:r>
          </a:p>
          <a:p>
            <a:r>
              <a:rPr lang="en-US" sz="2400" dirty="0" smtClean="0"/>
              <a:t>Read the description of each source and decide where to place it.</a:t>
            </a:r>
          </a:p>
          <a:p>
            <a:r>
              <a:rPr lang="en-US" sz="2400" dirty="0" smtClean="0"/>
              <a:t>Lower-quality sources go toward the bottom and higher-quality sources go toward the top.</a:t>
            </a:r>
          </a:p>
          <a:p>
            <a:r>
              <a:rPr lang="en-US" sz="2400" dirty="0" smtClean="0"/>
              <a:t>All spaces must be filled.</a:t>
            </a:r>
          </a:p>
          <a:p>
            <a:endParaRPr lang="en-US" dirty="0"/>
          </a:p>
        </p:txBody>
      </p:sp>
    </p:spTree>
    <p:extLst>
      <p:ext uri="{BB962C8B-B14F-4D97-AF65-F5344CB8AC3E}">
        <p14:creationId xmlns:p14="http://schemas.microsoft.com/office/powerpoint/2010/main" val="4024878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Quality Pyramid (</a:t>
            </a:r>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a:bodyPr>
          <a:lstStyle/>
          <a:p>
            <a:r>
              <a:rPr lang="en-US" sz="2400" dirty="0"/>
              <a:t>Once all the pyramids are complete, walk around the room and view other group’s pyramids.</a:t>
            </a:r>
          </a:p>
          <a:p>
            <a:r>
              <a:rPr lang="en-US" sz="2400" dirty="0"/>
              <a:t>Discuss how your </a:t>
            </a:r>
            <a:r>
              <a:rPr lang="en-US" sz="2400" dirty="0" smtClean="0"/>
              <a:t>pyramids </a:t>
            </a:r>
            <a:r>
              <a:rPr lang="en-US" sz="2400" dirty="0"/>
              <a:t>are </a:t>
            </a:r>
            <a:r>
              <a:rPr lang="en-US" sz="2400" dirty="0" smtClean="0"/>
              <a:t>alike and/or  </a:t>
            </a:r>
            <a:r>
              <a:rPr lang="en-US" sz="2400" dirty="0"/>
              <a:t>different?</a:t>
            </a:r>
          </a:p>
          <a:p>
            <a:r>
              <a:rPr lang="en-US" sz="2400" dirty="0"/>
              <a:t>Did groups agree on the most reliable source?  Why or why not?</a:t>
            </a:r>
          </a:p>
        </p:txBody>
      </p:sp>
    </p:spTree>
    <p:extLst>
      <p:ext uri="{BB962C8B-B14F-4D97-AF65-F5344CB8AC3E}">
        <p14:creationId xmlns:p14="http://schemas.microsoft.com/office/powerpoint/2010/main" val="3787853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Science in the Media</a:t>
            </a:r>
            <a:endParaRPr lang="en-US" dirty="0"/>
          </a:p>
        </p:txBody>
      </p:sp>
      <p:sp>
        <p:nvSpPr>
          <p:cNvPr id="3" name="Content Placeholder 2"/>
          <p:cNvSpPr>
            <a:spLocks noGrp="1"/>
          </p:cNvSpPr>
          <p:nvPr>
            <p:ph idx="1"/>
          </p:nvPr>
        </p:nvSpPr>
        <p:spPr>
          <a:xfrm>
            <a:off x="866441" y="2489200"/>
            <a:ext cx="7134559" cy="3835400"/>
          </a:xfrm>
        </p:spPr>
        <p:txBody>
          <a:bodyPr/>
          <a:lstStyle/>
          <a:p>
            <a:r>
              <a:rPr lang="en-US" sz="2400" dirty="0"/>
              <a:t>Source Assessment Checklist</a:t>
            </a:r>
          </a:p>
          <a:p>
            <a:pPr lvl="1">
              <a:buFont typeface="Wingdings" panose="05000000000000000000" pitchFamily="2" charset="2"/>
              <a:buChar char="q"/>
            </a:pPr>
            <a:r>
              <a:rPr lang="en-US" sz="2400" dirty="0"/>
              <a:t>Using your “Source Quality Pyramid” as a guide, try and identify the source of each media quote.</a:t>
            </a:r>
          </a:p>
          <a:p>
            <a:pPr lvl="1">
              <a:buFont typeface="Wingdings" panose="05000000000000000000" pitchFamily="2" charset="2"/>
              <a:buChar char="q"/>
            </a:pPr>
            <a:r>
              <a:rPr lang="en-US" sz="2400" dirty="0"/>
              <a:t>Once you make a decision, discuss with your group and underline parts of the text that helped you make your decisions.</a:t>
            </a:r>
          </a:p>
          <a:p>
            <a:pPr lvl="1">
              <a:buFont typeface="Wingdings" panose="05000000000000000000" pitchFamily="2" charset="2"/>
              <a:buChar char="q"/>
            </a:pPr>
            <a:r>
              <a:rPr lang="en-US" sz="2400" dirty="0"/>
              <a:t>While reading each source, use the check boxes below each quote to help you.</a:t>
            </a:r>
          </a:p>
          <a:p>
            <a:endParaRPr lang="en-US" dirty="0"/>
          </a:p>
        </p:txBody>
      </p:sp>
    </p:spTree>
    <p:extLst>
      <p:ext uri="{BB962C8B-B14F-4D97-AF65-F5344CB8AC3E}">
        <p14:creationId xmlns:p14="http://schemas.microsoft.com/office/powerpoint/2010/main" val="3849480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8000" dirty="0" smtClean="0"/>
              <a:t>BREAK</a:t>
            </a:r>
            <a:endParaRPr lang="en-US" sz="8000"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274626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4566</TotalTime>
  <Words>1432</Words>
  <Application>Microsoft Office PowerPoint</Application>
  <PresentationFormat>On-screen Show (4:3)</PresentationFormat>
  <Paragraphs>169</Paragraphs>
  <Slides>30</Slides>
  <Notes>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Century Gothic</vt:lpstr>
      <vt:lpstr>Wingdings</vt:lpstr>
      <vt:lpstr>Wingdings 3</vt:lpstr>
      <vt:lpstr>Ion Boardroom</vt:lpstr>
      <vt:lpstr>MAISD October 27, 2015 </vt:lpstr>
      <vt:lpstr>Welcome Back!</vt:lpstr>
      <vt:lpstr>LOOKING AT OUR WORK</vt:lpstr>
      <vt:lpstr>Climbing the Pyramid</vt:lpstr>
      <vt:lpstr>THE COLBERT REPORT</vt:lpstr>
      <vt:lpstr>Source Quality Pyramid</vt:lpstr>
      <vt:lpstr>Source Quality Pyramid (con’t)</vt:lpstr>
      <vt:lpstr>Science in the Media</vt:lpstr>
      <vt:lpstr>BREAK</vt:lpstr>
      <vt:lpstr>Definition of Digital Writing</vt:lpstr>
      <vt:lpstr>Purpose of Digital Writing</vt:lpstr>
      <vt:lpstr>Components of Digital Ecology</vt:lpstr>
      <vt:lpstr>Digital Writing Environments</vt:lpstr>
      <vt:lpstr>SAT</vt:lpstr>
      <vt:lpstr>PowerPoint Presentation</vt:lpstr>
      <vt:lpstr>PowerPoint Presentation</vt:lpstr>
      <vt:lpstr>PowerPoint Presentation</vt:lpstr>
      <vt:lpstr>SAT Critical Reading Section</vt:lpstr>
      <vt:lpstr>LUNCH</vt:lpstr>
      <vt:lpstr>VOCABULARY PITFALLS:  Challenges and Pitfalls</vt:lpstr>
      <vt:lpstr> IMPROVING LAB REPORTS  AND RESEARCH PAPERS   </vt:lpstr>
      <vt:lpstr>USING THE 4 A STRATEGY</vt:lpstr>
      <vt:lpstr>DO A JIGSAW</vt:lpstr>
      <vt:lpstr>MORE ABOUT SCIENCE JOURNALS</vt:lpstr>
      <vt:lpstr>BREAK</vt:lpstr>
      <vt:lpstr>WRITING &amp; FORMATIVE ASSESSMENT </vt:lpstr>
      <vt:lpstr>PowerPoint Presentation</vt:lpstr>
      <vt:lpstr>MANAGING THE PAPERWORK LOAD</vt:lpstr>
      <vt:lpstr>PAPERWORK BRAINSTORM</vt:lpstr>
      <vt:lpstr>Evaluation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IN HIGH SCHOOL SCIENCE: STRATEGIES FOR STUDENT SUCCESS</dc:title>
  <dc:creator>perry1pj</dc:creator>
  <cp:lastModifiedBy>kathy</cp:lastModifiedBy>
  <cp:revision>116</cp:revision>
  <cp:lastPrinted>2014-11-04T20:46:31Z</cp:lastPrinted>
  <dcterms:created xsi:type="dcterms:W3CDTF">2010-01-15T19:41:05Z</dcterms:created>
  <dcterms:modified xsi:type="dcterms:W3CDTF">2015-10-27T18:54:05Z</dcterms:modified>
</cp:coreProperties>
</file>