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BB3C7-552A-4434-B681-F8B900D2218E}" type="datetimeFigureOut">
              <a:rPr lang="en-US" smtClean="0"/>
              <a:t>5/2/2023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2E3271-A14A-41EE-B104-A7A70EFCA54A}" type="slidenum">
              <a:rPr lang="en-US" smtClean="0"/>
              <a:t>‹#›</a:t>
            </a:fld>
            <a:endParaRPr lang="en-US"/>
          </a:p>
        </p:txBody>
      </p:sp>
    </p:spTree>
    <p:extLst>
      <p:ext uri="{BB962C8B-B14F-4D97-AF65-F5344CB8AC3E}">
        <p14:creationId xmlns:p14="http://schemas.microsoft.com/office/powerpoint/2010/main" val="985223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18CCCE6-920D-4CE7-B6B5-603CFC41F4DE}" type="datetime1">
              <a:rPr lang="en-US" smtClean="0"/>
              <a:t>5/2/2023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021451-1387-4CA6-816F-3879F97B5CB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164377-0F16-46ED-8F3F-3B8230E3393F}" type="datetime1">
              <a:rPr lang="en-US" smtClean="0"/>
              <a:t>5/2/2023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21451-1387-4CA6-816F-3879F97B5CB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457200" y="2828999"/>
            <a:ext cx="8229600" cy="782723"/>
          </a:xfrm>
          <a:prstGeom prst="rect">
            <a:avLst/>
          </a:prstGeom>
          <a:noFill/>
        </p:spPr>
        <p:txBody>
          <a:bodyPr wrap="square" rtlCol="0"/>
          <a:lstStyle/>
          <a:p>
            <a:pPr algn="ctr"/>
            <a:r>
              <a:rPr lang="en-US" sz="4800" dirty="0">
                <a:solidFill>
                  <a:srgbClr val="4D4D4D"/>
                </a:solidFill>
                <a:latin typeface="Helvetica Neue" pitchFamily="34" charset="0"/>
                <a:cs typeface="Helvetica Neue" pitchFamily="34" charset="0"/>
              </a:rPr>
              <a:t>Exploratory Student Tips</a:t>
            </a:r>
            <a:endParaRPr lang="en-US" sz="4800" dirty="0"/>
          </a:p>
        </p:txBody>
      </p:sp>
      <p:sp>
        <p:nvSpPr>
          <p:cNvPr id="4" name="Object 3"/>
          <p:cNvSpPr txBox="1"/>
          <p:nvPr/>
        </p:nvSpPr>
        <p:spPr>
          <a:xfrm>
            <a:off x="457200" y="5400000"/>
            <a:ext cx="8229600" cy="369332"/>
          </a:xfrm>
          <a:prstGeom prst="rect">
            <a:avLst/>
          </a:prstGeom>
          <a:noFill/>
        </p:spPr>
        <p:txBody>
          <a:bodyPr wrap="square" rtlCol="0"/>
          <a:lstStyle/>
          <a:p>
            <a:pPr algn="ctr"/>
            <a:endParaRPr lang="en-US" sz="1200" dirty="0"/>
          </a:p>
        </p:txBody>
      </p:sp>
      <p:pic>
        <p:nvPicPr>
          <p:cNvPr id="6" name="Picture 5" descr="A black and white sign&#10;&#10;Description automatically generated with low confidence">
            <a:extLst>
              <a:ext uri="{FF2B5EF4-FFF2-40B4-BE49-F238E27FC236}">
                <a16:creationId xmlns:a16="http://schemas.microsoft.com/office/drawing/2014/main" id="{22E82EEA-3D7C-6EE1-9C51-D2A27411CC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0746" y="5203485"/>
            <a:ext cx="3476990" cy="994545"/>
          </a:xfrm>
          <a:prstGeom prst="rect">
            <a:avLst/>
          </a:prstGeom>
        </p:spPr>
      </p:pic>
      <p:sp>
        <p:nvSpPr>
          <p:cNvPr id="7" name="TextBox 6">
            <a:extLst>
              <a:ext uri="{FF2B5EF4-FFF2-40B4-BE49-F238E27FC236}">
                <a16:creationId xmlns:a16="http://schemas.microsoft.com/office/drawing/2014/main" id="{DEED516A-DB0B-07F7-5DA8-BD1CC82FB7D5}"/>
              </a:ext>
            </a:extLst>
          </p:cNvPr>
          <p:cNvSpPr txBox="1"/>
          <p:nvPr/>
        </p:nvSpPr>
        <p:spPr>
          <a:xfrm>
            <a:off x="1740023" y="3611722"/>
            <a:ext cx="5584055" cy="646331"/>
          </a:xfrm>
          <a:prstGeom prst="rect">
            <a:avLst/>
          </a:prstGeom>
          <a:noFill/>
        </p:spPr>
        <p:txBody>
          <a:bodyPr wrap="square" rtlCol="0">
            <a:spAutoFit/>
          </a:bodyPr>
          <a:lstStyle/>
          <a:p>
            <a:pPr algn="ctr"/>
            <a:r>
              <a:rPr lang="en-US" dirty="0"/>
              <a:t>Read about what tips and resources former exploratory students have utilized to find their best fit at GV!</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Q3 - Were you a transfer student to GVSU?</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06476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No, I have only attended GVSU</a:t>
                      </a:r>
                    </a:p>
                  </a:txBody>
                  <a:tcPr/>
                </a:tc>
                <a:tc>
                  <a:txBody>
                    <a:bodyPr/>
                    <a:lstStyle/>
                    <a:p>
                      <a:r>
                        <a:rPr lang="en-US" sz="1600" dirty="0"/>
                        <a:t>84.38%</a:t>
                      </a:r>
                    </a:p>
                  </a:txBody>
                  <a:tcPr/>
                </a:tc>
                <a:tc>
                  <a:txBody>
                    <a:bodyPr/>
                    <a:lstStyle/>
                    <a:p>
                      <a:r>
                        <a:rPr lang="en-US" sz="1600" dirty="0"/>
                        <a:t>54</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I completed 1-2 semesters at a community college</a:t>
                      </a:r>
                    </a:p>
                  </a:txBody>
                  <a:tcPr/>
                </a:tc>
                <a:tc>
                  <a:txBody>
                    <a:bodyPr/>
                    <a:lstStyle/>
                    <a:p>
                      <a:r>
                        <a:rPr lang="en-US" sz="1600" dirty="0"/>
                        <a:t>3.13%</a:t>
                      </a:r>
                    </a:p>
                  </a:txBody>
                  <a:tcPr/>
                </a:tc>
                <a:tc>
                  <a:txBody>
                    <a:bodyPr/>
                    <a:lstStyle/>
                    <a:p>
                      <a:r>
                        <a:rPr lang="en-US" sz="1600" dirty="0"/>
                        <a:t>2</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I completed 1-2 semesters at a four-year institution</a:t>
                      </a:r>
                    </a:p>
                  </a:txBody>
                  <a:tcPr/>
                </a:tc>
                <a:tc>
                  <a:txBody>
                    <a:bodyPr/>
                    <a:lstStyle/>
                    <a:p>
                      <a:r>
                        <a:rPr lang="en-US" sz="1600" dirty="0"/>
                        <a:t>6.25%</a:t>
                      </a:r>
                    </a:p>
                  </a:txBody>
                  <a:tcPr/>
                </a:tc>
                <a:tc>
                  <a:txBody>
                    <a:bodyPr/>
                    <a:lstStyle/>
                    <a:p>
                      <a:r>
                        <a:rPr lang="en-US" sz="1600" dirty="0"/>
                        <a:t>4</a:t>
                      </a:r>
                    </a:p>
                  </a:txBody>
                  <a:tcPr/>
                </a:tc>
                <a:extLst>
                  <a:ext uri="{0D108BD9-81ED-4DB2-BD59-A6C34878D82A}">
                    <a16:rowId xmlns:a16="http://schemas.microsoft.com/office/drawing/2014/main" val="10003"/>
                  </a:ext>
                </a:extLst>
              </a:tr>
              <a:tr h="370840">
                <a:tc>
                  <a:txBody>
                    <a:bodyPr/>
                    <a:lstStyle/>
                    <a:p>
                      <a:r>
                        <a:rPr lang="en-US" sz="1600" dirty="0"/>
                        <a:t>4</a:t>
                      </a:r>
                    </a:p>
                  </a:txBody>
                  <a:tcPr/>
                </a:tc>
                <a:tc>
                  <a:txBody>
                    <a:bodyPr/>
                    <a:lstStyle/>
                    <a:p>
                      <a:r>
                        <a:rPr lang="en-US" sz="1600" dirty="0"/>
                        <a:t>I completed 3-4 semesters at a community college</a:t>
                      </a:r>
                    </a:p>
                  </a:txBody>
                  <a:tcPr/>
                </a:tc>
                <a:tc>
                  <a:txBody>
                    <a:bodyPr/>
                    <a:lstStyle/>
                    <a:p>
                      <a:r>
                        <a:rPr lang="en-US" sz="1600" dirty="0"/>
                        <a:t>1.56%</a:t>
                      </a:r>
                    </a:p>
                  </a:txBody>
                  <a:tcPr/>
                </a:tc>
                <a:tc>
                  <a:txBody>
                    <a:bodyPr/>
                    <a:lstStyle/>
                    <a:p>
                      <a:r>
                        <a:rPr lang="en-US" sz="1600" dirty="0"/>
                        <a:t>1</a:t>
                      </a:r>
                    </a:p>
                  </a:txBody>
                  <a:tcPr/>
                </a:tc>
                <a:extLst>
                  <a:ext uri="{0D108BD9-81ED-4DB2-BD59-A6C34878D82A}">
                    <a16:rowId xmlns:a16="http://schemas.microsoft.com/office/drawing/2014/main" val="10004"/>
                  </a:ext>
                </a:extLst>
              </a:tr>
              <a:tr h="370840">
                <a:tc>
                  <a:txBody>
                    <a:bodyPr/>
                    <a:lstStyle/>
                    <a:p>
                      <a:r>
                        <a:rPr lang="en-US" sz="1600" dirty="0"/>
                        <a:t>5</a:t>
                      </a:r>
                    </a:p>
                  </a:txBody>
                  <a:tcPr/>
                </a:tc>
                <a:tc>
                  <a:txBody>
                    <a:bodyPr/>
                    <a:lstStyle/>
                    <a:p>
                      <a:r>
                        <a:rPr lang="en-US" sz="1600" dirty="0"/>
                        <a:t>I completed 3-4 semesters at a four-year institution</a:t>
                      </a:r>
                    </a:p>
                  </a:txBody>
                  <a:tcPr/>
                </a:tc>
                <a:tc>
                  <a:txBody>
                    <a:bodyPr/>
                    <a:lstStyle/>
                    <a:p>
                      <a:r>
                        <a:rPr lang="en-US" sz="1600" dirty="0"/>
                        <a:t>1.56%</a:t>
                      </a:r>
                    </a:p>
                  </a:txBody>
                  <a:tcPr/>
                </a:tc>
                <a:tc>
                  <a:txBody>
                    <a:bodyPr/>
                    <a:lstStyle/>
                    <a:p>
                      <a:r>
                        <a:rPr lang="en-US" sz="1600" dirty="0"/>
                        <a:t>1</a:t>
                      </a:r>
                    </a:p>
                  </a:txBody>
                  <a:tcPr/>
                </a:tc>
                <a:extLst>
                  <a:ext uri="{0D108BD9-81ED-4DB2-BD59-A6C34878D82A}">
                    <a16:rowId xmlns:a16="http://schemas.microsoft.com/office/drawing/2014/main" val="10005"/>
                  </a:ext>
                </a:extLst>
              </a:tr>
              <a:tr h="370840">
                <a:tc>
                  <a:txBody>
                    <a:bodyPr/>
                    <a:lstStyle/>
                    <a:p>
                      <a:r>
                        <a:rPr lang="en-US" sz="1600" dirty="0"/>
                        <a:t>6</a:t>
                      </a:r>
                    </a:p>
                  </a:txBody>
                  <a:tcPr/>
                </a:tc>
                <a:tc>
                  <a:txBody>
                    <a:bodyPr/>
                    <a:lstStyle/>
                    <a:p>
                      <a:r>
                        <a:rPr lang="en-US" sz="1600" dirty="0"/>
                        <a:t>I completed 5 or more semesters at a community college</a:t>
                      </a:r>
                    </a:p>
                  </a:txBody>
                  <a:tcPr/>
                </a:tc>
                <a:tc>
                  <a:txBody>
                    <a:bodyPr/>
                    <a:lstStyle/>
                    <a:p>
                      <a:r>
                        <a:rPr lang="en-US" sz="1600" dirty="0"/>
                        <a:t>3.13%</a:t>
                      </a:r>
                    </a:p>
                  </a:txBody>
                  <a:tcPr/>
                </a:tc>
                <a:tc>
                  <a:txBody>
                    <a:bodyPr/>
                    <a:lstStyle/>
                    <a:p>
                      <a:r>
                        <a:rPr lang="en-US" sz="1600" dirty="0"/>
                        <a:t>2</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Q3 - Were you a transfer student to GVSU?</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156464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7</a:t>
                      </a:r>
                    </a:p>
                  </a:txBody>
                  <a:tcPr/>
                </a:tc>
                <a:tc>
                  <a:txBody>
                    <a:bodyPr/>
                    <a:lstStyle/>
                    <a:p>
                      <a:r>
                        <a:rPr lang="en-US" sz="1600" dirty="0"/>
                        <a:t>I completed 5 or mores semesters at a four-year institution</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1"/>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64</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t>Q2 - How many semesters have you been enrolled at GVSU?</a:t>
            </a:r>
          </a:p>
        </p:txBody>
      </p:sp>
      <p:pic>
        <p:nvPicPr>
          <p:cNvPr id="3" name="Object 2"/>
          <p:cNvPicPr>
            <a:picLocks noChangeAspect="1"/>
          </p:cNvPicPr>
          <p:nvPr/>
        </p:nvPicPr>
        <p:blipFill>
          <a:blip r:embed="rId2" cstate="print"/>
          <a:stretch>
            <a:fillRect/>
          </a:stretch>
        </p:blipFill>
        <p:spPr>
          <a:xfrm>
            <a:off x="572000" y="1200000"/>
            <a:ext cx="8000000" cy="5000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Q2 - How many semesters have you been enrolled at GVSU?</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2377440"/>
        </p:xfrm>
        <a:graphic>
          <a:graphicData uri="http://schemas.openxmlformats.org/drawingml/2006/table">
            <a:tbl>
              <a:tblPr firstRow="1" bandRow="1">
                <a:tableStyleId>{69012ECD-51FC-41F1-AA8D-1B2483CD663E}</a:tableStyleId>
              </a:tblPr>
              <a:tblGrid>
                <a:gridCol w="1043658">
                  <a:extLst>
                    <a:ext uri="{9D8B030D-6E8A-4147-A177-3AD203B41FA5}">
                      <a16:colId xmlns:a16="http://schemas.microsoft.com/office/drawing/2014/main" val="20000"/>
                    </a:ext>
                  </a:extLst>
                </a:gridCol>
                <a:gridCol w="1043658">
                  <a:extLst>
                    <a:ext uri="{9D8B030D-6E8A-4147-A177-3AD203B41FA5}">
                      <a16:colId xmlns:a16="http://schemas.microsoft.com/office/drawing/2014/main" val="20001"/>
                    </a:ext>
                  </a:extLst>
                </a:gridCol>
                <a:gridCol w="1043658">
                  <a:extLst>
                    <a:ext uri="{9D8B030D-6E8A-4147-A177-3AD203B41FA5}">
                      <a16:colId xmlns:a16="http://schemas.microsoft.com/office/drawing/2014/main" val="20002"/>
                    </a:ext>
                  </a:extLst>
                </a:gridCol>
                <a:gridCol w="1043658">
                  <a:extLst>
                    <a:ext uri="{9D8B030D-6E8A-4147-A177-3AD203B41FA5}">
                      <a16:colId xmlns:a16="http://schemas.microsoft.com/office/drawing/2014/main" val="20003"/>
                    </a:ext>
                  </a:extLst>
                </a:gridCol>
                <a:gridCol w="1043658">
                  <a:extLst>
                    <a:ext uri="{9D8B030D-6E8A-4147-A177-3AD203B41FA5}">
                      <a16:colId xmlns:a16="http://schemas.microsoft.com/office/drawing/2014/main" val="20004"/>
                    </a:ext>
                  </a:extLst>
                </a:gridCol>
                <a:gridCol w="1043658">
                  <a:extLst>
                    <a:ext uri="{9D8B030D-6E8A-4147-A177-3AD203B41FA5}">
                      <a16:colId xmlns:a16="http://schemas.microsoft.com/office/drawing/2014/main" val="20005"/>
                    </a:ext>
                  </a:extLst>
                </a:gridCol>
                <a:gridCol w="1043658">
                  <a:extLst>
                    <a:ext uri="{9D8B030D-6E8A-4147-A177-3AD203B41FA5}">
                      <a16:colId xmlns:a16="http://schemas.microsoft.com/office/drawing/2014/main" val="20006"/>
                    </a:ext>
                  </a:extLst>
                </a:gridCol>
                <a:gridCol w="1043658">
                  <a:extLst>
                    <a:ext uri="{9D8B030D-6E8A-4147-A177-3AD203B41FA5}">
                      <a16:colId xmlns:a16="http://schemas.microsoft.com/office/drawing/2014/main" val="20007"/>
                    </a:ext>
                  </a:extLst>
                </a:gridCol>
              </a:tblGrid>
              <a:tr h="370840">
                <a:tc>
                  <a:txBody>
                    <a:bodyPr/>
                    <a:lstStyle/>
                    <a:p>
                      <a:r>
                        <a:rPr lang="en-US" sz="1600" dirty="0"/>
                        <a:t>#</a:t>
                      </a:r>
                    </a:p>
                  </a:txBody>
                  <a:tcPr/>
                </a:tc>
                <a:tc>
                  <a:txBody>
                    <a:bodyPr/>
                    <a:lstStyle/>
                    <a:p>
                      <a:r>
                        <a:rPr lang="en-US" sz="1600" dirty="0"/>
                        <a:t>Field</a:t>
                      </a:r>
                    </a:p>
                  </a:txBody>
                  <a:tcPr/>
                </a:tc>
                <a:tc>
                  <a:txBody>
                    <a:bodyPr/>
                    <a:lstStyle/>
                    <a:p>
                      <a:r>
                        <a:rPr lang="en-US" sz="1600" dirty="0"/>
                        <a:t>Minimum</a:t>
                      </a:r>
                    </a:p>
                  </a:txBody>
                  <a:tcPr/>
                </a:tc>
                <a:tc>
                  <a:txBody>
                    <a:bodyPr/>
                    <a:lstStyle/>
                    <a:p>
                      <a:r>
                        <a:rPr lang="en-US" sz="1600" dirty="0"/>
                        <a:t>Maximum</a:t>
                      </a:r>
                    </a:p>
                  </a:txBody>
                  <a:tcPr/>
                </a:tc>
                <a:tc>
                  <a:txBody>
                    <a:bodyPr/>
                    <a:lstStyle/>
                    <a:p>
                      <a:r>
                        <a:rPr lang="en-US" sz="1600" dirty="0"/>
                        <a:t>Mean</a:t>
                      </a:r>
                    </a:p>
                  </a:txBody>
                  <a:tcPr/>
                </a:tc>
                <a:tc>
                  <a:txBody>
                    <a:bodyPr/>
                    <a:lstStyle/>
                    <a:p>
                      <a:r>
                        <a:rPr lang="en-US" sz="1600" dirty="0"/>
                        <a:t>Std Deviation</a:t>
                      </a:r>
                    </a:p>
                  </a:txBody>
                  <a:tcPr/>
                </a:tc>
                <a:tc>
                  <a:txBody>
                    <a:bodyPr/>
                    <a:lstStyle/>
                    <a:p>
                      <a:r>
                        <a:rPr lang="en-US" sz="1600" dirty="0"/>
                        <a:t>Variance</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How many semesters have you been enrolled at GVSU?</a:t>
                      </a:r>
                    </a:p>
                  </a:txBody>
                  <a:tcPr/>
                </a:tc>
                <a:tc>
                  <a:txBody>
                    <a:bodyPr/>
                    <a:lstStyle/>
                    <a:p>
                      <a:r>
                        <a:rPr lang="en-US" sz="1600" dirty="0"/>
                        <a:t>1.00</a:t>
                      </a:r>
                    </a:p>
                  </a:txBody>
                  <a:tcPr/>
                </a:tc>
                <a:tc>
                  <a:txBody>
                    <a:bodyPr/>
                    <a:lstStyle/>
                    <a:p>
                      <a:r>
                        <a:rPr lang="en-US" sz="1600" dirty="0"/>
                        <a:t>7.00</a:t>
                      </a:r>
                    </a:p>
                  </a:txBody>
                  <a:tcPr/>
                </a:tc>
                <a:tc>
                  <a:txBody>
                    <a:bodyPr/>
                    <a:lstStyle/>
                    <a:p>
                      <a:r>
                        <a:rPr lang="en-US" sz="1600" dirty="0"/>
                        <a:t>2.33</a:t>
                      </a:r>
                    </a:p>
                  </a:txBody>
                  <a:tcPr/>
                </a:tc>
                <a:tc>
                  <a:txBody>
                    <a:bodyPr/>
                    <a:lstStyle/>
                    <a:p>
                      <a:r>
                        <a:rPr lang="en-US" sz="1600" dirty="0"/>
                        <a:t>1.34</a:t>
                      </a:r>
                    </a:p>
                  </a:txBody>
                  <a:tcPr/>
                </a:tc>
                <a:tc>
                  <a:txBody>
                    <a:bodyPr/>
                    <a:lstStyle/>
                    <a:p>
                      <a:r>
                        <a:rPr lang="en-US" sz="1600" dirty="0"/>
                        <a:t>1.78</a:t>
                      </a:r>
                    </a:p>
                  </a:txBody>
                  <a:tcPr/>
                </a:tc>
                <a:tc>
                  <a:txBody>
                    <a:bodyPr/>
                    <a:lstStyle/>
                    <a:p>
                      <a:r>
                        <a:rPr lang="en-US" sz="1600" dirty="0"/>
                        <a:t>64</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Q2 - How many semesters have you been enrolled at GVSU?</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333756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1</a:t>
                      </a:r>
                    </a:p>
                  </a:txBody>
                  <a:tcPr/>
                </a:tc>
                <a:tc>
                  <a:txBody>
                    <a:bodyPr/>
                    <a:lstStyle/>
                    <a:p>
                      <a:r>
                        <a:rPr lang="en-US" sz="1600" dirty="0"/>
                        <a:t>28.13%</a:t>
                      </a:r>
                    </a:p>
                  </a:txBody>
                  <a:tcPr/>
                </a:tc>
                <a:tc>
                  <a:txBody>
                    <a:bodyPr/>
                    <a:lstStyle/>
                    <a:p>
                      <a:r>
                        <a:rPr lang="en-US" sz="1600" dirty="0"/>
                        <a:t>18</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2</a:t>
                      </a:r>
                    </a:p>
                  </a:txBody>
                  <a:tcPr/>
                </a:tc>
                <a:tc>
                  <a:txBody>
                    <a:bodyPr/>
                    <a:lstStyle/>
                    <a:p>
                      <a:r>
                        <a:rPr lang="en-US" sz="1600" dirty="0"/>
                        <a:t>42.19%</a:t>
                      </a:r>
                    </a:p>
                  </a:txBody>
                  <a:tcPr/>
                </a:tc>
                <a:tc>
                  <a:txBody>
                    <a:bodyPr/>
                    <a:lstStyle/>
                    <a:p>
                      <a:r>
                        <a:rPr lang="en-US" sz="1600" dirty="0"/>
                        <a:t>27</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3</a:t>
                      </a:r>
                    </a:p>
                  </a:txBody>
                  <a:tcPr/>
                </a:tc>
                <a:tc>
                  <a:txBody>
                    <a:bodyPr/>
                    <a:lstStyle/>
                    <a:p>
                      <a:r>
                        <a:rPr lang="en-US" sz="1600" dirty="0"/>
                        <a:t>9.38%</a:t>
                      </a:r>
                    </a:p>
                  </a:txBody>
                  <a:tcPr/>
                </a:tc>
                <a:tc>
                  <a:txBody>
                    <a:bodyPr/>
                    <a:lstStyle/>
                    <a:p>
                      <a:r>
                        <a:rPr lang="en-US" sz="1600" dirty="0"/>
                        <a:t>6</a:t>
                      </a:r>
                    </a:p>
                  </a:txBody>
                  <a:tcPr/>
                </a:tc>
                <a:extLst>
                  <a:ext uri="{0D108BD9-81ED-4DB2-BD59-A6C34878D82A}">
                    <a16:rowId xmlns:a16="http://schemas.microsoft.com/office/drawing/2014/main" val="10003"/>
                  </a:ext>
                </a:extLst>
              </a:tr>
              <a:tr h="370840">
                <a:tc>
                  <a:txBody>
                    <a:bodyPr/>
                    <a:lstStyle/>
                    <a:p>
                      <a:r>
                        <a:rPr lang="en-US" sz="1600" dirty="0"/>
                        <a:t>4</a:t>
                      </a:r>
                    </a:p>
                  </a:txBody>
                  <a:tcPr/>
                </a:tc>
                <a:tc>
                  <a:txBody>
                    <a:bodyPr/>
                    <a:lstStyle/>
                    <a:p>
                      <a:r>
                        <a:rPr lang="en-US" sz="1600" dirty="0"/>
                        <a:t>4</a:t>
                      </a:r>
                    </a:p>
                  </a:txBody>
                  <a:tcPr/>
                </a:tc>
                <a:tc>
                  <a:txBody>
                    <a:bodyPr/>
                    <a:lstStyle/>
                    <a:p>
                      <a:r>
                        <a:rPr lang="en-US" sz="1600" dirty="0"/>
                        <a:t>15.63%</a:t>
                      </a:r>
                    </a:p>
                  </a:txBody>
                  <a:tcPr/>
                </a:tc>
                <a:tc>
                  <a:txBody>
                    <a:bodyPr/>
                    <a:lstStyle/>
                    <a:p>
                      <a:r>
                        <a:rPr lang="en-US" sz="1600" dirty="0"/>
                        <a:t>10</a:t>
                      </a:r>
                    </a:p>
                  </a:txBody>
                  <a:tcPr/>
                </a:tc>
                <a:extLst>
                  <a:ext uri="{0D108BD9-81ED-4DB2-BD59-A6C34878D82A}">
                    <a16:rowId xmlns:a16="http://schemas.microsoft.com/office/drawing/2014/main" val="10004"/>
                  </a:ext>
                </a:extLst>
              </a:tr>
              <a:tr h="370840">
                <a:tc>
                  <a:txBody>
                    <a:bodyPr/>
                    <a:lstStyle/>
                    <a:p>
                      <a:r>
                        <a:rPr lang="en-US" sz="1600" dirty="0"/>
                        <a:t>5</a:t>
                      </a:r>
                    </a:p>
                  </a:txBody>
                  <a:tcPr/>
                </a:tc>
                <a:tc>
                  <a:txBody>
                    <a:bodyPr/>
                    <a:lstStyle/>
                    <a:p>
                      <a:r>
                        <a:rPr lang="en-US" sz="1600" dirty="0"/>
                        <a:t>5</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5"/>
                  </a:ext>
                </a:extLst>
              </a:tr>
              <a:tr h="370840">
                <a:tc>
                  <a:txBody>
                    <a:bodyPr/>
                    <a:lstStyle/>
                    <a:p>
                      <a:r>
                        <a:rPr lang="en-US" sz="1600" dirty="0"/>
                        <a:t>6</a:t>
                      </a:r>
                    </a:p>
                  </a:txBody>
                  <a:tcPr/>
                </a:tc>
                <a:tc>
                  <a:txBody>
                    <a:bodyPr/>
                    <a:lstStyle/>
                    <a:p>
                      <a:r>
                        <a:rPr lang="en-US" sz="1600" dirty="0"/>
                        <a:t>6</a:t>
                      </a:r>
                    </a:p>
                  </a:txBody>
                  <a:tcPr/>
                </a:tc>
                <a:tc>
                  <a:txBody>
                    <a:bodyPr/>
                    <a:lstStyle/>
                    <a:p>
                      <a:r>
                        <a:rPr lang="en-US" sz="1600" dirty="0"/>
                        <a:t>3.13%</a:t>
                      </a:r>
                    </a:p>
                  </a:txBody>
                  <a:tcPr/>
                </a:tc>
                <a:tc>
                  <a:txBody>
                    <a:bodyPr/>
                    <a:lstStyle/>
                    <a:p>
                      <a:r>
                        <a:rPr lang="en-US" sz="1600" dirty="0"/>
                        <a:t>2</a:t>
                      </a:r>
                    </a:p>
                  </a:txBody>
                  <a:tcPr/>
                </a:tc>
                <a:extLst>
                  <a:ext uri="{0D108BD9-81ED-4DB2-BD59-A6C34878D82A}">
                    <a16:rowId xmlns:a16="http://schemas.microsoft.com/office/drawing/2014/main" val="10006"/>
                  </a:ext>
                </a:extLst>
              </a:tr>
              <a:tr h="370840">
                <a:tc>
                  <a:txBody>
                    <a:bodyPr/>
                    <a:lstStyle/>
                    <a:p>
                      <a:r>
                        <a:rPr lang="en-US" sz="1600" dirty="0"/>
                        <a:t>7</a:t>
                      </a:r>
                    </a:p>
                  </a:txBody>
                  <a:tcPr/>
                </a:tc>
                <a:tc>
                  <a:txBody>
                    <a:bodyPr/>
                    <a:lstStyle/>
                    <a:p>
                      <a:r>
                        <a:rPr lang="en-US" sz="1600" dirty="0"/>
                        <a:t>More than 6</a:t>
                      </a:r>
                    </a:p>
                  </a:txBody>
                  <a:tcPr/>
                </a:tc>
                <a:tc>
                  <a:txBody>
                    <a:bodyPr/>
                    <a:lstStyle/>
                    <a:p>
                      <a:r>
                        <a:rPr lang="en-US" sz="1600" dirty="0"/>
                        <a:t>1.56%</a:t>
                      </a:r>
                    </a:p>
                  </a:txBody>
                  <a:tcPr/>
                </a:tc>
                <a:tc>
                  <a:txBody>
                    <a:bodyPr/>
                    <a:lstStyle/>
                    <a:p>
                      <a:r>
                        <a:rPr lang="en-US" sz="1600" dirty="0"/>
                        <a:t>1</a:t>
                      </a:r>
                    </a:p>
                  </a:txBody>
                  <a:tcPr/>
                </a:tc>
                <a:extLst>
                  <a:ext uri="{0D108BD9-81ED-4DB2-BD59-A6C34878D82A}">
                    <a16:rowId xmlns:a16="http://schemas.microsoft.com/office/drawing/2014/main" val="10007"/>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64</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t>Q4 - Who helped you decide on your major?  Select all that apply.</a:t>
            </a:r>
          </a:p>
        </p:txBody>
      </p:sp>
      <p:pic>
        <p:nvPicPr>
          <p:cNvPr id="3" name="Object 2"/>
          <p:cNvPicPr>
            <a:picLocks noChangeAspect="1"/>
          </p:cNvPicPr>
          <p:nvPr/>
        </p:nvPicPr>
        <p:blipFill>
          <a:blip r:embed="rId2" cstate="print"/>
          <a:stretch>
            <a:fillRect/>
          </a:stretch>
        </p:blipFill>
        <p:spPr>
          <a:xfrm>
            <a:off x="572000" y="1200000"/>
            <a:ext cx="8000000" cy="5000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Q4 - Who helped you decide on your major?  Select all that apply.</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12496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Faculty member in a class I took</a:t>
                      </a:r>
                    </a:p>
                  </a:txBody>
                  <a:tcPr/>
                </a:tc>
                <a:tc>
                  <a:txBody>
                    <a:bodyPr/>
                    <a:lstStyle/>
                    <a:p>
                      <a:r>
                        <a:rPr lang="en-US" sz="1600" dirty="0"/>
                        <a:t>12.50%</a:t>
                      </a:r>
                    </a:p>
                  </a:txBody>
                  <a:tcPr/>
                </a:tc>
                <a:tc>
                  <a:txBody>
                    <a:bodyPr/>
                    <a:lstStyle/>
                    <a:p>
                      <a:r>
                        <a:rPr lang="en-US" sz="1600" dirty="0"/>
                        <a:t>14</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Faculty advisor</a:t>
                      </a:r>
                    </a:p>
                  </a:txBody>
                  <a:tcPr/>
                </a:tc>
                <a:tc>
                  <a:txBody>
                    <a:bodyPr/>
                    <a:lstStyle/>
                    <a:p>
                      <a:r>
                        <a:rPr lang="en-US" sz="1600" dirty="0"/>
                        <a:t>16.96%</a:t>
                      </a:r>
                    </a:p>
                  </a:txBody>
                  <a:tcPr/>
                </a:tc>
                <a:tc>
                  <a:txBody>
                    <a:bodyPr/>
                    <a:lstStyle/>
                    <a:p>
                      <a:r>
                        <a:rPr lang="en-US" sz="1600" dirty="0"/>
                        <a:t>19</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Professional Advisor</a:t>
                      </a:r>
                    </a:p>
                  </a:txBody>
                  <a:tcPr/>
                </a:tc>
                <a:tc>
                  <a:txBody>
                    <a:bodyPr/>
                    <a:lstStyle/>
                    <a:p>
                      <a:r>
                        <a:rPr lang="en-US" sz="1600" dirty="0"/>
                        <a:t>8.93%</a:t>
                      </a:r>
                    </a:p>
                  </a:txBody>
                  <a:tcPr/>
                </a:tc>
                <a:tc>
                  <a:txBody>
                    <a:bodyPr/>
                    <a:lstStyle/>
                    <a:p>
                      <a:r>
                        <a:rPr lang="en-US" sz="1600" dirty="0"/>
                        <a:t>10</a:t>
                      </a:r>
                    </a:p>
                  </a:txBody>
                  <a:tcPr/>
                </a:tc>
                <a:extLst>
                  <a:ext uri="{0D108BD9-81ED-4DB2-BD59-A6C34878D82A}">
                    <a16:rowId xmlns:a16="http://schemas.microsoft.com/office/drawing/2014/main" val="10003"/>
                  </a:ext>
                </a:extLst>
              </a:tr>
              <a:tr h="370840">
                <a:tc>
                  <a:txBody>
                    <a:bodyPr/>
                    <a:lstStyle/>
                    <a:p>
                      <a:r>
                        <a:rPr lang="en-US" sz="1600" dirty="0"/>
                        <a:t>4</a:t>
                      </a:r>
                    </a:p>
                  </a:txBody>
                  <a:tcPr/>
                </a:tc>
                <a:tc>
                  <a:txBody>
                    <a:bodyPr/>
                    <a:lstStyle/>
                    <a:p>
                      <a:r>
                        <a:rPr lang="en-US" sz="1600" dirty="0"/>
                        <a:t>Career Center Staff Member</a:t>
                      </a:r>
                    </a:p>
                  </a:txBody>
                  <a:tcPr/>
                </a:tc>
                <a:tc>
                  <a:txBody>
                    <a:bodyPr/>
                    <a:lstStyle/>
                    <a:p>
                      <a:r>
                        <a:rPr lang="en-US" sz="1600" dirty="0"/>
                        <a:t>3.57%</a:t>
                      </a:r>
                    </a:p>
                  </a:txBody>
                  <a:tcPr/>
                </a:tc>
                <a:tc>
                  <a:txBody>
                    <a:bodyPr/>
                    <a:lstStyle/>
                    <a:p>
                      <a:r>
                        <a:rPr lang="en-US" sz="1600" dirty="0"/>
                        <a:t>4</a:t>
                      </a:r>
                    </a:p>
                  </a:txBody>
                  <a:tcPr/>
                </a:tc>
                <a:extLst>
                  <a:ext uri="{0D108BD9-81ED-4DB2-BD59-A6C34878D82A}">
                    <a16:rowId xmlns:a16="http://schemas.microsoft.com/office/drawing/2014/main" val="10004"/>
                  </a:ext>
                </a:extLst>
              </a:tr>
              <a:tr h="370840">
                <a:tc>
                  <a:txBody>
                    <a:bodyPr/>
                    <a:lstStyle/>
                    <a:p>
                      <a:r>
                        <a:rPr lang="en-US" sz="1600" dirty="0"/>
                        <a:t>5</a:t>
                      </a:r>
                    </a:p>
                  </a:txBody>
                  <a:tcPr/>
                </a:tc>
                <a:tc>
                  <a:txBody>
                    <a:bodyPr/>
                    <a:lstStyle/>
                    <a:p>
                      <a:r>
                        <a:rPr lang="en-US" sz="1600" dirty="0"/>
                        <a:t>Family Member</a:t>
                      </a:r>
                    </a:p>
                  </a:txBody>
                  <a:tcPr/>
                </a:tc>
                <a:tc>
                  <a:txBody>
                    <a:bodyPr/>
                    <a:lstStyle/>
                    <a:p>
                      <a:r>
                        <a:rPr lang="en-US" sz="1600" dirty="0"/>
                        <a:t>21.43%</a:t>
                      </a:r>
                    </a:p>
                  </a:txBody>
                  <a:tcPr/>
                </a:tc>
                <a:tc>
                  <a:txBody>
                    <a:bodyPr/>
                    <a:lstStyle/>
                    <a:p>
                      <a:r>
                        <a:rPr lang="en-US" sz="1600" dirty="0"/>
                        <a:t>24</a:t>
                      </a:r>
                    </a:p>
                  </a:txBody>
                  <a:tcPr/>
                </a:tc>
                <a:extLst>
                  <a:ext uri="{0D108BD9-81ED-4DB2-BD59-A6C34878D82A}">
                    <a16:rowId xmlns:a16="http://schemas.microsoft.com/office/drawing/2014/main" val="10005"/>
                  </a:ext>
                </a:extLst>
              </a:tr>
              <a:tr h="370840">
                <a:tc>
                  <a:txBody>
                    <a:bodyPr/>
                    <a:lstStyle/>
                    <a:p>
                      <a:r>
                        <a:rPr lang="en-US" sz="1600" dirty="0"/>
                        <a:t>6</a:t>
                      </a:r>
                    </a:p>
                  </a:txBody>
                  <a:tcPr/>
                </a:tc>
                <a:tc>
                  <a:txBody>
                    <a:bodyPr/>
                    <a:lstStyle/>
                    <a:p>
                      <a:r>
                        <a:rPr lang="en-US" sz="1600" dirty="0"/>
                        <a:t>Friend</a:t>
                      </a:r>
                    </a:p>
                  </a:txBody>
                  <a:tcPr/>
                </a:tc>
                <a:tc>
                  <a:txBody>
                    <a:bodyPr/>
                    <a:lstStyle/>
                    <a:p>
                      <a:r>
                        <a:rPr lang="en-US" sz="1600" dirty="0"/>
                        <a:t>12.50%</a:t>
                      </a:r>
                    </a:p>
                  </a:txBody>
                  <a:tcPr/>
                </a:tc>
                <a:tc>
                  <a:txBody>
                    <a:bodyPr/>
                    <a:lstStyle/>
                    <a:p>
                      <a:r>
                        <a:rPr lang="en-US" sz="1600" dirty="0"/>
                        <a:t>14</a:t>
                      </a:r>
                    </a:p>
                  </a:txBody>
                  <a:tcPr/>
                </a:tc>
                <a:extLst>
                  <a:ext uri="{0D108BD9-81ED-4DB2-BD59-A6C34878D82A}">
                    <a16:rowId xmlns:a16="http://schemas.microsoft.com/office/drawing/2014/main" val="10006"/>
                  </a:ext>
                </a:extLst>
              </a:tr>
              <a:tr h="370840">
                <a:tc>
                  <a:txBody>
                    <a:bodyPr/>
                    <a:lstStyle/>
                    <a:p>
                      <a:r>
                        <a:rPr lang="en-US" sz="1600" dirty="0"/>
                        <a:t>7</a:t>
                      </a:r>
                    </a:p>
                  </a:txBody>
                  <a:tcPr/>
                </a:tc>
                <a:tc>
                  <a:txBody>
                    <a:bodyPr/>
                    <a:lstStyle/>
                    <a:p>
                      <a:r>
                        <a:rPr lang="en-US" sz="1600" dirty="0"/>
                        <a:t>Significant Other</a:t>
                      </a:r>
                    </a:p>
                  </a:txBody>
                  <a:tcPr/>
                </a:tc>
                <a:tc>
                  <a:txBody>
                    <a:bodyPr/>
                    <a:lstStyle/>
                    <a:p>
                      <a:r>
                        <a:rPr lang="en-US" sz="1600" dirty="0"/>
                        <a:t>3.57%</a:t>
                      </a:r>
                    </a:p>
                  </a:txBody>
                  <a:tcPr/>
                </a:tc>
                <a:tc>
                  <a:txBody>
                    <a:bodyPr/>
                    <a:lstStyle/>
                    <a:p>
                      <a:r>
                        <a:rPr lang="en-US" sz="1600" dirty="0"/>
                        <a:t>4</a:t>
                      </a:r>
                    </a:p>
                  </a:txBody>
                  <a:tcPr/>
                </a:tc>
                <a:extLst>
                  <a:ext uri="{0D108BD9-81ED-4DB2-BD59-A6C34878D82A}">
                    <a16:rowId xmlns:a16="http://schemas.microsoft.com/office/drawing/2014/main" val="10007"/>
                  </a:ext>
                </a:extLst>
              </a:tr>
              <a:tr h="370840">
                <a:tc>
                  <a:txBody>
                    <a:bodyPr/>
                    <a:lstStyle/>
                    <a:p>
                      <a:r>
                        <a:rPr lang="en-US" sz="1600" dirty="0"/>
                        <a:t>8</a:t>
                      </a:r>
                    </a:p>
                  </a:txBody>
                  <a:tcPr/>
                </a:tc>
                <a:tc>
                  <a:txBody>
                    <a:bodyPr/>
                    <a:lstStyle/>
                    <a:p>
                      <a:r>
                        <a:rPr lang="en-US" sz="1600" dirty="0"/>
                        <a:t>Other</a:t>
                      </a:r>
                    </a:p>
                  </a:txBody>
                  <a:tcPr/>
                </a:tc>
                <a:tc>
                  <a:txBody>
                    <a:bodyPr/>
                    <a:lstStyle/>
                    <a:p>
                      <a:r>
                        <a:rPr lang="en-US" sz="1600" dirty="0"/>
                        <a:t>20.54%</a:t>
                      </a:r>
                    </a:p>
                  </a:txBody>
                  <a:tcPr/>
                </a:tc>
                <a:tc>
                  <a:txBody>
                    <a:bodyPr/>
                    <a:lstStyle/>
                    <a:p>
                      <a:r>
                        <a:rPr lang="en-US" sz="1600" dirty="0"/>
                        <a:t>23</a:t>
                      </a:r>
                    </a:p>
                  </a:txBody>
                  <a:tcPr/>
                </a:tc>
                <a:extLst>
                  <a:ext uri="{0D108BD9-81ED-4DB2-BD59-A6C34878D82A}">
                    <a16:rowId xmlns:a16="http://schemas.microsoft.com/office/drawing/2014/main" val="10008"/>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112</a:t>
                      </a: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Q4 - Who helped you decide on your major?  Select all that apply.</a:t>
            </a:r>
          </a:p>
        </p:txBody>
      </p:sp>
      <p:sp>
        <p:nvSpPr>
          <p:cNvPr id="3" name="Object 2"/>
          <p:cNvSpPr txBox="1"/>
          <p:nvPr/>
        </p:nvSpPr>
        <p:spPr>
          <a:xfrm>
            <a:off x="270000" y="800000"/>
            <a:ext cx="8229600" cy="369332"/>
          </a:xfrm>
          <a:prstGeom prst="rect">
            <a:avLst/>
          </a:prstGeom>
          <a:noFill/>
        </p:spPr>
        <p:txBody>
          <a:bodyPr wrap="square" rtlCol="0"/>
          <a:lstStyle/>
          <a:p>
            <a:r>
              <a:rPr lang="en-US" sz="1600" dirty="0"/>
              <a:t>Q4_8_TEXT - Other</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958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 - Text</a:t>
                      </a:r>
                    </a:p>
                  </a:txBody>
                  <a:tcPr/>
                </a:tc>
                <a:extLst>
                  <a:ext uri="{0D108BD9-81ED-4DB2-BD59-A6C34878D82A}">
                    <a16:rowId xmlns:a16="http://schemas.microsoft.com/office/drawing/2014/main" val="10000"/>
                  </a:ext>
                </a:extLst>
              </a:tr>
              <a:tr h="370840">
                <a:tc>
                  <a:txBody>
                    <a:bodyPr/>
                    <a:lstStyle/>
                    <a:p>
                      <a:r>
                        <a:rPr lang="en-US" sz="1600" dirty="0"/>
                        <a:t>Myself</a:t>
                      </a:r>
                    </a:p>
                  </a:txBody>
                  <a:tcPr/>
                </a:tc>
                <a:extLst>
                  <a:ext uri="{0D108BD9-81ED-4DB2-BD59-A6C34878D82A}">
                    <a16:rowId xmlns:a16="http://schemas.microsoft.com/office/drawing/2014/main" val="10001"/>
                  </a:ext>
                </a:extLst>
              </a:tr>
              <a:tr h="370840">
                <a:tc>
                  <a:txBody>
                    <a:bodyPr/>
                    <a:lstStyle/>
                    <a:p>
                      <a:r>
                        <a:rPr lang="en-US" sz="1600" dirty="0"/>
                        <a:t>Handshake App</a:t>
                      </a:r>
                    </a:p>
                  </a:txBody>
                  <a:tcPr/>
                </a:tc>
                <a:extLst>
                  <a:ext uri="{0D108BD9-81ED-4DB2-BD59-A6C34878D82A}">
                    <a16:rowId xmlns:a16="http://schemas.microsoft.com/office/drawing/2014/main" val="10002"/>
                  </a:ext>
                </a:extLst>
              </a:tr>
              <a:tr h="370840">
                <a:tc>
                  <a:txBody>
                    <a:bodyPr/>
                    <a:lstStyle/>
                    <a:p>
                      <a:r>
                        <a:rPr lang="en-US" sz="1600" dirty="0"/>
                        <a:t>Myself</a:t>
                      </a:r>
                    </a:p>
                  </a:txBody>
                  <a:tcPr/>
                </a:tc>
                <a:extLst>
                  <a:ext uri="{0D108BD9-81ED-4DB2-BD59-A6C34878D82A}">
                    <a16:rowId xmlns:a16="http://schemas.microsoft.com/office/drawing/2014/main" val="10003"/>
                  </a:ext>
                </a:extLst>
              </a:tr>
              <a:tr h="370840">
                <a:tc>
                  <a:txBody>
                    <a:bodyPr/>
                    <a:lstStyle/>
                    <a:p>
                      <a:r>
                        <a:rPr lang="en-US" sz="1600" dirty="0"/>
                        <a:t>Delta Sigma Pi</a:t>
                      </a:r>
                    </a:p>
                  </a:txBody>
                  <a:tcPr/>
                </a:tc>
                <a:extLst>
                  <a:ext uri="{0D108BD9-81ED-4DB2-BD59-A6C34878D82A}">
                    <a16:rowId xmlns:a16="http://schemas.microsoft.com/office/drawing/2014/main" val="10004"/>
                  </a:ext>
                </a:extLst>
              </a:tr>
              <a:tr h="370840">
                <a:tc>
                  <a:txBody>
                    <a:bodyPr/>
                    <a:lstStyle/>
                    <a:p>
                      <a:r>
                        <a:rPr lang="en-US" sz="1600" dirty="0"/>
                        <a:t>myself</a:t>
                      </a:r>
                    </a:p>
                  </a:txBody>
                  <a:tcPr/>
                </a:tc>
                <a:extLst>
                  <a:ext uri="{0D108BD9-81ED-4DB2-BD59-A6C34878D82A}">
                    <a16:rowId xmlns:a16="http://schemas.microsoft.com/office/drawing/2014/main" val="10005"/>
                  </a:ext>
                </a:extLst>
              </a:tr>
              <a:tr h="370840">
                <a:tc>
                  <a:txBody>
                    <a:bodyPr/>
                    <a:lstStyle/>
                    <a:p>
                      <a:r>
                        <a:rPr lang="en-US" sz="1600" dirty="0"/>
                        <a:t>I took classes of majors I was considering but after taking the classes decided I didn’t want to do them anymore </a:t>
                      </a:r>
                    </a:p>
                  </a:txBody>
                  <a:tcPr/>
                </a:tc>
                <a:extLst>
                  <a:ext uri="{0D108BD9-81ED-4DB2-BD59-A6C34878D82A}">
                    <a16:rowId xmlns:a16="http://schemas.microsoft.com/office/drawing/2014/main" val="10006"/>
                  </a:ext>
                </a:extLst>
              </a:tr>
              <a:tr h="370840">
                <a:tc>
                  <a:txBody>
                    <a:bodyPr/>
                    <a:lstStyle/>
                    <a:p>
                      <a:r>
                        <a:rPr lang="en-US" sz="1600" dirty="0"/>
                        <a:t>That was my major at my last college</a:t>
                      </a:r>
                    </a:p>
                  </a:txBody>
                  <a:tcPr/>
                </a:tc>
                <a:extLst>
                  <a:ext uri="{0D108BD9-81ED-4DB2-BD59-A6C34878D82A}">
                    <a16:rowId xmlns:a16="http://schemas.microsoft.com/office/drawing/2014/main" val="10007"/>
                  </a:ext>
                </a:extLst>
              </a:tr>
              <a:tr h="370840">
                <a:tc>
                  <a:txBody>
                    <a:bodyPr/>
                    <a:lstStyle/>
                    <a:p>
                      <a:r>
                        <a:rPr lang="en-US" sz="1600" dirty="0"/>
                        <a:t>Professor Galen: took his psych course and declared afterwards</a:t>
                      </a:r>
                    </a:p>
                  </a:txBody>
                  <a:tcPr/>
                </a:tc>
                <a:extLst>
                  <a:ext uri="{0D108BD9-81ED-4DB2-BD59-A6C34878D82A}">
                    <a16:rowId xmlns:a16="http://schemas.microsoft.com/office/drawing/2014/main" val="10008"/>
                  </a:ext>
                </a:extLst>
              </a:tr>
              <a:tr h="370840">
                <a:tc>
                  <a:txBody>
                    <a:bodyPr/>
                    <a:lstStyle/>
                    <a:p>
                      <a:r>
                        <a:rPr lang="en-US" sz="1600" dirty="0"/>
                        <a:t>I already knew what I wanted to major in, I just couldnt declare it due to technical difficulties in the art program while the curriculum was under construction</a:t>
                      </a:r>
                    </a:p>
                  </a:txBody>
                  <a:tcPr/>
                </a:tc>
                <a:extLst>
                  <a:ext uri="{0D108BD9-81ED-4DB2-BD59-A6C34878D82A}">
                    <a16:rowId xmlns:a16="http://schemas.microsoft.com/office/drawing/2014/main" val="10009"/>
                  </a:ext>
                </a:extLst>
              </a:tr>
              <a:tr h="370840">
                <a:tc>
                  <a:txBody>
                    <a:bodyPr/>
                    <a:lstStyle/>
                    <a:p>
                      <a:r>
                        <a:rPr lang="en-US" sz="1600" dirty="0"/>
                        <a:t>Myself</a:t>
                      </a:r>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Q4 - Who helped you decide on your major?  Select all that apply.</a:t>
            </a:r>
          </a:p>
        </p:txBody>
      </p:sp>
      <p:sp>
        <p:nvSpPr>
          <p:cNvPr id="3" name="Object 2"/>
          <p:cNvSpPr txBox="1"/>
          <p:nvPr/>
        </p:nvSpPr>
        <p:spPr>
          <a:xfrm>
            <a:off x="270000" y="800000"/>
            <a:ext cx="8229600" cy="369332"/>
          </a:xfrm>
          <a:prstGeom prst="rect">
            <a:avLst/>
          </a:prstGeom>
          <a:noFill/>
        </p:spPr>
        <p:txBody>
          <a:bodyPr wrap="square" rtlCol="0"/>
          <a:lstStyle/>
          <a:p>
            <a:r>
              <a:rPr lang="en-US" sz="1600" dirty="0"/>
              <a:t>Q4_8_TEXT - Other</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6583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 - Text</a:t>
                      </a:r>
                    </a:p>
                  </a:txBody>
                  <a:tcPr/>
                </a:tc>
                <a:extLst>
                  <a:ext uri="{0D108BD9-81ED-4DB2-BD59-A6C34878D82A}">
                    <a16:rowId xmlns:a16="http://schemas.microsoft.com/office/drawing/2014/main" val="10000"/>
                  </a:ext>
                </a:extLst>
              </a:tr>
              <a:tr h="370840">
                <a:tc>
                  <a:txBody>
                    <a:bodyPr/>
                    <a:lstStyle/>
                    <a:p>
                      <a:r>
                        <a:rPr lang="en-US" sz="1600" dirty="0"/>
                        <a:t>That was my major at my last college</a:t>
                      </a:r>
                    </a:p>
                  </a:txBody>
                  <a:tcPr/>
                </a:tc>
                <a:extLst>
                  <a:ext uri="{0D108BD9-81ED-4DB2-BD59-A6C34878D82A}">
                    <a16:rowId xmlns:a16="http://schemas.microsoft.com/office/drawing/2014/main" val="10001"/>
                  </a:ext>
                </a:extLst>
              </a:tr>
              <a:tr h="370840">
                <a:tc>
                  <a:txBody>
                    <a:bodyPr/>
                    <a:lstStyle/>
                    <a:p>
                      <a:r>
                        <a:rPr lang="en-US" sz="1600" dirty="0"/>
                        <a:t>myself</a:t>
                      </a:r>
                    </a:p>
                  </a:txBody>
                  <a:tcPr/>
                </a:tc>
                <a:extLst>
                  <a:ext uri="{0D108BD9-81ED-4DB2-BD59-A6C34878D82A}">
                    <a16:rowId xmlns:a16="http://schemas.microsoft.com/office/drawing/2014/main" val="10002"/>
                  </a:ext>
                </a:extLst>
              </a:tr>
              <a:tr h="370840">
                <a:tc>
                  <a:txBody>
                    <a:bodyPr/>
                    <a:lstStyle/>
                    <a:p>
                      <a:r>
                        <a:rPr lang="en-US" sz="1600" dirty="0"/>
                        <a:t>Teachers in Highschool, as well as a camping trip I took with Geology students and professors when I was still Undecided for my major.</a:t>
                      </a:r>
                    </a:p>
                  </a:txBody>
                  <a:tcPr/>
                </a:tc>
                <a:extLst>
                  <a:ext uri="{0D108BD9-81ED-4DB2-BD59-A6C34878D82A}">
                    <a16:rowId xmlns:a16="http://schemas.microsoft.com/office/drawing/2014/main" val="10003"/>
                  </a:ext>
                </a:extLst>
              </a:tr>
              <a:tr h="370840">
                <a:tc>
                  <a:txBody>
                    <a:bodyPr/>
                    <a:lstStyle/>
                    <a:p>
                      <a:r>
                        <a:rPr lang="en-US" sz="1600" dirty="0"/>
                        <a:t>I knew what I wanted to do just didn't know how to get there. </a:t>
                      </a:r>
                    </a:p>
                  </a:txBody>
                  <a:tcPr/>
                </a:tc>
                <a:extLst>
                  <a:ext uri="{0D108BD9-81ED-4DB2-BD59-A6C34878D82A}">
                    <a16:rowId xmlns:a16="http://schemas.microsoft.com/office/drawing/2014/main" val="10004"/>
                  </a:ext>
                </a:extLst>
              </a:tr>
              <a:tr h="370840">
                <a:tc>
                  <a:txBody>
                    <a:bodyPr/>
                    <a:lstStyle/>
                    <a:p>
                      <a:r>
                        <a:rPr lang="en-US" sz="1600" dirty="0"/>
                        <a:t>Myself</a:t>
                      </a:r>
                    </a:p>
                  </a:txBody>
                  <a:tcPr/>
                </a:tc>
                <a:extLst>
                  <a:ext uri="{0D108BD9-81ED-4DB2-BD59-A6C34878D82A}">
                    <a16:rowId xmlns:a16="http://schemas.microsoft.com/office/drawing/2014/main" val="10005"/>
                  </a:ext>
                </a:extLst>
              </a:tr>
              <a:tr h="370840">
                <a:tc>
                  <a:txBody>
                    <a:bodyPr/>
                    <a:lstStyle/>
                    <a:p>
                      <a:r>
                        <a:rPr lang="en-US" sz="1600" dirty="0"/>
                        <a:t>My own research, and some classes made me narrow down my major. </a:t>
                      </a:r>
                    </a:p>
                  </a:txBody>
                  <a:tcPr/>
                </a:tc>
                <a:extLst>
                  <a:ext uri="{0D108BD9-81ED-4DB2-BD59-A6C34878D82A}">
                    <a16:rowId xmlns:a16="http://schemas.microsoft.com/office/drawing/2014/main" val="10006"/>
                  </a:ext>
                </a:extLst>
              </a:tr>
              <a:tr h="370840">
                <a:tc>
                  <a:txBody>
                    <a:bodyPr/>
                    <a:lstStyle/>
                    <a:p>
                      <a:r>
                        <a:rPr lang="en-US" sz="1600" dirty="0"/>
                        <a:t>No one</a:t>
                      </a:r>
                    </a:p>
                  </a:txBody>
                  <a:tcPr/>
                </a:tc>
                <a:extLst>
                  <a:ext uri="{0D108BD9-81ED-4DB2-BD59-A6C34878D82A}">
                    <a16:rowId xmlns:a16="http://schemas.microsoft.com/office/drawing/2014/main" val="10007"/>
                  </a:ext>
                </a:extLst>
              </a:tr>
              <a:tr h="370840">
                <a:tc>
                  <a:txBody>
                    <a:bodyPr/>
                    <a:lstStyle/>
                    <a:p>
                      <a:r>
                        <a:rPr lang="en-US" sz="1600" dirty="0"/>
                        <a:t>By faculty advisor, I'm referring to my academic advisor</a:t>
                      </a:r>
                    </a:p>
                  </a:txBody>
                  <a:tcPr/>
                </a:tc>
                <a:extLst>
                  <a:ext uri="{0D108BD9-81ED-4DB2-BD59-A6C34878D82A}">
                    <a16:rowId xmlns:a16="http://schemas.microsoft.com/office/drawing/2014/main" val="10008"/>
                  </a:ext>
                </a:extLst>
              </a:tr>
              <a:tr h="370840">
                <a:tc>
                  <a:txBody>
                    <a:bodyPr/>
                    <a:lstStyle/>
                    <a:p>
                      <a:r>
                        <a:rPr lang="en-US" sz="1600" dirty="0"/>
                        <a:t>Me</a:t>
                      </a:r>
                    </a:p>
                  </a:txBody>
                  <a:tcPr/>
                </a:tc>
                <a:extLst>
                  <a:ext uri="{0D108BD9-81ED-4DB2-BD59-A6C34878D82A}">
                    <a16:rowId xmlns:a16="http://schemas.microsoft.com/office/drawing/2014/main" val="10009"/>
                  </a:ext>
                </a:extLst>
              </a:tr>
              <a:tr h="370840">
                <a:tc>
                  <a:txBody>
                    <a:bodyPr/>
                    <a:lstStyle/>
                    <a:p>
                      <a:r>
                        <a:rPr lang="en-US" sz="1600" dirty="0"/>
                        <a:t>Students and Geology Staff</a:t>
                      </a:r>
                    </a:p>
                  </a:txBody>
                  <a:tcPr/>
                </a:tc>
                <a:extLst>
                  <a:ext uri="{0D108BD9-81ED-4DB2-BD59-A6C34878D82A}">
                    <a16:rowId xmlns:a16="http://schemas.microsoft.com/office/drawing/2014/main" val="10010"/>
                  </a:ext>
                </a:extLst>
              </a:tr>
              <a:tr h="370840">
                <a:tc>
                  <a:txBody>
                    <a:bodyPr/>
                    <a:lstStyle/>
                    <a:p>
                      <a:r>
                        <a:rPr lang="en-US" sz="1600" dirty="0"/>
                        <a:t>CJSA club</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Q4 - Who helped you decide on your major?  Select all that apply.</a:t>
            </a:r>
          </a:p>
        </p:txBody>
      </p:sp>
      <p:sp>
        <p:nvSpPr>
          <p:cNvPr id="3" name="Object 2"/>
          <p:cNvSpPr txBox="1"/>
          <p:nvPr/>
        </p:nvSpPr>
        <p:spPr>
          <a:xfrm>
            <a:off x="270000" y="800000"/>
            <a:ext cx="8229600" cy="369332"/>
          </a:xfrm>
          <a:prstGeom prst="rect">
            <a:avLst/>
          </a:prstGeom>
          <a:noFill/>
        </p:spPr>
        <p:txBody>
          <a:bodyPr wrap="square" rtlCol="0"/>
          <a:lstStyle/>
          <a:p>
            <a:r>
              <a:rPr lang="en-US" sz="1600" dirty="0"/>
              <a:t>Q4_8_TEXT - Other</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7416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 - Text</a:t>
                      </a:r>
                    </a:p>
                  </a:txBody>
                  <a:tcPr/>
                </a:tc>
                <a:extLst>
                  <a:ext uri="{0D108BD9-81ED-4DB2-BD59-A6C34878D82A}">
                    <a16:rowId xmlns:a16="http://schemas.microsoft.com/office/drawing/2014/main" val="10000"/>
                  </a:ext>
                </a:extLst>
              </a:tr>
              <a:tr h="370840">
                <a:tc>
                  <a:txBody>
                    <a:bodyPr/>
                    <a:lstStyle/>
                    <a:p>
                      <a:r>
                        <a:rPr lang="en-US" sz="1600" dirty="0"/>
                        <a:t>research</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Q1 - What major did you declare?</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50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major did you declare?</a:t>
                      </a:r>
                    </a:p>
                  </a:txBody>
                  <a:tcPr/>
                </a:tc>
                <a:extLst>
                  <a:ext uri="{0D108BD9-81ED-4DB2-BD59-A6C34878D82A}">
                    <a16:rowId xmlns:a16="http://schemas.microsoft.com/office/drawing/2014/main" val="10000"/>
                  </a:ext>
                </a:extLst>
              </a:tr>
              <a:tr h="370840">
                <a:tc>
                  <a:txBody>
                    <a:bodyPr/>
                    <a:lstStyle/>
                    <a:p>
                      <a:r>
                        <a:rPr lang="en-US" sz="1600" dirty="0"/>
                        <a:t>Criminal Justice </a:t>
                      </a:r>
                    </a:p>
                  </a:txBody>
                  <a:tcPr/>
                </a:tc>
                <a:extLst>
                  <a:ext uri="{0D108BD9-81ED-4DB2-BD59-A6C34878D82A}">
                    <a16:rowId xmlns:a16="http://schemas.microsoft.com/office/drawing/2014/main" val="10001"/>
                  </a:ext>
                </a:extLst>
              </a:tr>
              <a:tr h="370840">
                <a:tc>
                  <a:txBody>
                    <a:bodyPr/>
                    <a:lstStyle/>
                    <a:p>
                      <a:r>
                        <a:rPr lang="en-US" sz="1600" dirty="0"/>
                        <a:t>Political Science </a:t>
                      </a:r>
                    </a:p>
                  </a:txBody>
                  <a:tcPr/>
                </a:tc>
                <a:extLst>
                  <a:ext uri="{0D108BD9-81ED-4DB2-BD59-A6C34878D82A}">
                    <a16:rowId xmlns:a16="http://schemas.microsoft.com/office/drawing/2014/main" val="10002"/>
                  </a:ext>
                </a:extLst>
              </a:tr>
              <a:tr h="370840">
                <a:tc>
                  <a:txBody>
                    <a:bodyPr/>
                    <a:lstStyle/>
                    <a:p>
                      <a:r>
                        <a:rPr lang="en-US" sz="1600" dirty="0"/>
                        <a:t>PCKET, Educational Studies</a:t>
                      </a:r>
                    </a:p>
                  </a:txBody>
                  <a:tcPr/>
                </a:tc>
                <a:extLst>
                  <a:ext uri="{0D108BD9-81ED-4DB2-BD59-A6C34878D82A}">
                    <a16:rowId xmlns:a16="http://schemas.microsoft.com/office/drawing/2014/main" val="10003"/>
                  </a:ext>
                </a:extLst>
              </a:tr>
              <a:tr h="370840">
                <a:tc>
                  <a:txBody>
                    <a:bodyPr/>
                    <a:lstStyle/>
                    <a:p>
                      <a:r>
                        <a:rPr lang="en-US" sz="1600" dirty="0"/>
                        <a:t>Business</a:t>
                      </a:r>
                    </a:p>
                  </a:txBody>
                  <a:tcPr/>
                </a:tc>
                <a:extLst>
                  <a:ext uri="{0D108BD9-81ED-4DB2-BD59-A6C34878D82A}">
                    <a16:rowId xmlns:a16="http://schemas.microsoft.com/office/drawing/2014/main" val="10004"/>
                  </a:ext>
                </a:extLst>
              </a:tr>
              <a:tr h="370840">
                <a:tc>
                  <a:txBody>
                    <a:bodyPr/>
                    <a:lstStyle/>
                    <a:p>
                      <a:r>
                        <a:rPr lang="en-US" sz="1600" dirty="0"/>
                        <a:t>Political Science</a:t>
                      </a:r>
                    </a:p>
                  </a:txBody>
                  <a:tcPr/>
                </a:tc>
                <a:extLst>
                  <a:ext uri="{0D108BD9-81ED-4DB2-BD59-A6C34878D82A}">
                    <a16:rowId xmlns:a16="http://schemas.microsoft.com/office/drawing/2014/main" val="10005"/>
                  </a:ext>
                </a:extLst>
              </a:tr>
              <a:tr h="370840">
                <a:tc>
                  <a:txBody>
                    <a:bodyPr/>
                    <a:lstStyle/>
                    <a:p>
                      <a:r>
                        <a:rPr lang="en-US" sz="1600" dirty="0"/>
                        <a:t>Wildlife Biology</a:t>
                      </a:r>
                    </a:p>
                  </a:txBody>
                  <a:tcPr/>
                </a:tc>
                <a:extLst>
                  <a:ext uri="{0D108BD9-81ED-4DB2-BD59-A6C34878D82A}">
                    <a16:rowId xmlns:a16="http://schemas.microsoft.com/office/drawing/2014/main" val="10006"/>
                  </a:ext>
                </a:extLst>
              </a:tr>
              <a:tr h="370840">
                <a:tc>
                  <a:txBody>
                    <a:bodyPr/>
                    <a:lstStyle/>
                    <a:p>
                      <a:r>
                        <a:rPr lang="en-US" sz="1600" dirty="0"/>
                        <a:t>Fisheries and Aquatic Sciences</a:t>
                      </a:r>
                    </a:p>
                  </a:txBody>
                  <a:tcPr/>
                </a:tc>
                <a:extLst>
                  <a:ext uri="{0D108BD9-81ED-4DB2-BD59-A6C34878D82A}">
                    <a16:rowId xmlns:a16="http://schemas.microsoft.com/office/drawing/2014/main" val="10007"/>
                  </a:ext>
                </a:extLst>
              </a:tr>
              <a:tr h="370840">
                <a:tc>
                  <a:txBody>
                    <a:bodyPr/>
                    <a:lstStyle/>
                    <a:p>
                      <a:r>
                        <a:rPr lang="en-US" sz="1600" dirty="0"/>
                        <a:t>Advertising and Public Relations</a:t>
                      </a:r>
                    </a:p>
                  </a:txBody>
                  <a:tcPr/>
                </a:tc>
                <a:extLst>
                  <a:ext uri="{0D108BD9-81ED-4DB2-BD59-A6C34878D82A}">
                    <a16:rowId xmlns:a16="http://schemas.microsoft.com/office/drawing/2014/main" val="10008"/>
                  </a:ext>
                </a:extLst>
              </a:tr>
              <a:tr h="370840">
                <a:tc>
                  <a:txBody>
                    <a:bodyPr/>
                    <a:lstStyle/>
                    <a:p>
                      <a:r>
                        <a:rPr lang="en-US" sz="1600" dirty="0"/>
                        <a:t>writing</a:t>
                      </a:r>
                    </a:p>
                  </a:txBody>
                  <a:tcPr/>
                </a:tc>
                <a:extLst>
                  <a:ext uri="{0D108BD9-81ED-4DB2-BD59-A6C34878D82A}">
                    <a16:rowId xmlns:a16="http://schemas.microsoft.com/office/drawing/2014/main" val="10009"/>
                  </a:ext>
                </a:extLst>
              </a:tr>
              <a:tr h="370840">
                <a:tc>
                  <a:txBody>
                    <a:bodyPr/>
                    <a:lstStyle/>
                    <a:p>
                      <a:r>
                        <a:rPr lang="en-US" sz="1600" dirty="0"/>
                        <a:t>Biology</a:t>
                      </a:r>
                    </a:p>
                  </a:txBody>
                  <a:tcPr/>
                </a:tc>
                <a:extLst>
                  <a:ext uri="{0D108BD9-81ED-4DB2-BD59-A6C34878D82A}">
                    <a16:rowId xmlns:a16="http://schemas.microsoft.com/office/drawing/2014/main" val="10010"/>
                  </a:ext>
                </a:extLst>
              </a:tr>
              <a:tr h="370840">
                <a:tc>
                  <a:txBody>
                    <a:bodyPr/>
                    <a:lstStyle/>
                    <a:p>
                      <a:r>
                        <a:rPr lang="en-US" sz="1600" dirty="0"/>
                        <a:t>Psychology</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t>Q5 - What resources did you use in determining the best major for you (select all that apply)</a:t>
            </a:r>
          </a:p>
        </p:txBody>
      </p:sp>
      <p:pic>
        <p:nvPicPr>
          <p:cNvPr id="3" name="Object 2"/>
          <p:cNvPicPr>
            <a:picLocks noChangeAspect="1"/>
          </p:cNvPicPr>
          <p:nvPr/>
        </p:nvPicPr>
        <p:blipFill>
          <a:blip r:embed="rId2" cstate="print"/>
          <a:stretch>
            <a:fillRect/>
          </a:stretch>
        </p:blipFill>
        <p:spPr>
          <a:xfrm>
            <a:off x="572000" y="1200000"/>
            <a:ext cx="8000000" cy="5000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Q5 - What resources did you use in determining the best major for you (select all that apply)</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579628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Conversations with faculty and/or staff at GVSU</a:t>
                      </a:r>
                    </a:p>
                  </a:txBody>
                  <a:tcPr/>
                </a:tc>
                <a:tc>
                  <a:txBody>
                    <a:bodyPr/>
                    <a:lstStyle/>
                    <a:p>
                      <a:r>
                        <a:rPr lang="en-US" sz="1600" dirty="0"/>
                        <a:t>20.95%</a:t>
                      </a:r>
                    </a:p>
                  </a:txBody>
                  <a:tcPr/>
                </a:tc>
                <a:tc>
                  <a:txBody>
                    <a:bodyPr/>
                    <a:lstStyle/>
                    <a:p>
                      <a:r>
                        <a:rPr lang="en-US" sz="1600" dirty="0"/>
                        <a:t>31</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Pathway U online career program</a:t>
                      </a:r>
                    </a:p>
                  </a:txBody>
                  <a:tcPr/>
                </a:tc>
                <a:tc>
                  <a:txBody>
                    <a:bodyPr/>
                    <a:lstStyle/>
                    <a:p>
                      <a:r>
                        <a:rPr lang="en-US" sz="1600" dirty="0"/>
                        <a:t>11.49%</a:t>
                      </a:r>
                    </a:p>
                  </a:txBody>
                  <a:tcPr/>
                </a:tc>
                <a:tc>
                  <a:txBody>
                    <a:bodyPr/>
                    <a:lstStyle/>
                    <a:p>
                      <a:r>
                        <a:rPr lang="en-US" sz="1600" dirty="0"/>
                        <a:t>17</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US 102 Career Exploration Class</a:t>
                      </a:r>
                    </a:p>
                  </a:txBody>
                  <a:tcPr/>
                </a:tc>
                <a:tc>
                  <a:txBody>
                    <a:bodyPr/>
                    <a:lstStyle/>
                    <a:p>
                      <a:r>
                        <a:rPr lang="en-US" sz="1600" dirty="0"/>
                        <a:t>8.78%</a:t>
                      </a:r>
                    </a:p>
                  </a:txBody>
                  <a:tcPr/>
                </a:tc>
                <a:tc>
                  <a:txBody>
                    <a:bodyPr/>
                    <a:lstStyle/>
                    <a:p>
                      <a:r>
                        <a:rPr lang="en-US" sz="1600" dirty="0"/>
                        <a:t>13</a:t>
                      </a:r>
                    </a:p>
                  </a:txBody>
                  <a:tcPr/>
                </a:tc>
                <a:extLst>
                  <a:ext uri="{0D108BD9-81ED-4DB2-BD59-A6C34878D82A}">
                    <a16:rowId xmlns:a16="http://schemas.microsoft.com/office/drawing/2014/main" val="10003"/>
                  </a:ext>
                </a:extLst>
              </a:tr>
              <a:tr h="370840">
                <a:tc>
                  <a:txBody>
                    <a:bodyPr/>
                    <a:lstStyle/>
                    <a:p>
                      <a:r>
                        <a:rPr lang="en-US" sz="1600" dirty="0"/>
                        <a:t>4</a:t>
                      </a:r>
                    </a:p>
                  </a:txBody>
                  <a:tcPr/>
                </a:tc>
                <a:tc>
                  <a:txBody>
                    <a:bodyPr/>
                    <a:lstStyle/>
                    <a:p>
                      <a:r>
                        <a:rPr lang="en-US" sz="1600" dirty="0"/>
                        <a:t>Course(s) that I took that I really enjoyed and/or found interesting</a:t>
                      </a:r>
                    </a:p>
                  </a:txBody>
                  <a:tcPr/>
                </a:tc>
                <a:tc>
                  <a:txBody>
                    <a:bodyPr/>
                    <a:lstStyle/>
                    <a:p>
                      <a:r>
                        <a:rPr lang="en-US" sz="1600" dirty="0"/>
                        <a:t>25.68%</a:t>
                      </a:r>
                    </a:p>
                  </a:txBody>
                  <a:tcPr/>
                </a:tc>
                <a:tc>
                  <a:txBody>
                    <a:bodyPr/>
                    <a:lstStyle/>
                    <a:p>
                      <a:r>
                        <a:rPr lang="en-US" sz="1600" dirty="0"/>
                        <a:t>38</a:t>
                      </a:r>
                    </a:p>
                  </a:txBody>
                  <a:tcPr/>
                </a:tc>
                <a:extLst>
                  <a:ext uri="{0D108BD9-81ED-4DB2-BD59-A6C34878D82A}">
                    <a16:rowId xmlns:a16="http://schemas.microsoft.com/office/drawing/2014/main" val="10004"/>
                  </a:ext>
                </a:extLst>
              </a:tr>
              <a:tr h="370840">
                <a:tc>
                  <a:txBody>
                    <a:bodyPr/>
                    <a:lstStyle/>
                    <a:p>
                      <a:r>
                        <a:rPr lang="en-US" sz="1600" dirty="0"/>
                        <a:t>5</a:t>
                      </a:r>
                    </a:p>
                  </a:txBody>
                  <a:tcPr/>
                </a:tc>
                <a:tc>
                  <a:txBody>
                    <a:bodyPr/>
                    <a:lstStyle/>
                    <a:p>
                      <a:r>
                        <a:rPr lang="en-US" sz="1600" dirty="0"/>
                        <a:t>Career Guides by major (available on the GVSU Career Center website)</a:t>
                      </a:r>
                    </a:p>
                  </a:txBody>
                  <a:tcPr/>
                </a:tc>
                <a:tc>
                  <a:txBody>
                    <a:bodyPr/>
                    <a:lstStyle/>
                    <a:p>
                      <a:r>
                        <a:rPr lang="en-US" sz="1600" dirty="0"/>
                        <a:t>10.14%</a:t>
                      </a:r>
                    </a:p>
                  </a:txBody>
                  <a:tcPr/>
                </a:tc>
                <a:tc>
                  <a:txBody>
                    <a:bodyPr/>
                    <a:lstStyle/>
                    <a:p>
                      <a:r>
                        <a:rPr lang="en-US" sz="1600" dirty="0"/>
                        <a:t>15</a:t>
                      </a:r>
                    </a:p>
                  </a:txBody>
                  <a:tcPr/>
                </a:tc>
                <a:extLst>
                  <a:ext uri="{0D108BD9-81ED-4DB2-BD59-A6C34878D82A}">
                    <a16:rowId xmlns:a16="http://schemas.microsoft.com/office/drawing/2014/main" val="10005"/>
                  </a:ext>
                </a:extLst>
              </a:tr>
              <a:tr h="370840">
                <a:tc>
                  <a:txBody>
                    <a:bodyPr/>
                    <a:lstStyle/>
                    <a:p>
                      <a:r>
                        <a:rPr lang="en-US" sz="1600" dirty="0"/>
                        <a:t>6</a:t>
                      </a:r>
                    </a:p>
                  </a:txBody>
                  <a:tcPr/>
                </a:tc>
                <a:tc>
                  <a:txBody>
                    <a:bodyPr/>
                    <a:lstStyle/>
                    <a:p>
                      <a:r>
                        <a:rPr lang="en-US" sz="1600" dirty="0"/>
                        <a:t>What Can I do with This Major? (Linked from the GVSU Career Center and Exploratory websites)</a:t>
                      </a:r>
                    </a:p>
                  </a:txBody>
                  <a:tcPr/>
                </a:tc>
                <a:tc>
                  <a:txBody>
                    <a:bodyPr/>
                    <a:lstStyle/>
                    <a:p>
                      <a:r>
                        <a:rPr lang="en-US" sz="1600" dirty="0"/>
                        <a:t>7.43%</a:t>
                      </a:r>
                    </a:p>
                  </a:txBody>
                  <a:tcPr/>
                </a:tc>
                <a:tc>
                  <a:txBody>
                    <a:bodyPr/>
                    <a:lstStyle/>
                    <a:p>
                      <a:r>
                        <a:rPr lang="en-US" sz="1600" dirty="0"/>
                        <a:t>11</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Q5 - What resources did you use in determining the best major for you (select all that apply)</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19608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7</a:t>
                      </a:r>
                    </a:p>
                  </a:txBody>
                  <a:tcPr/>
                </a:tc>
                <a:tc>
                  <a:txBody>
                    <a:bodyPr/>
                    <a:lstStyle/>
                    <a:p>
                      <a:r>
                        <a:rPr lang="en-US" sz="1600" dirty="0"/>
                        <a:t>Self-Guided Career Exploration (available on the GVSU Career Center website)</a:t>
                      </a:r>
                    </a:p>
                  </a:txBody>
                  <a:tcPr/>
                </a:tc>
                <a:tc>
                  <a:txBody>
                    <a:bodyPr/>
                    <a:lstStyle/>
                    <a:p>
                      <a:r>
                        <a:rPr lang="en-US" sz="1600" dirty="0"/>
                        <a:t>3.38%</a:t>
                      </a:r>
                    </a:p>
                  </a:txBody>
                  <a:tcPr/>
                </a:tc>
                <a:tc>
                  <a:txBody>
                    <a:bodyPr/>
                    <a:lstStyle/>
                    <a:p>
                      <a:r>
                        <a:rPr lang="en-US" sz="1600" dirty="0"/>
                        <a:t>5</a:t>
                      </a:r>
                    </a:p>
                  </a:txBody>
                  <a:tcPr/>
                </a:tc>
                <a:extLst>
                  <a:ext uri="{0D108BD9-81ED-4DB2-BD59-A6C34878D82A}">
                    <a16:rowId xmlns:a16="http://schemas.microsoft.com/office/drawing/2014/main" val="10001"/>
                  </a:ext>
                </a:extLst>
              </a:tr>
              <a:tr h="370840">
                <a:tc>
                  <a:txBody>
                    <a:bodyPr/>
                    <a:lstStyle/>
                    <a:p>
                      <a:r>
                        <a:rPr lang="en-US" sz="1600" dirty="0"/>
                        <a:t>8</a:t>
                      </a:r>
                    </a:p>
                  </a:txBody>
                  <a:tcPr/>
                </a:tc>
                <a:tc>
                  <a:txBody>
                    <a:bodyPr/>
                    <a:lstStyle/>
                    <a:p>
                      <a:r>
                        <a:rPr lang="en-US" sz="1600" dirty="0"/>
                        <a:t>Current employment experience</a:t>
                      </a:r>
                    </a:p>
                  </a:txBody>
                  <a:tcPr/>
                </a:tc>
                <a:tc>
                  <a:txBody>
                    <a:bodyPr/>
                    <a:lstStyle/>
                    <a:p>
                      <a:r>
                        <a:rPr lang="en-US" sz="1600" dirty="0"/>
                        <a:t>2.03%</a:t>
                      </a:r>
                    </a:p>
                  </a:txBody>
                  <a:tcPr/>
                </a:tc>
                <a:tc>
                  <a:txBody>
                    <a:bodyPr/>
                    <a:lstStyle/>
                    <a:p>
                      <a:r>
                        <a:rPr lang="en-US" sz="1600" dirty="0"/>
                        <a:t>3</a:t>
                      </a:r>
                    </a:p>
                  </a:txBody>
                  <a:tcPr/>
                </a:tc>
                <a:extLst>
                  <a:ext uri="{0D108BD9-81ED-4DB2-BD59-A6C34878D82A}">
                    <a16:rowId xmlns:a16="http://schemas.microsoft.com/office/drawing/2014/main" val="10002"/>
                  </a:ext>
                </a:extLst>
              </a:tr>
              <a:tr h="370840">
                <a:tc>
                  <a:txBody>
                    <a:bodyPr/>
                    <a:lstStyle/>
                    <a:p>
                      <a:r>
                        <a:rPr lang="en-US" sz="1600" dirty="0"/>
                        <a:t>9</a:t>
                      </a:r>
                    </a:p>
                  </a:txBody>
                  <a:tcPr/>
                </a:tc>
                <a:tc>
                  <a:txBody>
                    <a:bodyPr/>
                    <a:lstStyle/>
                    <a:p>
                      <a:r>
                        <a:rPr lang="en-US" sz="1600" dirty="0"/>
                        <a:t>Job shadowing</a:t>
                      </a:r>
                    </a:p>
                  </a:txBody>
                  <a:tcPr/>
                </a:tc>
                <a:tc>
                  <a:txBody>
                    <a:bodyPr/>
                    <a:lstStyle/>
                    <a:p>
                      <a:r>
                        <a:rPr lang="en-US" sz="1600" dirty="0"/>
                        <a:t>0.68%</a:t>
                      </a:r>
                    </a:p>
                  </a:txBody>
                  <a:tcPr/>
                </a:tc>
                <a:tc>
                  <a:txBody>
                    <a:bodyPr/>
                    <a:lstStyle/>
                    <a:p>
                      <a:r>
                        <a:rPr lang="en-US" sz="1600" dirty="0"/>
                        <a:t>1</a:t>
                      </a:r>
                    </a:p>
                  </a:txBody>
                  <a:tcPr/>
                </a:tc>
                <a:extLst>
                  <a:ext uri="{0D108BD9-81ED-4DB2-BD59-A6C34878D82A}">
                    <a16:rowId xmlns:a16="http://schemas.microsoft.com/office/drawing/2014/main" val="10003"/>
                  </a:ext>
                </a:extLst>
              </a:tr>
              <a:tr h="370840">
                <a:tc>
                  <a:txBody>
                    <a:bodyPr/>
                    <a:lstStyle/>
                    <a:p>
                      <a:r>
                        <a:rPr lang="en-US" sz="1600" dirty="0"/>
                        <a:t>10</a:t>
                      </a:r>
                    </a:p>
                  </a:txBody>
                  <a:tcPr/>
                </a:tc>
                <a:tc>
                  <a:txBody>
                    <a:bodyPr/>
                    <a:lstStyle/>
                    <a:p>
                      <a:r>
                        <a:rPr lang="en-US" sz="1600" dirty="0"/>
                        <a:t>Informational interview with someone in a potential career area</a:t>
                      </a:r>
                    </a:p>
                  </a:txBody>
                  <a:tcPr/>
                </a:tc>
                <a:tc>
                  <a:txBody>
                    <a:bodyPr/>
                    <a:lstStyle/>
                    <a:p>
                      <a:r>
                        <a:rPr lang="en-US" sz="1600" dirty="0"/>
                        <a:t>3.38%</a:t>
                      </a:r>
                    </a:p>
                  </a:txBody>
                  <a:tcPr/>
                </a:tc>
                <a:tc>
                  <a:txBody>
                    <a:bodyPr/>
                    <a:lstStyle/>
                    <a:p>
                      <a:r>
                        <a:rPr lang="en-US" sz="1600" dirty="0"/>
                        <a:t>5</a:t>
                      </a:r>
                    </a:p>
                  </a:txBody>
                  <a:tcPr/>
                </a:tc>
                <a:extLst>
                  <a:ext uri="{0D108BD9-81ED-4DB2-BD59-A6C34878D82A}">
                    <a16:rowId xmlns:a16="http://schemas.microsoft.com/office/drawing/2014/main" val="10004"/>
                  </a:ext>
                </a:extLst>
              </a:tr>
              <a:tr h="370840">
                <a:tc>
                  <a:txBody>
                    <a:bodyPr/>
                    <a:lstStyle/>
                    <a:p>
                      <a:r>
                        <a:rPr lang="en-US" sz="1600" dirty="0"/>
                        <a:t>11</a:t>
                      </a:r>
                    </a:p>
                  </a:txBody>
                  <a:tcPr/>
                </a:tc>
                <a:tc>
                  <a:txBody>
                    <a:bodyPr/>
                    <a:lstStyle/>
                    <a:p>
                      <a:r>
                        <a:rPr lang="en-US" sz="1600" dirty="0"/>
                        <a:t>Other</a:t>
                      </a:r>
                    </a:p>
                  </a:txBody>
                  <a:tcPr/>
                </a:tc>
                <a:tc>
                  <a:txBody>
                    <a:bodyPr/>
                    <a:lstStyle/>
                    <a:p>
                      <a:r>
                        <a:rPr lang="en-US" sz="1600" dirty="0"/>
                        <a:t>6.08%</a:t>
                      </a:r>
                    </a:p>
                  </a:txBody>
                  <a:tcPr/>
                </a:tc>
                <a:tc>
                  <a:txBody>
                    <a:bodyPr/>
                    <a:lstStyle/>
                    <a:p>
                      <a:r>
                        <a:rPr lang="en-US" sz="1600" dirty="0"/>
                        <a:t>9</a:t>
                      </a:r>
                    </a:p>
                  </a:txBody>
                  <a:tcPr/>
                </a:tc>
                <a:extLst>
                  <a:ext uri="{0D108BD9-81ED-4DB2-BD59-A6C34878D82A}">
                    <a16:rowId xmlns:a16="http://schemas.microsoft.com/office/drawing/2014/main" val="10005"/>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148</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Q5 - What resources did you use in determining the best major for you (select all that apply)</a:t>
            </a:r>
          </a:p>
        </p:txBody>
      </p:sp>
      <p:sp>
        <p:nvSpPr>
          <p:cNvPr id="3" name="Object 2"/>
          <p:cNvSpPr txBox="1"/>
          <p:nvPr/>
        </p:nvSpPr>
        <p:spPr>
          <a:xfrm>
            <a:off x="270000" y="800000"/>
            <a:ext cx="8229600" cy="369332"/>
          </a:xfrm>
          <a:prstGeom prst="rect">
            <a:avLst/>
          </a:prstGeom>
          <a:noFill/>
        </p:spPr>
        <p:txBody>
          <a:bodyPr wrap="square" rtlCol="0"/>
          <a:lstStyle/>
          <a:p>
            <a:r>
              <a:rPr lang="en-US" sz="1600" dirty="0"/>
              <a:t>Q5_11_TEXT - Other</a:t>
            </a:r>
          </a:p>
        </p:txBody>
      </p:sp>
      <p:graphicFrame>
        <p:nvGraphicFramePr>
          <p:cNvPr id="6" name="Table 5"/>
          <p:cNvGraphicFramePr>
            <a:graphicFrameLocks noGrp="1"/>
          </p:cNvGraphicFramePr>
          <p:nvPr>
            <p:extLst>
              <p:ext uri="{D42A27DB-BD31-4B8C-83A1-F6EECF244321}">
                <p14:modId xmlns:p14="http://schemas.microsoft.com/office/powerpoint/2010/main" val="185174751"/>
              </p:ext>
            </p:extLst>
          </p:nvPr>
        </p:nvGraphicFramePr>
        <p:xfrm>
          <a:off x="354000" y="1100000"/>
          <a:ext cx="8349264" cy="37084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 - Text</a:t>
                      </a:r>
                    </a:p>
                  </a:txBody>
                  <a:tcPr/>
                </a:tc>
                <a:extLst>
                  <a:ext uri="{0D108BD9-81ED-4DB2-BD59-A6C34878D82A}">
                    <a16:rowId xmlns:a16="http://schemas.microsoft.com/office/drawing/2014/main" val="10000"/>
                  </a:ext>
                </a:extLst>
              </a:tr>
              <a:tr h="370840">
                <a:tc>
                  <a:txBody>
                    <a:bodyPr/>
                    <a:lstStyle/>
                    <a:p>
                      <a:r>
                        <a:rPr lang="en-US" sz="1600" dirty="0"/>
                        <a:t>GVSU Majors page</a:t>
                      </a:r>
                    </a:p>
                  </a:txBody>
                  <a:tcPr/>
                </a:tc>
                <a:extLst>
                  <a:ext uri="{0D108BD9-81ED-4DB2-BD59-A6C34878D82A}">
                    <a16:rowId xmlns:a16="http://schemas.microsoft.com/office/drawing/2014/main" val="10001"/>
                  </a:ext>
                </a:extLst>
              </a:tr>
              <a:tr h="370840">
                <a:tc>
                  <a:txBody>
                    <a:bodyPr/>
                    <a:lstStyle/>
                    <a:p>
                      <a:r>
                        <a:rPr lang="en-US" sz="1600" dirty="0"/>
                        <a:t>Delta Sigma Pi</a:t>
                      </a:r>
                    </a:p>
                  </a:txBody>
                  <a:tcPr/>
                </a:tc>
                <a:extLst>
                  <a:ext uri="{0D108BD9-81ED-4DB2-BD59-A6C34878D82A}">
                    <a16:rowId xmlns:a16="http://schemas.microsoft.com/office/drawing/2014/main" val="10002"/>
                  </a:ext>
                </a:extLst>
              </a:tr>
              <a:tr h="370840">
                <a:tc>
                  <a:txBody>
                    <a:bodyPr/>
                    <a:lstStyle/>
                    <a:p>
                      <a:r>
                        <a:rPr lang="en-US" sz="1600" dirty="0"/>
                        <a:t>I've always wanted this major</a:t>
                      </a:r>
                    </a:p>
                  </a:txBody>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Take your time!</a:t>
                      </a:r>
                    </a:p>
                  </a:txBody>
                  <a:tcPr/>
                </a:tc>
                <a:extLst>
                  <a:ext uri="{0D108BD9-81ED-4DB2-BD59-A6C34878D82A}">
                    <a16:rowId xmlns:a16="http://schemas.microsoft.com/office/drawing/2014/main" val="10004"/>
                  </a:ext>
                </a:extLst>
              </a:tr>
              <a:tr h="370840">
                <a:tc>
                  <a:txBody>
                    <a:bodyPr/>
                    <a:lstStyle/>
                    <a:p>
                      <a:r>
                        <a:rPr lang="en-US" sz="1600" dirty="0"/>
                        <a:t>I was this major at another school I was just waiting to add more to my portfolio before applying </a:t>
                      </a:r>
                    </a:p>
                  </a:txBody>
                  <a:tcPr/>
                </a:tc>
                <a:extLst>
                  <a:ext uri="{0D108BD9-81ED-4DB2-BD59-A6C34878D82A}">
                    <a16:rowId xmlns:a16="http://schemas.microsoft.com/office/drawing/2014/main" val="10005"/>
                  </a:ext>
                </a:extLst>
              </a:tr>
              <a:tr h="370840">
                <a:tc>
                  <a:txBody>
                    <a:bodyPr/>
                    <a:lstStyle/>
                    <a:p>
                      <a:r>
                        <a:rPr lang="en-US" sz="1600" dirty="0"/>
                        <a:t>doing my own research</a:t>
                      </a:r>
                    </a:p>
                  </a:txBody>
                  <a:tcPr/>
                </a:tc>
                <a:extLst>
                  <a:ext uri="{0D108BD9-81ED-4DB2-BD59-A6C34878D82A}">
                    <a16:rowId xmlns:a16="http://schemas.microsoft.com/office/drawing/2014/main" val="10006"/>
                  </a:ext>
                </a:extLst>
              </a:tr>
              <a:tr h="370840">
                <a:tc>
                  <a:txBody>
                    <a:bodyPr/>
                    <a:lstStyle/>
                    <a:p>
                      <a:r>
                        <a:rPr lang="en-US" sz="1600" dirty="0"/>
                        <a:t>Highschool classes.</a:t>
                      </a:r>
                    </a:p>
                  </a:txBody>
                  <a:tcPr/>
                </a:tc>
                <a:extLst>
                  <a:ext uri="{0D108BD9-81ED-4DB2-BD59-A6C34878D82A}">
                    <a16:rowId xmlns:a16="http://schemas.microsoft.com/office/drawing/2014/main" val="10007"/>
                  </a:ext>
                </a:extLst>
              </a:tr>
              <a:tr h="370840">
                <a:tc>
                  <a:txBody>
                    <a:bodyPr/>
                    <a:lstStyle/>
                    <a:p>
                      <a:r>
                        <a:rPr lang="en-US" sz="1600" dirty="0"/>
                        <a:t>Social media</a:t>
                      </a:r>
                    </a:p>
                  </a:txBody>
                  <a:tcPr/>
                </a:tc>
                <a:extLst>
                  <a:ext uri="{0D108BD9-81ED-4DB2-BD59-A6C34878D82A}">
                    <a16:rowId xmlns:a16="http://schemas.microsoft.com/office/drawing/2014/main" val="10008"/>
                  </a:ext>
                </a:extLst>
              </a:tr>
              <a:tr h="370840">
                <a:tc>
                  <a:txBody>
                    <a:bodyPr/>
                    <a:lstStyle/>
                    <a:p>
                      <a:r>
                        <a:rPr lang="en-US" sz="1600" dirty="0"/>
                        <a:t>Conversations with Students</a:t>
                      </a: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Q6 - What is one piece of advice you would give a fellow GVSU student who is exploring majors?</a:t>
            </a:r>
          </a:p>
        </p:txBody>
      </p:sp>
      <p:graphicFrame>
        <p:nvGraphicFramePr>
          <p:cNvPr id="6" name="Table 5"/>
          <p:cNvGraphicFramePr>
            <a:graphicFrameLocks noGrp="1"/>
          </p:cNvGraphicFramePr>
          <p:nvPr>
            <p:extLst>
              <p:ext uri="{D42A27DB-BD31-4B8C-83A1-F6EECF244321}">
                <p14:modId xmlns:p14="http://schemas.microsoft.com/office/powerpoint/2010/main" val="1130450202"/>
              </p:ext>
            </p:extLst>
          </p:nvPr>
        </p:nvGraphicFramePr>
        <p:xfrm>
          <a:off x="354000" y="1100000"/>
          <a:ext cx="8349264" cy="47498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is one piece of advice you would give a fellow GVSU student who is exploring majors?</a:t>
                      </a:r>
                    </a:p>
                  </a:txBody>
                  <a:tcPr/>
                </a:tc>
                <a:extLst>
                  <a:ext uri="{0D108BD9-81ED-4DB2-BD59-A6C34878D82A}">
                    <a16:rowId xmlns:a16="http://schemas.microsoft.com/office/drawing/2014/main" val="10000"/>
                  </a:ext>
                </a:extLst>
              </a:tr>
              <a:tr h="370840">
                <a:tc>
                  <a:txBody>
                    <a:bodyPr/>
                    <a:lstStyle/>
                    <a:p>
                      <a:r>
                        <a:rPr lang="en-US" sz="1600" dirty="0"/>
                        <a:t>you’ll figure it out! Keep on taking those gen Ed’s and it would definitely help you decide on what you do or don’t want to do! </a:t>
                      </a:r>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take an intro level class for a major you’re interested in 1st semester freshman year</a:t>
                      </a:r>
                    </a:p>
                  </a:txBody>
                  <a:tcPr/>
                </a:tc>
                <a:extLst>
                  <a:ext uri="{0D108BD9-81ED-4DB2-BD59-A6C34878D82A}">
                    <a16:rowId xmlns:a16="http://schemas.microsoft.com/office/drawing/2014/main" val="10002"/>
                  </a:ext>
                </a:extLst>
              </a:tr>
              <a:tr h="370840">
                <a:tc>
                  <a:txBody>
                    <a:bodyPr/>
                    <a:lstStyle/>
                    <a:p>
                      <a:r>
                        <a:rPr lang="en-US" sz="1600" dirty="0"/>
                        <a:t>If you are undecided, take General Studies first</a:t>
                      </a:r>
                    </a:p>
                  </a:txBody>
                  <a:tcPr/>
                </a:tc>
                <a:extLst>
                  <a:ext uri="{0D108BD9-81ED-4DB2-BD59-A6C34878D82A}">
                    <a16:rowId xmlns:a16="http://schemas.microsoft.com/office/drawing/2014/main" val="10003"/>
                  </a:ext>
                </a:extLst>
              </a:tr>
              <a:tr h="370840">
                <a:tc>
                  <a:txBody>
                    <a:bodyPr/>
                    <a:lstStyle/>
                    <a:p>
                      <a:r>
                        <a:rPr lang="en-US" sz="1600" dirty="0"/>
                        <a:t>Don't stress because you will end up where you need to be, but also make sure you take your future and responsibility into your own hands. </a:t>
                      </a:r>
                    </a:p>
                  </a:txBody>
                  <a:tcPr/>
                </a:tc>
                <a:extLst>
                  <a:ext uri="{0D108BD9-81ED-4DB2-BD59-A6C34878D82A}">
                    <a16:rowId xmlns:a16="http://schemas.microsoft.com/office/drawing/2014/main" val="10004"/>
                  </a:ext>
                </a:extLst>
              </a:tr>
              <a:tr h="370840">
                <a:tc>
                  <a:txBody>
                    <a:bodyPr/>
                    <a:lstStyle/>
                    <a:p>
                      <a:r>
                        <a:rPr lang="en-US" sz="1600" dirty="0"/>
                        <a:t>It is ok to not know what you want to do. Find the broad thing your passionate about and break it down from there.</a:t>
                      </a:r>
                    </a:p>
                  </a:txBody>
                  <a:tcPr/>
                </a:tc>
                <a:extLst>
                  <a:ext uri="{0D108BD9-81ED-4DB2-BD59-A6C34878D82A}">
                    <a16:rowId xmlns:a16="http://schemas.microsoft.com/office/drawing/2014/main" val="10005"/>
                  </a:ext>
                </a:extLst>
              </a:tr>
              <a:tr h="370840">
                <a:tc>
                  <a:txBody>
                    <a:bodyPr/>
                    <a:lstStyle/>
                    <a:p>
                      <a:r>
                        <a:rPr lang="en-US" sz="1600" dirty="0"/>
                        <a:t>Take your time</a:t>
                      </a:r>
                    </a:p>
                  </a:txBody>
                  <a:tcPr/>
                </a:tc>
                <a:extLst>
                  <a:ext uri="{0D108BD9-81ED-4DB2-BD59-A6C34878D82A}">
                    <a16:rowId xmlns:a16="http://schemas.microsoft.com/office/drawing/2014/main" val="10006"/>
                  </a:ext>
                </a:extLst>
              </a:tr>
              <a:tr h="370840">
                <a:tc>
                  <a:txBody>
                    <a:bodyPr/>
                    <a:lstStyle/>
                    <a:p>
                      <a:r>
                        <a:rPr lang="en-US" sz="1600" dirty="0"/>
                        <a:t>You don't need to decide right away. I felt that choosing a major would make me feel more put together and gave me something I felt I was working towards. </a:t>
                      </a:r>
                    </a:p>
                  </a:txBody>
                  <a:tcPr/>
                </a:tc>
                <a:extLst>
                  <a:ext uri="{0D108BD9-81ED-4DB2-BD59-A6C34878D82A}">
                    <a16:rowId xmlns:a16="http://schemas.microsoft.com/office/drawing/2014/main" val="10007"/>
                  </a:ext>
                </a:extLst>
              </a:tr>
              <a:tr h="370840">
                <a:tc>
                  <a:txBody>
                    <a:bodyPr/>
                    <a:lstStyle/>
                    <a:p>
                      <a:r>
                        <a:rPr lang="en-US" sz="1600" dirty="0"/>
                        <a:t>Seek out advice and talk to people, as they're good source of guidance.</a:t>
                      </a:r>
                    </a:p>
                  </a:txBody>
                  <a:tcPr/>
                </a:tc>
                <a:extLst>
                  <a:ext uri="{0D108BD9-81ED-4DB2-BD59-A6C34878D82A}">
                    <a16:rowId xmlns:a16="http://schemas.microsoft.com/office/drawing/2014/main" val="10008"/>
                  </a:ext>
                </a:extLst>
              </a:tr>
              <a:tr h="370840">
                <a:tc>
                  <a:txBody>
                    <a:bodyPr/>
                    <a:lstStyle/>
                    <a:p>
                      <a:r>
                        <a:rPr lang="en-US" sz="1600" dirty="0"/>
                        <a:t>Don't be shy, utilize your resources. Even if they don't set you on a completely straight path, they will be helpful in exploring your options and narrowing them down.  </a:t>
                      </a: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Q6 - What is one piece of advice you would give a fellow GVSU student who is exploring majors?</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958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is one piece of advice you would give a fellow GVSU student who is exploring majors?</a:t>
                      </a:r>
                    </a:p>
                  </a:txBody>
                  <a:tcPr/>
                </a:tc>
                <a:extLst>
                  <a:ext uri="{0D108BD9-81ED-4DB2-BD59-A6C34878D82A}">
                    <a16:rowId xmlns:a16="http://schemas.microsoft.com/office/drawing/2014/main" val="10000"/>
                  </a:ext>
                </a:extLst>
              </a:tr>
              <a:tr h="370840">
                <a:tc>
                  <a:txBody>
                    <a:bodyPr/>
                    <a:lstStyle/>
                    <a:p>
                      <a:r>
                        <a:rPr lang="en-US" sz="1600" dirty="0"/>
                        <a:t>Study Hard </a:t>
                      </a:r>
                    </a:p>
                  </a:txBody>
                  <a:tcPr/>
                </a:tc>
                <a:extLst>
                  <a:ext uri="{0D108BD9-81ED-4DB2-BD59-A6C34878D82A}">
                    <a16:rowId xmlns:a16="http://schemas.microsoft.com/office/drawing/2014/main" val="10001"/>
                  </a:ext>
                </a:extLst>
              </a:tr>
              <a:tr h="370840">
                <a:tc>
                  <a:txBody>
                    <a:bodyPr/>
                    <a:lstStyle/>
                    <a:p>
                      <a:r>
                        <a:rPr lang="en-US" sz="1600" dirty="0"/>
                        <a:t>Take time to explore all the fields that interest you.</a:t>
                      </a:r>
                    </a:p>
                  </a:txBody>
                  <a:tcPr/>
                </a:tc>
                <a:extLst>
                  <a:ext uri="{0D108BD9-81ED-4DB2-BD59-A6C34878D82A}">
                    <a16:rowId xmlns:a16="http://schemas.microsoft.com/office/drawing/2014/main" val="10002"/>
                  </a:ext>
                </a:extLst>
              </a:tr>
              <a:tr h="370840">
                <a:tc>
                  <a:txBody>
                    <a:bodyPr/>
                    <a:lstStyle/>
                    <a:p>
                      <a:r>
                        <a:rPr lang="en-US" sz="1600" dirty="0"/>
                        <a:t>Think about what you truly want to spend the rest of your life doing.</a:t>
                      </a:r>
                    </a:p>
                  </a:txBody>
                  <a:tcPr/>
                </a:tc>
                <a:extLst>
                  <a:ext uri="{0D108BD9-81ED-4DB2-BD59-A6C34878D82A}">
                    <a16:rowId xmlns:a16="http://schemas.microsoft.com/office/drawing/2014/main" val="10003"/>
                  </a:ext>
                </a:extLst>
              </a:tr>
              <a:tr h="370840">
                <a:tc>
                  <a:txBody>
                    <a:bodyPr/>
                    <a:lstStyle/>
                    <a:p>
                      <a:r>
                        <a:rPr lang="en-US" sz="1600" dirty="0"/>
                        <a:t>Take your time</a:t>
                      </a:r>
                    </a:p>
                  </a:txBody>
                  <a:tcPr/>
                </a:tc>
                <a:extLst>
                  <a:ext uri="{0D108BD9-81ED-4DB2-BD59-A6C34878D82A}">
                    <a16:rowId xmlns:a16="http://schemas.microsoft.com/office/drawing/2014/main" val="10004"/>
                  </a:ext>
                </a:extLst>
              </a:tr>
              <a:tr h="370840">
                <a:tc>
                  <a:txBody>
                    <a:bodyPr/>
                    <a:lstStyle/>
                    <a:p>
                      <a:r>
                        <a:rPr lang="en-US" sz="1600" dirty="0"/>
                        <a:t>Weigh your options and don’t let others make a decision for you. </a:t>
                      </a:r>
                    </a:p>
                  </a:txBody>
                  <a:tcPr/>
                </a:tc>
                <a:extLst>
                  <a:ext uri="{0D108BD9-81ED-4DB2-BD59-A6C34878D82A}">
                    <a16:rowId xmlns:a16="http://schemas.microsoft.com/office/drawing/2014/main" val="10005"/>
                  </a:ext>
                </a:extLst>
              </a:tr>
              <a:tr h="370840">
                <a:tc>
                  <a:txBody>
                    <a:bodyPr/>
                    <a:lstStyle/>
                    <a:p>
                      <a:r>
                        <a:rPr lang="en-US" sz="1600" dirty="0"/>
                        <a:t>Take all sorts of classes. Wide variety!</a:t>
                      </a:r>
                    </a:p>
                  </a:txBody>
                  <a:tcPr/>
                </a:tc>
                <a:extLst>
                  <a:ext uri="{0D108BD9-81ED-4DB2-BD59-A6C34878D82A}">
                    <a16:rowId xmlns:a16="http://schemas.microsoft.com/office/drawing/2014/main" val="10006"/>
                  </a:ext>
                </a:extLst>
              </a:tr>
              <a:tr h="370840">
                <a:tc>
                  <a:txBody>
                    <a:bodyPr/>
                    <a:lstStyle/>
                    <a:p>
                      <a:r>
                        <a:rPr lang="en-US" sz="1600" dirty="0"/>
                        <a:t>Take as many of the basic classes for that major that you’re interested in to help figure out if you would actually like them or not </a:t>
                      </a:r>
                    </a:p>
                  </a:txBody>
                  <a:tcPr/>
                </a:tc>
                <a:extLst>
                  <a:ext uri="{0D108BD9-81ED-4DB2-BD59-A6C34878D82A}">
                    <a16:rowId xmlns:a16="http://schemas.microsoft.com/office/drawing/2014/main" val="10007"/>
                  </a:ext>
                </a:extLst>
              </a:tr>
              <a:tr h="370840">
                <a:tc>
                  <a:txBody>
                    <a:bodyPr/>
                    <a:lstStyle/>
                    <a:p>
                      <a:r>
                        <a:rPr lang="en-US" sz="1600" dirty="0"/>
                        <a:t>IDK</a:t>
                      </a:r>
                    </a:p>
                  </a:txBody>
                  <a:tcPr/>
                </a:tc>
                <a:extLst>
                  <a:ext uri="{0D108BD9-81ED-4DB2-BD59-A6C34878D82A}">
                    <a16:rowId xmlns:a16="http://schemas.microsoft.com/office/drawing/2014/main" val="10008"/>
                  </a:ext>
                </a:extLst>
              </a:tr>
              <a:tr h="370840">
                <a:tc>
                  <a:txBody>
                    <a:bodyPr/>
                    <a:lstStyle/>
                    <a:p>
                      <a:r>
                        <a:rPr lang="en-US" sz="1600" dirty="0"/>
                        <a:t>Find things that you enjoy doing in every day life, can't hurt to major in its field</a:t>
                      </a:r>
                    </a:p>
                  </a:txBody>
                  <a:tcPr/>
                </a:tc>
                <a:extLst>
                  <a:ext uri="{0D108BD9-81ED-4DB2-BD59-A6C34878D82A}">
                    <a16:rowId xmlns:a16="http://schemas.microsoft.com/office/drawing/2014/main" val="10009"/>
                  </a:ext>
                </a:extLst>
              </a:tr>
              <a:tr h="370840">
                <a:tc>
                  <a:txBody>
                    <a:bodyPr/>
                    <a:lstStyle/>
                    <a:p>
                      <a:r>
                        <a:rPr lang="en-US" sz="1600" dirty="0"/>
                        <a:t>It's ok not to know what you want to do, don't let anyone pressure you into choosing a major if your not reason </a:t>
                      </a:r>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Q6 - What is one piece of advice you would give a fellow GVSU student who is exploring majors?</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145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is one piece of advice you would give a fellow GVSU student who is exploring majors?</a:t>
                      </a:r>
                    </a:p>
                  </a:txBody>
                  <a:tcPr/>
                </a:tc>
                <a:extLst>
                  <a:ext uri="{0D108BD9-81ED-4DB2-BD59-A6C34878D82A}">
                    <a16:rowId xmlns:a16="http://schemas.microsoft.com/office/drawing/2014/main" val="10000"/>
                  </a:ext>
                </a:extLst>
              </a:tr>
              <a:tr h="370840">
                <a:tc>
                  <a:txBody>
                    <a:bodyPr/>
                    <a:lstStyle/>
                    <a:p>
                      <a:r>
                        <a:rPr lang="en-US" sz="1600" dirty="0"/>
                        <a:t>Just keep trying to find one that suits you. Try not to give up right away the worse that could happen is you get a degree in something else.  </a:t>
                      </a:r>
                    </a:p>
                  </a:txBody>
                  <a:tcPr/>
                </a:tc>
                <a:extLst>
                  <a:ext uri="{0D108BD9-81ED-4DB2-BD59-A6C34878D82A}">
                    <a16:rowId xmlns:a16="http://schemas.microsoft.com/office/drawing/2014/main" val="10001"/>
                  </a:ext>
                </a:extLst>
              </a:tr>
              <a:tr h="370840">
                <a:tc>
                  <a:txBody>
                    <a:bodyPr/>
                    <a:lstStyle/>
                    <a:p>
                      <a:r>
                        <a:rPr lang="en-US" sz="1600" dirty="0"/>
                        <a:t>It’s ok to take the time to explore your options, take lots of classes in a wide variety of fields and consider what jobs might look like when you’re degree is finished, not just what classes are interesting.</a:t>
                      </a:r>
                    </a:p>
                  </a:txBody>
                  <a:tcPr/>
                </a:tc>
                <a:extLst>
                  <a:ext uri="{0D108BD9-81ED-4DB2-BD59-A6C34878D82A}">
                    <a16:rowId xmlns:a16="http://schemas.microsoft.com/office/drawing/2014/main" val="10002"/>
                  </a:ext>
                </a:extLst>
              </a:tr>
              <a:tr h="370840">
                <a:tc>
                  <a:txBody>
                    <a:bodyPr/>
                    <a:lstStyle/>
                    <a:p>
                      <a:r>
                        <a:rPr lang="en-US" sz="1600" dirty="0"/>
                        <a:t>Be patient.</a:t>
                      </a:r>
                    </a:p>
                  </a:txBody>
                  <a:tcPr/>
                </a:tc>
                <a:extLst>
                  <a:ext uri="{0D108BD9-81ED-4DB2-BD59-A6C34878D82A}">
                    <a16:rowId xmlns:a16="http://schemas.microsoft.com/office/drawing/2014/main" val="10003"/>
                  </a:ext>
                </a:extLst>
              </a:tr>
              <a:tr h="370840">
                <a:tc>
                  <a:txBody>
                    <a:bodyPr/>
                    <a:lstStyle/>
                    <a:p>
                      <a:r>
                        <a:rPr lang="en-US" sz="1600" dirty="0"/>
                        <a:t>Declare as soon as you can</a:t>
                      </a:r>
                    </a:p>
                  </a:txBody>
                  <a:tcPr/>
                </a:tc>
                <a:extLst>
                  <a:ext uri="{0D108BD9-81ED-4DB2-BD59-A6C34878D82A}">
                    <a16:rowId xmlns:a16="http://schemas.microsoft.com/office/drawing/2014/main" val="10004"/>
                  </a:ext>
                </a:extLst>
              </a:tr>
              <a:tr h="370840">
                <a:tc>
                  <a:txBody>
                    <a:bodyPr/>
                    <a:lstStyle/>
                    <a:p>
                      <a:r>
                        <a:rPr lang="en-US" sz="1600" dirty="0"/>
                        <a:t>Do research</a:t>
                      </a:r>
                    </a:p>
                  </a:txBody>
                  <a:tcPr/>
                </a:tc>
                <a:extLst>
                  <a:ext uri="{0D108BD9-81ED-4DB2-BD59-A6C34878D82A}">
                    <a16:rowId xmlns:a16="http://schemas.microsoft.com/office/drawing/2014/main" val="10005"/>
                  </a:ext>
                </a:extLst>
              </a:tr>
              <a:tr h="370840">
                <a:tc>
                  <a:txBody>
                    <a:bodyPr/>
                    <a:lstStyle/>
                    <a:p>
                      <a:r>
                        <a:rPr lang="en-US" sz="1600" dirty="0"/>
                        <a:t>If you truly can’t decide, it may be helpful to get experience in different fields to see if you can narrow down what field you would truly like to work in. </a:t>
                      </a:r>
                    </a:p>
                  </a:txBody>
                  <a:tcPr/>
                </a:tc>
                <a:extLst>
                  <a:ext uri="{0D108BD9-81ED-4DB2-BD59-A6C34878D82A}">
                    <a16:rowId xmlns:a16="http://schemas.microsoft.com/office/drawing/2014/main" val="10006"/>
                  </a:ext>
                </a:extLst>
              </a:tr>
              <a:tr h="370840">
                <a:tc>
                  <a:txBody>
                    <a:bodyPr/>
                    <a:lstStyle/>
                    <a:p>
                      <a:r>
                        <a:rPr lang="en-US" sz="1600" dirty="0"/>
                        <a:t>Try to find an individual in the field to talk to; your classes may not totally resemble your career. In addition, go to the advisors! They are the most helpful individuals I've met on campus. </a:t>
                      </a:r>
                    </a:p>
                  </a:txBody>
                  <a:tcPr/>
                </a:tc>
                <a:extLst>
                  <a:ext uri="{0D108BD9-81ED-4DB2-BD59-A6C34878D82A}">
                    <a16:rowId xmlns:a16="http://schemas.microsoft.com/office/drawing/2014/main" val="10007"/>
                  </a:ext>
                </a:extLst>
              </a:tr>
              <a:tr h="370840">
                <a:tc>
                  <a:txBody>
                    <a:bodyPr/>
                    <a:lstStyle/>
                    <a:p>
                      <a:r>
                        <a:rPr lang="en-US" sz="1600" dirty="0"/>
                        <a:t>Find something that doesn't make you miserable, then track down how to make a career out of it</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Q6 - What is one piece of advice you would give a fellow GVSU student who is exploring majors?</a:t>
            </a:r>
          </a:p>
        </p:txBody>
      </p:sp>
      <p:graphicFrame>
        <p:nvGraphicFramePr>
          <p:cNvPr id="6" name="Table 5"/>
          <p:cNvGraphicFramePr>
            <a:graphicFrameLocks noGrp="1"/>
          </p:cNvGraphicFramePr>
          <p:nvPr>
            <p:extLst>
              <p:ext uri="{D42A27DB-BD31-4B8C-83A1-F6EECF244321}">
                <p14:modId xmlns:p14="http://schemas.microsoft.com/office/powerpoint/2010/main" val="2226438332"/>
              </p:ext>
            </p:extLst>
          </p:nvPr>
        </p:nvGraphicFramePr>
        <p:xfrm>
          <a:off x="354000" y="1100000"/>
          <a:ext cx="8349264" cy="4577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is one piece of advice you would give a fellow GVSU student who is exploring majors?</a:t>
                      </a:r>
                    </a:p>
                  </a:txBody>
                  <a:tcPr/>
                </a:tc>
                <a:extLst>
                  <a:ext uri="{0D108BD9-81ED-4DB2-BD59-A6C34878D82A}">
                    <a16:rowId xmlns:a16="http://schemas.microsoft.com/office/drawing/2014/main" val="10000"/>
                  </a:ext>
                </a:extLst>
              </a:tr>
              <a:tr h="370840">
                <a:tc>
                  <a:txBody>
                    <a:bodyPr/>
                    <a:lstStyle/>
                    <a:p>
                      <a:r>
                        <a:rPr lang="en-US" sz="1600" dirty="0"/>
                        <a:t>Choose something that you enjoy, not for money.</a:t>
                      </a:r>
                    </a:p>
                  </a:txBody>
                  <a:tcPr/>
                </a:tc>
                <a:extLst>
                  <a:ext uri="{0D108BD9-81ED-4DB2-BD59-A6C34878D82A}">
                    <a16:rowId xmlns:a16="http://schemas.microsoft.com/office/drawing/2014/main" val="10001"/>
                  </a:ext>
                </a:extLst>
              </a:tr>
              <a:tr h="370840">
                <a:tc>
                  <a:txBody>
                    <a:bodyPr/>
                    <a:lstStyle/>
                    <a:p>
                      <a:r>
                        <a:rPr lang="en-US" sz="1600" dirty="0"/>
                        <a:t>Don’t wait too long because a major still takes courses to graduate. Meet individually with departments for them to tell you about their majors to try to sell you on it. </a:t>
                      </a:r>
                    </a:p>
                  </a:txBody>
                  <a:tcPr/>
                </a:tc>
                <a:extLst>
                  <a:ext uri="{0D108BD9-81ED-4DB2-BD59-A6C34878D82A}">
                    <a16:rowId xmlns:a16="http://schemas.microsoft.com/office/drawing/2014/main" val="10002"/>
                  </a:ext>
                </a:extLst>
              </a:tr>
              <a:tr h="370840">
                <a:tc>
                  <a:txBody>
                    <a:bodyPr/>
                    <a:lstStyle/>
                    <a:p>
                      <a:r>
                        <a:rPr lang="en-US" sz="1600" dirty="0"/>
                        <a:t>Choosing a major doesn't mean your stuck with it. If you dont like your major then go and explore other options.. "Be free"</a:t>
                      </a:r>
                    </a:p>
                  </a:txBody>
                  <a:tcPr/>
                </a:tc>
                <a:extLst>
                  <a:ext uri="{0D108BD9-81ED-4DB2-BD59-A6C34878D82A}">
                    <a16:rowId xmlns:a16="http://schemas.microsoft.com/office/drawing/2014/main" val="10003"/>
                  </a:ext>
                </a:extLst>
              </a:tr>
              <a:tr h="370840">
                <a:tc>
                  <a:txBody>
                    <a:bodyPr/>
                    <a:lstStyle/>
                    <a:p>
                      <a:r>
                        <a:rPr lang="en-US" sz="1600" dirty="0"/>
                        <a:t>Make sure you Gen eds are done right away</a:t>
                      </a:r>
                    </a:p>
                  </a:txBody>
                  <a:tcPr/>
                </a:tc>
                <a:extLst>
                  <a:ext uri="{0D108BD9-81ED-4DB2-BD59-A6C34878D82A}">
                    <a16:rowId xmlns:a16="http://schemas.microsoft.com/office/drawing/2014/main" val="10004"/>
                  </a:ext>
                </a:extLst>
              </a:tr>
              <a:tr h="370840">
                <a:tc>
                  <a:txBody>
                    <a:bodyPr/>
                    <a:lstStyle/>
                    <a:p>
                      <a:r>
                        <a:rPr lang="en-US" sz="1600" dirty="0"/>
                        <a:t>take your time.</a:t>
                      </a:r>
                    </a:p>
                  </a:txBody>
                  <a:tcPr/>
                </a:tc>
                <a:extLst>
                  <a:ext uri="{0D108BD9-81ED-4DB2-BD59-A6C34878D82A}">
                    <a16:rowId xmlns:a16="http://schemas.microsoft.com/office/drawing/2014/main" val="10005"/>
                  </a:ext>
                </a:extLst>
              </a:tr>
              <a:tr h="370840">
                <a:tc>
                  <a:txBody>
                    <a:bodyPr/>
                    <a:lstStyle/>
                    <a:p>
                      <a:r>
                        <a:rPr lang="en-US" sz="1600" dirty="0"/>
                        <a:t>Do what you want to do, not what your parents want you to do.</a:t>
                      </a:r>
                    </a:p>
                  </a:txBody>
                  <a:tcPr/>
                </a:tc>
                <a:extLst>
                  <a:ext uri="{0D108BD9-81ED-4DB2-BD59-A6C34878D82A}">
                    <a16:rowId xmlns:a16="http://schemas.microsoft.com/office/drawing/2014/main" val="10006"/>
                  </a:ext>
                </a:extLst>
              </a:tr>
              <a:tr h="370840">
                <a:tc>
                  <a:txBody>
                    <a:bodyPr/>
                    <a:lstStyle/>
                    <a:p>
                      <a:r>
                        <a:rPr lang="en-US" sz="1600" dirty="0"/>
                        <a:t>Find what you're slightly interested in, and talk to people within that major, whether it be students or professors. Look for opportunities and events to bond with them and learn more about the program as a whole.</a:t>
                      </a:r>
                    </a:p>
                  </a:txBody>
                  <a:tcPr/>
                </a:tc>
                <a:extLst>
                  <a:ext uri="{0D108BD9-81ED-4DB2-BD59-A6C34878D82A}">
                    <a16:rowId xmlns:a16="http://schemas.microsoft.com/office/drawing/2014/main" val="10007"/>
                  </a:ext>
                </a:extLst>
              </a:tr>
              <a:tr h="370840">
                <a:tc>
                  <a:txBody>
                    <a:bodyPr/>
                    <a:lstStyle/>
                    <a:p>
                      <a:endParaRPr lang="en-US" sz="1600" dirty="0"/>
                    </a:p>
                  </a:txBody>
                  <a:tcPr/>
                </a:tc>
                <a:extLst>
                  <a:ext uri="{0D108BD9-81ED-4DB2-BD59-A6C34878D82A}">
                    <a16:rowId xmlns:a16="http://schemas.microsoft.com/office/drawing/2014/main" val="10008"/>
                  </a:ext>
                </a:extLst>
              </a:tr>
              <a:tr h="370840">
                <a:tc>
                  <a:txBody>
                    <a:bodyPr/>
                    <a:lstStyle/>
                    <a:p>
                      <a:r>
                        <a:rPr lang="en-US" sz="1600" dirty="0"/>
                        <a:t>Take classes you have an interest in and let that help you decide. </a:t>
                      </a: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1600" dirty="0"/>
              <a:t>Q6 - What is one piece of advice you would give a fellow GVSU student who is exploring majors?</a:t>
            </a:r>
          </a:p>
        </p:txBody>
      </p:sp>
      <p:graphicFrame>
        <p:nvGraphicFramePr>
          <p:cNvPr id="6" name="Table 5"/>
          <p:cNvGraphicFramePr>
            <a:graphicFrameLocks noGrp="1"/>
          </p:cNvGraphicFramePr>
          <p:nvPr>
            <p:extLst>
              <p:ext uri="{D42A27DB-BD31-4B8C-83A1-F6EECF244321}">
                <p14:modId xmlns:p14="http://schemas.microsoft.com/office/powerpoint/2010/main" val="558254444"/>
              </p:ext>
            </p:extLst>
          </p:nvPr>
        </p:nvGraphicFramePr>
        <p:xfrm>
          <a:off x="354000" y="1100000"/>
          <a:ext cx="8349264" cy="44958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is one piece of advice you would give a fellow GVSU student who is exploring majors?</a:t>
                      </a:r>
                    </a:p>
                  </a:txBody>
                  <a:tcPr/>
                </a:tc>
                <a:extLst>
                  <a:ext uri="{0D108BD9-81ED-4DB2-BD59-A6C34878D82A}">
                    <a16:rowId xmlns:a16="http://schemas.microsoft.com/office/drawing/2014/main" val="10000"/>
                  </a:ext>
                </a:extLst>
              </a:tr>
              <a:tr h="370840">
                <a:tc>
                  <a:txBody>
                    <a:bodyPr/>
                    <a:lstStyle/>
                    <a:p>
                      <a:r>
                        <a:rPr lang="en-US" sz="1600" dirty="0"/>
                        <a:t>Take your time!</a:t>
                      </a:r>
                    </a:p>
                  </a:txBody>
                  <a:tcPr/>
                </a:tc>
                <a:extLst>
                  <a:ext uri="{0D108BD9-81ED-4DB2-BD59-A6C34878D82A}">
                    <a16:rowId xmlns:a16="http://schemas.microsoft.com/office/drawing/2014/main" val="10001"/>
                  </a:ext>
                </a:extLst>
              </a:tr>
              <a:tr h="370840">
                <a:tc>
                  <a:txBody>
                    <a:bodyPr/>
                    <a:lstStyle/>
                    <a:p>
                      <a:r>
                        <a:rPr lang="en-US" sz="1600" dirty="0"/>
                        <a:t>Take your time </a:t>
                      </a:r>
                    </a:p>
                  </a:txBody>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It’s okay to not know what you want to go into right away, explore courses you find interesting and go from there</a:t>
                      </a:r>
                    </a:p>
                  </a:txBody>
                  <a:tcPr/>
                </a:tc>
                <a:extLst>
                  <a:ext uri="{0D108BD9-81ED-4DB2-BD59-A6C34878D82A}">
                    <a16:rowId xmlns:a16="http://schemas.microsoft.com/office/drawing/2014/main" val="10003"/>
                  </a:ext>
                </a:extLst>
              </a:tr>
              <a:tr h="370840">
                <a:tc>
                  <a:txBody>
                    <a:bodyPr/>
                    <a:lstStyle/>
                    <a:p>
                      <a:r>
                        <a:rPr lang="en-US" sz="1600" dirty="0"/>
                        <a:t>Take your time, be patient with it</a:t>
                      </a:r>
                    </a:p>
                  </a:txBody>
                  <a:tcPr/>
                </a:tc>
                <a:extLst>
                  <a:ext uri="{0D108BD9-81ED-4DB2-BD59-A6C34878D82A}">
                    <a16:rowId xmlns:a16="http://schemas.microsoft.com/office/drawing/2014/main" val="10004"/>
                  </a:ext>
                </a:extLst>
              </a:tr>
              <a:tr h="370840">
                <a:tc>
                  <a:txBody>
                    <a:bodyPr/>
                    <a:lstStyle/>
                    <a:p>
                      <a:r>
                        <a:rPr lang="en-US" sz="1600" dirty="0"/>
                        <a:t>Talk to your advisor.</a:t>
                      </a:r>
                    </a:p>
                  </a:txBody>
                  <a:tcPr/>
                </a:tc>
                <a:extLst>
                  <a:ext uri="{0D108BD9-81ED-4DB2-BD59-A6C34878D82A}">
                    <a16:rowId xmlns:a16="http://schemas.microsoft.com/office/drawing/2014/main" val="10005"/>
                  </a:ext>
                </a:extLst>
              </a:tr>
              <a:tr h="370840">
                <a:tc>
                  <a:txBody>
                    <a:bodyPr/>
                    <a:lstStyle/>
                    <a:p>
                      <a:r>
                        <a:rPr lang="en-US" sz="1600" dirty="0"/>
                        <a:t>Meet with your academic advisor!!</a:t>
                      </a:r>
                    </a:p>
                  </a:txBody>
                  <a:tcPr/>
                </a:tc>
                <a:extLst>
                  <a:ext uri="{0D108BD9-81ED-4DB2-BD59-A6C34878D82A}">
                    <a16:rowId xmlns:a16="http://schemas.microsoft.com/office/drawing/2014/main" val="10006"/>
                  </a:ext>
                </a:extLst>
              </a:tr>
              <a:tr h="370840">
                <a:tc>
                  <a:txBody>
                    <a:bodyPr/>
                    <a:lstStyle/>
                    <a:p>
                      <a:r>
                        <a:rPr lang="en-US" sz="1600" dirty="0"/>
                        <a:t>look into all paths that can be taken from each major </a:t>
                      </a:r>
                    </a:p>
                  </a:txBody>
                  <a:tcPr/>
                </a:tc>
                <a:extLst>
                  <a:ext uri="{0D108BD9-81ED-4DB2-BD59-A6C34878D82A}">
                    <a16:rowId xmlns:a16="http://schemas.microsoft.com/office/drawing/2014/main" val="10007"/>
                  </a:ext>
                </a:extLst>
              </a:tr>
              <a:tr h="370840">
                <a:tc>
                  <a:txBody>
                    <a:bodyPr/>
                    <a:lstStyle/>
                    <a:p>
                      <a:r>
                        <a:rPr lang="en-US" sz="1600" dirty="0"/>
                        <a:t>Take classes that interest you that you could see yourself enjoying as a future career.</a:t>
                      </a:r>
                    </a:p>
                  </a:txBody>
                  <a:tcPr/>
                </a:tc>
                <a:extLst>
                  <a:ext uri="{0D108BD9-81ED-4DB2-BD59-A6C34878D82A}">
                    <a16:rowId xmlns:a16="http://schemas.microsoft.com/office/drawing/2014/main" val="10008"/>
                  </a:ext>
                </a:extLst>
              </a:tr>
              <a:tr h="370840">
                <a:tc>
                  <a:txBody>
                    <a:bodyPr/>
                    <a:lstStyle/>
                    <a:p>
                      <a:r>
                        <a:rPr lang="en-US" sz="1600" dirty="0"/>
                        <a:t>Talk to the professors, take opportunities to meet people, and talk to your peers about why they chose their major.</a:t>
                      </a:r>
                    </a:p>
                  </a:txBody>
                  <a:tcPr/>
                </a:tc>
                <a:extLst>
                  <a:ext uri="{0D108BD9-81ED-4DB2-BD59-A6C34878D82A}">
                    <a16:rowId xmlns:a16="http://schemas.microsoft.com/office/drawing/2014/main" val="10009"/>
                  </a:ext>
                </a:extLst>
              </a:tr>
              <a:tr h="370840">
                <a:tc>
                  <a:txBody>
                    <a:bodyPr/>
                    <a:lstStyle/>
                    <a:p>
                      <a:r>
                        <a:rPr lang="en-US" sz="1600" dirty="0"/>
                        <a:t>Take the time to ask questions you may have about a career you are interested in.</a:t>
                      </a:r>
                    </a:p>
                  </a:txBody>
                  <a:tcPr/>
                </a:tc>
                <a:extLst>
                  <a:ext uri="{0D108BD9-81ED-4DB2-BD59-A6C34878D82A}">
                    <a16:rowId xmlns:a16="http://schemas.microsoft.com/office/drawing/2014/main" val="10010"/>
                  </a:ext>
                </a:extLst>
              </a:tr>
            </a:tbl>
          </a:graphicData>
        </a:graphic>
      </p:graphicFrame>
      <p:sp>
        <p:nvSpPr>
          <p:cNvPr id="3" name="Footer Placeholder 2">
            <a:extLst>
              <a:ext uri="{FF2B5EF4-FFF2-40B4-BE49-F238E27FC236}">
                <a16:creationId xmlns:a16="http://schemas.microsoft.com/office/drawing/2014/main" id="{CEB62591-87F5-C26C-461C-983E408C5970}"/>
              </a:ext>
            </a:extLst>
          </p:cNvPr>
          <p:cNvSpPr>
            <a:spLocks noGrp="1"/>
          </p:cNvSpPr>
          <p:nvPr>
            <p:ph type="ftr" sz="quarter" idx="11"/>
          </p:nvPr>
        </p:nvSpPr>
        <p:spPr/>
        <p:txBody>
          <a:bodyPr/>
          <a:lstStyle/>
          <a:p>
            <a:r>
              <a:rPr lang="en-US"/>
              <a:t>Revised 5/2/23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Q1 - What major did you declare?</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50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major did you declare?</a:t>
                      </a:r>
                    </a:p>
                  </a:txBody>
                  <a:tcPr/>
                </a:tc>
                <a:extLst>
                  <a:ext uri="{0D108BD9-81ED-4DB2-BD59-A6C34878D82A}">
                    <a16:rowId xmlns:a16="http://schemas.microsoft.com/office/drawing/2014/main" val="10000"/>
                  </a:ext>
                </a:extLst>
              </a:tr>
              <a:tr h="370840">
                <a:tc>
                  <a:txBody>
                    <a:bodyPr/>
                    <a:lstStyle/>
                    <a:p>
                      <a:r>
                        <a:rPr lang="en-US" sz="1600" dirty="0"/>
                        <a:t>Marketing</a:t>
                      </a:r>
                    </a:p>
                  </a:txBody>
                  <a:tcPr/>
                </a:tc>
                <a:extLst>
                  <a:ext uri="{0D108BD9-81ED-4DB2-BD59-A6C34878D82A}">
                    <a16:rowId xmlns:a16="http://schemas.microsoft.com/office/drawing/2014/main" val="10001"/>
                  </a:ext>
                </a:extLst>
              </a:tr>
              <a:tr h="370840">
                <a:tc>
                  <a:txBody>
                    <a:bodyPr/>
                    <a:lstStyle/>
                    <a:p>
                      <a:r>
                        <a:rPr lang="en-US" sz="1600" dirty="0"/>
                        <a:t>Wildlife biology </a:t>
                      </a:r>
                    </a:p>
                  </a:txBody>
                  <a:tcPr/>
                </a:tc>
                <a:extLst>
                  <a:ext uri="{0D108BD9-81ED-4DB2-BD59-A6C34878D82A}">
                    <a16:rowId xmlns:a16="http://schemas.microsoft.com/office/drawing/2014/main" val="10002"/>
                  </a:ext>
                </a:extLst>
              </a:tr>
              <a:tr h="370840">
                <a:tc>
                  <a:txBody>
                    <a:bodyPr/>
                    <a:lstStyle/>
                    <a:p>
                      <a:r>
                        <a:rPr lang="en-US" sz="1600" dirty="0"/>
                        <a:t>Advertising and Public Relations </a:t>
                      </a:r>
                    </a:p>
                  </a:txBody>
                  <a:tcPr/>
                </a:tc>
                <a:extLst>
                  <a:ext uri="{0D108BD9-81ED-4DB2-BD59-A6C34878D82A}">
                    <a16:rowId xmlns:a16="http://schemas.microsoft.com/office/drawing/2014/main" val="10003"/>
                  </a:ext>
                </a:extLst>
              </a:tr>
              <a:tr h="370840">
                <a:tc>
                  <a:txBody>
                    <a:bodyPr/>
                    <a:lstStyle/>
                    <a:p>
                      <a:r>
                        <a:rPr lang="en-US" sz="1600" dirty="0"/>
                        <a:t>Political science</a:t>
                      </a:r>
                    </a:p>
                  </a:txBody>
                  <a:tcPr/>
                </a:tc>
                <a:extLst>
                  <a:ext uri="{0D108BD9-81ED-4DB2-BD59-A6C34878D82A}">
                    <a16:rowId xmlns:a16="http://schemas.microsoft.com/office/drawing/2014/main" val="10004"/>
                  </a:ext>
                </a:extLst>
              </a:tr>
              <a:tr h="370840">
                <a:tc>
                  <a:txBody>
                    <a:bodyPr/>
                    <a:lstStyle/>
                    <a:p>
                      <a:r>
                        <a:rPr lang="en-US" sz="1600" dirty="0"/>
                        <a:t>Advertising and Public Relations</a:t>
                      </a:r>
                    </a:p>
                  </a:txBody>
                  <a:tcPr/>
                </a:tc>
                <a:extLst>
                  <a:ext uri="{0D108BD9-81ED-4DB2-BD59-A6C34878D82A}">
                    <a16:rowId xmlns:a16="http://schemas.microsoft.com/office/drawing/2014/main" val="10005"/>
                  </a:ext>
                </a:extLst>
              </a:tr>
              <a:tr h="370840">
                <a:tc>
                  <a:txBody>
                    <a:bodyPr/>
                    <a:lstStyle/>
                    <a:p>
                      <a:r>
                        <a:rPr lang="en-US" sz="1600" dirty="0"/>
                        <a:t>Human Resource Management</a:t>
                      </a:r>
                    </a:p>
                  </a:txBody>
                  <a:tcPr/>
                </a:tc>
                <a:extLst>
                  <a:ext uri="{0D108BD9-81ED-4DB2-BD59-A6C34878D82A}">
                    <a16:rowId xmlns:a16="http://schemas.microsoft.com/office/drawing/2014/main" val="10006"/>
                  </a:ext>
                </a:extLst>
              </a:tr>
              <a:tr h="370840">
                <a:tc>
                  <a:txBody>
                    <a:bodyPr/>
                    <a:lstStyle/>
                    <a:p>
                      <a:r>
                        <a:rPr lang="en-US" sz="1600" dirty="0"/>
                        <a:t>Criminal Justice</a:t>
                      </a:r>
                    </a:p>
                  </a:txBody>
                  <a:tcPr/>
                </a:tc>
                <a:extLst>
                  <a:ext uri="{0D108BD9-81ED-4DB2-BD59-A6C34878D82A}">
                    <a16:rowId xmlns:a16="http://schemas.microsoft.com/office/drawing/2014/main" val="10007"/>
                  </a:ext>
                </a:extLst>
              </a:tr>
              <a:tr h="370840">
                <a:tc>
                  <a:txBody>
                    <a:bodyPr/>
                    <a:lstStyle/>
                    <a:p>
                      <a:r>
                        <a:rPr lang="en-US" sz="1600" dirty="0"/>
                        <a:t>Spanish</a:t>
                      </a:r>
                    </a:p>
                  </a:txBody>
                  <a:tcPr/>
                </a:tc>
                <a:extLst>
                  <a:ext uri="{0D108BD9-81ED-4DB2-BD59-A6C34878D82A}">
                    <a16:rowId xmlns:a16="http://schemas.microsoft.com/office/drawing/2014/main" val="10008"/>
                  </a:ext>
                </a:extLst>
              </a:tr>
              <a:tr h="370840">
                <a:tc>
                  <a:txBody>
                    <a:bodyPr/>
                    <a:lstStyle/>
                    <a:p>
                      <a:r>
                        <a:rPr lang="en-US" sz="1600" dirty="0"/>
                        <a:t>Social work</a:t>
                      </a:r>
                    </a:p>
                  </a:txBody>
                  <a:tcPr/>
                </a:tc>
                <a:extLst>
                  <a:ext uri="{0D108BD9-81ED-4DB2-BD59-A6C34878D82A}">
                    <a16:rowId xmlns:a16="http://schemas.microsoft.com/office/drawing/2014/main" val="10009"/>
                  </a:ext>
                </a:extLst>
              </a:tr>
              <a:tr h="370840">
                <a:tc>
                  <a:txBody>
                    <a:bodyPr/>
                    <a:lstStyle/>
                    <a:p>
                      <a:r>
                        <a:rPr lang="en-US" sz="1600" dirty="0"/>
                        <a:t>Environment and sustainability </a:t>
                      </a:r>
                    </a:p>
                  </a:txBody>
                  <a:tcPr/>
                </a:tc>
                <a:extLst>
                  <a:ext uri="{0D108BD9-81ED-4DB2-BD59-A6C34878D82A}">
                    <a16:rowId xmlns:a16="http://schemas.microsoft.com/office/drawing/2014/main" val="10010"/>
                  </a:ext>
                </a:extLst>
              </a:tr>
              <a:tr h="370840">
                <a:tc>
                  <a:txBody>
                    <a:bodyPr/>
                    <a:lstStyle/>
                    <a:p>
                      <a:r>
                        <a:rPr lang="en-US" sz="1600" dirty="0"/>
                        <a:t>Geology</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Q1 - What major did you declare?</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50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major did you declare?</a:t>
                      </a:r>
                    </a:p>
                  </a:txBody>
                  <a:tcPr/>
                </a:tc>
                <a:extLst>
                  <a:ext uri="{0D108BD9-81ED-4DB2-BD59-A6C34878D82A}">
                    <a16:rowId xmlns:a16="http://schemas.microsoft.com/office/drawing/2014/main" val="10000"/>
                  </a:ext>
                </a:extLst>
              </a:tr>
              <a:tr h="370840">
                <a:tc>
                  <a:txBody>
                    <a:bodyPr/>
                    <a:lstStyle/>
                    <a:p>
                      <a:r>
                        <a:rPr lang="en-US" sz="1600" dirty="0"/>
                        <a:t>Information Technology</a:t>
                      </a:r>
                    </a:p>
                  </a:txBody>
                  <a:tcPr/>
                </a:tc>
                <a:extLst>
                  <a:ext uri="{0D108BD9-81ED-4DB2-BD59-A6C34878D82A}">
                    <a16:rowId xmlns:a16="http://schemas.microsoft.com/office/drawing/2014/main" val="10001"/>
                  </a:ext>
                </a:extLst>
              </a:tr>
              <a:tr h="370840">
                <a:tc>
                  <a:txBody>
                    <a:bodyPr/>
                    <a:lstStyle/>
                    <a:p>
                      <a:r>
                        <a:rPr lang="en-US" sz="1600" dirty="0"/>
                        <a:t>Communication </a:t>
                      </a:r>
                    </a:p>
                  </a:txBody>
                  <a:tcPr/>
                </a:tc>
                <a:extLst>
                  <a:ext uri="{0D108BD9-81ED-4DB2-BD59-A6C34878D82A}">
                    <a16:rowId xmlns:a16="http://schemas.microsoft.com/office/drawing/2014/main" val="10002"/>
                  </a:ext>
                </a:extLst>
              </a:tr>
              <a:tr h="370840">
                <a:tc>
                  <a:txBody>
                    <a:bodyPr/>
                    <a:lstStyle/>
                    <a:p>
                      <a:r>
                        <a:rPr lang="en-US" sz="1600" dirty="0"/>
                        <a:t>General Business</a:t>
                      </a:r>
                    </a:p>
                  </a:txBody>
                  <a:tcPr/>
                </a:tc>
                <a:extLst>
                  <a:ext uri="{0D108BD9-81ED-4DB2-BD59-A6C34878D82A}">
                    <a16:rowId xmlns:a16="http://schemas.microsoft.com/office/drawing/2014/main" val="10003"/>
                  </a:ext>
                </a:extLst>
              </a:tr>
              <a:tr h="370840">
                <a:tc>
                  <a:txBody>
                    <a:bodyPr/>
                    <a:lstStyle/>
                    <a:p>
                      <a:r>
                        <a:rPr lang="en-US" sz="1600" dirty="0"/>
                        <a:t>English education </a:t>
                      </a:r>
                    </a:p>
                  </a:txBody>
                  <a:tcPr/>
                </a:tc>
                <a:extLst>
                  <a:ext uri="{0D108BD9-81ED-4DB2-BD59-A6C34878D82A}">
                    <a16:rowId xmlns:a16="http://schemas.microsoft.com/office/drawing/2014/main" val="10004"/>
                  </a:ext>
                </a:extLst>
              </a:tr>
              <a:tr h="370840">
                <a:tc>
                  <a:txBody>
                    <a:bodyPr/>
                    <a:lstStyle/>
                    <a:p>
                      <a:r>
                        <a:rPr lang="en-US" sz="1600" dirty="0"/>
                        <a:t>Psychology</a:t>
                      </a:r>
                    </a:p>
                  </a:txBody>
                  <a:tcPr/>
                </a:tc>
                <a:extLst>
                  <a:ext uri="{0D108BD9-81ED-4DB2-BD59-A6C34878D82A}">
                    <a16:rowId xmlns:a16="http://schemas.microsoft.com/office/drawing/2014/main" val="10005"/>
                  </a:ext>
                </a:extLst>
              </a:tr>
              <a:tr h="370840">
                <a:tc>
                  <a:txBody>
                    <a:bodyPr/>
                    <a:lstStyle/>
                    <a:p>
                      <a:r>
                        <a:rPr lang="en-US" sz="1600" dirty="0"/>
                        <a:t>Business General </a:t>
                      </a:r>
                    </a:p>
                  </a:txBody>
                  <a:tcPr/>
                </a:tc>
                <a:extLst>
                  <a:ext uri="{0D108BD9-81ED-4DB2-BD59-A6C34878D82A}">
                    <a16:rowId xmlns:a16="http://schemas.microsoft.com/office/drawing/2014/main" val="10006"/>
                  </a:ext>
                </a:extLst>
              </a:tr>
              <a:tr h="370840">
                <a:tc>
                  <a:txBody>
                    <a:bodyPr/>
                    <a:lstStyle/>
                    <a:p>
                      <a:r>
                        <a:rPr lang="en-US" sz="1600" dirty="0"/>
                        <a:t>psych</a:t>
                      </a:r>
                    </a:p>
                  </a:txBody>
                  <a:tcPr/>
                </a:tc>
                <a:extLst>
                  <a:ext uri="{0D108BD9-81ED-4DB2-BD59-A6C34878D82A}">
                    <a16:rowId xmlns:a16="http://schemas.microsoft.com/office/drawing/2014/main" val="10007"/>
                  </a:ext>
                </a:extLst>
              </a:tr>
              <a:tr h="370840">
                <a:tc>
                  <a:txBody>
                    <a:bodyPr/>
                    <a:lstStyle/>
                    <a:p>
                      <a:r>
                        <a:rPr lang="en-US" sz="1600" dirty="0"/>
                        <a:t>psychology</a:t>
                      </a:r>
                    </a:p>
                  </a:txBody>
                  <a:tcPr/>
                </a:tc>
                <a:extLst>
                  <a:ext uri="{0D108BD9-81ED-4DB2-BD59-A6C34878D82A}">
                    <a16:rowId xmlns:a16="http://schemas.microsoft.com/office/drawing/2014/main" val="10008"/>
                  </a:ext>
                </a:extLst>
              </a:tr>
              <a:tr h="370840">
                <a:tc>
                  <a:txBody>
                    <a:bodyPr/>
                    <a:lstStyle/>
                    <a:p>
                      <a:r>
                        <a:rPr lang="en-US" sz="1600" dirty="0"/>
                        <a:t>Art Education </a:t>
                      </a:r>
                    </a:p>
                  </a:txBody>
                  <a:tcPr/>
                </a:tc>
                <a:extLst>
                  <a:ext uri="{0D108BD9-81ED-4DB2-BD59-A6C34878D82A}">
                    <a16:rowId xmlns:a16="http://schemas.microsoft.com/office/drawing/2014/main" val="10009"/>
                  </a:ext>
                </a:extLst>
              </a:tr>
              <a:tr h="370840">
                <a:tc>
                  <a:txBody>
                    <a:bodyPr/>
                    <a:lstStyle/>
                    <a:p>
                      <a:r>
                        <a:rPr lang="en-US" sz="1600" dirty="0"/>
                        <a:t>social work</a:t>
                      </a:r>
                    </a:p>
                  </a:txBody>
                  <a:tcPr/>
                </a:tc>
                <a:extLst>
                  <a:ext uri="{0D108BD9-81ED-4DB2-BD59-A6C34878D82A}">
                    <a16:rowId xmlns:a16="http://schemas.microsoft.com/office/drawing/2014/main" val="10010"/>
                  </a:ext>
                </a:extLst>
              </a:tr>
              <a:tr h="370840">
                <a:tc>
                  <a:txBody>
                    <a:bodyPr/>
                    <a:lstStyle/>
                    <a:p>
                      <a:r>
                        <a:rPr lang="en-US" sz="1600" dirty="0"/>
                        <a:t>Wildlife Biology</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Q1 - What major did you declare?</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50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major did you declare?</a:t>
                      </a:r>
                    </a:p>
                  </a:txBody>
                  <a:tcPr/>
                </a:tc>
                <a:extLst>
                  <a:ext uri="{0D108BD9-81ED-4DB2-BD59-A6C34878D82A}">
                    <a16:rowId xmlns:a16="http://schemas.microsoft.com/office/drawing/2014/main" val="10000"/>
                  </a:ext>
                </a:extLst>
              </a:tr>
              <a:tr h="370840">
                <a:tc>
                  <a:txBody>
                    <a:bodyPr/>
                    <a:lstStyle/>
                    <a:p>
                      <a:r>
                        <a:rPr lang="en-US" sz="1600" dirty="0"/>
                        <a:t>Psychology</a:t>
                      </a:r>
                    </a:p>
                  </a:txBody>
                  <a:tcPr/>
                </a:tc>
                <a:extLst>
                  <a:ext uri="{0D108BD9-81ED-4DB2-BD59-A6C34878D82A}">
                    <a16:rowId xmlns:a16="http://schemas.microsoft.com/office/drawing/2014/main" val="10001"/>
                  </a:ext>
                </a:extLst>
              </a:tr>
              <a:tr h="370840">
                <a:tc>
                  <a:txBody>
                    <a:bodyPr/>
                    <a:lstStyle/>
                    <a:p>
                      <a:r>
                        <a:rPr lang="en-US" sz="1600" dirty="0"/>
                        <a:t>Illustration</a:t>
                      </a:r>
                    </a:p>
                  </a:txBody>
                  <a:tcPr/>
                </a:tc>
                <a:extLst>
                  <a:ext uri="{0D108BD9-81ED-4DB2-BD59-A6C34878D82A}">
                    <a16:rowId xmlns:a16="http://schemas.microsoft.com/office/drawing/2014/main" val="10002"/>
                  </a:ext>
                </a:extLst>
              </a:tr>
              <a:tr h="370840">
                <a:tc>
                  <a:txBody>
                    <a:bodyPr/>
                    <a:lstStyle/>
                    <a:p>
                      <a:r>
                        <a:rPr lang="en-US" sz="1600" dirty="0"/>
                        <a:t>Art Education</a:t>
                      </a:r>
                    </a:p>
                  </a:txBody>
                  <a:tcPr/>
                </a:tc>
                <a:extLst>
                  <a:ext uri="{0D108BD9-81ED-4DB2-BD59-A6C34878D82A}">
                    <a16:rowId xmlns:a16="http://schemas.microsoft.com/office/drawing/2014/main" val="10003"/>
                  </a:ext>
                </a:extLst>
              </a:tr>
              <a:tr h="370840">
                <a:tc>
                  <a:txBody>
                    <a:bodyPr/>
                    <a:lstStyle/>
                    <a:p>
                      <a:r>
                        <a:rPr lang="en-US" sz="1600" dirty="0"/>
                        <a:t>Integrated science enducation secondary</a:t>
                      </a:r>
                    </a:p>
                  </a:txBody>
                  <a:tcPr/>
                </a:tc>
                <a:extLst>
                  <a:ext uri="{0D108BD9-81ED-4DB2-BD59-A6C34878D82A}">
                    <a16:rowId xmlns:a16="http://schemas.microsoft.com/office/drawing/2014/main" val="10004"/>
                  </a:ext>
                </a:extLst>
              </a:tr>
              <a:tr h="370840">
                <a:tc>
                  <a:txBody>
                    <a:bodyPr/>
                    <a:lstStyle/>
                    <a:p>
                      <a:r>
                        <a:rPr lang="en-US" sz="1600" dirty="0"/>
                        <a:t>General Business</a:t>
                      </a:r>
                    </a:p>
                  </a:txBody>
                  <a:tcPr/>
                </a:tc>
                <a:extLst>
                  <a:ext uri="{0D108BD9-81ED-4DB2-BD59-A6C34878D82A}">
                    <a16:rowId xmlns:a16="http://schemas.microsoft.com/office/drawing/2014/main" val="10005"/>
                  </a:ext>
                </a:extLst>
              </a:tr>
              <a:tr h="370840">
                <a:tc>
                  <a:txBody>
                    <a:bodyPr/>
                    <a:lstStyle/>
                    <a:p>
                      <a:r>
                        <a:rPr lang="en-US" sz="1600" dirty="0"/>
                        <a:t>Exercise Science</a:t>
                      </a:r>
                    </a:p>
                  </a:txBody>
                  <a:tcPr/>
                </a:tc>
                <a:extLst>
                  <a:ext uri="{0D108BD9-81ED-4DB2-BD59-A6C34878D82A}">
                    <a16:rowId xmlns:a16="http://schemas.microsoft.com/office/drawing/2014/main" val="10006"/>
                  </a:ext>
                </a:extLst>
              </a:tr>
              <a:tr h="370840">
                <a:tc>
                  <a:txBody>
                    <a:bodyPr/>
                    <a:lstStyle/>
                    <a:p>
                      <a:r>
                        <a:rPr lang="en-US" sz="1600" dirty="0"/>
                        <a:t>Art Education </a:t>
                      </a:r>
                    </a:p>
                  </a:txBody>
                  <a:tcPr/>
                </a:tc>
                <a:extLst>
                  <a:ext uri="{0D108BD9-81ED-4DB2-BD59-A6C34878D82A}">
                    <a16:rowId xmlns:a16="http://schemas.microsoft.com/office/drawing/2014/main" val="10007"/>
                  </a:ext>
                </a:extLst>
              </a:tr>
              <a:tr h="370840">
                <a:tc>
                  <a:txBody>
                    <a:bodyPr/>
                    <a:lstStyle/>
                    <a:p>
                      <a:r>
                        <a:rPr lang="en-US" sz="1600" dirty="0"/>
                        <a:t>Communication studies</a:t>
                      </a:r>
                    </a:p>
                  </a:txBody>
                  <a:tcPr/>
                </a:tc>
                <a:extLst>
                  <a:ext uri="{0D108BD9-81ED-4DB2-BD59-A6C34878D82A}">
                    <a16:rowId xmlns:a16="http://schemas.microsoft.com/office/drawing/2014/main" val="10008"/>
                  </a:ext>
                </a:extLst>
              </a:tr>
              <a:tr h="370840">
                <a:tc>
                  <a:txBody>
                    <a:bodyPr/>
                    <a:lstStyle/>
                    <a:p>
                      <a:r>
                        <a:rPr lang="en-US" sz="1600" dirty="0"/>
                        <a:t>Graphic design</a:t>
                      </a:r>
                    </a:p>
                  </a:txBody>
                  <a:tcPr/>
                </a:tc>
                <a:extLst>
                  <a:ext uri="{0D108BD9-81ED-4DB2-BD59-A6C34878D82A}">
                    <a16:rowId xmlns:a16="http://schemas.microsoft.com/office/drawing/2014/main" val="10009"/>
                  </a:ext>
                </a:extLst>
              </a:tr>
              <a:tr h="370840">
                <a:tc>
                  <a:txBody>
                    <a:bodyPr/>
                    <a:lstStyle/>
                    <a:p>
                      <a:r>
                        <a:rPr lang="en-US" sz="1600" dirty="0"/>
                        <a:t>Geology</a:t>
                      </a:r>
                    </a:p>
                  </a:txBody>
                  <a:tcPr/>
                </a:tc>
                <a:extLst>
                  <a:ext uri="{0D108BD9-81ED-4DB2-BD59-A6C34878D82A}">
                    <a16:rowId xmlns:a16="http://schemas.microsoft.com/office/drawing/2014/main" val="10010"/>
                  </a:ext>
                </a:extLst>
              </a:tr>
              <a:tr h="370840">
                <a:tc>
                  <a:txBody>
                    <a:bodyPr/>
                    <a:lstStyle/>
                    <a:p>
                      <a:r>
                        <a:rPr lang="en-US" sz="1600" dirty="0"/>
                        <a:t>Geology</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Q1 - What major did you declare?</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44500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major did you declare?</a:t>
                      </a:r>
                    </a:p>
                  </a:txBody>
                  <a:tcPr/>
                </a:tc>
                <a:extLst>
                  <a:ext uri="{0D108BD9-81ED-4DB2-BD59-A6C34878D82A}">
                    <a16:rowId xmlns:a16="http://schemas.microsoft.com/office/drawing/2014/main" val="10000"/>
                  </a:ext>
                </a:extLst>
              </a:tr>
              <a:tr h="370840">
                <a:tc>
                  <a:txBody>
                    <a:bodyPr/>
                    <a:lstStyle/>
                    <a:p>
                      <a:r>
                        <a:rPr lang="en-US" sz="1600" dirty="0"/>
                        <a:t>Clinical Exercise Science</a:t>
                      </a:r>
                    </a:p>
                  </a:txBody>
                  <a:tcPr/>
                </a:tc>
                <a:extLst>
                  <a:ext uri="{0D108BD9-81ED-4DB2-BD59-A6C34878D82A}">
                    <a16:rowId xmlns:a16="http://schemas.microsoft.com/office/drawing/2014/main" val="10001"/>
                  </a:ext>
                </a:extLst>
              </a:tr>
              <a:tr h="370840">
                <a:tc>
                  <a:txBody>
                    <a:bodyPr/>
                    <a:lstStyle/>
                    <a:p>
                      <a:r>
                        <a:rPr lang="en-US" sz="1600" dirty="0"/>
                        <a:t>Allied Health</a:t>
                      </a:r>
                    </a:p>
                  </a:txBody>
                  <a:tcPr/>
                </a:tc>
                <a:extLst>
                  <a:ext uri="{0D108BD9-81ED-4DB2-BD59-A6C34878D82A}">
                    <a16:rowId xmlns:a16="http://schemas.microsoft.com/office/drawing/2014/main" val="10002"/>
                  </a:ext>
                </a:extLst>
              </a:tr>
              <a:tr h="370840">
                <a:tc>
                  <a:txBody>
                    <a:bodyPr/>
                    <a:lstStyle/>
                    <a:p>
                      <a:r>
                        <a:rPr lang="en-US" sz="1600" dirty="0"/>
                        <a:t>Art Education</a:t>
                      </a:r>
                    </a:p>
                  </a:txBody>
                  <a:tcPr/>
                </a:tc>
                <a:extLst>
                  <a:ext uri="{0D108BD9-81ED-4DB2-BD59-A6C34878D82A}">
                    <a16:rowId xmlns:a16="http://schemas.microsoft.com/office/drawing/2014/main" val="10003"/>
                  </a:ext>
                </a:extLst>
              </a:tr>
              <a:tr h="370840">
                <a:tc>
                  <a:txBody>
                    <a:bodyPr/>
                    <a:lstStyle/>
                    <a:p>
                      <a:r>
                        <a:rPr lang="en-US" sz="1600" dirty="0"/>
                        <a:t>Studio Art </a:t>
                      </a:r>
                    </a:p>
                  </a:txBody>
                  <a:tcPr/>
                </a:tc>
                <a:extLst>
                  <a:ext uri="{0D108BD9-81ED-4DB2-BD59-A6C34878D82A}">
                    <a16:rowId xmlns:a16="http://schemas.microsoft.com/office/drawing/2014/main" val="10004"/>
                  </a:ext>
                </a:extLst>
              </a:tr>
              <a:tr h="370840">
                <a:tc>
                  <a:txBody>
                    <a:bodyPr/>
                    <a:lstStyle/>
                    <a:p>
                      <a:r>
                        <a:rPr lang="en-US" sz="1600" dirty="0"/>
                        <a:t>Political science </a:t>
                      </a:r>
                    </a:p>
                  </a:txBody>
                  <a:tcPr/>
                </a:tc>
                <a:extLst>
                  <a:ext uri="{0D108BD9-81ED-4DB2-BD59-A6C34878D82A}">
                    <a16:rowId xmlns:a16="http://schemas.microsoft.com/office/drawing/2014/main" val="10005"/>
                  </a:ext>
                </a:extLst>
              </a:tr>
              <a:tr h="370840">
                <a:tc>
                  <a:txBody>
                    <a:bodyPr/>
                    <a:lstStyle/>
                    <a:p>
                      <a:r>
                        <a:rPr lang="en-US" sz="1600" dirty="0"/>
                        <a:t>Psychology </a:t>
                      </a:r>
                    </a:p>
                  </a:txBody>
                  <a:tcPr/>
                </a:tc>
                <a:extLst>
                  <a:ext uri="{0D108BD9-81ED-4DB2-BD59-A6C34878D82A}">
                    <a16:rowId xmlns:a16="http://schemas.microsoft.com/office/drawing/2014/main" val="10006"/>
                  </a:ext>
                </a:extLst>
              </a:tr>
              <a:tr h="370840">
                <a:tc>
                  <a:txBody>
                    <a:bodyPr/>
                    <a:lstStyle/>
                    <a:p>
                      <a:r>
                        <a:rPr lang="en-US" sz="1600" dirty="0"/>
                        <a:t>Geology</a:t>
                      </a:r>
                    </a:p>
                  </a:txBody>
                  <a:tcPr/>
                </a:tc>
                <a:extLst>
                  <a:ext uri="{0D108BD9-81ED-4DB2-BD59-A6C34878D82A}">
                    <a16:rowId xmlns:a16="http://schemas.microsoft.com/office/drawing/2014/main" val="10007"/>
                  </a:ext>
                </a:extLst>
              </a:tr>
              <a:tr h="370840">
                <a:tc>
                  <a:txBody>
                    <a:bodyPr/>
                    <a:lstStyle/>
                    <a:p>
                      <a:r>
                        <a:rPr lang="en-US" sz="1600" dirty="0"/>
                        <a:t>Nursing</a:t>
                      </a:r>
                    </a:p>
                  </a:txBody>
                  <a:tcPr/>
                </a:tc>
                <a:extLst>
                  <a:ext uri="{0D108BD9-81ED-4DB2-BD59-A6C34878D82A}">
                    <a16:rowId xmlns:a16="http://schemas.microsoft.com/office/drawing/2014/main" val="10008"/>
                  </a:ext>
                </a:extLst>
              </a:tr>
              <a:tr h="370840">
                <a:tc>
                  <a:txBody>
                    <a:bodyPr/>
                    <a:lstStyle/>
                    <a:p>
                      <a:r>
                        <a:rPr lang="en-US" sz="1600" dirty="0"/>
                        <a:t>Criminal justice</a:t>
                      </a:r>
                    </a:p>
                  </a:txBody>
                  <a:tcPr/>
                </a:tc>
                <a:extLst>
                  <a:ext uri="{0D108BD9-81ED-4DB2-BD59-A6C34878D82A}">
                    <a16:rowId xmlns:a16="http://schemas.microsoft.com/office/drawing/2014/main" val="10009"/>
                  </a:ext>
                </a:extLst>
              </a:tr>
              <a:tr h="370840">
                <a:tc>
                  <a:txBody>
                    <a:bodyPr/>
                    <a:lstStyle/>
                    <a:p>
                      <a:r>
                        <a:rPr lang="en-US" sz="1600" dirty="0"/>
                        <a:t>Biomedical Sciences </a:t>
                      </a:r>
                    </a:p>
                  </a:txBody>
                  <a:tcPr/>
                </a:tc>
                <a:extLst>
                  <a:ext uri="{0D108BD9-81ED-4DB2-BD59-A6C34878D82A}">
                    <a16:rowId xmlns:a16="http://schemas.microsoft.com/office/drawing/2014/main" val="10010"/>
                  </a:ext>
                </a:extLst>
              </a:tr>
              <a:tr h="370840">
                <a:tc>
                  <a:txBody>
                    <a:bodyPr/>
                    <a:lstStyle/>
                    <a:p>
                      <a:r>
                        <a:rPr lang="en-US" sz="1600" dirty="0"/>
                        <a:t>recreational therapy</a:t>
                      </a: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Q1 - What major did you declare?</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37084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What major did you declare?</a:t>
                      </a:r>
                    </a:p>
                  </a:txBody>
                  <a:tcPr/>
                </a:tc>
                <a:extLst>
                  <a:ext uri="{0D108BD9-81ED-4DB2-BD59-A6C34878D82A}">
                    <a16:rowId xmlns:a16="http://schemas.microsoft.com/office/drawing/2014/main" val="10000"/>
                  </a:ext>
                </a:extLst>
              </a:tr>
              <a:tr h="370840">
                <a:tc>
                  <a:txBody>
                    <a:bodyPr/>
                    <a:lstStyle/>
                    <a:p>
                      <a:r>
                        <a:rPr lang="en-US" sz="1600" dirty="0"/>
                        <a:t>Biology</a:t>
                      </a:r>
                    </a:p>
                  </a:txBody>
                  <a:tcPr/>
                </a:tc>
                <a:extLst>
                  <a:ext uri="{0D108BD9-81ED-4DB2-BD59-A6C34878D82A}">
                    <a16:rowId xmlns:a16="http://schemas.microsoft.com/office/drawing/2014/main" val="10001"/>
                  </a:ext>
                </a:extLst>
              </a:tr>
              <a:tr h="370840">
                <a:tc>
                  <a:txBody>
                    <a:bodyPr/>
                    <a:lstStyle/>
                    <a:p>
                      <a:r>
                        <a:rPr lang="en-US" sz="1600" dirty="0"/>
                        <a:t>Anthropology</a:t>
                      </a:r>
                    </a:p>
                  </a:txBody>
                  <a:tcPr/>
                </a:tc>
                <a:extLst>
                  <a:ext uri="{0D108BD9-81ED-4DB2-BD59-A6C34878D82A}">
                    <a16:rowId xmlns:a16="http://schemas.microsoft.com/office/drawing/2014/main" val="10002"/>
                  </a:ext>
                </a:extLst>
              </a:tr>
              <a:tr h="370840">
                <a:tc>
                  <a:txBody>
                    <a:bodyPr/>
                    <a:lstStyle/>
                    <a:p>
                      <a:r>
                        <a:rPr lang="en-US" sz="1600" dirty="0"/>
                        <a:t>Art Education</a:t>
                      </a:r>
                    </a:p>
                  </a:txBody>
                  <a:tcPr/>
                </a:tc>
                <a:extLst>
                  <a:ext uri="{0D108BD9-81ED-4DB2-BD59-A6C34878D82A}">
                    <a16:rowId xmlns:a16="http://schemas.microsoft.com/office/drawing/2014/main" val="10003"/>
                  </a:ext>
                </a:extLst>
              </a:tr>
              <a:tr h="370840">
                <a:tc>
                  <a:txBody>
                    <a:bodyPr/>
                    <a:lstStyle/>
                    <a:p>
                      <a:r>
                        <a:rPr lang="en-US" sz="1600" dirty="0"/>
                        <a:t>Geology</a:t>
                      </a:r>
                    </a:p>
                  </a:txBody>
                  <a:tcPr/>
                </a:tc>
                <a:extLst>
                  <a:ext uri="{0D108BD9-81ED-4DB2-BD59-A6C34878D82A}">
                    <a16:rowId xmlns:a16="http://schemas.microsoft.com/office/drawing/2014/main" val="10004"/>
                  </a:ext>
                </a:extLst>
              </a:tr>
              <a:tr h="370840">
                <a:tc>
                  <a:txBody>
                    <a:bodyPr/>
                    <a:lstStyle/>
                    <a:p>
                      <a:r>
                        <a:rPr lang="en-US" sz="1600" dirty="0"/>
                        <a:t>Criminal Justice </a:t>
                      </a:r>
                    </a:p>
                  </a:txBody>
                  <a:tcPr/>
                </a:tc>
                <a:extLst>
                  <a:ext uri="{0D108BD9-81ED-4DB2-BD59-A6C34878D82A}">
                    <a16:rowId xmlns:a16="http://schemas.microsoft.com/office/drawing/2014/main" val="10005"/>
                  </a:ext>
                </a:extLst>
              </a:tr>
              <a:tr h="370840">
                <a:tc>
                  <a:txBody>
                    <a:bodyPr/>
                    <a:lstStyle/>
                    <a:p>
                      <a:r>
                        <a:rPr lang="en-US" sz="1600" dirty="0"/>
                        <a:t>Diagnostic medical Sonography</a:t>
                      </a:r>
                    </a:p>
                  </a:txBody>
                  <a:tcPr/>
                </a:tc>
                <a:extLst>
                  <a:ext uri="{0D108BD9-81ED-4DB2-BD59-A6C34878D82A}">
                    <a16:rowId xmlns:a16="http://schemas.microsoft.com/office/drawing/2014/main" val="10006"/>
                  </a:ext>
                </a:extLst>
              </a:tr>
              <a:tr h="370840">
                <a:tc>
                  <a:txBody>
                    <a:bodyPr/>
                    <a:lstStyle/>
                    <a:p>
                      <a:r>
                        <a:rPr lang="en-US" sz="1600" dirty="0"/>
                        <a:t>communication sciences and disorders</a:t>
                      </a:r>
                    </a:p>
                  </a:txBody>
                  <a:tcPr/>
                </a:tc>
                <a:extLst>
                  <a:ext uri="{0D108BD9-81ED-4DB2-BD59-A6C34878D82A}">
                    <a16:rowId xmlns:a16="http://schemas.microsoft.com/office/drawing/2014/main" val="10007"/>
                  </a:ext>
                </a:extLst>
              </a:tr>
              <a:tr h="370840">
                <a:tc>
                  <a:txBody>
                    <a:bodyPr/>
                    <a:lstStyle/>
                    <a:p>
                      <a:r>
                        <a:rPr lang="en-US" sz="1600" dirty="0"/>
                        <a:t>Studio art</a:t>
                      </a:r>
                    </a:p>
                  </a:txBody>
                  <a:tcPr/>
                </a:tc>
                <a:extLst>
                  <a:ext uri="{0D108BD9-81ED-4DB2-BD59-A6C34878D82A}">
                    <a16:rowId xmlns:a16="http://schemas.microsoft.com/office/drawing/2014/main" val="10008"/>
                  </a:ext>
                </a:extLst>
              </a:tr>
              <a:tr h="370840">
                <a:tc>
                  <a:txBody>
                    <a:bodyPr/>
                    <a:lstStyle/>
                    <a:p>
                      <a:r>
                        <a:rPr lang="en-US" sz="1600" dirty="0"/>
                        <a:t>Philosophy </a:t>
                      </a: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00000" y="140000"/>
            <a:ext cx="8229600" cy="369332"/>
          </a:xfrm>
          <a:prstGeom prst="rect">
            <a:avLst/>
          </a:prstGeom>
          <a:noFill/>
        </p:spPr>
        <p:txBody>
          <a:bodyPr wrap="square" rtlCol="0"/>
          <a:lstStyle/>
          <a:p>
            <a:r>
              <a:rPr lang="en-US" sz="2200" dirty="0"/>
              <a:t>Q3 - Were you a transfer student to GVSU?</a:t>
            </a:r>
          </a:p>
        </p:txBody>
      </p:sp>
      <p:pic>
        <p:nvPicPr>
          <p:cNvPr id="3" name="Object 2"/>
          <p:cNvPicPr>
            <a:picLocks noChangeAspect="1"/>
          </p:cNvPicPr>
          <p:nvPr/>
        </p:nvPicPr>
        <p:blipFill>
          <a:blip r:embed="rId2" cstate="print"/>
          <a:stretch>
            <a:fillRect/>
          </a:stretch>
        </p:blipFill>
        <p:spPr>
          <a:xfrm>
            <a:off x="572000" y="1200000"/>
            <a:ext cx="8000000" cy="5000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270000" y="140000"/>
            <a:ext cx="8229600" cy="369332"/>
          </a:xfrm>
          <a:prstGeom prst="rect">
            <a:avLst/>
          </a:prstGeom>
          <a:noFill/>
        </p:spPr>
        <p:txBody>
          <a:bodyPr wrap="square" rtlCol="0"/>
          <a:lstStyle/>
          <a:p>
            <a:r>
              <a:rPr lang="en-US" sz="2200" dirty="0"/>
              <a:t>Q3 - Were you a transfer student to GVSU?</a:t>
            </a:r>
          </a:p>
        </p:txBody>
      </p:sp>
      <p:graphicFrame>
        <p:nvGraphicFramePr>
          <p:cNvPr id="6" name="Table 5"/>
          <p:cNvGraphicFramePr>
            <a:graphicFrameLocks noGrp="1"/>
          </p:cNvGraphicFramePr>
          <p:nvPr>
            <p:extLst>
              <p:ext uri="{D42A27DB-BD31-4B8C-83A1-F6EECF244321}">
                <p14:modId xmlns:p14="http://schemas.microsoft.com/office/powerpoint/2010/main" val="1579011935"/>
              </p:ext>
            </p:extLst>
          </p:nvPr>
        </p:nvGraphicFramePr>
        <p:xfrm>
          <a:off x="354000" y="1100000"/>
          <a:ext cx="8349264" cy="1645920"/>
        </p:xfrm>
        <a:graphic>
          <a:graphicData uri="http://schemas.openxmlformats.org/drawingml/2006/table">
            <a:tbl>
              <a:tblPr firstRow="1" bandRow="1">
                <a:tableStyleId>{69012ECD-51FC-41F1-AA8D-1B2483CD663E}</a:tableStyleId>
              </a:tblPr>
              <a:tblGrid>
                <a:gridCol w="1043658">
                  <a:extLst>
                    <a:ext uri="{9D8B030D-6E8A-4147-A177-3AD203B41FA5}">
                      <a16:colId xmlns:a16="http://schemas.microsoft.com/office/drawing/2014/main" val="20000"/>
                    </a:ext>
                  </a:extLst>
                </a:gridCol>
                <a:gridCol w="1043658">
                  <a:extLst>
                    <a:ext uri="{9D8B030D-6E8A-4147-A177-3AD203B41FA5}">
                      <a16:colId xmlns:a16="http://schemas.microsoft.com/office/drawing/2014/main" val="20001"/>
                    </a:ext>
                  </a:extLst>
                </a:gridCol>
                <a:gridCol w="1043658">
                  <a:extLst>
                    <a:ext uri="{9D8B030D-6E8A-4147-A177-3AD203B41FA5}">
                      <a16:colId xmlns:a16="http://schemas.microsoft.com/office/drawing/2014/main" val="20002"/>
                    </a:ext>
                  </a:extLst>
                </a:gridCol>
                <a:gridCol w="1043658">
                  <a:extLst>
                    <a:ext uri="{9D8B030D-6E8A-4147-A177-3AD203B41FA5}">
                      <a16:colId xmlns:a16="http://schemas.microsoft.com/office/drawing/2014/main" val="20003"/>
                    </a:ext>
                  </a:extLst>
                </a:gridCol>
                <a:gridCol w="1043658">
                  <a:extLst>
                    <a:ext uri="{9D8B030D-6E8A-4147-A177-3AD203B41FA5}">
                      <a16:colId xmlns:a16="http://schemas.microsoft.com/office/drawing/2014/main" val="20004"/>
                    </a:ext>
                  </a:extLst>
                </a:gridCol>
                <a:gridCol w="1043658">
                  <a:extLst>
                    <a:ext uri="{9D8B030D-6E8A-4147-A177-3AD203B41FA5}">
                      <a16:colId xmlns:a16="http://schemas.microsoft.com/office/drawing/2014/main" val="20005"/>
                    </a:ext>
                  </a:extLst>
                </a:gridCol>
                <a:gridCol w="1043658">
                  <a:extLst>
                    <a:ext uri="{9D8B030D-6E8A-4147-A177-3AD203B41FA5}">
                      <a16:colId xmlns:a16="http://schemas.microsoft.com/office/drawing/2014/main" val="20006"/>
                    </a:ext>
                  </a:extLst>
                </a:gridCol>
                <a:gridCol w="1043658">
                  <a:extLst>
                    <a:ext uri="{9D8B030D-6E8A-4147-A177-3AD203B41FA5}">
                      <a16:colId xmlns:a16="http://schemas.microsoft.com/office/drawing/2014/main" val="20007"/>
                    </a:ext>
                  </a:extLst>
                </a:gridCol>
              </a:tblGrid>
              <a:tr h="370840">
                <a:tc>
                  <a:txBody>
                    <a:bodyPr/>
                    <a:lstStyle/>
                    <a:p>
                      <a:r>
                        <a:rPr lang="en-US" sz="1600" dirty="0"/>
                        <a:t>#</a:t>
                      </a:r>
                    </a:p>
                  </a:txBody>
                  <a:tcPr/>
                </a:tc>
                <a:tc>
                  <a:txBody>
                    <a:bodyPr/>
                    <a:lstStyle/>
                    <a:p>
                      <a:r>
                        <a:rPr lang="en-US" sz="1600" dirty="0"/>
                        <a:t>Field</a:t>
                      </a:r>
                    </a:p>
                  </a:txBody>
                  <a:tcPr/>
                </a:tc>
                <a:tc>
                  <a:txBody>
                    <a:bodyPr/>
                    <a:lstStyle/>
                    <a:p>
                      <a:r>
                        <a:rPr lang="en-US" sz="1600" dirty="0"/>
                        <a:t>Minimum</a:t>
                      </a:r>
                    </a:p>
                  </a:txBody>
                  <a:tcPr/>
                </a:tc>
                <a:tc>
                  <a:txBody>
                    <a:bodyPr/>
                    <a:lstStyle/>
                    <a:p>
                      <a:r>
                        <a:rPr lang="en-US" sz="1600" dirty="0"/>
                        <a:t>Maximum</a:t>
                      </a:r>
                    </a:p>
                  </a:txBody>
                  <a:tcPr/>
                </a:tc>
                <a:tc>
                  <a:txBody>
                    <a:bodyPr/>
                    <a:lstStyle/>
                    <a:p>
                      <a:r>
                        <a:rPr lang="en-US" sz="1600" dirty="0"/>
                        <a:t>Mean</a:t>
                      </a:r>
                    </a:p>
                  </a:txBody>
                  <a:tcPr/>
                </a:tc>
                <a:tc>
                  <a:txBody>
                    <a:bodyPr/>
                    <a:lstStyle/>
                    <a:p>
                      <a:r>
                        <a:rPr lang="en-US" sz="1600" dirty="0"/>
                        <a:t>Std Deviation</a:t>
                      </a:r>
                    </a:p>
                  </a:txBody>
                  <a:tcPr/>
                </a:tc>
                <a:tc>
                  <a:txBody>
                    <a:bodyPr/>
                    <a:lstStyle/>
                    <a:p>
                      <a:r>
                        <a:rPr lang="en-US" sz="1600" dirty="0"/>
                        <a:t>Variance</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Were you a transfer student to GVSU?</a:t>
                      </a:r>
                    </a:p>
                  </a:txBody>
                  <a:tcPr/>
                </a:tc>
                <a:tc>
                  <a:txBody>
                    <a:bodyPr/>
                    <a:lstStyle/>
                    <a:p>
                      <a:r>
                        <a:rPr lang="en-US" sz="1600" dirty="0"/>
                        <a:t>1.00</a:t>
                      </a:r>
                    </a:p>
                  </a:txBody>
                  <a:tcPr/>
                </a:tc>
                <a:tc>
                  <a:txBody>
                    <a:bodyPr/>
                    <a:lstStyle/>
                    <a:p>
                      <a:r>
                        <a:rPr lang="en-US" sz="1600" dirty="0"/>
                        <a:t>6.00</a:t>
                      </a:r>
                    </a:p>
                  </a:txBody>
                  <a:tcPr/>
                </a:tc>
                <a:tc>
                  <a:txBody>
                    <a:bodyPr/>
                    <a:lstStyle/>
                    <a:p>
                      <a:r>
                        <a:rPr lang="en-US" sz="1600" dirty="0"/>
                        <a:t>1.42</a:t>
                      </a:r>
                    </a:p>
                  </a:txBody>
                  <a:tcPr/>
                </a:tc>
                <a:tc>
                  <a:txBody>
                    <a:bodyPr/>
                    <a:lstStyle/>
                    <a:p>
                      <a:r>
                        <a:rPr lang="en-US" sz="1600" dirty="0"/>
                        <a:t>1.13</a:t>
                      </a:r>
                    </a:p>
                  </a:txBody>
                  <a:tcPr/>
                </a:tc>
                <a:tc>
                  <a:txBody>
                    <a:bodyPr/>
                    <a:lstStyle/>
                    <a:p>
                      <a:r>
                        <a:rPr lang="en-US" sz="1600" dirty="0"/>
                        <a:t>1.28</a:t>
                      </a:r>
                    </a:p>
                  </a:txBody>
                  <a:tcPr/>
                </a:tc>
                <a:tc>
                  <a:txBody>
                    <a:bodyPr/>
                    <a:lstStyle/>
                    <a:p>
                      <a:r>
                        <a:rPr lang="en-US" sz="1600" dirty="0"/>
                        <a:t>64</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2054</Words>
  <Application>Microsoft Office PowerPoint</Application>
  <PresentationFormat>On-screen Show (4:3)</PresentationFormat>
  <Paragraphs>389</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Helvetica Neue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officegen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officegen</dc:creator>
  <cp:lastModifiedBy>Jason Prowant</cp:lastModifiedBy>
  <cp:revision>4</cp:revision>
  <dcterms:created xsi:type="dcterms:W3CDTF">2023-05-02T17:18:23Z</dcterms:created>
  <dcterms:modified xsi:type="dcterms:W3CDTF">2023-05-02T17:49:21Z</dcterms:modified>
</cp:coreProperties>
</file>