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310" r:id="rId4"/>
    <p:sldId id="311" r:id="rId5"/>
    <p:sldId id="314" r:id="rId6"/>
    <p:sldId id="312" r:id="rId7"/>
    <p:sldId id="316" r:id="rId8"/>
    <p:sldId id="315" r:id="rId9"/>
    <p:sldId id="308" r:id="rId10"/>
    <p:sldId id="307" r:id="rId11"/>
    <p:sldId id="2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 Standridge" initials="C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061" autoAdjust="0"/>
    <p:restoredTop sz="94660"/>
  </p:normalViewPr>
  <p:slideViewPr>
    <p:cSldViewPr snapToGrid="0">
      <p:cViewPr>
        <p:scale>
          <a:sx n="100" d="100"/>
          <a:sy n="100" d="100"/>
        </p:scale>
        <p:origin x="-130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0E8A-44E7-4981-B985-CE733D95F9CA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8E0EF-84B3-47D5-971E-BE0F9C20D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1D6D-0363-44E7-8083-A7E5E3757BA9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C36E-E6DE-4642-925C-2BEF11F2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3F42-3321-4CED-83B4-E53D0C53AB22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6172-C765-4ACA-BD85-EF458BEF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0"/>
            <a:ext cx="7839075" cy="1470025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Engineering Co-op Program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annellj\Desktop\Finalists - Copy\DSCN0501.JPG"/>
          <p:cNvPicPr>
            <a:picLocks noChangeAspect="1" noChangeArrowheads="1"/>
          </p:cNvPicPr>
          <p:nvPr/>
        </p:nvPicPr>
        <p:blipFill>
          <a:blip r:embed="rId4" cstate="print">
            <a:lum bright="55000"/>
          </a:blip>
          <a:srcRect/>
          <a:stretch>
            <a:fillRect/>
          </a:stretch>
        </p:blipFill>
        <p:spPr bwMode="auto">
          <a:xfrm>
            <a:off x="1885730" y="1406415"/>
            <a:ext cx="6722241" cy="504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676" y="1904996"/>
            <a:ext cx="7126014" cy="451577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Overview </a:t>
            </a:r>
            <a:endParaRPr lang="en-US" sz="4000" b="1" dirty="0">
              <a:solidFill>
                <a:schemeClr val="bg2"/>
              </a:solidFill>
            </a:endParaRPr>
          </a:p>
          <a:p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 Co-op Contacts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67840" y="2263140"/>
            <a:ext cx="76581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Tom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Demmon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Associate 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Director – Career 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Center</a:t>
            </a:r>
            <a:endParaRPr lang="en-US" sz="22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616) 331-6708        demmont@gvsu.edu</a:t>
            </a: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200" kern="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2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Dr. Chris Plouff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Interim Director/Co-op Chair – 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School of Engineering </a:t>
            </a:r>
          </a:p>
          <a:p>
            <a:pPr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616) 331-6750        plouffc@gvsu.edu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200" kern="0" dirty="0">
              <a:solidFill>
                <a:schemeClr val="bg2"/>
              </a:solidFill>
              <a:latin typeface="Corbel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chemeClr val="bg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7028" y="2238933"/>
            <a:ext cx="6992007" cy="3477413"/>
          </a:xfrm>
        </p:spPr>
        <p:txBody>
          <a:bodyPr>
            <a:no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Industrially conscious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Engineering education that works for</a:t>
            </a:r>
          </a:p>
          <a:p>
            <a:pPr marL="914400"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West Michigan</a:t>
            </a:r>
          </a:p>
          <a:p>
            <a:pPr marL="914400"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Michigan</a:t>
            </a:r>
          </a:p>
          <a:p>
            <a:pPr marL="914400"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United States</a:t>
            </a:r>
          </a:p>
          <a:p>
            <a:pPr marL="914400"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World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School of Engineering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32" name="Picture 8" descr="C:\Users\demmont\AppData\Local\Microsoft\Windows\Temporary Internet Files\Content.IE5\3XQ8KVXU\MC9004395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45" y="3889601"/>
            <a:ext cx="3939540" cy="26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School of Engineering (</a:t>
            </a:r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30780" y="1583662"/>
            <a:ext cx="610362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Began in 1987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ABET Accredited</a:t>
            </a: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Undergraduate Majors (B.S.E.):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Computer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Electrical, Mechanical, Product 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Design 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Manufacturing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Interdisciplinary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Bio-Medical 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(Minor) 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Graduate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Programs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(M.S.E.):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Electrical &amp; Computer, Manufacturing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Operations, Mechanical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Product Design &amp;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Manufacturing</a:t>
            </a:r>
            <a:r>
              <a:rPr lang="en-US" sz="20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0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Bio-Medical</a:t>
            </a:r>
            <a:endParaRPr lang="en-US" sz="2800" kern="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Mandatory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Co-op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Secondary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Admission</a:t>
            </a:r>
          </a:p>
        </p:txBody>
      </p:sp>
    </p:spTree>
    <p:extLst>
      <p:ext uri="{BB962C8B-B14F-4D97-AF65-F5344CB8AC3E}">
        <p14:creationId xmlns:p14="http://schemas.microsoft.com/office/powerpoint/2010/main" val="36369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 Secondary Admission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75916" y="1834219"/>
            <a:ext cx="7506183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Foundational courses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completed:</a:t>
            </a:r>
            <a:endParaRPr lang="en-US" sz="28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Calculus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sequence (4X), Physics (2X), </a:t>
            </a:r>
            <a:r>
              <a:rPr lang="en-US" sz="24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Chemistry,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Engineering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Design/Build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including CAD/CAM &amp; Computer Programming (2x), Engineering Laboratory work including Statistics and Writing, Statics </a:t>
            </a:r>
            <a:r>
              <a:rPr lang="en-US" sz="24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&amp; Solid Mechanics, Materials Science, Digital Systems, Circuit Analysis,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i="1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Co-op </a:t>
            </a:r>
            <a:r>
              <a:rPr lang="en-US" sz="2400" i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Preparation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Minimum </a:t>
            </a:r>
            <a:r>
              <a:rPr lang="en-US" sz="24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GPA of 2.7 and grade of 2.0 (“C”) in </a:t>
            </a: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each foundational course</a:t>
            </a:r>
            <a:endParaRPr lang="en-US" sz="24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Practice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interview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feedback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Essay – “Why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Want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Become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 Engineer”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kern="0" dirty="0">
              <a:solidFill>
                <a:schemeClr val="bg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 Co-op Program Model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17807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rbel" pitchFamily="34" charset="0"/>
              </a:rPr>
              <a:t>		           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Fall		        Winter 	  Spring/Summer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	        	(Sept - Dec)             (Jan - April)	       (May - Aug)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Corbe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   1</a:t>
            </a:r>
            <a:r>
              <a:rPr lang="en-US" sz="2000" b="1" baseline="30000" dirty="0" smtClean="0">
                <a:solidFill>
                  <a:srgbClr val="000000"/>
                </a:solidFill>
                <a:latin typeface="Corbel" pitchFamily="34" charset="0"/>
              </a:rPr>
              <a:t>st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Year:	</a:t>
            </a:r>
            <a:r>
              <a:rPr lang="en-US" sz="2000" dirty="0" smtClean="0">
                <a:solidFill>
                  <a:schemeClr val="bg2"/>
                </a:solidFill>
                <a:latin typeface="Corbel" pitchFamily="34" charset="0"/>
              </a:rPr>
              <a:t>Foundational	Foundational</a:t>
            </a:r>
            <a:r>
              <a:rPr lang="en-US" sz="2000" dirty="0" smtClean="0">
                <a:solidFill>
                  <a:srgbClr val="333399"/>
                </a:solidFill>
                <a:latin typeface="Corbe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</a:rPr>
              <a:t>Open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dirty="0" smtClean="0">
                <a:solidFill>
                  <a:srgbClr val="333399"/>
                </a:solidFill>
                <a:latin typeface="Corbel" pitchFamily="34" charset="0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Corbel" pitchFamily="34" charset="0"/>
              </a:rPr>
              <a:t>Courses	Courses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endParaRPr lang="en-US" sz="2000" b="1" dirty="0" smtClean="0">
              <a:solidFill>
                <a:srgbClr val="000000"/>
              </a:solidFill>
              <a:latin typeface="Corbe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   2</a:t>
            </a:r>
            <a:r>
              <a:rPr lang="en-US" sz="2000" b="1" baseline="30000" dirty="0" smtClean="0">
                <a:solidFill>
                  <a:srgbClr val="000000"/>
                </a:solidFill>
                <a:latin typeface="Corbel" pitchFamily="34" charset="0"/>
              </a:rPr>
              <a:t>nd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Year:	       </a:t>
            </a:r>
            <a:r>
              <a:rPr lang="en-US" sz="2000" dirty="0" smtClean="0">
                <a:solidFill>
                  <a:schemeClr val="bg2"/>
                </a:solidFill>
                <a:latin typeface="Corbel" pitchFamily="34" charset="0"/>
              </a:rPr>
              <a:t>Foundational     </a:t>
            </a:r>
            <a:r>
              <a:rPr lang="en-US" sz="2000" dirty="0" smtClean="0">
                <a:solidFill>
                  <a:schemeClr val="bg1"/>
                </a:solidFill>
                <a:latin typeface="Corbel" pitchFamily="34" charset="0"/>
              </a:rPr>
              <a:t>*</a:t>
            </a:r>
            <a:r>
              <a:rPr lang="en-US" sz="2000" dirty="0" smtClean="0">
                <a:solidFill>
                  <a:schemeClr val="bg2"/>
                </a:solidFill>
                <a:latin typeface="Corbel" pitchFamily="34" charset="0"/>
              </a:rPr>
              <a:t>	   Foundational        **     </a:t>
            </a:r>
            <a:r>
              <a:rPr lang="en-US" sz="2000" dirty="0" smtClean="0">
                <a:solidFill>
                  <a:srgbClr val="333399"/>
                </a:solidFill>
                <a:latin typeface="Corbel" pitchFamily="34" charset="0"/>
              </a:rPr>
              <a:t>	</a:t>
            </a:r>
            <a:r>
              <a:rPr lang="en-US" sz="2000" b="1" dirty="0" smtClean="0">
                <a:solidFill>
                  <a:srgbClr val="CC3300"/>
                </a:solidFill>
                <a:latin typeface="Corbel" pitchFamily="34" charset="0"/>
              </a:rPr>
              <a:t>Co-op I</a:t>
            </a:r>
            <a:r>
              <a:rPr lang="en-US" sz="2000" b="1" dirty="0" smtClean="0">
                <a:solidFill>
                  <a:srgbClr val="BBE0E3"/>
                </a:solidFill>
                <a:latin typeface="Corbel" pitchFamily="34" charset="0"/>
              </a:rPr>
              <a:t>         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BBE0E3"/>
                </a:solidFill>
                <a:latin typeface="Corbel" pitchFamily="34" charset="0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Corbel" pitchFamily="34" charset="0"/>
              </a:rPr>
              <a:t>Courses	Courses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			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   3</a:t>
            </a:r>
            <a:r>
              <a:rPr lang="en-US" sz="2000" b="1" baseline="30000" dirty="0" smtClean="0">
                <a:solidFill>
                  <a:srgbClr val="000000"/>
                </a:solidFill>
                <a:latin typeface="Corbel" pitchFamily="34" charset="0"/>
              </a:rPr>
              <a:t>rd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Year:	</a:t>
            </a:r>
            <a:r>
              <a:rPr lang="en-US" sz="2000" dirty="0" smtClean="0">
                <a:solidFill>
                  <a:srgbClr val="006600"/>
                </a:solidFill>
                <a:latin typeface="Corbel" pitchFamily="34" charset="0"/>
              </a:rPr>
              <a:t>Program Courses</a:t>
            </a:r>
            <a:r>
              <a:rPr lang="en-US" sz="2000" dirty="0" smtClean="0">
                <a:solidFill>
                  <a:srgbClr val="339966"/>
                </a:solidFill>
                <a:latin typeface="Corbel" pitchFamily="34" charset="0"/>
              </a:rPr>
              <a:t>	             </a:t>
            </a:r>
            <a:r>
              <a:rPr lang="en-US" sz="2000" b="1" dirty="0" smtClean="0">
                <a:solidFill>
                  <a:srgbClr val="CC3300"/>
                </a:solidFill>
                <a:latin typeface="Corbel" pitchFamily="34" charset="0"/>
              </a:rPr>
              <a:t>Co-op II               </a:t>
            </a:r>
            <a:r>
              <a:rPr lang="en-US" sz="2000" dirty="0" smtClean="0">
                <a:solidFill>
                  <a:srgbClr val="006600"/>
                </a:solidFill>
                <a:latin typeface="Corbel" pitchFamily="34" charset="0"/>
              </a:rPr>
              <a:t>Program Courses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339966"/>
                </a:solidFill>
                <a:latin typeface="Corbel" pitchFamily="34" charset="0"/>
              </a:rPr>
              <a:t>	</a:t>
            </a:r>
            <a:r>
              <a:rPr lang="en-US" sz="2000" dirty="0" smtClean="0">
                <a:solidFill>
                  <a:srgbClr val="339966"/>
                </a:solidFill>
                <a:latin typeface="Corbel" pitchFamily="34" charset="0"/>
              </a:rPr>
              <a:t>		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</a:rPr>
              <a:t>				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   4</a:t>
            </a:r>
            <a:r>
              <a:rPr lang="en-US" sz="2000" b="1" baseline="30000" dirty="0" smtClean="0">
                <a:solidFill>
                  <a:srgbClr val="000000"/>
                </a:solidFill>
                <a:latin typeface="Corbel" pitchFamily="34" charset="0"/>
              </a:rPr>
              <a:t>th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</a:rPr>
              <a:t> Year: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</a:rPr>
              <a:t>	                  </a:t>
            </a:r>
            <a:r>
              <a:rPr lang="en-US" sz="2000" b="1" dirty="0" smtClean="0">
                <a:solidFill>
                  <a:srgbClr val="CC3300"/>
                </a:solidFill>
                <a:latin typeface="Corbel" pitchFamily="34" charset="0"/>
              </a:rPr>
              <a:t>Co-op III             </a:t>
            </a:r>
            <a:r>
              <a:rPr lang="en-US" sz="2000" dirty="0" smtClean="0">
                <a:solidFill>
                  <a:srgbClr val="006600"/>
                </a:solidFill>
                <a:latin typeface="Corbel" pitchFamily="34" charset="0"/>
              </a:rPr>
              <a:t>Program Courses     Program Courses</a:t>
            </a:r>
            <a:r>
              <a:rPr lang="en-US" sz="2000" dirty="0" smtClean="0">
                <a:solidFill>
                  <a:srgbClr val="339966"/>
                </a:solidFill>
                <a:latin typeface="Corbel" pitchFamily="34" charset="0"/>
              </a:rPr>
              <a:t>  		</a:t>
            </a:r>
            <a:r>
              <a:rPr lang="en-US" sz="2000" dirty="0" smtClean="0">
                <a:solidFill>
                  <a:srgbClr val="006600"/>
                </a:solidFill>
                <a:latin typeface="Corbel" pitchFamily="34" charset="0"/>
              </a:rPr>
              <a:t> 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Senior Project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460625" algn="ctr"/>
                <a:tab pos="4405313" algn="ctr"/>
                <a:tab pos="6516688" algn="ctr"/>
              </a:tabLst>
            </a:pPr>
            <a:endParaRPr lang="en-US" sz="900" dirty="0" smtClean="0">
              <a:solidFill>
                <a:srgbClr val="339966"/>
              </a:solidFill>
              <a:latin typeface="Corbel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* Provisional promotion, early January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** Secondary admission to SoE, May</a:t>
            </a:r>
            <a:endParaRPr lang="en-US" sz="1600" dirty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6850380" y="5501640"/>
            <a:ext cx="2141220" cy="8001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Co-op Growth </a:t>
            </a:r>
            <a:r>
              <a:rPr lang="en-US" sz="3600" b="1" dirty="0" smtClean="0">
                <a:solidFill>
                  <a:schemeClr val="bg2"/>
                </a:solidFill>
              </a:rPr>
              <a:t>(1994 – 2014)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39" y="1799412"/>
            <a:ext cx="7391401" cy="43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3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 Co-op Program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57401" y="1680728"/>
            <a:ext cx="738378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Admitted to </a:t>
            </a:r>
            <a:r>
              <a:rPr lang="en-US" sz="2800" kern="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SoE</a:t>
            </a:r>
            <a:endParaRPr lang="en-US" sz="28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Co-op during junior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senior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years</a:t>
            </a:r>
            <a:endParaRPr lang="en-US" sz="28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Alternating semesters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Summer semester start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One full-time year of 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work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Students working all semesters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(not just summers)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May work anywhere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(domestic and international)</a:t>
            </a:r>
            <a:endParaRPr lang="en-US" sz="28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chemeClr val="bg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-114300"/>
            <a:ext cx="783907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Co-op Program – Key Dates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annellj\Desktop\Finalists - Copy\DSCN0501.JPG"/>
          <p:cNvPicPr>
            <a:picLocks noChangeAspect="1" noChangeArrowheads="1"/>
          </p:cNvPicPr>
          <p:nvPr/>
        </p:nvPicPr>
        <p:blipFill>
          <a:blip r:embed="rId4" cstate="print">
            <a:lum bright="75000"/>
          </a:blip>
          <a:srcRect/>
          <a:stretch>
            <a:fillRect/>
          </a:stretch>
        </p:blipFill>
        <p:spPr bwMode="auto">
          <a:xfrm>
            <a:off x="1790194" y="1379119"/>
            <a:ext cx="6722241" cy="504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86940" y="2035195"/>
            <a:ext cx="661416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Oct 21: </a:t>
            </a:r>
            <a:r>
              <a:rPr lang="en-US" sz="2800" kern="0" dirty="0">
                <a:solidFill>
                  <a:srgbClr val="1F497D"/>
                </a:solidFill>
              </a:rPr>
              <a:t>GVSU Fall Career Fair/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1F497D"/>
                </a:solidFill>
              </a:rPr>
              <a:t>Pre-approval by </a:t>
            </a:r>
            <a:r>
              <a:rPr lang="en-US" sz="2800" kern="0" dirty="0" err="1">
                <a:solidFill>
                  <a:srgbClr val="1F497D"/>
                </a:solidFill>
              </a:rPr>
              <a:t>SoE</a:t>
            </a:r>
            <a:r>
              <a:rPr lang="en-US" sz="2800" kern="0" dirty="0">
                <a:solidFill>
                  <a:srgbClr val="1F497D"/>
                </a:solidFill>
              </a:rPr>
              <a:t> (&gt;3.2 GPA)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Nov 11 – 14: </a:t>
            </a:r>
            <a:r>
              <a:rPr lang="en-US" sz="2800" dirty="0">
                <a:solidFill>
                  <a:srgbClr val="1F497D"/>
                </a:solidFill>
              </a:rPr>
              <a:t>Practice Interviews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Dec 31: </a:t>
            </a:r>
            <a:r>
              <a:rPr lang="en-US" sz="2800" kern="0" dirty="0" err="1">
                <a:solidFill>
                  <a:srgbClr val="1F497D"/>
                </a:solidFill>
              </a:rPr>
              <a:t>LakerJobs</a:t>
            </a:r>
            <a:r>
              <a:rPr lang="en-US" sz="2800" kern="0" dirty="0">
                <a:solidFill>
                  <a:srgbClr val="1F497D"/>
                </a:solidFill>
              </a:rPr>
              <a:t> Co-op postings 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Jan 9: </a:t>
            </a:r>
            <a:r>
              <a:rPr lang="en-US" sz="2800" kern="0" dirty="0">
                <a:solidFill>
                  <a:srgbClr val="1F497D"/>
                </a:solidFill>
              </a:rPr>
              <a:t>Approval by </a:t>
            </a:r>
            <a:r>
              <a:rPr lang="en-US" sz="2800" kern="0" dirty="0" err="1">
                <a:solidFill>
                  <a:srgbClr val="1F497D"/>
                </a:solidFill>
              </a:rPr>
              <a:t>SoE</a:t>
            </a:r>
            <a:endParaRPr lang="en-US" sz="2800" kern="0" dirty="0">
              <a:solidFill>
                <a:srgbClr val="1F497D"/>
              </a:solidFill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Jan 14: </a:t>
            </a:r>
            <a:r>
              <a:rPr lang="en-US" sz="2800" kern="0" dirty="0">
                <a:solidFill>
                  <a:srgbClr val="1F497D"/>
                </a:solidFill>
              </a:rPr>
              <a:t>Co-op Recruiting Fair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</a:rPr>
              <a:t>Anytime: </a:t>
            </a:r>
            <a:r>
              <a:rPr lang="en-US" sz="2800" kern="0" dirty="0">
                <a:solidFill>
                  <a:srgbClr val="1F497D"/>
                </a:solidFill>
              </a:rPr>
              <a:t>Interviews/provisional offers</a:t>
            </a:r>
          </a:p>
        </p:txBody>
      </p:sp>
    </p:spTree>
    <p:extLst>
      <p:ext uri="{BB962C8B-B14F-4D97-AF65-F5344CB8AC3E}">
        <p14:creationId xmlns:p14="http://schemas.microsoft.com/office/powerpoint/2010/main" val="16904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Co-op Program Expectations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42160" y="1403465"/>
            <a:ext cx="659892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Student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ood attitude and hard work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Written/web homework and weekly journal</a:t>
            </a:r>
            <a:endParaRPr lang="en-US" sz="22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Company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egreed 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engineers supervise 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and mentor student</a:t>
            </a:r>
            <a:endParaRPr lang="en-US" sz="22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rogressively 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responsible engineering work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Faculty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upport/assess </a:t>
            </a: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each 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student, every semester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All</a:t>
            </a:r>
            <a:endParaRPr lang="en-US" sz="2800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Evaluations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Three semesters with the same company </a:t>
            </a:r>
            <a:r>
              <a:rPr lang="en-US" sz="22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which can include both domestic and international assignments</a:t>
            </a:r>
            <a:endParaRPr lang="en-US" kern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chemeClr val="bg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777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-91440"/>
            <a:ext cx="7839075" cy="14700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SoE</a:t>
            </a:r>
            <a:r>
              <a:rPr lang="en-US" b="1" dirty="0" smtClean="0">
                <a:solidFill>
                  <a:schemeClr val="bg2"/>
                </a:solidFill>
              </a:rPr>
              <a:t> Co-op Keys to Success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Bluemark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3" y="92964"/>
            <a:ext cx="1295400" cy="72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806086" y="3895632"/>
            <a:ext cx="518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EYMOUR &amp;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STHER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ADNOS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OLLEGE OF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NGINEERING &amp; </a:t>
            </a:r>
            <a:r>
              <a:rPr lang="en-U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OMPUTING</a:t>
            </a:r>
            <a:endParaRPr lang="en-US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44" y="1269242"/>
            <a:ext cx="7655256" cy="558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447799" cy="144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1957042"/>
            <a:ext cx="630555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2800" kern="0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aggressive learning goals with </a:t>
            </a:r>
            <a:r>
              <a:rPr lang="en-US" sz="2800" kern="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kern="0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student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800" kern="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Provide responsible, challenging work related to the above goals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800" kern="0" dirty="0" smtClean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Progressively </a:t>
            </a:r>
            <a:r>
              <a:rPr lang="en-US" sz="2800" kern="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grow the student from “apprentice” to “</a:t>
            </a:r>
            <a:r>
              <a:rPr lang="en-US" sz="2800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entry-level” engineer</a:t>
            </a:r>
            <a:endParaRPr lang="en-US" sz="2800" kern="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391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Engineering Co-op Program</vt:lpstr>
      <vt:lpstr>School of Engineering (SoE)</vt:lpstr>
      <vt:lpstr>SoE Secondary Admission</vt:lpstr>
      <vt:lpstr>SoE Co-op Program Model</vt:lpstr>
      <vt:lpstr>Co-op Growth (1994 – 2014)</vt:lpstr>
      <vt:lpstr>SoE Co-op Program</vt:lpstr>
      <vt:lpstr>Co-op Program – Key Dates</vt:lpstr>
      <vt:lpstr>Co-op Program Expectations</vt:lpstr>
      <vt:lpstr>SoE Co-op Keys to Success</vt:lpstr>
      <vt:lpstr>SoE Co-op Contacts</vt:lpstr>
      <vt:lpstr>School of Engineering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iannellj</dc:creator>
  <cp:lastModifiedBy>demmont</cp:lastModifiedBy>
  <cp:revision>219</cp:revision>
  <cp:lastPrinted>2011-09-09T16:13:25Z</cp:lastPrinted>
  <dcterms:created xsi:type="dcterms:W3CDTF">2011-07-07T13:18:06Z</dcterms:created>
  <dcterms:modified xsi:type="dcterms:W3CDTF">2014-07-24T17:51:05Z</dcterms:modified>
</cp:coreProperties>
</file>