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D63"/>
    <a:srgbClr val="68778C"/>
    <a:srgbClr val="5F7084"/>
    <a:srgbClr val="6A7B90"/>
    <a:srgbClr val="75869D"/>
    <a:srgbClr val="6E7D93"/>
    <a:srgbClr val="4F5B6E"/>
    <a:srgbClr val="5E6C81"/>
    <a:srgbClr val="728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E6184-7CD6-6048-AA60-CBF9EDB5669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8C963-07C6-8543-86F5-F7445658B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04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7" r="1994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712519" y="923307"/>
            <a:ext cx="8766957" cy="50113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753" y="1220932"/>
            <a:ext cx="4208483" cy="114415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957445" y="4553877"/>
            <a:ext cx="82771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Pitch &amp; Analysis</a:t>
            </a:r>
            <a:endParaRPr lang="en-US" sz="3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1957445" y="5471557"/>
            <a:ext cx="827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[Date]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2890020" y="2695311"/>
            <a:ext cx="6411952" cy="4284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riangle 2"/>
          <p:cNvSpPr/>
          <p:nvPr userDrawn="1"/>
        </p:nvSpPr>
        <p:spPr>
          <a:xfrm rot="16200000">
            <a:off x="2104283" y="2338049"/>
            <a:ext cx="428474" cy="114300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 userDrawn="1"/>
        </p:nvSpPr>
        <p:spPr>
          <a:xfrm rot="5400000">
            <a:off x="9659233" y="2338050"/>
            <a:ext cx="428478" cy="114300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977000" y="2728763"/>
            <a:ext cx="423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5F7084"/>
                </a:solidFill>
              </a:rPr>
              <a:t>Investment Opportunity</a:t>
            </a:r>
            <a:endParaRPr lang="en-US" b="1" dirty="0">
              <a:solidFill>
                <a:srgbClr val="5F70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9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CBA7B-269F-764A-A7A3-1AA5637CD473}" type="datetimeFigureOut">
              <a:rPr lang="en-US" smtClean="0"/>
              <a:t>5/12/17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A9A06-2BE2-BE4A-AD16-CD656628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2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CBA7B-269F-764A-A7A3-1AA5637CD473}" type="datetimeFigureOut">
              <a:rPr lang="en-US" smtClean="0"/>
              <a:t>5/12/17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A9A06-2BE2-BE4A-AD16-CD656628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4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2587"/>
            <a:ext cx="9768468" cy="47778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457" y="6079133"/>
            <a:ext cx="2038195" cy="55411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89920"/>
            <a:ext cx="12192000" cy="245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PRIVILEGED</a:t>
            </a:r>
            <a:r>
              <a:rPr lang="en-US" sz="1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&amp; 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CONFIDENTIAL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57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CBA7B-269F-764A-A7A3-1AA5637CD473}" type="datetimeFigureOut">
              <a:rPr lang="en-US" smtClean="0"/>
              <a:t>5/12/17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A9A06-2BE2-BE4A-AD16-CD656628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7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CBA7B-269F-764A-A7A3-1AA5637CD473}" type="datetimeFigureOut">
              <a:rPr lang="en-US" smtClean="0"/>
              <a:t>5/12/17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A9A06-2BE2-BE4A-AD16-CD656628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1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CBA7B-269F-764A-A7A3-1AA5637CD473}" type="datetimeFigureOut">
              <a:rPr lang="en-US" smtClean="0"/>
              <a:t>5/12/17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A9A06-2BE2-BE4A-AD16-CD656628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6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CBA7B-269F-764A-A7A3-1AA5637CD473}" type="datetimeFigureOut">
              <a:rPr lang="en-US" smtClean="0"/>
              <a:t>5/12/17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A9A06-2BE2-BE4A-AD16-CD656628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CBA7B-269F-764A-A7A3-1AA5637CD473}" type="datetimeFigureOut">
              <a:rPr lang="en-US" smtClean="0"/>
              <a:t>5/12/17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A9A06-2BE2-BE4A-AD16-CD656628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6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CBA7B-269F-764A-A7A3-1AA5637CD473}" type="datetimeFigureOut">
              <a:rPr lang="en-US" smtClean="0"/>
              <a:t>5/12/17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A9A06-2BE2-BE4A-AD16-CD656628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CBA7B-269F-764A-A7A3-1AA5637CD473}" type="datetimeFigureOut">
              <a:rPr lang="en-US" smtClean="0"/>
              <a:t>5/12/17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A9A06-2BE2-BE4A-AD16-CD656628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412593"/>
            <a:ext cx="5809787" cy="557562"/>
          </a:xfrm>
          <a:prstGeom prst="rect">
            <a:avLst/>
          </a:prstGeom>
          <a:solidFill>
            <a:srgbClr val="4F5B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nip Diagonal Corner Rectangle 7"/>
          <p:cNvSpPr/>
          <p:nvPr userDrawn="1"/>
        </p:nvSpPr>
        <p:spPr>
          <a:xfrm>
            <a:off x="5508702" y="412593"/>
            <a:ext cx="925552" cy="557562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4F5B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595943" y="412593"/>
            <a:ext cx="0" cy="557562"/>
          </a:xfrm>
          <a:prstGeom prst="line">
            <a:avLst/>
          </a:prstGeom>
          <a:ln w="19050">
            <a:solidFill>
              <a:srgbClr val="6E7D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98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957445" y="5471557"/>
            <a:ext cx="827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[Date]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57445" y="5098168"/>
            <a:ext cx="827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Name(s)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&amp; Positions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271" y="3383663"/>
            <a:ext cx="2555179" cy="106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9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9501" y="428651"/>
            <a:ext cx="5575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0" dirty="0" smtClean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PITCH SUMMARY</a:t>
            </a:r>
            <a:endParaRPr lang="en-US" sz="2800" b="0" dirty="0">
              <a:solidFill>
                <a:schemeClr val="bg1">
                  <a:lumMod val="9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57275" y="471246"/>
            <a:ext cx="537860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300" b="0" dirty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BUY WHR</a:t>
            </a:r>
            <a:endParaRPr lang="en-US" sz="2300" b="0" dirty="0">
              <a:solidFill>
                <a:schemeClr val="tx2">
                  <a:lumMod val="7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849" y="404901"/>
            <a:ext cx="1590596" cy="6627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01" y="1971634"/>
            <a:ext cx="6990139" cy="307537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91043" y="1436915"/>
            <a:ext cx="656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[Delete this for pitch] Use Yahoo Finance 3-month interactive chart</a:t>
            </a:r>
            <a:endParaRPr lang="en-US" i="1" dirty="0"/>
          </a:p>
        </p:txBody>
      </p:sp>
      <p:sp>
        <p:nvSpPr>
          <p:cNvPr id="13" name="Rectangle 12"/>
          <p:cNvSpPr/>
          <p:nvPr/>
        </p:nvSpPr>
        <p:spPr>
          <a:xfrm>
            <a:off x="7802088" y="1971634"/>
            <a:ext cx="3871357" cy="307537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980218" y="2683822"/>
            <a:ext cx="3515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 ___ Shares @ $__.__ /</a:t>
            </a:r>
            <a:r>
              <a:rPr lang="en-US" sz="2000" dirty="0" err="1" smtClean="0"/>
              <a:t>sh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7802088" y="1971634"/>
            <a:ext cx="3871357" cy="4509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Transaction Details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980218" y="3401417"/>
            <a:ext cx="3515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Total Value</a:t>
            </a:r>
            <a:r>
              <a:rPr lang="en-US" sz="2000" dirty="0" smtClean="0"/>
              <a:t> = $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7980218" y="4119012"/>
            <a:ext cx="3515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Price Target</a:t>
            </a:r>
            <a:r>
              <a:rPr lang="en-US" sz="2000" dirty="0" smtClean="0"/>
              <a:t> = $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825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9501" y="428651"/>
            <a:ext cx="5575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0" dirty="0" smtClean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SWOT ANALYSIS</a:t>
            </a:r>
            <a:endParaRPr lang="en-US" sz="2800" b="0" dirty="0">
              <a:solidFill>
                <a:schemeClr val="bg1">
                  <a:lumMod val="9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849" y="404901"/>
            <a:ext cx="1590596" cy="6627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14400" y="1401288"/>
            <a:ext cx="1187533" cy="10331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smtClean="0"/>
              <a:t>S</a:t>
            </a:r>
            <a:endParaRPr lang="en-US" sz="3500"/>
          </a:p>
        </p:txBody>
      </p:sp>
      <p:sp>
        <p:nvSpPr>
          <p:cNvPr id="10" name="Rectangle 9"/>
          <p:cNvSpPr/>
          <p:nvPr/>
        </p:nvSpPr>
        <p:spPr>
          <a:xfrm>
            <a:off x="914400" y="2503717"/>
            <a:ext cx="1187533" cy="10331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/>
              <a:t>W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14399" y="3606146"/>
            <a:ext cx="1187533" cy="1033154"/>
          </a:xfrm>
          <a:prstGeom prst="rect">
            <a:avLst/>
          </a:prstGeom>
          <a:solidFill>
            <a:srgbClr val="68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/>
              <a:t>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398" y="4708575"/>
            <a:ext cx="1187533" cy="1033154"/>
          </a:xfrm>
          <a:prstGeom prst="rect">
            <a:avLst/>
          </a:prstGeom>
          <a:solidFill>
            <a:srgbClr val="3E4D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smtClean="0"/>
              <a:t>T</a:t>
            </a:r>
            <a:endParaRPr lang="en-US" sz="3500" dirty="0"/>
          </a:p>
        </p:txBody>
      </p:sp>
      <p:sp>
        <p:nvSpPr>
          <p:cNvPr id="4" name="TextBox 3"/>
          <p:cNvSpPr txBox="1"/>
          <p:nvPr/>
        </p:nvSpPr>
        <p:spPr>
          <a:xfrm>
            <a:off x="2101931" y="1318163"/>
            <a:ext cx="9025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Strengths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Fill in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01931" y="2414654"/>
            <a:ext cx="9025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Weaknesses</a:t>
            </a:r>
            <a:endParaRPr lang="en-US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Fill in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5398" y="3511145"/>
            <a:ext cx="9011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Opportunities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Fill in</a:t>
            </a:r>
          </a:p>
          <a:p>
            <a:endParaRPr lang="en-US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>
              <a:buFont typeface="Arial" charset="0"/>
              <a:buChar char="•"/>
            </a:pPr>
            <a:endParaRPr 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01930" y="4636260"/>
            <a:ext cx="90252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Threats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Fill in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57275" y="471246"/>
            <a:ext cx="537860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300" b="0" dirty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WHR</a:t>
            </a:r>
            <a:endParaRPr lang="en-US" sz="2300" b="0" dirty="0">
              <a:solidFill>
                <a:schemeClr val="tx2">
                  <a:lumMod val="7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94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9501" y="428651"/>
            <a:ext cx="5575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0" dirty="0" smtClean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INVESTMENT THESIS</a:t>
            </a:r>
            <a:endParaRPr lang="en-US" sz="2800" b="0" dirty="0">
              <a:solidFill>
                <a:schemeClr val="bg1">
                  <a:lumMod val="9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849" y="404901"/>
            <a:ext cx="1590596" cy="6627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24675" y="2980706"/>
            <a:ext cx="9060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Input key reasons as to why this is a viable investment opportunity, including key supporting evidence and strategy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657275" y="471246"/>
            <a:ext cx="537860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300" b="0" dirty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WHR</a:t>
            </a:r>
            <a:endParaRPr lang="en-US" sz="2300" b="0" dirty="0">
              <a:solidFill>
                <a:schemeClr val="tx2">
                  <a:lumMod val="7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90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9501" y="428651"/>
            <a:ext cx="5575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0" dirty="0" smtClean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MAIN</a:t>
            </a:r>
            <a:r>
              <a:rPr lang="en-US" sz="2800" b="0" baseline="0" dirty="0" smtClean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TITLE HEADER</a:t>
            </a:r>
            <a:endParaRPr lang="en-US" sz="2800" b="0" dirty="0">
              <a:solidFill>
                <a:schemeClr val="bg1">
                  <a:lumMod val="9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57275" y="471246"/>
            <a:ext cx="537860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300" b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SUBTITLE HEADER</a:t>
            </a:r>
            <a:endParaRPr lang="en-US" sz="2300" b="0" dirty="0">
              <a:solidFill>
                <a:schemeClr val="tx2">
                  <a:lumMod val="7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849" y="404901"/>
            <a:ext cx="1590596" cy="6627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675" y="2980706"/>
            <a:ext cx="9060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Slide for supporting content (i.e. financials, analyst estimates, breakthroughs, article support, etc.)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5379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9501" y="428651"/>
            <a:ext cx="5575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0" dirty="0" smtClean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MAIN</a:t>
            </a:r>
            <a:r>
              <a:rPr lang="en-US" sz="2800" b="0" baseline="0" dirty="0" smtClean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TITLE HEADER</a:t>
            </a:r>
            <a:endParaRPr lang="en-US" sz="2800" b="0" dirty="0">
              <a:solidFill>
                <a:schemeClr val="bg1">
                  <a:lumMod val="9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57275" y="471246"/>
            <a:ext cx="537860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300" b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SUBTITLE HEADER</a:t>
            </a:r>
            <a:endParaRPr lang="en-US" sz="2300" b="0" dirty="0">
              <a:solidFill>
                <a:schemeClr val="tx2">
                  <a:lumMod val="7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849" y="404901"/>
            <a:ext cx="1590596" cy="6627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675" y="2980706"/>
            <a:ext cx="9060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Slide for supporting content (i.e. financials, analyst estimates, breakthroughs, article support, etc.)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61397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9501" y="428651"/>
            <a:ext cx="5575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CONCLUSION</a:t>
            </a:r>
            <a:endParaRPr lang="en-US" sz="2800" b="0" dirty="0">
              <a:solidFill>
                <a:schemeClr val="bg1">
                  <a:lumMod val="9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57275" y="471246"/>
            <a:ext cx="537860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300" b="0" dirty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BUY WHR</a:t>
            </a:r>
            <a:endParaRPr lang="en-US" sz="2300" b="0" dirty="0">
              <a:solidFill>
                <a:schemeClr val="tx2">
                  <a:lumMod val="7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849" y="404901"/>
            <a:ext cx="1590596" cy="6627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675" y="2980706"/>
            <a:ext cx="9060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Reiterate transaction details, investment strategy, and any other conclusive details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17744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144</Words>
  <Application>Microsoft Macintosh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A. Bowles</dc:creator>
  <cp:lastModifiedBy>Ryan A. Bowles</cp:lastModifiedBy>
  <cp:revision>30</cp:revision>
  <dcterms:created xsi:type="dcterms:W3CDTF">2017-05-09T00:47:01Z</dcterms:created>
  <dcterms:modified xsi:type="dcterms:W3CDTF">2017-05-12T20:39:31Z</dcterms:modified>
</cp:coreProperties>
</file>