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9" r:id="rId3"/>
    <p:sldId id="258" r:id="rId4"/>
    <p:sldId id="264" r:id="rId5"/>
    <p:sldId id="262" r:id="rId6"/>
  </p:sldIdLst>
  <p:sldSz cx="12192000" cy="6858000"/>
  <p:notesSz cx="69850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76" autoAdjust="0"/>
    <p:restoredTop sz="94660"/>
  </p:normalViewPr>
  <p:slideViewPr>
    <p:cSldViewPr snapToGrid="0">
      <p:cViewPr varScale="1">
        <p:scale>
          <a:sx n="87" d="100"/>
          <a:sy n="87" d="100"/>
        </p:scale>
        <p:origin x="108" y="4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5/14/2021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5/14/2021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5/14/2021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5/14/2021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BE2B4-A03C-4676-84EB-AF72382BBB67}"/>
              </a:ext>
            </a:extLst>
          </p:cNvPr>
          <p:cNvSpPr>
            <a:spLocks noGrp="1"/>
          </p:cNvSpPr>
          <p:nvPr>
            <p:ph type="ctrTitle"/>
          </p:nvPr>
        </p:nvSpPr>
        <p:spPr/>
        <p:txBody>
          <a:bodyPr/>
          <a:lstStyle/>
          <a:p>
            <a:r>
              <a:rPr lang="en-US" dirty="0"/>
              <a:t>Mission, Vision, Values</a:t>
            </a:r>
            <a:br>
              <a:rPr lang="en-US" dirty="0"/>
            </a:br>
            <a:r>
              <a:rPr lang="en-US" sz="3200" dirty="0"/>
              <a:t>2021-2026</a:t>
            </a:r>
            <a:endParaRPr lang="en-US" dirty="0"/>
          </a:p>
        </p:txBody>
      </p:sp>
      <p:sp>
        <p:nvSpPr>
          <p:cNvPr id="3" name="Subtitle 2">
            <a:extLst>
              <a:ext uri="{FF2B5EF4-FFF2-40B4-BE49-F238E27FC236}">
                <a16:creationId xmlns:a16="http://schemas.microsoft.com/office/drawing/2014/main" id="{302737F3-2AFF-44A4-A447-DBB9B0B85B0E}"/>
              </a:ext>
            </a:extLst>
          </p:cNvPr>
          <p:cNvSpPr>
            <a:spLocks noGrp="1"/>
          </p:cNvSpPr>
          <p:nvPr>
            <p:ph type="subTitle" idx="1"/>
          </p:nvPr>
        </p:nvSpPr>
        <p:spPr/>
        <p:txBody>
          <a:bodyPr/>
          <a:lstStyle/>
          <a:p>
            <a:r>
              <a:rPr lang="en-US" dirty="0"/>
              <a:t>FINAL</a:t>
            </a:r>
          </a:p>
          <a:p>
            <a:r>
              <a:rPr lang="en-US" dirty="0"/>
              <a:t>May 12, 2021</a:t>
            </a:r>
          </a:p>
        </p:txBody>
      </p:sp>
    </p:spTree>
    <p:extLst>
      <p:ext uri="{BB962C8B-B14F-4D97-AF65-F5344CB8AC3E}">
        <p14:creationId xmlns:p14="http://schemas.microsoft.com/office/powerpoint/2010/main" val="3174504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5FFA9-95DC-4693-A80E-418FE91C1DB5}"/>
              </a:ext>
            </a:extLst>
          </p:cNvPr>
          <p:cNvSpPr>
            <a:spLocks noGrp="1"/>
          </p:cNvSpPr>
          <p:nvPr>
            <p:ph type="title"/>
          </p:nvPr>
        </p:nvSpPr>
        <p:spPr>
          <a:xfrm>
            <a:off x="1600200" y="1344168"/>
            <a:ext cx="8991600" cy="4459224"/>
          </a:xfrm>
        </p:spPr>
        <p:txBody>
          <a:bodyPr>
            <a:normAutofit fontScale="90000"/>
          </a:bodyPr>
          <a:lstStyle/>
          <a:p>
            <a:r>
              <a:rPr lang="en-US" sz="3600" dirty="0"/>
              <a:t>Mission</a:t>
            </a:r>
            <a:br>
              <a:rPr lang="en-US" sz="2400" dirty="0"/>
            </a:br>
            <a:br>
              <a:rPr lang="en-US" sz="2200" b="1" cap="none" dirty="0">
                <a:latin typeface="Corbel Light" panose="020B0303020204020204" pitchFamily="34" charset="0"/>
              </a:rPr>
            </a:br>
            <a:r>
              <a:rPr lang="en-US" sz="2200" b="1" cap="none" dirty="0">
                <a:latin typeface="Corbel Light" panose="020B0303020204020204" pitchFamily="34" charset="0"/>
              </a:rPr>
              <a:t>Seidman develops business talent that </a:t>
            </a:r>
            <a:r>
              <a:rPr lang="en-US" sz="2200" b="1" cap="none" dirty="0">
                <a:solidFill>
                  <a:schemeClr val="bg1"/>
                </a:solidFill>
                <a:latin typeface="Corbel Light" panose="020B0303020204020204" pitchFamily="34" charset="0"/>
              </a:rPr>
              <a:t>advances sustainable growth in</a:t>
            </a:r>
            <a:r>
              <a:rPr lang="en-US" sz="2200" b="1" cap="none" dirty="0">
                <a:latin typeface="Corbel Light" panose="020B0303020204020204" pitchFamily="34" charset="0"/>
              </a:rPr>
              <a:t> West Michigan and the Great Lakes Region. </a:t>
            </a:r>
            <a:br>
              <a:rPr lang="en-US" sz="2200" b="1" cap="none" dirty="0">
                <a:latin typeface="Corbel Light" panose="020B0303020204020204" pitchFamily="34" charset="0"/>
              </a:rPr>
            </a:br>
            <a:br>
              <a:rPr lang="en-US" sz="2200" b="1" cap="none" dirty="0">
                <a:latin typeface="Corbel Light" panose="020B0303020204020204" pitchFamily="34" charset="0"/>
              </a:rPr>
            </a:br>
            <a:r>
              <a:rPr lang="en-US" sz="2200" b="1" cap="none" dirty="0">
                <a:latin typeface="Corbel Light" panose="020B0303020204020204" pitchFamily="34" charset="0"/>
              </a:rPr>
              <a:t>Through the exchange and application of knowledge from global and diverse perspectives, we prepare learners to make ethically-informed decisions that positively impact the economy, environment</a:t>
            </a:r>
            <a:r>
              <a:rPr lang="en-US" sz="2200" b="1" cap="none" dirty="0">
                <a:solidFill>
                  <a:schemeClr val="bg1"/>
                </a:solidFill>
                <a:latin typeface="Corbel Light" panose="020B0303020204020204" pitchFamily="34" charset="0"/>
              </a:rPr>
              <a:t>,</a:t>
            </a:r>
            <a:r>
              <a:rPr lang="en-US" sz="2200" b="1" cap="none" dirty="0">
                <a:latin typeface="Corbel Light" panose="020B0303020204020204" pitchFamily="34" charset="0"/>
              </a:rPr>
              <a:t> and society.</a:t>
            </a:r>
            <a:br>
              <a:rPr lang="en-US" sz="2200" b="1" cap="none" dirty="0">
                <a:latin typeface="Corbel Light" panose="020B0303020204020204" pitchFamily="34" charset="0"/>
              </a:rPr>
            </a:br>
            <a:br>
              <a:rPr lang="en-US" sz="2200" b="1" cap="none" dirty="0">
                <a:latin typeface="Corbel Light" panose="020B0303020204020204" pitchFamily="34" charset="0"/>
              </a:rPr>
            </a:br>
            <a:r>
              <a:rPr lang="en-US" sz="2200" b="1" cap="none" dirty="0">
                <a:latin typeface="Corbel Light" panose="020B0303020204020204" pitchFamily="34" charset="0"/>
              </a:rPr>
              <a:t>Our distinctiveness is grounded in strong community collaborations, applied scholarly contribution, innovative approaches to learning, and a supportive culture.</a:t>
            </a:r>
            <a:br>
              <a:rPr lang="en-US" sz="2200" b="1" cap="none" dirty="0">
                <a:latin typeface="Corbel Light" panose="020B0303020204020204" pitchFamily="34" charset="0"/>
              </a:rPr>
            </a:br>
            <a:endParaRPr lang="en-US" b="1" dirty="0"/>
          </a:p>
        </p:txBody>
      </p:sp>
    </p:spTree>
    <p:extLst>
      <p:ext uri="{BB962C8B-B14F-4D97-AF65-F5344CB8AC3E}">
        <p14:creationId xmlns:p14="http://schemas.microsoft.com/office/powerpoint/2010/main" val="1742945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9C791-7C38-4797-8466-F90BB8E6EBCD}"/>
              </a:ext>
            </a:extLst>
          </p:cNvPr>
          <p:cNvSpPr>
            <a:spLocks noGrp="1"/>
          </p:cNvSpPr>
          <p:nvPr>
            <p:ph type="ctrTitle"/>
          </p:nvPr>
        </p:nvSpPr>
        <p:spPr>
          <a:xfrm>
            <a:off x="1600200" y="2142904"/>
            <a:ext cx="8991600" cy="2307176"/>
          </a:xfrm>
        </p:spPr>
        <p:txBody>
          <a:bodyPr>
            <a:normAutofit fontScale="90000"/>
          </a:bodyPr>
          <a:lstStyle/>
          <a:p>
            <a:r>
              <a:rPr lang="en-US" sz="3600" dirty="0"/>
              <a:t>Vision</a:t>
            </a:r>
            <a:br>
              <a:rPr lang="en-US" dirty="0"/>
            </a:br>
            <a:br>
              <a:rPr lang="en-US" dirty="0"/>
            </a:br>
            <a:r>
              <a:rPr lang="en-US" sz="2200" b="1" cap="none" dirty="0">
                <a:latin typeface="Corbel Light" panose="020B0303020204020204" pitchFamily="34" charset="0"/>
              </a:rPr>
              <a:t>Seidman sets the standard for business education by connecting communities through multi-dimensional learning opportunities.</a:t>
            </a:r>
            <a:br>
              <a:rPr lang="en-US" sz="2200" b="1" cap="none" dirty="0">
                <a:latin typeface="Corbel Light" panose="020B0303020204020204" pitchFamily="34" charset="0"/>
              </a:rPr>
            </a:br>
            <a:endParaRPr lang="en-US" sz="2200" dirty="0"/>
          </a:p>
        </p:txBody>
      </p:sp>
    </p:spTree>
    <p:extLst>
      <p:ext uri="{BB962C8B-B14F-4D97-AF65-F5344CB8AC3E}">
        <p14:creationId xmlns:p14="http://schemas.microsoft.com/office/powerpoint/2010/main" val="3001802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AC74AF-E288-40F1-B4F1-BEA87B0A48D4}"/>
              </a:ext>
            </a:extLst>
          </p:cNvPr>
          <p:cNvSpPr>
            <a:spLocks noGrp="1"/>
          </p:cNvSpPr>
          <p:nvPr>
            <p:ph type="title"/>
          </p:nvPr>
        </p:nvSpPr>
        <p:spPr/>
        <p:txBody>
          <a:bodyPr>
            <a:normAutofit/>
          </a:bodyPr>
          <a:lstStyle/>
          <a:p>
            <a:r>
              <a:rPr lang="en-US" sz="3200" dirty="0"/>
              <a:t>Values</a:t>
            </a:r>
          </a:p>
        </p:txBody>
      </p:sp>
      <p:sp>
        <p:nvSpPr>
          <p:cNvPr id="5" name="Content Placeholder 4">
            <a:extLst>
              <a:ext uri="{FF2B5EF4-FFF2-40B4-BE49-F238E27FC236}">
                <a16:creationId xmlns:a16="http://schemas.microsoft.com/office/drawing/2014/main" id="{91C52466-6F1B-4A56-9DD4-D118987B92CF}"/>
              </a:ext>
            </a:extLst>
          </p:cNvPr>
          <p:cNvSpPr>
            <a:spLocks noGrp="1"/>
          </p:cNvSpPr>
          <p:nvPr>
            <p:ph idx="1"/>
          </p:nvPr>
        </p:nvSpPr>
        <p:spPr>
          <a:xfrm>
            <a:off x="6583680" y="463296"/>
            <a:ext cx="5145024" cy="6120384"/>
          </a:xfrm>
        </p:spPr>
        <p:txBody>
          <a:bodyPr>
            <a:normAutofit fontScale="92500" lnSpcReduction="10000"/>
          </a:bodyPr>
          <a:lstStyle/>
          <a:p>
            <a:pPr marL="0" indent="0">
              <a:buNone/>
            </a:pPr>
            <a:r>
              <a:rPr lang="en-US" sz="1400" b="1" dirty="0"/>
              <a:t>Learning</a:t>
            </a:r>
            <a:r>
              <a:rPr lang="en-US" sz="1400" dirty="0"/>
              <a:t>:  We foster the intellectual curiosity of our Seidman, local, and global communities by:</a:t>
            </a:r>
          </a:p>
          <a:p>
            <a:pPr lvl="0"/>
            <a:r>
              <a:rPr lang="en-US" sz="1400" dirty="0"/>
              <a:t>Creating, expanding, and applying knowledge</a:t>
            </a:r>
          </a:p>
          <a:p>
            <a:pPr lvl="0"/>
            <a:r>
              <a:rPr lang="en-US" sz="1400" dirty="0"/>
              <a:t>Enhancing and encouraging critical thinking</a:t>
            </a:r>
          </a:p>
          <a:p>
            <a:pPr lvl="0"/>
            <a:r>
              <a:rPr lang="en-US" sz="1400" dirty="0"/>
              <a:t>Developing a global perspective</a:t>
            </a:r>
          </a:p>
          <a:p>
            <a:pPr lvl="0"/>
            <a:r>
              <a:rPr lang="en-US" sz="1400" dirty="0"/>
              <a:t>Sustaining a culture for the open exchange of ideas</a:t>
            </a:r>
          </a:p>
          <a:p>
            <a:pPr lvl="0"/>
            <a:r>
              <a:rPr lang="en-US" sz="1400" dirty="0"/>
              <a:t>Preparing learners to adapt to the future of work and society</a:t>
            </a:r>
          </a:p>
          <a:p>
            <a:pPr marL="0" indent="0">
              <a:buNone/>
            </a:pPr>
            <a:r>
              <a:rPr lang="en-US" sz="1400" b="1" dirty="0"/>
              <a:t>Accountability</a:t>
            </a:r>
            <a:r>
              <a:rPr lang="en-US" sz="1400" dirty="0"/>
              <a:t>:  We hold ourselves to:</a:t>
            </a:r>
          </a:p>
          <a:p>
            <a:pPr lvl="0"/>
            <a:r>
              <a:rPr lang="en-US" sz="1400" dirty="0"/>
              <a:t>Act in an ethically-informed manner</a:t>
            </a:r>
          </a:p>
          <a:p>
            <a:pPr lvl="0"/>
            <a:r>
              <a:rPr lang="en-US" sz="1400" dirty="0"/>
              <a:t>Be socially responsible</a:t>
            </a:r>
          </a:p>
          <a:p>
            <a:pPr lvl="0"/>
            <a:r>
              <a:rPr lang="en-US" sz="1400" dirty="0"/>
              <a:t>Welcome the diversity of ideas, people, and cultures</a:t>
            </a:r>
          </a:p>
          <a:p>
            <a:pPr lvl="0"/>
            <a:r>
              <a:rPr lang="en-US" sz="1400" dirty="0"/>
              <a:t>Promote an environment of transparency, trust, and cooperation</a:t>
            </a:r>
          </a:p>
          <a:p>
            <a:pPr marL="0" indent="0">
              <a:buNone/>
            </a:pPr>
            <a:r>
              <a:rPr lang="en-US" sz="1400" b="1" dirty="0"/>
              <a:t>Engagement</a:t>
            </a:r>
            <a:r>
              <a:rPr lang="en-US" sz="1400" dirty="0"/>
              <a:t>:  We intentionally connect and collaborate in an effort to:</a:t>
            </a:r>
          </a:p>
          <a:p>
            <a:pPr lvl="0"/>
            <a:r>
              <a:rPr lang="en-US" sz="1400" dirty="0"/>
              <a:t>Reflect on ethics in our personal and professional lives</a:t>
            </a:r>
          </a:p>
          <a:p>
            <a:pPr lvl="0"/>
            <a:r>
              <a:rPr lang="en-US" sz="1400" dirty="0"/>
              <a:t>Emphasize mutual understanding</a:t>
            </a:r>
          </a:p>
          <a:p>
            <a:pPr lvl="0"/>
            <a:r>
              <a:rPr lang="en-US" sz="1400" dirty="0"/>
              <a:t>Support diversity of thought</a:t>
            </a:r>
          </a:p>
          <a:p>
            <a:pPr lvl="0"/>
            <a:r>
              <a:rPr lang="en-US" sz="1400" dirty="0"/>
              <a:t>Foster intellectual curiosity and innovation</a:t>
            </a:r>
          </a:p>
          <a:p>
            <a:pPr lvl="0"/>
            <a:r>
              <a:rPr lang="en-US" sz="1400" dirty="0"/>
              <a:t>Provide opportunity and professional growth</a:t>
            </a:r>
          </a:p>
          <a:p>
            <a:pPr lvl="0"/>
            <a:r>
              <a:rPr lang="en-US" sz="1400" dirty="0"/>
              <a:t>Honor our strong and lasting business and community relationships</a:t>
            </a:r>
          </a:p>
          <a:p>
            <a:pPr lvl="0"/>
            <a:r>
              <a:rPr lang="en-US" sz="1400" dirty="0"/>
              <a:t>Promote economic development</a:t>
            </a:r>
            <a:endParaRPr lang="en-US" sz="1100" dirty="0"/>
          </a:p>
        </p:txBody>
      </p:sp>
      <p:sp>
        <p:nvSpPr>
          <p:cNvPr id="6" name="Text Placeholder 5">
            <a:extLst>
              <a:ext uri="{FF2B5EF4-FFF2-40B4-BE49-F238E27FC236}">
                <a16:creationId xmlns:a16="http://schemas.microsoft.com/office/drawing/2014/main" id="{C5A8ABE9-B894-4809-A79B-18671AE9041F}"/>
              </a:ext>
            </a:extLst>
          </p:cNvPr>
          <p:cNvSpPr>
            <a:spLocks noGrp="1"/>
          </p:cNvSpPr>
          <p:nvPr>
            <p:ph type="body" sz="half" idx="2"/>
          </p:nvPr>
        </p:nvSpPr>
        <p:spPr>
          <a:xfrm>
            <a:off x="804672" y="3915678"/>
            <a:ext cx="4486656" cy="1546338"/>
          </a:xfrm>
        </p:spPr>
        <p:txBody>
          <a:bodyPr/>
          <a:lstStyle/>
          <a:p>
            <a:r>
              <a:rPr lang="en-US" sz="2200" b="1" dirty="0">
                <a:solidFill>
                  <a:schemeClr val="tx1"/>
                </a:solidFill>
                <a:latin typeface="Corbel Light" panose="020B0303020204020204" pitchFamily="34" charset="0"/>
              </a:rPr>
              <a:t>Pursuit of Excellence</a:t>
            </a:r>
            <a:r>
              <a:rPr lang="en-US" sz="2200" dirty="0">
                <a:solidFill>
                  <a:schemeClr val="tx1"/>
                </a:solidFill>
                <a:latin typeface="Corbel Light" panose="020B0303020204020204" pitchFamily="34" charset="0"/>
              </a:rPr>
              <a:t>: We continuously strive for the highest quality in our personal, professional, and organizational endeavors.</a:t>
            </a:r>
            <a:endParaRPr lang="en-US" dirty="0"/>
          </a:p>
        </p:txBody>
      </p:sp>
    </p:spTree>
    <p:extLst>
      <p:ext uri="{BB962C8B-B14F-4D97-AF65-F5344CB8AC3E}">
        <p14:creationId xmlns:p14="http://schemas.microsoft.com/office/powerpoint/2010/main" val="2507335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5FFA9-95DC-4693-A80E-418FE91C1DB5}"/>
              </a:ext>
            </a:extLst>
          </p:cNvPr>
          <p:cNvSpPr>
            <a:spLocks noGrp="1"/>
          </p:cNvSpPr>
          <p:nvPr>
            <p:ph type="title"/>
          </p:nvPr>
        </p:nvSpPr>
        <p:spPr>
          <a:xfrm>
            <a:off x="1600200" y="1344168"/>
            <a:ext cx="8991600" cy="4459224"/>
          </a:xfrm>
        </p:spPr>
        <p:txBody>
          <a:bodyPr>
            <a:normAutofit/>
          </a:bodyPr>
          <a:lstStyle/>
          <a:p>
            <a:pPr marL="461963" lvl="0"/>
            <a:r>
              <a:rPr lang="en-US" sz="3200" dirty="0"/>
              <a:t>2021-2026 Strategic Priorities</a:t>
            </a:r>
            <a:br>
              <a:rPr lang="en-US" sz="2400" dirty="0"/>
            </a:br>
            <a:br>
              <a:rPr lang="en-US" sz="2400" dirty="0"/>
            </a:br>
            <a:br>
              <a:rPr lang="en-US" sz="2200" b="1" cap="none" dirty="0">
                <a:latin typeface="Corbel Light" panose="020B0303020204020204" pitchFamily="34" charset="0"/>
              </a:rPr>
            </a:br>
            <a:r>
              <a:rPr lang="en-US" sz="2200" b="1" cap="none" dirty="0">
                <a:latin typeface="Corbel Light" panose="020B0303020204020204" pitchFamily="34" charset="0"/>
              </a:rPr>
              <a:t>Learner success</a:t>
            </a:r>
            <a:br>
              <a:rPr lang="en-US" sz="2200" b="1" cap="none" dirty="0">
                <a:latin typeface="Corbel Light" panose="020B0303020204020204" pitchFamily="34" charset="0"/>
              </a:rPr>
            </a:br>
            <a:r>
              <a:rPr lang="en-US" sz="2200" b="1" cap="none" dirty="0">
                <a:latin typeface="Corbel Light" panose="020B0303020204020204" pitchFamily="34" charset="0"/>
              </a:rPr>
              <a:t>Transformative multi-dimensional approaches to learning</a:t>
            </a:r>
            <a:br>
              <a:rPr lang="en-US" sz="2200" cap="none" dirty="0">
                <a:latin typeface="Corbel Light" panose="020B0303020204020204" pitchFamily="34" charset="0"/>
              </a:rPr>
            </a:br>
            <a:r>
              <a:rPr lang="en-US" sz="2200" b="1" cap="none" dirty="0">
                <a:latin typeface="Corbel Light" panose="020B0303020204020204" pitchFamily="34" charset="0"/>
              </a:rPr>
              <a:t>Distinctive and relevant curriculum</a:t>
            </a:r>
            <a:br>
              <a:rPr lang="en-US" sz="2200" b="1" cap="none" dirty="0">
                <a:latin typeface="Corbel Light" panose="020B0303020204020204" pitchFamily="34" charset="0"/>
              </a:rPr>
            </a:br>
            <a:r>
              <a:rPr lang="en-US" sz="2200" b="1" cap="none" dirty="0">
                <a:latin typeface="Corbel Light" panose="020B0303020204020204" pitchFamily="34" charset="0"/>
              </a:rPr>
              <a:t>Societal impact</a:t>
            </a:r>
            <a:endParaRPr lang="en-US" b="1" dirty="0"/>
          </a:p>
        </p:txBody>
      </p:sp>
    </p:spTree>
    <p:extLst>
      <p:ext uri="{BB962C8B-B14F-4D97-AF65-F5344CB8AC3E}">
        <p14:creationId xmlns:p14="http://schemas.microsoft.com/office/powerpoint/2010/main" val="422332256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76</TotalTime>
  <Words>293</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Corbel Light</vt:lpstr>
      <vt:lpstr>Gill Sans MT</vt:lpstr>
      <vt:lpstr>Parcel</vt:lpstr>
      <vt:lpstr>Mission, Vision, Values 2021-2026</vt:lpstr>
      <vt:lpstr>Mission  Seidman develops business talent that advances sustainable growth in West Michigan and the Great Lakes Region.   Through the exchange and application of knowledge from global and diverse perspectives, we prepare learners to make ethically-informed decisions that positively impact the economy, environment, and society.  Our distinctiveness is grounded in strong community collaborations, applied scholarly contribution, innovative approaches to learning, and a supportive culture. </vt:lpstr>
      <vt:lpstr>Vision  Seidman sets the standard for business education by connecting communities through multi-dimensional learning opportunities. </vt:lpstr>
      <vt:lpstr>Values</vt:lpstr>
      <vt:lpstr>2021-2026 Strategic Priorities   Learner success Transformative multi-dimensional approaches to learning Distinctive and relevant curriculum Societal impact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 Vision, Values</dc:title>
  <dc:creator>Karen Ruedinger</dc:creator>
  <cp:lastModifiedBy>Karen Ruedinger</cp:lastModifiedBy>
  <cp:revision>10</cp:revision>
  <cp:lastPrinted>2021-05-14T14:24:18Z</cp:lastPrinted>
  <dcterms:created xsi:type="dcterms:W3CDTF">2021-05-11T16:46:30Z</dcterms:created>
  <dcterms:modified xsi:type="dcterms:W3CDTF">2021-05-14T14:25:18Z</dcterms:modified>
</cp:coreProperties>
</file>