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9" r:id="rId3"/>
    <p:sldId id="261" r:id="rId4"/>
    <p:sldId id="257" r:id="rId5"/>
    <p:sldId id="262" r:id="rId6"/>
    <p:sldId id="258" r:id="rId7"/>
    <p:sldId id="263" r:id="rId8"/>
    <p:sldId id="264" r:id="rId9"/>
    <p:sldId id="265" r:id="rId10"/>
  </p:sldIdLst>
  <p:sldSz cx="9144000" cy="6858000" type="screen4x3"/>
  <p:notesSz cx="6985000" cy="9283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3" autoAdjust="0"/>
    <p:restoredTop sz="94660"/>
  </p:normalViewPr>
  <p:slideViewPr>
    <p:cSldViewPr snapToGrid="0">
      <p:cViewPr varScale="1">
        <p:scale>
          <a:sx n="84" d="100"/>
          <a:sy n="84" d="100"/>
        </p:scale>
        <p:origin x="4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wisd\AppData\Local\Microsoft\Windows\INetCache\Content.Outlook\337RD6CH\CIR%202021%20Tables%20and%20Graphs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Percent Change Since 2010</a:t>
            </a:r>
          </a:p>
          <a:p>
            <a:pPr>
              <a:defRPr/>
            </a:pPr>
            <a:r>
              <a:rPr lang="en-US"/>
              <a:t>Seidman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'Graph SCHMajorsTTAffiliate Data'!$H$1</c:f>
              <c:strCache>
                <c:ptCount val="1"/>
                <c:pt idx="0">
                  <c:v>SCH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'Graph SCHMajorsTTAffiliate Data'!$G$2:$G$13</c:f>
              <c:strCache>
                <c:ptCount val="11"/>
                <c:pt idx="0">
                  <c:v>2011-12</c:v>
                </c:pt>
                <c:pt idx="1">
                  <c:v>2012-13</c:v>
                </c:pt>
                <c:pt idx="2">
                  <c:v>2013-14</c:v>
                </c:pt>
                <c:pt idx="3">
                  <c:v>2014-15</c:v>
                </c:pt>
                <c:pt idx="4">
                  <c:v>2015-16</c:v>
                </c:pt>
                <c:pt idx="5">
                  <c:v>2016-17</c:v>
                </c:pt>
                <c:pt idx="6">
                  <c:v>2017-18</c:v>
                </c:pt>
                <c:pt idx="7">
                  <c:v>2018-19</c:v>
                </c:pt>
                <c:pt idx="8">
                  <c:v>2019-20</c:v>
                </c:pt>
                <c:pt idx="9">
                  <c:v>2020-21</c:v>
                </c:pt>
                <c:pt idx="10">
                  <c:v>2021-22</c:v>
                </c:pt>
              </c:strCache>
              <c:extLst/>
            </c:strRef>
          </c:cat>
          <c:val>
            <c:numRef>
              <c:f>'Graph SCHMajorsTTAffiliate Data'!$H$2:$H$13</c:f>
              <c:numCache>
                <c:formatCode>0%</c:formatCode>
                <c:ptCount val="11"/>
                <c:pt idx="0">
                  <c:v>-1.2680097002742071E-4</c:v>
                </c:pt>
                <c:pt idx="1">
                  <c:v>3.3285254632197938E-3</c:v>
                </c:pt>
                <c:pt idx="2">
                  <c:v>2.3791032001394812E-2</c:v>
                </c:pt>
                <c:pt idx="3">
                  <c:v>9.1043096479688071E-2</c:v>
                </c:pt>
                <c:pt idx="4">
                  <c:v>0.17839311470732752</c:v>
                </c:pt>
                <c:pt idx="5">
                  <c:v>0.23382098873056378</c:v>
                </c:pt>
                <c:pt idx="6">
                  <c:v>0.24751549349352522</c:v>
                </c:pt>
                <c:pt idx="7">
                  <c:v>0.28363791983008668</c:v>
                </c:pt>
                <c:pt idx="8">
                  <c:v>0.27070422088728979</c:v>
                </c:pt>
                <c:pt idx="9">
                  <c:v>0.24035123868697594</c:v>
                </c:pt>
                <c:pt idx="10">
                  <c:v>0.21554421391323633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0-FB8E-4A0D-AC78-74DEBB3B31DD}"/>
            </c:ext>
          </c:extLst>
        </c:ser>
        <c:ser>
          <c:idx val="1"/>
          <c:order val="1"/>
          <c:tx>
            <c:strRef>
              <c:f>'Graph SCHMajorsTTAffiliate Data'!$I$1</c:f>
              <c:strCache>
                <c:ptCount val="1"/>
                <c:pt idx="0">
                  <c:v>Majors</c:v>
                </c:pt>
              </c:strCache>
            </c:strRef>
          </c:tx>
          <c:spPr>
            <a:ln w="28575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'Graph SCHMajorsTTAffiliate Data'!$G$2:$G$13</c:f>
              <c:strCache>
                <c:ptCount val="11"/>
                <c:pt idx="0">
                  <c:v>2011-12</c:v>
                </c:pt>
                <c:pt idx="1">
                  <c:v>2012-13</c:v>
                </c:pt>
                <c:pt idx="2">
                  <c:v>2013-14</c:v>
                </c:pt>
                <c:pt idx="3">
                  <c:v>2014-15</c:v>
                </c:pt>
                <c:pt idx="4">
                  <c:v>2015-16</c:v>
                </c:pt>
                <c:pt idx="5">
                  <c:v>2016-17</c:v>
                </c:pt>
                <c:pt idx="6">
                  <c:v>2017-18</c:v>
                </c:pt>
                <c:pt idx="7">
                  <c:v>2018-19</c:v>
                </c:pt>
                <c:pt idx="8">
                  <c:v>2019-20</c:v>
                </c:pt>
                <c:pt idx="9">
                  <c:v>2020-21</c:v>
                </c:pt>
                <c:pt idx="10">
                  <c:v>2021-22</c:v>
                </c:pt>
              </c:strCache>
              <c:extLst/>
            </c:strRef>
          </c:cat>
          <c:val>
            <c:numRef>
              <c:f>'Graph SCHMajorsTTAffiliate Data'!$I$2:$I$13</c:f>
              <c:numCache>
                <c:formatCode>0%</c:formatCode>
                <c:ptCount val="11"/>
                <c:pt idx="0">
                  <c:v>-2.2152886115444619E-2</c:v>
                </c:pt>
                <c:pt idx="1">
                  <c:v>1.4040561622464899E-2</c:v>
                </c:pt>
                <c:pt idx="2">
                  <c:v>4.6801872074882997E-2</c:v>
                </c:pt>
                <c:pt idx="3">
                  <c:v>0.13135725429017162</c:v>
                </c:pt>
                <c:pt idx="4">
                  <c:v>0.2202808112324493</c:v>
                </c:pt>
                <c:pt idx="5">
                  <c:v>0.27332293291731669</c:v>
                </c:pt>
                <c:pt idx="6">
                  <c:v>0.31544461778471139</c:v>
                </c:pt>
                <c:pt idx="7">
                  <c:v>0.36131045241809673</c:v>
                </c:pt>
                <c:pt idx="8">
                  <c:v>0.31950078003120125</c:v>
                </c:pt>
                <c:pt idx="9">
                  <c:v>0.23962558502340095</c:v>
                </c:pt>
                <c:pt idx="10">
                  <c:v>0.22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FB8E-4A0D-AC78-74DEBB3B31DD}"/>
            </c:ext>
          </c:extLst>
        </c:ser>
        <c:ser>
          <c:idx val="2"/>
          <c:order val="2"/>
          <c:tx>
            <c:strRef>
              <c:f>'Graph SCHMajorsTTAffiliate Data'!$J$1</c:f>
              <c:strCache>
                <c:ptCount val="1"/>
                <c:pt idx="0">
                  <c:v>TT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strRef>
              <c:f>'Graph SCHMajorsTTAffiliate Data'!$G$2:$G$13</c:f>
              <c:strCache>
                <c:ptCount val="11"/>
                <c:pt idx="0">
                  <c:v>2011-12</c:v>
                </c:pt>
                <c:pt idx="1">
                  <c:v>2012-13</c:v>
                </c:pt>
                <c:pt idx="2">
                  <c:v>2013-14</c:v>
                </c:pt>
                <c:pt idx="3">
                  <c:v>2014-15</c:v>
                </c:pt>
                <c:pt idx="4">
                  <c:v>2015-16</c:v>
                </c:pt>
                <c:pt idx="5">
                  <c:v>2016-17</c:v>
                </c:pt>
                <c:pt idx="6">
                  <c:v>2017-18</c:v>
                </c:pt>
                <c:pt idx="7">
                  <c:v>2018-19</c:v>
                </c:pt>
                <c:pt idx="8">
                  <c:v>2019-20</c:v>
                </c:pt>
                <c:pt idx="9">
                  <c:v>2020-21</c:v>
                </c:pt>
                <c:pt idx="10">
                  <c:v>2021-22</c:v>
                </c:pt>
              </c:strCache>
              <c:extLst/>
            </c:strRef>
          </c:cat>
          <c:val>
            <c:numRef>
              <c:f>'Graph SCHMajorsTTAffiliate Data'!$J$2:$J$13</c:f>
              <c:numCache>
                <c:formatCode>0%</c:formatCode>
                <c:ptCount val="11"/>
                <c:pt idx="0">
                  <c:v>2.6666666666666668E-2</c:v>
                </c:pt>
                <c:pt idx="1">
                  <c:v>2.6666666666666668E-2</c:v>
                </c:pt>
                <c:pt idx="2">
                  <c:v>5.3333333333333337E-2</c:v>
                </c:pt>
                <c:pt idx="3">
                  <c:v>0.04</c:v>
                </c:pt>
                <c:pt idx="4">
                  <c:v>1.3333333333333334E-2</c:v>
                </c:pt>
                <c:pt idx="5">
                  <c:v>-5.3333333333333337E-2</c:v>
                </c:pt>
                <c:pt idx="6">
                  <c:v>-1.3333333333333334E-2</c:v>
                </c:pt>
                <c:pt idx="7">
                  <c:v>-2.6666666666666668E-2</c:v>
                </c:pt>
                <c:pt idx="8">
                  <c:v>-1.3333333333333334E-2</c:v>
                </c:pt>
                <c:pt idx="9">
                  <c:v>-1.3333333333333334E-2</c:v>
                </c:pt>
                <c:pt idx="10">
                  <c:v>-0.08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2-FB8E-4A0D-AC78-74DEBB3B31DD}"/>
            </c:ext>
          </c:extLst>
        </c:ser>
        <c:ser>
          <c:idx val="3"/>
          <c:order val="3"/>
          <c:tx>
            <c:strRef>
              <c:f>'Graph SCHMajorsTTAffiliate Data'!$K$1</c:f>
              <c:strCache>
                <c:ptCount val="1"/>
                <c:pt idx="0">
                  <c:v>TT + Affiliate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'Graph SCHMajorsTTAffiliate Data'!$G$2:$G$13</c:f>
              <c:strCache>
                <c:ptCount val="11"/>
                <c:pt idx="0">
                  <c:v>2011-12</c:v>
                </c:pt>
                <c:pt idx="1">
                  <c:v>2012-13</c:v>
                </c:pt>
                <c:pt idx="2">
                  <c:v>2013-14</c:v>
                </c:pt>
                <c:pt idx="3">
                  <c:v>2014-15</c:v>
                </c:pt>
                <c:pt idx="4">
                  <c:v>2015-16</c:v>
                </c:pt>
                <c:pt idx="5">
                  <c:v>2016-17</c:v>
                </c:pt>
                <c:pt idx="6">
                  <c:v>2017-18</c:v>
                </c:pt>
                <c:pt idx="7">
                  <c:v>2018-19</c:v>
                </c:pt>
                <c:pt idx="8">
                  <c:v>2019-20</c:v>
                </c:pt>
                <c:pt idx="9">
                  <c:v>2020-21</c:v>
                </c:pt>
                <c:pt idx="10">
                  <c:v>2021-22</c:v>
                </c:pt>
              </c:strCache>
              <c:extLst/>
            </c:strRef>
          </c:cat>
          <c:val>
            <c:numRef>
              <c:f>'Graph SCHMajorsTTAffiliate Data'!$K$2:$K$13</c:f>
              <c:numCache>
                <c:formatCode>0%</c:formatCode>
                <c:ptCount val="11"/>
                <c:pt idx="0">
                  <c:v>2.4691358024691357E-2</c:v>
                </c:pt>
                <c:pt idx="1">
                  <c:v>4.9382716049382713E-2</c:v>
                </c:pt>
                <c:pt idx="2">
                  <c:v>7.407407407407407E-2</c:v>
                </c:pt>
                <c:pt idx="3">
                  <c:v>6.1728395061728392E-2</c:v>
                </c:pt>
                <c:pt idx="4">
                  <c:v>3.7037037037037035E-2</c:v>
                </c:pt>
                <c:pt idx="5">
                  <c:v>3.7037037037037035E-2</c:v>
                </c:pt>
                <c:pt idx="6">
                  <c:v>7.407407407407407E-2</c:v>
                </c:pt>
                <c:pt idx="7">
                  <c:v>6.1728395061728392E-2</c:v>
                </c:pt>
                <c:pt idx="8">
                  <c:v>9.8765432098765427E-2</c:v>
                </c:pt>
                <c:pt idx="9">
                  <c:v>8.6419753086419748E-2</c:v>
                </c:pt>
                <c:pt idx="10">
                  <c:v>4.9382716049382713E-2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3-FB8E-4A0D-AC78-74DEBB3B31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94420063"/>
        <c:axId val="1138778319"/>
      </c:lineChart>
      <c:catAx>
        <c:axId val="15944200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38778319"/>
        <c:crosses val="autoZero"/>
        <c:auto val="1"/>
        <c:lblAlgn val="ctr"/>
        <c:lblOffset val="100"/>
        <c:noMultiLvlLbl val="0"/>
      </c:catAx>
      <c:valAx>
        <c:axId val="1138778319"/>
        <c:scaling>
          <c:orientation val="minMax"/>
          <c:min val="-0.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4420063"/>
        <c:crosses val="autoZero"/>
        <c:crossBetween val="between"/>
        <c:majorUnit val="5.000000000000001E-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0.82184</cdr:x>
      <cdr:y>0.23345</cdr:y>
    </cdr:from>
    <cdr:to>
      <cdr:x>0.97829</cdr:x>
      <cdr:y>0.36887</cdr:y>
    </cdr:to>
    <cdr:sp macro="" textlink="">
      <cdr:nvSpPr>
        <cdr:cNvPr id="2" name="TextBox 3">
          <a:extLst xmlns:a="http://schemas.openxmlformats.org/drawingml/2006/main">
            <a:ext uri="{FF2B5EF4-FFF2-40B4-BE49-F238E27FC236}">
              <a16:creationId xmlns:a16="http://schemas.microsoft.com/office/drawing/2014/main" id="{5FF36BB7-8B78-4955-BD69-D5A60B066883}"/>
            </a:ext>
          </a:extLst>
        </cdr:cNvPr>
        <cdr:cNvSpPr txBox="1"/>
      </cdr:nvSpPr>
      <cdr:spPr>
        <a:xfrm xmlns:a="http://schemas.openxmlformats.org/drawingml/2006/main">
          <a:off x="4853388" y="853882"/>
          <a:ext cx="923925" cy="4953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/>
            <a:t>Projection of</a:t>
          </a:r>
          <a:r>
            <a:rPr lang="en-US" sz="1100" baseline="0"/>
            <a:t> 2% Decrease</a:t>
          </a:r>
          <a:endParaRPr lang="en-US" sz="110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9DB2-3EFC-4C5B-B75D-8BD4C80F796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CD6DE-38EB-4008-B7A0-0F72ECE5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318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9DB2-3EFC-4C5B-B75D-8BD4C80F796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CD6DE-38EB-4008-B7A0-0F72ECE5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490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9DB2-3EFC-4C5B-B75D-8BD4C80F796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CD6DE-38EB-4008-B7A0-0F72ECE58BF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56424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9DB2-3EFC-4C5B-B75D-8BD4C80F796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CD6DE-38EB-4008-B7A0-0F72ECE5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1427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9DB2-3EFC-4C5B-B75D-8BD4C80F796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CD6DE-38EB-4008-B7A0-0F72ECE58BF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59178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9DB2-3EFC-4C5B-B75D-8BD4C80F796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CD6DE-38EB-4008-B7A0-0F72ECE5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4460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9DB2-3EFC-4C5B-B75D-8BD4C80F796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CD6DE-38EB-4008-B7A0-0F72ECE5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3294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9DB2-3EFC-4C5B-B75D-8BD4C80F796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CD6DE-38EB-4008-B7A0-0F72ECE5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336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9DB2-3EFC-4C5B-B75D-8BD4C80F796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CD6DE-38EB-4008-B7A0-0F72ECE5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435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9DB2-3EFC-4C5B-B75D-8BD4C80F796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CD6DE-38EB-4008-B7A0-0F72ECE5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68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9DB2-3EFC-4C5B-B75D-8BD4C80F796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CD6DE-38EB-4008-B7A0-0F72ECE5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457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9DB2-3EFC-4C5B-B75D-8BD4C80F796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CD6DE-38EB-4008-B7A0-0F72ECE5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09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9DB2-3EFC-4C5B-B75D-8BD4C80F796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CD6DE-38EB-4008-B7A0-0F72ECE5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83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9DB2-3EFC-4C5B-B75D-8BD4C80F796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CD6DE-38EB-4008-B7A0-0F72ECE5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8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9DB2-3EFC-4C5B-B75D-8BD4C80F796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CD6DE-38EB-4008-B7A0-0F72ECE5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434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9DB2-3EFC-4C5B-B75D-8BD4C80F796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CD6DE-38EB-4008-B7A0-0F72ECE5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236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F9DB2-3EFC-4C5B-B75D-8BD4C80F796F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B4CD6DE-38EB-4008-B7A0-0F72ECE5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380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vsu.edu/vagtc/" TargetMode="External"/><Relationship Id="rId7" Type="http://schemas.openxmlformats.org/officeDocument/2006/relationships/hyperlink" Target="http://thestepproject.org/home/about/" TargetMode="External"/><Relationship Id="rId2" Type="http://schemas.openxmlformats.org/officeDocument/2006/relationships/hyperlink" Target="https://michigansbdc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vsu.edu/fobi/" TargetMode="External"/><Relationship Id="rId5" Type="http://schemas.openxmlformats.org/officeDocument/2006/relationships/hyperlink" Target="https://www.gvsu.edu/seidman/ethics/" TargetMode="External"/><Relationship Id="rId4" Type="http://schemas.openxmlformats.org/officeDocument/2006/relationships/hyperlink" Target="https://www.gvsu.edu/cei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6FE51-23C0-4354-B388-7509657ACE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/>
              <a:t>Seidman CIR Summary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823F47-B7DB-4B75-B4A4-810D0F0D61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380489"/>
          </a:xfrm>
        </p:spPr>
        <p:txBody>
          <a:bodyPr/>
          <a:lstStyle/>
          <a:p>
            <a:pPr algn="ctr"/>
            <a:r>
              <a:rPr lang="en-US" dirty="0"/>
              <a:t>Fall 2021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11C2F2-9FF7-4EDA-8990-A610C841B2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961" y="4471351"/>
            <a:ext cx="873985" cy="1225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98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2BBF4-2323-4B7E-896C-DF35E5CA0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Strategic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6F7105-4931-4FD9-BF35-1805D1ECD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488613"/>
            <a:ext cx="6347714" cy="3880773"/>
          </a:xfrm>
        </p:spPr>
        <p:txBody>
          <a:bodyPr/>
          <a:lstStyle/>
          <a:p>
            <a:r>
              <a:rPr lang="en-US" dirty="0"/>
              <a:t>Creating the Seidman Strategic Plan</a:t>
            </a:r>
          </a:p>
          <a:p>
            <a:pPr lvl="1"/>
            <a:r>
              <a:rPr lang="en-US" dirty="0"/>
              <a:t>Ensure alignment with GVSU Strategic Plan</a:t>
            </a:r>
          </a:p>
          <a:p>
            <a:pPr lvl="1"/>
            <a:r>
              <a:rPr lang="en-US" dirty="0"/>
              <a:t>Listening Sessions with students, alumni, advisory boards, and faculty/staff</a:t>
            </a:r>
          </a:p>
          <a:p>
            <a:pPr lvl="1"/>
            <a:r>
              <a:rPr lang="en-US" dirty="0"/>
              <a:t>Work sessions with the Dean’s Advisory Council and at College Wide Meetings</a:t>
            </a:r>
          </a:p>
          <a:p>
            <a:r>
              <a:rPr lang="en-US" dirty="0"/>
              <a:t>Implementing the Seidman Strategic Plan</a:t>
            </a:r>
          </a:p>
          <a:p>
            <a:pPr lvl="1"/>
            <a:r>
              <a:rPr lang="en-US" dirty="0"/>
              <a:t>Visual persistence in the Dean’s Suite Conf. Room where the Seidman Leadership Team meets and deliberates</a:t>
            </a:r>
          </a:p>
          <a:p>
            <a:pPr lvl="1"/>
            <a:r>
              <a:rPr lang="en-US" dirty="0"/>
              <a:t>Seidman leadership references the plan with decisions</a:t>
            </a:r>
          </a:p>
          <a:p>
            <a:pPr lvl="1"/>
            <a:r>
              <a:rPr lang="en-US" dirty="0"/>
              <a:t>Guides college project identification and priorities</a:t>
            </a:r>
          </a:p>
        </p:txBody>
      </p:sp>
    </p:spTree>
    <p:extLst>
      <p:ext uri="{BB962C8B-B14F-4D97-AF65-F5344CB8AC3E}">
        <p14:creationId xmlns:p14="http://schemas.microsoft.com/office/powerpoint/2010/main" val="3525761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853DAED-E9A5-48DD-B857-55E27E8F6E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9415" y="1632717"/>
            <a:ext cx="3106390" cy="251685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2EA1A23-B6CF-481B-8906-E4DB2FD63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41" y="328246"/>
            <a:ext cx="6640287" cy="1320800"/>
          </a:xfrm>
        </p:spPr>
        <p:txBody>
          <a:bodyPr/>
          <a:lstStyle/>
          <a:p>
            <a:r>
              <a:rPr lang="en-US" dirty="0"/>
              <a:t>Strategic Management – Strategic Priorities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33B6426-33AC-4C2A-92E2-581BDD0D2F3D}"/>
              </a:ext>
            </a:extLst>
          </p:cNvPr>
          <p:cNvCxnSpPr>
            <a:cxnSpLocks/>
          </p:cNvCxnSpPr>
          <p:nvPr/>
        </p:nvCxnSpPr>
        <p:spPr>
          <a:xfrm>
            <a:off x="4277770" y="1649046"/>
            <a:ext cx="0" cy="4880708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F0CB699-AF23-49B7-83EF-8F5572156906}"/>
              </a:ext>
            </a:extLst>
          </p:cNvPr>
          <p:cNvCxnSpPr>
            <a:cxnSpLocks/>
          </p:cNvCxnSpPr>
          <p:nvPr/>
        </p:nvCxnSpPr>
        <p:spPr>
          <a:xfrm flipH="1">
            <a:off x="850258" y="4204447"/>
            <a:ext cx="6221270" cy="0"/>
          </a:xfrm>
          <a:prstGeom prst="line">
            <a:avLst/>
          </a:prstGeom>
          <a:ln w="285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D1B15914-715D-41E7-9311-1AC8EFF255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258" y="4304060"/>
            <a:ext cx="3284106" cy="245578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60A9828-3F9F-44B9-80D9-D54B6AF06A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853" y="1867385"/>
            <a:ext cx="4079273" cy="218403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1393838-A2D1-4BBA-99EB-89A729B7554E}"/>
              </a:ext>
            </a:extLst>
          </p:cNvPr>
          <p:cNvSpPr txBox="1"/>
          <p:nvPr/>
        </p:nvSpPr>
        <p:spPr>
          <a:xfrm>
            <a:off x="1165447" y="1570323"/>
            <a:ext cx="30061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7030A0"/>
                </a:solidFill>
              </a:rPr>
              <a:t>Multi-Dimensional Approaches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737898-E2A5-4F18-A5CC-A997FA2F38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21177" y="4268310"/>
            <a:ext cx="2354579" cy="2147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29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DA87ED-CA39-4116-836E-489B3E925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Learner Success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0DBDDC-01BA-4F6C-A639-9B8D45673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455976"/>
            <a:ext cx="6705601" cy="50101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Curriculum Changes</a:t>
            </a:r>
          </a:p>
          <a:p>
            <a:pPr lvl="1"/>
            <a:r>
              <a:rPr lang="en-US" dirty="0"/>
              <a:t>Program Re-designs – Professional MBA, MST with stackable badges</a:t>
            </a:r>
          </a:p>
          <a:p>
            <a:pPr lvl="1"/>
            <a:r>
              <a:rPr lang="en-US" dirty="0"/>
              <a:t>Program Expansions – EMBA II, custom business training (e.g. Spectrum, Meijer), Seidman NXT non-credit training</a:t>
            </a:r>
          </a:p>
          <a:p>
            <a:pPr lvl="1"/>
            <a:r>
              <a:rPr lang="en-US" dirty="0"/>
              <a:t>Pilots – allow us to try changes with a limited audience first</a:t>
            </a:r>
          </a:p>
          <a:p>
            <a:pPr lvl="2"/>
            <a:r>
              <a:rPr lang="en-US" dirty="0"/>
              <a:t>Ex: Ethics pilot in 2019-20 as a 380 course will be offered in fall ‘22 as ECO 440 (a regular class not requiring overrides) allowing 2-3 weeks more and deeper ethics coverage; COVID slowed down additional pilot offerings</a:t>
            </a:r>
          </a:p>
          <a:p>
            <a:pPr lvl="2"/>
            <a:r>
              <a:rPr lang="en-US" dirty="0"/>
              <a:t>Ex: First Year Experience – will offer a new iteration in fall ’22</a:t>
            </a:r>
          </a:p>
          <a:p>
            <a:pPr lvl="2"/>
            <a:r>
              <a:rPr lang="en-US" dirty="0"/>
              <a:t>Ex: New CIS Excel class evolved from the old CIS 150 class</a:t>
            </a:r>
          </a:p>
          <a:p>
            <a:pPr lvl="1"/>
            <a:r>
              <a:rPr lang="en-US" dirty="0"/>
              <a:t>Moving forward – working on international competencies now</a:t>
            </a:r>
          </a:p>
          <a:p>
            <a:pPr lvl="1"/>
            <a:r>
              <a:rPr lang="en-US" dirty="0"/>
              <a:t>Share examples from your Unit and courses you teach</a:t>
            </a:r>
          </a:p>
          <a:p>
            <a:r>
              <a:rPr lang="en-US" dirty="0"/>
              <a:t>Technology Implementation</a:t>
            </a:r>
          </a:p>
          <a:p>
            <a:pPr lvl="1"/>
            <a:r>
              <a:rPr lang="en-US" dirty="0"/>
              <a:t>Software – Mashme.io, Bluescape (SCB 2001 designed around this), </a:t>
            </a:r>
            <a:r>
              <a:rPr lang="en-US" dirty="0" err="1"/>
              <a:t>Panopto</a:t>
            </a:r>
            <a:r>
              <a:rPr lang="en-US" dirty="0"/>
              <a:t>, classroom capture</a:t>
            </a:r>
          </a:p>
          <a:p>
            <a:pPr lvl="1"/>
            <a:r>
              <a:rPr lang="en-US" dirty="0"/>
              <a:t>Hardware – Digital Studio lightboard</a:t>
            </a:r>
          </a:p>
          <a:p>
            <a:pPr lvl="1"/>
            <a:r>
              <a:rPr lang="en-US" dirty="0"/>
              <a:t>Support – Kevin Barrons and the Modality Students</a:t>
            </a:r>
          </a:p>
          <a:p>
            <a:pPr lvl="1"/>
            <a:r>
              <a:rPr lang="en-US" dirty="0"/>
              <a:t>Consistency – common Blackboard and syllabus templates</a:t>
            </a:r>
          </a:p>
        </p:txBody>
      </p:sp>
    </p:spTree>
    <p:extLst>
      <p:ext uri="{BB962C8B-B14F-4D97-AF65-F5344CB8AC3E}">
        <p14:creationId xmlns:p14="http://schemas.microsoft.com/office/powerpoint/2010/main" val="1053467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79392-54E0-4E0F-B6A8-34D1BACA7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478968"/>
            <a:ext cx="6347713" cy="745671"/>
          </a:xfrm>
        </p:spPr>
        <p:txBody>
          <a:bodyPr/>
          <a:lstStyle/>
          <a:p>
            <a:r>
              <a:rPr lang="en-US" dirty="0"/>
              <a:t>Learner Success – </a:t>
            </a:r>
            <a:r>
              <a:rPr lang="en-US" dirty="0" err="1"/>
              <a:t>AoL</a:t>
            </a:r>
            <a:r>
              <a:rPr lang="en-US" dirty="0"/>
              <a:t> Process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942DC4B-7E9A-4127-92BF-FBE22A10BD32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560" y="1208767"/>
            <a:ext cx="4866345" cy="550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661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11171-DB9A-472C-A852-B2B0962D2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62208"/>
          </a:xfrm>
        </p:spPr>
        <p:txBody>
          <a:bodyPr/>
          <a:lstStyle/>
          <a:p>
            <a:r>
              <a:rPr lang="en-US" dirty="0"/>
              <a:t>Thought Leadership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140EE-7C9A-458A-AB54-8E9F22E83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458479"/>
            <a:ext cx="6347714" cy="99581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Impact of scholarship on Seidman’s intended audiences remains strong.</a:t>
            </a:r>
          </a:p>
          <a:p>
            <a:r>
              <a:rPr lang="en-US" dirty="0"/>
              <a:t>The culture around scholarship has strengthened.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5FEBE9-1572-4030-A930-A3E158E540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257" y="2454298"/>
            <a:ext cx="7219818" cy="2362632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9981D0C-3E78-427A-BF21-CD90F39946A3}"/>
              </a:ext>
            </a:extLst>
          </p:cNvPr>
          <p:cNvSpPr txBox="1">
            <a:spLocks/>
          </p:cNvSpPr>
          <p:nvPr/>
        </p:nvSpPr>
        <p:spPr>
          <a:xfrm>
            <a:off x="609598" y="4914056"/>
            <a:ext cx="6347714" cy="9958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Faculty sufficiency and qualifications are stable with the greatest challenge being sufficient faculty resources.</a:t>
            </a:r>
          </a:p>
        </p:txBody>
      </p:sp>
    </p:spTree>
    <p:extLst>
      <p:ext uri="{BB962C8B-B14F-4D97-AF65-F5344CB8AC3E}">
        <p14:creationId xmlns:p14="http://schemas.microsoft.com/office/powerpoint/2010/main" val="2857557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11171-DB9A-472C-A852-B2B0962D2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62208"/>
          </a:xfrm>
        </p:spPr>
        <p:txBody>
          <a:bodyPr/>
          <a:lstStyle/>
          <a:p>
            <a:r>
              <a:rPr lang="en-US" dirty="0"/>
              <a:t>Thought Leadership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140EE-7C9A-458A-AB54-8E9F22E83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458458"/>
            <a:ext cx="6347713" cy="108879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Seidman’s total student enrollment growth has far outpaced that of GVSU as a whole over the past 10 years.</a:t>
            </a:r>
          </a:p>
          <a:p>
            <a:r>
              <a:rPr lang="en-US" dirty="0"/>
              <a:t>Note the contrast below between the growth in student enrollments and majors with changes in faculty resources.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B6CAEC4-8621-4BF2-9BE7-404FF1BC86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0119561"/>
              </p:ext>
            </p:extLst>
          </p:nvPr>
        </p:nvGraphicFramePr>
        <p:xfrm>
          <a:off x="609598" y="2667226"/>
          <a:ext cx="59055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6755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11171-DB9A-472C-A852-B2B0962D28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62208"/>
          </a:xfrm>
        </p:spPr>
        <p:txBody>
          <a:bodyPr/>
          <a:lstStyle/>
          <a:p>
            <a:r>
              <a:rPr lang="en-US" dirty="0"/>
              <a:t>Thought Leadership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140EE-7C9A-458A-AB54-8E9F22E83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706" y="1415351"/>
            <a:ext cx="6574973" cy="500221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Seidman Outreach Centers Contribute to Societal Impact</a:t>
            </a:r>
          </a:p>
          <a:p>
            <a:pPr lvl="1"/>
            <a:r>
              <a:rPr lang="en-US" b="1" dirty="0">
                <a:hlinkClick r:id="rId2"/>
              </a:rPr>
              <a:t>Small Business Development Center </a:t>
            </a:r>
            <a:r>
              <a:rPr lang="en-US" dirty="0"/>
              <a:t>(SBDC) – front line COVID-19 economic recovery role; first three months of COVID, SBDC served 3x’s as many clients as in a typical year</a:t>
            </a:r>
          </a:p>
          <a:p>
            <a:pPr lvl="1"/>
            <a:r>
              <a:rPr lang="en-US" b="1" dirty="0">
                <a:hlinkClick r:id="rId3"/>
              </a:rPr>
              <a:t>Van </a:t>
            </a:r>
            <a:r>
              <a:rPr lang="en-US" b="1" dirty="0" err="1">
                <a:hlinkClick r:id="rId3"/>
              </a:rPr>
              <a:t>Andel</a:t>
            </a:r>
            <a:r>
              <a:rPr lang="en-US" b="1" dirty="0">
                <a:hlinkClick r:id="rId3"/>
              </a:rPr>
              <a:t> Global Trade Center </a:t>
            </a:r>
            <a:r>
              <a:rPr lang="en-US" dirty="0"/>
              <a:t>(VAGTC) – manages the Free Trade Zone in Muskegon along Lake Michigan; celebrated 20</a:t>
            </a:r>
            <a:r>
              <a:rPr lang="en-US" baseline="30000" dirty="0"/>
              <a:t>th</a:t>
            </a:r>
            <a:r>
              <a:rPr lang="en-US" dirty="0"/>
              <a:t> anniversary and awarded the President’s “E” Award for Export Service in 2019; has served nearly 10,000 businesses </a:t>
            </a:r>
          </a:p>
          <a:p>
            <a:pPr lvl="1"/>
            <a:r>
              <a:rPr lang="en-US" b="1" dirty="0">
                <a:hlinkClick r:id="rId4"/>
              </a:rPr>
              <a:t>The Richard and Helen DeVos Center for Entrepreneurship &amp; Innovation </a:t>
            </a:r>
            <a:r>
              <a:rPr lang="en-US" dirty="0"/>
              <a:t>(CEI) – Michigan Veterans Entrepreneurship Lab (MVE-LAB) initiated in 2019 helps veterans and their families start or strengthen their businesses; LendGR pivoted to help connect Seidman students with COVID-impacted businesses to complete impactful projects</a:t>
            </a:r>
          </a:p>
          <a:p>
            <a:pPr lvl="1"/>
            <a:r>
              <a:rPr lang="en-US" b="1" dirty="0">
                <a:hlinkClick r:id="rId5"/>
              </a:rPr>
              <a:t>Koeze Business Ethics Initiative </a:t>
            </a:r>
            <a:r>
              <a:rPr lang="en-US" dirty="0"/>
              <a:t>(KBEI) – responded to community need with a COVID inspired webinar series</a:t>
            </a:r>
          </a:p>
          <a:p>
            <a:pPr lvl="1"/>
            <a:r>
              <a:rPr lang="en-US" b="1" dirty="0">
                <a:hlinkClick r:id="rId6"/>
              </a:rPr>
              <a:t>Family Owned Business Institute </a:t>
            </a:r>
            <a:r>
              <a:rPr lang="en-US" dirty="0"/>
              <a:t>(FOBI) – continued to sponsor faculty research grants and is part of the leading members group of the </a:t>
            </a:r>
            <a:r>
              <a:rPr lang="en-US" dirty="0">
                <a:hlinkClick r:id="rId7"/>
              </a:rPr>
              <a:t>STEP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332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696BA-7A96-49A9-B5F9-1E8441A33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to Reflect On Prior to the Visit…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210E1-4C77-491D-BDBA-707E00355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has your work over the last 5 years contributed to the College’s strategic priorities?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 have you used outcomes of Assurance of Learning (</a:t>
            </a:r>
            <a:r>
              <a:rPr lang="en-US" dirty="0" err="1"/>
              <a:t>AoL</a:t>
            </a:r>
            <a:r>
              <a:rPr lang="en-US" dirty="0"/>
              <a:t>) in your classes to improve student learning and student success?</a:t>
            </a:r>
          </a:p>
        </p:txBody>
      </p:sp>
    </p:spTree>
    <p:extLst>
      <p:ext uri="{BB962C8B-B14F-4D97-AF65-F5344CB8AC3E}">
        <p14:creationId xmlns:p14="http://schemas.microsoft.com/office/powerpoint/2010/main" val="364546468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502</TotalTime>
  <Words>574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Seidman CIR Summary</vt:lpstr>
      <vt:lpstr>Strategic Management</vt:lpstr>
      <vt:lpstr>Strategic Management – Strategic Priorities</vt:lpstr>
      <vt:lpstr>Learner Success</vt:lpstr>
      <vt:lpstr>Learner Success – AoL Process</vt:lpstr>
      <vt:lpstr>Thought Leadership</vt:lpstr>
      <vt:lpstr>Thought Leadership</vt:lpstr>
      <vt:lpstr>Thought Leadership</vt:lpstr>
      <vt:lpstr>Questions to Reflect On Prior to the Visit…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Ruedinger</dc:creator>
  <cp:lastModifiedBy>Karen Ruedinger</cp:lastModifiedBy>
  <cp:revision>18</cp:revision>
  <cp:lastPrinted>2021-09-24T19:04:14Z</cp:lastPrinted>
  <dcterms:created xsi:type="dcterms:W3CDTF">2021-09-23T14:20:17Z</dcterms:created>
  <dcterms:modified xsi:type="dcterms:W3CDTF">2021-09-24T19:07:11Z</dcterms:modified>
</cp:coreProperties>
</file>