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2" r:id="rId1"/>
  </p:sldMasterIdLst>
  <p:notesMasterIdLst>
    <p:notesMasterId r:id="rId14"/>
  </p:notesMasterIdLst>
  <p:handoutMasterIdLst>
    <p:handoutMasterId r:id="rId15"/>
  </p:handoutMasterIdLst>
  <p:sldIdLst>
    <p:sldId id="327" r:id="rId2"/>
    <p:sldId id="348" r:id="rId3"/>
    <p:sldId id="347" r:id="rId4"/>
    <p:sldId id="349" r:id="rId5"/>
    <p:sldId id="350" r:id="rId6"/>
    <p:sldId id="353" r:id="rId7"/>
    <p:sldId id="354" r:id="rId8"/>
    <p:sldId id="355" r:id="rId9"/>
    <p:sldId id="351" r:id="rId10"/>
    <p:sldId id="357" r:id="rId11"/>
    <p:sldId id="352" r:id="rId12"/>
    <p:sldId id="358" r:id="rId13"/>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4DE86"/>
    <a:srgbClr val="FADD8A"/>
    <a:srgbClr val="FF6161"/>
    <a:srgbClr val="FF2F2F"/>
    <a:srgbClr val="D48886"/>
    <a:srgbClr val="FFF0E1"/>
    <a:srgbClr val="FFD5AB"/>
    <a:srgbClr val="99FFCC"/>
    <a:srgbClr val="FFCC66"/>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67675" autoAdjust="0"/>
  </p:normalViewPr>
  <p:slideViewPr>
    <p:cSldViewPr snapToGrid="0" snapToObjects="1">
      <p:cViewPr varScale="1">
        <p:scale>
          <a:sx n="49" d="100"/>
          <a:sy n="49" d="100"/>
        </p:scale>
        <p:origin x="1722" y="5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8376"/>
    </p:cViewPr>
  </p:sorterViewPr>
  <p:notesViewPr>
    <p:cSldViewPr snapToGrid="0" snapToObjects="1">
      <p:cViewPr varScale="1">
        <p:scale>
          <a:sx n="54" d="100"/>
          <a:sy n="54" d="100"/>
        </p:scale>
        <p:origin x="-2856" y="-10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949ACA-E176-42E9-8A25-4236C9D1D5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D32C635-F50E-4C94-A31E-C65790D9DD69}">
      <dgm:prSet phldrT="[Text]"/>
      <dgm:spPr/>
      <dgm:t>
        <a:bodyPr/>
        <a:lstStyle/>
        <a:p>
          <a:r>
            <a:rPr lang="en-US" dirty="0" smtClean="0"/>
            <a:t>Clinical (Shadowing &amp; Interacting)</a:t>
          </a:r>
          <a:endParaRPr lang="en-US" dirty="0"/>
        </a:p>
      </dgm:t>
    </dgm:pt>
    <dgm:pt modelId="{DAAA4963-C6BE-4B37-B7AD-4209F20A5906}" type="parTrans" cxnId="{115787C2-FAB7-4B1C-9EF3-3FD8157621E2}">
      <dgm:prSet/>
      <dgm:spPr/>
      <dgm:t>
        <a:bodyPr/>
        <a:lstStyle/>
        <a:p>
          <a:endParaRPr lang="en-US"/>
        </a:p>
      </dgm:t>
    </dgm:pt>
    <dgm:pt modelId="{1F03D917-3CD9-4290-A51E-A0A7B7E4DAB2}" type="sibTrans" cxnId="{115787C2-FAB7-4B1C-9EF3-3FD8157621E2}">
      <dgm:prSet/>
      <dgm:spPr/>
      <dgm:t>
        <a:bodyPr/>
        <a:lstStyle/>
        <a:p>
          <a:endParaRPr lang="en-US"/>
        </a:p>
      </dgm:t>
    </dgm:pt>
    <dgm:pt modelId="{04FA882B-A3CF-4448-BA35-723E975C0227}">
      <dgm:prSet phldrT="[Text]"/>
      <dgm:spPr/>
      <dgm:t>
        <a:bodyPr/>
        <a:lstStyle/>
        <a:p>
          <a:r>
            <a:rPr lang="en-US" dirty="0" smtClean="0"/>
            <a:t>Community Service (Domestic &amp; Abroad)</a:t>
          </a:r>
          <a:endParaRPr lang="en-US" dirty="0"/>
        </a:p>
      </dgm:t>
    </dgm:pt>
    <dgm:pt modelId="{FC3A3347-9A0D-403A-9F59-0ACA0760D026}" type="parTrans" cxnId="{321AFAD7-1A24-46D0-8226-967728B71B55}">
      <dgm:prSet/>
      <dgm:spPr/>
      <dgm:t>
        <a:bodyPr/>
        <a:lstStyle/>
        <a:p>
          <a:endParaRPr lang="en-US"/>
        </a:p>
      </dgm:t>
    </dgm:pt>
    <dgm:pt modelId="{F9E64B2E-53B2-4B95-B150-3A91C18FD64D}" type="sibTrans" cxnId="{321AFAD7-1A24-46D0-8226-967728B71B55}">
      <dgm:prSet/>
      <dgm:spPr/>
      <dgm:t>
        <a:bodyPr/>
        <a:lstStyle/>
        <a:p>
          <a:endParaRPr lang="en-US"/>
        </a:p>
      </dgm:t>
    </dgm:pt>
    <dgm:pt modelId="{46EB68A2-657A-4879-8C89-5CC0C47AEACB}">
      <dgm:prSet phldrT="[Text]"/>
      <dgm:spPr/>
      <dgm:t>
        <a:bodyPr/>
        <a:lstStyle/>
        <a:p>
          <a:r>
            <a:rPr lang="en-US" dirty="0" smtClean="0"/>
            <a:t>Employment</a:t>
          </a:r>
          <a:endParaRPr lang="en-US" dirty="0"/>
        </a:p>
      </dgm:t>
    </dgm:pt>
    <dgm:pt modelId="{47B654DD-94DB-4AD1-A770-DBB1398CCBBA}" type="parTrans" cxnId="{7BAA103C-CAAB-4EEC-B8FE-E03F4AAD24A9}">
      <dgm:prSet/>
      <dgm:spPr/>
      <dgm:t>
        <a:bodyPr/>
        <a:lstStyle/>
        <a:p>
          <a:endParaRPr lang="en-US"/>
        </a:p>
      </dgm:t>
    </dgm:pt>
    <dgm:pt modelId="{F5D8E122-8CD1-4BB8-8C82-63258AA2A662}" type="sibTrans" cxnId="{7BAA103C-CAAB-4EEC-B8FE-E03F4AAD24A9}">
      <dgm:prSet/>
      <dgm:spPr/>
      <dgm:t>
        <a:bodyPr/>
        <a:lstStyle/>
        <a:p>
          <a:endParaRPr lang="en-US"/>
        </a:p>
      </dgm:t>
    </dgm:pt>
    <dgm:pt modelId="{85DDE142-5988-42D6-B901-A0049B796CFD}">
      <dgm:prSet phldrT="[Text]"/>
      <dgm:spPr/>
      <dgm:t>
        <a:bodyPr/>
        <a:lstStyle/>
        <a:p>
          <a:r>
            <a:rPr lang="en-US" dirty="0" smtClean="0"/>
            <a:t>Citizenship</a:t>
          </a:r>
          <a:endParaRPr lang="en-US" dirty="0"/>
        </a:p>
      </dgm:t>
    </dgm:pt>
    <dgm:pt modelId="{7C38DFC3-5F57-4003-B819-83F66675817D}" type="parTrans" cxnId="{5B7B2B8A-1430-448F-B172-3B9A48A1568A}">
      <dgm:prSet/>
      <dgm:spPr/>
      <dgm:t>
        <a:bodyPr/>
        <a:lstStyle/>
        <a:p>
          <a:endParaRPr lang="en-US"/>
        </a:p>
      </dgm:t>
    </dgm:pt>
    <dgm:pt modelId="{427EB17C-08E9-4D77-9B4E-9B33412F8DB9}" type="sibTrans" cxnId="{5B7B2B8A-1430-448F-B172-3B9A48A1568A}">
      <dgm:prSet/>
      <dgm:spPr/>
      <dgm:t>
        <a:bodyPr/>
        <a:lstStyle/>
        <a:p>
          <a:endParaRPr lang="en-US"/>
        </a:p>
      </dgm:t>
    </dgm:pt>
    <dgm:pt modelId="{47F10168-E029-431A-B00A-5344A69AE56D}">
      <dgm:prSet phldrT="[Text]"/>
      <dgm:spPr/>
      <dgm:t>
        <a:bodyPr/>
        <a:lstStyle/>
        <a:p>
          <a:r>
            <a:rPr lang="en-US" dirty="0" smtClean="0"/>
            <a:t>Leadership</a:t>
          </a:r>
          <a:endParaRPr lang="en-US" dirty="0"/>
        </a:p>
      </dgm:t>
    </dgm:pt>
    <dgm:pt modelId="{BAC3C1BD-DC2D-4279-9E22-DE5743C64E67}" type="sibTrans" cxnId="{37795676-67A4-4BE2-AFD5-A9983C5DFD5C}">
      <dgm:prSet/>
      <dgm:spPr/>
      <dgm:t>
        <a:bodyPr/>
        <a:lstStyle/>
        <a:p>
          <a:endParaRPr lang="en-US"/>
        </a:p>
      </dgm:t>
    </dgm:pt>
    <dgm:pt modelId="{F9C19634-BB00-45E7-AEF5-F24981DB3E2A}" type="parTrans" cxnId="{37795676-67A4-4BE2-AFD5-A9983C5DFD5C}">
      <dgm:prSet/>
      <dgm:spPr/>
      <dgm:t>
        <a:bodyPr/>
        <a:lstStyle/>
        <a:p>
          <a:endParaRPr lang="en-US"/>
        </a:p>
      </dgm:t>
    </dgm:pt>
    <dgm:pt modelId="{074E7A03-C524-4827-A3C7-2AE2B8C42106}">
      <dgm:prSet/>
      <dgm:spPr/>
      <dgm:t>
        <a:bodyPr/>
        <a:lstStyle/>
        <a:p>
          <a:r>
            <a:rPr lang="en-US" dirty="0" smtClean="0"/>
            <a:t>Social Justice</a:t>
          </a:r>
        </a:p>
        <a:p>
          <a:r>
            <a:rPr lang="en-US" dirty="0" smtClean="0"/>
            <a:t>&amp; Advocacy</a:t>
          </a:r>
          <a:endParaRPr lang="en-US" dirty="0"/>
        </a:p>
      </dgm:t>
    </dgm:pt>
    <dgm:pt modelId="{37A6878F-5A3B-4109-8B31-AD5C5B123D89}" type="parTrans" cxnId="{98968482-FD15-49E7-8EA3-10A9FB45D240}">
      <dgm:prSet/>
      <dgm:spPr/>
      <dgm:t>
        <a:bodyPr/>
        <a:lstStyle/>
        <a:p>
          <a:endParaRPr lang="en-US"/>
        </a:p>
      </dgm:t>
    </dgm:pt>
    <dgm:pt modelId="{2B3C7D25-F1F6-4E2E-9442-9DA69E1A9B90}" type="sibTrans" cxnId="{98968482-FD15-49E7-8EA3-10A9FB45D240}">
      <dgm:prSet/>
      <dgm:spPr/>
      <dgm:t>
        <a:bodyPr/>
        <a:lstStyle/>
        <a:p>
          <a:endParaRPr lang="en-US"/>
        </a:p>
      </dgm:t>
    </dgm:pt>
    <dgm:pt modelId="{5ED91A7D-B015-4F5A-8D0E-3D214E4CBD55}">
      <dgm:prSet/>
      <dgm:spPr/>
      <dgm:t>
        <a:bodyPr/>
        <a:lstStyle/>
        <a:p>
          <a:r>
            <a:rPr lang="en-US" dirty="0" smtClean="0"/>
            <a:t>Research &amp; Intellectual Curiosity</a:t>
          </a:r>
          <a:endParaRPr lang="en-US" dirty="0"/>
        </a:p>
      </dgm:t>
    </dgm:pt>
    <dgm:pt modelId="{964042BC-A83C-4BBB-8391-E70B1F86ABA4}" type="parTrans" cxnId="{1B7F6805-7020-4584-A177-17768C12BECA}">
      <dgm:prSet/>
      <dgm:spPr/>
      <dgm:t>
        <a:bodyPr/>
        <a:lstStyle/>
        <a:p>
          <a:endParaRPr lang="en-US"/>
        </a:p>
      </dgm:t>
    </dgm:pt>
    <dgm:pt modelId="{B5A348DE-9415-4DFF-9DB5-2502609E89B4}" type="sibTrans" cxnId="{1B7F6805-7020-4584-A177-17768C12BECA}">
      <dgm:prSet/>
      <dgm:spPr/>
      <dgm:t>
        <a:bodyPr/>
        <a:lstStyle/>
        <a:p>
          <a:endParaRPr lang="en-US"/>
        </a:p>
      </dgm:t>
    </dgm:pt>
    <dgm:pt modelId="{0362EB96-6F72-4911-8643-B335E5490152}">
      <dgm:prSet/>
      <dgm:spPr/>
      <dgm:t>
        <a:bodyPr/>
        <a:lstStyle/>
        <a:p>
          <a:r>
            <a:rPr lang="en-US" dirty="0" smtClean="0"/>
            <a:t>Hobbies</a:t>
          </a:r>
          <a:endParaRPr lang="en-US" dirty="0"/>
        </a:p>
      </dgm:t>
    </dgm:pt>
    <dgm:pt modelId="{067CD4C0-A29C-466B-AD0D-F8657B5851C8}" type="parTrans" cxnId="{9F4832FA-0395-4757-B716-910505D97359}">
      <dgm:prSet/>
      <dgm:spPr/>
      <dgm:t>
        <a:bodyPr/>
        <a:lstStyle/>
        <a:p>
          <a:endParaRPr lang="en-US"/>
        </a:p>
      </dgm:t>
    </dgm:pt>
    <dgm:pt modelId="{03B50046-6989-4AF8-9682-CF4F0122DF6A}" type="sibTrans" cxnId="{9F4832FA-0395-4757-B716-910505D97359}">
      <dgm:prSet/>
      <dgm:spPr/>
      <dgm:t>
        <a:bodyPr/>
        <a:lstStyle/>
        <a:p>
          <a:endParaRPr lang="en-US"/>
        </a:p>
      </dgm:t>
    </dgm:pt>
    <dgm:pt modelId="{4ECCEF32-3F98-4624-86E7-D67FA26CD64A}">
      <dgm:prSet/>
      <dgm:spPr/>
      <dgm:t>
        <a:bodyPr/>
        <a:lstStyle/>
        <a:p>
          <a:r>
            <a:rPr lang="en-US" dirty="0" smtClean="0"/>
            <a:t>Teamwork</a:t>
          </a:r>
          <a:endParaRPr lang="en-US" dirty="0"/>
        </a:p>
      </dgm:t>
    </dgm:pt>
    <dgm:pt modelId="{31A02BA9-EA20-4191-9B64-E57797A6926E}" type="parTrans" cxnId="{A4D4BBC5-D295-4670-9EF6-C86877086857}">
      <dgm:prSet/>
      <dgm:spPr/>
      <dgm:t>
        <a:bodyPr/>
        <a:lstStyle/>
        <a:p>
          <a:endParaRPr lang="en-US"/>
        </a:p>
      </dgm:t>
    </dgm:pt>
    <dgm:pt modelId="{009865BD-7BF8-43B9-9912-1EEE94235195}" type="sibTrans" cxnId="{A4D4BBC5-D295-4670-9EF6-C86877086857}">
      <dgm:prSet/>
      <dgm:spPr/>
      <dgm:t>
        <a:bodyPr/>
        <a:lstStyle/>
        <a:p>
          <a:endParaRPr lang="en-US"/>
        </a:p>
      </dgm:t>
    </dgm:pt>
    <dgm:pt modelId="{ED03A57A-EA83-4038-A9AC-5DE5AA8B0E42}">
      <dgm:prSet/>
      <dgm:spPr/>
      <dgm:t>
        <a:bodyPr/>
        <a:lstStyle/>
        <a:p>
          <a:r>
            <a:rPr lang="en-US" dirty="0" smtClean="0"/>
            <a:t>Publications, Honors &amp; Award</a:t>
          </a:r>
          <a:endParaRPr lang="en-US" dirty="0"/>
        </a:p>
      </dgm:t>
    </dgm:pt>
    <dgm:pt modelId="{43596A18-458D-4C6D-B326-D96A37E62E84}" type="parTrans" cxnId="{5509B3FD-54CE-4CF4-B268-EDC0F62C0C18}">
      <dgm:prSet/>
      <dgm:spPr/>
      <dgm:t>
        <a:bodyPr/>
        <a:lstStyle/>
        <a:p>
          <a:endParaRPr lang="en-US"/>
        </a:p>
      </dgm:t>
    </dgm:pt>
    <dgm:pt modelId="{1DDBAC97-B49B-49CC-9646-90C6B7F44C7C}" type="sibTrans" cxnId="{5509B3FD-54CE-4CF4-B268-EDC0F62C0C18}">
      <dgm:prSet/>
      <dgm:spPr/>
      <dgm:t>
        <a:bodyPr/>
        <a:lstStyle/>
        <a:p>
          <a:endParaRPr lang="en-US"/>
        </a:p>
      </dgm:t>
    </dgm:pt>
    <dgm:pt modelId="{2AA8D274-73A1-4F25-8B62-E42AA447DE56}">
      <dgm:prSet/>
      <dgm:spPr/>
      <dgm:t>
        <a:bodyPr/>
        <a:lstStyle/>
        <a:p>
          <a:r>
            <a:rPr lang="en-US" dirty="0" smtClean="0"/>
            <a:t>Clubs &amp; Organizations</a:t>
          </a:r>
          <a:endParaRPr lang="en-US" dirty="0"/>
        </a:p>
      </dgm:t>
    </dgm:pt>
    <dgm:pt modelId="{A2426D4A-935C-4638-8A61-D2882E9A54BA}" type="parTrans" cxnId="{4175E293-9DBF-4BE1-8997-2A87C4701660}">
      <dgm:prSet/>
      <dgm:spPr/>
      <dgm:t>
        <a:bodyPr/>
        <a:lstStyle/>
        <a:p>
          <a:endParaRPr lang="en-US"/>
        </a:p>
      </dgm:t>
    </dgm:pt>
    <dgm:pt modelId="{999D8239-959B-4BE3-8CCE-EBA0EE554596}" type="sibTrans" cxnId="{4175E293-9DBF-4BE1-8997-2A87C4701660}">
      <dgm:prSet/>
      <dgm:spPr/>
      <dgm:t>
        <a:bodyPr/>
        <a:lstStyle/>
        <a:p>
          <a:endParaRPr lang="en-US"/>
        </a:p>
      </dgm:t>
    </dgm:pt>
    <dgm:pt modelId="{FB3850F1-7240-408E-8037-C68B64FE9FAD}">
      <dgm:prSet/>
      <dgm:spPr/>
      <dgm:t>
        <a:bodyPr/>
        <a:lstStyle/>
        <a:p>
          <a:r>
            <a:rPr lang="en-US" dirty="0" smtClean="0"/>
            <a:t>Educating Others</a:t>
          </a:r>
          <a:endParaRPr lang="en-US" dirty="0"/>
        </a:p>
      </dgm:t>
    </dgm:pt>
    <dgm:pt modelId="{D31CB9C2-2E97-4A19-AC2E-1ED73E30EF92}" type="parTrans" cxnId="{FAAA1006-CA86-4926-A247-3FA3040B224B}">
      <dgm:prSet/>
      <dgm:spPr/>
      <dgm:t>
        <a:bodyPr/>
        <a:lstStyle/>
        <a:p>
          <a:endParaRPr lang="en-US"/>
        </a:p>
      </dgm:t>
    </dgm:pt>
    <dgm:pt modelId="{10A355D6-BD8C-4B22-8707-C1C08CD36977}" type="sibTrans" cxnId="{FAAA1006-CA86-4926-A247-3FA3040B224B}">
      <dgm:prSet/>
      <dgm:spPr/>
      <dgm:t>
        <a:bodyPr/>
        <a:lstStyle/>
        <a:p>
          <a:endParaRPr lang="en-US"/>
        </a:p>
      </dgm:t>
    </dgm:pt>
    <dgm:pt modelId="{D51318A8-292D-4604-AA59-7C9B4969824E}" type="pres">
      <dgm:prSet presAssocID="{77949ACA-E176-42E9-8A25-4236C9D1D50C}" presName="diagram" presStyleCnt="0">
        <dgm:presLayoutVars>
          <dgm:dir/>
          <dgm:resizeHandles val="exact"/>
        </dgm:presLayoutVars>
      </dgm:prSet>
      <dgm:spPr/>
      <dgm:t>
        <a:bodyPr/>
        <a:lstStyle/>
        <a:p>
          <a:endParaRPr lang="en-US"/>
        </a:p>
      </dgm:t>
    </dgm:pt>
    <dgm:pt modelId="{27843ABE-3883-4DD0-B028-311E68503430}" type="pres">
      <dgm:prSet presAssocID="{FD32C635-F50E-4C94-A31E-C65790D9DD69}" presName="node" presStyleLbl="node1" presStyleIdx="0" presStyleCnt="12">
        <dgm:presLayoutVars>
          <dgm:bulletEnabled val="1"/>
        </dgm:presLayoutVars>
      </dgm:prSet>
      <dgm:spPr/>
      <dgm:t>
        <a:bodyPr/>
        <a:lstStyle/>
        <a:p>
          <a:endParaRPr lang="en-US"/>
        </a:p>
      </dgm:t>
    </dgm:pt>
    <dgm:pt modelId="{5B613F94-DC24-4ACC-ABDE-5FF135EB3E77}" type="pres">
      <dgm:prSet presAssocID="{1F03D917-3CD9-4290-A51E-A0A7B7E4DAB2}" presName="sibTrans" presStyleCnt="0"/>
      <dgm:spPr/>
    </dgm:pt>
    <dgm:pt modelId="{978DD30F-3B0F-4AAE-AB60-40C5B60F7DEE}" type="pres">
      <dgm:prSet presAssocID="{04FA882B-A3CF-4448-BA35-723E975C0227}" presName="node" presStyleLbl="node1" presStyleIdx="1" presStyleCnt="12">
        <dgm:presLayoutVars>
          <dgm:bulletEnabled val="1"/>
        </dgm:presLayoutVars>
      </dgm:prSet>
      <dgm:spPr/>
      <dgm:t>
        <a:bodyPr/>
        <a:lstStyle/>
        <a:p>
          <a:endParaRPr lang="en-US"/>
        </a:p>
      </dgm:t>
    </dgm:pt>
    <dgm:pt modelId="{7CA1841C-4BD7-45DC-9C1D-6915BC6AF234}" type="pres">
      <dgm:prSet presAssocID="{F9E64B2E-53B2-4B95-B150-3A91C18FD64D}" presName="sibTrans" presStyleCnt="0"/>
      <dgm:spPr/>
    </dgm:pt>
    <dgm:pt modelId="{0694B34A-BD90-423F-BC83-B8361D47285C}" type="pres">
      <dgm:prSet presAssocID="{46EB68A2-657A-4879-8C89-5CC0C47AEACB}" presName="node" presStyleLbl="node1" presStyleIdx="2" presStyleCnt="12">
        <dgm:presLayoutVars>
          <dgm:bulletEnabled val="1"/>
        </dgm:presLayoutVars>
      </dgm:prSet>
      <dgm:spPr/>
      <dgm:t>
        <a:bodyPr/>
        <a:lstStyle/>
        <a:p>
          <a:endParaRPr lang="en-US"/>
        </a:p>
      </dgm:t>
    </dgm:pt>
    <dgm:pt modelId="{F3179CDD-3D82-49AD-B54D-36F04EC49A3A}" type="pres">
      <dgm:prSet presAssocID="{F5D8E122-8CD1-4BB8-8C82-63258AA2A662}" presName="sibTrans" presStyleCnt="0"/>
      <dgm:spPr/>
    </dgm:pt>
    <dgm:pt modelId="{A1E327AB-787B-4987-ACDB-5CD2804937FF}" type="pres">
      <dgm:prSet presAssocID="{47F10168-E029-431A-B00A-5344A69AE56D}" presName="node" presStyleLbl="node1" presStyleIdx="3" presStyleCnt="12">
        <dgm:presLayoutVars>
          <dgm:bulletEnabled val="1"/>
        </dgm:presLayoutVars>
      </dgm:prSet>
      <dgm:spPr/>
      <dgm:t>
        <a:bodyPr/>
        <a:lstStyle/>
        <a:p>
          <a:endParaRPr lang="en-US"/>
        </a:p>
      </dgm:t>
    </dgm:pt>
    <dgm:pt modelId="{32F049BC-6A7F-4892-A21F-41558329F5D3}" type="pres">
      <dgm:prSet presAssocID="{BAC3C1BD-DC2D-4279-9E22-DE5743C64E67}" presName="sibTrans" presStyleCnt="0"/>
      <dgm:spPr/>
    </dgm:pt>
    <dgm:pt modelId="{58390349-AB97-4C2B-9109-B4FF8446914F}" type="pres">
      <dgm:prSet presAssocID="{85DDE142-5988-42D6-B901-A0049B796CFD}" presName="node" presStyleLbl="node1" presStyleIdx="4" presStyleCnt="12">
        <dgm:presLayoutVars>
          <dgm:bulletEnabled val="1"/>
        </dgm:presLayoutVars>
      </dgm:prSet>
      <dgm:spPr/>
      <dgm:t>
        <a:bodyPr/>
        <a:lstStyle/>
        <a:p>
          <a:endParaRPr lang="en-US"/>
        </a:p>
      </dgm:t>
    </dgm:pt>
    <dgm:pt modelId="{E98BC806-4538-4D47-BE9A-133187BAC696}" type="pres">
      <dgm:prSet presAssocID="{427EB17C-08E9-4D77-9B4E-9B33412F8DB9}" presName="sibTrans" presStyleCnt="0"/>
      <dgm:spPr/>
    </dgm:pt>
    <dgm:pt modelId="{1B6D1EF1-CD6D-4D15-8E73-1F9A23AF5581}" type="pres">
      <dgm:prSet presAssocID="{074E7A03-C524-4827-A3C7-2AE2B8C42106}" presName="node" presStyleLbl="node1" presStyleIdx="5" presStyleCnt="12">
        <dgm:presLayoutVars>
          <dgm:bulletEnabled val="1"/>
        </dgm:presLayoutVars>
      </dgm:prSet>
      <dgm:spPr/>
      <dgm:t>
        <a:bodyPr/>
        <a:lstStyle/>
        <a:p>
          <a:endParaRPr lang="en-US"/>
        </a:p>
      </dgm:t>
    </dgm:pt>
    <dgm:pt modelId="{A744C42E-59DA-4455-A3D4-4555C2566EB8}" type="pres">
      <dgm:prSet presAssocID="{2B3C7D25-F1F6-4E2E-9442-9DA69E1A9B90}" presName="sibTrans" presStyleCnt="0"/>
      <dgm:spPr/>
    </dgm:pt>
    <dgm:pt modelId="{4096BBB6-1FF2-4CD4-B2C6-99A5B4060FF9}" type="pres">
      <dgm:prSet presAssocID="{5ED91A7D-B015-4F5A-8D0E-3D214E4CBD55}" presName="node" presStyleLbl="node1" presStyleIdx="6" presStyleCnt="12">
        <dgm:presLayoutVars>
          <dgm:bulletEnabled val="1"/>
        </dgm:presLayoutVars>
      </dgm:prSet>
      <dgm:spPr/>
      <dgm:t>
        <a:bodyPr/>
        <a:lstStyle/>
        <a:p>
          <a:endParaRPr lang="en-US"/>
        </a:p>
      </dgm:t>
    </dgm:pt>
    <dgm:pt modelId="{083E9131-A4EA-4705-814B-11CE8DE868BA}" type="pres">
      <dgm:prSet presAssocID="{B5A348DE-9415-4DFF-9DB5-2502609E89B4}" presName="sibTrans" presStyleCnt="0"/>
      <dgm:spPr/>
    </dgm:pt>
    <dgm:pt modelId="{E7B80EC1-B9F1-4244-B0F3-04F021868A47}" type="pres">
      <dgm:prSet presAssocID="{0362EB96-6F72-4911-8643-B335E5490152}" presName="node" presStyleLbl="node1" presStyleIdx="7" presStyleCnt="12">
        <dgm:presLayoutVars>
          <dgm:bulletEnabled val="1"/>
        </dgm:presLayoutVars>
      </dgm:prSet>
      <dgm:spPr/>
      <dgm:t>
        <a:bodyPr/>
        <a:lstStyle/>
        <a:p>
          <a:endParaRPr lang="en-US"/>
        </a:p>
      </dgm:t>
    </dgm:pt>
    <dgm:pt modelId="{5E541F5B-AD6E-4088-B1DB-CCCA03AAA654}" type="pres">
      <dgm:prSet presAssocID="{03B50046-6989-4AF8-9682-CF4F0122DF6A}" presName="sibTrans" presStyleCnt="0"/>
      <dgm:spPr/>
    </dgm:pt>
    <dgm:pt modelId="{04C70EA0-38C8-4E0E-A7EC-255FE5262ADD}" type="pres">
      <dgm:prSet presAssocID="{4ECCEF32-3F98-4624-86E7-D67FA26CD64A}" presName="node" presStyleLbl="node1" presStyleIdx="8" presStyleCnt="12">
        <dgm:presLayoutVars>
          <dgm:bulletEnabled val="1"/>
        </dgm:presLayoutVars>
      </dgm:prSet>
      <dgm:spPr/>
      <dgm:t>
        <a:bodyPr/>
        <a:lstStyle/>
        <a:p>
          <a:endParaRPr lang="en-US"/>
        </a:p>
      </dgm:t>
    </dgm:pt>
    <dgm:pt modelId="{6130DB08-13C4-484B-94AD-3C8CB1DA3EA1}" type="pres">
      <dgm:prSet presAssocID="{009865BD-7BF8-43B9-9912-1EEE94235195}" presName="sibTrans" presStyleCnt="0"/>
      <dgm:spPr/>
    </dgm:pt>
    <dgm:pt modelId="{AECB323D-846A-4AED-8017-5C6DD7C47A2D}" type="pres">
      <dgm:prSet presAssocID="{ED03A57A-EA83-4038-A9AC-5DE5AA8B0E42}" presName="node" presStyleLbl="node1" presStyleIdx="9" presStyleCnt="12">
        <dgm:presLayoutVars>
          <dgm:bulletEnabled val="1"/>
        </dgm:presLayoutVars>
      </dgm:prSet>
      <dgm:spPr/>
      <dgm:t>
        <a:bodyPr/>
        <a:lstStyle/>
        <a:p>
          <a:endParaRPr lang="en-US"/>
        </a:p>
      </dgm:t>
    </dgm:pt>
    <dgm:pt modelId="{32441E3F-B3B1-41F1-855D-20BD12C9C7EF}" type="pres">
      <dgm:prSet presAssocID="{1DDBAC97-B49B-49CC-9646-90C6B7F44C7C}" presName="sibTrans" presStyleCnt="0"/>
      <dgm:spPr/>
    </dgm:pt>
    <dgm:pt modelId="{8C2B448F-A75A-4082-8A7D-E13EB5DD161D}" type="pres">
      <dgm:prSet presAssocID="{2AA8D274-73A1-4F25-8B62-E42AA447DE56}" presName="node" presStyleLbl="node1" presStyleIdx="10" presStyleCnt="12">
        <dgm:presLayoutVars>
          <dgm:bulletEnabled val="1"/>
        </dgm:presLayoutVars>
      </dgm:prSet>
      <dgm:spPr/>
      <dgm:t>
        <a:bodyPr/>
        <a:lstStyle/>
        <a:p>
          <a:endParaRPr lang="en-US"/>
        </a:p>
      </dgm:t>
    </dgm:pt>
    <dgm:pt modelId="{5D6B8510-D3E6-40AC-9230-A3D01F3AC77C}" type="pres">
      <dgm:prSet presAssocID="{999D8239-959B-4BE3-8CCE-EBA0EE554596}" presName="sibTrans" presStyleCnt="0"/>
      <dgm:spPr/>
    </dgm:pt>
    <dgm:pt modelId="{433BFA42-DF9C-468F-A49E-4F85F51EA612}" type="pres">
      <dgm:prSet presAssocID="{FB3850F1-7240-408E-8037-C68B64FE9FAD}" presName="node" presStyleLbl="node1" presStyleIdx="11" presStyleCnt="12">
        <dgm:presLayoutVars>
          <dgm:bulletEnabled val="1"/>
        </dgm:presLayoutVars>
      </dgm:prSet>
      <dgm:spPr/>
      <dgm:t>
        <a:bodyPr/>
        <a:lstStyle/>
        <a:p>
          <a:endParaRPr lang="en-US"/>
        </a:p>
      </dgm:t>
    </dgm:pt>
  </dgm:ptLst>
  <dgm:cxnLst>
    <dgm:cxn modelId="{A1936CCE-3F00-4840-9630-2FA147150314}" type="presOf" srcId="{5ED91A7D-B015-4F5A-8D0E-3D214E4CBD55}" destId="{4096BBB6-1FF2-4CD4-B2C6-99A5B4060FF9}" srcOrd="0" destOrd="0" presId="urn:microsoft.com/office/officeart/2005/8/layout/default"/>
    <dgm:cxn modelId="{115787C2-FAB7-4B1C-9EF3-3FD8157621E2}" srcId="{77949ACA-E176-42E9-8A25-4236C9D1D50C}" destId="{FD32C635-F50E-4C94-A31E-C65790D9DD69}" srcOrd="0" destOrd="0" parTransId="{DAAA4963-C6BE-4B37-B7AD-4209F20A5906}" sibTransId="{1F03D917-3CD9-4290-A51E-A0A7B7E4DAB2}"/>
    <dgm:cxn modelId="{D8775BB1-D90C-4A68-B37E-78016D411830}" type="presOf" srcId="{074E7A03-C524-4827-A3C7-2AE2B8C42106}" destId="{1B6D1EF1-CD6D-4D15-8E73-1F9A23AF5581}" srcOrd="0" destOrd="0" presId="urn:microsoft.com/office/officeart/2005/8/layout/default"/>
    <dgm:cxn modelId="{00EFE940-A768-4128-9217-9CAB1544D900}" type="presOf" srcId="{04FA882B-A3CF-4448-BA35-723E975C0227}" destId="{978DD30F-3B0F-4AAE-AB60-40C5B60F7DEE}" srcOrd="0" destOrd="0" presId="urn:microsoft.com/office/officeart/2005/8/layout/default"/>
    <dgm:cxn modelId="{FAAA1006-CA86-4926-A247-3FA3040B224B}" srcId="{77949ACA-E176-42E9-8A25-4236C9D1D50C}" destId="{FB3850F1-7240-408E-8037-C68B64FE9FAD}" srcOrd="11" destOrd="0" parTransId="{D31CB9C2-2E97-4A19-AC2E-1ED73E30EF92}" sibTransId="{10A355D6-BD8C-4B22-8707-C1C08CD36977}"/>
    <dgm:cxn modelId="{7BAA103C-CAAB-4EEC-B8FE-E03F4AAD24A9}" srcId="{77949ACA-E176-42E9-8A25-4236C9D1D50C}" destId="{46EB68A2-657A-4879-8C89-5CC0C47AEACB}" srcOrd="2" destOrd="0" parTransId="{47B654DD-94DB-4AD1-A770-DBB1398CCBBA}" sibTransId="{F5D8E122-8CD1-4BB8-8C82-63258AA2A662}"/>
    <dgm:cxn modelId="{98968482-FD15-49E7-8EA3-10A9FB45D240}" srcId="{77949ACA-E176-42E9-8A25-4236C9D1D50C}" destId="{074E7A03-C524-4827-A3C7-2AE2B8C42106}" srcOrd="5" destOrd="0" parTransId="{37A6878F-5A3B-4109-8B31-AD5C5B123D89}" sibTransId="{2B3C7D25-F1F6-4E2E-9442-9DA69E1A9B90}"/>
    <dgm:cxn modelId="{A30E53A2-676B-4F8A-ADF9-93698F73D519}" type="presOf" srcId="{0362EB96-6F72-4911-8643-B335E5490152}" destId="{E7B80EC1-B9F1-4244-B0F3-04F021868A47}" srcOrd="0" destOrd="0" presId="urn:microsoft.com/office/officeart/2005/8/layout/default"/>
    <dgm:cxn modelId="{596D0000-C569-4DAF-A0CB-2F070DBDA757}" type="presOf" srcId="{47F10168-E029-431A-B00A-5344A69AE56D}" destId="{A1E327AB-787B-4987-ACDB-5CD2804937FF}" srcOrd="0" destOrd="0" presId="urn:microsoft.com/office/officeart/2005/8/layout/default"/>
    <dgm:cxn modelId="{E9C9F787-5155-4B7E-AFF2-3DD0D217AD29}" type="presOf" srcId="{FD32C635-F50E-4C94-A31E-C65790D9DD69}" destId="{27843ABE-3883-4DD0-B028-311E68503430}" srcOrd="0" destOrd="0" presId="urn:microsoft.com/office/officeart/2005/8/layout/default"/>
    <dgm:cxn modelId="{C1A6EC34-7154-480B-B0EC-6BAAD45BFFC1}" type="presOf" srcId="{ED03A57A-EA83-4038-A9AC-5DE5AA8B0E42}" destId="{AECB323D-846A-4AED-8017-5C6DD7C47A2D}" srcOrd="0" destOrd="0" presId="urn:microsoft.com/office/officeart/2005/8/layout/default"/>
    <dgm:cxn modelId="{321AFAD7-1A24-46D0-8226-967728B71B55}" srcId="{77949ACA-E176-42E9-8A25-4236C9D1D50C}" destId="{04FA882B-A3CF-4448-BA35-723E975C0227}" srcOrd="1" destOrd="0" parTransId="{FC3A3347-9A0D-403A-9F59-0ACA0760D026}" sibTransId="{F9E64B2E-53B2-4B95-B150-3A91C18FD64D}"/>
    <dgm:cxn modelId="{1B7F6805-7020-4584-A177-17768C12BECA}" srcId="{77949ACA-E176-42E9-8A25-4236C9D1D50C}" destId="{5ED91A7D-B015-4F5A-8D0E-3D214E4CBD55}" srcOrd="6" destOrd="0" parTransId="{964042BC-A83C-4BBB-8391-E70B1F86ABA4}" sibTransId="{B5A348DE-9415-4DFF-9DB5-2502609E89B4}"/>
    <dgm:cxn modelId="{8F21AB7C-8FA4-4261-B354-D31342D5DEFF}" type="presOf" srcId="{85DDE142-5988-42D6-B901-A0049B796CFD}" destId="{58390349-AB97-4C2B-9109-B4FF8446914F}" srcOrd="0" destOrd="0" presId="urn:microsoft.com/office/officeart/2005/8/layout/default"/>
    <dgm:cxn modelId="{5B7B2B8A-1430-448F-B172-3B9A48A1568A}" srcId="{77949ACA-E176-42E9-8A25-4236C9D1D50C}" destId="{85DDE142-5988-42D6-B901-A0049B796CFD}" srcOrd="4" destOrd="0" parTransId="{7C38DFC3-5F57-4003-B819-83F66675817D}" sibTransId="{427EB17C-08E9-4D77-9B4E-9B33412F8DB9}"/>
    <dgm:cxn modelId="{3B870B8F-A480-4547-860A-94CC9B9947C2}" type="presOf" srcId="{77949ACA-E176-42E9-8A25-4236C9D1D50C}" destId="{D51318A8-292D-4604-AA59-7C9B4969824E}" srcOrd="0" destOrd="0" presId="urn:microsoft.com/office/officeart/2005/8/layout/default"/>
    <dgm:cxn modelId="{891378EB-F538-43A9-8AF3-2F54BD934EE8}" type="presOf" srcId="{2AA8D274-73A1-4F25-8B62-E42AA447DE56}" destId="{8C2B448F-A75A-4082-8A7D-E13EB5DD161D}" srcOrd="0" destOrd="0" presId="urn:microsoft.com/office/officeart/2005/8/layout/default"/>
    <dgm:cxn modelId="{9F4832FA-0395-4757-B716-910505D97359}" srcId="{77949ACA-E176-42E9-8A25-4236C9D1D50C}" destId="{0362EB96-6F72-4911-8643-B335E5490152}" srcOrd="7" destOrd="0" parTransId="{067CD4C0-A29C-466B-AD0D-F8657B5851C8}" sibTransId="{03B50046-6989-4AF8-9682-CF4F0122DF6A}"/>
    <dgm:cxn modelId="{CFF9245E-6CC5-4D6A-9543-2DDE6BAF76DA}" type="presOf" srcId="{FB3850F1-7240-408E-8037-C68B64FE9FAD}" destId="{433BFA42-DF9C-468F-A49E-4F85F51EA612}" srcOrd="0" destOrd="0" presId="urn:microsoft.com/office/officeart/2005/8/layout/default"/>
    <dgm:cxn modelId="{5509B3FD-54CE-4CF4-B268-EDC0F62C0C18}" srcId="{77949ACA-E176-42E9-8A25-4236C9D1D50C}" destId="{ED03A57A-EA83-4038-A9AC-5DE5AA8B0E42}" srcOrd="9" destOrd="0" parTransId="{43596A18-458D-4C6D-B326-D96A37E62E84}" sibTransId="{1DDBAC97-B49B-49CC-9646-90C6B7F44C7C}"/>
    <dgm:cxn modelId="{37795676-67A4-4BE2-AFD5-A9983C5DFD5C}" srcId="{77949ACA-E176-42E9-8A25-4236C9D1D50C}" destId="{47F10168-E029-431A-B00A-5344A69AE56D}" srcOrd="3" destOrd="0" parTransId="{F9C19634-BB00-45E7-AEF5-F24981DB3E2A}" sibTransId="{BAC3C1BD-DC2D-4279-9E22-DE5743C64E67}"/>
    <dgm:cxn modelId="{FD88DA62-24C8-475B-80CD-7977C1A372F8}" type="presOf" srcId="{4ECCEF32-3F98-4624-86E7-D67FA26CD64A}" destId="{04C70EA0-38C8-4E0E-A7EC-255FE5262ADD}" srcOrd="0" destOrd="0" presId="urn:microsoft.com/office/officeart/2005/8/layout/default"/>
    <dgm:cxn modelId="{A4D4BBC5-D295-4670-9EF6-C86877086857}" srcId="{77949ACA-E176-42E9-8A25-4236C9D1D50C}" destId="{4ECCEF32-3F98-4624-86E7-D67FA26CD64A}" srcOrd="8" destOrd="0" parTransId="{31A02BA9-EA20-4191-9B64-E57797A6926E}" sibTransId="{009865BD-7BF8-43B9-9912-1EEE94235195}"/>
    <dgm:cxn modelId="{01C7F48D-C85A-4D05-8627-B7D5A4C42DE0}" type="presOf" srcId="{46EB68A2-657A-4879-8C89-5CC0C47AEACB}" destId="{0694B34A-BD90-423F-BC83-B8361D47285C}" srcOrd="0" destOrd="0" presId="urn:microsoft.com/office/officeart/2005/8/layout/default"/>
    <dgm:cxn modelId="{4175E293-9DBF-4BE1-8997-2A87C4701660}" srcId="{77949ACA-E176-42E9-8A25-4236C9D1D50C}" destId="{2AA8D274-73A1-4F25-8B62-E42AA447DE56}" srcOrd="10" destOrd="0" parTransId="{A2426D4A-935C-4638-8A61-D2882E9A54BA}" sibTransId="{999D8239-959B-4BE3-8CCE-EBA0EE554596}"/>
    <dgm:cxn modelId="{03F3AB76-CA46-4BD8-AECB-CCB1021AF48A}" type="presParOf" srcId="{D51318A8-292D-4604-AA59-7C9B4969824E}" destId="{27843ABE-3883-4DD0-B028-311E68503430}" srcOrd="0" destOrd="0" presId="urn:microsoft.com/office/officeart/2005/8/layout/default"/>
    <dgm:cxn modelId="{D3D6671D-2DD1-4189-A6CE-C2B747BF38C6}" type="presParOf" srcId="{D51318A8-292D-4604-AA59-7C9B4969824E}" destId="{5B613F94-DC24-4ACC-ABDE-5FF135EB3E77}" srcOrd="1" destOrd="0" presId="urn:microsoft.com/office/officeart/2005/8/layout/default"/>
    <dgm:cxn modelId="{AF4F1F74-0484-4038-8EDF-86E7A195D11E}" type="presParOf" srcId="{D51318A8-292D-4604-AA59-7C9B4969824E}" destId="{978DD30F-3B0F-4AAE-AB60-40C5B60F7DEE}" srcOrd="2" destOrd="0" presId="urn:microsoft.com/office/officeart/2005/8/layout/default"/>
    <dgm:cxn modelId="{009C8726-278D-4AE5-9B72-0ED5A5DE5C80}" type="presParOf" srcId="{D51318A8-292D-4604-AA59-7C9B4969824E}" destId="{7CA1841C-4BD7-45DC-9C1D-6915BC6AF234}" srcOrd="3" destOrd="0" presId="urn:microsoft.com/office/officeart/2005/8/layout/default"/>
    <dgm:cxn modelId="{25B2224F-BE42-4571-8B93-D819DD5F9768}" type="presParOf" srcId="{D51318A8-292D-4604-AA59-7C9B4969824E}" destId="{0694B34A-BD90-423F-BC83-B8361D47285C}" srcOrd="4" destOrd="0" presId="urn:microsoft.com/office/officeart/2005/8/layout/default"/>
    <dgm:cxn modelId="{97AE3AFA-87BA-4936-B258-D9289024A1B4}" type="presParOf" srcId="{D51318A8-292D-4604-AA59-7C9B4969824E}" destId="{F3179CDD-3D82-49AD-B54D-36F04EC49A3A}" srcOrd="5" destOrd="0" presId="urn:microsoft.com/office/officeart/2005/8/layout/default"/>
    <dgm:cxn modelId="{E6EFA1E1-B53C-4839-AE16-C1E6F87296E1}" type="presParOf" srcId="{D51318A8-292D-4604-AA59-7C9B4969824E}" destId="{A1E327AB-787B-4987-ACDB-5CD2804937FF}" srcOrd="6" destOrd="0" presId="urn:microsoft.com/office/officeart/2005/8/layout/default"/>
    <dgm:cxn modelId="{4FBF2235-ED3A-4E30-862F-A1CEFBA64261}" type="presParOf" srcId="{D51318A8-292D-4604-AA59-7C9B4969824E}" destId="{32F049BC-6A7F-4892-A21F-41558329F5D3}" srcOrd="7" destOrd="0" presId="urn:microsoft.com/office/officeart/2005/8/layout/default"/>
    <dgm:cxn modelId="{3964D51D-DDD8-4505-9938-ADA847C36F8C}" type="presParOf" srcId="{D51318A8-292D-4604-AA59-7C9B4969824E}" destId="{58390349-AB97-4C2B-9109-B4FF8446914F}" srcOrd="8" destOrd="0" presId="urn:microsoft.com/office/officeart/2005/8/layout/default"/>
    <dgm:cxn modelId="{A60344E3-1A87-45A4-8571-D948C077E13C}" type="presParOf" srcId="{D51318A8-292D-4604-AA59-7C9B4969824E}" destId="{E98BC806-4538-4D47-BE9A-133187BAC696}" srcOrd="9" destOrd="0" presId="urn:microsoft.com/office/officeart/2005/8/layout/default"/>
    <dgm:cxn modelId="{C03AF50E-CEFD-4C41-A305-ACB61F66DFB5}" type="presParOf" srcId="{D51318A8-292D-4604-AA59-7C9B4969824E}" destId="{1B6D1EF1-CD6D-4D15-8E73-1F9A23AF5581}" srcOrd="10" destOrd="0" presId="urn:microsoft.com/office/officeart/2005/8/layout/default"/>
    <dgm:cxn modelId="{1C9F841A-CD39-4A24-8CEF-FED3161EA446}" type="presParOf" srcId="{D51318A8-292D-4604-AA59-7C9B4969824E}" destId="{A744C42E-59DA-4455-A3D4-4555C2566EB8}" srcOrd="11" destOrd="0" presId="urn:microsoft.com/office/officeart/2005/8/layout/default"/>
    <dgm:cxn modelId="{59EDEB3A-3B5E-4597-80BC-954BB87C0E8B}" type="presParOf" srcId="{D51318A8-292D-4604-AA59-7C9B4969824E}" destId="{4096BBB6-1FF2-4CD4-B2C6-99A5B4060FF9}" srcOrd="12" destOrd="0" presId="urn:microsoft.com/office/officeart/2005/8/layout/default"/>
    <dgm:cxn modelId="{79CB38A2-5240-4632-A153-F474F09378CB}" type="presParOf" srcId="{D51318A8-292D-4604-AA59-7C9B4969824E}" destId="{083E9131-A4EA-4705-814B-11CE8DE868BA}" srcOrd="13" destOrd="0" presId="urn:microsoft.com/office/officeart/2005/8/layout/default"/>
    <dgm:cxn modelId="{AD6E69F5-7DED-4168-9685-C3C78B71F2AD}" type="presParOf" srcId="{D51318A8-292D-4604-AA59-7C9B4969824E}" destId="{E7B80EC1-B9F1-4244-B0F3-04F021868A47}" srcOrd="14" destOrd="0" presId="urn:microsoft.com/office/officeart/2005/8/layout/default"/>
    <dgm:cxn modelId="{BEBBC7F4-A46F-45E9-B57F-357F2FCF4F4B}" type="presParOf" srcId="{D51318A8-292D-4604-AA59-7C9B4969824E}" destId="{5E541F5B-AD6E-4088-B1DB-CCCA03AAA654}" srcOrd="15" destOrd="0" presId="urn:microsoft.com/office/officeart/2005/8/layout/default"/>
    <dgm:cxn modelId="{AAA44692-2C33-464B-9CCE-7AE35DFC4E84}" type="presParOf" srcId="{D51318A8-292D-4604-AA59-7C9B4969824E}" destId="{04C70EA0-38C8-4E0E-A7EC-255FE5262ADD}" srcOrd="16" destOrd="0" presId="urn:microsoft.com/office/officeart/2005/8/layout/default"/>
    <dgm:cxn modelId="{4B9AA59F-3356-4688-BDA7-11AF17A91845}" type="presParOf" srcId="{D51318A8-292D-4604-AA59-7C9B4969824E}" destId="{6130DB08-13C4-484B-94AD-3C8CB1DA3EA1}" srcOrd="17" destOrd="0" presId="urn:microsoft.com/office/officeart/2005/8/layout/default"/>
    <dgm:cxn modelId="{4AC7425F-BEBB-455D-AFF0-5D97F6834E00}" type="presParOf" srcId="{D51318A8-292D-4604-AA59-7C9B4969824E}" destId="{AECB323D-846A-4AED-8017-5C6DD7C47A2D}" srcOrd="18" destOrd="0" presId="urn:microsoft.com/office/officeart/2005/8/layout/default"/>
    <dgm:cxn modelId="{C3216854-D18F-4E7B-8132-08F40E40BC65}" type="presParOf" srcId="{D51318A8-292D-4604-AA59-7C9B4969824E}" destId="{32441E3F-B3B1-41F1-855D-20BD12C9C7EF}" srcOrd="19" destOrd="0" presId="urn:microsoft.com/office/officeart/2005/8/layout/default"/>
    <dgm:cxn modelId="{AEBE3FAC-5A5D-429F-AC29-5063480A05FD}" type="presParOf" srcId="{D51318A8-292D-4604-AA59-7C9B4969824E}" destId="{8C2B448F-A75A-4082-8A7D-E13EB5DD161D}" srcOrd="20" destOrd="0" presId="urn:microsoft.com/office/officeart/2005/8/layout/default"/>
    <dgm:cxn modelId="{722000A9-36C6-4BD4-84C4-719342E8DE98}" type="presParOf" srcId="{D51318A8-292D-4604-AA59-7C9B4969824E}" destId="{5D6B8510-D3E6-40AC-9230-A3D01F3AC77C}" srcOrd="21" destOrd="0" presId="urn:microsoft.com/office/officeart/2005/8/layout/default"/>
    <dgm:cxn modelId="{E58D0066-CA89-40E9-AFAA-D707C365CE2E}" type="presParOf" srcId="{D51318A8-292D-4604-AA59-7C9B4969824E}" destId="{433BFA42-DF9C-468F-A49E-4F85F51EA612}"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43ABE-3883-4DD0-B028-311E68503430}">
      <dsp:nvSpPr>
        <dsp:cNvPr id="0" name=""/>
        <dsp:cNvSpPr/>
      </dsp:nvSpPr>
      <dsp:spPr>
        <a:xfrm>
          <a:off x="2343" y="574425"/>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Clinical (Shadowing &amp; Interacting)</a:t>
          </a:r>
          <a:endParaRPr lang="en-US" sz="1800" kern="1200" dirty="0"/>
        </a:p>
      </dsp:txBody>
      <dsp:txXfrm>
        <a:off x="2343" y="574425"/>
        <a:ext cx="1859491" cy="1115695"/>
      </dsp:txXfrm>
    </dsp:sp>
    <dsp:sp modelId="{978DD30F-3B0F-4AAE-AB60-40C5B60F7DEE}">
      <dsp:nvSpPr>
        <dsp:cNvPr id="0" name=""/>
        <dsp:cNvSpPr/>
      </dsp:nvSpPr>
      <dsp:spPr>
        <a:xfrm>
          <a:off x="2047784" y="574425"/>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Community Service (Domestic &amp; Abroad)</a:t>
          </a:r>
          <a:endParaRPr lang="en-US" sz="1800" kern="1200" dirty="0"/>
        </a:p>
      </dsp:txBody>
      <dsp:txXfrm>
        <a:off x="2047784" y="574425"/>
        <a:ext cx="1859491" cy="1115695"/>
      </dsp:txXfrm>
    </dsp:sp>
    <dsp:sp modelId="{0694B34A-BD90-423F-BC83-B8361D47285C}">
      <dsp:nvSpPr>
        <dsp:cNvPr id="0" name=""/>
        <dsp:cNvSpPr/>
      </dsp:nvSpPr>
      <dsp:spPr>
        <a:xfrm>
          <a:off x="4093225" y="574425"/>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Employment</a:t>
          </a:r>
          <a:endParaRPr lang="en-US" sz="1800" kern="1200" dirty="0"/>
        </a:p>
      </dsp:txBody>
      <dsp:txXfrm>
        <a:off x="4093225" y="574425"/>
        <a:ext cx="1859491" cy="1115695"/>
      </dsp:txXfrm>
    </dsp:sp>
    <dsp:sp modelId="{A1E327AB-787B-4987-ACDB-5CD2804937FF}">
      <dsp:nvSpPr>
        <dsp:cNvPr id="0" name=""/>
        <dsp:cNvSpPr/>
      </dsp:nvSpPr>
      <dsp:spPr>
        <a:xfrm>
          <a:off x="6138666" y="574425"/>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Leadership</a:t>
          </a:r>
          <a:endParaRPr lang="en-US" sz="1800" kern="1200" dirty="0"/>
        </a:p>
      </dsp:txBody>
      <dsp:txXfrm>
        <a:off x="6138666" y="574425"/>
        <a:ext cx="1859491" cy="1115695"/>
      </dsp:txXfrm>
    </dsp:sp>
    <dsp:sp modelId="{58390349-AB97-4C2B-9109-B4FF8446914F}">
      <dsp:nvSpPr>
        <dsp:cNvPr id="0" name=""/>
        <dsp:cNvSpPr/>
      </dsp:nvSpPr>
      <dsp:spPr>
        <a:xfrm>
          <a:off x="2343" y="1876069"/>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Citizenship</a:t>
          </a:r>
          <a:endParaRPr lang="en-US" sz="1800" kern="1200" dirty="0"/>
        </a:p>
      </dsp:txBody>
      <dsp:txXfrm>
        <a:off x="2343" y="1876069"/>
        <a:ext cx="1859491" cy="1115695"/>
      </dsp:txXfrm>
    </dsp:sp>
    <dsp:sp modelId="{1B6D1EF1-CD6D-4D15-8E73-1F9A23AF5581}">
      <dsp:nvSpPr>
        <dsp:cNvPr id="0" name=""/>
        <dsp:cNvSpPr/>
      </dsp:nvSpPr>
      <dsp:spPr>
        <a:xfrm>
          <a:off x="2047784" y="1876069"/>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Social Justice</a:t>
          </a:r>
        </a:p>
        <a:p>
          <a:pPr lvl="0" algn="ctr" defTabSz="800100">
            <a:lnSpc>
              <a:spcPct val="90000"/>
            </a:lnSpc>
            <a:spcBef>
              <a:spcPct val="0"/>
            </a:spcBef>
            <a:spcAft>
              <a:spcPct val="35000"/>
            </a:spcAft>
          </a:pPr>
          <a:r>
            <a:rPr lang="en-US" sz="1800" kern="1200" dirty="0" smtClean="0"/>
            <a:t>&amp; Advocacy</a:t>
          </a:r>
          <a:endParaRPr lang="en-US" sz="1800" kern="1200" dirty="0"/>
        </a:p>
      </dsp:txBody>
      <dsp:txXfrm>
        <a:off x="2047784" y="1876069"/>
        <a:ext cx="1859491" cy="1115695"/>
      </dsp:txXfrm>
    </dsp:sp>
    <dsp:sp modelId="{4096BBB6-1FF2-4CD4-B2C6-99A5B4060FF9}">
      <dsp:nvSpPr>
        <dsp:cNvPr id="0" name=""/>
        <dsp:cNvSpPr/>
      </dsp:nvSpPr>
      <dsp:spPr>
        <a:xfrm>
          <a:off x="4093225" y="1876069"/>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Research &amp; Intellectual Curiosity</a:t>
          </a:r>
          <a:endParaRPr lang="en-US" sz="1800" kern="1200" dirty="0"/>
        </a:p>
      </dsp:txBody>
      <dsp:txXfrm>
        <a:off x="4093225" y="1876069"/>
        <a:ext cx="1859491" cy="1115695"/>
      </dsp:txXfrm>
    </dsp:sp>
    <dsp:sp modelId="{E7B80EC1-B9F1-4244-B0F3-04F021868A47}">
      <dsp:nvSpPr>
        <dsp:cNvPr id="0" name=""/>
        <dsp:cNvSpPr/>
      </dsp:nvSpPr>
      <dsp:spPr>
        <a:xfrm>
          <a:off x="6138666" y="1876069"/>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Hobbies</a:t>
          </a:r>
          <a:endParaRPr lang="en-US" sz="1800" kern="1200" dirty="0"/>
        </a:p>
      </dsp:txBody>
      <dsp:txXfrm>
        <a:off x="6138666" y="1876069"/>
        <a:ext cx="1859491" cy="1115695"/>
      </dsp:txXfrm>
    </dsp:sp>
    <dsp:sp modelId="{04C70EA0-38C8-4E0E-A7EC-255FE5262ADD}">
      <dsp:nvSpPr>
        <dsp:cNvPr id="0" name=""/>
        <dsp:cNvSpPr/>
      </dsp:nvSpPr>
      <dsp:spPr>
        <a:xfrm>
          <a:off x="2343" y="3177713"/>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Teamwork</a:t>
          </a:r>
          <a:endParaRPr lang="en-US" sz="1800" kern="1200" dirty="0"/>
        </a:p>
      </dsp:txBody>
      <dsp:txXfrm>
        <a:off x="2343" y="3177713"/>
        <a:ext cx="1859491" cy="1115695"/>
      </dsp:txXfrm>
    </dsp:sp>
    <dsp:sp modelId="{AECB323D-846A-4AED-8017-5C6DD7C47A2D}">
      <dsp:nvSpPr>
        <dsp:cNvPr id="0" name=""/>
        <dsp:cNvSpPr/>
      </dsp:nvSpPr>
      <dsp:spPr>
        <a:xfrm>
          <a:off x="2047784" y="3177713"/>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Publications, Honors &amp; Award</a:t>
          </a:r>
          <a:endParaRPr lang="en-US" sz="1800" kern="1200" dirty="0"/>
        </a:p>
      </dsp:txBody>
      <dsp:txXfrm>
        <a:off x="2047784" y="3177713"/>
        <a:ext cx="1859491" cy="1115695"/>
      </dsp:txXfrm>
    </dsp:sp>
    <dsp:sp modelId="{8C2B448F-A75A-4082-8A7D-E13EB5DD161D}">
      <dsp:nvSpPr>
        <dsp:cNvPr id="0" name=""/>
        <dsp:cNvSpPr/>
      </dsp:nvSpPr>
      <dsp:spPr>
        <a:xfrm>
          <a:off x="4093225" y="3177713"/>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Clubs &amp; Organizations</a:t>
          </a:r>
          <a:endParaRPr lang="en-US" sz="1800" kern="1200" dirty="0"/>
        </a:p>
      </dsp:txBody>
      <dsp:txXfrm>
        <a:off x="4093225" y="3177713"/>
        <a:ext cx="1859491" cy="1115695"/>
      </dsp:txXfrm>
    </dsp:sp>
    <dsp:sp modelId="{433BFA42-DF9C-468F-A49E-4F85F51EA612}">
      <dsp:nvSpPr>
        <dsp:cNvPr id="0" name=""/>
        <dsp:cNvSpPr/>
      </dsp:nvSpPr>
      <dsp:spPr>
        <a:xfrm>
          <a:off x="6138666" y="3177713"/>
          <a:ext cx="1859491" cy="1115695"/>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Educating Others</a:t>
          </a:r>
          <a:endParaRPr lang="en-US" sz="1800" kern="1200" dirty="0"/>
        </a:p>
      </dsp:txBody>
      <dsp:txXfrm>
        <a:off x="6138666" y="3177713"/>
        <a:ext cx="1859491" cy="11156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517" cy="464027"/>
          </a:xfrm>
          <a:prstGeom prst="rect">
            <a:avLst/>
          </a:prstGeom>
        </p:spPr>
        <p:txBody>
          <a:bodyPr vert="horz" lIns="91111" tIns="45555" rIns="91111" bIns="45555"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sz="quarter" idx="1"/>
          </p:nvPr>
        </p:nvSpPr>
        <p:spPr>
          <a:xfrm>
            <a:off x="3956904" y="0"/>
            <a:ext cx="3026517" cy="464027"/>
          </a:xfrm>
          <a:prstGeom prst="rect">
            <a:avLst/>
          </a:prstGeom>
        </p:spPr>
        <p:txBody>
          <a:bodyPr vert="horz" lIns="91111" tIns="45555" rIns="91111" bIns="45555" rtlCol="0"/>
          <a:lstStyle>
            <a:lvl1pPr algn="r" fontAlgn="auto">
              <a:spcBef>
                <a:spcPts val="0"/>
              </a:spcBef>
              <a:spcAft>
                <a:spcPts val="0"/>
              </a:spcAft>
              <a:defRPr sz="1200" smtClean="0">
                <a:latin typeface="+mn-lt"/>
              </a:defRPr>
            </a:lvl1pPr>
          </a:lstStyle>
          <a:p>
            <a:pPr>
              <a:defRPr/>
            </a:pPr>
            <a:fld id="{59775198-A709-4F75-85DA-C5FE553C8F29}" type="datetimeFigureOut">
              <a:rPr lang="en-US"/>
              <a:pPr>
                <a:defRPr/>
              </a:pPr>
              <a:t>12/19/2018</a:t>
            </a:fld>
            <a:endParaRPr lang="en-US" dirty="0"/>
          </a:p>
        </p:txBody>
      </p:sp>
      <p:sp>
        <p:nvSpPr>
          <p:cNvPr id="4" name="Footer Placeholder 3"/>
          <p:cNvSpPr>
            <a:spLocks noGrp="1"/>
          </p:cNvSpPr>
          <p:nvPr>
            <p:ph type="ftr" sz="quarter" idx="2"/>
          </p:nvPr>
        </p:nvSpPr>
        <p:spPr>
          <a:xfrm>
            <a:off x="0" y="8818090"/>
            <a:ext cx="3026517" cy="464027"/>
          </a:xfrm>
          <a:prstGeom prst="rect">
            <a:avLst/>
          </a:prstGeom>
        </p:spPr>
        <p:txBody>
          <a:bodyPr vert="horz" lIns="91111" tIns="45555" rIns="91111" bIns="45555" rtlCol="0" anchor="b"/>
          <a:lstStyle>
            <a:lvl1pPr algn="l" fontAlgn="auto">
              <a:spcBef>
                <a:spcPts val="0"/>
              </a:spcBef>
              <a:spcAft>
                <a:spcPts val="0"/>
              </a:spcAft>
              <a:defRPr sz="1200" dirty="0">
                <a:latin typeface="+mn-lt"/>
              </a:defRPr>
            </a:lvl1pPr>
          </a:lstStyle>
          <a:p>
            <a:pPr>
              <a:defRPr/>
            </a:pPr>
            <a:endParaRPr lang="en-US" dirty="0"/>
          </a:p>
        </p:txBody>
      </p:sp>
      <p:sp>
        <p:nvSpPr>
          <p:cNvPr id="5" name="Slide Number Placeholder 4"/>
          <p:cNvSpPr>
            <a:spLocks noGrp="1"/>
          </p:cNvSpPr>
          <p:nvPr>
            <p:ph type="sldNum" sz="quarter" idx="3"/>
          </p:nvPr>
        </p:nvSpPr>
        <p:spPr>
          <a:xfrm>
            <a:off x="3956904" y="8818090"/>
            <a:ext cx="3026517" cy="464027"/>
          </a:xfrm>
          <a:prstGeom prst="rect">
            <a:avLst/>
          </a:prstGeom>
        </p:spPr>
        <p:txBody>
          <a:bodyPr vert="horz" lIns="91111" tIns="45555" rIns="91111" bIns="45555" rtlCol="0" anchor="b"/>
          <a:lstStyle>
            <a:lvl1pPr algn="r" fontAlgn="auto">
              <a:spcBef>
                <a:spcPts val="0"/>
              </a:spcBef>
              <a:spcAft>
                <a:spcPts val="0"/>
              </a:spcAft>
              <a:defRPr sz="1200" smtClean="0">
                <a:latin typeface="+mn-lt"/>
              </a:defRPr>
            </a:lvl1pPr>
          </a:lstStyle>
          <a:p>
            <a:pPr>
              <a:defRPr/>
            </a:pPr>
            <a:fld id="{AF979FBF-459F-42BD-B48C-BC796E71A887}" type="slidenum">
              <a:rPr lang="en-US"/>
              <a:pPr>
                <a:defRPr/>
              </a:pPr>
              <a:t>‹#›</a:t>
            </a:fld>
            <a:endParaRPr lang="en-US" dirty="0"/>
          </a:p>
        </p:txBody>
      </p:sp>
    </p:spTree>
    <p:extLst>
      <p:ext uri="{BB962C8B-B14F-4D97-AF65-F5344CB8AC3E}">
        <p14:creationId xmlns:p14="http://schemas.microsoft.com/office/powerpoint/2010/main" val="397280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517" cy="464027"/>
          </a:xfrm>
          <a:prstGeom prst="rect">
            <a:avLst/>
          </a:prstGeom>
        </p:spPr>
        <p:txBody>
          <a:bodyPr vert="horz" lIns="92951" tIns="46476" rIns="92951" bIns="46476" rtlCol="0"/>
          <a:lstStyle>
            <a:lvl1pPr algn="l" fontAlgn="auto">
              <a:spcBef>
                <a:spcPts val="0"/>
              </a:spcBef>
              <a:spcAft>
                <a:spcPts val="0"/>
              </a:spcAft>
              <a:defRPr sz="1200" dirty="0">
                <a:latin typeface="+mn-lt"/>
              </a:defRPr>
            </a:lvl1pPr>
          </a:lstStyle>
          <a:p>
            <a:pPr>
              <a:defRPr/>
            </a:pPr>
            <a:endParaRPr lang="en-US" dirty="0"/>
          </a:p>
        </p:txBody>
      </p:sp>
      <p:sp>
        <p:nvSpPr>
          <p:cNvPr id="3" name="Date Placeholder 2"/>
          <p:cNvSpPr>
            <a:spLocks noGrp="1"/>
          </p:cNvSpPr>
          <p:nvPr>
            <p:ph type="dt" idx="1"/>
          </p:nvPr>
        </p:nvSpPr>
        <p:spPr>
          <a:xfrm>
            <a:off x="3956904" y="0"/>
            <a:ext cx="3026517" cy="464027"/>
          </a:xfrm>
          <a:prstGeom prst="rect">
            <a:avLst/>
          </a:prstGeom>
        </p:spPr>
        <p:txBody>
          <a:bodyPr vert="horz" lIns="92951" tIns="46476" rIns="92951" bIns="46476" rtlCol="0"/>
          <a:lstStyle>
            <a:lvl1pPr algn="r" fontAlgn="auto">
              <a:spcBef>
                <a:spcPts val="0"/>
              </a:spcBef>
              <a:spcAft>
                <a:spcPts val="0"/>
              </a:spcAft>
              <a:defRPr sz="1200" smtClean="0">
                <a:latin typeface="+mn-lt"/>
              </a:defRPr>
            </a:lvl1pPr>
          </a:lstStyle>
          <a:p>
            <a:pPr>
              <a:defRPr/>
            </a:pPr>
            <a:fld id="{1FE77CE8-73AE-4966-886F-38F41756D6BC}" type="datetimeFigureOut">
              <a:rPr lang="en-US"/>
              <a:pPr>
                <a:defRPr/>
              </a:pPr>
              <a:t>12/19/2018</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1" tIns="46476" rIns="92951" bIns="46476" rtlCol="0" anchor="ctr"/>
          <a:lstStyle/>
          <a:p>
            <a:pPr lvl="0"/>
            <a:endParaRPr lang="en-US" noProof="0" dirty="0"/>
          </a:p>
        </p:txBody>
      </p:sp>
      <p:sp>
        <p:nvSpPr>
          <p:cNvPr id="5" name="Notes Placeholder 4"/>
          <p:cNvSpPr>
            <a:spLocks noGrp="1"/>
          </p:cNvSpPr>
          <p:nvPr>
            <p:ph type="body" sz="quarter" idx="3"/>
          </p:nvPr>
        </p:nvSpPr>
        <p:spPr>
          <a:xfrm>
            <a:off x="698184" y="4409046"/>
            <a:ext cx="5588632" cy="4177823"/>
          </a:xfrm>
          <a:prstGeom prst="rect">
            <a:avLst/>
          </a:prstGeom>
        </p:spPr>
        <p:txBody>
          <a:bodyPr vert="horz" lIns="92951" tIns="46476" rIns="92951" bIns="4647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090"/>
            <a:ext cx="3026517" cy="464027"/>
          </a:xfrm>
          <a:prstGeom prst="rect">
            <a:avLst/>
          </a:prstGeom>
        </p:spPr>
        <p:txBody>
          <a:bodyPr vert="horz" lIns="92951" tIns="46476" rIns="92951" bIns="46476" rtlCol="0" anchor="b"/>
          <a:lstStyle>
            <a:lvl1pPr algn="l" fontAlgn="auto">
              <a:spcBef>
                <a:spcPts val="0"/>
              </a:spcBef>
              <a:spcAft>
                <a:spcPts val="0"/>
              </a:spcAft>
              <a:defRPr sz="1200" dirty="0">
                <a:latin typeface="+mn-lt"/>
              </a:defRPr>
            </a:lvl1pPr>
          </a:lstStyle>
          <a:p>
            <a:pPr>
              <a:defRPr/>
            </a:pPr>
            <a:endParaRPr lang="en-US" dirty="0"/>
          </a:p>
        </p:txBody>
      </p:sp>
      <p:sp>
        <p:nvSpPr>
          <p:cNvPr id="7" name="Slide Number Placeholder 6"/>
          <p:cNvSpPr>
            <a:spLocks noGrp="1"/>
          </p:cNvSpPr>
          <p:nvPr>
            <p:ph type="sldNum" sz="quarter" idx="5"/>
          </p:nvPr>
        </p:nvSpPr>
        <p:spPr>
          <a:xfrm>
            <a:off x="3956904" y="8818090"/>
            <a:ext cx="3026517" cy="464027"/>
          </a:xfrm>
          <a:prstGeom prst="rect">
            <a:avLst/>
          </a:prstGeom>
        </p:spPr>
        <p:txBody>
          <a:bodyPr vert="horz" lIns="92951" tIns="46476" rIns="92951" bIns="46476" rtlCol="0" anchor="b"/>
          <a:lstStyle>
            <a:lvl1pPr algn="r" fontAlgn="auto">
              <a:spcBef>
                <a:spcPts val="0"/>
              </a:spcBef>
              <a:spcAft>
                <a:spcPts val="0"/>
              </a:spcAft>
              <a:defRPr sz="1200" smtClean="0">
                <a:latin typeface="+mn-lt"/>
              </a:defRPr>
            </a:lvl1pPr>
          </a:lstStyle>
          <a:p>
            <a:pPr>
              <a:defRPr/>
            </a:pPr>
            <a:fld id="{12814F3A-93BD-41DD-85A6-40C7040FEB72}" type="slidenum">
              <a:rPr lang="en-US"/>
              <a:pPr>
                <a:defRPr/>
              </a:pPr>
              <a:t>‹#›</a:t>
            </a:fld>
            <a:endParaRPr lang="en-US" dirty="0"/>
          </a:p>
        </p:txBody>
      </p:sp>
    </p:spTree>
    <p:extLst>
      <p:ext uri="{BB962C8B-B14F-4D97-AF65-F5344CB8AC3E}">
        <p14:creationId xmlns:p14="http://schemas.microsoft.com/office/powerpoint/2010/main" val="149526437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to the Personal Statements for Professional Schools workshop presented by Julie Amon-Mattox and Alexis Schewe.  This workshop is divided into three parts – 1) Pre-Planning, 2) Ready to Write and 3) Do’s and Don’ts.  </a:t>
            </a:r>
          </a:p>
          <a:p>
            <a:endParaRPr lang="en-US" baseline="0" dirty="0" smtClean="0"/>
          </a:p>
          <a:p>
            <a:r>
              <a:rPr lang="en-US" b="0" baseline="0" dirty="0" smtClean="0">
                <a:solidFill>
                  <a:srgbClr val="FF0000"/>
                </a:solidFill>
              </a:rPr>
              <a:t>This is designed to be a working session, so please feel free to pause this tutorial as needed so you can work on the writing prompts.  </a:t>
            </a:r>
          </a:p>
          <a:p>
            <a:endParaRPr lang="en-US" b="1" baseline="0" dirty="0" smtClean="0">
              <a:solidFill>
                <a:srgbClr val="FF0000"/>
              </a:solidFill>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Let’s get started.  </a:t>
            </a:r>
          </a:p>
          <a:p>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15959A05-9157-4B88-B55F-F749D1CB5147}" type="slidenum">
              <a:rPr lang="en-US" smtClean="0"/>
              <a:pPr/>
              <a:t>1</a:t>
            </a:fld>
            <a:endParaRPr lang="en-US" dirty="0"/>
          </a:p>
        </p:txBody>
      </p:sp>
    </p:spTree>
    <p:extLst>
      <p:ext uri="{BB962C8B-B14F-4D97-AF65-F5344CB8AC3E}">
        <p14:creationId xmlns:p14="http://schemas.microsoft.com/office/powerpoint/2010/main" val="378294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a:t>
            </a:r>
            <a:r>
              <a:rPr lang="en-US" baseline="0" dirty="0" smtClean="0"/>
              <a:t>you for taking the time to complete the pre-planning portion of the personal statement workshop.  By doing these activities you should be very well prepared to move into the next phase which will be drafting your personal statement.  </a:t>
            </a:r>
          </a:p>
          <a:p>
            <a:endParaRPr lang="en-US" baseline="0" dirty="0" smtClean="0"/>
          </a:p>
          <a:p>
            <a:r>
              <a:rPr lang="en-US" baseline="0" dirty="0" smtClean="0"/>
              <a:t>Please advance to the next tutorial.  </a:t>
            </a:r>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10</a:t>
            </a:fld>
            <a:endParaRPr lang="en-US" dirty="0"/>
          </a:p>
        </p:txBody>
      </p:sp>
    </p:spTree>
    <p:extLst>
      <p:ext uri="{BB962C8B-B14F-4D97-AF65-F5344CB8AC3E}">
        <p14:creationId xmlns:p14="http://schemas.microsoft.com/office/powerpoint/2010/main" val="1674918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copy of this PowerPoint can be found on the Pre-Professional Program website </a:t>
            </a:r>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11</a:t>
            </a:fld>
            <a:endParaRPr lang="en-US" dirty="0"/>
          </a:p>
        </p:txBody>
      </p:sp>
    </p:spTree>
    <p:extLst>
      <p:ext uri="{BB962C8B-B14F-4D97-AF65-F5344CB8AC3E}">
        <p14:creationId xmlns:p14="http://schemas.microsoft.com/office/powerpoint/2010/main" val="1645994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12</a:t>
            </a:fld>
            <a:endParaRPr lang="en-US" dirty="0"/>
          </a:p>
        </p:txBody>
      </p:sp>
    </p:spTree>
    <p:extLst>
      <p:ext uri="{BB962C8B-B14F-4D97-AF65-F5344CB8AC3E}">
        <p14:creationId xmlns:p14="http://schemas.microsoft.com/office/powerpoint/2010/main" val="3781564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smtClean="0"/>
              <a:t>the first section we will begin to brainstorm the content you want to include in the written sections of your application.   </a:t>
            </a:r>
            <a:endParaRPr lang="en-US" dirty="0" smtClean="0"/>
          </a:p>
        </p:txBody>
      </p:sp>
      <p:sp>
        <p:nvSpPr>
          <p:cNvPr id="4" name="Slide Number Placeholder 3"/>
          <p:cNvSpPr>
            <a:spLocks noGrp="1"/>
          </p:cNvSpPr>
          <p:nvPr>
            <p:ph type="sldNum" sz="quarter" idx="10"/>
          </p:nvPr>
        </p:nvSpPr>
        <p:spPr/>
        <p:txBody>
          <a:bodyPr/>
          <a:lstStyle/>
          <a:p>
            <a:fld id="{15959A05-9157-4B88-B55F-F749D1CB5147}" type="slidenum">
              <a:rPr lang="en-US" smtClean="0"/>
              <a:pPr/>
              <a:t>2</a:t>
            </a:fld>
            <a:endParaRPr lang="en-US" dirty="0"/>
          </a:p>
        </p:txBody>
      </p:sp>
    </p:spTree>
    <p:extLst>
      <p:ext uri="{BB962C8B-B14F-4D97-AF65-F5344CB8AC3E}">
        <p14:creationId xmlns:p14="http://schemas.microsoft.com/office/powerpoint/2010/main" val="370449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t>
            </a:r>
            <a:r>
              <a:rPr lang="en-US" baseline="0" dirty="0" smtClean="0"/>
              <a:t>you begin to write your personal statement, it is a good time to reflect on all of your accomplishments that you want to highlight in your application materials.  By taking some time to brainstorm the content, you can be strategic about where you will place information on your application.  This allows you to maximize your application space and avoid redundancies.  </a:t>
            </a:r>
          </a:p>
          <a:p>
            <a:endParaRPr lang="en-US" baseline="0" dirty="0" smtClean="0"/>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3</a:t>
            </a:fld>
            <a:endParaRPr lang="en-US" dirty="0"/>
          </a:p>
        </p:txBody>
      </p:sp>
    </p:spTree>
    <p:extLst>
      <p:ext uri="{BB962C8B-B14F-4D97-AF65-F5344CB8AC3E}">
        <p14:creationId xmlns:p14="http://schemas.microsoft.com/office/powerpoint/2010/main" val="3828659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smtClean="0"/>
              <a:t>Your </a:t>
            </a:r>
            <a:r>
              <a:rPr lang="en-US" dirty="0" smtClean="0"/>
              <a:t>professional school application will have a section</a:t>
            </a:r>
            <a:r>
              <a:rPr lang="en-US" baseline="0" dirty="0" smtClean="0"/>
              <a:t> for you to detail work and co-curricular involvements.  If you have been tracking your experiences from the beginning then this portion will be easy.  If not, now is the time to create a list of your involvements.  On the screen are some broad areas to reflect on.  It is not a comprehensive list, but it’s a good starting point.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Begin recording all of your involvements in the above areas.  As you do so recall what you did during the activity, but most importantly think about how these challenged you and changed your view of medicine, dentistry, optometry, etc.  On the actual application you will need to log contact information, hours and dates of involvement.  Record this information as you go for ease during the live application process.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baseline="0" dirty="0" smtClean="0"/>
          </a:p>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A few reminders on experiences – </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1. Professional Schools like to see quality over quantity so make sure your application demonstrates some longevity and not a lot of activity hopping </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2. Recognize that you have likely done A LOT of great things up to this point, but not everything has to appear on the application.  By reflecting on your involvements as a whole you can be selective and highlight activities that show breadth and depth.  </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3. Note: if you are applying through AMCAS to an allopathic school you will have the opportunity to highlight 3 of your activities as the most meaningful and will receive additional character space to elaborate on those activities.</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smtClean="0"/>
              <a:t>4. You will want to familiarize yourself with the application guidelines for your professional area.  In the resource section at the end of this tutorial you will find links to all of the professional centralized applications systems.  </a:t>
            </a:r>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4</a:t>
            </a:fld>
            <a:endParaRPr lang="en-US" dirty="0"/>
          </a:p>
        </p:txBody>
      </p:sp>
    </p:spTree>
    <p:extLst>
      <p:ext uri="{BB962C8B-B14F-4D97-AF65-F5344CB8AC3E}">
        <p14:creationId xmlns:p14="http://schemas.microsoft.com/office/powerpoint/2010/main" val="108075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t>
            </a:r>
            <a:r>
              <a:rPr lang="en-US" dirty="0" smtClean="0"/>
              <a:t>that you have a fresh memory</a:t>
            </a:r>
            <a:r>
              <a:rPr lang="en-US" baseline="0" dirty="0" smtClean="0"/>
              <a:t> of your activities and experiences, you can use this information to show how you have developed proficiency in the various core competencies.  </a:t>
            </a:r>
            <a:r>
              <a:rPr lang="en-US" dirty="0" smtClean="0"/>
              <a:t>On the screen</a:t>
            </a:r>
            <a:r>
              <a:rPr lang="en-US" baseline="0" dirty="0" smtClean="0"/>
              <a:t> you will see the list of AAMC’s core competencies.  These standards have been endorsed by the American Association of Medical Colleges as the expectations of all applicants accepted to medical school.  However, these are applicable to all regardless of professional area. </a:t>
            </a:r>
          </a:p>
          <a:p>
            <a:endParaRPr lang="en-US" baseline="0" dirty="0" smtClean="0"/>
          </a:p>
          <a:p>
            <a:r>
              <a:rPr lang="en-US" baseline="0" dirty="0" smtClean="0"/>
              <a:t>Your reflection and assessment of the core competencies can be done in a four-step process.  Which will be demonstrated on the next slides.</a:t>
            </a:r>
          </a:p>
          <a:p>
            <a:endParaRPr lang="en-US" baseline="0" dirty="0" smtClean="0"/>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5</a:t>
            </a:fld>
            <a:endParaRPr lang="en-US" dirty="0"/>
          </a:p>
        </p:txBody>
      </p:sp>
    </p:spTree>
    <p:extLst>
      <p:ext uri="{BB962C8B-B14F-4D97-AF65-F5344CB8AC3E}">
        <p14:creationId xmlns:p14="http://schemas.microsoft.com/office/powerpoint/2010/main" val="1849005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Step </a:t>
            </a:r>
            <a:r>
              <a:rPr lang="en-US" baseline="0" dirty="0" smtClean="0"/>
              <a:t>1: Become familiar with the competencies and definitions. </a:t>
            </a:r>
            <a:r>
              <a:rPr lang="en-US" dirty="0" smtClean="0"/>
              <a:t>For this</a:t>
            </a:r>
            <a:r>
              <a:rPr lang="en-US" baseline="0" dirty="0" smtClean="0"/>
              <a:t> example we will be using one of the intrapersonal competencies – Resilience &amp; Adaptability which is defined as “demonstrates tolerance of stressful or changing environments or situations and adapts effectively to them; is persistent, even under difficult situations, recovers from setbacks.”</a:t>
            </a:r>
            <a:endParaRPr lang="en-US" dirty="0" smtClean="0"/>
          </a:p>
          <a:p>
            <a:endParaRPr lang="en-US" baseline="0" dirty="0" smtClean="0"/>
          </a:p>
          <a:p>
            <a:r>
              <a:rPr lang="en-US" baseline="0" dirty="0" smtClean="0"/>
              <a:t>Step 2. Choose from the following ranking that best describes your current level of proficiency – planning, progressing, or demonstrating.  </a:t>
            </a:r>
          </a:p>
          <a:p>
            <a:endParaRPr lang="en-US" baseline="0" dirty="0" smtClean="0"/>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6</a:t>
            </a:fld>
            <a:endParaRPr lang="en-US" dirty="0"/>
          </a:p>
        </p:txBody>
      </p:sp>
    </p:spTree>
    <p:extLst>
      <p:ext uri="{BB962C8B-B14F-4D97-AF65-F5344CB8AC3E}">
        <p14:creationId xmlns:p14="http://schemas.microsoft.com/office/powerpoint/2010/main" val="82698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Step </a:t>
            </a:r>
            <a:r>
              <a:rPr lang="en-US" baseline="0" dirty="0" smtClean="0"/>
              <a:t>3. If you selected Progressing or Demonstrating use your list of work and experiences from the previous activity and your life experiences to answer the following…</a:t>
            </a:r>
          </a:p>
          <a:p>
            <a:pPr marL="0" indent="0">
              <a:buFont typeface="Arial" panose="020B0604020202020204" pitchFamily="34" charset="0"/>
              <a:buNone/>
            </a:pPr>
            <a:r>
              <a:rPr lang="en-US" sz="1200" b="0" i="0" u="none" strike="noStrike" kern="1200" baseline="0" dirty="0" smtClean="0">
                <a:solidFill>
                  <a:schemeClr val="tx1"/>
                </a:solidFill>
                <a:latin typeface="+mn-lt"/>
                <a:ea typeface="+mn-ea"/>
                <a:cs typeface="+mn-cs"/>
              </a:rPr>
              <a:t>• Describe the knowledge or skills you gained from the experience that demonstrates how you developed this competency</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Reflect on what you think the experience says about you as a unique individual and why its important </a:t>
            </a:r>
          </a:p>
          <a:p>
            <a:r>
              <a:rPr lang="en-US" sz="1200" b="0" i="0" u="none" strike="noStrike" kern="1200" baseline="0" dirty="0" smtClean="0">
                <a:solidFill>
                  <a:schemeClr val="tx1"/>
                </a:solidFill>
                <a:latin typeface="+mn-lt"/>
                <a:ea typeface="+mn-ea"/>
                <a:cs typeface="+mn-cs"/>
              </a:rPr>
              <a:t>• Explain why the experience allowed you to grow as a person </a:t>
            </a:r>
          </a:p>
          <a:p>
            <a:r>
              <a:rPr lang="en-US" sz="1200" b="0" i="0" u="none" strike="noStrike" kern="1200" baseline="0" dirty="0" smtClean="0">
                <a:solidFill>
                  <a:schemeClr val="tx1"/>
                </a:solidFill>
                <a:latin typeface="+mn-lt"/>
                <a:ea typeface="+mn-ea"/>
                <a:cs typeface="+mn-cs"/>
              </a:rPr>
              <a:t>• Describe ways in which you believe your experience influenced your pursuit of a career in your professional area </a:t>
            </a:r>
          </a:p>
          <a:p>
            <a:r>
              <a:rPr lang="en-US" sz="1200" b="0" i="0" u="none" strike="noStrike" kern="1200" baseline="0" dirty="0" smtClean="0">
                <a:solidFill>
                  <a:schemeClr val="tx1"/>
                </a:solidFill>
                <a:latin typeface="+mn-lt"/>
                <a:ea typeface="+mn-ea"/>
                <a:cs typeface="+mn-cs"/>
              </a:rPr>
              <a:t>• Finally draft a strategy for continuing to build on your experience in this area.</a:t>
            </a:r>
          </a:p>
          <a:p>
            <a:endParaRPr lang="en-US" baseline="0" dirty="0" smtClean="0"/>
          </a:p>
          <a:p>
            <a:r>
              <a:rPr lang="en-US" baseline="0" dirty="0" smtClean="0"/>
              <a:t>Step 4: If you initially selected planning, then spend some time thinking about ways you can further develop this competency – include next steps, a timeline, and who can be a resource for you in the process</a:t>
            </a:r>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7</a:t>
            </a:fld>
            <a:endParaRPr lang="en-US" dirty="0"/>
          </a:p>
        </p:txBody>
      </p:sp>
    </p:spTree>
    <p:extLst>
      <p:ext uri="{BB962C8B-B14F-4D97-AF65-F5344CB8AC3E}">
        <p14:creationId xmlns:p14="http://schemas.microsoft.com/office/powerpoint/2010/main" val="41032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a:t>
            </a:r>
            <a:r>
              <a:rPr lang="en-US" baseline="0" dirty="0" smtClean="0"/>
              <a:t>should continue to do this 4-step process with all of the core competencies.  By doing so you will deepen the reflection you have started with your work and activities at the beginning of this tutorial, and also begin incorporating significant life events into your narrative.  An additional benefit of this process is the ability to easily identify any significant gaps in your experiences that you may wish to rectify before the applying to professional schools.    </a:t>
            </a:r>
          </a:p>
          <a:p>
            <a:endParaRPr lang="en-US" baseline="0" dirty="0" smtClean="0"/>
          </a:p>
          <a:p>
            <a:r>
              <a:rPr lang="en-US" baseline="0" dirty="0" smtClean="0"/>
              <a:t>AAMC has created an easy to use workbook called the “Anatomy of an Applicant” and a link to the document is provided on the screen.  This document includes fillable assessment guides for each of the core competencies.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Be sure to save your work as you go through this pre-planning phase.  These materials will be extremely useful when you complete your primary and secondary applications and prepare for interviews.</a:t>
            </a:r>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8</a:t>
            </a:fld>
            <a:endParaRPr lang="en-US" dirty="0"/>
          </a:p>
        </p:txBody>
      </p:sp>
    </p:spTree>
    <p:extLst>
      <p:ext uri="{BB962C8B-B14F-4D97-AF65-F5344CB8AC3E}">
        <p14:creationId xmlns:p14="http://schemas.microsoft.com/office/powerpoint/2010/main" val="127480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a:t>
            </a:r>
            <a:r>
              <a:rPr lang="en-US" baseline="0" dirty="0" smtClean="0"/>
              <a:t>this point in your pre-planning you should have a well defined list of activities and experiences, and a good understanding of how these experiences have developed your professional competency.  </a:t>
            </a:r>
          </a:p>
          <a:p>
            <a:endParaRPr lang="en-US" baseline="0" dirty="0" smtClean="0"/>
          </a:p>
          <a:p>
            <a:r>
              <a:rPr lang="en-US" baseline="0" dirty="0" smtClean="0"/>
              <a:t>The final step in our pre-planning phase will be to select three personal characteristics or values that you feel best portray you and your aspirations to become a physician, dentist, optometrist, pharmacist, veterinarian, chiropractor or podiatrist.  On the screen are some examples as well as a link to more suggestions. You may find that you easily gravitate to three values, or you may need to review your competency rankings and work/activities for some inspiration.  </a:t>
            </a:r>
            <a:endParaRPr lang="en-US" baseline="0" dirty="0" smtClean="0"/>
          </a:p>
          <a:p>
            <a:endParaRPr lang="en-US" baseline="0" dirty="0" smtClean="0"/>
          </a:p>
          <a:p>
            <a:r>
              <a:rPr lang="en-US" baseline="0" dirty="0" smtClean="0"/>
              <a:t>(Used with permission from Michigan State University College of Human Medicine)</a:t>
            </a:r>
            <a:endParaRPr lang="en-US" dirty="0"/>
          </a:p>
        </p:txBody>
      </p:sp>
      <p:sp>
        <p:nvSpPr>
          <p:cNvPr id="4" name="Slide Number Placeholder 3"/>
          <p:cNvSpPr>
            <a:spLocks noGrp="1"/>
          </p:cNvSpPr>
          <p:nvPr>
            <p:ph type="sldNum" sz="quarter" idx="10"/>
          </p:nvPr>
        </p:nvSpPr>
        <p:spPr/>
        <p:txBody>
          <a:bodyPr/>
          <a:lstStyle/>
          <a:p>
            <a:pPr>
              <a:defRPr/>
            </a:pPr>
            <a:fld id="{12814F3A-93BD-41DD-85A6-40C7040FEB72}" type="slidenum">
              <a:rPr lang="en-US" smtClean="0"/>
              <a:pPr>
                <a:defRPr/>
              </a:pPr>
              <a:t>9</a:t>
            </a:fld>
            <a:endParaRPr lang="en-US" dirty="0"/>
          </a:p>
        </p:txBody>
      </p:sp>
    </p:spTree>
    <p:extLst>
      <p:ext uri="{BB962C8B-B14F-4D97-AF65-F5344CB8AC3E}">
        <p14:creationId xmlns:p14="http://schemas.microsoft.com/office/powerpoint/2010/main" val="81233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a:defRPr/>
            </a:pPr>
            <a:fld id="{F26AE41D-D2C4-4E55-818D-4C4BB8B984B4}" type="datetimeFigureOut">
              <a:rPr lang="en-US" smtClean="0"/>
              <a:pPr>
                <a:defRPr/>
              </a:pPr>
              <a:t>12/19/2018</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pPr>
              <a:defRPr/>
            </a:pPr>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pPr>
              <a:defRPr/>
            </a:pPr>
            <a:fld id="{6D710886-5DF9-4363-943E-54560D4F3E31}" type="slidenum">
              <a:rPr lang="en-US" smtClean="0"/>
              <a:pPr>
                <a:defRPr/>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4096831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412EF7F-C1F9-4233-B36B-506E7C37DACD}" type="datetimeFigureOut">
              <a:rPr lang="en-US" smtClean="0"/>
              <a:pPr>
                <a:defRPr/>
              </a:pPr>
              <a:t>12/19/2018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D542EA0-5E02-4C1B-9378-DA02C82AFCBF}" type="slidenum">
              <a:rPr lang="en-US" smtClean="0"/>
              <a:pPr>
                <a:defRPr/>
              </a:pPr>
              <a:t>‹#›</a:t>
            </a:fld>
            <a:endParaRPr lang="en-US" dirty="0"/>
          </a:p>
        </p:txBody>
      </p:sp>
    </p:spTree>
    <p:extLst>
      <p:ext uri="{BB962C8B-B14F-4D97-AF65-F5344CB8AC3E}">
        <p14:creationId xmlns:p14="http://schemas.microsoft.com/office/powerpoint/2010/main" val="37931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12EF7F-C1F9-4233-B36B-506E7C37DACD}" type="datetimeFigureOut">
              <a:rPr lang="en-US" smtClean="0"/>
              <a:pPr>
                <a:defRPr/>
              </a:pPr>
              <a:t>12/19/2018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542EA0-5E02-4C1B-9378-DA02C82AFCBF}" type="slidenum">
              <a:rPr lang="en-US" smtClean="0"/>
              <a:pPr>
                <a:defRPr/>
              </a:pPr>
              <a:t>‹#›</a:t>
            </a:fld>
            <a:endParaRPr lang="en-US" dirty="0"/>
          </a:p>
        </p:txBody>
      </p:sp>
    </p:spTree>
    <p:extLst>
      <p:ext uri="{BB962C8B-B14F-4D97-AF65-F5344CB8AC3E}">
        <p14:creationId xmlns:p14="http://schemas.microsoft.com/office/powerpoint/2010/main" val="3933070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12EF7F-C1F9-4233-B36B-506E7C37DACD}" type="datetimeFigureOut">
              <a:rPr lang="en-US" smtClean="0"/>
              <a:pPr>
                <a:defRPr/>
              </a:pPr>
              <a:t>12/19/2018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542EA0-5E02-4C1B-9378-DA02C82AFCBF}" type="slidenum">
              <a:rPr lang="en-US" smtClean="0"/>
              <a:pPr>
                <a:defRPr/>
              </a:pPr>
              <a:t>‹#›</a:t>
            </a:fld>
            <a:endParaRPr lang="en-US" dirty="0"/>
          </a:p>
        </p:txBody>
      </p:sp>
    </p:spTree>
    <p:extLst>
      <p:ext uri="{BB962C8B-B14F-4D97-AF65-F5344CB8AC3E}">
        <p14:creationId xmlns:p14="http://schemas.microsoft.com/office/powerpoint/2010/main" val="1028081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12EF7F-C1F9-4233-B36B-506E7C37DACD}" type="datetimeFigureOut">
              <a:rPr lang="en-US" smtClean="0"/>
              <a:pPr>
                <a:defRPr/>
              </a:pPr>
              <a:t>12/19/2018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542EA0-5E02-4C1B-9378-DA02C82AFCBF}" type="slidenum">
              <a:rPr lang="en-US" smtClean="0"/>
              <a:pPr>
                <a:defRPr/>
              </a:pPr>
              <a:t>‹#›</a:t>
            </a:fld>
            <a:endParaRPr lang="en-US" dirty="0"/>
          </a:p>
        </p:txBody>
      </p:sp>
    </p:spTree>
    <p:extLst>
      <p:ext uri="{BB962C8B-B14F-4D97-AF65-F5344CB8AC3E}">
        <p14:creationId xmlns:p14="http://schemas.microsoft.com/office/powerpoint/2010/main" val="3231437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12EF7F-C1F9-4233-B36B-506E7C37DACD}" type="datetimeFigureOut">
              <a:rPr lang="en-US" smtClean="0"/>
              <a:pPr>
                <a:defRPr/>
              </a:pPr>
              <a:t>12/19/2018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542EA0-5E02-4C1B-9378-DA02C82AFCBF}" type="slidenum">
              <a:rPr lang="en-US" smtClean="0"/>
              <a:pPr>
                <a:defRPr/>
              </a:pPr>
              <a:t>‹#›</a:t>
            </a:fld>
            <a:endParaRPr lang="en-US" dirty="0"/>
          </a:p>
        </p:txBody>
      </p:sp>
    </p:spTree>
    <p:extLst>
      <p:ext uri="{BB962C8B-B14F-4D97-AF65-F5344CB8AC3E}">
        <p14:creationId xmlns:p14="http://schemas.microsoft.com/office/powerpoint/2010/main" val="115279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412EF7F-C1F9-4233-B36B-506E7C37DACD}" type="datetimeFigureOut">
              <a:rPr lang="en-US" smtClean="0"/>
              <a:pPr>
                <a:defRPr/>
              </a:pPr>
              <a:t>12/19/2018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D542EA0-5E02-4C1B-9378-DA02C82AFCBF}" type="slidenum">
              <a:rPr lang="en-US" smtClean="0"/>
              <a:pPr>
                <a:defRPr/>
              </a:pPr>
              <a:t>‹#›</a:t>
            </a:fld>
            <a:endParaRPr lang="en-US" dirty="0"/>
          </a:p>
        </p:txBody>
      </p:sp>
    </p:spTree>
    <p:extLst>
      <p:ext uri="{BB962C8B-B14F-4D97-AF65-F5344CB8AC3E}">
        <p14:creationId xmlns:p14="http://schemas.microsoft.com/office/powerpoint/2010/main" val="2478369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105E80D6-78B0-4E4A-8CC2-94CD85CC3584}" type="datetimeFigureOut">
              <a:rPr lang="en-US" smtClean="0"/>
              <a:pPr>
                <a:defRPr/>
              </a:pPr>
              <a:t>12/19/2018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48A7D95-AA1C-4B04-8D91-57C7DFE230B5}" type="slidenum">
              <a:rPr lang="en-US" smtClean="0"/>
              <a:pPr>
                <a:defRPr/>
              </a:pPr>
              <a:t>‹#›</a:t>
            </a:fld>
            <a:endParaRPr lang="en-US" dirty="0"/>
          </a:p>
        </p:txBody>
      </p:sp>
    </p:spTree>
    <p:extLst>
      <p:ext uri="{BB962C8B-B14F-4D97-AF65-F5344CB8AC3E}">
        <p14:creationId xmlns:p14="http://schemas.microsoft.com/office/powerpoint/2010/main" val="297838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184D658-9CD2-4ED3-B065-1632834A0A0F}" type="datetimeFigureOut">
              <a:rPr lang="en-US" smtClean="0"/>
              <a:pPr>
                <a:defRPr/>
              </a:pPr>
              <a:t>12/19/2018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42128EC-E449-4992-8EB4-0324990957BD}" type="slidenum">
              <a:rPr lang="en-US" smtClean="0"/>
              <a:pPr>
                <a:defRPr/>
              </a:pPr>
              <a:t>‹#›</a:t>
            </a:fld>
            <a:endParaRPr lang="en-US" dirty="0"/>
          </a:p>
        </p:txBody>
      </p:sp>
    </p:spTree>
    <p:extLst>
      <p:ext uri="{BB962C8B-B14F-4D97-AF65-F5344CB8AC3E}">
        <p14:creationId xmlns:p14="http://schemas.microsoft.com/office/powerpoint/2010/main" val="38649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fld id="{F0286C45-5EDE-472C-94DC-02AA1A43353B}" type="datetimeFigureOut">
              <a:rPr lang="en-US" smtClean="0"/>
              <a:pPr>
                <a:defRPr/>
              </a:pPr>
              <a:t>12/19/2018</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pPr>
              <a:defRPr/>
            </a:pPr>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pPr>
              <a:defRPr/>
            </a:pPr>
            <a:fld id="{20308618-44C1-4DED-B9E8-8AAE145FF8BB}" type="slidenum">
              <a:rPr lang="en-US" smtClean="0"/>
              <a:pPr>
                <a:defRPr/>
              </a:pPr>
              <a:t>‹#›</a:t>
            </a:fld>
            <a:endParaRPr lang="en-US" dirty="0"/>
          </a:p>
        </p:txBody>
      </p:sp>
    </p:spTree>
    <p:extLst>
      <p:ext uri="{BB962C8B-B14F-4D97-AF65-F5344CB8AC3E}">
        <p14:creationId xmlns:p14="http://schemas.microsoft.com/office/powerpoint/2010/main" val="1821040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751EEE4F-FAB8-4390-8299-4D9299350999}" type="datetimeFigureOut">
              <a:rPr lang="en-US" smtClean="0"/>
              <a:pPr>
                <a:defRPr/>
              </a:pPr>
              <a:t>12/19/2018</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pPr>
              <a:defRPr/>
            </a:pPr>
            <a:fld id="{92D9642F-CE08-47EF-A65B-DB55C9ED7E0B}" type="slidenum">
              <a:rPr lang="en-US" smtClean="0"/>
              <a:pPr>
                <a:defRPr/>
              </a:pPr>
              <a:t>‹#›</a:t>
            </a:fld>
            <a:endParaRPr lang="en-US" dirty="0"/>
          </a:p>
        </p:txBody>
      </p:sp>
    </p:spTree>
    <p:extLst>
      <p:ext uri="{BB962C8B-B14F-4D97-AF65-F5344CB8AC3E}">
        <p14:creationId xmlns:p14="http://schemas.microsoft.com/office/powerpoint/2010/main" val="1151916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54F9F416-FE33-43B1-8C6B-6C8F69D706E5}" type="datetimeFigureOut">
              <a:rPr lang="en-US" smtClean="0"/>
              <a:pPr>
                <a:defRPr/>
              </a:pPr>
              <a:t>12/19/2018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C71E90F-A880-4A5C-B5DC-5792D169B947}" type="slidenum">
              <a:rPr lang="en-US" smtClean="0"/>
              <a:pPr>
                <a:defRPr/>
              </a:pPr>
              <a:t>‹#›</a:t>
            </a:fld>
            <a:endParaRPr lang="en-US" dirty="0"/>
          </a:p>
        </p:txBody>
      </p:sp>
    </p:spTree>
    <p:extLst>
      <p:ext uri="{BB962C8B-B14F-4D97-AF65-F5344CB8AC3E}">
        <p14:creationId xmlns:p14="http://schemas.microsoft.com/office/powerpoint/2010/main" val="1894822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2211BD66-B93D-4EC2-9688-ED03B383FE67}" type="datetimeFigureOut">
              <a:rPr lang="en-US" smtClean="0"/>
              <a:pPr>
                <a:defRPr/>
              </a:pPr>
              <a:t>12/19/2018</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2F644529-73E3-493B-8EA4-C601418EB2C6}" type="slidenum">
              <a:rPr lang="en-US" smtClean="0"/>
              <a:pPr>
                <a:defRPr/>
              </a:pPr>
              <a:t>‹#›</a:t>
            </a:fld>
            <a:endParaRPr lang="en-US" dirty="0"/>
          </a:p>
        </p:txBody>
      </p:sp>
    </p:spTree>
    <p:extLst>
      <p:ext uri="{BB962C8B-B14F-4D97-AF65-F5344CB8AC3E}">
        <p14:creationId xmlns:p14="http://schemas.microsoft.com/office/powerpoint/2010/main" val="119616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6703133A-DBCB-435B-9869-3913CB92B5D3}" type="datetimeFigureOut">
              <a:rPr lang="en-US" smtClean="0"/>
              <a:pPr>
                <a:defRPr/>
              </a:pPr>
              <a:t>12/19/2018</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4759612-0C64-434F-90BA-469CD870B4A2}" type="slidenum">
              <a:rPr lang="en-US" smtClean="0"/>
              <a:pPr>
                <a:defRPr/>
              </a:pPr>
              <a:t>‹#›</a:t>
            </a:fld>
            <a:endParaRPr lang="en-US" dirty="0"/>
          </a:p>
        </p:txBody>
      </p:sp>
    </p:spTree>
    <p:extLst>
      <p:ext uri="{BB962C8B-B14F-4D97-AF65-F5344CB8AC3E}">
        <p14:creationId xmlns:p14="http://schemas.microsoft.com/office/powerpoint/2010/main" val="33726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47ABCE0-042E-48F6-86BE-8F9C31864802}" type="datetimeFigureOut">
              <a:rPr lang="en-US" smtClean="0"/>
              <a:pPr>
                <a:defRPr/>
              </a:pPr>
              <a:t>12/19/2018</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6D7E32C9-8C3A-4A59-93E0-0FEC17FEBF26}" type="slidenum">
              <a:rPr lang="en-US" smtClean="0"/>
              <a:pPr>
                <a:defRPr/>
              </a:pPr>
              <a:t>‹#›</a:t>
            </a:fld>
            <a:endParaRPr lang="en-US" dirty="0"/>
          </a:p>
        </p:txBody>
      </p:sp>
    </p:spTree>
    <p:extLst>
      <p:ext uri="{BB962C8B-B14F-4D97-AF65-F5344CB8AC3E}">
        <p14:creationId xmlns:p14="http://schemas.microsoft.com/office/powerpoint/2010/main" val="3061318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594A35F-F50A-47AF-B04A-EA5BF78CAAA8}" type="datetimeFigureOut">
              <a:rPr lang="en-US" smtClean="0"/>
              <a:pPr>
                <a:defRPr/>
              </a:pPr>
              <a:t>12/19/2018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36038A1-D57D-4AD3-A9A8-3F4728D17FCC}" type="slidenum">
              <a:rPr lang="en-US" smtClean="0"/>
              <a:pPr>
                <a:defRPr/>
              </a:pPr>
              <a:t>‹#›</a:t>
            </a:fld>
            <a:endParaRPr lang="en-US" dirty="0"/>
          </a:p>
        </p:txBody>
      </p:sp>
    </p:spTree>
    <p:extLst>
      <p:ext uri="{BB962C8B-B14F-4D97-AF65-F5344CB8AC3E}">
        <p14:creationId xmlns:p14="http://schemas.microsoft.com/office/powerpoint/2010/main" val="91933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E7AECD9-1A9A-4950-9BD8-DABC5406EF68}" type="datetimeFigureOut">
              <a:rPr lang="en-US" smtClean="0"/>
              <a:pPr>
                <a:defRPr/>
              </a:pPr>
              <a:t>12/19/2018</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74B5009-0BC1-4FE7-8547-940B174A84D9}" type="slidenum">
              <a:rPr lang="en-US" smtClean="0"/>
              <a:pPr>
                <a:defRPr/>
              </a:pPr>
              <a:t>‹#›</a:t>
            </a:fld>
            <a:endParaRPr lang="en-US" dirty="0"/>
          </a:p>
        </p:txBody>
      </p:sp>
    </p:spTree>
    <p:extLst>
      <p:ext uri="{BB962C8B-B14F-4D97-AF65-F5344CB8AC3E}">
        <p14:creationId xmlns:p14="http://schemas.microsoft.com/office/powerpoint/2010/main" val="1284351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0412EF7F-C1F9-4233-B36B-506E7C37DACD}" type="datetimeFigureOut">
              <a:rPr lang="en-US" smtClean="0"/>
              <a:pPr>
                <a:defRPr/>
              </a:pPr>
              <a:t>12/19/2018</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3D542EA0-5E02-4C1B-9378-DA02C82AFCBF}" type="slidenum">
              <a:rPr lang="en-US" smtClean="0"/>
              <a:pPr>
                <a:defRPr/>
              </a:pPr>
              <a:t>‹#›</a:t>
            </a:fld>
            <a:endParaRPr lang="en-US" dirty="0"/>
          </a:p>
        </p:txBody>
      </p:sp>
    </p:spTree>
    <p:extLst>
      <p:ext uri="{BB962C8B-B14F-4D97-AF65-F5344CB8AC3E}">
        <p14:creationId xmlns:p14="http://schemas.microsoft.com/office/powerpoint/2010/main" val="513195841"/>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 id="2147483955" r:id="rId13"/>
    <p:sldLayoutId id="2147483956" r:id="rId14"/>
    <p:sldLayoutId id="2147483957" r:id="rId15"/>
    <p:sldLayoutId id="2147483958" r:id="rId16"/>
    <p:sldLayoutId id="21474839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www.pharmcas.org/preparing-to-apply/application-instructions/" TargetMode="External"/><Relationship Id="rId3" Type="http://schemas.openxmlformats.org/officeDocument/2006/relationships/hyperlink" Target="https://students-residents.aamc.org/applying-medical-school/applying-medical-school-process/applying-medical-school-amcas/" TargetMode="External"/><Relationship Id="rId7" Type="http://schemas.openxmlformats.org/officeDocument/2006/relationships/hyperlink" Target="https://help.liaisonedu.com/OptomCAS_Applicant_Help_Cente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adea.org/GoDental/ADEA_AADSAS_Application/Supporting_Information.aspx" TargetMode="External"/><Relationship Id="rId11" Type="http://schemas.openxmlformats.org/officeDocument/2006/relationships/hyperlink" Target="https://www.gvsu.edu/clasadvising/pre-professional-programs-14.htm" TargetMode="External"/><Relationship Id="rId5" Type="http://schemas.openxmlformats.org/officeDocument/2006/relationships/hyperlink" Target="https://portal.chirocas.org/" TargetMode="External"/><Relationship Id="rId10" Type="http://schemas.openxmlformats.org/officeDocument/2006/relationships/hyperlink" Target="https://help.liaisonedu.com/VMCAS_Applicant_Help_Center/Filling_Out_Your_VMCAS_Application" TargetMode="External"/><Relationship Id="rId4" Type="http://schemas.openxmlformats.org/officeDocument/2006/relationships/hyperlink" Target="https://www.aacom.org/become-a-doctor/applying/aacomas-application-instructions" TargetMode="External"/><Relationship Id="rId9" Type="http://schemas.openxmlformats.org/officeDocument/2006/relationships/hyperlink" Target="https://help.liaisonedu.com/AACPMAS_Applicant_Help_Cent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s-residents.aamc.org/applying-medical-school/preparing-med-school/anatomy-applica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gvsu.edu/clasadvising/pre-professional-programs-14.htm" TargetMode="External"/><Relationship Id="rId4" Type="http://schemas.openxmlformats.org/officeDocument/2006/relationships/hyperlink" Target="https://scottjeffrey.com/core-values-list/#A_List_of_Over_200_Personal_Valu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hyperlink" Target="https://students-residents.aamc.org/applying-medical-school/preparing-med-school/anatomy-applican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scottjeffrey.com/core-values-list/#A_List_of_Over_200_Personal_Value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398" y="1519285"/>
            <a:ext cx="6577361" cy="3172457"/>
          </a:xfrm>
        </p:spPr>
        <p:txBody>
          <a:bodyPr>
            <a:normAutofit/>
          </a:bodyPr>
          <a:lstStyle/>
          <a:p>
            <a:pPr algn="ctr"/>
            <a:r>
              <a:rPr lang="en-US" sz="4400" dirty="0" smtClean="0"/>
              <a:t>Personal Statements for Professional Schools</a:t>
            </a:r>
            <a:br>
              <a:rPr lang="en-US" sz="4400" dirty="0" smtClean="0"/>
            </a:br>
            <a:r>
              <a:rPr lang="en-US" sz="4400" dirty="0"/>
              <a:t/>
            </a:r>
            <a:br>
              <a:rPr lang="en-US" sz="4400" dirty="0"/>
            </a:br>
            <a:endParaRPr lang="en-US" sz="4400" dirty="0"/>
          </a:p>
        </p:txBody>
      </p:sp>
      <p:sp>
        <p:nvSpPr>
          <p:cNvPr id="4" name="Title 1"/>
          <p:cNvSpPr txBox="1">
            <a:spLocks/>
          </p:cNvSpPr>
          <p:nvPr/>
        </p:nvSpPr>
        <p:spPr>
          <a:xfrm>
            <a:off x="4682310" y="4614203"/>
            <a:ext cx="4605126" cy="2712581"/>
          </a:xfrm>
          <a:prstGeom prst="rect">
            <a:avLst/>
          </a:prstGeom>
          <a:effectLst/>
        </p:spPr>
        <p:txBody>
          <a:bodyPr vert="horz" lIns="91440" tIns="45720" rIns="91440" bIns="45720" rtlCol="0" anchor="b">
            <a:normAutofit fontScale="77500" lnSpcReduction="20000"/>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4400" dirty="0" smtClean="0"/>
              <a:t>Featuring</a:t>
            </a:r>
          </a:p>
          <a:p>
            <a:pPr algn="ctr" fontAlgn="auto">
              <a:spcAft>
                <a:spcPts val="0"/>
              </a:spcAft>
            </a:pPr>
            <a:endParaRPr lang="en-US" sz="4400" dirty="0"/>
          </a:p>
          <a:p>
            <a:pPr algn="ctr" fontAlgn="auto">
              <a:spcAft>
                <a:spcPts val="0"/>
              </a:spcAft>
            </a:pPr>
            <a:r>
              <a:rPr lang="en-US" sz="4400" dirty="0" smtClean="0"/>
              <a:t>Julie Amon-Mattox</a:t>
            </a:r>
          </a:p>
          <a:p>
            <a:pPr algn="ctr" fontAlgn="auto">
              <a:spcAft>
                <a:spcPts val="0"/>
              </a:spcAft>
            </a:pPr>
            <a:r>
              <a:rPr lang="en-US" sz="4400" dirty="0" smtClean="0"/>
              <a:t>Alexis Schewe</a:t>
            </a:r>
            <a:br>
              <a:rPr lang="en-US" sz="4400" dirty="0" smtClean="0"/>
            </a:br>
            <a:r>
              <a:rPr lang="en-US" sz="4400" dirty="0" smtClean="0"/>
              <a:t/>
            </a:r>
            <a:br>
              <a:rPr lang="en-US" sz="4400" dirty="0" smtClean="0"/>
            </a:br>
            <a:endParaRPr lang="en-US" sz="4400" dirty="0"/>
          </a:p>
        </p:txBody>
      </p:sp>
    </p:spTree>
    <p:extLst>
      <p:ext uri="{BB962C8B-B14F-4D97-AF65-F5344CB8AC3E}">
        <p14:creationId xmlns:p14="http://schemas.microsoft.com/office/powerpoint/2010/main" val="1079233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87" y="0"/>
            <a:ext cx="10242177" cy="6858000"/>
          </a:xfrm>
          <a:prstGeom prst="rect">
            <a:avLst/>
          </a:prstGeom>
        </p:spPr>
      </p:pic>
    </p:spTree>
    <p:extLst>
      <p:ext uri="{BB962C8B-B14F-4D97-AF65-F5344CB8AC3E}">
        <p14:creationId xmlns:p14="http://schemas.microsoft.com/office/powerpoint/2010/main" val="476776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228604"/>
            <a:ext cx="7704667" cy="1981200"/>
          </a:xfrm>
        </p:spPr>
        <p:txBody>
          <a:bodyPr/>
          <a:lstStyle/>
          <a:p>
            <a:r>
              <a:rPr lang="en-US" dirty="0" smtClean="0"/>
              <a:t>References &amp; Resources</a:t>
            </a:r>
            <a:br>
              <a:rPr lang="en-US" dirty="0" smtClean="0"/>
            </a:br>
            <a:r>
              <a:rPr lang="en-US" dirty="0"/>
              <a:t/>
            </a:r>
            <a:br>
              <a:rPr lang="en-US" dirty="0"/>
            </a:br>
            <a:endParaRPr lang="en-US" dirty="0"/>
          </a:p>
        </p:txBody>
      </p:sp>
      <p:sp>
        <p:nvSpPr>
          <p:cNvPr id="3" name="Content Placeholder 2"/>
          <p:cNvSpPr>
            <a:spLocks noGrp="1"/>
          </p:cNvSpPr>
          <p:nvPr>
            <p:ph idx="1"/>
          </p:nvPr>
        </p:nvSpPr>
        <p:spPr>
          <a:xfrm>
            <a:off x="982133" y="679643"/>
            <a:ext cx="8161867" cy="4985657"/>
          </a:xfrm>
        </p:spPr>
        <p:txBody>
          <a:bodyPr>
            <a:normAutofit/>
          </a:bodyPr>
          <a:lstStyle/>
          <a:p>
            <a:r>
              <a:rPr lang="en-US" dirty="0" smtClean="0"/>
              <a:t>Allopathic (</a:t>
            </a:r>
            <a:r>
              <a:rPr lang="en-US" dirty="0" smtClean="0">
                <a:solidFill>
                  <a:srgbClr val="FF0000"/>
                </a:solidFill>
                <a:hlinkClick r:id="rId3"/>
              </a:rPr>
              <a:t>AMCAS Application Information</a:t>
            </a:r>
            <a:r>
              <a:rPr lang="en-US" dirty="0" smtClean="0"/>
              <a:t>)</a:t>
            </a:r>
          </a:p>
          <a:p>
            <a:r>
              <a:rPr lang="en-US" dirty="0" smtClean="0"/>
              <a:t>Osteopathic (</a:t>
            </a:r>
            <a:r>
              <a:rPr lang="en-US" dirty="0" smtClean="0">
                <a:hlinkClick r:id="rId4"/>
              </a:rPr>
              <a:t>AACOMAS Application Information</a:t>
            </a:r>
            <a:r>
              <a:rPr lang="en-US" dirty="0" smtClean="0"/>
              <a:t>) </a:t>
            </a:r>
          </a:p>
          <a:p>
            <a:r>
              <a:rPr lang="en-US" dirty="0" smtClean="0"/>
              <a:t>Chiropractic (</a:t>
            </a:r>
            <a:r>
              <a:rPr lang="en-US" dirty="0" smtClean="0">
                <a:hlinkClick r:id="rId5"/>
              </a:rPr>
              <a:t>ChiroCAS Application Information</a:t>
            </a:r>
            <a:r>
              <a:rPr lang="en-US" dirty="0" smtClean="0"/>
              <a:t>, click </a:t>
            </a:r>
            <a:r>
              <a:rPr lang="en-US" dirty="0"/>
              <a:t>Instructions and FAQs on the left</a:t>
            </a:r>
            <a:r>
              <a:rPr lang="en-US" dirty="0" smtClean="0"/>
              <a:t>)  </a:t>
            </a:r>
          </a:p>
          <a:p>
            <a:r>
              <a:rPr lang="en-US" dirty="0" smtClean="0"/>
              <a:t>Dental (</a:t>
            </a:r>
            <a:r>
              <a:rPr lang="en-US" dirty="0" smtClean="0">
                <a:solidFill>
                  <a:srgbClr val="FF0000"/>
                </a:solidFill>
                <a:hlinkClick r:id="rId6"/>
              </a:rPr>
              <a:t>ADEA Supporting Information</a:t>
            </a:r>
            <a:r>
              <a:rPr lang="en-US" dirty="0" smtClean="0"/>
              <a:t>)</a:t>
            </a:r>
          </a:p>
          <a:p>
            <a:r>
              <a:rPr lang="en-US" dirty="0" smtClean="0"/>
              <a:t>Optometry (</a:t>
            </a:r>
            <a:r>
              <a:rPr lang="en-US" dirty="0" smtClean="0">
                <a:hlinkClick r:id="rId7"/>
              </a:rPr>
              <a:t>OptomCAS Application Information</a:t>
            </a:r>
            <a:r>
              <a:rPr lang="en-US" dirty="0" smtClean="0"/>
              <a:t>)</a:t>
            </a:r>
          </a:p>
          <a:p>
            <a:r>
              <a:rPr lang="en-US" dirty="0" smtClean="0"/>
              <a:t>Pharmacy (</a:t>
            </a:r>
            <a:r>
              <a:rPr lang="en-US" dirty="0" smtClean="0">
                <a:hlinkClick r:id="rId8"/>
              </a:rPr>
              <a:t>PharmCAS</a:t>
            </a:r>
            <a:r>
              <a:rPr lang="en-US" dirty="0">
                <a:hlinkClick r:id="rId8"/>
              </a:rPr>
              <a:t> </a:t>
            </a:r>
            <a:r>
              <a:rPr lang="en-US" dirty="0" smtClean="0">
                <a:hlinkClick r:id="rId8"/>
              </a:rPr>
              <a:t>Application Information</a:t>
            </a:r>
            <a:r>
              <a:rPr lang="en-US" dirty="0" smtClean="0"/>
              <a:t>)</a:t>
            </a:r>
          </a:p>
          <a:p>
            <a:r>
              <a:rPr lang="en-US" dirty="0" smtClean="0"/>
              <a:t>Podiatry (</a:t>
            </a:r>
            <a:r>
              <a:rPr lang="en-US" dirty="0" smtClean="0">
                <a:hlinkClick r:id="rId9"/>
              </a:rPr>
              <a:t>AACPMAS Application Information</a:t>
            </a:r>
            <a:r>
              <a:rPr lang="en-US" dirty="0" smtClean="0"/>
              <a:t>)</a:t>
            </a:r>
          </a:p>
          <a:p>
            <a:r>
              <a:rPr lang="en-US" dirty="0" smtClean="0"/>
              <a:t>Veterinary (</a:t>
            </a:r>
            <a:r>
              <a:rPr lang="en-US" dirty="0" smtClean="0">
                <a:hlinkClick r:id="rId10"/>
              </a:rPr>
              <a:t>VMCAS Application Information</a:t>
            </a:r>
            <a:r>
              <a:rPr lang="en-US" dirty="0" smtClean="0"/>
              <a:t>)</a:t>
            </a:r>
          </a:p>
        </p:txBody>
      </p:sp>
      <p:sp>
        <p:nvSpPr>
          <p:cNvPr id="4" name="TextBox 3"/>
          <p:cNvSpPr txBox="1"/>
          <p:nvPr/>
        </p:nvSpPr>
        <p:spPr>
          <a:xfrm>
            <a:off x="1997766" y="5695118"/>
            <a:ext cx="6291469" cy="923330"/>
          </a:xfrm>
          <a:prstGeom prst="rect">
            <a:avLst/>
          </a:prstGeom>
          <a:noFill/>
        </p:spPr>
        <p:txBody>
          <a:bodyPr wrap="square" rtlCol="0">
            <a:spAutoFit/>
          </a:bodyPr>
          <a:lstStyle/>
          <a:p>
            <a:r>
              <a:rPr lang="en-US" b="1" u="sng" dirty="0" smtClean="0"/>
              <a:t>Pre-Professional Program Website</a:t>
            </a:r>
            <a:endParaRPr lang="en-US" b="1" u="sng" dirty="0" smtClean="0">
              <a:hlinkClick r:id="rId11"/>
            </a:endParaRPr>
          </a:p>
          <a:p>
            <a:r>
              <a:rPr lang="en-US" dirty="0" smtClean="0">
                <a:hlinkClick r:id="rId11"/>
              </a:rPr>
              <a:t>https</a:t>
            </a:r>
            <a:r>
              <a:rPr lang="en-US" dirty="0">
                <a:hlinkClick r:id="rId11"/>
              </a:rPr>
              <a:t>://</a:t>
            </a:r>
            <a:r>
              <a:rPr lang="en-US" dirty="0" smtClean="0">
                <a:hlinkClick r:id="rId11"/>
              </a:rPr>
              <a:t>www.gvsu.edu/clasadvising/pre-professional-programs-14.htm</a:t>
            </a:r>
            <a:r>
              <a:rPr lang="en-US" dirty="0" smtClean="0"/>
              <a:t>  </a:t>
            </a:r>
            <a:endParaRPr lang="en-US" dirty="0"/>
          </a:p>
        </p:txBody>
      </p:sp>
    </p:spTree>
    <p:extLst>
      <p:ext uri="{BB962C8B-B14F-4D97-AF65-F5344CB8AC3E}">
        <p14:creationId xmlns:p14="http://schemas.microsoft.com/office/powerpoint/2010/main" val="604346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&amp; Resources</a:t>
            </a:r>
            <a:br>
              <a:rPr lang="en-US" dirty="0" smtClean="0"/>
            </a:br>
            <a:r>
              <a:rPr lang="en-US" dirty="0"/>
              <a:t/>
            </a:r>
            <a:br>
              <a:rPr lang="en-US" dirty="0"/>
            </a:br>
            <a:endParaRPr lang="en-US" dirty="0"/>
          </a:p>
        </p:txBody>
      </p:sp>
      <p:sp>
        <p:nvSpPr>
          <p:cNvPr id="3" name="Content Placeholder 2"/>
          <p:cNvSpPr>
            <a:spLocks noGrp="1"/>
          </p:cNvSpPr>
          <p:nvPr>
            <p:ph idx="1"/>
          </p:nvPr>
        </p:nvSpPr>
        <p:spPr>
          <a:xfrm>
            <a:off x="982133" y="1196482"/>
            <a:ext cx="8161867" cy="4985657"/>
          </a:xfrm>
        </p:spPr>
        <p:txBody>
          <a:bodyPr>
            <a:normAutofit/>
          </a:bodyPr>
          <a:lstStyle/>
          <a:p>
            <a:r>
              <a:rPr lang="en-US" dirty="0" smtClean="0"/>
              <a:t>Anatomy of </a:t>
            </a:r>
            <a:r>
              <a:rPr lang="en-US" dirty="0"/>
              <a:t>an Applicant - </a:t>
            </a:r>
            <a:r>
              <a:rPr lang="en-US" dirty="0">
                <a:hlinkClick r:id="rId3"/>
              </a:rPr>
              <a:t>https://students-residents.aamc.org/applying-medical-school/preparing-med-school/anatomy-applicant</a:t>
            </a:r>
            <a:r>
              <a:rPr lang="en-US" dirty="0" smtClean="0">
                <a:hlinkClick r:id="rId3"/>
              </a:rPr>
              <a:t>/</a:t>
            </a:r>
            <a:r>
              <a:rPr lang="en-US" dirty="0" smtClean="0"/>
              <a:t>  </a:t>
            </a:r>
          </a:p>
          <a:p>
            <a:r>
              <a:rPr lang="en-US" dirty="0"/>
              <a:t>Personal Values List - </a:t>
            </a:r>
            <a:r>
              <a:rPr lang="en-US" dirty="0">
                <a:hlinkClick r:id="rId4"/>
              </a:rPr>
              <a:t>https://scottjeffrey.com/core-values-list/#</a:t>
            </a:r>
            <a:r>
              <a:rPr lang="en-US" dirty="0" smtClean="0">
                <a:hlinkClick r:id="rId4"/>
              </a:rPr>
              <a:t>A_List_of_Over_200_Personal_Values</a:t>
            </a:r>
            <a:r>
              <a:rPr lang="en-US" dirty="0" smtClean="0"/>
              <a:t>  </a:t>
            </a:r>
          </a:p>
          <a:p>
            <a:endParaRPr lang="en-US" dirty="0" smtClean="0"/>
          </a:p>
        </p:txBody>
      </p:sp>
      <p:sp>
        <p:nvSpPr>
          <p:cNvPr id="4" name="TextBox 3"/>
          <p:cNvSpPr txBox="1"/>
          <p:nvPr/>
        </p:nvSpPr>
        <p:spPr>
          <a:xfrm>
            <a:off x="1997766" y="5695118"/>
            <a:ext cx="6291469" cy="923330"/>
          </a:xfrm>
          <a:prstGeom prst="rect">
            <a:avLst/>
          </a:prstGeom>
          <a:noFill/>
        </p:spPr>
        <p:txBody>
          <a:bodyPr wrap="square" rtlCol="0">
            <a:spAutoFit/>
          </a:bodyPr>
          <a:lstStyle/>
          <a:p>
            <a:r>
              <a:rPr lang="en-US" b="1" u="sng" dirty="0" smtClean="0"/>
              <a:t>Pre-Professional Program Website</a:t>
            </a:r>
            <a:endParaRPr lang="en-US" b="1" u="sng" dirty="0" smtClean="0">
              <a:hlinkClick r:id="rId5"/>
            </a:endParaRPr>
          </a:p>
          <a:p>
            <a:r>
              <a:rPr lang="en-US" dirty="0" smtClean="0">
                <a:hlinkClick r:id="rId5"/>
              </a:rPr>
              <a:t>https</a:t>
            </a:r>
            <a:r>
              <a:rPr lang="en-US" dirty="0">
                <a:hlinkClick r:id="rId5"/>
              </a:rPr>
              <a:t>://</a:t>
            </a:r>
            <a:r>
              <a:rPr lang="en-US" dirty="0" smtClean="0">
                <a:hlinkClick r:id="rId5"/>
              </a:rPr>
              <a:t>www.gvsu.edu/clasadvising/pre-professional-programs-14.htm</a:t>
            </a:r>
            <a:r>
              <a:rPr lang="en-US" dirty="0" smtClean="0"/>
              <a:t>  </a:t>
            </a:r>
            <a:endParaRPr lang="en-US" dirty="0"/>
          </a:p>
        </p:txBody>
      </p:sp>
    </p:spTree>
    <p:extLst>
      <p:ext uri="{BB962C8B-B14F-4D97-AF65-F5344CB8AC3E}">
        <p14:creationId xmlns:p14="http://schemas.microsoft.com/office/powerpoint/2010/main" val="803339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6398" y="1519285"/>
            <a:ext cx="6577361" cy="3172457"/>
          </a:xfrm>
        </p:spPr>
        <p:txBody>
          <a:bodyPr>
            <a:normAutofit fontScale="90000"/>
          </a:bodyPr>
          <a:lstStyle/>
          <a:p>
            <a:pPr algn="ctr"/>
            <a:r>
              <a:rPr lang="en-US" sz="4400" dirty="0" smtClean="0"/>
              <a:t>Personal Statements for Professional Schools</a:t>
            </a:r>
            <a:br>
              <a:rPr lang="en-US" sz="4400" dirty="0" smtClean="0"/>
            </a:br>
            <a:r>
              <a:rPr lang="en-US" sz="4400" dirty="0"/>
              <a:t/>
            </a:r>
            <a:br>
              <a:rPr lang="en-US" sz="4400" dirty="0"/>
            </a:br>
            <a:r>
              <a:rPr lang="en-US" sz="4400" dirty="0" smtClean="0"/>
              <a:t>Part </a:t>
            </a:r>
            <a:r>
              <a:rPr lang="en-US" sz="4400" dirty="0"/>
              <a:t>I</a:t>
            </a:r>
            <a:r>
              <a:rPr lang="en-US" sz="4400" dirty="0" smtClean="0"/>
              <a:t/>
            </a:r>
            <a:br>
              <a:rPr lang="en-US" sz="4400" dirty="0" smtClean="0"/>
            </a:br>
            <a:r>
              <a:rPr lang="en-US" sz="4400" dirty="0" smtClean="0"/>
              <a:t>Pre-Planning</a:t>
            </a:r>
            <a:endParaRPr lang="en-US" sz="4400" dirty="0"/>
          </a:p>
        </p:txBody>
      </p:sp>
    </p:spTree>
    <p:extLst>
      <p:ext uri="{BB962C8B-B14F-4D97-AF65-F5344CB8AC3E}">
        <p14:creationId xmlns:p14="http://schemas.microsoft.com/office/powerpoint/2010/main" val="3974480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598" y="663384"/>
            <a:ext cx="6412992" cy="4584192"/>
          </a:xfrm>
          <a:prstGeom prst="rect">
            <a:avLst/>
          </a:prstGeom>
        </p:spPr>
      </p:pic>
      <p:sp>
        <p:nvSpPr>
          <p:cNvPr id="8" name="Rectangle 7"/>
          <p:cNvSpPr/>
          <p:nvPr/>
        </p:nvSpPr>
        <p:spPr>
          <a:xfrm rot="1764855">
            <a:off x="716998" y="4939800"/>
            <a:ext cx="3589627" cy="61555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400" b="1" cap="none" spc="0" dirty="0" smtClean="0">
                <a:ln/>
                <a:solidFill>
                  <a:schemeClr val="accent4"/>
                </a:solidFill>
                <a:effectLst/>
              </a:rPr>
              <a:t>Maximize Space</a:t>
            </a:r>
            <a:endParaRPr lang="en-US" sz="3400" b="1" cap="none" spc="0" dirty="0">
              <a:ln/>
              <a:solidFill>
                <a:schemeClr val="accent4"/>
              </a:solidFill>
              <a:effectLst/>
            </a:endParaRPr>
          </a:p>
        </p:txBody>
      </p:sp>
      <p:sp>
        <p:nvSpPr>
          <p:cNvPr id="9" name="Rectangle 8"/>
          <p:cNvSpPr/>
          <p:nvPr/>
        </p:nvSpPr>
        <p:spPr>
          <a:xfrm rot="20057797">
            <a:off x="5278803" y="4098005"/>
            <a:ext cx="3589627" cy="113877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400" b="1" cap="none" spc="0" dirty="0" smtClean="0">
                <a:ln/>
                <a:solidFill>
                  <a:schemeClr val="accent4"/>
                </a:solidFill>
                <a:effectLst/>
              </a:rPr>
              <a:t>Reduce Redundancies</a:t>
            </a:r>
            <a:endParaRPr lang="en-US" sz="3400" b="1" cap="none" spc="0" dirty="0">
              <a:ln/>
              <a:solidFill>
                <a:schemeClr val="accent4"/>
              </a:solidFill>
              <a:effectLst/>
            </a:endParaRPr>
          </a:p>
        </p:txBody>
      </p:sp>
    </p:spTree>
    <p:extLst>
      <p:ext uri="{BB962C8B-B14F-4D97-AF65-F5344CB8AC3E}">
        <p14:creationId xmlns:p14="http://schemas.microsoft.com/office/powerpoint/2010/main" val="1564431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8966"/>
            <a:ext cx="7704667" cy="1981200"/>
          </a:xfrm>
        </p:spPr>
        <p:txBody>
          <a:bodyPr/>
          <a:lstStyle/>
          <a:p>
            <a:r>
              <a:rPr lang="en-US" dirty="0" smtClean="0"/>
              <a:t>Work &amp; Experience Section</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0941084"/>
              </p:ext>
            </p:extLst>
          </p:nvPr>
        </p:nvGraphicFramePr>
        <p:xfrm>
          <a:off x="834215" y="654427"/>
          <a:ext cx="8000502" cy="4867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439333" y="5177122"/>
            <a:ext cx="7704667" cy="1981200"/>
          </a:xfrm>
          <a:prstGeom prst="rect">
            <a:avLst/>
          </a:prstGeom>
          <a:effectLst/>
        </p:spPr>
        <p:txBody>
          <a:bodyPr vert="horz" lIns="91440" tIns="45720" rIns="91440" bIns="45720" rtlCol="0" anchor="ctr">
            <a:normAutofit fontScale="85000"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dirty="0" smtClean="0"/>
              <a:t>How did each of your experiences </a:t>
            </a:r>
            <a:r>
              <a:rPr lang="en-US" b="1" dirty="0" smtClean="0">
                <a:solidFill>
                  <a:srgbClr val="C00000"/>
                </a:solidFill>
              </a:rPr>
              <a:t>challenge</a:t>
            </a:r>
            <a:r>
              <a:rPr lang="en-US" dirty="0" smtClean="0"/>
              <a:t>,</a:t>
            </a:r>
            <a:r>
              <a:rPr lang="en-US" dirty="0" smtClean="0">
                <a:solidFill>
                  <a:srgbClr val="C00000"/>
                </a:solidFill>
              </a:rPr>
              <a:t> </a:t>
            </a:r>
            <a:r>
              <a:rPr lang="en-US" b="1" dirty="0" smtClean="0">
                <a:solidFill>
                  <a:srgbClr val="C00000"/>
                </a:solidFill>
              </a:rPr>
              <a:t>change</a:t>
            </a:r>
            <a:r>
              <a:rPr lang="en-US" dirty="0" smtClean="0"/>
              <a:t>, and </a:t>
            </a:r>
            <a:r>
              <a:rPr lang="en-US" b="1" dirty="0" smtClean="0">
                <a:solidFill>
                  <a:srgbClr val="C00000"/>
                </a:solidFill>
              </a:rPr>
              <a:t>inform</a:t>
            </a:r>
            <a:r>
              <a:rPr lang="en-US" dirty="0" smtClean="0">
                <a:solidFill>
                  <a:srgbClr val="C00000"/>
                </a:solidFill>
              </a:rPr>
              <a:t> </a:t>
            </a:r>
            <a:r>
              <a:rPr lang="en-US" dirty="0" smtClean="0"/>
              <a:t>your understanding of your professional area?</a:t>
            </a:r>
            <a:br>
              <a:rPr lang="en-US" dirty="0" smtClean="0"/>
            </a:br>
            <a:endParaRPr lang="en-US" dirty="0"/>
          </a:p>
        </p:txBody>
      </p:sp>
    </p:spTree>
    <p:extLst>
      <p:ext uri="{BB962C8B-B14F-4D97-AF65-F5344CB8AC3E}">
        <p14:creationId xmlns:p14="http://schemas.microsoft.com/office/powerpoint/2010/main" val="42041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
            <a:ext cx="7704667" cy="1981200"/>
          </a:xfrm>
        </p:spPr>
        <p:txBody>
          <a:bodyPr/>
          <a:lstStyle/>
          <a:p>
            <a:r>
              <a:rPr lang="en-US" dirty="0" smtClean="0"/>
              <a:t>Core Competencies</a:t>
            </a:r>
            <a:br>
              <a:rPr lang="en-US" dirty="0" smtClean="0"/>
            </a:br>
            <a:r>
              <a:rPr lang="en-US" dirty="0"/>
              <a:t/>
            </a:r>
            <a:br>
              <a:rPr lang="en-US" dirty="0"/>
            </a:br>
            <a:endParaRPr lang="en-US" dirty="0"/>
          </a:p>
        </p:txBody>
      </p:sp>
      <p:pic>
        <p:nvPicPr>
          <p:cNvPr id="1026" name="Picture 2" descr="The core competencie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4687" y="787145"/>
            <a:ext cx="6116563" cy="610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508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
            <a:ext cx="7704667" cy="1981200"/>
          </a:xfrm>
        </p:spPr>
        <p:txBody>
          <a:bodyPr/>
          <a:lstStyle/>
          <a:p>
            <a:r>
              <a:rPr lang="en-US" dirty="0" smtClean="0"/>
              <a:t>Ranking your Proficiency</a:t>
            </a:r>
            <a:br>
              <a:rPr lang="en-US" dirty="0" smtClean="0"/>
            </a:br>
            <a:r>
              <a:rPr lang="en-US" dirty="0"/>
              <a:t/>
            </a:r>
            <a:br>
              <a:rPr lang="en-US" dirty="0"/>
            </a:br>
            <a:endParaRPr lang="en-US" dirty="0"/>
          </a:p>
        </p:txBody>
      </p:sp>
      <p:sp>
        <p:nvSpPr>
          <p:cNvPr id="3" name="Content Placeholder 2"/>
          <p:cNvSpPr>
            <a:spLocks noGrp="1"/>
          </p:cNvSpPr>
          <p:nvPr>
            <p:ph idx="1"/>
          </p:nvPr>
        </p:nvSpPr>
        <p:spPr>
          <a:xfrm>
            <a:off x="982132" y="293915"/>
            <a:ext cx="8002842" cy="3332816"/>
          </a:xfrm>
        </p:spPr>
        <p:txBody>
          <a:bodyPr/>
          <a:lstStyle/>
          <a:p>
            <a:pPr marL="0" indent="0">
              <a:buNone/>
            </a:pPr>
            <a:r>
              <a:rPr lang="en-US" sz="3200" b="1" dirty="0" smtClean="0">
                <a:solidFill>
                  <a:srgbClr val="C00000"/>
                </a:solidFill>
              </a:rPr>
              <a:t>Resilience &amp; Adaptability (Step 1)</a:t>
            </a:r>
            <a:endParaRPr lang="en-US" b="1" dirty="0" smtClean="0"/>
          </a:p>
          <a:p>
            <a:r>
              <a:rPr lang="en-US" dirty="0" smtClean="0"/>
              <a:t>Demonstrates </a:t>
            </a:r>
            <a:r>
              <a:rPr lang="en-US" dirty="0"/>
              <a:t>tolerance of stressful or changing environments or </a:t>
            </a:r>
            <a:r>
              <a:rPr lang="en-US" dirty="0" smtClean="0"/>
              <a:t>situations and </a:t>
            </a:r>
            <a:r>
              <a:rPr lang="en-US" dirty="0"/>
              <a:t>adapts effectively to them; is persistent, even under difficult situations; recovers from setbacks</a:t>
            </a:r>
            <a:r>
              <a:rPr lang="en-US" dirty="0" smtClean="0"/>
              <a:t>.</a:t>
            </a:r>
          </a:p>
        </p:txBody>
      </p:sp>
      <p:sp>
        <p:nvSpPr>
          <p:cNvPr id="6" name="Content Placeholder 2"/>
          <p:cNvSpPr txBox="1">
            <a:spLocks/>
          </p:cNvSpPr>
          <p:nvPr/>
        </p:nvSpPr>
        <p:spPr>
          <a:xfrm>
            <a:off x="1134532" y="2928258"/>
            <a:ext cx="7704667" cy="33328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fontAlgn="auto">
              <a:buFont typeface="Arial"/>
              <a:buNone/>
            </a:pPr>
            <a:r>
              <a:rPr lang="en-US" b="1" u="sng" dirty="0" smtClean="0"/>
              <a:t>(Step 2) Ranking – choose 1 that best describes your proficiency</a:t>
            </a:r>
          </a:p>
          <a:p>
            <a:pPr fontAlgn="auto"/>
            <a:r>
              <a:rPr lang="en-US" b="1" dirty="0" smtClean="0">
                <a:solidFill>
                  <a:srgbClr val="C00000"/>
                </a:solidFill>
              </a:rPr>
              <a:t>Planning</a:t>
            </a:r>
            <a:r>
              <a:rPr lang="en-US" dirty="0" smtClean="0"/>
              <a:t>: Preparing to gain experience or exploring options</a:t>
            </a:r>
          </a:p>
          <a:p>
            <a:pPr fontAlgn="auto"/>
            <a:r>
              <a:rPr lang="en-US" b="1" dirty="0" smtClean="0">
                <a:solidFill>
                  <a:srgbClr val="C00000"/>
                </a:solidFill>
              </a:rPr>
              <a:t>Progressing: </a:t>
            </a:r>
            <a:r>
              <a:rPr lang="en-US" dirty="0" smtClean="0"/>
              <a:t>Currently gaining experience, somewhat familiar</a:t>
            </a:r>
          </a:p>
          <a:p>
            <a:pPr fontAlgn="auto"/>
            <a:r>
              <a:rPr lang="en-US" b="1" dirty="0" smtClean="0">
                <a:solidFill>
                  <a:srgbClr val="C00000"/>
                </a:solidFill>
              </a:rPr>
              <a:t>Demonstrating: </a:t>
            </a:r>
            <a:r>
              <a:rPr lang="en-US" dirty="0" smtClean="0"/>
              <a:t>Experienced significant familiarity </a:t>
            </a:r>
          </a:p>
        </p:txBody>
      </p:sp>
    </p:spTree>
    <p:extLst>
      <p:ext uri="{BB962C8B-B14F-4D97-AF65-F5344CB8AC3E}">
        <p14:creationId xmlns:p14="http://schemas.microsoft.com/office/powerpoint/2010/main" val="2339722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1"/>
            <a:ext cx="7704667" cy="1981200"/>
          </a:xfrm>
        </p:spPr>
        <p:txBody>
          <a:bodyPr>
            <a:normAutofit/>
          </a:bodyPr>
          <a:lstStyle/>
          <a:p>
            <a:r>
              <a:rPr lang="en-US" dirty="0" smtClean="0"/>
              <a:t>Step 3 Deeper Reflection</a:t>
            </a:r>
            <a:br>
              <a:rPr lang="en-US" dirty="0" smtClean="0"/>
            </a:br>
            <a:r>
              <a:rPr lang="en-US" dirty="0"/>
              <a:t/>
            </a:r>
            <a:br>
              <a:rPr lang="en-US" dirty="0"/>
            </a:br>
            <a:endParaRPr lang="en-US" dirty="0"/>
          </a:p>
        </p:txBody>
      </p:sp>
      <p:sp>
        <p:nvSpPr>
          <p:cNvPr id="6" name="Content Placeholder 2"/>
          <p:cNvSpPr txBox="1">
            <a:spLocks/>
          </p:cNvSpPr>
          <p:nvPr/>
        </p:nvSpPr>
        <p:spPr>
          <a:xfrm>
            <a:off x="982133" y="351189"/>
            <a:ext cx="7871791" cy="470789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fontAlgn="auto">
              <a:buFont typeface="Arial"/>
              <a:buNone/>
            </a:pPr>
            <a:r>
              <a:rPr lang="en-US" b="1" u="sng" dirty="0" smtClean="0"/>
              <a:t>If you chose </a:t>
            </a:r>
            <a:r>
              <a:rPr lang="en-US" b="1" u="sng" dirty="0" smtClean="0">
                <a:solidFill>
                  <a:srgbClr val="C00000"/>
                </a:solidFill>
              </a:rPr>
              <a:t>“Progressing” </a:t>
            </a:r>
            <a:r>
              <a:rPr lang="en-US" b="1" u="sng" dirty="0" smtClean="0"/>
              <a:t>or </a:t>
            </a:r>
            <a:r>
              <a:rPr lang="en-US" b="1" u="sng" dirty="0" smtClean="0">
                <a:solidFill>
                  <a:srgbClr val="C00000"/>
                </a:solidFill>
              </a:rPr>
              <a:t>“Demonstrating”                     </a:t>
            </a:r>
            <a:r>
              <a:rPr lang="en-US" b="1" u="sng" dirty="0" smtClean="0"/>
              <a:t>answer the following</a:t>
            </a:r>
          </a:p>
          <a:p>
            <a:pPr fontAlgn="auto"/>
            <a:r>
              <a:rPr lang="en-US" b="1" dirty="0" smtClean="0"/>
              <a:t>How I demonstrated this competency?</a:t>
            </a:r>
          </a:p>
          <a:p>
            <a:pPr fontAlgn="auto"/>
            <a:r>
              <a:rPr lang="en-US" b="1" dirty="0" smtClean="0"/>
              <a:t>Why it’s important and what this says about me?</a:t>
            </a:r>
          </a:p>
          <a:p>
            <a:pPr fontAlgn="auto"/>
            <a:r>
              <a:rPr lang="en-US" b="1" dirty="0" smtClean="0"/>
              <a:t>What I learned or how I grew from this experience?</a:t>
            </a:r>
          </a:p>
          <a:p>
            <a:pPr fontAlgn="auto"/>
            <a:r>
              <a:rPr lang="en-US" b="1" dirty="0" smtClean="0"/>
              <a:t>How this prepared me or influenced my interest in my professional area?</a:t>
            </a:r>
          </a:p>
          <a:p>
            <a:pPr fontAlgn="auto"/>
            <a:r>
              <a:rPr lang="en-US" b="1" dirty="0" smtClean="0"/>
              <a:t>What are my plans to continue developing this competency?</a:t>
            </a:r>
            <a:endParaRPr lang="en-US" dirty="0" smtClean="0"/>
          </a:p>
        </p:txBody>
      </p:sp>
      <p:sp>
        <p:nvSpPr>
          <p:cNvPr id="5" name="Content Placeholder 2"/>
          <p:cNvSpPr txBox="1">
            <a:spLocks/>
          </p:cNvSpPr>
          <p:nvPr/>
        </p:nvSpPr>
        <p:spPr>
          <a:xfrm>
            <a:off x="1697750" y="4870176"/>
            <a:ext cx="7156174" cy="3886368"/>
          </a:xfrm>
          <a:prstGeom prst="rect">
            <a:avLst/>
          </a:prstGeom>
        </p:spPr>
        <p:txBody>
          <a:bodyPr vert="horz" lIns="91440" tIns="45720" rIns="91440" bIns="45720" rtlCol="0" anchor="ctr">
            <a:normAutofit fontScale="85000"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fontAlgn="auto">
              <a:buFont typeface="Arial"/>
              <a:buNone/>
            </a:pPr>
            <a:r>
              <a:rPr lang="en-US" sz="4000" dirty="0" smtClean="0"/>
              <a:t>Step 4 Planning</a:t>
            </a:r>
          </a:p>
          <a:p>
            <a:pPr marL="0" indent="0" algn="ctr" fontAlgn="auto">
              <a:buNone/>
            </a:pPr>
            <a:r>
              <a:rPr lang="en-US" sz="4000" b="1" u="sng" dirty="0" smtClean="0"/>
              <a:t>If </a:t>
            </a:r>
            <a:r>
              <a:rPr lang="en-US" sz="4000" b="1" u="sng" dirty="0"/>
              <a:t>you chose </a:t>
            </a:r>
            <a:r>
              <a:rPr lang="en-US" sz="4000" b="1" u="sng" dirty="0" smtClean="0">
                <a:solidFill>
                  <a:srgbClr val="C00000"/>
                </a:solidFill>
              </a:rPr>
              <a:t>“Planning” </a:t>
            </a:r>
            <a:r>
              <a:rPr lang="en-US" sz="4000" b="1" u="sng" dirty="0" smtClean="0"/>
              <a:t>create a plan to start working on this competency</a:t>
            </a:r>
            <a:endParaRPr lang="en-US" sz="4000" dirty="0" smtClean="0"/>
          </a:p>
          <a:p>
            <a:pPr marL="0" indent="0" algn="ctr" fontAlgn="auto">
              <a:buFont typeface="Arial"/>
              <a:buNone/>
            </a:pPr>
            <a:endParaRPr lang="en-US" sz="4000" dirty="0"/>
          </a:p>
          <a:p>
            <a:pPr marL="0" indent="0" algn="ctr" fontAlgn="auto">
              <a:buFont typeface="Arial"/>
              <a:buNone/>
            </a:pPr>
            <a:endParaRPr lang="en-US" sz="4000" dirty="0" smtClean="0"/>
          </a:p>
          <a:p>
            <a:pPr marL="0" indent="0" algn="ctr" fontAlgn="auto">
              <a:buFont typeface="Arial"/>
              <a:buNone/>
            </a:pPr>
            <a:r>
              <a:rPr lang="en-US" sz="4000" dirty="0" smtClean="0"/>
              <a:t> </a:t>
            </a:r>
          </a:p>
        </p:txBody>
      </p:sp>
    </p:spTree>
    <p:extLst>
      <p:ext uri="{BB962C8B-B14F-4D97-AF65-F5344CB8AC3E}">
        <p14:creationId xmlns:p14="http://schemas.microsoft.com/office/powerpoint/2010/main" val="2477477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66303" t="37440" r="8262" b="30097"/>
          <a:stretch/>
        </p:blipFill>
        <p:spPr>
          <a:xfrm>
            <a:off x="0" y="3131699"/>
            <a:ext cx="5267739" cy="3781968"/>
          </a:xfrm>
          <a:prstGeom prst="rect">
            <a:avLst/>
          </a:prstGeom>
        </p:spPr>
      </p:pic>
      <p:sp>
        <p:nvSpPr>
          <p:cNvPr id="2" name="Title 1"/>
          <p:cNvSpPr>
            <a:spLocks noGrp="1"/>
          </p:cNvSpPr>
          <p:nvPr>
            <p:ph type="title"/>
          </p:nvPr>
        </p:nvSpPr>
        <p:spPr>
          <a:xfrm>
            <a:off x="982131" y="192238"/>
            <a:ext cx="7704667" cy="1981200"/>
          </a:xfrm>
        </p:spPr>
        <p:txBody>
          <a:bodyPr/>
          <a:lstStyle/>
          <a:p>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a:off x="5466522" y="3131699"/>
            <a:ext cx="3478695" cy="3557392"/>
          </a:xfrm>
        </p:spPr>
        <p:txBody>
          <a:bodyPr>
            <a:normAutofit/>
          </a:bodyPr>
          <a:lstStyle/>
          <a:p>
            <a:pPr marL="0" indent="0">
              <a:buNone/>
            </a:pPr>
            <a:endParaRPr lang="en-US" dirty="0" smtClean="0"/>
          </a:p>
          <a:p>
            <a:pPr marL="0" indent="0">
              <a:buNone/>
            </a:pPr>
            <a:endParaRPr lang="en-US" dirty="0"/>
          </a:p>
          <a:p>
            <a:pPr marL="0" indent="0">
              <a:buNone/>
            </a:pPr>
            <a:r>
              <a:rPr lang="en-US" b="1" dirty="0" smtClean="0">
                <a:hlinkClick r:id="rId4"/>
              </a:rPr>
              <a:t>Anatomy </a:t>
            </a:r>
            <a:r>
              <a:rPr lang="en-US" b="1" dirty="0">
                <a:hlinkClick r:id="rId4"/>
              </a:rPr>
              <a:t>of an </a:t>
            </a:r>
            <a:r>
              <a:rPr lang="en-US" b="1" dirty="0" smtClean="0">
                <a:hlinkClick r:id="rId4"/>
              </a:rPr>
              <a:t>Applicant</a:t>
            </a:r>
            <a:endParaRPr lang="en-US" b="1" dirty="0" smtClean="0"/>
          </a:p>
        </p:txBody>
      </p:sp>
      <p:sp>
        <p:nvSpPr>
          <p:cNvPr id="6" name="Content Placeholder 2"/>
          <p:cNvSpPr txBox="1">
            <a:spLocks/>
          </p:cNvSpPr>
          <p:nvPr/>
        </p:nvSpPr>
        <p:spPr>
          <a:xfrm>
            <a:off x="1536971" y="3356275"/>
            <a:ext cx="7607029" cy="33328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gn="ctr" fontAlgn="auto">
              <a:buFont typeface="Arial"/>
              <a:buNone/>
            </a:pPr>
            <a:endParaRPr lang="en-US" dirty="0" smtClean="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8393" y="0"/>
            <a:ext cx="5615607" cy="3943466"/>
          </a:xfrm>
          <a:prstGeom prst="rect">
            <a:avLst/>
          </a:prstGeom>
        </p:spPr>
      </p:pic>
    </p:spTree>
    <p:extLst>
      <p:ext uri="{BB962C8B-B14F-4D97-AF65-F5344CB8AC3E}">
        <p14:creationId xmlns:p14="http://schemas.microsoft.com/office/powerpoint/2010/main" val="261323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Characteristics</a:t>
            </a:r>
            <a:endParaRPr lang="en-US" dirty="0"/>
          </a:p>
        </p:txBody>
      </p:sp>
      <p:sp>
        <p:nvSpPr>
          <p:cNvPr id="11" name="Content Placeholder 10"/>
          <p:cNvSpPr>
            <a:spLocks noGrp="1"/>
          </p:cNvSpPr>
          <p:nvPr>
            <p:ph sz="half" idx="1"/>
          </p:nvPr>
        </p:nvSpPr>
        <p:spPr>
          <a:xfrm>
            <a:off x="1265090" y="1970632"/>
            <a:ext cx="3739896" cy="3368674"/>
          </a:xfrm>
        </p:spPr>
        <p:txBody>
          <a:bodyPr>
            <a:normAutofit/>
          </a:bodyPr>
          <a:lstStyle/>
          <a:p>
            <a:r>
              <a:rPr lang="en-US" sz="2400" dirty="0" smtClean="0"/>
              <a:t>Compassion</a:t>
            </a:r>
          </a:p>
          <a:p>
            <a:r>
              <a:rPr lang="en-US" sz="2400" dirty="0" smtClean="0"/>
              <a:t>Respect</a:t>
            </a:r>
          </a:p>
          <a:p>
            <a:r>
              <a:rPr lang="en-US" sz="2400" dirty="0" smtClean="0"/>
              <a:t>Maturity</a:t>
            </a:r>
          </a:p>
          <a:p>
            <a:r>
              <a:rPr lang="en-US" sz="2400" dirty="0" smtClean="0"/>
              <a:t>Competence</a:t>
            </a:r>
          </a:p>
          <a:p>
            <a:r>
              <a:rPr lang="en-US" sz="2400" dirty="0" smtClean="0"/>
              <a:t>Social Responsibility</a:t>
            </a:r>
            <a:endParaRPr lang="en-US" sz="2400" dirty="0"/>
          </a:p>
        </p:txBody>
      </p:sp>
      <p:sp>
        <p:nvSpPr>
          <p:cNvPr id="12" name="Content Placeholder 11"/>
          <p:cNvSpPr>
            <a:spLocks noGrp="1"/>
          </p:cNvSpPr>
          <p:nvPr>
            <p:ph sz="half" idx="2"/>
          </p:nvPr>
        </p:nvSpPr>
        <p:spPr>
          <a:xfrm>
            <a:off x="5004986" y="1989168"/>
            <a:ext cx="4022852" cy="3346824"/>
          </a:xfrm>
        </p:spPr>
        <p:txBody>
          <a:bodyPr>
            <a:normAutofit/>
          </a:bodyPr>
          <a:lstStyle/>
          <a:p>
            <a:r>
              <a:rPr lang="en-US" sz="2400" dirty="0" smtClean="0"/>
              <a:t>Empathy</a:t>
            </a:r>
          </a:p>
          <a:p>
            <a:r>
              <a:rPr lang="en-US" sz="2400" dirty="0" smtClean="0"/>
              <a:t>Effective Communication</a:t>
            </a:r>
          </a:p>
          <a:p>
            <a:r>
              <a:rPr lang="en-US" sz="2400" dirty="0" smtClean="0"/>
              <a:t>Self-Awareness</a:t>
            </a:r>
          </a:p>
          <a:p>
            <a:r>
              <a:rPr lang="en-US" sz="2400" dirty="0" smtClean="0"/>
              <a:t>Honesty</a:t>
            </a:r>
          </a:p>
          <a:p>
            <a:r>
              <a:rPr lang="en-US" sz="2400" dirty="0" smtClean="0"/>
              <a:t>Professional Responsibility </a:t>
            </a:r>
            <a:endParaRPr lang="en-US" sz="2400" dirty="0"/>
          </a:p>
        </p:txBody>
      </p:sp>
      <p:sp>
        <p:nvSpPr>
          <p:cNvPr id="13" name="TextBox 12"/>
          <p:cNvSpPr txBox="1"/>
          <p:nvPr/>
        </p:nvSpPr>
        <p:spPr>
          <a:xfrm>
            <a:off x="4070012" y="5723859"/>
            <a:ext cx="5892800" cy="461665"/>
          </a:xfrm>
          <a:prstGeom prst="rect">
            <a:avLst/>
          </a:prstGeom>
          <a:noFill/>
        </p:spPr>
        <p:txBody>
          <a:bodyPr wrap="square" rtlCol="0">
            <a:spAutoFit/>
          </a:bodyPr>
          <a:lstStyle/>
          <a:p>
            <a:r>
              <a:rPr lang="en-US" sz="2400" dirty="0" smtClean="0"/>
              <a:t>Link to more </a:t>
            </a:r>
            <a:r>
              <a:rPr lang="en-US" sz="2400" dirty="0" smtClean="0">
                <a:hlinkClick r:id="rId3"/>
              </a:rPr>
              <a:t>personal values</a:t>
            </a:r>
            <a:endParaRPr lang="en-US" sz="2400" dirty="0"/>
          </a:p>
        </p:txBody>
      </p:sp>
    </p:spTree>
    <p:extLst>
      <p:ext uri="{BB962C8B-B14F-4D97-AF65-F5344CB8AC3E}">
        <p14:creationId xmlns:p14="http://schemas.microsoft.com/office/powerpoint/2010/main" val="33203709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TM03457496[[fn=Parallax]]</Template>
  <TotalTime>15101</TotalTime>
  <Words>1524</Words>
  <Application>Microsoft Office PowerPoint</Application>
  <PresentationFormat>On-screen Show (4:3)</PresentationFormat>
  <Paragraphs>131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Corbel</vt:lpstr>
      <vt:lpstr>Parallax</vt:lpstr>
      <vt:lpstr>Personal Statements for Professional Schools  </vt:lpstr>
      <vt:lpstr>Personal Statements for Professional Schools  Part I Pre-Planning</vt:lpstr>
      <vt:lpstr>PowerPoint Presentation</vt:lpstr>
      <vt:lpstr>Work &amp; Experience Section </vt:lpstr>
      <vt:lpstr>Core Competencies  </vt:lpstr>
      <vt:lpstr>Ranking your Proficiency  </vt:lpstr>
      <vt:lpstr>Step 3 Deeper Reflection  </vt:lpstr>
      <vt:lpstr>  </vt:lpstr>
      <vt:lpstr>Personal Characteristics</vt:lpstr>
      <vt:lpstr>PowerPoint Presentation</vt:lpstr>
      <vt:lpstr>References &amp; Resources  </vt:lpstr>
      <vt:lpstr>References &amp; Resources  </vt:lpstr>
    </vt:vector>
  </TitlesOfParts>
  <Company>Oakland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MMED October 2015 - Meaningful Experiences and Personal Statements</dc:title>
  <dc:creator>Donna Pikula</dc:creator>
  <cp:lastModifiedBy>Alexis Schewe</cp:lastModifiedBy>
  <cp:revision>355</cp:revision>
  <cp:lastPrinted>2016-09-29T20:14:10Z</cp:lastPrinted>
  <dcterms:created xsi:type="dcterms:W3CDTF">2011-09-12T18:13:05Z</dcterms:created>
  <dcterms:modified xsi:type="dcterms:W3CDTF">2018-12-19T20:17:35Z</dcterms:modified>
</cp:coreProperties>
</file>