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56" r:id="rId1"/>
  </p:sldMasterIdLst>
  <p:notesMasterIdLst>
    <p:notesMasterId r:id="rId65"/>
  </p:notesMasterIdLst>
  <p:handoutMasterIdLst>
    <p:handoutMasterId r:id="rId66"/>
  </p:handoutMasterIdLst>
  <p:sldIdLst>
    <p:sldId id="256" r:id="rId2"/>
    <p:sldId id="349" r:id="rId3"/>
    <p:sldId id="361" r:id="rId4"/>
    <p:sldId id="266" r:id="rId5"/>
    <p:sldId id="260" r:id="rId6"/>
    <p:sldId id="351" r:id="rId7"/>
    <p:sldId id="257" r:id="rId8"/>
    <p:sldId id="274" r:id="rId9"/>
    <p:sldId id="284" r:id="rId10"/>
    <p:sldId id="331" r:id="rId11"/>
    <p:sldId id="353" r:id="rId12"/>
    <p:sldId id="270" r:id="rId13"/>
    <p:sldId id="281" r:id="rId14"/>
    <p:sldId id="267" r:id="rId15"/>
    <p:sldId id="268" r:id="rId16"/>
    <p:sldId id="357" r:id="rId17"/>
    <p:sldId id="317" r:id="rId18"/>
    <p:sldId id="271" r:id="rId19"/>
    <p:sldId id="333" r:id="rId20"/>
    <p:sldId id="286" r:id="rId21"/>
    <p:sldId id="362" r:id="rId22"/>
    <p:sldId id="292" r:id="rId23"/>
    <p:sldId id="315" r:id="rId24"/>
    <p:sldId id="334" r:id="rId25"/>
    <p:sldId id="325" r:id="rId26"/>
    <p:sldId id="335" r:id="rId27"/>
    <p:sldId id="316" r:id="rId28"/>
    <p:sldId id="290" r:id="rId29"/>
    <p:sldId id="291" r:id="rId30"/>
    <p:sldId id="363" r:id="rId31"/>
    <p:sldId id="294" r:id="rId32"/>
    <p:sldId id="299" r:id="rId33"/>
    <p:sldId id="355" r:id="rId34"/>
    <p:sldId id="318" r:id="rId35"/>
    <p:sldId id="356" r:id="rId36"/>
    <p:sldId id="298" r:id="rId37"/>
    <p:sldId id="321" r:id="rId38"/>
    <p:sldId id="322" r:id="rId39"/>
    <p:sldId id="350" r:id="rId40"/>
    <p:sldId id="323" r:id="rId41"/>
    <p:sldId id="364" r:id="rId42"/>
    <p:sldId id="304" r:id="rId43"/>
    <p:sldId id="346" r:id="rId44"/>
    <p:sldId id="302" r:id="rId45"/>
    <p:sldId id="324" r:id="rId46"/>
    <p:sldId id="339" r:id="rId47"/>
    <p:sldId id="328" r:id="rId48"/>
    <p:sldId id="301" r:id="rId49"/>
    <p:sldId id="336" r:id="rId50"/>
    <p:sldId id="337" r:id="rId51"/>
    <p:sldId id="338" r:id="rId52"/>
    <p:sldId id="305" r:id="rId53"/>
    <p:sldId id="341" r:id="rId54"/>
    <p:sldId id="342" r:id="rId55"/>
    <p:sldId id="343" r:id="rId56"/>
    <p:sldId id="344" r:id="rId57"/>
    <p:sldId id="345" r:id="rId58"/>
    <p:sldId id="307" r:id="rId59"/>
    <p:sldId id="359" r:id="rId60"/>
    <p:sldId id="329" r:id="rId61"/>
    <p:sldId id="354" r:id="rId62"/>
    <p:sldId id="365" r:id="rId63"/>
    <p:sldId id="352" r:id="rId64"/>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344D33"/>
    <a:srgbClr val="003CB4"/>
    <a:srgbClr val="6476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2" autoAdjust="0"/>
    <p:restoredTop sz="92899" autoAdjust="0"/>
  </p:normalViewPr>
  <p:slideViewPr>
    <p:cSldViewPr>
      <p:cViewPr varScale="1">
        <p:scale>
          <a:sx n="104" d="100"/>
          <a:sy n="104" d="100"/>
        </p:scale>
        <p:origin x="1056" y="108"/>
      </p:cViewPr>
      <p:guideLst>
        <p:guide orient="horz" pos="2160"/>
        <p:guide pos="2880"/>
      </p:guideLst>
    </p:cSldViewPr>
  </p:slideViewPr>
  <p:outlineViewPr>
    <p:cViewPr>
      <p:scale>
        <a:sx n="33" d="100"/>
        <a:sy n="33" d="100"/>
      </p:scale>
      <p:origin x="0" y="532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34"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346"/>
          </a:xfrm>
          <a:prstGeom prst="rect">
            <a:avLst/>
          </a:prstGeom>
        </p:spPr>
        <p:txBody>
          <a:bodyPr vert="horz" lIns="92944" tIns="46472" rIns="92944" bIns="46472"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956551" y="0"/>
            <a:ext cx="3026833" cy="464346"/>
          </a:xfrm>
          <a:prstGeom prst="rect">
            <a:avLst/>
          </a:prstGeom>
        </p:spPr>
        <p:txBody>
          <a:bodyPr vert="horz" lIns="92944" tIns="46472" rIns="92944" bIns="46472" rtlCol="0"/>
          <a:lstStyle>
            <a:lvl1pPr algn="r">
              <a:defRPr sz="1200">
                <a:cs typeface="Arial" charset="0"/>
              </a:defRPr>
            </a:lvl1pPr>
          </a:lstStyle>
          <a:p>
            <a:pPr>
              <a:defRPr/>
            </a:pPr>
            <a:fld id="{C62A29AD-35A7-487F-BC40-B39022E980D1}" type="datetimeFigureOut">
              <a:rPr lang="en-US"/>
              <a:pPr>
                <a:defRPr/>
              </a:pPr>
              <a:t>10/21/2016</a:t>
            </a:fld>
            <a:endParaRPr lang="en-US" dirty="0"/>
          </a:p>
        </p:txBody>
      </p:sp>
      <p:sp>
        <p:nvSpPr>
          <p:cNvPr id="4" name="Footer Placeholder 3"/>
          <p:cNvSpPr>
            <a:spLocks noGrp="1"/>
          </p:cNvSpPr>
          <p:nvPr>
            <p:ph type="ftr" sz="quarter" idx="2"/>
          </p:nvPr>
        </p:nvSpPr>
        <p:spPr>
          <a:xfrm>
            <a:off x="0" y="8817760"/>
            <a:ext cx="3026833" cy="464346"/>
          </a:xfrm>
          <a:prstGeom prst="rect">
            <a:avLst/>
          </a:prstGeom>
        </p:spPr>
        <p:txBody>
          <a:bodyPr vert="horz" lIns="92944" tIns="46472" rIns="92944" bIns="46472"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956551" y="8817760"/>
            <a:ext cx="3026833" cy="464346"/>
          </a:xfrm>
          <a:prstGeom prst="rect">
            <a:avLst/>
          </a:prstGeom>
        </p:spPr>
        <p:txBody>
          <a:bodyPr vert="horz" lIns="92944" tIns="46472" rIns="92944" bIns="46472" rtlCol="0" anchor="b"/>
          <a:lstStyle>
            <a:lvl1pPr algn="r">
              <a:defRPr sz="1200">
                <a:cs typeface="Arial" charset="0"/>
              </a:defRPr>
            </a:lvl1pPr>
          </a:lstStyle>
          <a:p>
            <a:pPr>
              <a:defRPr/>
            </a:pPr>
            <a:fld id="{EEFE4770-9641-484D-A5BE-966A3AC0502D}" type="slidenum">
              <a:rPr lang="en-US"/>
              <a:pPr>
                <a:defRPr/>
              </a:pPr>
              <a:t>‹#›</a:t>
            </a:fld>
            <a:endParaRPr lang="en-US" dirty="0"/>
          </a:p>
        </p:txBody>
      </p:sp>
    </p:spTree>
    <p:extLst>
      <p:ext uri="{BB962C8B-B14F-4D97-AF65-F5344CB8AC3E}">
        <p14:creationId xmlns:p14="http://schemas.microsoft.com/office/powerpoint/2010/main" val="2940026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346"/>
          </a:xfrm>
          <a:prstGeom prst="rect">
            <a:avLst/>
          </a:prstGeom>
        </p:spPr>
        <p:txBody>
          <a:bodyPr vert="horz" lIns="92944" tIns="46472" rIns="92944" bIns="46472" rtlCol="0"/>
          <a:lstStyle>
            <a:lvl1pPr algn="l" eaLnBrk="0" hangingPunct="0">
              <a:defRPr sz="1200">
                <a:latin typeface="Times New Roman" charset="0"/>
                <a:cs typeface="+mn-cs"/>
              </a:defRPr>
            </a:lvl1pPr>
          </a:lstStyle>
          <a:p>
            <a:pPr>
              <a:defRPr/>
            </a:pPr>
            <a:endParaRPr lang="en-US"/>
          </a:p>
        </p:txBody>
      </p:sp>
      <p:sp>
        <p:nvSpPr>
          <p:cNvPr id="3" name="Date Placeholder 2"/>
          <p:cNvSpPr>
            <a:spLocks noGrp="1"/>
          </p:cNvSpPr>
          <p:nvPr>
            <p:ph type="dt" idx="1"/>
          </p:nvPr>
        </p:nvSpPr>
        <p:spPr>
          <a:xfrm>
            <a:off x="3956551" y="0"/>
            <a:ext cx="3026833" cy="464346"/>
          </a:xfrm>
          <a:prstGeom prst="rect">
            <a:avLst/>
          </a:prstGeom>
        </p:spPr>
        <p:txBody>
          <a:bodyPr vert="horz" lIns="92944" tIns="46472" rIns="92944" bIns="46472" rtlCol="0"/>
          <a:lstStyle>
            <a:lvl1pPr algn="r" eaLnBrk="0" hangingPunct="0">
              <a:defRPr sz="1200">
                <a:latin typeface="Times New Roman" charset="0"/>
                <a:cs typeface="+mn-cs"/>
              </a:defRPr>
            </a:lvl1pPr>
          </a:lstStyle>
          <a:p>
            <a:pPr>
              <a:defRPr/>
            </a:pPr>
            <a:fld id="{C35FEEC7-66F9-4133-9307-D5E2FA910948}" type="datetimeFigureOut">
              <a:rPr lang="en-US"/>
              <a:pPr>
                <a:defRPr/>
              </a:pPr>
              <a:t>10/21/2016</a:t>
            </a:fld>
            <a:endParaRPr lang="en-US" dirty="0"/>
          </a:p>
        </p:txBody>
      </p:sp>
      <p:sp>
        <p:nvSpPr>
          <p:cNvPr id="4" name="Slide Image Placeholder 3"/>
          <p:cNvSpPr>
            <a:spLocks noGrp="1" noRot="1" noChangeAspect="1"/>
          </p:cNvSpPr>
          <p:nvPr>
            <p:ph type="sldImg" idx="2"/>
          </p:nvPr>
        </p:nvSpPr>
        <p:spPr>
          <a:xfrm>
            <a:off x="1171575" y="695325"/>
            <a:ext cx="4643438" cy="3482975"/>
          </a:xfrm>
          <a:prstGeom prst="rect">
            <a:avLst/>
          </a:prstGeom>
          <a:noFill/>
          <a:ln w="12700">
            <a:solidFill>
              <a:prstClr val="black"/>
            </a:solidFill>
          </a:ln>
        </p:spPr>
        <p:txBody>
          <a:bodyPr vert="horz" lIns="92944" tIns="46472" rIns="92944" bIns="46472" rtlCol="0" anchor="ctr"/>
          <a:lstStyle/>
          <a:p>
            <a:pPr lvl="0"/>
            <a:endParaRPr lang="en-US" noProof="0" dirty="0" smtClean="0"/>
          </a:p>
        </p:txBody>
      </p:sp>
      <p:sp>
        <p:nvSpPr>
          <p:cNvPr id="5" name="Notes Placeholder 4"/>
          <p:cNvSpPr>
            <a:spLocks noGrp="1"/>
          </p:cNvSpPr>
          <p:nvPr>
            <p:ph type="body" sz="quarter" idx="3"/>
          </p:nvPr>
        </p:nvSpPr>
        <p:spPr>
          <a:xfrm>
            <a:off x="698500" y="4410477"/>
            <a:ext cx="5588000" cy="4177505"/>
          </a:xfrm>
          <a:prstGeom prst="rect">
            <a:avLst/>
          </a:prstGeom>
        </p:spPr>
        <p:txBody>
          <a:bodyPr vert="horz" lIns="92944" tIns="46472" rIns="92944" bIns="4647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760"/>
            <a:ext cx="3026833" cy="464346"/>
          </a:xfrm>
          <a:prstGeom prst="rect">
            <a:avLst/>
          </a:prstGeom>
        </p:spPr>
        <p:txBody>
          <a:bodyPr vert="horz" lIns="92944" tIns="46472" rIns="92944" bIns="46472" rtlCol="0" anchor="b"/>
          <a:lstStyle>
            <a:lvl1pPr algn="l" eaLnBrk="0" hangingPunct="0">
              <a:defRPr sz="1200">
                <a:latin typeface="Times New Roman" charset="0"/>
                <a:cs typeface="+mn-cs"/>
              </a:defRPr>
            </a:lvl1pPr>
          </a:lstStyle>
          <a:p>
            <a:pPr>
              <a:defRPr/>
            </a:pPr>
            <a:endParaRPr lang="en-US"/>
          </a:p>
        </p:txBody>
      </p:sp>
      <p:sp>
        <p:nvSpPr>
          <p:cNvPr id="7" name="Slide Number Placeholder 6"/>
          <p:cNvSpPr>
            <a:spLocks noGrp="1"/>
          </p:cNvSpPr>
          <p:nvPr>
            <p:ph type="sldNum" sz="quarter" idx="5"/>
          </p:nvPr>
        </p:nvSpPr>
        <p:spPr>
          <a:xfrm>
            <a:off x="3956551" y="8817760"/>
            <a:ext cx="3026833" cy="464346"/>
          </a:xfrm>
          <a:prstGeom prst="rect">
            <a:avLst/>
          </a:prstGeom>
        </p:spPr>
        <p:txBody>
          <a:bodyPr vert="horz" lIns="92944" tIns="46472" rIns="92944" bIns="46472" rtlCol="0" anchor="b"/>
          <a:lstStyle>
            <a:lvl1pPr algn="r" eaLnBrk="0" hangingPunct="0">
              <a:defRPr sz="1200">
                <a:latin typeface="Times New Roman" charset="0"/>
                <a:cs typeface="+mn-cs"/>
              </a:defRPr>
            </a:lvl1pPr>
          </a:lstStyle>
          <a:p>
            <a:pPr>
              <a:defRPr/>
            </a:pPr>
            <a:fld id="{F0FF9C8B-3586-4A97-8891-FA3E0AE42131}" type="slidenum">
              <a:rPr lang="en-US"/>
              <a:pPr>
                <a:defRPr/>
              </a:pPr>
              <a:t>‹#›</a:t>
            </a:fld>
            <a:endParaRPr lang="en-US" dirty="0"/>
          </a:p>
        </p:txBody>
      </p:sp>
    </p:spTree>
    <p:extLst>
      <p:ext uri="{BB962C8B-B14F-4D97-AF65-F5344CB8AC3E}">
        <p14:creationId xmlns:p14="http://schemas.microsoft.com/office/powerpoint/2010/main" val="39741080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320992A-F18E-4778-8718-A50E926C3CBE}" type="slidenum">
              <a:rPr lang="en-US" smtClean="0">
                <a:latin typeface="Times New Roman" pitchFamily="18" charset="0"/>
              </a:rPr>
              <a:pPr>
                <a:defRPr/>
              </a:pPr>
              <a:t>1</a:t>
            </a:fld>
            <a:endParaRPr lang="en-US" dirty="0" smtClean="0">
              <a:latin typeface="Times New Roman" pitchFamily="18" charset="0"/>
            </a:endParaRPr>
          </a:p>
        </p:txBody>
      </p:sp>
    </p:spTree>
    <p:extLst>
      <p:ext uri="{BB962C8B-B14F-4D97-AF65-F5344CB8AC3E}">
        <p14:creationId xmlns:p14="http://schemas.microsoft.com/office/powerpoint/2010/main" val="413102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10</a:t>
            </a:fld>
            <a:endParaRPr lang="en-US" dirty="0"/>
          </a:p>
        </p:txBody>
      </p:sp>
    </p:spTree>
    <p:extLst>
      <p:ext uri="{BB962C8B-B14F-4D97-AF65-F5344CB8AC3E}">
        <p14:creationId xmlns:p14="http://schemas.microsoft.com/office/powerpoint/2010/main" val="359731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11</a:t>
            </a:fld>
            <a:endParaRPr lang="en-US" dirty="0"/>
          </a:p>
        </p:txBody>
      </p:sp>
    </p:spTree>
    <p:extLst>
      <p:ext uri="{BB962C8B-B14F-4D97-AF65-F5344CB8AC3E}">
        <p14:creationId xmlns:p14="http://schemas.microsoft.com/office/powerpoint/2010/main" val="2805171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7808511-6180-4342-8D39-EB7FBA583A04}" type="slidenum">
              <a:rPr lang="en-US" smtClean="0">
                <a:latin typeface="Times New Roman" pitchFamily="18" charset="0"/>
              </a:rPr>
              <a:pPr>
                <a:defRPr/>
              </a:pPr>
              <a:t>12</a:t>
            </a:fld>
            <a:endParaRPr lang="en-US" dirty="0" smtClean="0">
              <a:latin typeface="Times New Roman" pitchFamily="18" charset="0"/>
            </a:endParaRPr>
          </a:p>
        </p:txBody>
      </p:sp>
    </p:spTree>
    <p:extLst>
      <p:ext uri="{BB962C8B-B14F-4D97-AF65-F5344CB8AC3E}">
        <p14:creationId xmlns:p14="http://schemas.microsoft.com/office/powerpoint/2010/main" val="4235946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2-6 months depending on starting point and need for improvement, or time to acquire vocabulary</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B46CAEE-133E-4324-B8CF-E818B32C932B}" type="slidenum">
              <a:rPr lang="en-US" smtClean="0">
                <a:latin typeface="Times New Roman" pitchFamily="18" charset="0"/>
              </a:rPr>
              <a:pPr>
                <a:defRPr/>
              </a:pPr>
              <a:t>13</a:t>
            </a:fld>
            <a:endParaRPr lang="en-US" dirty="0" smtClean="0">
              <a:latin typeface="Times New Roman" pitchFamily="18" charset="0"/>
            </a:endParaRPr>
          </a:p>
        </p:txBody>
      </p:sp>
    </p:spTree>
    <p:extLst>
      <p:ext uri="{BB962C8B-B14F-4D97-AF65-F5344CB8AC3E}">
        <p14:creationId xmlns:p14="http://schemas.microsoft.com/office/powerpoint/2010/main" val="112469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ScoreItNow!TM is $13.</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2AE7C3-AD3A-4AE0-9FF9-E0AF8CBD0102}" type="slidenum">
              <a:rPr lang="en-US" smtClean="0">
                <a:latin typeface="Times New Roman" pitchFamily="18" charset="0"/>
              </a:rPr>
              <a:pPr>
                <a:defRPr/>
              </a:pPr>
              <a:t>14</a:t>
            </a:fld>
            <a:endParaRPr lang="en-US" dirty="0" smtClean="0">
              <a:latin typeface="Times New Roman" pitchFamily="18" charset="0"/>
            </a:endParaRPr>
          </a:p>
        </p:txBody>
      </p:sp>
    </p:spTree>
    <p:extLst>
      <p:ext uri="{BB962C8B-B14F-4D97-AF65-F5344CB8AC3E}">
        <p14:creationId xmlns:p14="http://schemas.microsoft.com/office/powerpoint/2010/main" val="1883225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658F180-06FD-4859-B3AF-D844DE8E4590}" type="slidenum">
              <a:rPr lang="en-US" smtClean="0">
                <a:latin typeface="Times New Roman" pitchFamily="18" charset="0"/>
              </a:rPr>
              <a:pPr>
                <a:defRPr/>
              </a:pPr>
              <a:t>15</a:t>
            </a:fld>
            <a:endParaRPr lang="en-US" dirty="0" smtClean="0">
              <a:latin typeface="Times New Roman" pitchFamily="18" charset="0"/>
            </a:endParaRPr>
          </a:p>
        </p:txBody>
      </p:sp>
    </p:spTree>
    <p:extLst>
      <p:ext uri="{BB962C8B-B14F-4D97-AF65-F5344CB8AC3E}">
        <p14:creationId xmlns:p14="http://schemas.microsoft.com/office/powerpoint/2010/main" val="3411506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16</a:t>
            </a:fld>
            <a:endParaRPr lang="en-US" dirty="0"/>
          </a:p>
        </p:txBody>
      </p:sp>
    </p:spTree>
    <p:extLst>
      <p:ext uri="{BB962C8B-B14F-4D97-AF65-F5344CB8AC3E}">
        <p14:creationId xmlns:p14="http://schemas.microsoft.com/office/powerpoint/2010/main" val="2940507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AB87B48-1789-4A4F-B005-D7EC5E815FCC}" type="slidenum">
              <a:rPr lang="en-US" smtClean="0"/>
              <a:pPr>
                <a:defRPr/>
              </a:pPr>
              <a:t>17</a:t>
            </a:fld>
            <a:endParaRPr lang="en-US" dirty="0"/>
          </a:p>
        </p:txBody>
      </p:sp>
    </p:spTree>
    <p:extLst>
      <p:ext uri="{BB962C8B-B14F-4D97-AF65-F5344CB8AC3E}">
        <p14:creationId xmlns:p14="http://schemas.microsoft.com/office/powerpoint/2010/main" val="653539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If look at last years entering class scores for a graduate program, remember that they are based on the old scale.</a:t>
            </a: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9C85AE-2D0C-47A5-85F5-A6C3DF6E019C}" type="slidenum">
              <a:rPr lang="en-US" smtClean="0">
                <a:latin typeface="Times New Roman" pitchFamily="18" charset="0"/>
              </a:rPr>
              <a:pPr>
                <a:defRPr/>
              </a:pPr>
              <a:t>18</a:t>
            </a:fld>
            <a:endParaRPr lang="en-US" dirty="0" smtClean="0">
              <a:latin typeface="Times New Roman" pitchFamily="18" charset="0"/>
            </a:endParaRPr>
          </a:p>
        </p:txBody>
      </p:sp>
    </p:spTree>
    <p:extLst>
      <p:ext uri="{BB962C8B-B14F-4D97-AF65-F5344CB8AC3E}">
        <p14:creationId xmlns:p14="http://schemas.microsoft.com/office/powerpoint/2010/main" val="4230060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19</a:t>
            </a:fld>
            <a:endParaRPr lang="en-US" dirty="0"/>
          </a:p>
        </p:txBody>
      </p:sp>
    </p:spTree>
    <p:extLst>
      <p:ext uri="{BB962C8B-B14F-4D97-AF65-F5344CB8AC3E}">
        <p14:creationId xmlns:p14="http://schemas.microsoft.com/office/powerpoint/2010/main" val="333278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2</a:t>
            </a:fld>
            <a:endParaRPr lang="en-US" dirty="0"/>
          </a:p>
        </p:txBody>
      </p:sp>
    </p:spTree>
    <p:extLst>
      <p:ext uri="{BB962C8B-B14F-4D97-AF65-F5344CB8AC3E}">
        <p14:creationId xmlns:p14="http://schemas.microsoft.com/office/powerpoint/2010/main" val="1148565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Explain Mark and Review features</a:t>
            </a:r>
          </a:p>
          <a:p>
            <a:endParaRPr lang="en-US" smtClean="0"/>
          </a:p>
          <a:p>
            <a:r>
              <a:rPr lang="en-US" sz="2200"/>
              <a:t>“</a:t>
            </a:r>
            <a:r>
              <a:rPr lang="en-US" sz="2200" b="1"/>
              <a:t>Mark</a:t>
            </a:r>
            <a:r>
              <a:rPr lang="en-US" sz="2200"/>
              <a:t>” button </a:t>
            </a:r>
          </a:p>
          <a:p>
            <a:pPr lvl="1"/>
            <a:r>
              <a:rPr lang="en-US" smtClean="0"/>
              <a:t>Allows test takers to mark questions they would like to come back to later during the time provided to work on that section</a:t>
            </a:r>
          </a:p>
          <a:p>
            <a:r>
              <a:rPr lang="en-US" sz="2200"/>
              <a:t>“</a:t>
            </a:r>
            <a:r>
              <a:rPr lang="en-US" sz="2200" b="1"/>
              <a:t>Review</a:t>
            </a:r>
            <a:r>
              <a:rPr lang="en-US" sz="2200"/>
              <a:t>” button </a:t>
            </a:r>
          </a:p>
          <a:p>
            <a:pPr lvl="1"/>
            <a:r>
              <a:rPr lang="en-US" smtClean="0"/>
              <a:t>Allows test takers to view a list of the test questions in the section. The list contains each question number in the section, whether the test taker has answered the question, and whether the test taker has marked the question for review</a:t>
            </a:r>
          </a:p>
          <a:p>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47BB82C-7B1B-4B4F-8847-1528EA18781C}" type="slidenum">
              <a:rPr lang="en-US" smtClean="0">
                <a:latin typeface="Times New Roman" pitchFamily="18" charset="0"/>
              </a:rPr>
              <a:pPr>
                <a:defRPr/>
              </a:pPr>
              <a:t>20</a:t>
            </a:fld>
            <a:endParaRPr lang="en-US" dirty="0" smtClean="0">
              <a:latin typeface="Times New Roman" pitchFamily="18" charset="0"/>
            </a:endParaRPr>
          </a:p>
        </p:txBody>
      </p:sp>
    </p:spTree>
    <p:extLst>
      <p:ext uri="{BB962C8B-B14F-4D97-AF65-F5344CB8AC3E}">
        <p14:creationId xmlns:p14="http://schemas.microsoft.com/office/powerpoint/2010/main" val="2045943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21</a:t>
            </a:fld>
            <a:endParaRPr lang="en-US" dirty="0"/>
          </a:p>
        </p:txBody>
      </p:sp>
    </p:spTree>
    <p:extLst>
      <p:ext uri="{BB962C8B-B14F-4D97-AF65-F5344CB8AC3E}">
        <p14:creationId xmlns:p14="http://schemas.microsoft.com/office/powerpoint/2010/main" val="3559165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C51F8B-3DA9-4875-8C73-C288396FC0DB}" type="slidenum">
              <a:rPr lang="en-US" smtClean="0">
                <a:latin typeface="Times New Roman" pitchFamily="18" charset="0"/>
              </a:rPr>
              <a:pPr>
                <a:defRPr/>
              </a:pPr>
              <a:t>22</a:t>
            </a:fld>
            <a:endParaRPr lang="en-US" dirty="0" smtClean="0">
              <a:latin typeface="Times New Roman" pitchFamily="18" charset="0"/>
            </a:endParaRPr>
          </a:p>
        </p:txBody>
      </p:sp>
    </p:spTree>
    <p:extLst>
      <p:ext uri="{BB962C8B-B14F-4D97-AF65-F5344CB8AC3E}">
        <p14:creationId xmlns:p14="http://schemas.microsoft.com/office/powerpoint/2010/main" val="2861204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"Analyze an Issue" task assesses your ability to think critically about a topic of general interest and to clearly express your thoughts about it in writing. Each Issue topic makes a claim that can be discussed from various perspectives and applied to many different situations or conditions. Your task is to present a compelling case for your own position on the issue. Before beginning your written response, be sure to read the issue and the instructions that follow the Issue statement. Think about the issue from several points of view, considering the complexity of ideas associated with those views. Then, make notes about the position you want to develop and list the main reasons and examples you could use to support that position.</a:t>
            </a:r>
          </a:p>
          <a:p>
            <a:endParaRPr lang="en-US" smtClean="0"/>
          </a:p>
        </p:txBody>
      </p:sp>
      <p:sp>
        <p:nvSpPr>
          <p:cNvPr id="4" name="Slide Number Placeholder 3"/>
          <p:cNvSpPr>
            <a:spLocks noGrp="1"/>
          </p:cNvSpPr>
          <p:nvPr>
            <p:ph type="sldNum" sz="quarter" idx="5"/>
          </p:nvPr>
        </p:nvSpPr>
        <p:spPr/>
        <p:txBody>
          <a:bodyPr/>
          <a:lstStyle/>
          <a:p>
            <a:pPr>
              <a:defRPr/>
            </a:pPr>
            <a:fld id="{7F152544-C137-4D8B-B172-62D78EB11B1D}" type="slidenum">
              <a:rPr lang="en-US" smtClean="0"/>
              <a:pPr>
                <a:defRPr/>
              </a:pPr>
              <a:t>23</a:t>
            </a:fld>
            <a:endParaRPr lang="en-US" dirty="0"/>
          </a:p>
        </p:txBody>
      </p:sp>
    </p:spTree>
    <p:extLst>
      <p:ext uri="{BB962C8B-B14F-4D97-AF65-F5344CB8AC3E}">
        <p14:creationId xmlns:p14="http://schemas.microsoft.com/office/powerpoint/2010/main" val="3147515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24</a:t>
            </a:fld>
            <a:endParaRPr lang="en-US" dirty="0"/>
          </a:p>
        </p:txBody>
      </p:sp>
    </p:spTree>
    <p:extLst>
      <p:ext uri="{BB962C8B-B14F-4D97-AF65-F5344CB8AC3E}">
        <p14:creationId xmlns:p14="http://schemas.microsoft.com/office/powerpoint/2010/main" val="702337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2773B97-4546-4B78-8EFB-4F79A996F6B2}" type="slidenum">
              <a:rPr lang="en-US" smtClean="0"/>
              <a:pPr>
                <a:defRPr/>
              </a:pPr>
              <a:t>25</a:t>
            </a:fld>
            <a:endParaRPr lang="en-US" dirty="0"/>
          </a:p>
        </p:txBody>
      </p:sp>
    </p:spTree>
    <p:extLst>
      <p:ext uri="{BB962C8B-B14F-4D97-AF65-F5344CB8AC3E}">
        <p14:creationId xmlns:p14="http://schemas.microsoft.com/office/powerpoint/2010/main" val="3892925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26</a:t>
            </a:fld>
            <a:endParaRPr lang="en-US" dirty="0"/>
          </a:p>
        </p:txBody>
      </p:sp>
    </p:spTree>
    <p:extLst>
      <p:ext uri="{BB962C8B-B14F-4D97-AF65-F5344CB8AC3E}">
        <p14:creationId xmlns:p14="http://schemas.microsoft.com/office/powerpoint/2010/main" val="3698188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C88A85-2D28-4680-A5CC-0DFE19229D33}" type="slidenum">
              <a:rPr lang="en-US" smtClean="0"/>
              <a:pPr>
                <a:defRPr/>
              </a:pPr>
              <a:t>27</a:t>
            </a:fld>
            <a:endParaRPr lang="en-US" dirty="0"/>
          </a:p>
        </p:txBody>
      </p:sp>
    </p:spTree>
    <p:extLst>
      <p:ext uri="{BB962C8B-B14F-4D97-AF65-F5344CB8AC3E}">
        <p14:creationId xmlns:p14="http://schemas.microsoft.com/office/powerpoint/2010/main" val="11888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C7C4738-EF4D-419D-BBDC-D5B7695B9DC6}" type="slidenum">
              <a:rPr lang="en-US" smtClean="0">
                <a:latin typeface="Times New Roman" pitchFamily="18" charset="0"/>
              </a:rPr>
              <a:pPr>
                <a:defRPr/>
              </a:pPr>
              <a:t>28</a:t>
            </a:fld>
            <a:endParaRPr lang="en-US" dirty="0" smtClean="0">
              <a:latin typeface="Times New Roman" pitchFamily="18" charset="0"/>
            </a:endParaRPr>
          </a:p>
        </p:txBody>
      </p:sp>
    </p:spTree>
    <p:extLst>
      <p:ext uri="{BB962C8B-B14F-4D97-AF65-F5344CB8AC3E}">
        <p14:creationId xmlns:p14="http://schemas.microsoft.com/office/powerpoint/2010/main" val="3736401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12B30C1-FB46-4707-AC17-097D0FF721DE}" type="slidenum">
              <a:rPr lang="en-US" smtClean="0">
                <a:latin typeface="Times New Roman" pitchFamily="18" charset="0"/>
              </a:rPr>
              <a:pPr>
                <a:defRPr/>
              </a:pPr>
              <a:t>29</a:t>
            </a:fld>
            <a:endParaRPr lang="en-US" dirty="0" smtClean="0">
              <a:latin typeface="Times New Roman" pitchFamily="18" charset="0"/>
            </a:endParaRPr>
          </a:p>
        </p:txBody>
      </p:sp>
    </p:spTree>
    <p:extLst>
      <p:ext uri="{BB962C8B-B14F-4D97-AF65-F5344CB8AC3E}">
        <p14:creationId xmlns:p14="http://schemas.microsoft.com/office/powerpoint/2010/main" val="83187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3</a:t>
            </a:fld>
            <a:endParaRPr lang="en-US" dirty="0"/>
          </a:p>
        </p:txBody>
      </p:sp>
    </p:spTree>
    <p:extLst>
      <p:ext uri="{BB962C8B-B14F-4D97-AF65-F5344CB8AC3E}">
        <p14:creationId xmlns:p14="http://schemas.microsoft.com/office/powerpoint/2010/main" val="3340035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30</a:t>
            </a:fld>
            <a:endParaRPr lang="en-US" dirty="0"/>
          </a:p>
        </p:txBody>
      </p:sp>
    </p:spTree>
    <p:extLst>
      <p:ext uri="{BB962C8B-B14F-4D97-AF65-F5344CB8AC3E}">
        <p14:creationId xmlns:p14="http://schemas.microsoft.com/office/powerpoint/2010/main" val="376034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20 questions in each section</a:t>
            </a:r>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E785DF5-A82C-44B2-A870-29EAEB7F2BA7}" type="slidenum">
              <a:rPr lang="en-US" smtClean="0">
                <a:latin typeface="Times New Roman" pitchFamily="18" charset="0"/>
              </a:rPr>
              <a:pPr>
                <a:defRPr/>
              </a:pPr>
              <a:t>31</a:t>
            </a:fld>
            <a:endParaRPr lang="en-US" dirty="0" smtClean="0">
              <a:latin typeface="Times New Roman" pitchFamily="18" charset="0"/>
            </a:endParaRPr>
          </a:p>
        </p:txBody>
      </p:sp>
    </p:spTree>
    <p:extLst>
      <p:ext uri="{BB962C8B-B14F-4D97-AF65-F5344CB8AC3E}">
        <p14:creationId xmlns:p14="http://schemas.microsoft.com/office/powerpoint/2010/main" val="885161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6D18744-CE94-49C3-8FB7-30E3841A8D6C}" type="slidenum">
              <a:rPr lang="en-US" smtClean="0">
                <a:latin typeface="Times New Roman" pitchFamily="18" charset="0"/>
              </a:rPr>
              <a:pPr>
                <a:defRPr/>
              </a:pPr>
              <a:t>32</a:t>
            </a:fld>
            <a:endParaRPr lang="en-US" dirty="0" smtClean="0">
              <a:latin typeface="Times New Roman" pitchFamily="18" charset="0"/>
            </a:endParaRPr>
          </a:p>
        </p:txBody>
      </p:sp>
    </p:spTree>
    <p:extLst>
      <p:ext uri="{BB962C8B-B14F-4D97-AF65-F5344CB8AC3E}">
        <p14:creationId xmlns:p14="http://schemas.microsoft.com/office/powerpoint/2010/main" val="322179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33</a:t>
            </a:fld>
            <a:endParaRPr lang="en-US" dirty="0"/>
          </a:p>
        </p:txBody>
      </p:sp>
    </p:spTree>
    <p:extLst>
      <p:ext uri="{BB962C8B-B14F-4D97-AF65-F5344CB8AC3E}">
        <p14:creationId xmlns:p14="http://schemas.microsoft.com/office/powerpoint/2010/main" val="1561643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Answers: Deflect and shrug off</a:t>
            </a:r>
          </a:p>
        </p:txBody>
      </p:sp>
      <p:sp>
        <p:nvSpPr>
          <p:cNvPr id="4" name="Slide Number Placeholder 3"/>
          <p:cNvSpPr>
            <a:spLocks noGrp="1"/>
          </p:cNvSpPr>
          <p:nvPr>
            <p:ph type="sldNum" sz="quarter" idx="5"/>
          </p:nvPr>
        </p:nvSpPr>
        <p:spPr/>
        <p:txBody>
          <a:bodyPr/>
          <a:lstStyle/>
          <a:p>
            <a:pPr>
              <a:defRPr/>
            </a:pPr>
            <a:fld id="{2773E12A-C7E2-47E1-B041-FE03DEADDC0B}" type="slidenum">
              <a:rPr lang="en-US" smtClean="0"/>
              <a:pPr>
                <a:defRPr/>
              </a:pPr>
              <a:t>34</a:t>
            </a:fld>
            <a:endParaRPr lang="en-US" dirty="0"/>
          </a:p>
        </p:txBody>
      </p:sp>
    </p:spTree>
    <p:extLst>
      <p:ext uri="{BB962C8B-B14F-4D97-AF65-F5344CB8AC3E}">
        <p14:creationId xmlns:p14="http://schemas.microsoft.com/office/powerpoint/2010/main" val="1549009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F47C5F6-3A3D-4F98-A2A7-29F72952B9CF}" type="slidenum">
              <a:rPr lang="en-US" smtClean="0"/>
              <a:pPr>
                <a:defRPr/>
              </a:pPr>
              <a:t>35</a:t>
            </a:fld>
            <a:endParaRPr lang="en-US" dirty="0"/>
          </a:p>
        </p:txBody>
      </p:sp>
    </p:spTree>
    <p:extLst>
      <p:ext uri="{BB962C8B-B14F-4D97-AF65-F5344CB8AC3E}">
        <p14:creationId xmlns:p14="http://schemas.microsoft.com/office/powerpoint/2010/main" val="3152069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Oval = One answer</a:t>
            </a:r>
          </a:p>
          <a:p>
            <a:r>
              <a:rPr lang="en-US" smtClean="0"/>
              <a:t>Box = Multiple answers</a:t>
            </a:r>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2A17DF-2942-4912-80A4-EF0BD18FED2A}" type="slidenum">
              <a:rPr lang="en-US" smtClean="0">
                <a:latin typeface="Times New Roman" pitchFamily="18" charset="0"/>
              </a:rPr>
              <a:pPr>
                <a:defRPr/>
              </a:pPr>
              <a:t>36</a:t>
            </a:fld>
            <a:endParaRPr lang="en-US" dirty="0" smtClean="0">
              <a:latin typeface="Times New Roman" pitchFamily="18" charset="0"/>
            </a:endParaRPr>
          </a:p>
        </p:txBody>
      </p:sp>
    </p:spTree>
    <p:extLst>
      <p:ext uri="{BB962C8B-B14F-4D97-AF65-F5344CB8AC3E}">
        <p14:creationId xmlns:p14="http://schemas.microsoft.com/office/powerpoint/2010/main" val="3700013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Answer - Last</a:t>
            </a:r>
          </a:p>
        </p:txBody>
      </p:sp>
      <p:sp>
        <p:nvSpPr>
          <p:cNvPr id="4" name="Slide Number Placeholder 3"/>
          <p:cNvSpPr>
            <a:spLocks noGrp="1"/>
          </p:cNvSpPr>
          <p:nvPr>
            <p:ph type="sldNum" sz="quarter" idx="5"/>
          </p:nvPr>
        </p:nvSpPr>
        <p:spPr/>
        <p:txBody>
          <a:bodyPr/>
          <a:lstStyle/>
          <a:p>
            <a:pPr>
              <a:defRPr/>
            </a:pPr>
            <a:fld id="{AAC1F417-25CA-4BB2-A183-B5332A89625E}" type="slidenum">
              <a:rPr lang="en-US" smtClean="0"/>
              <a:pPr>
                <a:defRPr/>
              </a:pPr>
              <a:t>37</a:t>
            </a:fld>
            <a:endParaRPr lang="en-US" dirty="0"/>
          </a:p>
        </p:txBody>
      </p:sp>
    </p:spTree>
    <p:extLst>
      <p:ext uri="{BB962C8B-B14F-4D97-AF65-F5344CB8AC3E}">
        <p14:creationId xmlns:p14="http://schemas.microsoft.com/office/powerpoint/2010/main" val="2134774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Answers: 1</a:t>
            </a:r>
            <a:r>
              <a:rPr lang="en-US" baseline="30000" smtClean="0"/>
              <a:t>st</a:t>
            </a:r>
            <a:r>
              <a:rPr lang="en-US" smtClean="0"/>
              <a:t> and 3</a:t>
            </a:r>
            <a:r>
              <a:rPr lang="en-US" baseline="30000" smtClean="0"/>
              <a:t>rd</a:t>
            </a:r>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D46D26EC-CAE1-44A3-8FE8-829EAF7FC0EA}" type="slidenum">
              <a:rPr lang="en-US" smtClean="0"/>
              <a:pPr>
                <a:defRPr/>
              </a:pPr>
              <a:t>38</a:t>
            </a:fld>
            <a:endParaRPr lang="en-US" dirty="0"/>
          </a:p>
        </p:txBody>
      </p:sp>
    </p:spTree>
    <p:extLst>
      <p:ext uri="{BB962C8B-B14F-4D97-AF65-F5344CB8AC3E}">
        <p14:creationId xmlns:p14="http://schemas.microsoft.com/office/powerpoint/2010/main" val="1216159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Last Sentence: His music is not a version of popular music packaged to attract classical listeners; it is high art for listeners steeped in rock rather than the classics. </a:t>
            </a:r>
          </a:p>
        </p:txBody>
      </p:sp>
      <p:sp>
        <p:nvSpPr>
          <p:cNvPr id="4" name="Slide Number Placeholder 3"/>
          <p:cNvSpPr>
            <a:spLocks noGrp="1"/>
          </p:cNvSpPr>
          <p:nvPr>
            <p:ph type="sldNum" sz="quarter" idx="5"/>
          </p:nvPr>
        </p:nvSpPr>
        <p:spPr/>
        <p:txBody>
          <a:bodyPr/>
          <a:lstStyle/>
          <a:p>
            <a:pPr>
              <a:defRPr/>
            </a:pPr>
            <a:fld id="{2F13CCCA-249C-4A30-BE75-9CE33F27F52D}" type="slidenum">
              <a:rPr lang="en-US" smtClean="0"/>
              <a:pPr>
                <a:defRPr/>
              </a:pPr>
              <a:t>39</a:t>
            </a:fld>
            <a:endParaRPr lang="en-US" dirty="0"/>
          </a:p>
        </p:txBody>
      </p:sp>
    </p:spTree>
    <p:extLst>
      <p:ext uri="{BB962C8B-B14F-4D97-AF65-F5344CB8AC3E}">
        <p14:creationId xmlns:p14="http://schemas.microsoft.com/office/powerpoint/2010/main" val="340739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4CFE0B3-E04B-4B6A-8673-84B288541638}" type="slidenum">
              <a:rPr lang="en-US" smtClean="0">
                <a:latin typeface="Times New Roman" pitchFamily="18" charset="0"/>
              </a:rPr>
              <a:pPr>
                <a:defRPr/>
              </a:pPr>
              <a:t>4</a:t>
            </a:fld>
            <a:endParaRPr lang="en-US" dirty="0" smtClean="0">
              <a:latin typeface="Times New Roman" pitchFamily="18" charset="0"/>
            </a:endParaRPr>
          </a:p>
        </p:txBody>
      </p:sp>
    </p:spTree>
    <p:extLst>
      <p:ext uri="{BB962C8B-B14F-4D97-AF65-F5344CB8AC3E}">
        <p14:creationId xmlns:p14="http://schemas.microsoft.com/office/powerpoint/2010/main" val="3899894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7866537-014C-4AF1-83FA-C0BB4F94DEC8}" type="slidenum">
              <a:rPr lang="en-US" smtClean="0"/>
              <a:pPr>
                <a:defRPr/>
              </a:pPr>
              <a:t>40</a:t>
            </a:fld>
            <a:endParaRPr lang="en-US" dirty="0"/>
          </a:p>
        </p:txBody>
      </p:sp>
    </p:spTree>
    <p:extLst>
      <p:ext uri="{BB962C8B-B14F-4D97-AF65-F5344CB8AC3E}">
        <p14:creationId xmlns:p14="http://schemas.microsoft.com/office/powerpoint/2010/main" val="2692615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41</a:t>
            </a:fld>
            <a:endParaRPr lang="en-US" dirty="0"/>
          </a:p>
        </p:txBody>
      </p:sp>
    </p:spTree>
    <p:extLst>
      <p:ext uri="{BB962C8B-B14F-4D97-AF65-F5344CB8AC3E}">
        <p14:creationId xmlns:p14="http://schemas.microsoft.com/office/powerpoint/2010/main" val="9584114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63B1A1-779B-46CF-A931-D71991B3C952}" type="slidenum">
              <a:rPr lang="en-US" smtClean="0">
                <a:latin typeface="Times New Roman" pitchFamily="18" charset="0"/>
              </a:rPr>
              <a:pPr>
                <a:defRPr/>
              </a:pPr>
              <a:t>42</a:t>
            </a:fld>
            <a:endParaRPr lang="en-US" dirty="0" smtClean="0">
              <a:latin typeface="Times New Roman" pitchFamily="18" charset="0"/>
            </a:endParaRPr>
          </a:p>
        </p:txBody>
      </p:sp>
    </p:spTree>
    <p:extLst>
      <p:ext uri="{BB962C8B-B14F-4D97-AF65-F5344CB8AC3E}">
        <p14:creationId xmlns:p14="http://schemas.microsoft.com/office/powerpoint/2010/main" val="936677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43</a:t>
            </a:fld>
            <a:endParaRPr lang="en-US" dirty="0"/>
          </a:p>
        </p:txBody>
      </p:sp>
    </p:spTree>
    <p:extLst>
      <p:ext uri="{BB962C8B-B14F-4D97-AF65-F5344CB8AC3E}">
        <p14:creationId xmlns:p14="http://schemas.microsoft.com/office/powerpoint/2010/main" val="24570847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60A3C03-2BEB-4ED4-9CD0-DCB8DF6FCB7B}" type="slidenum">
              <a:rPr lang="en-US" smtClean="0">
                <a:latin typeface="Times New Roman" pitchFamily="18" charset="0"/>
              </a:rPr>
              <a:pPr>
                <a:defRPr/>
              </a:pPr>
              <a:t>44</a:t>
            </a:fld>
            <a:endParaRPr lang="en-US" dirty="0" smtClean="0">
              <a:latin typeface="Times New Roman" pitchFamily="18" charset="0"/>
            </a:endParaRPr>
          </a:p>
        </p:txBody>
      </p:sp>
    </p:spTree>
    <p:extLst>
      <p:ext uri="{BB962C8B-B14F-4D97-AF65-F5344CB8AC3E}">
        <p14:creationId xmlns:p14="http://schemas.microsoft.com/office/powerpoint/2010/main" val="38106984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Answer:  Cannot be determined</a:t>
            </a:r>
          </a:p>
        </p:txBody>
      </p:sp>
      <p:sp>
        <p:nvSpPr>
          <p:cNvPr id="4" name="Slide Number Placeholder 3"/>
          <p:cNvSpPr>
            <a:spLocks noGrp="1"/>
          </p:cNvSpPr>
          <p:nvPr>
            <p:ph type="sldNum" sz="quarter" idx="5"/>
          </p:nvPr>
        </p:nvSpPr>
        <p:spPr/>
        <p:txBody>
          <a:bodyPr/>
          <a:lstStyle/>
          <a:p>
            <a:pPr>
              <a:defRPr/>
            </a:pPr>
            <a:fld id="{227156B3-37AF-4857-A63E-A1D7AF94A727}" type="slidenum">
              <a:rPr lang="en-US" smtClean="0"/>
              <a:pPr>
                <a:defRPr/>
              </a:pPr>
              <a:t>45</a:t>
            </a:fld>
            <a:endParaRPr lang="en-US" dirty="0"/>
          </a:p>
        </p:txBody>
      </p:sp>
    </p:spTree>
    <p:extLst>
      <p:ext uri="{BB962C8B-B14F-4D97-AF65-F5344CB8AC3E}">
        <p14:creationId xmlns:p14="http://schemas.microsoft.com/office/powerpoint/2010/main" val="10756483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46</a:t>
            </a:fld>
            <a:endParaRPr lang="en-US" dirty="0"/>
          </a:p>
        </p:txBody>
      </p:sp>
    </p:spTree>
    <p:extLst>
      <p:ext uri="{BB962C8B-B14F-4D97-AF65-F5344CB8AC3E}">
        <p14:creationId xmlns:p14="http://schemas.microsoft.com/office/powerpoint/2010/main" val="32775665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Furthermore, because the figure is not necessarily drawn to scale, you cannot determine the relative sizes of </a:t>
            </a:r>
            <a:r>
              <a:rPr lang="en-US" i="1" smtClean="0"/>
              <a:t>PS</a:t>
            </a:r>
            <a:r>
              <a:rPr lang="en-US" smtClean="0"/>
              <a:t> and </a:t>
            </a:r>
            <a:r>
              <a:rPr lang="en-US" i="1" smtClean="0"/>
              <a:t>SR</a:t>
            </a:r>
            <a:r>
              <a:rPr lang="en-US" smtClean="0"/>
              <a:t> visually from the figure, though they may appear to be equal. The position of </a:t>
            </a:r>
            <a:r>
              <a:rPr lang="en-US" i="1" smtClean="0"/>
              <a:t>S</a:t>
            </a:r>
            <a:r>
              <a:rPr lang="en-US" smtClean="0"/>
              <a:t> can vary along side </a:t>
            </a:r>
            <a:r>
              <a:rPr lang="en-US" i="1" smtClean="0"/>
              <a:t>PR</a:t>
            </a:r>
            <a:r>
              <a:rPr lang="en-US" smtClean="0"/>
              <a:t> anywhere between </a:t>
            </a:r>
            <a:r>
              <a:rPr lang="en-US" i="1" smtClean="0"/>
              <a:t>P</a:t>
            </a:r>
            <a:r>
              <a:rPr lang="en-US" smtClean="0"/>
              <a:t> and </a:t>
            </a:r>
            <a:r>
              <a:rPr lang="en-US" i="1" smtClean="0"/>
              <a:t>R</a:t>
            </a:r>
            <a:r>
              <a:rPr lang="en-US" smtClean="0"/>
              <a:t>. Below are two possible variations of Figure 1, each of which is drawn consistent with the information </a:t>
            </a:r>
          </a:p>
          <a:p>
            <a:r>
              <a:rPr lang="en-US" smtClean="0"/>
              <a:t> The answer is therefore that the relationship cannot be determined.</a:t>
            </a:r>
          </a:p>
        </p:txBody>
      </p:sp>
      <p:sp>
        <p:nvSpPr>
          <p:cNvPr id="4" name="Slide Number Placeholder 3"/>
          <p:cNvSpPr>
            <a:spLocks noGrp="1"/>
          </p:cNvSpPr>
          <p:nvPr>
            <p:ph type="sldNum" sz="quarter" idx="5"/>
          </p:nvPr>
        </p:nvSpPr>
        <p:spPr/>
        <p:txBody>
          <a:bodyPr/>
          <a:lstStyle/>
          <a:p>
            <a:pPr>
              <a:defRPr/>
            </a:pPr>
            <a:fld id="{714A9FA2-9651-49E6-8DF3-B308A9902003}" type="slidenum">
              <a:rPr lang="en-US" smtClean="0"/>
              <a:pPr>
                <a:defRPr/>
              </a:pPr>
              <a:t>47</a:t>
            </a:fld>
            <a:endParaRPr lang="en-US" dirty="0"/>
          </a:p>
        </p:txBody>
      </p:sp>
    </p:spTree>
    <p:extLst>
      <p:ext uri="{BB962C8B-B14F-4D97-AF65-F5344CB8AC3E}">
        <p14:creationId xmlns:p14="http://schemas.microsoft.com/office/powerpoint/2010/main" val="2396494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6EBF7A9-BFAC-432D-9617-3A3DC9415352}" type="slidenum">
              <a:rPr lang="en-US" smtClean="0">
                <a:latin typeface="Times New Roman" pitchFamily="18" charset="0"/>
              </a:rPr>
              <a:pPr>
                <a:defRPr/>
              </a:pPr>
              <a:t>48</a:t>
            </a:fld>
            <a:endParaRPr lang="en-US" dirty="0" smtClean="0">
              <a:latin typeface="Times New Roman" pitchFamily="18" charset="0"/>
            </a:endParaRPr>
          </a:p>
        </p:txBody>
      </p:sp>
    </p:spTree>
    <p:extLst>
      <p:ext uri="{BB962C8B-B14F-4D97-AF65-F5344CB8AC3E}">
        <p14:creationId xmlns:p14="http://schemas.microsoft.com/office/powerpoint/2010/main" val="19301329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49</a:t>
            </a:fld>
            <a:endParaRPr lang="en-US" dirty="0"/>
          </a:p>
        </p:txBody>
      </p:sp>
    </p:spTree>
    <p:extLst>
      <p:ext uri="{BB962C8B-B14F-4D97-AF65-F5344CB8AC3E}">
        <p14:creationId xmlns:p14="http://schemas.microsoft.com/office/powerpoint/2010/main" val="336133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C8057B-0407-435A-A36B-4D6E2DE55874}" type="slidenum">
              <a:rPr lang="en-US" smtClean="0">
                <a:latin typeface="Times New Roman" pitchFamily="18" charset="0"/>
              </a:rPr>
              <a:pPr>
                <a:defRPr/>
              </a:pPr>
              <a:t>5</a:t>
            </a:fld>
            <a:endParaRPr lang="en-US" dirty="0" smtClean="0">
              <a:latin typeface="Times New Roman" pitchFamily="18" charset="0"/>
            </a:endParaRPr>
          </a:p>
        </p:txBody>
      </p:sp>
    </p:spTree>
    <p:extLst>
      <p:ext uri="{BB962C8B-B14F-4D97-AF65-F5344CB8AC3E}">
        <p14:creationId xmlns:p14="http://schemas.microsoft.com/office/powerpoint/2010/main" val="21524917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50</a:t>
            </a:fld>
            <a:endParaRPr lang="en-US" dirty="0"/>
          </a:p>
        </p:txBody>
      </p:sp>
    </p:spTree>
    <p:extLst>
      <p:ext uri="{BB962C8B-B14F-4D97-AF65-F5344CB8AC3E}">
        <p14:creationId xmlns:p14="http://schemas.microsoft.com/office/powerpoint/2010/main" val="19203586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51</a:t>
            </a:fld>
            <a:endParaRPr lang="en-US" dirty="0"/>
          </a:p>
        </p:txBody>
      </p:sp>
    </p:spTree>
    <p:extLst>
      <p:ext uri="{BB962C8B-B14F-4D97-AF65-F5344CB8AC3E}">
        <p14:creationId xmlns:p14="http://schemas.microsoft.com/office/powerpoint/2010/main" val="33588123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0061DD-6D53-4CBF-9F44-CB7C98F305AC}" type="slidenum">
              <a:rPr lang="en-US" smtClean="0"/>
              <a:pPr>
                <a:defRPr/>
              </a:pPr>
              <a:t>52</a:t>
            </a:fld>
            <a:endParaRPr lang="en-US" dirty="0"/>
          </a:p>
        </p:txBody>
      </p:sp>
    </p:spTree>
    <p:extLst>
      <p:ext uri="{BB962C8B-B14F-4D97-AF65-F5344CB8AC3E}">
        <p14:creationId xmlns:p14="http://schemas.microsoft.com/office/powerpoint/2010/main" val="14706230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53</a:t>
            </a:fld>
            <a:endParaRPr lang="en-US" dirty="0"/>
          </a:p>
        </p:txBody>
      </p:sp>
    </p:spTree>
    <p:extLst>
      <p:ext uri="{BB962C8B-B14F-4D97-AF65-F5344CB8AC3E}">
        <p14:creationId xmlns:p14="http://schemas.microsoft.com/office/powerpoint/2010/main" val="5434541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54</a:t>
            </a:fld>
            <a:endParaRPr lang="en-US" dirty="0"/>
          </a:p>
        </p:txBody>
      </p:sp>
    </p:spTree>
    <p:extLst>
      <p:ext uri="{BB962C8B-B14F-4D97-AF65-F5344CB8AC3E}">
        <p14:creationId xmlns:p14="http://schemas.microsoft.com/office/powerpoint/2010/main" val="38544534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55</a:t>
            </a:fld>
            <a:endParaRPr lang="en-US" dirty="0"/>
          </a:p>
        </p:txBody>
      </p:sp>
    </p:spTree>
    <p:extLst>
      <p:ext uri="{BB962C8B-B14F-4D97-AF65-F5344CB8AC3E}">
        <p14:creationId xmlns:p14="http://schemas.microsoft.com/office/powerpoint/2010/main" val="3831106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56</a:t>
            </a:fld>
            <a:endParaRPr lang="en-US" dirty="0"/>
          </a:p>
        </p:txBody>
      </p:sp>
    </p:spTree>
    <p:extLst>
      <p:ext uri="{BB962C8B-B14F-4D97-AF65-F5344CB8AC3E}">
        <p14:creationId xmlns:p14="http://schemas.microsoft.com/office/powerpoint/2010/main" val="11989842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Answer is 250</a:t>
            </a:r>
          </a:p>
        </p:txBody>
      </p:sp>
      <p:sp>
        <p:nvSpPr>
          <p:cNvPr id="4" name="Slide Number Placeholder 3"/>
          <p:cNvSpPr>
            <a:spLocks noGrp="1"/>
          </p:cNvSpPr>
          <p:nvPr>
            <p:ph type="sldNum" sz="quarter" idx="5"/>
          </p:nvPr>
        </p:nvSpPr>
        <p:spPr/>
        <p:txBody>
          <a:bodyPr/>
          <a:lstStyle/>
          <a:p>
            <a:pPr>
              <a:defRPr/>
            </a:pPr>
            <a:fld id="{F696BAAB-0F2A-41F4-B687-21B7600609FD}" type="slidenum">
              <a:rPr lang="en-US" smtClean="0"/>
              <a:pPr>
                <a:defRPr/>
              </a:pPr>
              <a:t>57</a:t>
            </a:fld>
            <a:endParaRPr lang="en-US" dirty="0"/>
          </a:p>
        </p:txBody>
      </p:sp>
    </p:spTree>
    <p:extLst>
      <p:ext uri="{BB962C8B-B14F-4D97-AF65-F5344CB8AC3E}">
        <p14:creationId xmlns:p14="http://schemas.microsoft.com/office/powerpoint/2010/main" val="26531845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3951FF8-DAD9-4D57-9839-69DC830DA3CF}" type="slidenum">
              <a:rPr lang="en-US" smtClean="0"/>
              <a:pPr>
                <a:defRPr/>
              </a:pPr>
              <a:t>58</a:t>
            </a:fld>
            <a:endParaRPr lang="en-US" dirty="0"/>
          </a:p>
        </p:txBody>
      </p:sp>
    </p:spTree>
    <p:extLst>
      <p:ext uri="{BB962C8B-B14F-4D97-AF65-F5344CB8AC3E}">
        <p14:creationId xmlns:p14="http://schemas.microsoft.com/office/powerpoint/2010/main" val="17709857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9A64AB3-0562-496E-B934-6A146F4A7BE4}" type="slidenum">
              <a:rPr lang="en-US" smtClean="0"/>
              <a:pPr>
                <a:defRPr/>
              </a:pPr>
              <a:t>59</a:t>
            </a:fld>
            <a:endParaRPr lang="en-US" dirty="0"/>
          </a:p>
        </p:txBody>
      </p:sp>
    </p:spTree>
    <p:extLst>
      <p:ext uri="{BB962C8B-B14F-4D97-AF65-F5344CB8AC3E}">
        <p14:creationId xmlns:p14="http://schemas.microsoft.com/office/powerpoint/2010/main" val="250811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6</a:t>
            </a:fld>
            <a:endParaRPr lang="en-US" dirty="0"/>
          </a:p>
        </p:txBody>
      </p:sp>
    </p:spTree>
    <p:extLst>
      <p:ext uri="{BB962C8B-B14F-4D97-AF65-F5344CB8AC3E}">
        <p14:creationId xmlns:p14="http://schemas.microsoft.com/office/powerpoint/2010/main" val="7773402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E999EE7-86DF-4CBE-8D0B-F9D183700DC5}" type="slidenum">
              <a:rPr lang="en-US" smtClean="0">
                <a:latin typeface="Times New Roman" pitchFamily="18" charset="0"/>
              </a:rPr>
              <a:pPr>
                <a:defRPr/>
              </a:pPr>
              <a:t>60</a:t>
            </a:fld>
            <a:endParaRPr lang="en-US" dirty="0" smtClean="0">
              <a:latin typeface="Times New Roman" pitchFamily="18" charset="0"/>
            </a:endParaRPr>
          </a:p>
        </p:txBody>
      </p:sp>
    </p:spTree>
    <p:extLst>
      <p:ext uri="{BB962C8B-B14F-4D97-AF65-F5344CB8AC3E}">
        <p14:creationId xmlns:p14="http://schemas.microsoft.com/office/powerpoint/2010/main" val="37034397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61</a:t>
            </a:fld>
            <a:endParaRPr lang="en-US" dirty="0"/>
          </a:p>
        </p:txBody>
      </p:sp>
    </p:spTree>
    <p:extLst>
      <p:ext uri="{BB962C8B-B14F-4D97-AF65-F5344CB8AC3E}">
        <p14:creationId xmlns:p14="http://schemas.microsoft.com/office/powerpoint/2010/main" val="16580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0FF9C8B-3586-4A97-8891-FA3E0AE42131}" type="slidenum">
              <a:rPr lang="en-US" smtClean="0"/>
              <a:pPr>
                <a:defRPr/>
              </a:pPr>
              <a:t>63</a:t>
            </a:fld>
            <a:endParaRPr lang="en-US" dirty="0"/>
          </a:p>
        </p:txBody>
      </p:sp>
    </p:spTree>
    <p:extLst>
      <p:ext uri="{BB962C8B-B14F-4D97-AF65-F5344CB8AC3E}">
        <p14:creationId xmlns:p14="http://schemas.microsoft.com/office/powerpoint/2010/main" val="1198082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Graduate School Timeline and Tasklist</a:t>
            </a: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AA4BF61-296E-4712-A5F0-23B586C92291}" type="slidenum">
              <a:rPr lang="en-US" smtClean="0">
                <a:latin typeface="Times New Roman" pitchFamily="18" charset="0"/>
              </a:rPr>
              <a:pPr>
                <a:defRPr/>
              </a:pPr>
              <a:t>7</a:t>
            </a:fld>
            <a:endParaRPr lang="en-US" dirty="0" smtClean="0">
              <a:latin typeface="Times New Roman" pitchFamily="18" charset="0"/>
            </a:endParaRPr>
          </a:p>
        </p:txBody>
      </p:sp>
    </p:spTree>
    <p:extLst>
      <p:ext uri="{BB962C8B-B14F-4D97-AF65-F5344CB8AC3E}">
        <p14:creationId xmlns:p14="http://schemas.microsoft.com/office/powerpoint/2010/main" val="341324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Accommodations for Test Takers with Disabilities</a:t>
            </a:r>
          </a:p>
          <a:p>
            <a:r>
              <a:rPr lang="en-US" dirty="0" smtClean="0"/>
              <a:t> </a:t>
            </a:r>
          </a:p>
          <a:p>
            <a:r>
              <a:rPr lang="en-US" dirty="0" smtClean="0"/>
              <a:t>                Must register by mail with ETS Disability Services</a:t>
            </a:r>
          </a:p>
          <a:p>
            <a:r>
              <a:rPr lang="en-US" dirty="0" smtClean="0"/>
              <a:t>                Can take up to six weeks to process, additional six weeks if more documentation is needed</a:t>
            </a:r>
          </a:p>
          <a:p>
            <a:r>
              <a:rPr lang="en-US" dirty="0" smtClean="0"/>
              <a:t>                Cannot register using the online registration system</a:t>
            </a:r>
          </a:p>
          <a:p>
            <a:r>
              <a:rPr lang="en-US" dirty="0" smtClean="0"/>
              <a:t>                Look at the Bulletin Supplement for more info</a:t>
            </a:r>
          </a:p>
          <a:p>
            <a:endParaRPr lang="en-US"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F7E66A-F349-44F4-9068-0286E7D03D67}" type="slidenum">
              <a:rPr lang="en-US" smtClean="0">
                <a:latin typeface="Times New Roman" pitchFamily="18" charset="0"/>
              </a:rPr>
              <a:pPr>
                <a:defRPr/>
              </a:pPr>
              <a:t>8</a:t>
            </a:fld>
            <a:endParaRPr lang="en-US" dirty="0" smtClean="0">
              <a:latin typeface="Times New Roman" pitchFamily="18" charset="0"/>
            </a:endParaRPr>
          </a:p>
        </p:txBody>
      </p:sp>
    </p:spTree>
    <p:extLst>
      <p:ext uri="{BB962C8B-B14F-4D97-AF65-F5344CB8AC3E}">
        <p14:creationId xmlns:p14="http://schemas.microsoft.com/office/powerpoint/2010/main" val="116070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107985A-9479-4837-B48D-7DB31FADE480}" type="slidenum">
              <a:rPr lang="en-US" smtClean="0">
                <a:latin typeface="Times New Roman" pitchFamily="18" charset="0"/>
              </a:rPr>
              <a:pPr>
                <a:defRPr/>
              </a:pPr>
              <a:t>9</a:t>
            </a:fld>
            <a:endParaRPr lang="en-US" dirty="0" smtClean="0">
              <a:latin typeface="Times New Roman" pitchFamily="18" charset="0"/>
            </a:endParaRPr>
          </a:p>
        </p:txBody>
      </p:sp>
    </p:spTree>
    <p:extLst>
      <p:ext uri="{BB962C8B-B14F-4D97-AF65-F5344CB8AC3E}">
        <p14:creationId xmlns:p14="http://schemas.microsoft.com/office/powerpoint/2010/main" val="1724778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a:p>
        </p:txBody>
      </p:sp>
      <p:sp>
        <p:nvSpPr>
          <p:cNvPr id="6" name="Slide Number Placeholder 5"/>
          <p:cNvSpPr>
            <a:spLocks noGrp="1"/>
          </p:cNvSpPr>
          <p:nvPr>
            <p:ph type="sldNum" sz="quarter" idx="12"/>
          </p:nvPr>
        </p:nvSpPr>
        <p:spPr>
          <a:xfrm>
            <a:off x="7010399" y="2750337"/>
            <a:ext cx="1370293" cy="1356442"/>
          </a:xfrm>
        </p:spPr>
        <p:txBody>
          <a:bodyPr/>
          <a:lstStyle/>
          <a:p>
            <a:pPr>
              <a:defRPr/>
            </a:pPr>
            <a:fld id="{0154D1F8-AD0E-4B30-85B8-44903EB9ED86}" type="slidenum">
              <a:rPr lang="en-US" smtClean="0"/>
              <a:pPr>
                <a:defRPr/>
              </a:pPr>
              <a:t>‹#›</a:t>
            </a:fld>
            <a:endParaRPr lang="en-US" dirty="0"/>
          </a:p>
        </p:txBody>
      </p:sp>
    </p:spTree>
    <p:extLst>
      <p:ext uri="{BB962C8B-B14F-4D97-AF65-F5344CB8AC3E}">
        <p14:creationId xmlns:p14="http://schemas.microsoft.com/office/powerpoint/2010/main" val="343530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310"/>
            <a:ext cx="1149836" cy="1090789"/>
          </a:xfrm>
        </p:spPr>
        <p:txBody>
          <a:bodyPr/>
          <a:lstStyle/>
          <a:p>
            <a:pPr>
              <a:defRPr/>
            </a:pPr>
            <a:fld id="{6B9DFFDD-F0A9-4071-8C47-DE95AF30BCBD}" type="slidenum">
              <a:rPr lang="en-US" smtClean="0"/>
              <a:pPr>
                <a:defRPr/>
              </a:pPr>
              <a:t>‹#›</a:t>
            </a:fld>
            <a:endParaRPr lang="en-US" dirty="0"/>
          </a:p>
        </p:txBody>
      </p:sp>
    </p:spTree>
    <p:extLst>
      <p:ext uri="{BB962C8B-B14F-4D97-AF65-F5344CB8AC3E}">
        <p14:creationId xmlns:p14="http://schemas.microsoft.com/office/powerpoint/2010/main" val="664584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616"/>
            <a:ext cx="1149836" cy="1090789"/>
          </a:xfrm>
        </p:spPr>
        <p:txBody>
          <a:bodyPr/>
          <a:lstStyle/>
          <a:p>
            <a:pPr>
              <a:defRPr/>
            </a:pPr>
            <a:fld id="{6B9DFFDD-F0A9-4071-8C47-DE95AF30BCBD}" type="slidenum">
              <a:rPr lang="en-US" smtClean="0"/>
              <a:pPr>
                <a:defRPr/>
              </a:pPr>
              <a:t>‹#›</a:t>
            </a:fld>
            <a:endParaRPr lang="en-US" dirty="0"/>
          </a:p>
        </p:txBody>
      </p:sp>
    </p:spTree>
    <p:extLst>
      <p:ext uri="{BB962C8B-B14F-4D97-AF65-F5344CB8AC3E}">
        <p14:creationId xmlns:p14="http://schemas.microsoft.com/office/powerpoint/2010/main" val="58514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6B9DFFDD-F0A9-4071-8C47-DE95AF30BCBD}" type="slidenum">
              <a:rPr lang="en-US" smtClean="0"/>
              <a:pPr>
                <a:defRPr/>
              </a:pPr>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61060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6B9DFFDD-F0A9-4071-8C47-DE95AF30BCBD}" type="slidenum">
              <a:rPr lang="en-US" smtClean="0"/>
              <a:pPr>
                <a:defRPr/>
              </a:pPr>
              <a:t>‹#›</a:t>
            </a:fld>
            <a:endParaRPr lang="en-US" dirty="0"/>
          </a:p>
        </p:txBody>
      </p:sp>
    </p:spTree>
    <p:extLst>
      <p:ext uri="{BB962C8B-B14F-4D97-AF65-F5344CB8AC3E}">
        <p14:creationId xmlns:p14="http://schemas.microsoft.com/office/powerpoint/2010/main" val="1031790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B9DFFDD-F0A9-4071-8C47-DE95AF30BCBD}" type="slidenum">
              <a:rPr lang="en-US" smtClean="0"/>
              <a:pPr>
                <a:defRPr/>
              </a:pPr>
              <a:t>‹#›</a:t>
            </a:fld>
            <a:endParaRPr lang="en-US" dirty="0"/>
          </a:p>
        </p:txBody>
      </p:sp>
    </p:spTree>
    <p:extLst>
      <p:ext uri="{BB962C8B-B14F-4D97-AF65-F5344CB8AC3E}">
        <p14:creationId xmlns:p14="http://schemas.microsoft.com/office/powerpoint/2010/main" val="257629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B9DFFDD-F0A9-4071-8C47-DE95AF30BCBD}" type="slidenum">
              <a:rPr lang="en-US" smtClean="0"/>
              <a:pPr>
                <a:defRPr/>
              </a:pPr>
              <a:t>‹#›</a:t>
            </a:fld>
            <a:endParaRPr lang="en-US" dirty="0"/>
          </a:p>
        </p:txBody>
      </p:sp>
    </p:spTree>
    <p:extLst>
      <p:ext uri="{BB962C8B-B14F-4D97-AF65-F5344CB8AC3E}">
        <p14:creationId xmlns:p14="http://schemas.microsoft.com/office/powerpoint/2010/main" val="319246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688095-F680-448F-80F4-CB7D01A5B403}" type="slidenum">
              <a:rPr lang="en-US" smtClean="0"/>
              <a:pPr>
                <a:defRPr/>
              </a:pPr>
              <a:t>‹#›</a:t>
            </a:fld>
            <a:endParaRPr lang="en-US" dirty="0"/>
          </a:p>
        </p:txBody>
      </p:sp>
    </p:spTree>
    <p:extLst>
      <p:ext uri="{BB962C8B-B14F-4D97-AF65-F5344CB8AC3E}">
        <p14:creationId xmlns:p14="http://schemas.microsoft.com/office/powerpoint/2010/main" val="4203614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endParaRPr lang="en-US"/>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pPr>
              <a:defRPr/>
            </a:pPr>
            <a:fld id="{FAEBD6AD-0FF5-4B69-BC80-9D1792A1DEF4}" type="slidenum">
              <a:rPr lang="en-US" smtClean="0"/>
              <a:pPr>
                <a:defRPr/>
              </a:pPr>
              <a:t>‹#›</a:t>
            </a:fld>
            <a:endParaRPr lang="en-US" dirty="0"/>
          </a:p>
        </p:txBody>
      </p:sp>
    </p:spTree>
    <p:extLst>
      <p:ext uri="{BB962C8B-B14F-4D97-AF65-F5344CB8AC3E}">
        <p14:creationId xmlns:p14="http://schemas.microsoft.com/office/powerpoint/2010/main" val="1622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B764BF9-75E6-440E-B9D7-9ED669AFD922}" type="slidenum">
              <a:rPr lang="en-US" smtClean="0"/>
              <a:pPr>
                <a:defRPr/>
              </a:pPr>
              <a:t>‹#›</a:t>
            </a:fld>
            <a:endParaRPr lang="en-US" dirty="0"/>
          </a:p>
        </p:txBody>
      </p:sp>
    </p:spTree>
    <p:extLst>
      <p:ext uri="{BB962C8B-B14F-4D97-AF65-F5344CB8AC3E}">
        <p14:creationId xmlns:p14="http://schemas.microsoft.com/office/powerpoint/2010/main" val="298732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a:p>
        </p:txBody>
      </p:sp>
      <p:sp>
        <p:nvSpPr>
          <p:cNvPr id="6" name="Slide Number Placeholder 5"/>
          <p:cNvSpPr>
            <a:spLocks noGrp="1"/>
          </p:cNvSpPr>
          <p:nvPr>
            <p:ph type="sldNum" sz="quarter" idx="12"/>
          </p:nvPr>
        </p:nvSpPr>
        <p:spPr>
          <a:xfrm>
            <a:off x="7856438" y="2869896"/>
            <a:ext cx="1149836" cy="1090789"/>
          </a:xfrm>
        </p:spPr>
        <p:txBody>
          <a:bodyPr/>
          <a:lstStyle/>
          <a:p>
            <a:pPr>
              <a:defRPr/>
            </a:pPr>
            <a:fld id="{448952D4-FC39-44B1-91AB-F5DE3915060A}" type="slidenum">
              <a:rPr lang="en-US" smtClean="0"/>
              <a:pPr>
                <a:defRPr/>
              </a:pPr>
              <a:t>‹#›</a:t>
            </a:fld>
            <a:endParaRPr lang="en-US" dirty="0"/>
          </a:p>
        </p:txBody>
      </p:sp>
    </p:spTree>
    <p:extLst>
      <p:ext uri="{BB962C8B-B14F-4D97-AF65-F5344CB8AC3E}">
        <p14:creationId xmlns:p14="http://schemas.microsoft.com/office/powerpoint/2010/main" val="324724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C99DC4-F85C-44F8-880B-EEC6BB0754A1}" type="slidenum">
              <a:rPr lang="en-US" smtClean="0"/>
              <a:pPr>
                <a:defRPr/>
              </a:pPr>
              <a:t>‹#›</a:t>
            </a:fld>
            <a:endParaRPr lang="en-US" dirty="0"/>
          </a:p>
        </p:txBody>
      </p:sp>
    </p:spTree>
    <p:extLst>
      <p:ext uri="{BB962C8B-B14F-4D97-AF65-F5344CB8AC3E}">
        <p14:creationId xmlns:p14="http://schemas.microsoft.com/office/powerpoint/2010/main" val="84601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4FAA705-A670-4D6E-A2AF-1329A2363141}" type="slidenum">
              <a:rPr lang="en-US" smtClean="0"/>
              <a:pPr>
                <a:defRPr/>
              </a:pPr>
              <a:t>‹#›</a:t>
            </a:fld>
            <a:endParaRPr lang="en-US" dirty="0"/>
          </a:p>
        </p:txBody>
      </p:sp>
    </p:spTree>
    <p:extLst>
      <p:ext uri="{BB962C8B-B14F-4D97-AF65-F5344CB8AC3E}">
        <p14:creationId xmlns:p14="http://schemas.microsoft.com/office/powerpoint/2010/main" val="391227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F62AA64-836E-43DA-8B72-9FCD5E7202B4}" type="slidenum">
              <a:rPr lang="en-US" smtClean="0"/>
              <a:pPr>
                <a:defRPr/>
              </a:pPr>
              <a:t>‹#›</a:t>
            </a:fld>
            <a:endParaRPr lang="en-US" dirty="0"/>
          </a:p>
        </p:txBody>
      </p:sp>
    </p:spTree>
    <p:extLst>
      <p:ext uri="{BB962C8B-B14F-4D97-AF65-F5344CB8AC3E}">
        <p14:creationId xmlns:p14="http://schemas.microsoft.com/office/powerpoint/2010/main" val="359082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01B5FF0-B7DE-4855-8FF5-BAD93EEBA23A}" type="slidenum">
              <a:rPr lang="en-US" smtClean="0"/>
              <a:pPr>
                <a:defRPr/>
              </a:pPr>
              <a:t>‹#›</a:t>
            </a:fld>
            <a:endParaRPr lang="en-US" dirty="0"/>
          </a:p>
        </p:txBody>
      </p:sp>
    </p:spTree>
    <p:extLst>
      <p:ext uri="{BB962C8B-B14F-4D97-AF65-F5344CB8AC3E}">
        <p14:creationId xmlns:p14="http://schemas.microsoft.com/office/powerpoint/2010/main" val="92906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5CAA087-2465-41F3-AF8A-B09CAF1EC7F9}" type="slidenum">
              <a:rPr lang="en-US" smtClean="0"/>
              <a:pPr>
                <a:defRPr/>
              </a:pPr>
              <a:t>‹#›</a:t>
            </a:fld>
            <a:endParaRPr lang="en-US" dirty="0"/>
          </a:p>
        </p:txBody>
      </p:sp>
    </p:spTree>
    <p:extLst>
      <p:ext uri="{BB962C8B-B14F-4D97-AF65-F5344CB8AC3E}">
        <p14:creationId xmlns:p14="http://schemas.microsoft.com/office/powerpoint/2010/main" val="34215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298A12C-32F8-465C-A366-88D6B45F422D}" type="slidenum">
              <a:rPr lang="en-US" smtClean="0"/>
              <a:pPr>
                <a:defRPr/>
              </a:pPr>
              <a:t>‹#›</a:t>
            </a:fld>
            <a:endParaRPr lang="en-US" dirty="0"/>
          </a:p>
        </p:txBody>
      </p:sp>
    </p:spTree>
    <p:extLst>
      <p:ext uri="{BB962C8B-B14F-4D97-AF65-F5344CB8AC3E}">
        <p14:creationId xmlns:p14="http://schemas.microsoft.com/office/powerpoint/2010/main" val="181196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50000">
              <a:schemeClr val="bg2">
                <a:shade val="100000"/>
                <a:hueMod val="100000"/>
                <a:satMod val="110000"/>
                <a:lumMod val="130000"/>
              </a:schemeClr>
            </a:gs>
            <a:gs pos="100000">
              <a:schemeClr val="bg2">
                <a:lumMod val="50000"/>
              </a:schemeClr>
            </a:gs>
          </a:gsLst>
          <a:lin ang="2520000" scaled="0"/>
          <a:tileRect/>
        </a:gra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6B9DFFDD-F0A9-4071-8C47-DE95AF30BCBD}" type="slidenum">
              <a:rPr lang="en-US" smtClean="0"/>
              <a:pPr>
                <a:defRPr/>
              </a:pPr>
              <a:t>‹#›</a:t>
            </a:fld>
            <a:endParaRPr lang="en-US" dirty="0"/>
          </a:p>
        </p:txBody>
      </p:sp>
    </p:spTree>
    <p:extLst>
      <p:ext uri="{BB962C8B-B14F-4D97-AF65-F5344CB8AC3E}">
        <p14:creationId xmlns:p14="http://schemas.microsoft.com/office/powerpoint/2010/main" val="902765853"/>
      </p:ext>
    </p:extLst>
  </p:cSld>
  <p:clrMap bg1="dk1" tx1="lt1" bg2="dk2" tx2="lt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 id="2147484968" r:id="rId12"/>
    <p:sldLayoutId id="2147484969" r:id="rId13"/>
    <p:sldLayoutId id="2147484970" r:id="rId14"/>
    <p:sldLayoutId id="2147484971" r:id="rId15"/>
    <p:sldLayoutId id="2147484972" r:id="rId16"/>
    <p:sldLayoutId id="214748497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rometric.com/en-us/Pages/home.aspx"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728663" y="3200400"/>
            <a:ext cx="7391400" cy="3352800"/>
          </a:xfrm>
        </p:spPr>
        <p:txBody>
          <a:bodyPr>
            <a:normAutofit/>
          </a:bodyPr>
          <a:lstStyle/>
          <a:p>
            <a:pPr algn="ctr" eaLnBrk="1" hangingPunct="1"/>
            <a:endParaRPr lang="en-US" sz="1600" dirty="0">
              <a:solidFill>
                <a:srgbClr val="647648"/>
              </a:solidFill>
            </a:endParaRPr>
          </a:p>
          <a:p>
            <a:pPr algn="ctr" eaLnBrk="1" hangingPunct="1"/>
            <a:r>
              <a:rPr lang="en-US" sz="2400" dirty="0" smtClean="0">
                <a:latin typeface="Georgia" pitchFamily="18" charset="0"/>
              </a:rPr>
              <a:t>Brian Eikenhout</a:t>
            </a:r>
            <a:r>
              <a:rPr lang="en-US" sz="2400" dirty="0">
                <a:latin typeface="Georgia" pitchFamily="18" charset="0"/>
              </a:rPr>
              <a:t> </a:t>
            </a:r>
            <a:r>
              <a:rPr lang="en-US" sz="2400" dirty="0" smtClean="0">
                <a:latin typeface="Georgia" pitchFamily="18" charset="0"/>
              </a:rPr>
              <a:t>and Nick Woodward</a:t>
            </a:r>
            <a:endParaRPr lang="en-US" sz="2400" dirty="0">
              <a:solidFill>
                <a:srgbClr val="647648"/>
              </a:solidFill>
              <a:latin typeface="Georgia" pitchFamily="18" charset="0"/>
            </a:endParaRPr>
          </a:p>
          <a:p>
            <a:pPr eaLnBrk="1" hangingPunct="1"/>
            <a:r>
              <a:rPr lang="en-US" sz="1600" dirty="0" smtClean="0">
                <a:latin typeface="Georgia" pitchFamily="18" charset="0"/>
              </a:rPr>
              <a:t>Academic Advisors</a:t>
            </a:r>
          </a:p>
          <a:p>
            <a:pPr eaLnBrk="1" hangingPunct="1"/>
            <a:r>
              <a:rPr lang="en-US" sz="1600" dirty="0" smtClean="0">
                <a:latin typeface="Georgia" pitchFamily="18" charset="0"/>
              </a:rPr>
              <a:t>College of Liberal Arts and Sciences Academic Advising Center</a:t>
            </a:r>
          </a:p>
          <a:p>
            <a:pPr eaLnBrk="1" hangingPunct="1"/>
            <a:r>
              <a:rPr lang="en-US" sz="1600" dirty="0" smtClean="0">
                <a:latin typeface="Georgia" pitchFamily="18" charset="0"/>
              </a:rPr>
              <a:t>C-1-140 MAK</a:t>
            </a:r>
          </a:p>
          <a:p>
            <a:pPr eaLnBrk="1" hangingPunct="1"/>
            <a:r>
              <a:rPr lang="en-US" sz="1600" dirty="0" smtClean="0">
                <a:latin typeface="Georgia" pitchFamily="18" charset="0"/>
              </a:rPr>
              <a:t>616 331-8585</a:t>
            </a:r>
          </a:p>
          <a:p>
            <a:pPr eaLnBrk="1" hangingPunct="1"/>
            <a:r>
              <a:rPr lang="en-US" sz="1600" dirty="0" smtClean="0">
                <a:latin typeface="Georgia" pitchFamily="18" charset="0"/>
              </a:rPr>
              <a:t>www.gvsu.edu/clasadvising</a:t>
            </a:r>
          </a:p>
          <a:p>
            <a:pPr eaLnBrk="1" hangingPunct="1"/>
            <a:r>
              <a:rPr lang="en-US" sz="1600" dirty="0" smtClean="0">
                <a:latin typeface="Georgia" pitchFamily="18" charset="0"/>
              </a:rPr>
              <a:t>PowerPoint:  Left menu – Past Presentations</a:t>
            </a:r>
          </a:p>
        </p:txBody>
      </p:sp>
      <p:sp>
        <p:nvSpPr>
          <p:cNvPr id="5" name="Rectangle 2"/>
          <p:cNvSpPr txBox="1">
            <a:spLocks noChangeArrowheads="1"/>
          </p:cNvSpPr>
          <p:nvPr/>
        </p:nvSpPr>
        <p:spPr bwMode="auto">
          <a:xfrm>
            <a:off x="538163" y="381000"/>
            <a:ext cx="7772400" cy="3124200"/>
          </a:xfrm>
          <a:prstGeom prst="rect">
            <a:avLst/>
          </a:prstGeom>
          <a:noFill/>
          <a:ln w="9525">
            <a:solidFill>
              <a:schemeClr val="tx1"/>
            </a:solidFill>
            <a:miter lim="800000"/>
            <a:headEnd/>
            <a:tailEnd/>
          </a:ln>
          <a:effectLst/>
        </p:spPr>
        <p:txBody>
          <a:bodyPr anchor="ctr"/>
          <a:lstStyle>
            <a:lvl1pPr algn="ctr" rtl="0" eaLnBrk="0" fontAlgn="base" hangingPunct="0">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9pPr>
          </a:lstStyle>
          <a:p>
            <a:pPr eaLnBrk="1" hangingPunct="1">
              <a:defRPr/>
            </a:pPr>
            <a:r>
              <a:rPr lang="en-US" sz="4800" dirty="0" smtClean="0">
                <a:solidFill>
                  <a:schemeClr val="accent4">
                    <a:lumMod val="60000"/>
                    <a:lumOff val="40000"/>
                  </a:schemeClr>
                </a:solidFill>
                <a:latin typeface="Georgia" pitchFamily="18" charset="0"/>
              </a:rPr>
              <a:t>Graduate Record Exam (GRE) </a:t>
            </a:r>
            <a:br>
              <a:rPr lang="en-US" sz="4800" dirty="0" smtClean="0">
                <a:solidFill>
                  <a:schemeClr val="accent4">
                    <a:lumMod val="60000"/>
                    <a:lumOff val="40000"/>
                  </a:schemeClr>
                </a:solidFill>
                <a:latin typeface="Georgia" pitchFamily="18" charset="0"/>
              </a:rPr>
            </a:br>
            <a:r>
              <a:rPr lang="en-US" sz="4800" dirty="0" smtClean="0">
                <a:solidFill>
                  <a:schemeClr val="accent4">
                    <a:lumMod val="60000"/>
                    <a:lumOff val="40000"/>
                  </a:schemeClr>
                </a:solidFill>
                <a:latin typeface="Georgia" pitchFamily="18" charset="0"/>
              </a:rPr>
              <a:t>Revised General Test </a:t>
            </a:r>
            <a:r>
              <a:rPr lang="en-US" sz="4400" dirty="0" smtClean="0">
                <a:solidFill>
                  <a:schemeClr val="accent4">
                    <a:lumMod val="60000"/>
                    <a:lumOff val="40000"/>
                  </a:schemeClr>
                </a:solidFill>
                <a:latin typeface="Georgia" pitchFamily="18" charset="0"/>
              </a:rPr>
              <a:t/>
            </a:r>
            <a:br>
              <a:rPr lang="en-US" sz="4400" dirty="0" smtClean="0">
                <a:solidFill>
                  <a:schemeClr val="accent4">
                    <a:lumMod val="60000"/>
                    <a:lumOff val="40000"/>
                  </a:schemeClr>
                </a:solidFill>
                <a:latin typeface="Georgia" pitchFamily="18" charset="0"/>
              </a:rPr>
            </a:br>
            <a:r>
              <a:rPr lang="en-US" sz="4400" dirty="0" smtClean="0">
                <a:solidFill>
                  <a:schemeClr val="accent4">
                    <a:lumMod val="60000"/>
                    <a:lumOff val="40000"/>
                  </a:schemeClr>
                </a:solidFill>
                <a:latin typeface="Georgia" pitchFamily="18" charset="0"/>
              </a:rPr>
              <a:t>Information Session</a:t>
            </a:r>
            <a:r>
              <a:rPr lang="en-US" dirty="0" smtClean="0"/>
              <a:t/>
            </a:r>
            <a:br>
              <a:rPr lang="en-US" dirty="0" smtClean="0"/>
            </a:br>
            <a:endParaRPr lang="en-US" sz="20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685800"/>
            <a:ext cx="5791200" cy="1066800"/>
          </a:xfrm>
        </p:spPr>
        <p:txBody>
          <a:bodyPr>
            <a:normAutofit/>
          </a:bodyPr>
          <a:lstStyle/>
          <a:p>
            <a:pPr eaLnBrk="1" hangingPunct="1"/>
            <a:r>
              <a:rPr lang="en-US" dirty="0" smtClean="0">
                <a:solidFill>
                  <a:schemeClr val="accent4">
                    <a:lumMod val="60000"/>
                    <a:lumOff val="40000"/>
                  </a:schemeClr>
                </a:solidFill>
                <a:latin typeface="Georgia" pitchFamily="18" charset="0"/>
              </a:rPr>
              <a:t>New Score Report Options</a:t>
            </a:r>
          </a:p>
        </p:txBody>
      </p:sp>
      <p:sp>
        <p:nvSpPr>
          <p:cNvPr id="11267" name="Content Placeholder 5"/>
          <p:cNvSpPr>
            <a:spLocks noGrp="1"/>
          </p:cNvSpPr>
          <p:nvPr>
            <p:ph idx="1"/>
          </p:nvPr>
        </p:nvSpPr>
        <p:spPr>
          <a:xfrm>
            <a:off x="685800" y="2174875"/>
            <a:ext cx="7315200" cy="3692525"/>
          </a:xfrm>
        </p:spPr>
        <p:txBody>
          <a:bodyPr>
            <a:normAutofit fontScale="85000" lnSpcReduction="20000"/>
          </a:bodyPr>
          <a:lstStyle/>
          <a:p>
            <a:pPr eaLnBrk="1" hangingPunct="1">
              <a:lnSpc>
                <a:spcPct val="120000"/>
              </a:lnSpc>
              <a:spcBef>
                <a:spcPts val="300"/>
              </a:spcBef>
            </a:pPr>
            <a:r>
              <a:rPr lang="en-US" b="1" u="sng" dirty="0" smtClean="0">
                <a:solidFill>
                  <a:schemeClr val="accent4">
                    <a:lumMod val="60000"/>
                    <a:lumOff val="40000"/>
                  </a:schemeClr>
                </a:solidFill>
                <a:latin typeface="Georgia" pitchFamily="18" charset="0"/>
              </a:rPr>
              <a:t>On test day</a:t>
            </a:r>
            <a:r>
              <a:rPr lang="en-US" dirty="0" smtClean="0">
                <a:solidFill>
                  <a:schemeClr val="accent4">
                    <a:lumMod val="60000"/>
                    <a:lumOff val="40000"/>
                  </a:schemeClr>
                </a:solidFill>
                <a:latin typeface="Georgia" pitchFamily="18" charset="0"/>
              </a:rPr>
              <a:t>, </a:t>
            </a:r>
            <a:r>
              <a:rPr lang="en-US" dirty="0" smtClean="0">
                <a:latin typeface="Georgia" pitchFamily="18" charset="0"/>
              </a:rPr>
              <a:t>when viewing your scores at the test center, you can select:</a:t>
            </a:r>
          </a:p>
          <a:p>
            <a:pPr lvl="1" eaLnBrk="1" hangingPunct="1">
              <a:spcBef>
                <a:spcPts val="300"/>
              </a:spcBef>
            </a:pPr>
            <a:r>
              <a:rPr lang="en-US" i="1" dirty="0" err="1" smtClean="0">
                <a:latin typeface="Georgia" pitchFamily="18" charset="0"/>
              </a:rPr>
              <a:t>ScoreSelect</a:t>
            </a:r>
            <a:r>
              <a:rPr lang="en-US" baseline="30000" dirty="0" err="1" smtClean="0">
                <a:latin typeface="Georgia" pitchFamily="18" charset="0"/>
              </a:rPr>
              <a:t>SM</a:t>
            </a:r>
            <a:r>
              <a:rPr lang="en-US" dirty="0" smtClean="0">
                <a:latin typeface="Georgia" pitchFamily="18" charset="0"/>
              </a:rPr>
              <a:t> </a:t>
            </a:r>
            <a:r>
              <a:rPr lang="en-US" b="1" dirty="0" smtClean="0">
                <a:latin typeface="Georgia" pitchFamily="18" charset="0"/>
              </a:rPr>
              <a:t>Most Recent</a:t>
            </a:r>
            <a:r>
              <a:rPr lang="en-US" i="1" dirty="0" smtClean="0">
                <a:latin typeface="Georgia" pitchFamily="18" charset="0"/>
              </a:rPr>
              <a:t> </a:t>
            </a:r>
            <a:r>
              <a:rPr lang="en-US" dirty="0" smtClean="0">
                <a:latin typeface="Georgia" pitchFamily="18" charset="0"/>
              </a:rPr>
              <a:t>option — send scores from their current test administration (FREE)</a:t>
            </a:r>
          </a:p>
          <a:p>
            <a:pPr lvl="1" eaLnBrk="1" hangingPunct="1">
              <a:spcBef>
                <a:spcPts val="300"/>
              </a:spcBef>
              <a:spcAft>
                <a:spcPts val="500"/>
              </a:spcAft>
            </a:pPr>
            <a:r>
              <a:rPr lang="en-US" i="1" dirty="0" err="1" smtClean="0">
                <a:latin typeface="Georgia" pitchFamily="18" charset="0"/>
              </a:rPr>
              <a:t>ScoreSelect</a:t>
            </a:r>
            <a:r>
              <a:rPr lang="en-US" baseline="30000" dirty="0" err="1" smtClean="0">
                <a:latin typeface="Georgia" pitchFamily="18" charset="0"/>
              </a:rPr>
              <a:t>SM</a:t>
            </a:r>
            <a:r>
              <a:rPr lang="en-US" dirty="0" smtClean="0">
                <a:latin typeface="Georgia" pitchFamily="18" charset="0"/>
              </a:rPr>
              <a:t> </a:t>
            </a:r>
            <a:r>
              <a:rPr lang="en-US" b="1" dirty="0" smtClean="0">
                <a:latin typeface="Georgia" pitchFamily="18" charset="0"/>
              </a:rPr>
              <a:t>All</a:t>
            </a:r>
            <a:r>
              <a:rPr lang="en-US" i="1" dirty="0" smtClean="0">
                <a:latin typeface="Georgia" pitchFamily="18" charset="0"/>
              </a:rPr>
              <a:t> </a:t>
            </a:r>
            <a:r>
              <a:rPr lang="en-US" dirty="0" smtClean="0">
                <a:latin typeface="Georgia" pitchFamily="18" charset="0"/>
              </a:rPr>
              <a:t>option — send scores from all administrations in the last five years (FREE)</a:t>
            </a:r>
          </a:p>
          <a:p>
            <a:pPr eaLnBrk="1" hangingPunct="1">
              <a:lnSpc>
                <a:spcPct val="120000"/>
              </a:lnSpc>
              <a:spcBef>
                <a:spcPts val="300"/>
              </a:spcBef>
            </a:pPr>
            <a:r>
              <a:rPr lang="en-US" b="1" u="sng" dirty="0" smtClean="0">
                <a:solidFill>
                  <a:schemeClr val="accent4">
                    <a:lumMod val="60000"/>
                    <a:lumOff val="40000"/>
                  </a:schemeClr>
                </a:solidFill>
                <a:latin typeface="Georgia" pitchFamily="18" charset="0"/>
              </a:rPr>
              <a:t>After test day</a:t>
            </a:r>
            <a:r>
              <a:rPr lang="en-US" dirty="0" smtClean="0">
                <a:solidFill>
                  <a:schemeClr val="accent4">
                    <a:lumMod val="60000"/>
                    <a:lumOff val="40000"/>
                  </a:schemeClr>
                </a:solidFill>
                <a:latin typeface="Georgia" pitchFamily="18" charset="0"/>
              </a:rPr>
              <a:t>, </a:t>
            </a:r>
            <a:r>
              <a:rPr lang="en-US" dirty="0" smtClean="0">
                <a:latin typeface="Georgia" pitchFamily="18" charset="0"/>
              </a:rPr>
              <a:t>test takers can send Additional Score Reports for a fee and select:</a:t>
            </a:r>
          </a:p>
          <a:p>
            <a:pPr lvl="1" eaLnBrk="1" hangingPunct="1">
              <a:spcBef>
                <a:spcPts val="300"/>
              </a:spcBef>
            </a:pPr>
            <a:r>
              <a:rPr lang="en-US" i="1" dirty="0" err="1" smtClean="0">
                <a:latin typeface="Georgia" pitchFamily="18" charset="0"/>
              </a:rPr>
              <a:t>ScoreSelect</a:t>
            </a:r>
            <a:r>
              <a:rPr lang="en-US" baseline="30000" dirty="0" err="1" smtClean="0">
                <a:latin typeface="Georgia" pitchFamily="18" charset="0"/>
              </a:rPr>
              <a:t>SM</a:t>
            </a:r>
            <a:r>
              <a:rPr lang="en-US" dirty="0" smtClean="0">
                <a:latin typeface="Georgia" pitchFamily="18" charset="0"/>
              </a:rPr>
              <a:t> </a:t>
            </a:r>
            <a:r>
              <a:rPr lang="en-US" b="1" dirty="0" smtClean="0">
                <a:latin typeface="Georgia" pitchFamily="18" charset="0"/>
              </a:rPr>
              <a:t>Most Recent </a:t>
            </a:r>
            <a:r>
              <a:rPr lang="en-US" dirty="0" smtClean="0">
                <a:latin typeface="Georgia" pitchFamily="18" charset="0"/>
              </a:rPr>
              <a:t>option — send scores from their most recent test administration</a:t>
            </a:r>
          </a:p>
          <a:p>
            <a:pPr lvl="1" eaLnBrk="1" hangingPunct="1">
              <a:spcBef>
                <a:spcPts val="300"/>
              </a:spcBef>
            </a:pPr>
            <a:r>
              <a:rPr lang="en-US" i="1" dirty="0" err="1" smtClean="0">
                <a:latin typeface="Georgia" pitchFamily="18" charset="0"/>
              </a:rPr>
              <a:t>ScoreSelect</a:t>
            </a:r>
            <a:r>
              <a:rPr lang="en-US" baseline="30000" dirty="0" err="1" smtClean="0">
                <a:latin typeface="Georgia" pitchFamily="18" charset="0"/>
              </a:rPr>
              <a:t>SM</a:t>
            </a:r>
            <a:r>
              <a:rPr lang="en-US" dirty="0" smtClean="0">
                <a:latin typeface="Georgia" pitchFamily="18" charset="0"/>
              </a:rPr>
              <a:t> </a:t>
            </a:r>
            <a:r>
              <a:rPr lang="en-US" b="1" dirty="0" smtClean="0">
                <a:latin typeface="Georgia" pitchFamily="18" charset="0"/>
              </a:rPr>
              <a:t>All</a:t>
            </a:r>
            <a:r>
              <a:rPr lang="en-US" dirty="0" smtClean="0">
                <a:latin typeface="Georgia" pitchFamily="18" charset="0"/>
              </a:rPr>
              <a:t> option — send scores from all administrations in the last five years</a:t>
            </a:r>
          </a:p>
          <a:p>
            <a:pPr lvl="1" eaLnBrk="1" hangingPunct="1">
              <a:spcBef>
                <a:spcPts val="300"/>
              </a:spcBef>
            </a:pPr>
            <a:r>
              <a:rPr lang="en-US" i="1" dirty="0" err="1" smtClean="0">
                <a:latin typeface="Georgia" pitchFamily="18" charset="0"/>
              </a:rPr>
              <a:t>ScoreSelect</a:t>
            </a:r>
            <a:r>
              <a:rPr lang="en-US" baseline="30000" dirty="0" err="1" smtClean="0">
                <a:latin typeface="Georgia" pitchFamily="18" charset="0"/>
              </a:rPr>
              <a:t>SM</a:t>
            </a:r>
            <a:r>
              <a:rPr lang="en-US" dirty="0" smtClean="0">
                <a:latin typeface="Georgia" pitchFamily="18" charset="0"/>
              </a:rPr>
              <a:t> </a:t>
            </a:r>
            <a:r>
              <a:rPr lang="en-US" b="1" dirty="0" smtClean="0">
                <a:latin typeface="Georgia" pitchFamily="18" charset="0"/>
              </a:rPr>
              <a:t>Any</a:t>
            </a:r>
            <a:r>
              <a:rPr lang="en-US" dirty="0" smtClean="0">
                <a:latin typeface="Georgia" pitchFamily="18" charset="0"/>
              </a:rPr>
              <a:t> option — send scores from one OR many test administrations in the last five years</a:t>
            </a:r>
          </a:p>
          <a:p>
            <a:pPr marL="0" indent="0" eaLnBrk="1" hangingPunct="1">
              <a:spcBef>
                <a:spcPts val="300"/>
              </a:spcBef>
              <a:buNone/>
            </a:pPr>
            <a:endParaRPr lang="en-US" dirty="0" smtClean="0">
              <a:latin typeface="Georgia" pitchFamily="18" charset="0"/>
            </a:endParaRPr>
          </a:p>
        </p:txBody>
      </p:sp>
      <p:sp>
        <p:nvSpPr>
          <p:cNvPr id="2" name="Rectangle 1"/>
          <p:cNvSpPr/>
          <p:nvPr/>
        </p:nvSpPr>
        <p:spPr>
          <a:xfrm>
            <a:off x="381000" y="533400"/>
            <a:ext cx="6019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609600"/>
            <a:ext cx="7086600" cy="1154113"/>
          </a:xfrm>
        </p:spPr>
        <p:txBody>
          <a:bodyPr>
            <a:normAutofit/>
          </a:bodyPr>
          <a:lstStyle/>
          <a:p>
            <a:pPr eaLnBrk="1" hangingPunct="1"/>
            <a:r>
              <a:rPr lang="en-US" dirty="0" smtClean="0">
                <a:solidFill>
                  <a:schemeClr val="accent4">
                    <a:lumMod val="60000"/>
                    <a:lumOff val="40000"/>
                  </a:schemeClr>
                </a:solidFill>
                <a:latin typeface="Georgia" pitchFamily="18" charset="0"/>
              </a:rPr>
              <a:t>New Score Report Options, cont.</a:t>
            </a:r>
          </a:p>
        </p:txBody>
      </p:sp>
      <p:sp>
        <p:nvSpPr>
          <p:cNvPr id="3" name="Content Placeholder 2"/>
          <p:cNvSpPr>
            <a:spLocks noGrp="1"/>
          </p:cNvSpPr>
          <p:nvPr>
            <p:ph idx="1"/>
          </p:nvPr>
        </p:nvSpPr>
        <p:spPr>
          <a:xfrm>
            <a:off x="762000" y="2098675"/>
            <a:ext cx="7315200" cy="3540125"/>
          </a:xfrm>
        </p:spPr>
        <p:txBody>
          <a:bodyPr rtlCol="0">
            <a:normAutofit/>
          </a:bodyPr>
          <a:lstStyle/>
          <a:p>
            <a:pPr indent="-182880" eaLnBrk="1" fontAlgn="auto" hangingPunct="1">
              <a:spcAft>
                <a:spcPts val="0"/>
              </a:spcAft>
              <a:buFont typeface="Wingdings" charset="2"/>
              <a:buChar char="§"/>
              <a:defRPr/>
            </a:pPr>
            <a:r>
              <a:rPr lang="en-US" sz="2400" dirty="0" smtClean="0">
                <a:latin typeface="Georgia" pitchFamily="18" charset="0"/>
              </a:rPr>
              <a:t>Keep in Mind:</a:t>
            </a:r>
          </a:p>
          <a:p>
            <a:pPr indent="-182880" eaLnBrk="1" fontAlgn="auto" hangingPunct="1">
              <a:spcAft>
                <a:spcPts val="0"/>
              </a:spcAft>
              <a:buFont typeface="Wingdings" charset="2"/>
              <a:buChar char="§"/>
              <a:defRPr/>
            </a:pPr>
            <a:endParaRPr lang="en-US" sz="2400" dirty="0" smtClean="0">
              <a:latin typeface="Georgia" pitchFamily="18" charset="0"/>
            </a:endParaRPr>
          </a:p>
          <a:p>
            <a:pPr lvl="1" indent="-182880" eaLnBrk="1" fontAlgn="auto" hangingPunct="1">
              <a:spcAft>
                <a:spcPts val="0"/>
              </a:spcAft>
              <a:buFont typeface="Wingdings" charset="2"/>
              <a:buChar char="§"/>
              <a:defRPr/>
            </a:pPr>
            <a:r>
              <a:rPr lang="en-US" sz="2200" dirty="0" smtClean="0">
                <a:latin typeface="Georgia" pitchFamily="18" charset="0"/>
              </a:rPr>
              <a:t>You will select by specific test dates, so your scores are all from the same testing session.</a:t>
            </a:r>
          </a:p>
          <a:p>
            <a:pPr indent="-182880" eaLnBrk="1" fontAlgn="auto" hangingPunct="1">
              <a:spcAft>
                <a:spcPts val="0"/>
              </a:spcAft>
              <a:buFont typeface="Wingdings" charset="2"/>
              <a:buChar char="§"/>
              <a:defRPr/>
            </a:pPr>
            <a:endParaRPr lang="en-US" sz="2400" dirty="0" smtClean="0">
              <a:latin typeface="Georgia" pitchFamily="18" charset="0"/>
            </a:endParaRPr>
          </a:p>
          <a:p>
            <a:pPr marL="502920" lvl="1" indent="-182880" eaLnBrk="1" fontAlgn="auto" hangingPunct="1">
              <a:spcAft>
                <a:spcPts val="0"/>
              </a:spcAft>
              <a:buFont typeface="Wingdings" charset="2"/>
              <a:buChar char="§"/>
              <a:defRPr/>
            </a:pPr>
            <a:r>
              <a:rPr lang="en-US" sz="2400" dirty="0" smtClean="0">
                <a:latin typeface="Georgia" pitchFamily="18" charset="0"/>
              </a:rPr>
              <a:t>The schools you designate will only see the scores that you selected to send them. There will be no special indication if you have taken additional GRE tests.</a:t>
            </a:r>
          </a:p>
          <a:p>
            <a:pPr marL="502920" lvl="1" indent="-182880" eaLnBrk="1" fontAlgn="auto" hangingPunct="1">
              <a:spcAft>
                <a:spcPts val="0"/>
              </a:spcAft>
              <a:buFont typeface="Wingdings" charset="2"/>
              <a:buChar char="§"/>
              <a:defRPr/>
            </a:pPr>
            <a:endParaRPr lang="en-US" dirty="0"/>
          </a:p>
        </p:txBody>
      </p:sp>
      <p:sp>
        <p:nvSpPr>
          <p:cNvPr id="2" name="Rectangle 1"/>
          <p:cNvSpPr/>
          <p:nvPr/>
        </p:nvSpPr>
        <p:spPr>
          <a:xfrm>
            <a:off x="381000" y="415636"/>
            <a:ext cx="7239000" cy="13480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65018" y="609600"/>
            <a:ext cx="4267200" cy="1154113"/>
          </a:xfrm>
        </p:spPr>
        <p:txBody>
          <a:bodyPr/>
          <a:lstStyle/>
          <a:p>
            <a:pPr eaLnBrk="1" hangingPunct="1"/>
            <a:r>
              <a:rPr lang="en-US" dirty="0" smtClean="0">
                <a:solidFill>
                  <a:schemeClr val="accent4">
                    <a:lumMod val="60000"/>
                    <a:lumOff val="40000"/>
                  </a:schemeClr>
                </a:solidFill>
                <a:latin typeface="Georgia" pitchFamily="18" charset="0"/>
              </a:rPr>
              <a:t>Preparation Tasks</a:t>
            </a:r>
          </a:p>
        </p:txBody>
      </p:sp>
      <p:sp>
        <p:nvSpPr>
          <p:cNvPr id="3" name="Content Placeholder 2"/>
          <p:cNvSpPr>
            <a:spLocks noGrp="1"/>
          </p:cNvSpPr>
          <p:nvPr>
            <p:ph sz="half" idx="1"/>
          </p:nvPr>
        </p:nvSpPr>
        <p:spPr>
          <a:xfrm>
            <a:off x="685800" y="2349500"/>
            <a:ext cx="3565525" cy="3822700"/>
          </a:xfrm>
        </p:spPr>
        <p:txBody>
          <a:bodyPr rtlCol="0">
            <a:normAutofit fontScale="70000" lnSpcReduction="20000"/>
          </a:bodyPr>
          <a:lstStyle/>
          <a:p>
            <a:pPr indent="-182880" eaLnBrk="1" fontAlgn="auto" hangingPunct="1">
              <a:lnSpc>
                <a:spcPct val="120000"/>
              </a:lnSpc>
              <a:spcAft>
                <a:spcPts val="0"/>
              </a:spcAft>
              <a:buFont typeface="Wingdings" charset="2"/>
              <a:buChar char="§"/>
              <a:defRPr/>
            </a:pPr>
            <a:r>
              <a:rPr lang="en-US" dirty="0" smtClean="0">
                <a:latin typeface="Georgia" pitchFamily="18" charset="0"/>
              </a:rPr>
              <a:t>Become familiar with basic format and structure of the tests </a:t>
            </a:r>
          </a:p>
          <a:p>
            <a:pPr indent="-182880" eaLnBrk="1" fontAlgn="auto" hangingPunct="1">
              <a:lnSpc>
                <a:spcPct val="120000"/>
              </a:lnSpc>
              <a:spcAft>
                <a:spcPts val="0"/>
              </a:spcAft>
              <a:buFont typeface="Wingdings" charset="2"/>
              <a:buChar char="§"/>
              <a:defRPr/>
            </a:pPr>
            <a:endParaRPr lang="en-US" dirty="0">
              <a:latin typeface="Georgia" pitchFamily="18" charset="0"/>
            </a:endParaRPr>
          </a:p>
          <a:p>
            <a:pPr indent="-182880" eaLnBrk="1" fontAlgn="auto" hangingPunct="1">
              <a:lnSpc>
                <a:spcPct val="120000"/>
              </a:lnSpc>
              <a:spcAft>
                <a:spcPts val="0"/>
              </a:spcAft>
              <a:buFont typeface="Wingdings" charset="2"/>
              <a:buChar char="§"/>
              <a:defRPr/>
            </a:pPr>
            <a:r>
              <a:rPr lang="en-US" dirty="0" smtClean="0">
                <a:latin typeface="Georgia" pitchFamily="18" charset="0"/>
              </a:rPr>
              <a:t>Take full-length practice test in a test-like setting</a:t>
            </a:r>
          </a:p>
          <a:p>
            <a:pPr marL="45720" indent="0" eaLnBrk="1" fontAlgn="auto" hangingPunct="1">
              <a:lnSpc>
                <a:spcPct val="120000"/>
              </a:lnSpc>
              <a:spcAft>
                <a:spcPts val="0"/>
              </a:spcAft>
              <a:buFont typeface="Wingdings" charset="2"/>
              <a:buNone/>
              <a:defRPr/>
            </a:pPr>
            <a:endParaRPr lang="en-US" dirty="0" smtClean="0">
              <a:latin typeface="Georgia" pitchFamily="18" charset="0"/>
            </a:endParaRPr>
          </a:p>
          <a:p>
            <a:pPr indent="-182880" eaLnBrk="1" fontAlgn="auto" hangingPunct="1">
              <a:lnSpc>
                <a:spcPct val="120000"/>
              </a:lnSpc>
              <a:spcAft>
                <a:spcPts val="0"/>
              </a:spcAft>
              <a:buFont typeface="Wingdings" charset="2"/>
              <a:buChar char="§"/>
              <a:defRPr/>
            </a:pPr>
            <a:r>
              <a:rPr lang="en-US" dirty="0" smtClean="0">
                <a:latin typeface="Georgia" pitchFamily="18" charset="0"/>
              </a:rPr>
              <a:t>Assess areas of strength and weakness</a:t>
            </a:r>
          </a:p>
          <a:p>
            <a:pPr indent="-182880" eaLnBrk="1" fontAlgn="auto" hangingPunct="1">
              <a:lnSpc>
                <a:spcPct val="120000"/>
              </a:lnSpc>
              <a:spcAft>
                <a:spcPts val="0"/>
              </a:spcAft>
              <a:buFont typeface="Wingdings" charset="2"/>
              <a:buChar char="§"/>
              <a:defRPr/>
            </a:pPr>
            <a:endParaRPr lang="en-US" dirty="0">
              <a:latin typeface="Georgia" pitchFamily="18" charset="0"/>
            </a:endParaRPr>
          </a:p>
          <a:p>
            <a:pPr indent="-182880" eaLnBrk="1" fontAlgn="auto" hangingPunct="1">
              <a:lnSpc>
                <a:spcPct val="120000"/>
              </a:lnSpc>
              <a:spcAft>
                <a:spcPts val="0"/>
              </a:spcAft>
              <a:buFont typeface="Wingdings" charset="2"/>
              <a:buChar char="§"/>
              <a:defRPr/>
            </a:pPr>
            <a:r>
              <a:rPr lang="en-US" dirty="0" smtClean="0">
                <a:latin typeface="Georgia" pitchFamily="18" charset="0"/>
              </a:rPr>
              <a:t>Practice with typical questions</a:t>
            </a:r>
          </a:p>
          <a:p>
            <a:pPr indent="-182880" eaLnBrk="1" fontAlgn="auto" hangingPunct="1">
              <a:lnSpc>
                <a:spcPct val="80000"/>
              </a:lnSpc>
              <a:spcAft>
                <a:spcPts val="0"/>
              </a:spcAft>
              <a:buFont typeface="Wingdings" charset="2"/>
              <a:buChar char="§"/>
              <a:defRPr/>
            </a:pPr>
            <a:endParaRPr lang="en-US" dirty="0" smtClean="0"/>
          </a:p>
          <a:p>
            <a:pPr indent="-182880" eaLnBrk="1" fontAlgn="auto" hangingPunct="1">
              <a:lnSpc>
                <a:spcPct val="80000"/>
              </a:lnSpc>
              <a:spcAft>
                <a:spcPts val="0"/>
              </a:spcAft>
              <a:buFont typeface="Wingdings" charset="2"/>
              <a:buChar char="§"/>
              <a:defRPr/>
            </a:pPr>
            <a:endParaRPr lang="en-US" dirty="0" smtClean="0"/>
          </a:p>
          <a:p>
            <a:pPr indent="-182880" eaLnBrk="1" fontAlgn="auto" hangingPunct="1">
              <a:lnSpc>
                <a:spcPct val="80000"/>
              </a:lnSpc>
              <a:spcAft>
                <a:spcPts val="0"/>
              </a:spcAft>
              <a:buFont typeface="Wingdings" charset="2"/>
              <a:buChar char="§"/>
              <a:defRPr/>
            </a:pPr>
            <a:endParaRPr lang="en-US" dirty="0" smtClean="0"/>
          </a:p>
          <a:p>
            <a:pPr indent="-182880" eaLnBrk="1" fontAlgn="auto" hangingPunct="1">
              <a:spcAft>
                <a:spcPts val="0"/>
              </a:spcAft>
              <a:buFont typeface="Wingdings" charset="2"/>
              <a:buChar char="§"/>
              <a:defRPr/>
            </a:pPr>
            <a:endParaRPr lang="en-US" dirty="0"/>
          </a:p>
        </p:txBody>
      </p:sp>
      <p:sp>
        <p:nvSpPr>
          <p:cNvPr id="8" name="Content Placeholder 7"/>
          <p:cNvSpPr>
            <a:spLocks noGrp="1"/>
          </p:cNvSpPr>
          <p:nvPr>
            <p:ph sz="half" idx="2"/>
          </p:nvPr>
        </p:nvSpPr>
        <p:spPr>
          <a:xfrm>
            <a:off x="4587875" y="2286000"/>
            <a:ext cx="3565525" cy="3595688"/>
          </a:xfrm>
        </p:spPr>
        <p:txBody>
          <a:bodyPr rtlCol="0">
            <a:normAutofit fontScale="70000" lnSpcReduction="20000"/>
          </a:bodyPr>
          <a:lstStyle/>
          <a:p>
            <a:pPr indent="-182880" eaLnBrk="1" fontAlgn="auto" hangingPunct="1">
              <a:lnSpc>
                <a:spcPct val="120000"/>
              </a:lnSpc>
              <a:spcAft>
                <a:spcPts val="0"/>
              </a:spcAft>
              <a:buFont typeface="Wingdings" charset="2"/>
              <a:buChar char="§"/>
              <a:defRPr/>
            </a:pPr>
            <a:r>
              <a:rPr lang="en-US" dirty="0">
                <a:latin typeface="Georgia" pitchFamily="18" charset="0"/>
              </a:rPr>
              <a:t>Work through problems out loud so you can hear what you are </a:t>
            </a:r>
            <a:r>
              <a:rPr lang="en-US" dirty="0" smtClean="0">
                <a:latin typeface="Georgia" pitchFamily="18" charset="0"/>
              </a:rPr>
              <a:t>doing</a:t>
            </a:r>
          </a:p>
          <a:p>
            <a:pPr indent="-182880" eaLnBrk="1" fontAlgn="auto" hangingPunct="1">
              <a:lnSpc>
                <a:spcPct val="120000"/>
              </a:lnSpc>
              <a:spcAft>
                <a:spcPts val="0"/>
              </a:spcAft>
              <a:buFont typeface="Wingdings" charset="2"/>
              <a:buChar char="§"/>
              <a:defRPr/>
            </a:pPr>
            <a:endParaRPr lang="en-US" dirty="0">
              <a:latin typeface="Georgia" pitchFamily="18" charset="0"/>
            </a:endParaRPr>
          </a:p>
          <a:p>
            <a:pPr indent="-182880" eaLnBrk="1" fontAlgn="auto" hangingPunct="1">
              <a:lnSpc>
                <a:spcPct val="120000"/>
              </a:lnSpc>
              <a:spcAft>
                <a:spcPts val="0"/>
              </a:spcAft>
              <a:buFont typeface="Wingdings" charset="2"/>
              <a:buChar char="§"/>
              <a:defRPr/>
            </a:pPr>
            <a:r>
              <a:rPr lang="en-US" dirty="0" smtClean="0">
                <a:latin typeface="Georgia" pitchFamily="18" charset="0"/>
              </a:rPr>
              <a:t>Develop </a:t>
            </a:r>
            <a:r>
              <a:rPr lang="en-US" dirty="0">
                <a:latin typeface="Georgia" pitchFamily="18" charset="0"/>
              </a:rPr>
              <a:t>effective pacing – last 4 </a:t>
            </a:r>
            <a:r>
              <a:rPr lang="en-US" dirty="0" smtClean="0">
                <a:latin typeface="Georgia" pitchFamily="18" charset="0"/>
              </a:rPr>
              <a:t>weeks</a:t>
            </a:r>
          </a:p>
          <a:p>
            <a:pPr indent="-182880" eaLnBrk="1" fontAlgn="auto" hangingPunct="1">
              <a:lnSpc>
                <a:spcPct val="120000"/>
              </a:lnSpc>
              <a:spcAft>
                <a:spcPts val="0"/>
              </a:spcAft>
              <a:buFont typeface="Wingdings" charset="2"/>
              <a:buChar char="§"/>
              <a:defRPr/>
            </a:pPr>
            <a:endParaRPr lang="en-US" dirty="0">
              <a:latin typeface="Georgia" pitchFamily="18" charset="0"/>
            </a:endParaRPr>
          </a:p>
          <a:p>
            <a:pPr indent="-182880" eaLnBrk="1" fontAlgn="auto" hangingPunct="1">
              <a:lnSpc>
                <a:spcPct val="120000"/>
              </a:lnSpc>
              <a:spcAft>
                <a:spcPts val="0"/>
              </a:spcAft>
              <a:buFont typeface="Wingdings" charset="2"/>
              <a:buChar char="§"/>
              <a:defRPr/>
            </a:pPr>
            <a:r>
              <a:rPr lang="en-US" dirty="0" smtClean="0">
                <a:latin typeface="Georgia" pitchFamily="18" charset="0"/>
              </a:rPr>
              <a:t>Hone </a:t>
            </a:r>
            <a:r>
              <a:rPr lang="en-US" dirty="0">
                <a:latin typeface="Georgia" pitchFamily="18" charset="0"/>
              </a:rPr>
              <a:t>writing skills </a:t>
            </a:r>
          </a:p>
          <a:p>
            <a:pPr indent="-182880" eaLnBrk="1" fontAlgn="auto" hangingPunct="1">
              <a:lnSpc>
                <a:spcPct val="120000"/>
              </a:lnSpc>
              <a:spcAft>
                <a:spcPts val="0"/>
              </a:spcAft>
              <a:buFont typeface="Wingdings" charset="2"/>
              <a:buChar char="§"/>
              <a:defRPr/>
            </a:pPr>
            <a:endParaRPr lang="en-US" dirty="0" smtClean="0">
              <a:latin typeface="Georgia" pitchFamily="18" charset="0"/>
            </a:endParaRPr>
          </a:p>
          <a:p>
            <a:pPr indent="-182880" eaLnBrk="1" fontAlgn="auto" hangingPunct="1">
              <a:lnSpc>
                <a:spcPct val="120000"/>
              </a:lnSpc>
              <a:spcAft>
                <a:spcPts val="0"/>
              </a:spcAft>
              <a:buFont typeface="Wingdings" charset="2"/>
              <a:buChar char="§"/>
              <a:defRPr/>
            </a:pPr>
            <a:r>
              <a:rPr lang="en-US" dirty="0" smtClean="0">
                <a:latin typeface="Georgia" pitchFamily="18" charset="0"/>
              </a:rPr>
              <a:t>Review </a:t>
            </a:r>
            <a:r>
              <a:rPr lang="en-US" dirty="0">
                <a:latin typeface="Georgia" pitchFamily="18" charset="0"/>
              </a:rPr>
              <a:t>relevant math concepts </a:t>
            </a:r>
          </a:p>
          <a:p>
            <a:pPr indent="-182880" eaLnBrk="1" fontAlgn="auto" hangingPunct="1">
              <a:lnSpc>
                <a:spcPct val="120000"/>
              </a:lnSpc>
              <a:spcAft>
                <a:spcPts val="0"/>
              </a:spcAft>
              <a:buFont typeface="Wingdings" charset="2"/>
              <a:buChar char="§"/>
              <a:defRPr/>
            </a:pPr>
            <a:endParaRPr lang="en-US" dirty="0"/>
          </a:p>
        </p:txBody>
      </p:sp>
      <p:sp>
        <p:nvSpPr>
          <p:cNvPr id="2" name="Rectangle 1"/>
          <p:cNvSpPr/>
          <p:nvPr/>
        </p:nvSpPr>
        <p:spPr>
          <a:xfrm>
            <a:off x="457200" y="457200"/>
            <a:ext cx="4876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598487"/>
            <a:ext cx="3048000" cy="1154113"/>
          </a:xfrm>
        </p:spPr>
        <p:txBody>
          <a:bodyPr/>
          <a:lstStyle/>
          <a:p>
            <a:pPr eaLnBrk="1" hangingPunct="1"/>
            <a:r>
              <a:rPr lang="en-US" dirty="0" smtClean="0">
                <a:solidFill>
                  <a:schemeClr val="accent4">
                    <a:lumMod val="60000"/>
                    <a:lumOff val="40000"/>
                  </a:schemeClr>
                </a:solidFill>
                <a:latin typeface="Georgia" pitchFamily="18" charset="0"/>
              </a:rPr>
              <a:t>Preparation</a:t>
            </a:r>
          </a:p>
        </p:txBody>
      </p:sp>
      <p:sp>
        <p:nvSpPr>
          <p:cNvPr id="3" name="Content Placeholder 2"/>
          <p:cNvSpPr>
            <a:spLocks noGrp="1"/>
          </p:cNvSpPr>
          <p:nvPr>
            <p:ph idx="1"/>
          </p:nvPr>
        </p:nvSpPr>
        <p:spPr>
          <a:xfrm>
            <a:off x="457200" y="2133600"/>
            <a:ext cx="8229600" cy="5029200"/>
          </a:xfrm>
        </p:spPr>
        <p:txBody>
          <a:bodyPr rtlCol="0">
            <a:normAutofit/>
          </a:bodyPr>
          <a:lstStyle/>
          <a:p>
            <a:pPr indent="-182880" eaLnBrk="1" fontAlgn="auto" hangingPunct="1">
              <a:spcAft>
                <a:spcPts val="0"/>
              </a:spcAft>
              <a:buFont typeface="Wingdings" charset="2"/>
              <a:buChar char="§"/>
              <a:defRPr/>
            </a:pPr>
            <a:r>
              <a:rPr lang="en-US" sz="2400" dirty="0" smtClean="0">
                <a:latin typeface="Georgia" pitchFamily="18" charset="0"/>
              </a:rPr>
              <a:t>Typically take the tests in late summer before, or early fall of, your senior year</a:t>
            </a:r>
          </a:p>
          <a:p>
            <a:pPr lvl="1" indent="-182880">
              <a:buFont typeface="Wingdings" charset="2"/>
              <a:buChar char="§"/>
              <a:defRPr/>
            </a:pPr>
            <a:r>
              <a:rPr lang="en-US" dirty="0">
                <a:latin typeface="Georgia" pitchFamily="18" charset="0"/>
              </a:rPr>
              <a:t>http://www.gvsu.edu/pathgpe</a:t>
            </a:r>
            <a:r>
              <a:rPr lang="en-US" dirty="0" smtClean="0">
                <a:latin typeface="Georgia" pitchFamily="18" charset="0"/>
              </a:rPr>
              <a:t>/</a:t>
            </a:r>
            <a:br>
              <a:rPr lang="en-US" dirty="0" smtClean="0">
                <a:latin typeface="Georgia" pitchFamily="18" charset="0"/>
              </a:rPr>
            </a:br>
            <a:endParaRPr lang="en-US" sz="2400" dirty="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Test is designed assuming you will study for the exam</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How much should you study?</a:t>
            </a:r>
          </a:p>
          <a:p>
            <a:pPr lvl="1" indent="-182880" eaLnBrk="1" fontAlgn="auto" hangingPunct="1">
              <a:spcAft>
                <a:spcPts val="0"/>
              </a:spcAft>
              <a:buFont typeface="Wingdings" charset="2"/>
              <a:buChar char="§"/>
              <a:defRPr/>
            </a:pPr>
            <a:r>
              <a:rPr lang="en-US" sz="2000" dirty="0" smtClean="0">
                <a:latin typeface="Georgia" pitchFamily="18" charset="0"/>
              </a:rPr>
              <a:t>Regular study period each week – 3 </a:t>
            </a:r>
            <a:r>
              <a:rPr lang="en-US" sz="2000" dirty="0" err="1" smtClean="0">
                <a:latin typeface="Georgia" pitchFamily="18" charset="0"/>
              </a:rPr>
              <a:t>hrs</a:t>
            </a:r>
            <a:endParaRPr lang="en-US" sz="2000" dirty="0" smtClean="0">
              <a:latin typeface="Georgia" pitchFamily="18" charset="0"/>
            </a:endParaRPr>
          </a:p>
          <a:p>
            <a:pPr lvl="1" indent="-182880" eaLnBrk="1" fontAlgn="auto" hangingPunct="1">
              <a:spcAft>
                <a:spcPts val="0"/>
              </a:spcAft>
              <a:buFont typeface="Wingdings" charset="2"/>
              <a:buChar char="§"/>
              <a:defRPr/>
            </a:pPr>
            <a:r>
              <a:rPr lang="en-US" sz="2000" dirty="0" smtClean="0">
                <a:latin typeface="Georgia" pitchFamily="18" charset="0"/>
              </a:rPr>
              <a:t>Think months, rather than weeks or days</a:t>
            </a:r>
          </a:p>
          <a:p>
            <a:pPr marL="502920" lvl="1" indent="-182880" eaLnBrk="1" fontAlgn="auto" hangingPunct="1">
              <a:spcAft>
                <a:spcPts val="0"/>
              </a:spcAft>
              <a:buFont typeface="Wingdings" charset="2"/>
              <a:buChar char="§"/>
              <a:defRPr/>
            </a:pPr>
            <a:r>
              <a:rPr lang="en-US" sz="2000" dirty="0" smtClean="0">
                <a:latin typeface="Georgia" pitchFamily="18" charset="0"/>
              </a:rPr>
              <a:t>Expect that progress will be irregular</a:t>
            </a:r>
          </a:p>
          <a:p>
            <a:pPr marL="502920" lvl="1" indent="-182880" eaLnBrk="1" fontAlgn="auto" hangingPunct="1">
              <a:spcAft>
                <a:spcPts val="0"/>
              </a:spcAft>
              <a:buFont typeface="Wingdings" charset="2"/>
              <a:buChar char="§"/>
              <a:defRPr/>
            </a:pPr>
            <a:r>
              <a:rPr lang="en-US" sz="2000" dirty="0" smtClean="0">
                <a:latin typeface="Georgia" pitchFamily="18" charset="0"/>
              </a:rPr>
              <a:t>Should you take an actual test for practice?</a:t>
            </a:r>
          </a:p>
          <a:p>
            <a:pPr marL="0" indent="0" eaLnBrk="1" fontAlgn="auto" hangingPunct="1">
              <a:spcAft>
                <a:spcPts val="0"/>
              </a:spcAft>
              <a:buFont typeface="Wingdings" pitchFamily="2" charset="2"/>
              <a:buNone/>
              <a:defRPr/>
            </a:pPr>
            <a:endParaRPr lang="en-US" dirty="0"/>
          </a:p>
        </p:txBody>
      </p:sp>
      <p:sp>
        <p:nvSpPr>
          <p:cNvPr id="2" name="Rectangle 1"/>
          <p:cNvSpPr/>
          <p:nvPr/>
        </p:nvSpPr>
        <p:spPr>
          <a:xfrm>
            <a:off x="381000" y="533400"/>
            <a:ext cx="4038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4687"/>
            <a:ext cx="5791200" cy="1154113"/>
          </a:xfrm>
        </p:spPr>
        <p:txBody>
          <a:bodyPr rtlCol="0">
            <a:normAutofit/>
          </a:bodyPr>
          <a:lstStyle/>
          <a:p>
            <a:pPr eaLnBrk="1" fontAlgn="auto" hangingPunct="1">
              <a:spcAft>
                <a:spcPts val="0"/>
              </a:spcAft>
              <a:defRPr/>
            </a:pPr>
            <a:r>
              <a:rPr lang="en-US" dirty="0" smtClean="0">
                <a:solidFill>
                  <a:schemeClr val="accent4">
                    <a:lumMod val="60000"/>
                    <a:lumOff val="40000"/>
                  </a:schemeClr>
                </a:solidFill>
                <a:latin typeface="Georgia" pitchFamily="18" charset="0"/>
              </a:rPr>
              <a:t>General Test </a:t>
            </a:r>
            <a:br>
              <a:rPr lang="en-US" dirty="0" smtClean="0">
                <a:solidFill>
                  <a:schemeClr val="accent4">
                    <a:lumMod val="60000"/>
                    <a:lumOff val="40000"/>
                  </a:schemeClr>
                </a:solidFill>
                <a:latin typeface="Georgia" pitchFamily="18" charset="0"/>
              </a:rPr>
            </a:br>
            <a:r>
              <a:rPr lang="en-US" dirty="0" smtClean="0">
                <a:solidFill>
                  <a:schemeClr val="accent4">
                    <a:lumMod val="60000"/>
                    <a:lumOff val="40000"/>
                  </a:schemeClr>
                </a:solidFill>
                <a:latin typeface="Georgia" pitchFamily="18" charset="0"/>
              </a:rPr>
              <a:t>Preparation Materials</a:t>
            </a:r>
            <a:endParaRPr lang="en-US" dirty="0">
              <a:solidFill>
                <a:schemeClr val="accent4">
                  <a:lumMod val="60000"/>
                  <a:lumOff val="40000"/>
                </a:schemeClr>
              </a:solidFill>
              <a:latin typeface="Georgia" pitchFamily="18" charset="0"/>
            </a:endParaRPr>
          </a:p>
        </p:txBody>
      </p:sp>
      <p:sp>
        <p:nvSpPr>
          <p:cNvPr id="3" name="Content Placeholder 2"/>
          <p:cNvSpPr>
            <a:spLocks noGrp="1"/>
          </p:cNvSpPr>
          <p:nvPr>
            <p:ph idx="1"/>
          </p:nvPr>
        </p:nvSpPr>
        <p:spPr>
          <a:xfrm>
            <a:off x="609600" y="2133600"/>
            <a:ext cx="7696200" cy="4800600"/>
          </a:xfrm>
        </p:spPr>
        <p:txBody>
          <a:bodyPr rtlCol="0">
            <a:normAutofit fontScale="92500" lnSpcReduction="20000"/>
          </a:bodyPr>
          <a:lstStyle/>
          <a:p>
            <a:pPr indent="-182880" eaLnBrk="1" fontAlgn="auto" hangingPunct="1">
              <a:spcAft>
                <a:spcPts val="0"/>
              </a:spcAft>
              <a:buFont typeface="Wingdings" charset="2"/>
              <a:buChar char="§"/>
              <a:defRPr/>
            </a:pPr>
            <a:r>
              <a:rPr lang="en-US" sz="2800" dirty="0" smtClean="0">
                <a:solidFill>
                  <a:schemeClr val="accent4">
                    <a:lumMod val="60000"/>
                    <a:lumOff val="40000"/>
                  </a:schemeClr>
                </a:solidFill>
                <a:latin typeface="Georgia" pitchFamily="18" charset="0"/>
              </a:rPr>
              <a:t>www.ets.org/gre</a:t>
            </a:r>
            <a:r>
              <a:rPr lang="en-US" sz="2800" dirty="0" smtClean="0">
                <a:latin typeface="Georgia" pitchFamily="18" charset="0"/>
              </a:rPr>
              <a:t> - Test Taker   Test Preparation</a:t>
            </a:r>
          </a:p>
          <a:p>
            <a:pPr lvl="1" indent="-182880" eaLnBrk="1" fontAlgn="auto" hangingPunct="1">
              <a:spcAft>
                <a:spcPts val="0"/>
              </a:spcAft>
              <a:buFont typeface="Wingdings" charset="2"/>
              <a:buChar char="§"/>
              <a:defRPr/>
            </a:pPr>
            <a:r>
              <a:rPr lang="en-US" sz="2200" dirty="0" smtClean="0">
                <a:solidFill>
                  <a:schemeClr val="bg1"/>
                </a:solidFill>
                <a:latin typeface="Georgia" pitchFamily="18" charset="0"/>
              </a:rPr>
              <a:t>GRE Information and Registration Bulletin </a:t>
            </a:r>
            <a:r>
              <a:rPr lang="en-US" sz="1800" dirty="0" smtClean="0">
                <a:latin typeface="Georgia" pitchFamily="18" charset="0"/>
              </a:rPr>
              <a:t>-Information about the tests/testing centers, policies, scores, etc.</a:t>
            </a:r>
          </a:p>
          <a:p>
            <a:pPr lvl="1" indent="-182880" eaLnBrk="1" fontAlgn="auto" hangingPunct="1">
              <a:spcAft>
                <a:spcPts val="0"/>
              </a:spcAft>
              <a:buFont typeface="Wingdings" charset="2"/>
              <a:buChar char="§"/>
              <a:defRPr/>
            </a:pPr>
            <a:r>
              <a:rPr lang="en-US" sz="2400" i="1" dirty="0">
                <a:solidFill>
                  <a:schemeClr val="bg1"/>
                </a:solidFill>
                <a:latin typeface="Georgia" panose="02040502050405020303" pitchFamily="18" charset="0"/>
              </a:rPr>
              <a:t>POWERPREP</a:t>
            </a:r>
            <a:r>
              <a:rPr lang="en-US" sz="2400" dirty="0">
                <a:solidFill>
                  <a:schemeClr val="bg1"/>
                </a:solidFill>
                <a:latin typeface="Georgia" panose="02040502050405020303" pitchFamily="18" charset="0"/>
              </a:rPr>
              <a:t>® </a:t>
            </a:r>
            <a:r>
              <a:rPr lang="en-US" sz="2400" i="1" dirty="0">
                <a:solidFill>
                  <a:schemeClr val="bg1"/>
                </a:solidFill>
                <a:latin typeface="Georgia" panose="02040502050405020303" pitchFamily="18" charset="0"/>
              </a:rPr>
              <a:t>II</a:t>
            </a:r>
            <a:r>
              <a:rPr lang="en-US" sz="2400" dirty="0">
                <a:solidFill>
                  <a:schemeClr val="bg1"/>
                </a:solidFill>
                <a:latin typeface="Georgia" panose="02040502050405020303" pitchFamily="18" charset="0"/>
              </a:rPr>
              <a:t>, Version 2.2</a:t>
            </a:r>
          </a:p>
          <a:p>
            <a:pPr lvl="1" indent="-182880" eaLnBrk="1" fontAlgn="auto" hangingPunct="1">
              <a:spcAft>
                <a:spcPts val="0"/>
              </a:spcAft>
              <a:buFont typeface="Wingdings" charset="2"/>
              <a:buChar char="§"/>
              <a:defRPr/>
            </a:pPr>
            <a:r>
              <a:rPr lang="en-US" sz="2000" dirty="0" smtClean="0">
                <a:latin typeface="Georgia" pitchFamily="18" charset="0"/>
              </a:rPr>
              <a:t>– Two full-length practice tests and additional practice questions- MAC and PC compatible.</a:t>
            </a:r>
          </a:p>
          <a:p>
            <a:pPr lvl="1" indent="-182880" eaLnBrk="1" fontAlgn="auto" hangingPunct="1">
              <a:spcAft>
                <a:spcPts val="0"/>
              </a:spcAft>
              <a:buFont typeface="Wingdings" charset="2"/>
              <a:buChar char="§"/>
              <a:defRPr/>
            </a:pPr>
            <a:r>
              <a:rPr lang="en-US" sz="2000" dirty="0" smtClean="0">
                <a:latin typeface="Georgia" pitchFamily="18" charset="0"/>
              </a:rPr>
              <a:t> </a:t>
            </a:r>
            <a:r>
              <a:rPr lang="en-US" dirty="0" smtClean="0">
                <a:latin typeface="Georgia" pitchFamily="18" charset="0"/>
              </a:rPr>
              <a:t>Available in all GVSU computers labs in applications folder under Psychology</a:t>
            </a:r>
          </a:p>
          <a:p>
            <a:pPr lvl="1" indent="-182880" eaLnBrk="1" fontAlgn="auto" hangingPunct="1">
              <a:spcAft>
                <a:spcPts val="0"/>
              </a:spcAft>
              <a:buFont typeface="Wingdings" charset="2"/>
              <a:buChar char="§"/>
              <a:defRPr/>
            </a:pPr>
            <a:r>
              <a:rPr lang="en-US" sz="2200" dirty="0" smtClean="0">
                <a:latin typeface="Georgia" pitchFamily="18" charset="0"/>
              </a:rPr>
              <a:t>Math Review </a:t>
            </a:r>
          </a:p>
          <a:p>
            <a:pPr lvl="1" indent="-182880" eaLnBrk="1" fontAlgn="auto" hangingPunct="1">
              <a:spcAft>
                <a:spcPts val="0"/>
              </a:spcAft>
              <a:buFont typeface="Wingdings" charset="2"/>
              <a:buChar char="§"/>
              <a:defRPr/>
            </a:pPr>
            <a:r>
              <a:rPr lang="en-US" sz="2200" dirty="0" smtClean="0">
                <a:latin typeface="Georgia" pitchFamily="18" charset="0"/>
              </a:rPr>
              <a:t>Tips for Analytical Writing, Verbal &amp; Quantitative Sections</a:t>
            </a:r>
          </a:p>
          <a:p>
            <a:pPr marL="502920" lvl="1" indent="-182880" eaLnBrk="1" fontAlgn="auto" hangingPunct="1">
              <a:spcAft>
                <a:spcPts val="0"/>
              </a:spcAft>
              <a:buFont typeface="Wingdings" charset="2"/>
              <a:buChar char="§"/>
              <a:defRPr/>
            </a:pPr>
            <a:r>
              <a:rPr lang="en-US" sz="2200" i="1" dirty="0" smtClean="0">
                <a:solidFill>
                  <a:schemeClr val="accent4">
                    <a:lumMod val="60000"/>
                    <a:lumOff val="40000"/>
                  </a:schemeClr>
                </a:solidFill>
                <a:latin typeface="Georgia" pitchFamily="18" charset="0"/>
              </a:rPr>
              <a:t>The Official Guide to the GRE, 2</a:t>
            </a:r>
            <a:r>
              <a:rPr lang="en-US" sz="2200" i="1" baseline="30000" dirty="0" smtClean="0">
                <a:solidFill>
                  <a:schemeClr val="accent4">
                    <a:lumMod val="60000"/>
                    <a:lumOff val="40000"/>
                  </a:schemeClr>
                </a:solidFill>
                <a:latin typeface="Georgia" pitchFamily="18" charset="0"/>
              </a:rPr>
              <a:t>nd</a:t>
            </a:r>
            <a:r>
              <a:rPr lang="en-US" sz="2200" i="1" dirty="0" smtClean="0">
                <a:solidFill>
                  <a:schemeClr val="accent4">
                    <a:lumMod val="60000"/>
                    <a:lumOff val="40000"/>
                  </a:schemeClr>
                </a:solidFill>
                <a:latin typeface="Georgia" pitchFamily="18" charset="0"/>
              </a:rPr>
              <a:t> Ed.</a:t>
            </a:r>
            <a:r>
              <a:rPr lang="en-US" sz="2000" i="1" dirty="0" smtClean="0">
                <a:solidFill>
                  <a:schemeClr val="accent4">
                    <a:lumMod val="60000"/>
                    <a:lumOff val="40000"/>
                  </a:schemeClr>
                </a:solidFill>
                <a:latin typeface="Georgia" pitchFamily="18" charset="0"/>
              </a:rPr>
              <a:t> </a:t>
            </a:r>
            <a:r>
              <a:rPr lang="en-US" sz="2000" i="1" dirty="0" smtClean="0">
                <a:latin typeface="Georgia" pitchFamily="18" charset="0"/>
              </a:rPr>
              <a:t>- </a:t>
            </a:r>
            <a:r>
              <a:rPr lang="en-US" sz="2000" dirty="0" smtClean="0">
                <a:latin typeface="Georgia" pitchFamily="18" charset="0"/>
              </a:rPr>
              <a:t>$38- 2 additional practice tests</a:t>
            </a:r>
          </a:p>
          <a:p>
            <a:pPr marL="502920" lvl="1" indent="-182880" eaLnBrk="1" fontAlgn="auto" hangingPunct="1">
              <a:spcAft>
                <a:spcPts val="0"/>
              </a:spcAft>
              <a:buFont typeface="Wingdings" charset="2"/>
              <a:buChar char="§"/>
              <a:defRPr/>
            </a:pPr>
            <a:r>
              <a:rPr lang="en-US" sz="2200" dirty="0" smtClean="0">
                <a:solidFill>
                  <a:schemeClr val="accent4">
                    <a:lumMod val="60000"/>
                    <a:lumOff val="40000"/>
                  </a:schemeClr>
                </a:solidFill>
                <a:latin typeface="Georgia" pitchFamily="18" charset="0"/>
              </a:rPr>
              <a:t>All Analytical Writing Topics</a:t>
            </a:r>
          </a:p>
          <a:p>
            <a:pPr marL="502920" lvl="1" indent="-182880" eaLnBrk="1" fontAlgn="auto" hangingPunct="1">
              <a:spcAft>
                <a:spcPts val="0"/>
              </a:spcAft>
              <a:buFont typeface="Wingdings" charset="2"/>
              <a:buChar char="§"/>
              <a:defRPr/>
            </a:pPr>
            <a:r>
              <a:rPr lang="en-US" sz="2200" dirty="0" smtClean="0">
                <a:solidFill>
                  <a:schemeClr val="accent4">
                    <a:lumMod val="60000"/>
                    <a:lumOff val="40000"/>
                  </a:schemeClr>
                </a:solidFill>
                <a:latin typeface="Georgia" pitchFamily="18" charset="0"/>
              </a:rPr>
              <a:t>Math Conventions</a:t>
            </a:r>
          </a:p>
          <a:p>
            <a:pPr marL="502920" lvl="1" indent="-182880" eaLnBrk="1" fontAlgn="auto" hangingPunct="1">
              <a:spcAft>
                <a:spcPts val="0"/>
              </a:spcAft>
              <a:buFont typeface="Wingdings" charset="2"/>
              <a:buChar char="§"/>
              <a:defRPr/>
            </a:pPr>
            <a:r>
              <a:rPr lang="en-US" sz="2200" dirty="0" smtClean="0">
                <a:solidFill>
                  <a:schemeClr val="accent4">
                    <a:lumMod val="60000"/>
                    <a:lumOff val="40000"/>
                  </a:schemeClr>
                </a:solidFill>
                <a:latin typeface="Georgia" pitchFamily="18" charset="0"/>
              </a:rPr>
              <a:t>For-fee services:  Score It Now! </a:t>
            </a:r>
            <a:r>
              <a:rPr lang="en-US" sz="2200" dirty="0" smtClean="0">
                <a:latin typeface="Georgia" pitchFamily="18" charset="0"/>
              </a:rPr>
              <a:t>$20 Online Writing Practice, etc.</a:t>
            </a:r>
          </a:p>
          <a:p>
            <a:pPr marL="502920" lvl="1" indent="-182880" eaLnBrk="1" fontAlgn="auto" hangingPunct="1">
              <a:spcAft>
                <a:spcPts val="0"/>
              </a:spcAft>
              <a:buFont typeface="Wingdings" charset="2"/>
              <a:buChar char="§"/>
              <a:defRPr/>
            </a:pPr>
            <a:r>
              <a:rPr lang="en-US" sz="2200" dirty="0" smtClean="0">
                <a:solidFill>
                  <a:schemeClr val="accent4">
                    <a:lumMod val="60000"/>
                    <a:lumOff val="40000"/>
                  </a:schemeClr>
                </a:solidFill>
                <a:latin typeface="Georgia" pitchFamily="18" charset="0"/>
              </a:rPr>
              <a:t>GRE App- $4.99</a:t>
            </a:r>
          </a:p>
          <a:p>
            <a:pPr indent="-182880" eaLnBrk="1" fontAlgn="auto" hangingPunct="1">
              <a:spcAft>
                <a:spcPts val="0"/>
              </a:spcAft>
              <a:buFont typeface="Wingdings" charset="2"/>
              <a:buChar char="§"/>
              <a:defRPr/>
            </a:pPr>
            <a:endParaRPr lang="en-US" dirty="0"/>
          </a:p>
        </p:txBody>
      </p:sp>
      <p:sp>
        <p:nvSpPr>
          <p:cNvPr id="15364" name="Right Arrow 3"/>
          <p:cNvSpPr>
            <a:spLocks noChangeArrowheads="1"/>
          </p:cNvSpPr>
          <p:nvPr/>
        </p:nvSpPr>
        <p:spPr bwMode="auto">
          <a:xfrm>
            <a:off x="5181600" y="2170545"/>
            <a:ext cx="228600" cy="198438"/>
          </a:xfrm>
          <a:prstGeom prst="rightArrow">
            <a:avLst>
              <a:gd name="adj1" fmla="val 50000"/>
              <a:gd name="adj2" fmla="val 49920"/>
            </a:avLst>
          </a:prstGeom>
          <a:solidFill>
            <a:schemeClr val="accent1"/>
          </a:solidFill>
          <a:ln w="9525" algn="ctr">
            <a:solidFill>
              <a:schemeClr val="tx1"/>
            </a:solidFill>
            <a:round/>
            <a:headEnd/>
            <a:tailEnd/>
          </a:ln>
        </p:spPr>
        <p:txBody>
          <a:bodyPr/>
          <a:lstStyle/>
          <a:p>
            <a:pPr eaLnBrk="0" hangingPunct="0"/>
            <a:endParaRPr lang="en-US"/>
          </a:p>
        </p:txBody>
      </p:sp>
      <p:sp>
        <p:nvSpPr>
          <p:cNvPr id="4" name="Rectangle 3"/>
          <p:cNvSpPr/>
          <p:nvPr/>
        </p:nvSpPr>
        <p:spPr>
          <a:xfrm>
            <a:off x="457200" y="457200"/>
            <a:ext cx="5225473" cy="1447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750887"/>
            <a:ext cx="6629400" cy="1154113"/>
          </a:xfrm>
        </p:spPr>
        <p:txBody>
          <a:bodyPr>
            <a:normAutofit/>
          </a:bodyPr>
          <a:lstStyle/>
          <a:p>
            <a:pPr eaLnBrk="1" hangingPunct="1"/>
            <a:r>
              <a:rPr lang="en-US" dirty="0" smtClean="0">
                <a:solidFill>
                  <a:schemeClr val="accent4">
                    <a:lumMod val="60000"/>
                    <a:lumOff val="40000"/>
                  </a:schemeClr>
                </a:solidFill>
                <a:latin typeface="Georgia" pitchFamily="18" charset="0"/>
              </a:rPr>
              <a:t>Preparation Materials, cont.</a:t>
            </a:r>
          </a:p>
        </p:txBody>
      </p:sp>
      <p:sp>
        <p:nvSpPr>
          <p:cNvPr id="3" name="Content Placeholder 2"/>
          <p:cNvSpPr>
            <a:spLocks noGrp="1"/>
          </p:cNvSpPr>
          <p:nvPr>
            <p:ph idx="1"/>
          </p:nvPr>
        </p:nvSpPr>
        <p:spPr>
          <a:xfrm>
            <a:off x="685800" y="2327275"/>
            <a:ext cx="7315200" cy="3540125"/>
          </a:xfrm>
        </p:spPr>
        <p:txBody>
          <a:bodyPr rtlCol="0">
            <a:normAutofit fontScale="92500" lnSpcReduction="10000"/>
          </a:bodyPr>
          <a:lstStyle/>
          <a:p>
            <a:pPr indent="-182880" eaLnBrk="1" fontAlgn="auto" hangingPunct="1">
              <a:spcAft>
                <a:spcPts val="0"/>
              </a:spcAft>
              <a:buFont typeface="Wingdings" charset="2"/>
              <a:buChar char="§"/>
              <a:defRPr/>
            </a:pPr>
            <a:r>
              <a:rPr lang="en-US" sz="2400" dirty="0" smtClean="0">
                <a:latin typeface="Georgia" pitchFamily="18" charset="0"/>
              </a:rPr>
              <a:t>Commercial preparation books and CD’s</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Commercial Test Prep Courses </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Additional Information:</a:t>
            </a:r>
          </a:p>
          <a:p>
            <a:pPr marL="502920" lvl="1" indent="-182880" eaLnBrk="1" fontAlgn="auto" hangingPunct="1">
              <a:spcAft>
                <a:spcPts val="0"/>
              </a:spcAft>
              <a:buFont typeface="Wingdings" charset="2"/>
              <a:buChar char="§"/>
              <a:defRPr/>
            </a:pPr>
            <a:r>
              <a:rPr lang="en-US" sz="2400" dirty="0" smtClean="0">
                <a:latin typeface="Georgia" pitchFamily="18" charset="0"/>
              </a:rPr>
              <a:t>Make </a:t>
            </a:r>
            <a:r>
              <a:rPr lang="en-US" sz="2400" dirty="0">
                <a:latin typeface="Georgia" pitchFamily="18" charset="0"/>
              </a:rPr>
              <a:t>sure you read all the information about identification, name, etc. given online and in the bulletin BEFORE you </a:t>
            </a:r>
            <a:r>
              <a:rPr lang="en-US" sz="2400" u="sng" dirty="0">
                <a:latin typeface="Georgia" pitchFamily="18" charset="0"/>
              </a:rPr>
              <a:t>register</a:t>
            </a:r>
            <a:r>
              <a:rPr lang="en-US" sz="2400" dirty="0">
                <a:latin typeface="Georgia" pitchFamily="18" charset="0"/>
              </a:rPr>
              <a:t> for the tests</a:t>
            </a:r>
          </a:p>
          <a:p>
            <a:pPr marL="502920" lvl="1" indent="-182880" eaLnBrk="1" fontAlgn="auto" hangingPunct="1">
              <a:spcAft>
                <a:spcPts val="0"/>
              </a:spcAft>
              <a:buFont typeface="Wingdings" charset="2"/>
              <a:buChar char="§"/>
              <a:defRPr/>
            </a:pPr>
            <a:r>
              <a:rPr lang="en-US" sz="2400" dirty="0">
                <a:latin typeface="Georgia" pitchFamily="18" charset="0"/>
              </a:rPr>
              <a:t>Read carefully all information about what you must, can or cannot bring to the testing</a:t>
            </a:r>
          </a:p>
          <a:p>
            <a:pPr marL="502920" lvl="1" indent="-182880" eaLnBrk="1" fontAlgn="auto" hangingPunct="1">
              <a:spcAft>
                <a:spcPts val="0"/>
              </a:spcAft>
              <a:buFont typeface="Wingdings" charset="2"/>
              <a:buChar char="§"/>
              <a:defRPr/>
            </a:pPr>
            <a:endParaRPr lang="en-US" dirty="0"/>
          </a:p>
        </p:txBody>
      </p:sp>
      <p:sp>
        <p:nvSpPr>
          <p:cNvPr id="4" name="Rectangle 3"/>
          <p:cNvSpPr/>
          <p:nvPr/>
        </p:nvSpPr>
        <p:spPr>
          <a:xfrm>
            <a:off x="533400" y="381001"/>
            <a:ext cx="6096000" cy="1447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8200" y="750887"/>
            <a:ext cx="2971800" cy="1154113"/>
          </a:xfrm>
        </p:spPr>
        <p:txBody>
          <a:bodyPr/>
          <a:lstStyle/>
          <a:p>
            <a:pPr eaLnBrk="1" hangingPunct="1"/>
            <a:r>
              <a:rPr lang="en-US" dirty="0" smtClean="0">
                <a:solidFill>
                  <a:schemeClr val="accent4">
                    <a:lumMod val="60000"/>
                    <a:lumOff val="40000"/>
                  </a:schemeClr>
                </a:solidFill>
                <a:latin typeface="Georgia" pitchFamily="18" charset="0"/>
              </a:rPr>
              <a:t>On Test Day</a:t>
            </a:r>
          </a:p>
        </p:txBody>
      </p:sp>
      <p:sp>
        <p:nvSpPr>
          <p:cNvPr id="3" name="Content Placeholder 2"/>
          <p:cNvSpPr>
            <a:spLocks noGrp="1"/>
          </p:cNvSpPr>
          <p:nvPr>
            <p:ph sz="half" idx="1"/>
          </p:nvPr>
        </p:nvSpPr>
        <p:spPr>
          <a:xfrm>
            <a:off x="685800" y="1905000"/>
            <a:ext cx="3565525" cy="4267200"/>
          </a:xfrm>
        </p:spPr>
        <p:txBody>
          <a:bodyPr rtlCol="0">
            <a:normAutofit fontScale="40000" lnSpcReduction="20000"/>
          </a:bodyPr>
          <a:lstStyle/>
          <a:p>
            <a:pPr indent="-182880" eaLnBrk="1" fontAlgn="auto" hangingPunct="1">
              <a:spcAft>
                <a:spcPts val="0"/>
              </a:spcAft>
              <a:buFont typeface="Wingdings" charset="2"/>
              <a:buChar char="§"/>
              <a:defRPr/>
            </a:pPr>
            <a:endParaRPr lang="en-US" dirty="0" smtClean="0">
              <a:latin typeface="Georgia" pitchFamily="18" charset="0"/>
            </a:endParaRPr>
          </a:p>
          <a:p>
            <a:pPr indent="-182880" eaLnBrk="1" fontAlgn="auto" hangingPunct="1">
              <a:lnSpc>
                <a:spcPct val="120000"/>
              </a:lnSpc>
              <a:spcAft>
                <a:spcPts val="0"/>
              </a:spcAft>
              <a:buFont typeface="Wingdings" charset="2"/>
              <a:buChar char="§"/>
              <a:defRPr/>
            </a:pPr>
            <a:r>
              <a:rPr lang="en-US" sz="3400" dirty="0" smtClean="0">
                <a:latin typeface="Georgia" pitchFamily="18" charset="0"/>
              </a:rPr>
              <a:t>Arrive 30 minutes prior to scheduled testing time</a:t>
            </a:r>
            <a:endParaRPr lang="en-US" sz="3400" dirty="0">
              <a:latin typeface="Georgia" pitchFamily="18" charset="0"/>
            </a:endParaRPr>
          </a:p>
          <a:p>
            <a:pPr indent="-182880" eaLnBrk="1" fontAlgn="auto" hangingPunct="1">
              <a:lnSpc>
                <a:spcPct val="120000"/>
              </a:lnSpc>
              <a:spcAft>
                <a:spcPts val="0"/>
              </a:spcAft>
              <a:buFont typeface="Wingdings" charset="2"/>
              <a:buChar char="§"/>
              <a:defRPr/>
            </a:pPr>
            <a:r>
              <a:rPr lang="en-US" sz="3400" dirty="0" smtClean="0">
                <a:latin typeface="Georgia" pitchFamily="18" charset="0"/>
              </a:rPr>
              <a:t>ID requirements are strictly enforced</a:t>
            </a:r>
          </a:p>
          <a:p>
            <a:pPr lvl="1" indent="-182880" eaLnBrk="1" fontAlgn="auto" hangingPunct="1">
              <a:lnSpc>
                <a:spcPct val="120000"/>
              </a:lnSpc>
              <a:spcAft>
                <a:spcPts val="0"/>
              </a:spcAft>
              <a:buFont typeface="Wingdings" charset="2"/>
              <a:buChar char="§"/>
              <a:defRPr/>
            </a:pPr>
            <a:r>
              <a:rPr lang="en-US" sz="3400" dirty="0" smtClean="0">
                <a:latin typeface="Georgia" pitchFamily="18" charset="0"/>
              </a:rPr>
              <a:t>Name on ID must match registration info</a:t>
            </a:r>
          </a:p>
          <a:p>
            <a:pPr indent="-182880" eaLnBrk="1" fontAlgn="auto" hangingPunct="1">
              <a:lnSpc>
                <a:spcPct val="120000"/>
              </a:lnSpc>
              <a:spcAft>
                <a:spcPts val="0"/>
              </a:spcAft>
              <a:buFont typeface="Wingdings" charset="2"/>
              <a:buChar char="§"/>
              <a:defRPr/>
            </a:pPr>
            <a:r>
              <a:rPr lang="en-US" sz="3400" dirty="0" smtClean="0">
                <a:latin typeface="Georgia" pitchFamily="18" charset="0"/>
              </a:rPr>
              <a:t>The following items are not allowed in the testing room:</a:t>
            </a:r>
          </a:p>
          <a:p>
            <a:pPr marL="502920" lvl="1" indent="-182880" eaLnBrk="1" fontAlgn="auto" hangingPunct="1">
              <a:lnSpc>
                <a:spcPct val="120000"/>
              </a:lnSpc>
              <a:spcAft>
                <a:spcPts val="0"/>
              </a:spcAft>
              <a:buFont typeface="Wingdings" charset="2"/>
              <a:buChar char="§"/>
              <a:defRPr/>
            </a:pPr>
            <a:r>
              <a:rPr lang="en-US" sz="3400" dirty="0" smtClean="0">
                <a:latin typeface="Georgia" pitchFamily="18" charset="0"/>
              </a:rPr>
              <a:t>Food, drinks and tobacco</a:t>
            </a:r>
          </a:p>
          <a:p>
            <a:pPr marL="502920" lvl="1" indent="-182880" eaLnBrk="1" fontAlgn="auto" hangingPunct="1">
              <a:lnSpc>
                <a:spcPct val="120000"/>
              </a:lnSpc>
              <a:spcAft>
                <a:spcPts val="0"/>
              </a:spcAft>
              <a:buFont typeface="Wingdings" charset="2"/>
              <a:buChar char="§"/>
              <a:defRPr/>
            </a:pPr>
            <a:r>
              <a:rPr lang="en-US" sz="3400" dirty="0" smtClean="0">
                <a:latin typeface="Georgia" pitchFamily="18" charset="0"/>
              </a:rPr>
              <a:t>Cell phones, smartphones, and other electronic and recording devices including cameras</a:t>
            </a:r>
          </a:p>
          <a:p>
            <a:pPr marL="502920" lvl="1" indent="-182880" eaLnBrk="1" fontAlgn="auto" hangingPunct="1">
              <a:lnSpc>
                <a:spcPct val="120000"/>
              </a:lnSpc>
              <a:spcAft>
                <a:spcPts val="0"/>
              </a:spcAft>
              <a:buFont typeface="Wingdings" charset="2"/>
              <a:buChar char="§"/>
              <a:defRPr/>
            </a:pPr>
            <a:r>
              <a:rPr lang="en-US" sz="3400" dirty="0" smtClean="0">
                <a:latin typeface="Georgia" pitchFamily="18" charset="0"/>
              </a:rPr>
              <a:t>Personal items other than identification documents</a:t>
            </a:r>
          </a:p>
        </p:txBody>
      </p:sp>
      <p:sp>
        <p:nvSpPr>
          <p:cNvPr id="17412" name="Content Placeholder 3"/>
          <p:cNvSpPr>
            <a:spLocks noGrp="1"/>
          </p:cNvSpPr>
          <p:nvPr>
            <p:ph sz="half" idx="2"/>
          </p:nvPr>
        </p:nvSpPr>
        <p:spPr>
          <a:xfrm>
            <a:off x="4724400" y="2316956"/>
            <a:ext cx="3733800" cy="3017044"/>
          </a:xfrm>
        </p:spPr>
        <p:txBody>
          <a:bodyPr>
            <a:normAutofit fontScale="40000" lnSpcReduction="20000"/>
          </a:bodyPr>
          <a:lstStyle/>
          <a:p>
            <a:pPr lvl="0"/>
            <a:r>
              <a:rPr lang="en-US" sz="3400" dirty="0">
                <a:latin typeface="Georgia" pitchFamily="18" charset="0"/>
              </a:rPr>
              <a:t>Photograph taken</a:t>
            </a:r>
          </a:p>
          <a:p>
            <a:pPr lvl="0"/>
            <a:r>
              <a:rPr lang="en-US" sz="3400" dirty="0">
                <a:latin typeface="Georgia" pitchFamily="18" charset="0"/>
              </a:rPr>
              <a:t>Handwriting sample collected</a:t>
            </a:r>
          </a:p>
          <a:p>
            <a:pPr lvl="0"/>
            <a:r>
              <a:rPr lang="en-US" sz="3400" dirty="0">
                <a:latin typeface="Georgia" pitchFamily="18" charset="0"/>
              </a:rPr>
              <a:t>Test takers receive a copy of scratch paper</a:t>
            </a:r>
          </a:p>
          <a:p>
            <a:pPr lvl="0"/>
            <a:r>
              <a:rPr lang="en-US" sz="3400" dirty="0">
                <a:latin typeface="Georgia" pitchFamily="18" charset="0"/>
              </a:rPr>
              <a:t>Testing rooms has proctors and electronic surveillance</a:t>
            </a:r>
          </a:p>
          <a:p>
            <a:pPr lvl="0"/>
            <a:r>
              <a:rPr lang="en-US" sz="3400" dirty="0">
                <a:latin typeface="Georgia" pitchFamily="18" charset="0"/>
              </a:rPr>
              <a:t>Policy and Procedures will be covered</a:t>
            </a:r>
          </a:p>
          <a:p>
            <a:pPr lvl="1"/>
            <a:r>
              <a:rPr lang="en-US" sz="3400" dirty="0">
                <a:latin typeface="Georgia" pitchFamily="18" charset="0"/>
              </a:rPr>
              <a:t>Two educational background information </a:t>
            </a:r>
            <a:r>
              <a:rPr lang="en-US" sz="3400" dirty="0" smtClean="0">
                <a:latin typeface="Georgia" pitchFamily="18" charset="0"/>
              </a:rPr>
              <a:t>questions</a:t>
            </a:r>
          </a:p>
          <a:p>
            <a:pPr lvl="1"/>
            <a:endParaRPr lang="en-US" sz="3400" dirty="0">
              <a:latin typeface="Georgia" pitchFamily="18" charset="0"/>
            </a:endParaRPr>
          </a:p>
          <a:p>
            <a:pPr marL="0" indent="0">
              <a:buNone/>
            </a:pPr>
            <a:r>
              <a:rPr lang="en-US" sz="3800" dirty="0">
                <a:latin typeface="Georgia" pitchFamily="18" charset="0"/>
                <a:hlinkClick r:id="rId3"/>
              </a:rPr>
              <a:t>https://www.prometric.com/en-us/Pages/home.aspx</a:t>
            </a:r>
            <a:endParaRPr lang="en-US" sz="3800" dirty="0">
              <a:latin typeface="Georgia" pitchFamily="18" charset="0"/>
            </a:endParaRPr>
          </a:p>
          <a:p>
            <a:pPr marL="388937" indent="-342900"/>
            <a:endParaRPr lang="en-US" dirty="0" smtClean="0"/>
          </a:p>
        </p:txBody>
      </p:sp>
      <p:sp>
        <p:nvSpPr>
          <p:cNvPr id="5" name="Rectangle 4"/>
          <p:cNvSpPr/>
          <p:nvPr/>
        </p:nvSpPr>
        <p:spPr>
          <a:xfrm>
            <a:off x="457200" y="457200"/>
            <a:ext cx="4800600" cy="12953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073900" cy="1154113"/>
          </a:xfrm>
        </p:spPr>
        <p:txBody>
          <a:bodyPr rtlCol="0">
            <a:normAutofit/>
          </a:bodyPr>
          <a:lstStyle/>
          <a:p>
            <a:pPr eaLnBrk="1" fontAlgn="auto" hangingPunct="1">
              <a:spcAft>
                <a:spcPts val="0"/>
              </a:spcAft>
              <a:defRPr/>
            </a:pPr>
            <a:r>
              <a:rPr lang="en-US" sz="3200" dirty="0" smtClean="0">
                <a:solidFill>
                  <a:schemeClr val="accent4">
                    <a:lumMod val="60000"/>
                    <a:lumOff val="40000"/>
                  </a:schemeClr>
                </a:solidFill>
                <a:latin typeface="Georgia" pitchFamily="18" charset="0"/>
              </a:rPr>
              <a:t>Revised General Test Format</a:t>
            </a:r>
            <a:br>
              <a:rPr lang="en-US" sz="3200" dirty="0" smtClean="0">
                <a:solidFill>
                  <a:schemeClr val="accent4">
                    <a:lumMod val="60000"/>
                    <a:lumOff val="40000"/>
                  </a:schemeClr>
                </a:solidFill>
                <a:latin typeface="Georgia" pitchFamily="18" charset="0"/>
              </a:rPr>
            </a:br>
            <a:r>
              <a:rPr lang="en-US" sz="3200" dirty="0" smtClean="0">
                <a:solidFill>
                  <a:schemeClr val="accent4">
                    <a:lumMod val="60000"/>
                    <a:lumOff val="40000"/>
                  </a:schemeClr>
                </a:solidFill>
                <a:latin typeface="Georgia" pitchFamily="18" charset="0"/>
              </a:rPr>
              <a:t>Approx. 3 hrs 45 minutes</a:t>
            </a:r>
            <a:endParaRPr lang="en-US" sz="3200" dirty="0">
              <a:solidFill>
                <a:schemeClr val="accent4">
                  <a:lumMod val="60000"/>
                  <a:lumOff val="40000"/>
                </a:schemeClr>
              </a:solidFill>
              <a:latin typeface="Georgia"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39646445"/>
              </p:ext>
            </p:extLst>
          </p:nvPr>
        </p:nvGraphicFramePr>
        <p:xfrm>
          <a:off x="0" y="1600200"/>
          <a:ext cx="9143999" cy="4521201"/>
        </p:xfrm>
        <a:graphic>
          <a:graphicData uri="http://schemas.openxmlformats.org/drawingml/2006/table">
            <a:tbl>
              <a:tblPr firstRow="1" bandRow="1">
                <a:tableStyleId>{5C22544A-7EE6-4342-B048-85BDC9FD1C3A}</a:tableStyleId>
              </a:tblPr>
              <a:tblGrid>
                <a:gridCol w="2405634"/>
                <a:gridCol w="2556227"/>
                <a:gridCol w="2091069"/>
                <a:gridCol w="2091069"/>
              </a:tblGrid>
              <a:tr h="640156">
                <a:tc>
                  <a:txBody>
                    <a:bodyPr/>
                    <a:lstStyle/>
                    <a:p>
                      <a:pPr algn="l"/>
                      <a:r>
                        <a:rPr lang="en-US" sz="1800" dirty="0" smtClean="0">
                          <a:latin typeface="Georgia" pitchFamily="18" charset="0"/>
                        </a:rPr>
                        <a:t>Section</a:t>
                      </a:r>
                      <a:endParaRPr lang="en-US" sz="1800" dirty="0">
                        <a:latin typeface="Georgia" pitchFamily="18" charset="0"/>
                      </a:endParaRPr>
                    </a:p>
                  </a:txBody>
                  <a:tcPr marT="45735" marB="45735"/>
                </a:tc>
                <a:tc>
                  <a:txBody>
                    <a:bodyPr/>
                    <a:lstStyle/>
                    <a:p>
                      <a:pPr algn="l"/>
                      <a:r>
                        <a:rPr lang="en-US" sz="1800" dirty="0" smtClean="0">
                          <a:latin typeface="Georgia" pitchFamily="18" charset="0"/>
                        </a:rPr>
                        <a:t>Number of Questions</a:t>
                      </a:r>
                      <a:endParaRPr lang="en-US" sz="1800" dirty="0">
                        <a:latin typeface="Georgia" pitchFamily="18" charset="0"/>
                      </a:endParaRPr>
                    </a:p>
                  </a:txBody>
                  <a:tcPr marT="45735" marB="45735"/>
                </a:tc>
                <a:tc>
                  <a:txBody>
                    <a:bodyPr/>
                    <a:lstStyle/>
                    <a:p>
                      <a:pPr algn="l"/>
                      <a:r>
                        <a:rPr lang="en-US" sz="1800" dirty="0" smtClean="0">
                          <a:latin typeface="Georgia" pitchFamily="18" charset="0"/>
                        </a:rPr>
                        <a:t>Time</a:t>
                      </a:r>
                      <a:endParaRPr lang="en-US" sz="1800" dirty="0">
                        <a:latin typeface="Georgia" pitchFamily="18" charset="0"/>
                      </a:endParaRPr>
                    </a:p>
                  </a:txBody>
                  <a:tcPr marT="45735" marB="45735"/>
                </a:tc>
                <a:tc>
                  <a:txBody>
                    <a:bodyPr/>
                    <a:lstStyle/>
                    <a:p>
                      <a:pPr algn="l"/>
                      <a:r>
                        <a:rPr lang="en-US" sz="1800" dirty="0" smtClean="0">
                          <a:latin typeface="Georgia" pitchFamily="18" charset="0"/>
                        </a:rPr>
                        <a:t>Scaled Score Range</a:t>
                      </a:r>
                      <a:endParaRPr lang="en-US" sz="1800" dirty="0">
                        <a:latin typeface="Georgia" pitchFamily="18" charset="0"/>
                      </a:endParaRPr>
                    </a:p>
                  </a:txBody>
                  <a:tcPr marT="45735" marB="45735"/>
                </a:tc>
              </a:tr>
              <a:tr h="1012172">
                <a:tc>
                  <a:txBody>
                    <a:bodyPr/>
                    <a:lstStyle/>
                    <a:p>
                      <a:pPr algn="l"/>
                      <a:r>
                        <a:rPr lang="en-US" sz="1800" dirty="0" smtClean="0">
                          <a:latin typeface="Georgia" pitchFamily="18" charset="0"/>
                        </a:rPr>
                        <a:t>Analytical Writing</a:t>
                      </a:r>
                    </a:p>
                    <a:p>
                      <a:pPr algn="l"/>
                      <a:r>
                        <a:rPr lang="en-US" sz="1800" b="1" dirty="0" smtClean="0">
                          <a:latin typeface="Georgia" pitchFamily="18" charset="0"/>
                        </a:rPr>
                        <a:t>-1 Section</a:t>
                      </a:r>
                      <a:endParaRPr lang="en-US" sz="1800" b="1" dirty="0">
                        <a:latin typeface="Georgia" pitchFamily="18" charset="0"/>
                      </a:endParaRPr>
                    </a:p>
                  </a:txBody>
                  <a:tcPr marT="45735" marB="45735"/>
                </a:tc>
                <a:tc>
                  <a:txBody>
                    <a:bodyPr/>
                    <a:lstStyle/>
                    <a:p>
                      <a:pPr algn="l"/>
                      <a:r>
                        <a:rPr lang="en-US" sz="1800" dirty="0" smtClean="0">
                          <a:latin typeface="Georgia" pitchFamily="18" charset="0"/>
                        </a:rPr>
                        <a:t>1 Analyze an Issue Task</a:t>
                      </a:r>
                    </a:p>
                    <a:p>
                      <a:pPr algn="l"/>
                      <a:r>
                        <a:rPr lang="en-US" sz="1800" dirty="0" smtClean="0">
                          <a:latin typeface="Georgia" pitchFamily="18" charset="0"/>
                        </a:rPr>
                        <a:t>1</a:t>
                      </a:r>
                      <a:r>
                        <a:rPr lang="en-US" sz="1800" baseline="0" dirty="0" smtClean="0">
                          <a:latin typeface="Georgia" pitchFamily="18" charset="0"/>
                        </a:rPr>
                        <a:t> Analyze an Argument Task</a:t>
                      </a:r>
                      <a:endParaRPr lang="en-US" sz="1800" dirty="0">
                        <a:latin typeface="Georgia" pitchFamily="18" charset="0"/>
                      </a:endParaRPr>
                    </a:p>
                  </a:txBody>
                  <a:tcPr marT="45735" marB="45735"/>
                </a:tc>
                <a:tc>
                  <a:txBody>
                    <a:bodyPr/>
                    <a:lstStyle/>
                    <a:p>
                      <a:pPr algn="l"/>
                      <a:r>
                        <a:rPr lang="en-US" sz="1800" dirty="0" smtClean="0">
                          <a:latin typeface="Georgia" pitchFamily="18" charset="0"/>
                        </a:rPr>
                        <a:t>30 minutes per</a:t>
                      </a:r>
                      <a:r>
                        <a:rPr lang="en-US" sz="1800" baseline="0" dirty="0" smtClean="0">
                          <a:latin typeface="Georgia" pitchFamily="18" charset="0"/>
                        </a:rPr>
                        <a:t> task</a:t>
                      </a:r>
                      <a:endParaRPr lang="en-US" sz="1800" dirty="0">
                        <a:latin typeface="Georgia" pitchFamily="18" charset="0"/>
                      </a:endParaRPr>
                    </a:p>
                  </a:txBody>
                  <a:tcPr marT="45735" marB="45735"/>
                </a:tc>
                <a:tc>
                  <a:txBody>
                    <a:bodyPr/>
                    <a:lstStyle/>
                    <a:p>
                      <a:pPr algn="l"/>
                      <a:r>
                        <a:rPr lang="en-US" sz="1800" dirty="0" smtClean="0">
                          <a:latin typeface="Georgia" pitchFamily="18" charset="0"/>
                        </a:rPr>
                        <a:t>0-6 pts.</a:t>
                      </a:r>
                      <a:endParaRPr lang="en-US" sz="1800" dirty="0">
                        <a:latin typeface="Georgia" pitchFamily="18" charset="0"/>
                      </a:endParaRPr>
                    </a:p>
                  </a:txBody>
                  <a:tcPr marT="45735" marB="45735"/>
                </a:tc>
              </a:tr>
              <a:tr h="640156">
                <a:tc>
                  <a:txBody>
                    <a:bodyPr/>
                    <a:lstStyle/>
                    <a:p>
                      <a:pPr algn="l"/>
                      <a:r>
                        <a:rPr lang="en-US" sz="1800" dirty="0" smtClean="0">
                          <a:latin typeface="Georgia" pitchFamily="18" charset="0"/>
                        </a:rPr>
                        <a:t>Verbal Reasoning</a:t>
                      </a:r>
                    </a:p>
                    <a:p>
                      <a:pPr algn="l"/>
                      <a:r>
                        <a:rPr lang="en-US" sz="1800" b="1" dirty="0" smtClean="0">
                          <a:latin typeface="Georgia" pitchFamily="18" charset="0"/>
                        </a:rPr>
                        <a:t>-2 Sections</a:t>
                      </a:r>
                      <a:endParaRPr lang="en-US" sz="1800" b="1" dirty="0">
                        <a:latin typeface="Georgia" pitchFamily="18" charset="0"/>
                      </a:endParaRPr>
                    </a:p>
                  </a:txBody>
                  <a:tcPr marT="45735" marB="45735"/>
                </a:tc>
                <a:tc>
                  <a:txBody>
                    <a:bodyPr/>
                    <a:lstStyle/>
                    <a:p>
                      <a:pPr algn="l"/>
                      <a:r>
                        <a:rPr lang="en-US" sz="1800" dirty="0" smtClean="0">
                          <a:latin typeface="Georgia" pitchFamily="18" charset="0"/>
                        </a:rPr>
                        <a:t>Approx. 20 per section</a:t>
                      </a:r>
                      <a:endParaRPr lang="en-US" sz="1800" dirty="0">
                        <a:latin typeface="Georgia" pitchFamily="18" charset="0"/>
                      </a:endParaRPr>
                    </a:p>
                  </a:txBody>
                  <a:tcPr marT="45735" marB="45735"/>
                </a:tc>
                <a:tc>
                  <a:txBody>
                    <a:bodyPr/>
                    <a:lstStyle/>
                    <a:p>
                      <a:pPr algn="l"/>
                      <a:r>
                        <a:rPr lang="en-US" sz="1800" dirty="0" smtClean="0">
                          <a:latin typeface="Georgia" pitchFamily="18" charset="0"/>
                        </a:rPr>
                        <a:t>30 minutes per</a:t>
                      </a:r>
                      <a:r>
                        <a:rPr lang="en-US" sz="1800" baseline="0" dirty="0" smtClean="0">
                          <a:latin typeface="Georgia" pitchFamily="18" charset="0"/>
                        </a:rPr>
                        <a:t> section</a:t>
                      </a:r>
                      <a:endParaRPr lang="en-US" sz="1800" dirty="0">
                        <a:latin typeface="Georgia" pitchFamily="18" charset="0"/>
                      </a:endParaRPr>
                    </a:p>
                  </a:txBody>
                  <a:tcPr marT="45735" marB="45735"/>
                </a:tc>
                <a:tc>
                  <a:txBody>
                    <a:bodyPr/>
                    <a:lstStyle/>
                    <a:p>
                      <a:pPr algn="l"/>
                      <a:r>
                        <a:rPr lang="en-US" sz="1800" dirty="0" smtClean="0">
                          <a:latin typeface="Georgia" pitchFamily="18" charset="0"/>
                        </a:rPr>
                        <a:t>130-170 pts.</a:t>
                      </a:r>
                      <a:endParaRPr lang="en-US" sz="1800" dirty="0">
                        <a:latin typeface="Georgia" pitchFamily="18" charset="0"/>
                      </a:endParaRPr>
                    </a:p>
                  </a:txBody>
                  <a:tcPr marT="45735" marB="45735"/>
                </a:tc>
              </a:tr>
              <a:tr h="914499">
                <a:tc>
                  <a:txBody>
                    <a:bodyPr/>
                    <a:lstStyle/>
                    <a:p>
                      <a:pPr algn="l"/>
                      <a:r>
                        <a:rPr lang="en-US" sz="1800" dirty="0" smtClean="0">
                          <a:latin typeface="Georgia" pitchFamily="18" charset="0"/>
                        </a:rPr>
                        <a:t>Quantitative Reasoning</a:t>
                      </a:r>
                    </a:p>
                    <a:p>
                      <a:pPr algn="l"/>
                      <a:r>
                        <a:rPr lang="en-US" sz="1800" b="1" dirty="0" smtClean="0">
                          <a:latin typeface="Georgia" pitchFamily="18" charset="0"/>
                        </a:rPr>
                        <a:t>-2</a:t>
                      </a:r>
                      <a:r>
                        <a:rPr lang="en-US" sz="1800" b="1" baseline="0" dirty="0" smtClean="0">
                          <a:latin typeface="Georgia" pitchFamily="18" charset="0"/>
                        </a:rPr>
                        <a:t> Sections</a:t>
                      </a:r>
                      <a:endParaRPr lang="en-US" sz="1800" b="1" dirty="0">
                        <a:latin typeface="Georgia" pitchFamily="18" charset="0"/>
                      </a:endParaRPr>
                    </a:p>
                  </a:txBody>
                  <a:tcPr marT="45735" marB="45735"/>
                </a:tc>
                <a:tc>
                  <a:txBody>
                    <a:bodyPr/>
                    <a:lstStyle/>
                    <a:p>
                      <a:pPr algn="l"/>
                      <a:r>
                        <a:rPr lang="en-US" sz="1800" dirty="0" smtClean="0">
                          <a:latin typeface="Georgia" pitchFamily="18" charset="0"/>
                        </a:rPr>
                        <a:t>Approx.</a:t>
                      </a:r>
                      <a:r>
                        <a:rPr lang="en-US" sz="1800" baseline="0" dirty="0" smtClean="0">
                          <a:latin typeface="Georgia" pitchFamily="18" charset="0"/>
                        </a:rPr>
                        <a:t> 20 per section</a:t>
                      </a:r>
                      <a:endParaRPr lang="en-US" sz="1800" dirty="0">
                        <a:latin typeface="Georgia" pitchFamily="18" charset="0"/>
                      </a:endParaRPr>
                    </a:p>
                  </a:txBody>
                  <a:tcPr marT="45735" marB="45735"/>
                </a:tc>
                <a:tc>
                  <a:txBody>
                    <a:bodyPr/>
                    <a:lstStyle/>
                    <a:p>
                      <a:pPr algn="l"/>
                      <a:r>
                        <a:rPr lang="en-US" sz="1800" dirty="0" smtClean="0">
                          <a:latin typeface="Georgia" pitchFamily="18" charset="0"/>
                        </a:rPr>
                        <a:t>35 minutes per section</a:t>
                      </a:r>
                      <a:endParaRPr lang="en-US" sz="1800" dirty="0">
                        <a:latin typeface="Georgia" pitchFamily="18" charset="0"/>
                      </a:endParaRPr>
                    </a:p>
                  </a:txBody>
                  <a:tcPr marT="45735" marB="45735"/>
                </a:tc>
                <a:tc>
                  <a:txBody>
                    <a:bodyPr/>
                    <a:lstStyle/>
                    <a:p>
                      <a:pPr algn="l"/>
                      <a:r>
                        <a:rPr lang="en-US" sz="1800" dirty="0" smtClean="0">
                          <a:latin typeface="Georgia" pitchFamily="18" charset="0"/>
                        </a:rPr>
                        <a:t>130-170 pts.</a:t>
                      </a:r>
                      <a:endParaRPr lang="en-US" sz="1800" dirty="0">
                        <a:latin typeface="Georgia" pitchFamily="18" charset="0"/>
                      </a:endParaRPr>
                    </a:p>
                  </a:txBody>
                  <a:tcPr marT="45735" marB="45735"/>
                </a:tc>
              </a:tr>
              <a:tr h="765510">
                <a:tc>
                  <a:txBody>
                    <a:bodyPr/>
                    <a:lstStyle/>
                    <a:p>
                      <a:pPr algn="l"/>
                      <a:r>
                        <a:rPr lang="en-US" sz="1800" dirty="0" smtClean="0">
                          <a:latin typeface="Georgia" pitchFamily="18" charset="0"/>
                        </a:rPr>
                        <a:t>Unscored Section -</a:t>
                      </a:r>
                      <a:r>
                        <a:rPr lang="en-US" sz="1200" dirty="0" smtClean="0">
                          <a:latin typeface="Georgia" pitchFamily="18" charset="0"/>
                        </a:rPr>
                        <a:t>unidentified</a:t>
                      </a:r>
                      <a:endParaRPr lang="en-US" sz="1200" dirty="0">
                        <a:latin typeface="Georgia" pitchFamily="18" charset="0"/>
                      </a:endParaRPr>
                    </a:p>
                  </a:txBody>
                  <a:tcPr marT="45735" marB="45735"/>
                </a:tc>
                <a:tc>
                  <a:txBody>
                    <a:bodyPr/>
                    <a:lstStyle/>
                    <a:p>
                      <a:pPr algn="l"/>
                      <a:r>
                        <a:rPr lang="en-US" sz="1800" dirty="0" smtClean="0">
                          <a:latin typeface="Georgia" pitchFamily="18" charset="0"/>
                        </a:rPr>
                        <a:t>Varies</a:t>
                      </a:r>
                      <a:endParaRPr lang="en-US" sz="1800" dirty="0">
                        <a:latin typeface="Georgia" pitchFamily="18" charset="0"/>
                      </a:endParaRPr>
                    </a:p>
                  </a:txBody>
                  <a:tcPr marT="45735" marB="45735"/>
                </a:tc>
                <a:tc>
                  <a:txBody>
                    <a:bodyPr/>
                    <a:lstStyle/>
                    <a:p>
                      <a:pPr algn="l"/>
                      <a:r>
                        <a:rPr lang="en-US" sz="1800" dirty="0" smtClean="0">
                          <a:latin typeface="Georgia" pitchFamily="18" charset="0"/>
                        </a:rPr>
                        <a:t>Varies</a:t>
                      </a:r>
                      <a:endParaRPr lang="en-US" sz="1800" dirty="0">
                        <a:latin typeface="Georgia" pitchFamily="18" charset="0"/>
                      </a:endParaRPr>
                    </a:p>
                  </a:txBody>
                  <a:tcPr marT="45735" marB="45735"/>
                </a:tc>
                <a:tc>
                  <a:txBody>
                    <a:bodyPr/>
                    <a:lstStyle/>
                    <a:p>
                      <a:pPr algn="l"/>
                      <a:r>
                        <a:rPr lang="en-US" sz="1800" dirty="0" smtClean="0">
                          <a:latin typeface="Georgia" pitchFamily="18" charset="0"/>
                        </a:rPr>
                        <a:t>No score</a:t>
                      </a:r>
                      <a:endParaRPr lang="en-US" sz="1800" dirty="0">
                        <a:latin typeface="Georgia" pitchFamily="18" charset="0"/>
                      </a:endParaRPr>
                    </a:p>
                  </a:txBody>
                  <a:tcPr marT="45735" marB="45735"/>
                </a:tc>
              </a:tr>
              <a:tr h="548708">
                <a:tc>
                  <a:txBody>
                    <a:bodyPr/>
                    <a:lstStyle/>
                    <a:p>
                      <a:pPr algn="l"/>
                      <a:r>
                        <a:rPr lang="en-US" sz="1800" dirty="0" smtClean="0">
                          <a:latin typeface="Georgia" pitchFamily="18" charset="0"/>
                        </a:rPr>
                        <a:t>Research</a:t>
                      </a:r>
                      <a:r>
                        <a:rPr lang="en-US" sz="1800" baseline="0" dirty="0" smtClean="0">
                          <a:latin typeface="Georgia" pitchFamily="18" charset="0"/>
                        </a:rPr>
                        <a:t> Section - </a:t>
                      </a:r>
                      <a:r>
                        <a:rPr lang="en-US" sz="1200" baseline="0" dirty="0" smtClean="0">
                          <a:latin typeface="Georgia" pitchFamily="18" charset="0"/>
                        </a:rPr>
                        <a:t>identified</a:t>
                      </a:r>
                      <a:endParaRPr lang="en-US" sz="1200" dirty="0">
                        <a:latin typeface="Georgia" pitchFamily="18" charset="0"/>
                      </a:endParaRPr>
                    </a:p>
                  </a:txBody>
                  <a:tcPr marT="45735" marB="45735"/>
                </a:tc>
                <a:tc>
                  <a:txBody>
                    <a:bodyPr/>
                    <a:lstStyle/>
                    <a:p>
                      <a:pPr algn="l"/>
                      <a:r>
                        <a:rPr lang="en-US" sz="1800" dirty="0" smtClean="0">
                          <a:latin typeface="Georgia" pitchFamily="18" charset="0"/>
                        </a:rPr>
                        <a:t>Varies</a:t>
                      </a:r>
                      <a:endParaRPr lang="en-US" sz="1800" dirty="0">
                        <a:latin typeface="Georgia" pitchFamily="18" charset="0"/>
                      </a:endParaRPr>
                    </a:p>
                  </a:txBody>
                  <a:tcPr marT="45735" marB="45735"/>
                </a:tc>
                <a:tc>
                  <a:txBody>
                    <a:bodyPr/>
                    <a:lstStyle/>
                    <a:p>
                      <a:pPr algn="l"/>
                      <a:r>
                        <a:rPr lang="en-US" sz="1800" dirty="0" smtClean="0">
                          <a:latin typeface="Georgia" pitchFamily="18" charset="0"/>
                        </a:rPr>
                        <a:t>Varies</a:t>
                      </a:r>
                      <a:endParaRPr lang="en-US" sz="1800" dirty="0">
                        <a:latin typeface="Georgia" pitchFamily="18" charset="0"/>
                      </a:endParaRPr>
                    </a:p>
                  </a:txBody>
                  <a:tcPr marT="45735" marB="45735"/>
                </a:tc>
                <a:tc>
                  <a:txBody>
                    <a:bodyPr/>
                    <a:lstStyle/>
                    <a:p>
                      <a:pPr algn="l"/>
                      <a:r>
                        <a:rPr lang="en-US" sz="1800" dirty="0" smtClean="0">
                          <a:latin typeface="Georgia" pitchFamily="18" charset="0"/>
                        </a:rPr>
                        <a:t>No score</a:t>
                      </a:r>
                      <a:endParaRPr lang="en-US" sz="1800" dirty="0">
                        <a:latin typeface="Georgia" pitchFamily="18" charset="0"/>
                      </a:endParaRPr>
                    </a:p>
                  </a:txBody>
                  <a:tcPr marT="45735" marB="45735"/>
                </a:tc>
              </a:tr>
            </a:tbl>
          </a:graphicData>
        </a:graphic>
      </p:graphicFrame>
      <p:sp>
        <p:nvSpPr>
          <p:cNvPr id="18472" name="Rectangle 4"/>
          <p:cNvSpPr>
            <a:spLocks noChangeArrowheads="1"/>
          </p:cNvSpPr>
          <p:nvPr/>
        </p:nvSpPr>
        <p:spPr bwMode="auto">
          <a:xfrm>
            <a:off x="1143000" y="6096000"/>
            <a:ext cx="7620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chemeClr val="accent4">
                    <a:lumMod val="60000"/>
                    <a:lumOff val="40000"/>
                  </a:schemeClr>
                </a:solidFill>
                <a:latin typeface="Georgia" pitchFamily="18" charset="0"/>
              </a:rPr>
              <a:t>Breaks:</a:t>
            </a:r>
          </a:p>
          <a:p>
            <a:pPr lvl="1"/>
            <a:r>
              <a:rPr lang="en-US" sz="1400" dirty="0">
                <a:solidFill>
                  <a:schemeClr val="accent4">
                    <a:lumMod val="60000"/>
                    <a:lumOff val="40000"/>
                  </a:schemeClr>
                </a:solidFill>
                <a:latin typeface="Georgia" pitchFamily="18" charset="0"/>
              </a:rPr>
              <a:t>There is a </a:t>
            </a:r>
            <a:r>
              <a:rPr lang="en-US" sz="1400" b="1" dirty="0">
                <a:solidFill>
                  <a:schemeClr val="accent4">
                    <a:lumMod val="60000"/>
                    <a:lumOff val="40000"/>
                  </a:schemeClr>
                </a:solidFill>
                <a:latin typeface="Georgia" pitchFamily="18" charset="0"/>
              </a:rPr>
              <a:t>10-minute break</a:t>
            </a:r>
            <a:r>
              <a:rPr lang="en-US" sz="1400" dirty="0">
                <a:solidFill>
                  <a:schemeClr val="accent4">
                    <a:lumMod val="60000"/>
                    <a:lumOff val="40000"/>
                  </a:schemeClr>
                </a:solidFill>
                <a:latin typeface="Georgia" pitchFamily="18" charset="0"/>
              </a:rPr>
              <a:t> following the third section, and a </a:t>
            </a:r>
            <a:r>
              <a:rPr lang="en-US" sz="1400" b="1" dirty="0">
                <a:solidFill>
                  <a:schemeClr val="accent4">
                    <a:lumMod val="60000"/>
                    <a:lumOff val="40000"/>
                  </a:schemeClr>
                </a:solidFill>
                <a:latin typeface="Georgia" pitchFamily="18" charset="0"/>
              </a:rPr>
              <a:t>1-minute break</a:t>
            </a:r>
            <a:r>
              <a:rPr lang="en-US" sz="1400" dirty="0">
                <a:solidFill>
                  <a:schemeClr val="accent4">
                    <a:lumMod val="60000"/>
                    <a:lumOff val="40000"/>
                  </a:schemeClr>
                </a:solidFill>
                <a:latin typeface="Georgia" pitchFamily="18" charset="0"/>
              </a:rPr>
              <a:t> between the other test sections</a:t>
            </a:r>
            <a:r>
              <a:rPr lang="en-US" sz="1400" dirty="0">
                <a:solidFill>
                  <a:srgbClr val="FFCC66"/>
                </a:solidFill>
                <a:latin typeface="Georgia"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838200"/>
            <a:ext cx="7239000" cy="865188"/>
          </a:xfrm>
        </p:spPr>
        <p:txBody>
          <a:bodyPr>
            <a:normAutofit/>
          </a:bodyPr>
          <a:lstStyle/>
          <a:p>
            <a:pPr eaLnBrk="1" hangingPunct="1"/>
            <a:r>
              <a:rPr lang="en-US" dirty="0" smtClean="0">
                <a:solidFill>
                  <a:schemeClr val="accent4">
                    <a:lumMod val="60000"/>
                    <a:lumOff val="40000"/>
                  </a:schemeClr>
                </a:solidFill>
                <a:latin typeface="Georgia" pitchFamily="18" charset="0"/>
              </a:rPr>
              <a:t>Revised General Test Changes</a:t>
            </a:r>
          </a:p>
        </p:txBody>
      </p:sp>
      <p:sp>
        <p:nvSpPr>
          <p:cNvPr id="3" name="Content Placeholder 2"/>
          <p:cNvSpPr>
            <a:spLocks noGrp="1"/>
          </p:cNvSpPr>
          <p:nvPr>
            <p:ph idx="1"/>
          </p:nvPr>
        </p:nvSpPr>
        <p:spPr>
          <a:xfrm>
            <a:off x="533400" y="1981200"/>
            <a:ext cx="8229600" cy="5791200"/>
          </a:xfrm>
        </p:spPr>
        <p:txBody>
          <a:bodyPr rtlCol="0">
            <a:normAutofit/>
          </a:bodyPr>
          <a:lstStyle/>
          <a:p>
            <a:pPr indent="-182880" eaLnBrk="1" fontAlgn="auto" hangingPunct="1">
              <a:lnSpc>
                <a:spcPct val="100000"/>
              </a:lnSpc>
              <a:spcAft>
                <a:spcPts val="0"/>
              </a:spcAft>
              <a:buFont typeface="Wingdings" charset="2"/>
              <a:buChar char="§"/>
              <a:defRPr/>
            </a:pPr>
            <a:r>
              <a:rPr lang="en-US" sz="1800" dirty="0">
                <a:latin typeface="Georgia" pitchFamily="18" charset="0"/>
              </a:rPr>
              <a:t>Scoring </a:t>
            </a:r>
            <a:r>
              <a:rPr lang="en-US" sz="1800" dirty="0" smtClean="0">
                <a:latin typeface="Georgia" pitchFamily="18" charset="0"/>
              </a:rPr>
              <a:t>system</a:t>
            </a:r>
            <a:r>
              <a:rPr lang="en-US" sz="1800" dirty="0">
                <a:latin typeface="Georgia" pitchFamily="18" charset="0"/>
              </a:rPr>
              <a:t> </a:t>
            </a:r>
            <a:r>
              <a:rPr lang="en-US" sz="1800" dirty="0" smtClean="0">
                <a:latin typeface="Georgia" pitchFamily="18" charset="0"/>
              </a:rPr>
              <a:t>for </a:t>
            </a:r>
            <a:r>
              <a:rPr lang="en-US" sz="1800" u="sng" dirty="0" smtClean="0">
                <a:latin typeface="Georgia" pitchFamily="18" charset="0"/>
              </a:rPr>
              <a:t>Verbal and Quantitative </a:t>
            </a:r>
            <a:r>
              <a:rPr lang="en-US" sz="1800" dirty="0" smtClean="0">
                <a:latin typeface="Georgia" pitchFamily="18" charset="0"/>
              </a:rPr>
              <a:t>sections:</a:t>
            </a:r>
          </a:p>
          <a:p>
            <a:pPr lvl="1" indent="-182880" eaLnBrk="1" fontAlgn="auto" hangingPunct="1">
              <a:lnSpc>
                <a:spcPct val="100000"/>
              </a:lnSpc>
              <a:spcAft>
                <a:spcPts val="0"/>
              </a:spcAft>
              <a:buFont typeface="Wingdings" charset="2"/>
              <a:buChar char="§"/>
              <a:defRPr/>
            </a:pPr>
            <a:r>
              <a:rPr lang="en-US" sz="1800" dirty="0" smtClean="0">
                <a:latin typeface="Georgia" pitchFamily="18" charset="0"/>
              </a:rPr>
              <a:t>New </a:t>
            </a:r>
            <a:r>
              <a:rPr lang="en-US" sz="1800" dirty="0">
                <a:latin typeface="Georgia" pitchFamily="18" charset="0"/>
              </a:rPr>
              <a:t>score range of 130-170 with one point increments (Previously 200-800 with 10 point increments) </a:t>
            </a:r>
            <a:endParaRPr lang="en-US" sz="1800" dirty="0" smtClean="0">
              <a:latin typeface="Georgia" pitchFamily="18" charset="0"/>
            </a:endParaRPr>
          </a:p>
          <a:p>
            <a:pPr marL="320040" lvl="1" indent="0" eaLnBrk="1" fontAlgn="auto" hangingPunct="1">
              <a:lnSpc>
                <a:spcPct val="100000"/>
              </a:lnSpc>
              <a:spcAft>
                <a:spcPts val="0"/>
              </a:spcAft>
              <a:buFont typeface="Wingdings" charset="2"/>
              <a:buNone/>
              <a:defRPr/>
            </a:pPr>
            <a:endParaRPr lang="en-US" sz="1800" dirty="0" smtClean="0">
              <a:latin typeface="Georgia" pitchFamily="18" charset="0"/>
            </a:endParaRPr>
          </a:p>
          <a:p>
            <a:pPr indent="-182880" eaLnBrk="1" fontAlgn="auto" hangingPunct="1">
              <a:lnSpc>
                <a:spcPct val="100000"/>
              </a:lnSpc>
              <a:spcAft>
                <a:spcPts val="0"/>
              </a:spcAft>
              <a:buFont typeface="Wingdings" charset="2"/>
              <a:buChar char="§"/>
              <a:defRPr/>
            </a:pPr>
            <a:r>
              <a:rPr lang="en-US" sz="1800" dirty="0" smtClean="0">
                <a:latin typeface="Georgia" pitchFamily="18" charset="0"/>
              </a:rPr>
              <a:t>Eliminated Analogies &amp; Antonyms in Verbal Section</a:t>
            </a:r>
          </a:p>
          <a:p>
            <a:pPr lvl="1" indent="-182880" eaLnBrk="1" fontAlgn="auto" hangingPunct="1">
              <a:lnSpc>
                <a:spcPct val="100000"/>
              </a:lnSpc>
              <a:spcAft>
                <a:spcPts val="0"/>
              </a:spcAft>
              <a:buFont typeface="Wingdings" charset="2"/>
              <a:buChar char="§"/>
              <a:defRPr/>
            </a:pPr>
            <a:r>
              <a:rPr lang="en-US" sz="1800" dirty="0" smtClean="0">
                <a:latin typeface="Georgia" pitchFamily="18" charset="0"/>
              </a:rPr>
              <a:t>Vocabulary still very important</a:t>
            </a:r>
          </a:p>
          <a:p>
            <a:pPr indent="-182880" eaLnBrk="1" fontAlgn="auto" hangingPunct="1">
              <a:lnSpc>
                <a:spcPct val="100000"/>
              </a:lnSpc>
              <a:spcAft>
                <a:spcPts val="0"/>
              </a:spcAft>
              <a:buFont typeface="Wingdings" charset="2"/>
              <a:buChar char="§"/>
              <a:defRPr/>
            </a:pPr>
            <a:endParaRPr lang="en-US" sz="1800" dirty="0">
              <a:latin typeface="Georgia" pitchFamily="18" charset="0"/>
            </a:endParaRPr>
          </a:p>
          <a:p>
            <a:pPr indent="-182880" eaLnBrk="1" fontAlgn="auto" hangingPunct="1">
              <a:lnSpc>
                <a:spcPct val="100000"/>
              </a:lnSpc>
              <a:spcAft>
                <a:spcPts val="0"/>
              </a:spcAft>
              <a:buFont typeface="Wingdings" charset="2"/>
              <a:buChar char="§"/>
              <a:defRPr/>
            </a:pPr>
            <a:r>
              <a:rPr lang="en-US" sz="1800" dirty="0" smtClean="0">
                <a:latin typeface="Georgia" pitchFamily="18" charset="0"/>
              </a:rPr>
              <a:t>Can move around </a:t>
            </a:r>
            <a:r>
              <a:rPr lang="en-US" sz="1800" u="sng" dirty="0" smtClean="0">
                <a:latin typeface="Georgia" pitchFamily="18" charset="0"/>
              </a:rPr>
              <a:t>within</a:t>
            </a:r>
            <a:r>
              <a:rPr lang="en-US" sz="1800" dirty="0" smtClean="0">
                <a:latin typeface="Georgia" pitchFamily="18" charset="0"/>
              </a:rPr>
              <a:t> sections to revisit questions, change answers, etc. Can mark questions to return to. Can skip questions</a:t>
            </a:r>
          </a:p>
          <a:p>
            <a:pPr marL="45720" indent="0" eaLnBrk="1" fontAlgn="auto" hangingPunct="1">
              <a:lnSpc>
                <a:spcPct val="100000"/>
              </a:lnSpc>
              <a:spcAft>
                <a:spcPts val="0"/>
              </a:spcAft>
              <a:buFont typeface="Wingdings" charset="2"/>
              <a:buNone/>
              <a:defRPr/>
            </a:pPr>
            <a:endParaRPr lang="en-US" sz="1800" dirty="0" smtClean="0">
              <a:latin typeface="Georgia" pitchFamily="18" charset="0"/>
            </a:endParaRPr>
          </a:p>
          <a:p>
            <a:pPr marL="388620" indent="-342900" eaLnBrk="1" fontAlgn="auto" hangingPunct="1">
              <a:lnSpc>
                <a:spcPct val="100000"/>
              </a:lnSpc>
              <a:spcAft>
                <a:spcPts val="0"/>
              </a:spcAft>
              <a:defRPr/>
            </a:pPr>
            <a:r>
              <a:rPr lang="en-US" sz="1800" dirty="0" smtClean="0">
                <a:solidFill>
                  <a:schemeClr val="tx2">
                    <a:lumMod val="40000"/>
                    <a:lumOff val="60000"/>
                  </a:schemeClr>
                </a:solidFill>
                <a:latin typeface="Georgia" pitchFamily="18" charset="0"/>
              </a:rPr>
              <a:t>On-screen basic calculator provided – learn how to use it! (personal calculators are not permitted)</a:t>
            </a:r>
          </a:p>
        </p:txBody>
      </p:sp>
      <p:sp>
        <p:nvSpPr>
          <p:cNvPr id="22532" name="TextBox 3"/>
          <p:cNvSpPr txBox="1">
            <a:spLocks noChangeArrowheads="1"/>
          </p:cNvSpPr>
          <p:nvPr/>
        </p:nvSpPr>
        <p:spPr bwMode="auto">
          <a:xfrm>
            <a:off x="2155825" y="6372225"/>
            <a:ext cx="4267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defRPr/>
            </a:pPr>
            <a:r>
              <a:rPr lang="en-US" sz="1100" dirty="0" smtClean="0">
                <a:solidFill>
                  <a:schemeClr val="bg1"/>
                </a:solidFill>
                <a:latin typeface="Georgia" pitchFamily="18" charset="0"/>
              </a:rPr>
              <a:t>Use this information to ensure that you are using the right study materials</a:t>
            </a:r>
          </a:p>
        </p:txBody>
      </p:sp>
      <p:sp>
        <p:nvSpPr>
          <p:cNvPr id="5" name="Rectangle 4"/>
          <p:cNvSpPr/>
          <p:nvPr/>
        </p:nvSpPr>
        <p:spPr>
          <a:xfrm>
            <a:off x="152400" y="457201"/>
            <a:ext cx="67056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36418" y="457200"/>
            <a:ext cx="3886200" cy="1154113"/>
          </a:xfrm>
        </p:spPr>
        <p:txBody>
          <a:bodyPr/>
          <a:lstStyle/>
          <a:p>
            <a:pPr eaLnBrk="1" hangingPunct="1"/>
            <a:r>
              <a:rPr lang="en-US" dirty="0" smtClean="0">
                <a:solidFill>
                  <a:schemeClr val="accent4">
                    <a:lumMod val="60000"/>
                    <a:lumOff val="40000"/>
                  </a:schemeClr>
                </a:solidFill>
                <a:latin typeface="Georgia" pitchFamily="18" charset="0"/>
              </a:rPr>
              <a:t>Score Report</a:t>
            </a:r>
            <a:endParaRPr lang="en-US" dirty="0" smtClean="0">
              <a:solidFill>
                <a:schemeClr val="accent4">
                  <a:lumMod val="60000"/>
                  <a:lumOff val="40000"/>
                </a:schemeClr>
              </a:solidFill>
            </a:endParaRPr>
          </a:p>
        </p:txBody>
      </p:sp>
      <p:pic>
        <p:nvPicPr>
          <p:cNvPr id="204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1524000"/>
            <a:ext cx="4723085" cy="523889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92175" y="338138"/>
            <a:ext cx="7315200" cy="1152525"/>
          </a:xfrm>
        </p:spPr>
        <p:txBody>
          <a:bodyPr>
            <a:normAutofit/>
          </a:bodyPr>
          <a:lstStyle/>
          <a:p>
            <a:pPr eaLnBrk="1" hangingPunct="1"/>
            <a:r>
              <a:rPr lang="en-US" dirty="0" smtClean="0">
                <a:solidFill>
                  <a:schemeClr val="accent4">
                    <a:lumMod val="60000"/>
                    <a:lumOff val="40000"/>
                  </a:schemeClr>
                </a:solidFill>
                <a:latin typeface="Georgia" pitchFamily="18" charset="0"/>
              </a:rPr>
              <a:t>Co-Sponsors for Tonight:</a:t>
            </a:r>
          </a:p>
        </p:txBody>
      </p:sp>
      <p:sp>
        <p:nvSpPr>
          <p:cNvPr id="3075" name="Content Placeholder 2"/>
          <p:cNvSpPr>
            <a:spLocks noGrp="1"/>
          </p:cNvSpPr>
          <p:nvPr>
            <p:ph idx="1"/>
          </p:nvPr>
        </p:nvSpPr>
        <p:spPr/>
        <p:txBody>
          <a:bodyPr/>
          <a:lstStyle/>
          <a:p>
            <a:pPr eaLnBrk="1" hangingPunct="1"/>
            <a:endParaRPr lang="en-US" dirty="0" smtClean="0"/>
          </a:p>
          <a:p>
            <a:pPr eaLnBrk="1" hangingPunct="1"/>
            <a:endParaRPr lang="en-US" dirty="0" smtClean="0"/>
          </a:p>
        </p:txBody>
      </p:sp>
      <p:sp>
        <p:nvSpPr>
          <p:cNvPr id="3076" name="Control 1"/>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2133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8"/>
          <p:cNvSpPr txBox="1">
            <a:spLocks noChangeArrowheads="1"/>
          </p:cNvSpPr>
          <p:nvPr/>
        </p:nvSpPr>
        <p:spPr bwMode="auto">
          <a:xfrm>
            <a:off x="3360738" y="2101850"/>
            <a:ext cx="5410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en-US" sz="3200" dirty="0">
                <a:solidFill>
                  <a:schemeClr val="bg1"/>
                </a:solidFill>
                <a:latin typeface="Georgia" pitchFamily="18" charset="0"/>
              </a:rPr>
              <a:t>PSI CHI </a:t>
            </a:r>
          </a:p>
          <a:p>
            <a:pPr eaLnBrk="1" hangingPunct="1"/>
            <a:r>
              <a:rPr lang="en-US" sz="3200" dirty="0">
                <a:latin typeface="Georgia" pitchFamily="18" charset="0"/>
              </a:rPr>
              <a:t>The International Honor Society in Psychology</a:t>
            </a:r>
          </a:p>
          <a:p>
            <a:pPr eaLnBrk="1" hangingPunct="1"/>
            <a:r>
              <a:rPr lang="en-US" sz="3200" dirty="0">
                <a:latin typeface="Georgia" pitchFamily="18" charset="0"/>
              </a:rPr>
              <a:t>www.gvsu/edu/psychology</a:t>
            </a:r>
          </a:p>
          <a:p>
            <a:pPr eaLnBrk="1" hangingPunct="1"/>
            <a:endParaRPr lang="en-US" sz="3200" dirty="0">
              <a:latin typeface="Georgia" pitchFamily="18" charset="0"/>
            </a:endParaRPr>
          </a:p>
          <a:p>
            <a:pPr eaLnBrk="1" hangingPunct="1"/>
            <a:r>
              <a:rPr lang="en-US" sz="3200" dirty="0">
                <a:latin typeface="Georgia" pitchFamily="18" charset="0"/>
              </a:rPr>
              <a:t>Thanks for the Snacks!</a:t>
            </a:r>
          </a:p>
        </p:txBody>
      </p:sp>
      <p:sp>
        <p:nvSpPr>
          <p:cNvPr id="2" name="Rectangle 1"/>
          <p:cNvSpPr/>
          <p:nvPr/>
        </p:nvSpPr>
        <p:spPr>
          <a:xfrm>
            <a:off x="339725" y="410441"/>
            <a:ext cx="6042025" cy="11096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676561"/>
            <a:ext cx="8991600" cy="1152237"/>
          </a:xfrm>
        </p:spPr>
        <p:txBody>
          <a:bodyPr>
            <a:normAutofit/>
          </a:bodyPr>
          <a:lstStyle/>
          <a:p>
            <a:pPr eaLnBrk="1" hangingPunct="1"/>
            <a:r>
              <a:rPr lang="en-US" dirty="0" smtClean="0">
                <a:solidFill>
                  <a:schemeClr val="accent4">
                    <a:lumMod val="60000"/>
                    <a:lumOff val="40000"/>
                  </a:schemeClr>
                </a:solidFill>
                <a:latin typeface="Georgia" pitchFamily="18" charset="0"/>
              </a:rPr>
              <a:t>Some Computer Adaptive Testing Rules</a:t>
            </a:r>
          </a:p>
        </p:txBody>
      </p:sp>
      <p:sp>
        <p:nvSpPr>
          <p:cNvPr id="3" name="Content Placeholder 2"/>
          <p:cNvSpPr>
            <a:spLocks noGrp="1"/>
          </p:cNvSpPr>
          <p:nvPr>
            <p:ph idx="1"/>
          </p:nvPr>
        </p:nvSpPr>
        <p:spPr>
          <a:xfrm>
            <a:off x="457200" y="2057400"/>
            <a:ext cx="8229600" cy="4419600"/>
          </a:xfrm>
        </p:spPr>
        <p:txBody>
          <a:bodyPr rtlCol="0">
            <a:normAutofit fontScale="92500"/>
          </a:bodyPr>
          <a:lstStyle/>
          <a:p>
            <a:pPr indent="-182880" eaLnBrk="1" fontAlgn="auto" hangingPunct="1">
              <a:spcAft>
                <a:spcPts val="0"/>
              </a:spcAft>
              <a:buFont typeface="Wingdings" charset="2"/>
              <a:buChar char="§"/>
              <a:defRPr/>
            </a:pPr>
            <a:r>
              <a:rPr lang="en-US" sz="2400" dirty="0" smtClean="0">
                <a:latin typeface="Georgia" pitchFamily="18" charset="0"/>
              </a:rPr>
              <a:t>Your score on the first </a:t>
            </a:r>
            <a:r>
              <a:rPr lang="en-US" sz="2400" dirty="0">
                <a:latin typeface="Georgia" pitchFamily="18" charset="0"/>
              </a:rPr>
              <a:t>section </a:t>
            </a:r>
            <a:r>
              <a:rPr lang="en-US" sz="2400" dirty="0" smtClean="0">
                <a:latin typeface="Georgia" pitchFamily="18" charset="0"/>
              </a:rPr>
              <a:t>determines </a:t>
            </a:r>
            <a:r>
              <a:rPr lang="en-US" sz="2400" dirty="0">
                <a:latin typeface="Georgia" pitchFamily="18" charset="0"/>
              </a:rPr>
              <a:t>difficulty of second </a:t>
            </a:r>
            <a:r>
              <a:rPr lang="en-US" sz="2400" dirty="0" smtClean="0">
                <a:latin typeface="Georgia" pitchFamily="18" charset="0"/>
              </a:rPr>
              <a:t>section for verbal and quantitative portions of the test</a:t>
            </a:r>
            <a:endParaRPr lang="en-US" sz="2400" dirty="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Don’t spend too much time on one question. Mark and return.</a:t>
            </a:r>
          </a:p>
          <a:p>
            <a:pPr indent="-182880" eaLnBrk="1" fontAlgn="auto" hangingPunct="1">
              <a:spcAft>
                <a:spcPts val="0"/>
              </a:spcAft>
              <a:buFont typeface="Wingdings" charset="2"/>
              <a:buChar char="§"/>
              <a:defRPr/>
            </a:pPr>
            <a:r>
              <a:rPr lang="en-US" sz="2400" dirty="0" smtClean="0">
                <a:latin typeface="Georgia" pitchFamily="18" charset="0"/>
              </a:rPr>
              <a:t>Learn to guess effectively/eliminate some options</a:t>
            </a:r>
          </a:p>
          <a:p>
            <a:pPr indent="-182880" eaLnBrk="1" fontAlgn="auto" hangingPunct="1">
              <a:spcAft>
                <a:spcPts val="0"/>
              </a:spcAft>
              <a:buFont typeface="Wingdings" charset="2"/>
              <a:buChar char="§"/>
              <a:defRPr/>
            </a:pPr>
            <a:r>
              <a:rPr lang="en-US" sz="2400" dirty="0" smtClean="0">
                <a:latin typeface="Georgia" pitchFamily="18" charset="0"/>
              </a:rPr>
              <a:t>It is normal to answer several questions incorrectly, even for high scorers. </a:t>
            </a:r>
          </a:p>
          <a:p>
            <a:pPr indent="-182880" eaLnBrk="1" fontAlgn="auto" hangingPunct="1">
              <a:spcAft>
                <a:spcPts val="0"/>
              </a:spcAft>
              <a:buFont typeface="Wingdings" charset="2"/>
              <a:buChar char="§"/>
              <a:defRPr/>
            </a:pPr>
            <a:r>
              <a:rPr lang="en-US" sz="2400" dirty="0" smtClean="0">
                <a:latin typeface="Georgia" pitchFamily="18" charset="0"/>
              </a:rPr>
              <a:t>Scores are not based solely on the number of questions answered correctly, but rather on the level of difficulty. Questions within specific sections are all worth the same points.</a:t>
            </a:r>
          </a:p>
          <a:p>
            <a:pPr indent="-182880" eaLnBrk="1" fontAlgn="auto" hangingPunct="1">
              <a:spcAft>
                <a:spcPts val="0"/>
              </a:spcAft>
              <a:buFont typeface="Wingdings" charset="2"/>
              <a:buChar char="§"/>
              <a:defRPr/>
            </a:pPr>
            <a:r>
              <a:rPr lang="en-US" sz="2400" b="1" i="1" dirty="0" smtClean="0">
                <a:solidFill>
                  <a:schemeClr val="accent4">
                    <a:lumMod val="60000"/>
                    <a:lumOff val="40000"/>
                  </a:schemeClr>
                </a:solidFill>
                <a:latin typeface="Georgia" pitchFamily="18" charset="0"/>
              </a:rPr>
              <a:t>No penalty for guessing – so guess!</a:t>
            </a:r>
          </a:p>
          <a:p>
            <a:pPr indent="-182880" eaLnBrk="1" fontAlgn="auto" hangingPunct="1">
              <a:spcAft>
                <a:spcPts val="0"/>
              </a:spcAft>
              <a:buFont typeface="Wingdings" charset="2"/>
              <a:buChar char="§"/>
              <a:defRPr/>
            </a:pPr>
            <a:endParaRPr lang="en-US" dirty="0" smtClean="0"/>
          </a:p>
        </p:txBody>
      </p:sp>
      <p:sp>
        <p:nvSpPr>
          <p:cNvPr id="4" name="Rectangle 3"/>
          <p:cNvSpPr/>
          <p:nvPr/>
        </p:nvSpPr>
        <p:spPr>
          <a:xfrm>
            <a:off x="228600" y="304800"/>
            <a:ext cx="8305800" cy="1447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66800" y="2971800"/>
            <a:ext cx="7315200" cy="1154113"/>
          </a:xfrm>
        </p:spPr>
        <p:txBody>
          <a:bodyPr/>
          <a:lstStyle/>
          <a:p>
            <a:pPr algn="ctr" eaLnBrk="1" hangingPunct="1"/>
            <a:r>
              <a:rPr lang="en-US" b="1" dirty="0" smtClean="0">
                <a:solidFill>
                  <a:schemeClr val="accent4">
                    <a:lumMod val="60000"/>
                    <a:lumOff val="40000"/>
                  </a:schemeClr>
                </a:solidFill>
                <a:latin typeface="Georgia" pitchFamily="18" charset="0"/>
              </a:rPr>
              <a:t>Analytical Writing</a:t>
            </a:r>
          </a:p>
        </p:txBody>
      </p:sp>
      <p:sp>
        <p:nvSpPr>
          <p:cNvPr id="3" name="Rectangle 2"/>
          <p:cNvSpPr/>
          <p:nvPr/>
        </p:nvSpPr>
        <p:spPr>
          <a:xfrm>
            <a:off x="2111663" y="2743200"/>
            <a:ext cx="5279737" cy="1529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674687"/>
            <a:ext cx="6934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Analytical Writing: Analyze an Issue Task</a:t>
            </a:r>
          </a:p>
        </p:txBody>
      </p:sp>
      <p:sp>
        <p:nvSpPr>
          <p:cNvPr id="3" name="Content Placeholder 2"/>
          <p:cNvSpPr>
            <a:spLocks noGrp="1"/>
          </p:cNvSpPr>
          <p:nvPr>
            <p:ph idx="1"/>
          </p:nvPr>
        </p:nvSpPr>
        <p:spPr>
          <a:xfrm>
            <a:off x="838200" y="2057400"/>
            <a:ext cx="7772400" cy="4495800"/>
          </a:xfrm>
        </p:spPr>
        <p:txBody>
          <a:bodyPr rtlCol="0">
            <a:normAutofit fontScale="77500" lnSpcReduction="20000"/>
          </a:bodyPr>
          <a:lstStyle/>
          <a:p>
            <a:pPr indent="-182880" eaLnBrk="1" fontAlgn="auto" hangingPunct="1">
              <a:spcAft>
                <a:spcPts val="0"/>
              </a:spcAft>
              <a:buFont typeface="Wingdings" charset="2"/>
              <a:buChar char="§"/>
              <a:defRPr/>
            </a:pPr>
            <a:r>
              <a:rPr lang="en-US" sz="2300" dirty="0">
                <a:latin typeface="Georgia" pitchFamily="18" charset="0"/>
              </a:rPr>
              <a:t>You will be presented with a brief issue </a:t>
            </a:r>
            <a:r>
              <a:rPr lang="en-US" sz="2300" dirty="0" smtClean="0">
                <a:latin typeface="Georgia" pitchFamily="18" charset="0"/>
              </a:rPr>
              <a:t>statement</a:t>
            </a:r>
          </a:p>
          <a:p>
            <a:pPr marL="45720" indent="0" eaLnBrk="1" fontAlgn="auto" hangingPunct="1">
              <a:spcAft>
                <a:spcPts val="0"/>
              </a:spcAft>
              <a:buFont typeface="Wingdings" pitchFamily="2" charset="2"/>
              <a:buNone/>
              <a:defRPr/>
            </a:pPr>
            <a:endParaRPr lang="en-US" sz="2300" dirty="0">
              <a:latin typeface="Georgia" pitchFamily="18" charset="0"/>
            </a:endParaRPr>
          </a:p>
          <a:p>
            <a:pPr indent="-182880" eaLnBrk="1" fontAlgn="auto" hangingPunct="1">
              <a:spcAft>
                <a:spcPts val="0"/>
              </a:spcAft>
              <a:buFont typeface="Wingdings" charset="2"/>
              <a:buChar char="§"/>
              <a:defRPr/>
            </a:pPr>
            <a:r>
              <a:rPr lang="en-US" sz="2300" dirty="0">
                <a:latin typeface="Georgia" pitchFamily="18" charset="0"/>
              </a:rPr>
              <a:t>Your task is to present a compelling case for your own position on the </a:t>
            </a:r>
            <a:r>
              <a:rPr lang="en-US" sz="2300" dirty="0" smtClean="0">
                <a:latin typeface="Georgia" pitchFamily="18" charset="0"/>
              </a:rPr>
              <a:t>issue</a:t>
            </a:r>
          </a:p>
          <a:p>
            <a:pPr marL="45720" indent="0" eaLnBrk="1" fontAlgn="auto" hangingPunct="1">
              <a:spcAft>
                <a:spcPts val="0"/>
              </a:spcAft>
              <a:buFont typeface="Wingdings" pitchFamily="2" charset="2"/>
              <a:buNone/>
              <a:defRPr/>
            </a:pPr>
            <a:endParaRPr lang="en-US" sz="2300" dirty="0">
              <a:latin typeface="Georgia" pitchFamily="18" charset="0"/>
            </a:endParaRPr>
          </a:p>
          <a:p>
            <a:pPr indent="-182880" eaLnBrk="1" fontAlgn="auto" hangingPunct="1">
              <a:lnSpc>
                <a:spcPct val="120000"/>
              </a:lnSpc>
              <a:spcAft>
                <a:spcPts val="0"/>
              </a:spcAft>
              <a:buFont typeface="Wingdings" charset="2"/>
              <a:buChar char="§"/>
              <a:defRPr/>
            </a:pPr>
            <a:r>
              <a:rPr lang="en-US" sz="2300" dirty="0" smtClean="0">
                <a:latin typeface="Georgia" pitchFamily="18" charset="0"/>
              </a:rPr>
              <a:t>Your </a:t>
            </a:r>
            <a:r>
              <a:rPr lang="en-US" sz="2300" dirty="0" smtClean="0">
                <a:solidFill>
                  <a:schemeClr val="bg1"/>
                </a:solidFill>
                <a:latin typeface="Georgia" pitchFamily="18" charset="0"/>
              </a:rPr>
              <a:t>STANCE</a:t>
            </a:r>
            <a:r>
              <a:rPr lang="en-US" sz="2300" dirty="0" smtClean="0">
                <a:latin typeface="Georgia" pitchFamily="18" charset="0"/>
              </a:rPr>
              <a:t> on the issue doesn’t effect your score: Agree, Disagree, Both- Depending</a:t>
            </a:r>
          </a:p>
          <a:p>
            <a:pPr marL="45720" indent="0" eaLnBrk="1" fontAlgn="auto" hangingPunct="1">
              <a:spcAft>
                <a:spcPts val="0"/>
              </a:spcAft>
              <a:buFont typeface="Wingdings" charset="2"/>
              <a:buNone/>
              <a:defRPr/>
            </a:pPr>
            <a:endParaRPr lang="en-US" sz="2300" dirty="0" smtClean="0">
              <a:latin typeface="Georgia" pitchFamily="18" charset="0"/>
            </a:endParaRPr>
          </a:p>
          <a:p>
            <a:pPr indent="-182880" eaLnBrk="1" fontAlgn="auto" hangingPunct="1">
              <a:spcAft>
                <a:spcPts val="0"/>
              </a:spcAft>
              <a:buFont typeface="Wingdings" charset="2"/>
              <a:buChar char="§"/>
              <a:defRPr/>
            </a:pPr>
            <a:r>
              <a:rPr lang="en-US" sz="2300" dirty="0" smtClean="0">
                <a:latin typeface="Georgia" pitchFamily="18" charset="0"/>
              </a:rPr>
              <a:t>Looking for complexity of thought and understanding and articulate expression of ideas</a:t>
            </a:r>
          </a:p>
          <a:p>
            <a:pPr marL="45720" indent="0" eaLnBrk="1" fontAlgn="auto" hangingPunct="1">
              <a:spcAft>
                <a:spcPts val="0"/>
              </a:spcAft>
              <a:buFont typeface="Wingdings" charset="2"/>
              <a:buNone/>
              <a:defRPr/>
            </a:pPr>
            <a:endParaRPr lang="en-US" sz="2300" dirty="0" smtClean="0">
              <a:latin typeface="Georgia" pitchFamily="18" charset="0"/>
            </a:endParaRPr>
          </a:p>
          <a:p>
            <a:pPr indent="-182880" eaLnBrk="1" fontAlgn="auto" hangingPunct="1">
              <a:spcAft>
                <a:spcPts val="0"/>
              </a:spcAft>
              <a:buFont typeface="Wingdings" charset="2"/>
              <a:buChar char="§"/>
              <a:defRPr/>
            </a:pPr>
            <a:r>
              <a:rPr lang="en-US" sz="2300" dirty="0" smtClean="0">
                <a:latin typeface="Georgia" pitchFamily="18" charset="0"/>
              </a:rPr>
              <a:t>Stick to the perspective in your topic sentence </a:t>
            </a:r>
          </a:p>
          <a:p>
            <a:pPr marL="45720" indent="0" eaLnBrk="1" fontAlgn="auto" hangingPunct="1">
              <a:spcAft>
                <a:spcPts val="0"/>
              </a:spcAft>
              <a:buFont typeface="Wingdings" charset="2"/>
              <a:buNone/>
              <a:defRPr/>
            </a:pPr>
            <a:endParaRPr lang="en-US" sz="2300" dirty="0" smtClean="0">
              <a:latin typeface="Georgia" pitchFamily="18" charset="0"/>
            </a:endParaRPr>
          </a:p>
          <a:p>
            <a:pPr indent="-182880" eaLnBrk="1" fontAlgn="auto" hangingPunct="1">
              <a:spcAft>
                <a:spcPts val="0"/>
              </a:spcAft>
              <a:buFont typeface="Wingdings" charset="2"/>
              <a:buChar char="§"/>
              <a:defRPr/>
            </a:pPr>
            <a:r>
              <a:rPr lang="en-US" sz="2300" dirty="0" smtClean="0">
                <a:latin typeface="Georgia" pitchFamily="18" charset="0"/>
              </a:rPr>
              <a:t>Give clear examples and </a:t>
            </a:r>
            <a:r>
              <a:rPr lang="en-US" sz="2300" u="sng" dirty="0" smtClean="0">
                <a:solidFill>
                  <a:schemeClr val="bg1"/>
                </a:solidFill>
                <a:latin typeface="Georgia" pitchFamily="18" charset="0"/>
              </a:rPr>
              <a:t>explain their meaning </a:t>
            </a:r>
            <a:r>
              <a:rPr lang="en-US" sz="2300" dirty="0" smtClean="0">
                <a:latin typeface="Georgia" pitchFamily="18" charset="0"/>
              </a:rPr>
              <a:t>–don’t assume that the reader understands</a:t>
            </a:r>
          </a:p>
          <a:p>
            <a:pPr marL="0" indent="0" eaLnBrk="1" fontAlgn="auto" hangingPunct="1">
              <a:spcAft>
                <a:spcPts val="0"/>
              </a:spcAft>
              <a:buFont typeface="Wingdings" pitchFamily="2" charset="2"/>
              <a:buNone/>
              <a:defRPr/>
            </a:pPr>
            <a:endParaRPr lang="en-US" dirty="0" smtClean="0"/>
          </a:p>
          <a:p>
            <a:pPr marL="0" indent="0" eaLnBrk="1" fontAlgn="auto" hangingPunct="1">
              <a:spcAft>
                <a:spcPts val="0"/>
              </a:spcAft>
              <a:buFont typeface="Wingdings" pitchFamily="2" charset="2"/>
              <a:buNone/>
              <a:defRPr/>
            </a:pPr>
            <a:endParaRPr lang="en-US" dirty="0"/>
          </a:p>
        </p:txBody>
      </p:sp>
      <p:sp>
        <p:nvSpPr>
          <p:cNvPr id="4" name="Rectangle 3"/>
          <p:cNvSpPr/>
          <p:nvPr/>
        </p:nvSpPr>
        <p:spPr>
          <a:xfrm>
            <a:off x="457200" y="446087"/>
            <a:ext cx="7010400" cy="1306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762000"/>
            <a:ext cx="8229600" cy="788988"/>
          </a:xfrm>
        </p:spPr>
        <p:txBody>
          <a:bodyPr>
            <a:normAutofit fontScale="90000"/>
          </a:bodyPr>
          <a:lstStyle/>
          <a:p>
            <a:pPr eaLnBrk="1" hangingPunct="1"/>
            <a:r>
              <a:rPr lang="en-US" dirty="0" smtClean="0">
                <a:solidFill>
                  <a:schemeClr val="accent4">
                    <a:lumMod val="60000"/>
                    <a:lumOff val="40000"/>
                  </a:schemeClr>
                </a:solidFill>
                <a:latin typeface="Georgia" pitchFamily="18" charset="0"/>
              </a:rPr>
              <a:t>Analytical Writing: Analyze an Issue Task</a:t>
            </a:r>
          </a:p>
        </p:txBody>
      </p:sp>
      <p:sp>
        <p:nvSpPr>
          <p:cNvPr id="3" name="Content Placeholder 2"/>
          <p:cNvSpPr>
            <a:spLocks noGrp="1"/>
          </p:cNvSpPr>
          <p:nvPr>
            <p:ph idx="1"/>
          </p:nvPr>
        </p:nvSpPr>
        <p:spPr>
          <a:xfrm>
            <a:off x="457200" y="1905000"/>
            <a:ext cx="8153400" cy="4836824"/>
          </a:xfrm>
        </p:spPr>
        <p:txBody>
          <a:bodyPr rtlCol="0">
            <a:normAutofit fontScale="77500" lnSpcReduction="20000"/>
          </a:bodyPr>
          <a:lstStyle/>
          <a:p>
            <a:pPr marL="0" indent="0" eaLnBrk="1" fontAlgn="auto" hangingPunct="1">
              <a:lnSpc>
                <a:spcPct val="120000"/>
              </a:lnSpc>
              <a:spcAft>
                <a:spcPts val="0"/>
              </a:spcAft>
              <a:buFont typeface="Wingdings" pitchFamily="2" charset="2"/>
              <a:buNone/>
              <a:defRPr/>
            </a:pPr>
            <a:r>
              <a:rPr lang="en-US" sz="2800" dirty="0" smtClean="0">
                <a:latin typeface="Georgia" pitchFamily="18" charset="0"/>
              </a:rPr>
              <a:t>You will be instructed to do </a:t>
            </a:r>
            <a:r>
              <a:rPr lang="en-US" sz="2800" u="sng" dirty="0" smtClean="0">
                <a:solidFill>
                  <a:schemeClr val="bg1"/>
                </a:solidFill>
                <a:latin typeface="Georgia" pitchFamily="18" charset="0"/>
              </a:rPr>
              <a:t>one</a:t>
            </a:r>
            <a:r>
              <a:rPr lang="en-US" sz="2800" dirty="0" smtClean="0">
                <a:latin typeface="Georgia" pitchFamily="18" charset="0"/>
              </a:rPr>
              <a:t> of the following:</a:t>
            </a:r>
          </a:p>
          <a:p>
            <a:pPr indent="-182880" eaLnBrk="1" fontAlgn="auto" hangingPunct="1">
              <a:lnSpc>
                <a:spcPct val="120000"/>
              </a:lnSpc>
              <a:spcAft>
                <a:spcPts val="0"/>
              </a:spcAft>
              <a:buFont typeface="Wingdings" charset="2"/>
              <a:buChar char="§"/>
              <a:defRPr/>
            </a:pPr>
            <a:r>
              <a:rPr lang="en-US" dirty="0" smtClean="0">
                <a:latin typeface="Georgia" pitchFamily="18" charset="0"/>
              </a:rPr>
              <a:t>Write a response in which you discuss the extent to which you agree or disagree with the statement and explain your reasoning for the position you take. In developing and supporting your position, </a:t>
            </a:r>
          </a:p>
          <a:p>
            <a:pPr marL="502920" lvl="1" indent="-182880" eaLnBrk="1" fontAlgn="auto" hangingPunct="1">
              <a:lnSpc>
                <a:spcPct val="120000"/>
              </a:lnSpc>
              <a:spcAft>
                <a:spcPts val="0"/>
              </a:spcAft>
              <a:buFont typeface="Wingdings" charset="2"/>
              <a:buChar char="§"/>
              <a:defRPr/>
            </a:pPr>
            <a:r>
              <a:rPr lang="en-US" dirty="0" smtClean="0">
                <a:latin typeface="Georgia" pitchFamily="18" charset="0"/>
              </a:rPr>
              <a:t>you should consider ways in which the statement might or might not hold true and explain how these considerations shape your position.</a:t>
            </a:r>
          </a:p>
          <a:p>
            <a:pPr marL="502920" lvl="1" indent="-182880" eaLnBrk="1" fontAlgn="auto" hangingPunct="1">
              <a:lnSpc>
                <a:spcPct val="120000"/>
              </a:lnSpc>
              <a:spcAft>
                <a:spcPts val="0"/>
              </a:spcAft>
              <a:buFont typeface="Wingdings" charset="2"/>
              <a:buChar char="§"/>
              <a:defRPr/>
            </a:pPr>
            <a:r>
              <a:rPr lang="en-US" dirty="0" smtClean="0">
                <a:latin typeface="Georgia" pitchFamily="18" charset="0"/>
              </a:rPr>
              <a:t>describe specific circumstances in which adopting the recommendation would or would not be advantageous and explain how these examples shape your position.</a:t>
            </a:r>
          </a:p>
          <a:p>
            <a:pPr marL="502920" lvl="1" indent="-182880" eaLnBrk="1" fontAlgn="auto" hangingPunct="1">
              <a:lnSpc>
                <a:spcPct val="120000"/>
              </a:lnSpc>
              <a:spcAft>
                <a:spcPts val="0"/>
              </a:spcAft>
              <a:buFont typeface="Wingdings" charset="2"/>
              <a:buChar char="§"/>
              <a:defRPr/>
            </a:pPr>
            <a:r>
              <a:rPr lang="en-US" dirty="0" smtClean="0">
                <a:latin typeface="Georgia" pitchFamily="18" charset="0"/>
              </a:rPr>
              <a:t>be sure to address the most compelling reasons and/or examples that could be used to challenge your position.</a:t>
            </a:r>
          </a:p>
          <a:p>
            <a:pPr marL="502920" lvl="1" indent="-182880" eaLnBrk="1" fontAlgn="auto" hangingPunct="1">
              <a:lnSpc>
                <a:spcPct val="120000"/>
              </a:lnSpc>
              <a:spcAft>
                <a:spcPts val="0"/>
              </a:spcAft>
              <a:buFont typeface="Wingdings" charset="2"/>
              <a:buChar char="§"/>
              <a:defRPr/>
            </a:pPr>
            <a:r>
              <a:rPr lang="en-US" dirty="0" smtClean="0">
                <a:latin typeface="Georgia" pitchFamily="18" charset="0"/>
              </a:rPr>
              <a:t>you should address both of the views presented.</a:t>
            </a:r>
          </a:p>
          <a:p>
            <a:pPr marL="502920" lvl="1" indent="-182880" eaLnBrk="1" fontAlgn="auto" hangingPunct="1">
              <a:lnSpc>
                <a:spcPct val="120000"/>
              </a:lnSpc>
              <a:spcAft>
                <a:spcPts val="0"/>
              </a:spcAft>
              <a:buFont typeface="Wingdings" charset="2"/>
              <a:buChar char="§"/>
              <a:defRPr/>
            </a:pPr>
            <a:r>
              <a:rPr lang="en-US" dirty="0" smtClean="0">
                <a:latin typeface="Georgia" pitchFamily="18" charset="0"/>
              </a:rPr>
              <a:t>you should consider the possible consequences of implementing the policy and explain how these consequences shape your position.</a:t>
            </a:r>
          </a:p>
          <a:p>
            <a:pPr indent="-182880" eaLnBrk="1" fontAlgn="auto" hangingPunct="1">
              <a:lnSpc>
                <a:spcPct val="120000"/>
              </a:lnSpc>
              <a:spcAft>
                <a:spcPts val="0"/>
              </a:spcAft>
              <a:buFont typeface="Wingdings" charset="2"/>
              <a:buChar char="§"/>
              <a:defRPr/>
            </a:pPr>
            <a:r>
              <a:rPr lang="en-US" dirty="0" smtClean="0">
                <a:latin typeface="Georgia" pitchFamily="18" charset="0"/>
              </a:rPr>
              <a:t>Write a response in which you discuss the extent to which you agree or disagree with the claim and the reason on which that claim is based.</a:t>
            </a:r>
          </a:p>
          <a:p>
            <a:pPr indent="-182880" eaLnBrk="1" fontAlgn="auto" hangingPunct="1">
              <a:spcAft>
                <a:spcPts val="0"/>
              </a:spcAft>
              <a:buFont typeface="Wingdings" charset="2"/>
              <a:buChar char="§"/>
              <a:defRPr/>
            </a:pPr>
            <a:endParaRPr lang="en-US" sz="2400" dirty="0"/>
          </a:p>
        </p:txBody>
      </p:sp>
      <p:sp>
        <p:nvSpPr>
          <p:cNvPr id="4" name="Rectangle 3"/>
          <p:cNvSpPr/>
          <p:nvPr/>
        </p:nvSpPr>
        <p:spPr>
          <a:xfrm>
            <a:off x="76200" y="381000"/>
            <a:ext cx="80010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943600" cy="685800"/>
          </a:xfrm>
        </p:spPr>
        <p:txBody>
          <a:bodyPr rtlCol="0">
            <a:normAutofit fontScale="90000"/>
          </a:bodyPr>
          <a:lstStyle/>
          <a:p>
            <a:pPr eaLnBrk="1" fontAlgn="auto" hangingPunct="1">
              <a:spcAft>
                <a:spcPts val="0"/>
              </a:spcAft>
              <a:defRPr/>
            </a:pPr>
            <a:r>
              <a:rPr lang="en-US" dirty="0" smtClean="0">
                <a:solidFill>
                  <a:schemeClr val="accent2">
                    <a:lumMod val="50000"/>
                  </a:schemeClr>
                </a:solidFill>
              </a:rPr>
              <a:t>  </a:t>
            </a:r>
            <a:r>
              <a:rPr lang="en-US" dirty="0" smtClean="0"/>
              <a:t/>
            </a:r>
            <a:br>
              <a:rPr lang="en-US" dirty="0" smtClean="0"/>
            </a:br>
            <a:r>
              <a:rPr lang="en-US" sz="4400" dirty="0">
                <a:solidFill>
                  <a:schemeClr val="accent4">
                    <a:lumMod val="60000"/>
                    <a:lumOff val="40000"/>
                  </a:schemeClr>
                </a:solidFill>
                <a:latin typeface="Georgia" pitchFamily="18" charset="0"/>
              </a:rPr>
              <a:t>Issue Task Examples:</a:t>
            </a:r>
          </a:p>
        </p:txBody>
      </p:sp>
      <p:sp>
        <p:nvSpPr>
          <p:cNvPr id="3" name="Content Placeholder 2"/>
          <p:cNvSpPr>
            <a:spLocks noGrp="1"/>
          </p:cNvSpPr>
          <p:nvPr>
            <p:ph idx="1"/>
          </p:nvPr>
        </p:nvSpPr>
        <p:spPr>
          <a:xfrm>
            <a:off x="304800" y="1981200"/>
            <a:ext cx="7543800" cy="5105400"/>
          </a:xfrm>
        </p:spPr>
        <p:txBody>
          <a:bodyPr rtlCol="0">
            <a:normAutofit fontScale="85000" lnSpcReduction="10000"/>
          </a:bodyPr>
          <a:lstStyle/>
          <a:p>
            <a:pPr marL="502920" lvl="1" indent="-182880" eaLnBrk="1" fontAlgn="auto" hangingPunct="1">
              <a:lnSpc>
                <a:spcPct val="110000"/>
              </a:lnSpc>
              <a:spcAft>
                <a:spcPts val="0"/>
              </a:spcAft>
              <a:buFont typeface="Wingdings" charset="2"/>
              <a:buChar char="§"/>
              <a:defRPr/>
            </a:pPr>
            <a:r>
              <a:rPr lang="en-US" dirty="0">
                <a:latin typeface="Georgia" pitchFamily="18" charset="0"/>
              </a:rPr>
              <a:t>As people rely more and more on technology to solve problems, the ability of humans to think for themselves will surely deteriorate.</a:t>
            </a:r>
          </a:p>
          <a:p>
            <a:pPr marL="857250" lvl="2" indent="0" eaLnBrk="1" fontAlgn="auto" hangingPunct="1">
              <a:lnSpc>
                <a:spcPct val="110000"/>
              </a:lnSpc>
              <a:spcAft>
                <a:spcPts val="0"/>
              </a:spcAft>
              <a:buFont typeface="Wingdings" pitchFamily="2" charset="2"/>
              <a:buNone/>
              <a:defRPr/>
            </a:pPr>
            <a:r>
              <a:rPr lang="en-US" sz="2000" dirty="0">
                <a:solidFill>
                  <a:schemeClr val="tx2"/>
                </a:solidFill>
                <a:latin typeface="Georgia" pitchFamily="18" charset="0"/>
              </a:rPr>
              <a:t>Discuss the extent to which you agree or disagree with the statement and explain your reasoning for the position you take. In developing and supporting your position, you should consider ways in which the statement might or might not hold true and explain how these considerations shape your position</a:t>
            </a:r>
            <a:r>
              <a:rPr lang="en-US" sz="2000" dirty="0" smtClean="0">
                <a:solidFill>
                  <a:schemeClr val="tx2"/>
                </a:solidFill>
                <a:latin typeface="Georgia" pitchFamily="18" charset="0"/>
              </a:rPr>
              <a:t>.</a:t>
            </a:r>
          </a:p>
          <a:p>
            <a:pPr marL="857250" lvl="2" indent="0" eaLnBrk="1" fontAlgn="auto" hangingPunct="1">
              <a:lnSpc>
                <a:spcPct val="110000"/>
              </a:lnSpc>
              <a:spcAft>
                <a:spcPts val="0"/>
              </a:spcAft>
              <a:buFont typeface="Wingdings" pitchFamily="2" charset="2"/>
              <a:buNone/>
              <a:defRPr/>
            </a:pPr>
            <a:endParaRPr lang="en-US" sz="2000" dirty="0" smtClean="0">
              <a:solidFill>
                <a:schemeClr val="tx2"/>
              </a:solidFill>
              <a:latin typeface="Georgia" pitchFamily="18" charset="0"/>
            </a:endParaRPr>
          </a:p>
          <a:p>
            <a:pPr marL="502920" lvl="1" indent="-182880" eaLnBrk="1" fontAlgn="auto" hangingPunct="1">
              <a:lnSpc>
                <a:spcPct val="110000"/>
              </a:lnSpc>
              <a:spcAft>
                <a:spcPts val="0"/>
              </a:spcAft>
              <a:buFont typeface="Wingdings" charset="2"/>
              <a:buChar char="§"/>
              <a:defRPr/>
            </a:pPr>
            <a:r>
              <a:rPr lang="en-US" dirty="0" smtClean="0">
                <a:latin typeface="Georgia" pitchFamily="18" charset="0"/>
              </a:rPr>
              <a:t>All </a:t>
            </a:r>
            <a:r>
              <a:rPr lang="en-US" dirty="0">
                <a:latin typeface="Georgia" pitchFamily="18" charset="0"/>
              </a:rPr>
              <a:t>parents should be required to volunteer time to their children's schools</a:t>
            </a:r>
            <a:r>
              <a:rPr lang="en-US" dirty="0" smtClean="0">
                <a:latin typeface="Georgia" pitchFamily="18" charset="0"/>
              </a:rPr>
              <a:t>.</a:t>
            </a:r>
            <a:endParaRPr lang="en-US" dirty="0">
              <a:latin typeface="Georgia" pitchFamily="18" charset="0"/>
            </a:endParaRPr>
          </a:p>
          <a:p>
            <a:pPr marL="457200" lvl="1" indent="0" eaLnBrk="1" fontAlgn="auto" hangingPunct="1">
              <a:lnSpc>
                <a:spcPct val="110000"/>
              </a:lnSpc>
              <a:spcAft>
                <a:spcPts val="0"/>
              </a:spcAft>
              <a:buFont typeface="Wingdings" pitchFamily="2" charset="2"/>
              <a:buNone/>
              <a:defRPr/>
            </a:pPr>
            <a:r>
              <a:rPr lang="en-US" sz="2000" dirty="0" smtClean="0">
                <a:latin typeface="Georgia" pitchFamily="18" charset="0"/>
              </a:rPr>
              <a:t>	</a:t>
            </a:r>
            <a:r>
              <a:rPr lang="en-US" sz="2000" dirty="0" smtClean="0">
                <a:solidFill>
                  <a:schemeClr val="tx2"/>
                </a:solidFill>
                <a:latin typeface="Georgia" pitchFamily="18" charset="0"/>
              </a:rPr>
              <a:t>Write </a:t>
            </a:r>
            <a:r>
              <a:rPr lang="en-US" sz="2000" dirty="0">
                <a:solidFill>
                  <a:schemeClr val="tx2"/>
                </a:solidFill>
                <a:latin typeface="Georgia" pitchFamily="18" charset="0"/>
              </a:rPr>
              <a:t>a response in which you discuss the extent to which you agree </a:t>
            </a:r>
            <a:r>
              <a:rPr lang="en-US" sz="2000" dirty="0" smtClean="0">
                <a:solidFill>
                  <a:schemeClr val="tx2"/>
                </a:solidFill>
                <a:latin typeface="Georgia" pitchFamily="18" charset="0"/>
              </a:rPr>
              <a:t>or </a:t>
            </a:r>
            <a:r>
              <a:rPr lang="en-US" sz="2000" dirty="0">
                <a:solidFill>
                  <a:schemeClr val="tx2"/>
                </a:solidFill>
                <a:latin typeface="Georgia" pitchFamily="18" charset="0"/>
              </a:rPr>
              <a:t>disagree with the recommendation and explain your reasoning for </a:t>
            </a:r>
            <a:r>
              <a:rPr lang="en-US" sz="2000" dirty="0" smtClean="0">
                <a:solidFill>
                  <a:schemeClr val="tx2"/>
                </a:solidFill>
                <a:latin typeface="Georgia" pitchFamily="18" charset="0"/>
              </a:rPr>
              <a:t>the </a:t>
            </a:r>
            <a:r>
              <a:rPr lang="en-US" sz="2000" dirty="0">
                <a:solidFill>
                  <a:schemeClr val="tx2"/>
                </a:solidFill>
                <a:latin typeface="Georgia" pitchFamily="18" charset="0"/>
              </a:rPr>
              <a:t>position you take. In developing and supporting your position, </a:t>
            </a:r>
            <a:r>
              <a:rPr lang="en-US" sz="2000" dirty="0" smtClean="0">
                <a:solidFill>
                  <a:schemeClr val="tx2"/>
                </a:solidFill>
                <a:latin typeface="Georgia" pitchFamily="18" charset="0"/>
              </a:rPr>
              <a:t>describe </a:t>
            </a:r>
            <a:r>
              <a:rPr lang="en-US" sz="2000" dirty="0">
                <a:solidFill>
                  <a:schemeClr val="tx2"/>
                </a:solidFill>
                <a:latin typeface="Georgia" pitchFamily="18" charset="0"/>
              </a:rPr>
              <a:t>specific circumstances in which adopting the </a:t>
            </a:r>
            <a:r>
              <a:rPr lang="en-US" sz="2000" dirty="0" smtClean="0">
                <a:solidFill>
                  <a:schemeClr val="tx2"/>
                </a:solidFill>
                <a:latin typeface="Georgia" pitchFamily="18" charset="0"/>
              </a:rPr>
              <a:t>	recommendation </a:t>
            </a:r>
            <a:r>
              <a:rPr lang="en-US" sz="2000" dirty="0">
                <a:solidFill>
                  <a:schemeClr val="tx2"/>
                </a:solidFill>
                <a:latin typeface="Georgia" pitchFamily="18" charset="0"/>
              </a:rPr>
              <a:t>would or would not be advantageous and explain </a:t>
            </a:r>
            <a:r>
              <a:rPr lang="en-US" sz="2000" dirty="0" smtClean="0">
                <a:solidFill>
                  <a:schemeClr val="tx2"/>
                </a:solidFill>
                <a:latin typeface="Georgia" pitchFamily="18" charset="0"/>
              </a:rPr>
              <a:t>how </a:t>
            </a:r>
            <a:r>
              <a:rPr lang="en-US" sz="2000" dirty="0">
                <a:solidFill>
                  <a:schemeClr val="tx2"/>
                </a:solidFill>
                <a:latin typeface="Georgia" pitchFamily="18" charset="0"/>
              </a:rPr>
              <a:t>these examples shape your position.</a:t>
            </a:r>
          </a:p>
          <a:p>
            <a:pPr indent="-182880" eaLnBrk="1" fontAlgn="auto" hangingPunct="1">
              <a:spcAft>
                <a:spcPts val="0"/>
              </a:spcAft>
              <a:buFont typeface="Wingdings" charset="2"/>
              <a:buChar char="§"/>
              <a:defRPr/>
            </a:pPr>
            <a:endParaRPr lang="en-US" dirty="0"/>
          </a:p>
        </p:txBody>
      </p:sp>
      <p:sp>
        <p:nvSpPr>
          <p:cNvPr id="4" name="Rectangle 3"/>
          <p:cNvSpPr/>
          <p:nvPr/>
        </p:nvSpPr>
        <p:spPr>
          <a:xfrm>
            <a:off x="381000" y="457201"/>
            <a:ext cx="60198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609600"/>
            <a:ext cx="6781800" cy="1154113"/>
          </a:xfrm>
        </p:spPr>
        <p:txBody>
          <a:bodyPr>
            <a:normAutofit/>
          </a:bodyPr>
          <a:lstStyle/>
          <a:p>
            <a:pPr eaLnBrk="1" hangingPunct="1"/>
            <a:r>
              <a:rPr lang="en-US" dirty="0" smtClean="0">
                <a:solidFill>
                  <a:schemeClr val="accent4">
                    <a:lumMod val="60000"/>
                    <a:lumOff val="40000"/>
                  </a:schemeClr>
                </a:solidFill>
                <a:latin typeface="Georgia" pitchFamily="18" charset="0"/>
              </a:rPr>
              <a:t>Analytical Writing: </a:t>
            </a:r>
            <a:br>
              <a:rPr lang="en-US" dirty="0" smtClean="0">
                <a:solidFill>
                  <a:schemeClr val="accent4">
                    <a:lumMod val="60000"/>
                    <a:lumOff val="40000"/>
                  </a:schemeClr>
                </a:solidFill>
                <a:latin typeface="Georgia" pitchFamily="18" charset="0"/>
              </a:rPr>
            </a:br>
            <a:r>
              <a:rPr lang="en-US" dirty="0" smtClean="0">
                <a:solidFill>
                  <a:schemeClr val="accent4">
                    <a:lumMod val="60000"/>
                    <a:lumOff val="40000"/>
                  </a:schemeClr>
                </a:solidFill>
                <a:latin typeface="Georgia" pitchFamily="18" charset="0"/>
              </a:rPr>
              <a:t>Analyze an Argument Task</a:t>
            </a:r>
          </a:p>
        </p:txBody>
      </p:sp>
      <p:sp>
        <p:nvSpPr>
          <p:cNvPr id="27651" name="Content Placeholder 2"/>
          <p:cNvSpPr>
            <a:spLocks noGrp="1"/>
          </p:cNvSpPr>
          <p:nvPr>
            <p:ph idx="1"/>
          </p:nvPr>
        </p:nvSpPr>
        <p:spPr>
          <a:xfrm>
            <a:off x="838200" y="2403475"/>
            <a:ext cx="7315200" cy="3540125"/>
          </a:xfrm>
        </p:spPr>
        <p:txBody>
          <a:bodyPr>
            <a:normAutofit fontScale="85000" lnSpcReduction="20000"/>
          </a:bodyPr>
          <a:lstStyle/>
          <a:p>
            <a:pPr eaLnBrk="1" hangingPunct="1">
              <a:lnSpc>
                <a:spcPct val="110000"/>
              </a:lnSpc>
            </a:pPr>
            <a:r>
              <a:rPr lang="en-US" sz="2800" dirty="0" smtClean="0">
                <a:latin typeface="Georgia" pitchFamily="18" charset="0"/>
              </a:rPr>
              <a:t>Given a brief passage in which the author makes a case for some course of action or interpretation of events by presenting claims backed by reasons and evidence</a:t>
            </a:r>
          </a:p>
          <a:p>
            <a:pPr eaLnBrk="1" hangingPunct="1">
              <a:lnSpc>
                <a:spcPct val="110000"/>
              </a:lnSpc>
            </a:pPr>
            <a:r>
              <a:rPr lang="en-US" sz="2800" dirty="0" smtClean="0">
                <a:latin typeface="Georgia" pitchFamily="18" charset="0"/>
              </a:rPr>
              <a:t>Discuss the logical soundness of the author's case by critically examining the line of reasoning and the use of evidence</a:t>
            </a:r>
          </a:p>
          <a:p>
            <a:pPr eaLnBrk="1" hangingPunct="1">
              <a:lnSpc>
                <a:spcPct val="110000"/>
              </a:lnSpc>
            </a:pPr>
            <a:r>
              <a:rPr lang="en-US" sz="2800" dirty="0" smtClean="0">
                <a:latin typeface="Georgia" pitchFamily="18" charset="0"/>
              </a:rPr>
              <a:t>The instructions will narrow your focus and will be different for each tester</a:t>
            </a:r>
          </a:p>
        </p:txBody>
      </p:sp>
      <p:sp>
        <p:nvSpPr>
          <p:cNvPr id="4" name="Rectangle 3"/>
          <p:cNvSpPr/>
          <p:nvPr/>
        </p:nvSpPr>
        <p:spPr>
          <a:xfrm>
            <a:off x="457200" y="381000"/>
            <a:ext cx="6400800" cy="13827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43960"/>
            <a:ext cx="7239000" cy="1154113"/>
          </a:xfrm>
        </p:spPr>
        <p:txBody>
          <a:bodyPr>
            <a:normAutofit/>
          </a:bodyPr>
          <a:lstStyle/>
          <a:p>
            <a:pPr eaLnBrk="1" hangingPunct="1"/>
            <a:r>
              <a:rPr lang="en-US" sz="3200" dirty="0" smtClean="0">
                <a:solidFill>
                  <a:schemeClr val="accent4">
                    <a:lumMod val="60000"/>
                    <a:lumOff val="40000"/>
                  </a:schemeClr>
                </a:solidFill>
                <a:latin typeface="Georgia" pitchFamily="18" charset="0"/>
              </a:rPr>
              <a:t>What to consider in formulating your response</a:t>
            </a:r>
          </a:p>
        </p:txBody>
      </p:sp>
      <p:sp>
        <p:nvSpPr>
          <p:cNvPr id="28675" name="Content Placeholder 2"/>
          <p:cNvSpPr>
            <a:spLocks noGrp="1"/>
          </p:cNvSpPr>
          <p:nvPr>
            <p:ph idx="1"/>
          </p:nvPr>
        </p:nvSpPr>
        <p:spPr>
          <a:xfrm>
            <a:off x="533400" y="2057400"/>
            <a:ext cx="8229600" cy="4953000"/>
          </a:xfrm>
        </p:spPr>
        <p:txBody>
          <a:bodyPr>
            <a:normAutofit lnSpcReduction="10000"/>
          </a:bodyPr>
          <a:lstStyle/>
          <a:p>
            <a:pPr lvl="2" eaLnBrk="1" hangingPunct="1">
              <a:lnSpc>
                <a:spcPct val="100000"/>
              </a:lnSpc>
            </a:pPr>
            <a:r>
              <a:rPr lang="en-US" sz="3200" dirty="0" smtClean="0">
                <a:latin typeface="Georgia" pitchFamily="18" charset="0"/>
              </a:rPr>
              <a:t>Alternative explanations</a:t>
            </a:r>
          </a:p>
          <a:p>
            <a:pPr lvl="2" eaLnBrk="1" hangingPunct="1">
              <a:lnSpc>
                <a:spcPct val="100000"/>
              </a:lnSpc>
            </a:pPr>
            <a:r>
              <a:rPr lang="en-US" sz="3200" dirty="0" smtClean="0">
                <a:latin typeface="Georgia" pitchFamily="18" charset="0"/>
              </a:rPr>
              <a:t>Soundness of the Argument</a:t>
            </a:r>
          </a:p>
          <a:p>
            <a:pPr lvl="2" eaLnBrk="1" hangingPunct="1">
              <a:lnSpc>
                <a:spcPct val="100000"/>
              </a:lnSpc>
            </a:pPr>
            <a:r>
              <a:rPr lang="en-US" sz="3200" dirty="0" smtClean="0">
                <a:latin typeface="Georgia" pitchFamily="18" charset="0"/>
              </a:rPr>
              <a:t>Assumptions </a:t>
            </a:r>
          </a:p>
          <a:p>
            <a:pPr lvl="2" eaLnBrk="1" hangingPunct="1">
              <a:lnSpc>
                <a:spcPct val="100000"/>
              </a:lnSpc>
            </a:pPr>
            <a:r>
              <a:rPr lang="en-US" sz="3200" dirty="0" smtClean="0">
                <a:latin typeface="Georgia" pitchFamily="18" charset="0"/>
              </a:rPr>
              <a:t>Conclusions </a:t>
            </a:r>
          </a:p>
          <a:p>
            <a:pPr lvl="2" eaLnBrk="1" hangingPunct="1">
              <a:lnSpc>
                <a:spcPct val="100000"/>
              </a:lnSpc>
            </a:pPr>
            <a:r>
              <a:rPr lang="en-US" sz="3200" dirty="0" smtClean="0">
                <a:latin typeface="Georgia" pitchFamily="18" charset="0"/>
              </a:rPr>
              <a:t>Counterexamples </a:t>
            </a:r>
          </a:p>
          <a:p>
            <a:pPr lvl="2" eaLnBrk="1" hangingPunct="1">
              <a:lnSpc>
                <a:spcPct val="100000"/>
              </a:lnSpc>
            </a:pPr>
            <a:r>
              <a:rPr lang="en-US" sz="3200" dirty="0" smtClean="0">
                <a:latin typeface="Georgia" pitchFamily="18" charset="0"/>
              </a:rPr>
              <a:t>Evaluation</a:t>
            </a:r>
          </a:p>
          <a:p>
            <a:pPr lvl="2" eaLnBrk="1" hangingPunct="1">
              <a:lnSpc>
                <a:spcPct val="100000"/>
              </a:lnSpc>
            </a:pPr>
            <a:r>
              <a:rPr lang="en-US" sz="3200" dirty="0" smtClean="0">
                <a:latin typeface="Georgia" pitchFamily="18" charset="0"/>
              </a:rPr>
              <a:t>Evidence</a:t>
            </a:r>
          </a:p>
          <a:p>
            <a:pPr lvl="2" eaLnBrk="1" hangingPunct="1">
              <a:lnSpc>
                <a:spcPct val="100000"/>
              </a:lnSpc>
            </a:pPr>
            <a:r>
              <a:rPr lang="en-US" sz="3200" dirty="0" smtClean="0">
                <a:latin typeface="Georgia" pitchFamily="18" charset="0"/>
              </a:rPr>
              <a:t>Examples</a:t>
            </a:r>
          </a:p>
          <a:p>
            <a:pPr lvl="2" eaLnBrk="1" hangingPunct="1">
              <a:lnSpc>
                <a:spcPct val="100000"/>
              </a:lnSpc>
            </a:pPr>
            <a:r>
              <a:rPr lang="en-US" sz="3200" dirty="0" smtClean="0">
                <a:latin typeface="Georgia" pitchFamily="18" charset="0"/>
              </a:rPr>
              <a:t>Reasons</a:t>
            </a:r>
          </a:p>
          <a:p>
            <a:pPr eaLnBrk="1" hangingPunct="1"/>
            <a:endParaRPr lang="en-US" dirty="0" smtClean="0"/>
          </a:p>
        </p:txBody>
      </p:sp>
      <p:sp>
        <p:nvSpPr>
          <p:cNvPr id="4" name="Rectangle 3"/>
          <p:cNvSpPr/>
          <p:nvPr/>
        </p:nvSpPr>
        <p:spPr>
          <a:xfrm>
            <a:off x="228600" y="381000"/>
            <a:ext cx="7282873" cy="1447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838200"/>
            <a:ext cx="5715000" cy="788987"/>
          </a:xfrm>
        </p:spPr>
        <p:txBody>
          <a:bodyPr/>
          <a:lstStyle/>
          <a:p>
            <a:pPr eaLnBrk="1" hangingPunct="1"/>
            <a:r>
              <a:rPr lang="en-US" dirty="0" smtClean="0">
                <a:solidFill>
                  <a:schemeClr val="accent4">
                    <a:lumMod val="60000"/>
                    <a:lumOff val="40000"/>
                  </a:schemeClr>
                </a:solidFill>
                <a:latin typeface="Georgia" pitchFamily="18" charset="0"/>
              </a:rPr>
              <a:t>Analyze an Argument</a:t>
            </a:r>
          </a:p>
        </p:txBody>
      </p:sp>
      <p:sp>
        <p:nvSpPr>
          <p:cNvPr id="3" name="Content Placeholder 2"/>
          <p:cNvSpPr>
            <a:spLocks noGrp="1"/>
          </p:cNvSpPr>
          <p:nvPr>
            <p:ph idx="1"/>
          </p:nvPr>
        </p:nvSpPr>
        <p:spPr>
          <a:xfrm>
            <a:off x="457200" y="2057400"/>
            <a:ext cx="7543800" cy="4876800"/>
          </a:xfrm>
        </p:spPr>
        <p:txBody>
          <a:bodyPr rtlCol="0">
            <a:normAutofit fontScale="92500" lnSpcReduction="10000"/>
          </a:bodyPr>
          <a:lstStyle/>
          <a:p>
            <a:pPr marL="0" indent="0" eaLnBrk="1" fontAlgn="auto" hangingPunct="1">
              <a:lnSpc>
                <a:spcPct val="100000"/>
              </a:lnSpc>
              <a:spcAft>
                <a:spcPts val="0"/>
              </a:spcAft>
              <a:buFont typeface="Wingdings" pitchFamily="2" charset="2"/>
              <a:buNone/>
              <a:defRPr/>
            </a:pPr>
            <a:r>
              <a:rPr lang="en-US" dirty="0" smtClean="0"/>
              <a:t> </a:t>
            </a:r>
            <a:r>
              <a:rPr lang="en-US" sz="2200" dirty="0" smtClean="0">
                <a:latin typeface="Georgia" pitchFamily="18" charset="0"/>
              </a:rPr>
              <a:t>Examples of possible instructions:</a:t>
            </a:r>
            <a:endParaRPr lang="en-US" sz="2200" dirty="0" smtClean="0">
              <a:solidFill>
                <a:srgbClr val="00B0F0"/>
              </a:solidFill>
              <a:latin typeface="Georgia" pitchFamily="18" charset="0"/>
            </a:endParaRPr>
          </a:p>
          <a:p>
            <a:pPr indent="-182880" eaLnBrk="1" fontAlgn="auto" hangingPunct="1">
              <a:lnSpc>
                <a:spcPct val="100000"/>
              </a:lnSpc>
              <a:spcAft>
                <a:spcPts val="0"/>
              </a:spcAft>
              <a:buFont typeface="Wingdings" charset="2"/>
              <a:buChar char="§"/>
              <a:defRPr/>
            </a:pPr>
            <a:r>
              <a:rPr lang="en-US" sz="2200" dirty="0" smtClean="0">
                <a:latin typeface="Georgia" pitchFamily="18" charset="0"/>
              </a:rPr>
              <a:t>Write a response in which you discuss what specific evidence is needed to evaluate the argument and explain how the evidence would weaken or strengthen the argument. </a:t>
            </a:r>
          </a:p>
          <a:p>
            <a:pPr indent="-182880" eaLnBrk="1" fontAlgn="auto" hangingPunct="1">
              <a:lnSpc>
                <a:spcPct val="100000"/>
              </a:lnSpc>
              <a:spcAft>
                <a:spcPts val="0"/>
              </a:spcAft>
              <a:buFont typeface="Wingdings" charset="2"/>
              <a:buChar char="§"/>
              <a:defRPr/>
            </a:pPr>
            <a:r>
              <a:rPr lang="en-US" sz="2200" dirty="0" smtClean="0">
                <a:latin typeface="Georgia" pitchFamily="18" charset="0"/>
              </a:rPr>
              <a:t>Write a response in which you discuss what questions would need to be answered in order to decide whether the recommendation and the argument on which it is based are reasonable. Be sure to explain how the answers to these questions would help to evaluate the recommendation.  </a:t>
            </a:r>
          </a:p>
          <a:p>
            <a:pPr indent="-182880" eaLnBrk="1" fontAlgn="auto" hangingPunct="1">
              <a:lnSpc>
                <a:spcPct val="100000"/>
              </a:lnSpc>
              <a:spcAft>
                <a:spcPts val="0"/>
              </a:spcAft>
              <a:buFont typeface="Wingdings" charset="2"/>
              <a:buChar char="§"/>
              <a:defRPr/>
            </a:pPr>
            <a:r>
              <a:rPr lang="en-US" sz="2200" dirty="0" smtClean="0">
                <a:latin typeface="Georgia" pitchFamily="18" charset="0"/>
              </a:rPr>
              <a:t>Write a response in which you discuss one or more alternative explanations that could rival the proposed explanation and explain how your explanation(s) can plausibly account for the facts presented in the argument. </a:t>
            </a:r>
          </a:p>
          <a:p>
            <a:pPr indent="-182880" eaLnBrk="1" fontAlgn="auto" hangingPunct="1">
              <a:lnSpc>
                <a:spcPct val="100000"/>
              </a:lnSpc>
              <a:spcAft>
                <a:spcPts val="0"/>
              </a:spcAft>
              <a:buFont typeface="Wingdings" charset="2"/>
              <a:buChar char="§"/>
              <a:defRPr/>
            </a:pPr>
            <a:r>
              <a:rPr lang="en-US" sz="2200" dirty="0" smtClean="0">
                <a:latin typeface="Georgia" pitchFamily="18" charset="0"/>
              </a:rPr>
              <a:t>ETC.</a:t>
            </a:r>
          </a:p>
          <a:p>
            <a:pPr indent="-182880" eaLnBrk="1" fontAlgn="auto" hangingPunct="1">
              <a:spcAft>
                <a:spcPts val="0"/>
              </a:spcAft>
              <a:buFont typeface="Wingdings" charset="2"/>
              <a:buChar char="§"/>
              <a:defRPr/>
            </a:pPr>
            <a:endParaRPr lang="en-US" sz="1600" dirty="0"/>
          </a:p>
        </p:txBody>
      </p:sp>
      <p:sp>
        <p:nvSpPr>
          <p:cNvPr id="4" name="Rectangle 3"/>
          <p:cNvSpPr/>
          <p:nvPr/>
        </p:nvSpPr>
        <p:spPr>
          <a:xfrm>
            <a:off x="380999" y="381000"/>
            <a:ext cx="5029201"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038600" cy="788988"/>
          </a:xfrm>
        </p:spPr>
        <p:txBody>
          <a:bodyPr rtlCol="0">
            <a:normAutofit fontScale="90000"/>
          </a:bodyPr>
          <a:lstStyle/>
          <a:p>
            <a:pPr eaLnBrk="1" fontAlgn="auto" hangingPunct="1">
              <a:spcAft>
                <a:spcPts val="0"/>
              </a:spcAft>
              <a:defRPr/>
            </a:pPr>
            <a:r>
              <a:rPr lang="en-US" sz="4400" dirty="0" smtClean="0">
                <a:solidFill>
                  <a:schemeClr val="accent4">
                    <a:lumMod val="60000"/>
                    <a:lumOff val="40000"/>
                  </a:schemeClr>
                </a:solidFill>
                <a:latin typeface="Georgia" pitchFamily="18" charset="0"/>
              </a:rPr>
              <a:t>Argument Task </a:t>
            </a:r>
            <a:r>
              <a:rPr lang="en-US" dirty="0" smtClean="0"/>
              <a:t/>
            </a:r>
            <a:br>
              <a:rPr lang="en-US" dirty="0" smtClean="0"/>
            </a:br>
            <a:endParaRPr lang="en-US" sz="2800" dirty="0"/>
          </a:p>
        </p:txBody>
      </p:sp>
      <p:sp>
        <p:nvSpPr>
          <p:cNvPr id="3" name="Content Placeholder 2"/>
          <p:cNvSpPr>
            <a:spLocks noGrp="1"/>
          </p:cNvSpPr>
          <p:nvPr>
            <p:ph idx="1"/>
          </p:nvPr>
        </p:nvSpPr>
        <p:spPr>
          <a:xfrm>
            <a:off x="685800" y="1600200"/>
            <a:ext cx="7696200" cy="4953000"/>
          </a:xfrm>
        </p:spPr>
        <p:txBody>
          <a:bodyPr rtlCol="0">
            <a:normAutofit fontScale="55000" lnSpcReduction="20000"/>
          </a:bodyPr>
          <a:lstStyle/>
          <a:p>
            <a:pPr marL="0" indent="0" algn="ctr" eaLnBrk="1" fontAlgn="auto" hangingPunct="1">
              <a:lnSpc>
                <a:spcPct val="120000"/>
              </a:lnSpc>
              <a:spcAft>
                <a:spcPts val="0"/>
              </a:spcAft>
              <a:buFont typeface="Wingdings" pitchFamily="2" charset="2"/>
              <a:buNone/>
              <a:defRPr/>
            </a:pPr>
            <a:r>
              <a:rPr lang="en-US" sz="3600" b="1" dirty="0" smtClean="0">
                <a:solidFill>
                  <a:schemeClr val="accent4">
                    <a:lumMod val="60000"/>
                    <a:lumOff val="40000"/>
                  </a:schemeClr>
                </a:solidFill>
                <a:latin typeface="Georgia" pitchFamily="18" charset="0"/>
              </a:rPr>
              <a:t>Sample</a:t>
            </a:r>
          </a:p>
          <a:p>
            <a:pPr marL="0" indent="0">
              <a:lnSpc>
                <a:spcPct val="120000"/>
              </a:lnSpc>
              <a:buNone/>
              <a:defRPr/>
            </a:pPr>
            <a:r>
              <a:rPr lang="en-US" sz="2900" dirty="0">
                <a:latin typeface="Georgia" pitchFamily="18" charset="0"/>
              </a:rPr>
              <a:t>The following is a memorandum from the business manager of a television station.</a:t>
            </a:r>
          </a:p>
          <a:p>
            <a:pPr marL="0" indent="0">
              <a:lnSpc>
                <a:spcPct val="120000"/>
              </a:lnSpc>
              <a:buNone/>
              <a:defRPr/>
            </a:pPr>
            <a:endParaRPr lang="en-US" sz="2900" dirty="0">
              <a:latin typeface="Georgia" pitchFamily="18" charset="0"/>
            </a:endParaRPr>
          </a:p>
          <a:p>
            <a:pPr marL="0" indent="0">
              <a:lnSpc>
                <a:spcPct val="120000"/>
              </a:lnSpc>
              <a:buNone/>
              <a:defRPr/>
            </a:pPr>
            <a:r>
              <a:rPr lang="en-US" sz="2900" dirty="0">
                <a:latin typeface="Georgia" pitchFamily="18" charset="0"/>
              </a:rPr>
              <a:t>"Over the past year, our late-night news program has devoted increased time to national news and less time to weather and local news. During this time period, most of the complaints received from viewers were concerned with our station's coverage of weather and local news. In addition, local businesses that used to advertise during our late-night news program have just canceled their advertising contracts with us. Therefore, in order to attract more viewers to the program and to avoid losing any further advertising revenues, we should restore the time devoted to weather and local news to its former level."</a:t>
            </a:r>
            <a:endParaRPr lang="en-US" sz="2900" dirty="0" smtClean="0">
              <a:latin typeface="Georgia" pitchFamily="18" charset="0"/>
            </a:endParaRPr>
          </a:p>
          <a:p>
            <a:pPr marL="0" indent="0" eaLnBrk="1" fontAlgn="auto" hangingPunct="1">
              <a:lnSpc>
                <a:spcPct val="120000"/>
              </a:lnSpc>
              <a:spcAft>
                <a:spcPts val="0"/>
              </a:spcAft>
              <a:buFont typeface="Wingdings" pitchFamily="2" charset="2"/>
              <a:buNone/>
              <a:defRPr/>
            </a:pPr>
            <a:r>
              <a:rPr lang="en-US" sz="2900" dirty="0" smtClean="0">
                <a:latin typeface="Georgia" pitchFamily="18" charset="0"/>
              </a:rPr>
              <a:t>Write </a:t>
            </a:r>
            <a:r>
              <a:rPr lang="en-US" sz="2900" dirty="0">
                <a:latin typeface="Georgia" pitchFamily="18" charset="0"/>
              </a:rPr>
              <a:t>a response in which you discuss what questions would need to be answered in order to decide whether the recommendation is likely to have the predicted result. Be sure to explain how the answers to these questions would help to evaluate the recommendation.</a:t>
            </a:r>
          </a:p>
          <a:p>
            <a:pPr marL="0" indent="0" eaLnBrk="1" fontAlgn="auto" hangingPunct="1">
              <a:spcAft>
                <a:spcPts val="0"/>
              </a:spcAft>
              <a:buFont typeface="Wingdings" pitchFamily="2" charset="2"/>
              <a:buNone/>
              <a:defRPr/>
            </a:pPr>
            <a:endParaRPr lang="en-US" dirty="0">
              <a:latin typeface="Georgia" pitchFamily="18" charset="0"/>
            </a:endParaRPr>
          </a:p>
          <a:p>
            <a:pPr indent="-182880" eaLnBrk="1" fontAlgn="auto" hangingPunct="1">
              <a:spcAft>
                <a:spcPts val="0"/>
              </a:spcAft>
              <a:buFont typeface="Wingdings" charset="2"/>
              <a:buChar char="§"/>
              <a:defRPr/>
            </a:pPr>
            <a:endParaRPr lang="en-US" dirty="0">
              <a:latin typeface="Georg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62000"/>
            <a:ext cx="4724400" cy="914400"/>
          </a:xfrm>
        </p:spPr>
        <p:txBody>
          <a:bodyPr/>
          <a:lstStyle/>
          <a:p>
            <a:pPr eaLnBrk="1" hangingPunct="1"/>
            <a:r>
              <a:rPr lang="en-US" dirty="0" smtClean="0">
                <a:solidFill>
                  <a:schemeClr val="accent4">
                    <a:lumMod val="60000"/>
                    <a:lumOff val="40000"/>
                  </a:schemeClr>
                </a:solidFill>
                <a:latin typeface="Georgia" pitchFamily="18" charset="0"/>
              </a:rPr>
              <a:t>Argument Task, cont.</a:t>
            </a:r>
          </a:p>
        </p:txBody>
      </p:sp>
      <p:sp>
        <p:nvSpPr>
          <p:cNvPr id="3" name="Content Placeholder 2"/>
          <p:cNvSpPr>
            <a:spLocks noGrp="1"/>
          </p:cNvSpPr>
          <p:nvPr>
            <p:ph idx="1"/>
          </p:nvPr>
        </p:nvSpPr>
        <p:spPr>
          <a:xfrm>
            <a:off x="457200" y="1981200"/>
            <a:ext cx="8229600" cy="5257800"/>
          </a:xfrm>
        </p:spPr>
        <p:txBody>
          <a:bodyPr rtlCol="0">
            <a:normAutofit/>
          </a:bodyPr>
          <a:lstStyle/>
          <a:p>
            <a:pPr indent="-182880" eaLnBrk="1" fontAlgn="auto" hangingPunct="1">
              <a:spcAft>
                <a:spcPts val="0"/>
              </a:spcAft>
              <a:buFont typeface="Wingdings" charset="2"/>
              <a:buChar char="§"/>
              <a:defRPr/>
            </a:pPr>
            <a:r>
              <a:rPr lang="en-US" sz="2400" dirty="0" smtClean="0">
                <a:effectLst>
                  <a:outerShdw blurRad="38100" dist="38100" dir="2700000" algn="tl">
                    <a:srgbClr val="000000">
                      <a:alpha val="43137"/>
                    </a:srgbClr>
                  </a:outerShdw>
                </a:effectLst>
                <a:latin typeface="Georgia" pitchFamily="18" charset="0"/>
              </a:rPr>
              <a:t>What </a:t>
            </a:r>
            <a:r>
              <a:rPr lang="en-US" sz="2400" dirty="0">
                <a:effectLst>
                  <a:outerShdw blurRad="38100" dist="38100" dir="2700000" algn="tl">
                    <a:srgbClr val="000000">
                      <a:alpha val="43137"/>
                    </a:srgbClr>
                  </a:outerShdw>
                </a:effectLst>
                <a:latin typeface="Georgia" pitchFamily="18" charset="0"/>
              </a:rPr>
              <a:t>matters is not the form your response takes, but how insightfully you evaluate the argument and how articulately you communicate your evaluation to </a:t>
            </a:r>
            <a:r>
              <a:rPr lang="en-US" sz="2400" u="sng" dirty="0">
                <a:solidFill>
                  <a:schemeClr val="bg1"/>
                </a:solidFill>
                <a:effectLst>
                  <a:outerShdw blurRad="38100" dist="38100" dir="2700000" algn="tl">
                    <a:srgbClr val="000000">
                      <a:alpha val="43137"/>
                    </a:srgbClr>
                  </a:outerShdw>
                </a:effectLst>
                <a:latin typeface="Georgia" pitchFamily="18" charset="0"/>
              </a:rPr>
              <a:t>academic</a:t>
            </a:r>
            <a:r>
              <a:rPr lang="en-US" sz="2400" dirty="0">
                <a:effectLst>
                  <a:outerShdw blurRad="38100" dist="38100" dir="2700000" algn="tl">
                    <a:srgbClr val="000000">
                      <a:alpha val="43137"/>
                    </a:srgbClr>
                  </a:outerShdw>
                </a:effectLst>
                <a:latin typeface="Georgia" pitchFamily="18" charset="0"/>
              </a:rPr>
              <a:t> readers within the context of the </a:t>
            </a:r>
            <a:r>
              <a:rPr lang="en-US" sz="2400" dirty="0" smtClean="0">
                <a:effectLst>
                  <a:outerShdw blurRad="38100" dist="38100" dir="2700000" algn="tl">
                    <a:srgbClr val="000000">
                      <a:alpha val="43137"/>
                    </a:srgbClr>
                  </a:outerShdw>
                </a:effectLst>
                <a:latin typeface="Georgia" pitchFamily="18" charset="0"/>
              </a:rPr>
              <a:t>task</a:t>
            </a:r>
            <a:endParaRPr lang="en-US" sz="2400" dirty="0">
              <a:effectLst>
                <a:outerShdw blurRad="38100" dist="38100" dir="2700000" algn="tl">
                  <a:srgbClr val="000000">
                    <a:alpha val="43137"/>
                  </a:srgbClr>
                </a:outerShdw>
              </a:effectLst>
              <a:latin typeface="Georgia" pitchFamily="18" charset="0"/>
            </a:endParaRPr>
          </a:p>
          <a:p>
            <a:pPr marL="45720" indent="0" eaLnBrk="1" fontAlgn="auto" hangingPunct="1">
              <a:spcAft>
                <a:spcPts val="0"/>
              </a:spcAft>
              <a:buFont typeface="Wingdings" charset="2"/>
              <a:buNone/>
              <a:defRPr/>
            </a:pPr>
            <a:endParaRPr lang="en-US" sz="2400" dirty="0" smtClean="0">
              <a:effectLst>
                <a:outerShdw blurRad="38100" dist="38100" dir="2700000" algn="tl">
                  <a:srgbClr val="000000">
                    <a:alpha val="43137"/>
                  </a:srgbClr>
                </a:outerShdw>
              </a:effectLst>
              <a:latin typeface="Georgia" pitchFamily="18" charset="0"/>
            </a:endParaRPr>
          </a:p>
          <a:p>
            <a:pPr indent="-182880" eaLnBrk="1" fontAlgn="auto" hangingPunct="1">
              <a:spcAft>
                <a:spcPts val="0"/>
              </a:spcAft>
              <a:buFont typeface="Wingdings" charset="2"/>
              <a:buChar char="§"/>
              <a:defRPr/>
            </a:pPr>
            <a:r>
              <a:rPr lang="en-US" sz="2400" dirty="0" smtClean="0">
                <a:effectLst>
                  <a:outerShdw blurRad="38100" dist="38100" dir="2700000" algn="tl">
                    <a:srgbClr val="000000">
                      <a:alpha val="43137"/>
                    </a:srgbClr>
                  </a:outerShdw>
                </a:effectLst>
                <a:latin typeface="Georgia" pitchFamily="18" charset="0"/>
              </a:rPr>
              <a:t>Include all the </a:t>
            </a:r>
            <a:r>
              <a:rPr lang="en-US" sz="2400" dirty="0" smtClean="0">
                <a:latin typeface="Georgia" pitchFamily="18" charset="0"/>
              </a:rPr>
              <a:t>arguments</a:t>
            </a:r>
            <a:r>
              <a:rPr lang="en-US" sz="2400" dirty="0" smtClean="0">
                <a:effectLst>
                  <a:outerShdw blurRad="38100" dist="38100" dir="2700000" algn="tl">
                    <a:srgbClr val="000000">
                      <a:alpha val="43137"/>
                    </a:srgbClr>
                  </a:outerShdw>
                </a:effectLst>
                <a:latin typeface="Georgia" pitchFamily="18" charset="0"/>
              </a:rPr>
              <a:t> you can make</a:t>
            </a:r>
          </a:p>
          <a:p>
            <a:pPr marL="45720" indent="0" eaLnBrk="1" fontAlgn="auto" hangingPunct="1">
              <a:spcAft>
                <a:spcPts val="0"/>
              </a:spcAft>
              <a:buFont typeface="Wingdings" charset="2"/>
              <a:buNone/>
              <a:defRPr/>
            </a:pPr>
            <a:endParaRPr lang="en-US" sz="2400" dirty="0" smtClean="0">
              <a:effectLst>
                <a:outerShdw blurRad="38100" dist="38100" dir="2700000" algn="tl">
                  <a:srgbClr val="000000">
                    <a:alpha val="43137"/>
                  </a:srgbClr>
                </a:outerShdw>
              </a:effectLst>
              <a:latin typeface="Georgia" pitchFamily="18" charset="0"/>
            </a:endParaRPr>
          </a:p>
          <a:p>
            <a:pPr indent="-182880" eaLnBrk="1" fontAlgn="auto" hangingPunct="1">
              <a:spcAft>
                <a:spcPts val="0"/>
              </a:spcAft>
              <a:buFont typeface="Wingdings" charset="2"/>
              <a:buChar char="§"/>
              <a:defRPr/>
            </a:pPr>
            <a:r>
              <a:rPr lang="en-US" sz="2400" dirty="0" smtClean="0">
                <a:effectLst>
                  <a:outerShdw blurRad="38100" dist="38100" dir="2700000" algn="tl">
                    <a:srgbClr val="000000">
                      <a:alpha val="43137"/>
                    </a:srgbClr>
                  </a:outerShdw>
                </a:effectLst>
                <a:latin typeface="Georgia" pitchFamily="18" charset="0"/>
              </a:rPr>
              <a:t>Not necessary to write a conclusion if you run out of time</a:t>
            </a:r>
          </a:p>
          <a:p>
            <a:pPr marL="45720" indent="0" eaLnBrk="1" fontAlgn="auto" hangingPunct="1">
              <a:spcAft>
                <a:spcPts val="0"/>
              </a:spcAft>
              <a:buFont typeface="Wingdings" charset="2"/>
              <a:buNone/>
              <a:defRPr/>
            </a:pPr>
            <a:endParaRPr lang="en-US" sz="2400" dirty="0" smtClean="0">
              <a:effectLst>
                <a:outerShdw blurRad="38100" dist="38100" dir="2700000" algn="tl">
                  <a:srgbClr val="000000">
                    <a:alpha val="43137"/>
                  </a:srgbClr>
                </a:outerShdw>
              </a:effectLst>
              <a:latin typeface="Georgia" pitchFamily="18" charset="0"/>
            </a:endParaRPr>
          </a:p>
          <a:p>
            <a:pPr indent="-182880" eaLnBrk="1" fontAlgn="auto" hangingPunct="1">
              <a:spcAft>
                <a:spcPts val="0"/>
              </a:spcAft>
              <a:buFont typeface="Wingdings" charset="2"/>
              <a:buChar char="§"/>
              <a:defRPr/>
            </a:pPr>
            <a:r>
              <a:rPr lang="en-US" sz="2400" dirty="0" smtClean="0">
                <a:effectLst>
                  <a:outerShdw blurRad="38100" dist="38100" dir="2700000" algn="tl">
                    <a:srgbClr val="000000">
                      <a:alpha val="43137"/>
                    </a:srgbClr>
                  </a:outerShdw>
                </a:effectLst>
                <a:latin typeface="Georgia" pitchFamily="18" charset="0"/>
              </a:rPr>
              <a:t>Avoid excessive irony or humor that can be misinterpreted by readers</a:t>
            </a:r>
            <a:endParaRPr lang="en-US" sz="2400" dirty="0">
              <a:effectLst>
                <a:outerShdw blurRad="38100" dist="38100" dir="2700000" algn="tl">
                  <a:srgbClr val="000000">
                    <a:alpha val="43137"/>
                  </a:srgbClr>
                </a:outerShdw>
              </a:effectLst>
              <a:latin typeface="Georgia" pitchFamily="18" charset="0"/>
            </a:endParaRPr>
          </a:p>
          <a:p>
            <a:pPr marL="0" indent="0" eaLnBrk="1" fontAlgn="auto" hangingPunct="1">
              <a:spcAft>
                <a:spcPts val="0"/>
              </a:spcAft>
              <a:buFont typeface="Wingdings" pitchFamily="2" charset="2"/>
              <a:buNone/>
              <a:defRPr/>
            </a:pPr>
            <a:endParaRPr lang="en-US" dirty="0"/>
          </a:p>
        </p:txBody>
      </p:sp>
      <p:sp>
        <p:nvSpPr>
          <p:cNvPr id="4" name="Rectangle 3"/>
          <p:cNvSpPr/>
          <p:nvPr/>
        </p:nvSpPr>
        <p:spPr>
          <a:xfrm>
            <a:off x="304800" y="381000"/>
            <a:ext cx="54864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31982" y="533400"/>
            <a:ext cx="2438400" cy="1154113"/>
          </a:xfrm>
        </p:spPr>
        <p:txBody>
          <a:bodyPr/>
          <a:lstStyle/>
          <a:p>
            <a:pPr eaLnBrk="1" hangingPunct="1"/>
            <a:r>
              <a:rPr lang="en-US" dirty="0" smtClean="0">
                <a:solidFill>
                  <a:schemeClr val="accent4">
                    <a:lumMod val="60000"/>
                    <a:lumOff val="40000"/>
                  </a:schemeClr>
                </a:solidFill>
                <a:latin typeface="Georgia" pitchFamily="18" charset="0"/>
              </a:rPr>
              <a:t>Agenda</a:t>
            </a:r>
            <a:r>
              <a:rPr lang="en-US" dirty="0" smtClean="0">
                <a:latin typeface="Georgia" pitchFamily="18" charset="0"/>
              </a:rPr>
              <a:t> </a:t>
            </a:r>
          </a:p>
        </p:txBody>
      </p:sp>
      <p:sp>
        <p:nvSpPr>
          <p:cNvPr id="4099" name="Content Placeholder 2"/>
          <p:cNvSpPr>
            <a:spLocks noGrp="1"/>
          </p:cNvSpPr>
          <p:nvPr>
            <p:ph idx="1"/>
          </p:nvPr>
        </p:nvSpPr>
        <p:spPr>
          <a:xfrm>
            <a:off x="762000" y="2057400"/>
            <a:ext cx="7315200" cy="4572000"/>
          </a:xfrm>
        </p:spPr>
        <p:txBody>
          <a:bodyPr>
            <a:normAutofit/>
          </a:bodyPr>
          <a:lstStyle/>
          <a:p>
            <a:pPr eaLnBrk="1" hangingPunct="1"/>
            <a:r>
              <a:rPr lang="en-US" sz="2400" dirty="0" smtClean="0">
                <a:latin typeface="Georgia" pitchFamily="18" charset="0"/>
              </a:rPr>
              <a:t>Graduate Records Exam overview</a:t>
            </a:r>
          </a:p>
          <a:p>
            <a:pPr eaLnBrk="1" hangingPunct="1"/>
            <a:r>
              <a:rPr lang="en-US" sz="2400" dirty="0" smtClean="0">
                <a:latin typeface="Georgia" pitchFamily="18" charset="0"/>
              </a:rPr>
              <a:t>Preparing to take the GRE </a:t>
            </a:r>
          </a:p>
          <a:p>
            <a:pPr eaLnBrk="1" hangingPunct="1"/>
            <a:r>
              <a:rPr lang="en-US" sz="2400" dirty="0" smtClean="0">
                <a:latin typeface="Georgia" pitchFamily="18" charset="0"/>
              </a:rPr>
              <a:t>What is on the exam</a:t>
            </a:r>
          </a:p>
          <a:p>
            <a:pPr lvl="1" eaLnBrk="1" hangingPunct="1"/>
            <a:r>
              <a:rPr lang="en-US" sz="2400" dirty="0" smtClean="0">
                <a:latin typeface="Georgia" pitchFamily="18" charset="0"/>
              </a:rPr>
              <a:t>Analytical Writing</a:t>
            </a:r>
          </a:p>
          <a:p>
            <a:pPr lvl="1" eaLnBrk="1" hangingPunct="1"/>
            <a:r>
              <a:rPr lang="en-US" sz="2400" dirty="0" smtClean="0">
                <a:latin typeface="Georgia" pitchFamily="18" charset="0"/>
              </a:rPr>
              <a:t>Verbal Reasoning </a:t>
            </a:r>
          </a:p>
          <a:p>
            <a:pPr lvl="1" eaLnBrk="1" hangingPunct="1"/>
            <a:r>
              <a:rPr lang="en-US" sz="2400" dirty="0" smtClean="0">
                <a:latin typeface="Georgia" pitchFamily="18" charset="0"/>
              </a:rPr>
              <a:t>Quantitative Reasoning</a:t>
            </a:r>
          </a:p>
          <a:p>
            <a:pPr eaLnBrk="1" hangingPunct="1"/>
            <a:r>
              <a:rPr lang="en-US" sz="2400" dirty="0" smtClean="0">
                <a:latin typeface="Georgia" pitchFamily="18" charset="0"/>
              </a:rPr>
              <a:t>Sample Questions</a:t>
            </a:r>
          </a:p>
          <a:p>
            <a:pPr eaLnBrk="1" hangingPunct="1"/>
            <a:r>
              <a:rPr lang="en-US" sz="2400" dirty="0" smtClean="0">
                <a:latin typeface="Georgia" pitchFamily="18" charset="0"/>
              </a:rPr>
              <a:t>Success Strategies/Resources</a:t>
            </a:r>
          </a:p>
          <a:p>
            <a:pPr eaLnBrk="1" hangingPunct="1"/>
            <a:r>
              <a:rPr lang="en-US" sz="2400" dirty="0" smtClean="0">
                <a:latin typeface="Georgia" pitchFamily="18" charset="0"/>
              </a:rPr>
              <a:t>Subject Test Overview</a:t>
            </a:r>
          </a:p>
        </p:txBody>
      </p:sp>
      <p:sp>
        <p:nvSpPr>
          <p:cNvPr id="2" name="Rectangle 1"/>
          <p:cNvSpPr/>
          <p:nvPr/>
        </p:nvSpPr>
        <p:spPr>
          <a:xfrm>
            <a:off x="228600" y="533400"/>
            <a:ext cx="4495800" cy="1077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90600" y="3048000"/>
            <a:ext cx="7315200" cy="1154113"/>
          </a:xfrm>
        </p:spPr>
        <p:txBody>
          <a:bodyPr/>
          <a:lstStyle/>
          <a:p>
            <a:pPr algn="ctr" eaLnBrk="1" hangingPunct="1"/>
            <a:r>
              <a:rPr lang="en-US" dirty="0" smtClean="0">
                <a:solidFill>
                  <a:schemeClr val="accent4">
                    <a:lumMod val="60000"/>
                    <a:lumOff val="40000"/>
                  </a:schemeClr>
                </a:solidFill>
                <a:latin typeface="Georgia" pitchFamily="18" charset="0"/>
              </a:rPr>
              <a:t>Verbal Reasoning </a:t>
            </a:r>
          </a:p>
        </p:txBody>
      </p:sp>
      <p:sp>
        <p:nvSpPr>
          <p:cNvPr id="4" name="Rectangle 3"/>
          <p:cNvSpPr/>
          <p:nvPr/>
        </p:nvSpPr>
        <p:spPr>
          <a:xfrm>
            <a:off x="1905000" y="2901156"/>
            <a:ext cx="5791200" cy="1447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674687"/>
            <a:ext cx="5791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Verbal Reasoning Section</a:t>
            </a:r>
          </a:p>
        </p:txBody>
      </p:sp>
      <p:sp>
        <p:nvSpPr>
          <p:cNvPr id="3" name="Content Placeholder 2"/>
          <p:cNvSpPr>
            <a:spLocks noGrp="1"/>
          </p:cNvSpPr>
          <p:nvPr>
            <p:ph idx="1"/>
          </p:nvPr>
        </p:nvSpPr>
        <p:spPr>
          <a:xfrm>
            <a:off x="457200" y="2057400"/>
            <a:ext cx="8229600" cy="5410200"/>
          </a:xfrm>
        </p:spPr>
        <p:txBody>
          <a:bodyPr rtlCol="0">
            <a:normAutofit/>
          </a:bodyPr>
          <a:lstStyle/>
          <a:p>
            <a:pPr indent="-182880" eaLnBrk="1" fontAlgn="auto" hangingPunct="1">
              <a:spcAft>
                <a:spcPts val="0"/>
              </a:spcAft>
              <a:buFont typeface="Wingdings" charset="2"/>
              <a:buChar char="§"/>
              <a:defRPr/>
            </a:pPr>
            <a:r>
              <a:rPr lang="en-US" sz="2400" dirty="0" smtClean="0">
                <a:latin typeface="Georgia" pitchFamily="18" charset="0"/>
              </a:rPr>
              <a:t>Three type of questions</a:t>
            </a:r>
          </a:p>
          <a:p>
            <a:pPr marL="502920" lvl="1" indent="-182880" eaLnBrk="1" fontAlgn="auto" hangingPunct="1">
              <a:spcAft>
                <a:spcPts val="0"/>
              </a:spcAft>
              <a:buFont typeface="Wingdings" charset="2"/>
              <a:buChar char="§"/>
              <a:defRPr/>
            </a:pPr>
            <a:r>
              <a:rPr lang="en-US" sz="2400" dirty="0" smtClean="0">
                <a:solidFill>
                  <a:schemeClr val="tx2">
                    <a:lumMod val="60000"/>
                    <a:lumOff val="40000"/>
                  </a:schemeClr>
                </a:solidFill>
                <a:latin typeface="Georgia" pitchFamily="18" charset="0"/>
              </a:rPr>
              <a:t>Text Completion </a:t>
            </a:r>
          </a:p>
          <a:p>
            <a:pPr lvl="2" indent="-182880" eaLnBrk="1" fontAlgn="auto" hangingPunct="1">
              <a:spcAft>
                <a:spcPts val="0"/>
              </a:spcAft>
              <a:buFont typeface="Wingdings" charset="2"/>
              <a:buChar char="§"/>
              <a:defRPr/>
            </a:pPr>
            <a:r>
              <a:rPr lang="en-US" sz="2400" dirty="0" smtClean="0">
                <a:latin typeface="Georgia" pitchFamily="18" charset="0"/>
              </a:rPr>
              <a:t>Fill in blanks in 2-3 sentence passage</a:t>
            </a:r>
          </a:p>
          <a:p>
            <a:pPr marL="502920" lvl="1" indent="-182880" eaLnBrk="1" fontAlgn="auto" hangingPunct="1">
              <a:spcAft>
                <a:spcPts val="0"/>
              </a:spcAft>
              <a:buFont typeface="Wingdings" charset="2"/>
              <a:buChar char="§"/>
              <a:defRPr/>
            </a:pPr>
            <a:r>
              <a:rPr lang="en-US" sz="2400" dirty="0">
                <a:solidFill>
                  <a:schemeClr val="tx2">
                    <a:lumMod val="60000"/>
                    <a:lumOff val="40000"/>
                  </a:schemeClr>
                </a:solidFill>
                <a:latin typeface="Georgia" pitchFamily="18" charset="0"/>
              </a:rPr>
              <a:t>Sentence Equivalency </a:t>
            </a:r>
          </a:p>
          <a:p>
            <a:pPr lvl="2" indent="-182880" eaLnBrk="1" fontAlgn="auto" hangingPunct="1">
              <a:spcAft>
                <a:spcPts val="0"/>
              </a:spcAft>
              <a:buFont typeface="Wingdings" charset="2"/>
              <a:buChar char="§"/>
              <a:defRPr/>
            </a:pPr>
            <a:r>
              <a:rPr lang="en-US" sz="2400" dirty="0">
                <a:latin typeface="Georgia" pitchFamily="18" charset="0"/>
              </a:rPr>
              <a:t>Select the two answer choices that, when used to complete the sentence, fit the meaning of the sentence as a whole and produce completed sentences that are alike in </a:t>
            </a:r>
            <a:r>
              <a:rPr lang="en-US" sz="2400" dirty="0" smtClean="0">
                <a:latin typeface="Georgia" pitchFamily="18" charset="0"/>
              </a:rPr>
              <a:t>meaning</a:t>
            </a:r>
            <a:endParaRPr lang="en-US" sz="2400" dirty="0">
              <a:latin typeface="Georgia" pitchFamily="18" charset="0"/>
            </a:endParaRPr>
          </a:p>
          <a:p>
            <a:pPr marL="502920" lvl="1" indent="-182880" eaLnBrk="1" fontAlgn="auto" hangingPunct="1">
              <a:spcAft>
                <a:spcPts val="0"/>
              </a:spcAft>
              <a:buFont typeface="Wingdings" charset="2"/>
              <a:buChar char="§"/>
              <a:defRPr/>
            </a:pPr>
            <a:r>
              <a:rPr lang="en-US" sz="2400" dirty="0" smtClean="0">
                <a:solidFill>
                  <a:schemeClr val="tx2">
                    <a:lumMod val="60000"/>
                    <a:lumOff val="40000"/>
                  </a:schemeClr>
                </a:solidFill>
                <a:latin typeface="Georgia" pitchFamily="18" charset="0"/>
              </a:rPr>
              <a:t>Reading Comprehension </a:t>
            </a:r>
          </a:p>
          <a:p>
            <a:pPr lvl="2" indent="-182880" eaLnBrk="1" fontAlgn="auto" hangingPunct="1">
              <a:spcAft>
                <a:spcPts val="0"/>
              </a:spcAft>
              <a:buFont typeface="Wingdings" charset="2"/>
              <a:buChar char="§"/>
              <a:defRPr/>
            </a:pPr>
            <a:r>
              <a:rPr lang="en-US" sz="2400" dirty="0">
                <a:effectLst>
                  <a:outerShdw blurRad="38100" dist="38100" dir="2700000" algn="tl">
                    <a:srgbClr val="000000">
                      <a:alpha val="43137"/>
                    </a:srgbClr>
                  </a:outerShdw>
                </a:effectLst>
                <a:latin typeface="Georgia" pitchFamily="18" charset="0"/>
              </a:rPr>
              <a:t>Each Reading Comprehension question is based on a passage that may range in length from one paragraph to several </a:t>
            </a:r>
            <a:r>
              <a:rPr lang="en-US" sz="2400" dirty="0" smtClean="0">
                <a:effectLst>
                  <a:outerShdw blurRad="38100" dist="38100" dir="2700000" algn="tl">
                    <a:srgbClr val="000000">
                      <a:alpha val="43137"/>
                    </a:srgbClr>
                  </a:outerShdw>
                </a:effectLst>
                <a:latin typeface="Georgia" pitchFamily="18" charset="0"/>
              </a:rPr>
              <a:t>paragraphs</a:t>
            </a:r>
            <a:endParaRPr lang="en-US" sz="2400" dirty="0">
              <a:effectLst>
                <a:outerShdw blurRad="38100" dist="38100" dir="2700000" algn="tl">
                  <a:srgbClr val="000000">
                    <a:alpha val="43137"/>
                  </a:srgbClr>
                </a:outerShdw>
              </a:effectLst>
              <a:latin typeface="Georgia" pitchFamily="18" charset="0"/>
            </a:endParaRPr>
          </a:p>
          <a:p>
            <a:pPr lvl="2" indent="-182880" eaLnBrk="1" fontAlgn="auto" hangingPunct="1">
              <a:spcAft>
                <a:spcPts val="0"/>
              </a:spcAft>
              <a:buFont typeface="Wingdings" charset="2"/>
              <a:buChar char="§"/>
              <a:defRPr/>
            </a:pPr>
            <a:endParaRPr lang="en-US" dirty="0"/>
          </a:p>
          <a:p>
            <a:pPr lvl="2" indent="-182880" eaLnBrk="1" fontAlgn="auto" hangingPunct="1">
              <a:spcAft>
                <a:spcPts val="0"/>
              </a:spcAft>
              <a:buFont typeface="Wingdings" charset="2"/>
              <a:buChar char="§"/>
              <a:defRPr/>
            </a:pPr>
            <a:endParaRPr lang="en-US" dirty="0"/>
          </a:p>
          <a:p>
            <a:pPr marL="502920" lvl="1" indent="-182880" eaLnBrk="1" fontAlgn="auto" hangingPunct="1">
              <a:spcAft>
                <a:spcPts val="0"/>
              </a:spcAft>
              <a:buFont typeface="Wingdings" charset="2"/>
              <a:buChar char="§"/>
              <a:defRPr/>
            </a:pPr>
            <a:endParaRPr lang="en-US" dirty="0" smtClean="0"/>
          </a:p>
        </p:txBody>
      </p:sp>
      <p:sp>
        <p:nvSpPr>
          <p:cNvPr id="4" name="Rectangle 3"/>
          <p:cNvSpPr/>
          <p:nvPr/>
        </p:nvSpPr>
        <p:spPr>
          <a:xfrm>
            <a:off x="457200" y="381000"/>
            <a:ext cx="57912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354012"/>
            <a:ext cx="7620000" cy="1017588"/>
          </a:xfrm>
        </p:spPr>
        <p:txBody>
          <a:bodyPr>
            <a:normAutofit/>
          </a:bodyPr>
          <a:lstStyle/>
          <a:p>
            <a:pPr eaLnBrk="1" hangingPunct="1"/>
            <a:r>
              <a:rPr lang="en-US" dirty="0" smtClean="0">
                <a:solidFill>
                  <a:schemeClr val="accent4">
                    <a:lumMod val="60000"/>
                    <a:lumOff val="40000"/>
                  </a:schemeClr>
                </a:solidFill>
                <a:latin typeface="Georgia" pitchFamily="18" charset="0"/>
              </a:rPr>
              <a:t>Text Completion Sample Question</a:t>
            </a:r>
          </a:p>
        </p:txBody>
      </p:sp>
      <p:sp>
        <p:nvSpPr>
          <p:cNvPr id="3" name="Content Placeholder 2"/>
          <p:cNvSpPr>
            <a:spLocks noGrp="1"/>
          </p:cNvSpPr>
          <p:nvPr>
            <p:ph idx="1"/>
          </p:nvPr>
        </p:nvSpPr>
        <p:spPr/>
        <p:txBody>
          <a:bodyPr rtlCol="0">
            <a:normAutofit fontScale="70000" lnSpcReduction="20000"/>
          </a:bodyPr>
          <a:lstStyle/>
          <a:p>
            <a:pPr indent="-182880" eaLnBrk="1" fontAlgn="auto" hangingPunct="1">
              <a:spcAft>
                <a:spcPts val="0"/>
              </a:spcAft>
              <a:buFont typeface="Wingdings" pitchFamily="2" charset="2"/>
              <a:buNone/>
              <a:defRPr/>
            </a:pPr>
            <a:r>
              <a:rPr lang="en-US" dirty="0" smtClean="0"/>
              <a:t>The narrative that vanquished peoples have created of their defeat have, according to </a:t>
            </a:r>
            <a:r>
              <a:rPr lang="en-US" dirty="0" err="1" smtClean="0"/>
              <a:t>Schivelbusch</a:t>
            </a:r>
            <a:r>
              <a:rPr lang="en-US" dirty="0" smtClean="0"/>
              <a:t>, fallen into several identifiable types. In one of these, the vanquished manage to ___i___ the victor’s triumph as the result of some spurious advantage, the victors being truly inferior where it counts.  Often the winners ___ii___ this interpretation, worrying about the cultural or moral costs of their triumph, and so giving some credence to the losers story.</a:t>
            </a:r>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r>
              <a:rPr lang="en-US" dirty="0" smtClean="0"/>
              <a:t>	Answers for each blank are independent.  Must have </a:t>
            </a:r>
            <a:r>
              <a:rPr lang="en-US" u="sng" dirty="0" smtClean="0"/>
              <a:t>both</a:t>
            </a:r>
            <a:r>
              <a:rPr lang="en-US" dirty="0" smtClean="0"/>
              <a:t> right to get credit for a correct answer.	</a:t>
            </a:r>
          </a:p>
          <a:p>
            <a:pPr indent="-182880" eaLnBrk="1" fontAlgn="auto" hangingPunct="1">
              <a:spcAft>
                <a:spcPts val="0"/>
              </a:spcAft>
              <a:buFont typeface="Wingdings" pitchFamily="2" charset="2"/>
              <a:buNone/>
              <a:defRPr/>
            </a:pPr>
            <a:endParaRPr lang="en-US" dirty="0" smtClean="0"/>
          </a:p>
          <a:p>
            <a:pPr indent="-182880" eaLnBrk="1" fontAlgn="auto" hangingPunct="1">
              <a:spcAft>
                <a:spcPts val="0"/>
              </a:spcAft>
              <a:buFont typeface="Wingdings" pitchFamily="2" charset="2"/>
              <a:buNone/>
              <a:defRPr/>
            </a:pPr>
            <a:endParaRPr lang="en-US" dirty="0"/>
          </a:p>
        </p:txBody>
      </p:sp>
      <p:graphicFrame>
        <p:nvGraphicFramePr>
          <p:cNvPr id="4" name="Table 3"/>
          <p:cNvGraphicFramePr>
            <a:graphicFrameLocks noGrp="1"/>
          </p:cNvGraphicFramePr>
          <p:nvPr/>
        </p:nvGraphicFramePr>
        <p:xfrm>
          <a:off x="2362200" y="3886200"/>
          <a:ext cx="3810000" cy="1752599"/>
        </p:xfrm>
        <a:graphic>
          <a:graphicData uri="http://schemas.openxmlformats.org/drawingml/2006/table">
            <a:tbl>
              <a:tblPr firstRow="1" bandRow="1">
                <a:tableStyleId>{5C22544A-7EE6-4342-B048-85BDC9FD1C3A}</a:tableStyleId>
              </a:tblPr>
              <a:tblGrid>
                <a:gridCol w="1447800"/>
                <a:gridCol w="2362200"/>
              </a:tblGrid>
              <a:tr h="370790">
                <a:tc>
                  <a:txBody>
                    <a:bodyPr/>
                    <a:lstStyle/>
                    <a:p>
                      <a:r>
                        <a:rPr lang="en-US" sz="1800" dirty="0" smtClean="0"/>
                        <a:t>Blank</a:t>
                      </a:r>
                      <a:r>
                        <a:rPr lang="en-US" sz="1800" baseline="0" dirty="0" smtClean="0"/>
                        <a:t> i</a:t>
                      </a:r>
                      <a:endParaRPr lang="en-US" sz="1800" dirty="0"/>
                    </a:p>
                  </a:txBody>
                  <a:tcPr marT="45713" marB="45713"/>
                </a:tc>
                <a:tc>
                  <a:txBody>
                    <a:bodyPr/>
                    <a:lstStyle/>
                    <a:p>
                      <a:r>
                        <a:rPr lang="en-US" sz="1800" dirty="0" smtClean="0"/>
                        <a:t> Blank ii</a:t>
                      </a:r>
                      <a:endParaRPr lang="en-US" sz="1800" dirty="0"/>
                    </a:p>
                  </a:txBody>
                  <a:tcPr marT="45713" marB="45713"/>
                </a:tc>
              </a:tr>
              <a:tr h="370790">
                <a:tc>
                  <a:txBody>
                    <a:bodyPr/>
                    <a:lstStyle/>
                    <a:p>
                      <a:r>
                        <a:rPr lang="en-US" sz="1800" dirty="0" smtClean="0"/>
                        <a:t>anoint</a:t>
                      </a:r>
                      <a:endParaRPr lang="en-US" sz="1800" dirty="0"/>
                    </a:p>
                  </a:txBody>
                  <a:tcPr marT="45713" marB="45713"/>
                </a:tc>
                <a:tc>
                  <a:txBody>
                    <a:bodyPr/>
                    <a:lstStyle/>
                    <a:p>
                      <a:r>
                        <a:rPr lang="en-US" sz="1800" dirty="0" smtClean="0"/>
                        <a:t>take issue with</a:t>
                      </a:r>
                      <a:endParaRPr lang="en-US" sz="1800" dirty="0"/>
                    </a:p>
                  </a:txBody>
                  <a:tcPr marT="45713" marB="45713"/>
                </a:tc>
              </a:tr>
              <a:tr h="370790">
                <a:tc>
                  <a:txBody>
                    <a:bodyPr/>
                    <a:lstStyle/>
                    <a:p>
                      <a:r>
                        <a:rPr lang="en-US" sz="1800" dirty="0" smtClean="0"/>
                        <a:t>construe</a:t>
                      </a:r>
                      <a:endParaRPr lang="en-US" sz="1800" dirty="0"/>
                    </a:p>
                  </a:txBody>
                  <a:tcPr marT="45713" marB="45713"/>
                </a:tc>
                <a:tc>
                  <a:txBody>
                    <a:bodyPr/>
                    <a:lstStyle/>
                    <a:p>
                      <a:r>
                        <a:rPr lang="en-US" sz="1800" dirty="0" smtClean="0"/>
                        <a:t>disregard</a:t>
                      </a:r>
                      <a:endParaRPr lang="en-US" sz="1800" dirty="0"/>
                    </a:p>
                  </a:txBody>
                  <a:tcPr marT="45713" marB="45713"/>
                </a:tc>
              </a:tr>
              <a:tr h="640229">
                <a:tc>
                  <a:txBody>
                    <a:bodyPr/>
                    <a:lstStyle/>
                    <a:p>
                      <a:r>
                        <a:rPr lang="en-US" sz="1800" dirty="0" smtClean="0"/>
                        <a:t>acknowledge</a:t>
                      </a:r>
                      <a:endParaRPr lang="en-US" sz="1800" dirty="0"/>
                    </a:p>
                  </a:txBody>
                  <a:tcPr marT="45713" marB="45713"/>
                </a:tc>
                <a:tc>
                  <a:txBody>
                    <a:bodyPr/>
                    <a:lstStyle/>
                    <a:p>
                      <a:r>
                        <a:rPr lang="en-US" sz="1800" dirty="0" smtClean="0"/>
                        <a:t>collude in</a:t>
                      </a:r>
                      <a:endParaRPr lang="en-US" sz="1800" dirty="0"/>
                    </a:p>
                  </a:txBody>
                  <a:tcPr marT="45713" marB="45713"/>
                </a:tc>
              </a:tr>
            </a:tbl>
          </a:graphicData>
        </a:graphic>
      </p:graphicFrame>
      <p:pic>
        <p:nvPicPr>
          <p:cNvPr id="34837" name="Picture 5" descr="tc3"/>
          <p:cNvPicPr>
            <a:picLocks noChangeAspect="1" noChangeArrowheads="1"/>
          </p:cNvPicPr>
          <p:nvPr/>
        </p:nvPicPr>
        <p:blipFill>
          <a:blip r:embed="rId3">
            <a:extLst>
              <a:ext uri="{28A0092B-C50C-407E-A947-70E740481C1C}">
                <a14:useLocalDpi xmlns:a14="http://schemas.microsoft.com/office/drawing/2010/main" val="0"/>
              </a:ext>
            </a:extLst>
          </a:blip>
          <a:srcRect b="20987"/>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609600"/>
            <a:ext cx="6248400" cy="1154113"/>
          </a:xfrm>
        </p:spPr>
        <p:txBody>
          <a:bodyPr>
            <a:normAutofit/>
          </a:bodyPr>
          <a:lstStyle/>
          <a:p>
            <a:pPr eaLnBrk="1" hangingPunct="1"/>
            <a:r>
              <a:rPr lang="en-US" dirty="0" smtClean="0">
                <a:solidFill>
                  <a:schemeClr val="accent4">
                    <a:lumMod val="60000"/>
                    <a:lumOff val="40000"/>
                  </a:schemeClr>
                </a:solidFill>
                <a:latin typeface="Georgia" pitchFamily="18" charset="0"/>
              </a:rPr>
              <a:t>Text Completion Answer</a:t>
            </a:r>
          </a:p>
        </p:txBody>
      </p:sp>
      <p:pic>
        <p:nvPicPr>
          <p:cNvPr id="35843" name="Picture 5" descr="answered TC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524000" y="2286000"/>
            <a:ext cx="5334260" cy="4106863"/>
          </a:xfrm>
        </p:spPr>
      </p:pic>
      <p:sp>
        <p:nvSpPr>
          <p:cNvPr id="4" name="Rectangle 3"/>
          <p:cNvSpPr/>
          <p:nvPr/>
        </p:nvSpPr>
        <p:spPr>
          <a:xfrm>
            <a:off x="228600" y="457200"/>
            <a:ext cx="5715000" cy="13065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8557"/>
            <a:ext cx="8229600" cy="712788"/>
          </a:xfrm>
        </p:spPr>
        <p:txBody>
          <a:bodyPr rtlCol="0">
            <a:normAutofit fontScale="90000"/>
          </a:bodyPr>
          <a:lstStyle/>
          <a:p>
            <a:pPr eaLnBrk="1" fontAlgn="auto" hangingPunct="1">
              <a:spcAft>
                <a:spcPts val="0"/>
              </a:spcAft>
              <a:defRPr/>
            </a:pPr>
            <a:r>
              <a:rPr lang="en-US" sz="3600" dirty="0" smtClean="0">
                <a:solidFill>
                  <a:schemeClr val="accent4">
                    <a:lumMod val="60000"/>
                    <a:lumOff val="40000"/>
                  </a:schemeClr>
                </a:solidFill>
              </a:rPr>
              <a:t/>
            </a:r>
            <a:br>
              <a:rPr lang="en-US" sz="3600" dirty="0" smtClean="0">
                <a:solidFill>
                  <a:schemeClr val="accent4">
                    <a:lumMod val="60000"/>
                    <a:lumOff val="40000"/>
                  </a:schemeClr>
                </a:solidFill>
              </a:rPr>
            </a:br>
            <a:r>
              <a:rPr lang="en-US" sz="4400" dirty="0" smtClean="0">
                <a:solidFill>
                  <a:schemeClr val="accent4">
                    <a:lumMod val="60000"/>
                    <a:lumOff val="40000"/>
                  </a:schemeClr>
                </a:solidFill>
                <a:latin typeface="Georgia" pitchFamily="18" charset="0"/>
              </a:rPr>
              <a:t/>
            </a:r>
            <a:br>
              <a:rPr lang="en-US" sz="4400" dirty="0" smtClean="0">
                <a:solidFill>
                  <a:schemeClr val="accent4">
                    <a:lumMod val="60000"/>
                    <a:lumOff val="40000"/>
                  </a:schemeClr>
                </a:solidFill>
                <a:latin typeface="Georgia" pitchFamily="18" charset="0"/>
              </a:rPr>
            </a:br>
            <a:r>
              <a:rPr lang="en-US" sz="4000" dirty="0">
                <a:solidFill>
                  <a:schemeClr val="accent4">
                    <a:lumMod val="60000"/>
                    <a:lumOff val="40000"/>
                  </a:schemeClr>
                </a:solidFill>
                <a:latin typeface="Georgia" pitchFamily="18" charset="0"/>
              </a:rPr>
              <a:t>Sentence Equivalence Sample </a:t>
            </a:r>
            <a:r>
              <a:rPr lang="en-US" sz="4000" dirty="0" smtClean="0">
                <a:solidFill>
                  <a:schemeClr val="accent4">
                    <a:lumMod val="60000"/>
                    <a:lumOff val="40000"/>
                  </a:schemeClr>
                </a:solidFill>
                <a:latin typeface="Georgia" pitchFamily="18" charset="0"/>
              </a:rPr>
              <a:t>Question</a:t>
            </a:r>
            <a:endParaRPr lang="en-US" sz="4000" dirty="0">
              <a:solidFill>
                <a:schemeClr val="accent4">
                  <a:lumMod val="60000"/>
                  <a:lumOff val="40000"/>
                </a:schemeClr>
              </a:solidFill>
              <a:latin typeface="Georgia" pitchFamily="18" charset="0"/>
            </a:endParaRPr>
          </a:p>
        </p:txBody>
      </p:sp>
      <p:sp>
        <p:nvSpPr>
          <p:cNvPr id="3" name="Content Placeholder 2"/>
          <p:cNvSpPr>
            <a:spLocks noGrp="1"/>
          </p:cNvSpPr>
          <p:nvPr>
            <p:ph idx="1"/>
          </p:nvPr>
        </p:nvSpPr>
        <p:spPr>
          <a:xfrm>
            <a:off x="457200" y="1447800"/>
            <a:ext cx="8229600" cy="4572000"/>
          </a:xfrm>
        </p:spPr>
        <p:txBody>
          <a:bodyPr rtlCol="0">
            <a:normAutofit fontScale="92500"/>
          </a:bodyPr>
          <a:lstStyle/>
          <a:p>
            <a:pPr marL="0" indent="0" eaLnBrk="1" fontAlgn="auto" hangingPunct="1">
              <a:spcAft>
                <a:spcPts val="0"/>
              </a:spcAft>
              <a:buFont typeface="Wingdings" pitchFamily="2" charset="2"/>
              <a:buNone/>
              <a:defRPr/>
            </a:pPr>
            <a:r>
              <a:rPr lang="en-US" b="1" dirty="0" smtClean="0"/>
              <a:t>Select </a:t>
            </a:r>
            <a:r>
              <a:rPr lang="en-US" b="1" dirty="0"/>
              <a:t>the </a:t>
            </a:r>
            <a:r>
              <a:rPr lang="en-US" b="1" i="1" dirty="0"/>
              <a:t>two</a:t>
            </a:r>
            <a:r>
              <a:rPr lang="en-US" b="1" dirty="0"/>
              <a:t> answer choices that, when used to complete the sentence, fit the meaning of the sentence as a whole </a:t>
            </a:r>
            <a:r>
              <a:rPr lang="en-US" b="1" i="1" dirty="0"/>
              <a:t>and</a:t>
            </a:r>
            <a:r>
              <a:rPr lang="en-US" b="1" dirty="0"/>
              <a:t> produce completed sentences that are alike in meaning</a:t>
            </a:r>
            <a:r>
              <a:rPr lang="en-US" b="1" dirty="0" smtClean="0"/>
              <a:t>.</a:t>
            </a:r>
          </a:p>
          <a:p>
            <a:pPr marL="0" indent="0" eaLnBrk="1" fontAlgn="auto" hangingPunct="1">
              <a:spcAft>
                <a:spcPts val="0"/>
              </a:spcAft>
              <a:buFont typeface="Wingdings" pitchFamily="2" charset="2"/>
              <a:buNone/>
              <a:defRPr/>
            </a:pPr>
            <a:r>
              <a:rPr lang="en-US" dirty="0" smtClean="0"/>
              <a:t>2. It </a:t>
            </a:r>
            <a:r>
              <a:rPr lang="en-US" dirty="0"/>
              <a:t>was her view that the country's problems had been _______ by foreign technocrats, so that to ask for such assistance again would be counterproductive.</a:t>
            </a:r>
          </a:p>
          <a:p>
            <a:pPr marL="457200" lvl="1" indent="0" eaLnBrk="1" fontAlgn="auto" hangingPunct="1">
              <a:spcAft>
                <a:spcPts val="0"/>
              </a:spcAft>
              <a:buFont typeface="Wingdings" pitchFamily="2" charset="2"/>
              <a:buNone/>
              <a:defRPr/>
            </a:pPr>
            <a:r>
              <a:rPr lang="en-US" sz="2000" dirty="0" smtClean="0"/>
              <a:t>		ameliorated</a:t>
            </a:r>
            <a:endParaRPr lang="en-US" sz="2000" dirty="0"/>
          </a:p>
          <a:p>
            <a:pPr marL="457200" lvl="1" indent="0" eaLnBrk="1" fontAlgn="auto" hangingPunct="1">
              <a:spcAft>
                <a:spcPts val="0"/>
              </a:spcAft>
              <a:buFont typeface="Wingdings" pitchFamily="2" charset="2"/>
              <a:buNone/>
              <a:defRPr/>
            </a:pPr>
            <a:r>
              <a:rPr lang="en-US" sz="2000" dirty="0" smtClean="0"/>
              <a:t>		ascertained</a:t>
            </a:r>
            <a:endParaRPr lang="en-US" sz="2000" dirty="0"/>
          </a:p>
          <a:p>
            <a:pPr marL="457200" lvl="1" indent="0" eaLnBrk="1" fontAlgn="auto" hangingPunct="1">
              <a:spcAft>
                <a:spcPts val="0"/>
              </a:spcAft>
              <a:buFont typeface="Wingdings" pitchFamily="2" charset="2"/>
              <a:buNone/>
              <a:defRPr/>
            </a:pPr>
            <a:r>
              <a:rPr lang="en-US" sz="2000" dirty="0" smtClean="0"/>
              <a:t>		diagnosed                	Note: Square boxes denote that </a:t>
            </a:r>
            <a:endParaRPr lang="en-US" sz="2000" dirty="0"/>
          </a:p>
          <a:p>
            <a:pPr marL="457200" lvl="1" indent="0" eaLnBrk="1" fontAlgn="auto" hangingPunct="1">
              <a:spcAft>
                <a:spcPts val="0"/>
              </a:spcAft>
              <a:buFont typeface="Wingdings" pitchFamily="2" charset="2"/>
              <a:buNone/>
              <a:defRPr/>
            </a:pPr>
            <a:r>
              <a:rPr lang="en-US" sz="2000" dirty="0" smtClean="0"/>
              <a:t>		exacerbated		more than one answer is possible </a:t>
            </a:r>
            <a:endParaRPr lang="en-US" sz="2000" dirty="0"/>
          </a:p>
          <a:p>
            <a:pPr marL="457200" lvl="1" indent="0" eaLnBrk="1" fontAlgn="auto" hangingPunct="1">
              <a:spcAft>
                <a:spcPts val="0"/>
              </a:spcAft>
              <a:buFont typeface="Wingdings" pitchFamily="2" charset="2"/>
              <a:buNone/>
              <a:defRPr/>
            </a:pPr>
            <a:r>
              <a:rPr lang="en-US" sz="2000" dirty="0" smtClean="0"/>
              <a:t>		overlooked		or, in this case, needed</a:t>
            </a:r>
            <a:endParaRPr lang="en-US" sz="2000" dirty="0"/>
          </a:p>
          <a:p>
            <a:pPr marL="457200" lvl="1" indent="0" eaLnBrk="1" fontAlgn="auto" hangingPunct="1">
              <a:spcAft>
                <a:spcPts val="0"/>
              </a:spcAft>
              <a:buFont typeface="Wingdings" pitchFamily="2" charset="2"/>
              <a:buNone/>
              <a:defRPr/>
            </a:pPr>
            <a:r>
              <a:rPr lang="en-US" sz="2000" dirty="0" smtClean="0"/>
              <a:t>		worsened</a:t>
            </a:r>
            <a:endParaRPr lang="en-US" sz="2000" dirty="0"/>
          </a:p>
          <a:p>
            <a:pPr indent="-182880" eaLnBrk="1" fontAlgn="auto" hangingPunct="1">
              <a:spcAft>
                <a:spcPts val="0"/>
              </a:spcAft>
              <a:buFont typeface="Wingdings" charset="2"/>
              <a:buChar char="§"/>
              <a:defRPr/>
            </a:pPr>
            <a:endParaRPr lang="en-US" dirty="0"/>
          </a:p>
        </p:txBody>
      </p:sp>
      <p:sp>
        <p:nvSpPr>
          <p:cNvPr id="10" name="Frame 9"/>
          <p:cNvSpPr/>
          <p:nvPr/>
        </p:nvSpPr>
        <p:spPr bwMode="auto">
          <a:xfrm>
            <a:off x="1892300" y="35814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sp>
        <p:nvSpPr>
          <p:cNvPr id="11" name="Frame 10"/>
          <p:cNvSpPr/>
          <p:nvPr/>
        </p:nvSpPr>
        <p:spPr bwMode="auto">
          <a:xfrm>
            <a:off x="1892300" y="39624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sp>
        <p:nvSpPr>
          <p:cNvPr id="12" name="Frame 11"/>
          <p:cNvSpPr/>
          <p:nvPr/>
        </p:nvSpPr>
        <p:spPr bwMode="auto">
          <a:xfrm>
            <a:off x="1905000" y="43434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sp>
        <p:nvSpPr>
          <p:cNvPr id="13" name="Frame 12"/>
          <p:cNvSpPr/>
          <p:nvPr/>
        </p:nvSpPr>
        <p:spPr bwMode="auto">
          <a:xfrm>
            <a:off x="1906588" y="46990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sp>
        <p:nvSpPr>
          <p:cNvPr id="14" name="Frame 13"/>
          <p:cNvSpPr/>
          <p:nvPr/>
        </p:nvSpPr>
        <p:spPr bwMode="auto">
          <a:xfrm>
            <a:off x="1892300" y="50292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sp>
        <p:nvSpPr>
          <p:cNvPr id="15" name="Frame 14"/>
          <p:cNvSpPr/>
          <p:nvPr/>
        </p:nvSpPr>
        <p:spPr bwMode="auto">
          <a:xfrm>
            <a:off x="1906588" y="5410200"/>
            <a:ext cx="228600" cy="1524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Times New Roman" charset="0"/>
            </a:endParaRPr>
          </a:p>
        </p:txBody>
      </p:sp>
      <p:pic>
        <p:nvPicPr>
          <p:cNvPr id="36874" name="Picture 5" descr="seq"/>
          <p:cNvPicPr>
            <a:picLocks noChangeAspect="1" noChangeArrowheads="1"/>
          </p:cNvPicPr>
          <p:nvPr/>
        </p:nvPicPr>
        <p:blipFill>
          <a:blip r:embed="rId3">
            <a:extLst>
              <a:ext uri="{28A0092B-C50C-407E-A947-70E740481C1C}">
                <a14:useLocalDpi xmlns:a14="http://schemas.microsoft.com/office/drawing/2010/main" val="0"/>
              </a:ext>
            </a:extLst>
          </a:blip>
          <a:srcRect b="28563"/>
          <a:stretch>
            <a:fillRect/>
          </a:stretch>
        </p:blipFill>
        <p:spPr bwMode="auto">
          <a:xfrm>
            <a:off x="1588" y="1524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4800" y="628650"/>
            <a:ext cx="6629400" cy="1066800"/>
          </a:xfrm>
        </p:spPr>
        <p:txBody>
          <a:bodyPr>
            <a:normAutofit/>
          </a:bodyPr>
          <a:lstStyle/>
          <a:p>
            <a:pPr eaLnBrk="1" hangingPunct="1"/>
            <a:r>
              <a:rPr lang="en-US" dirty="0" smtClean="0">
                <a:solidFill>
                  <a:schemeClr val="accent4">
                    <a:lumMod val="60000"/>
                    <a:lumOff val="40000"/>
                  </a:schemeClr>
                </a:solidFill>
                <a:latin typeface="Georgia" pitchFamily="18" charset="0"/>
              </a:rPr>
              <a:t>Sentence Equivalence Answer</a:t>
            </a:r>
          </a:p>
        </p:txBody>
      </p:sp>
      <p:pic>
        <p:nvPicPr>
          <p:cNvPr id="37891" name="Picture 5" descr="answered seq"/>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438304" y="2286000"/>
            <a:ext cx="5334260" cy="4106863"/>
          </a:xfrm>
        </p:spPr>
      </p:pic>
      <p:sp>
        <p:nvSpPr>
          <p:cNvPr id="4" name="Rectangle 3"/>
          <p:cNvSpPr/>
          <p:nvPr/>
        </p:nvSpPr>
        <p:spPr>
          <a:xfrm>
            <a:off x="219364" y="457200"/>
            <a:ext cx="6553200" cy="1181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609600"/>
            <a:ext cx="5638800" cy="1169988"/>
          </a:xfrm>
        </p:spPr>
        <p:txBody>
          <a:bodyPr/>
          <a:lstStyle/>
          <a:p>
            <a:pPr eaLnBrk="1" hangingPunct="1"/>
            <a:r>
              <a:rPr lang="en-US" dirty="0" smtClean="0">
                <a:solidFill>
                  <a:schemeClr val="accent4">
                    <a:lumMod val="60000"/>
                    <a:lumOff val="40000"/>
                  </a:schemeClr>
                </a:solidFill>
                <a:latin typeface="Georgia" pitchFamily="18" charset="0"/>
              </a:rPr>
              <a:t>Reading Comprehension</a:t>
            </a:r>
          </a:p>
        </p:txBody>
      </p:sp>
      <p:sp>
        <p:nvSpPr>
          <p:cNvPr id="3" name="Content Placeholder 2"/>
          <p:cNvSpPr>
            <a:spLocks noGrp="1"/>
          </p:cNvSpPr>
          <p:nvPr>
            <p:ph idx="1"/>
          </p:nvPr>
        </p:nvSpPr>
        <p:spPr>
          <a:xfrm>
            <a:off x="304800" y="1676400"/>
            <a:ext cx="8229600" cy="5029200"/>
          </a:xfrm>
        </p:spPr>
        <p:txBody>
          <a:bodyPr rtlCol="0">
            <a:normAutofit fontScale="92500" lnSpcReduction="20000"/>
          </a:bodyPr>
          <a:lstStyle/>
          <a:p>
            <a:endParaRPr lang="en-US" dirty="0" smtClean="0">
              <a:effectLst/>
            </a:endParaRPr>
          </a:p>
          <a:p>
            <a:r>
              <a:rPr lang="en-US" sz="2200" dirty="0">
                <a:latin typeface="Georgia" pitchFamily="18" charset="0"/>
              </a:rPr>
              <a:t>The test contains approximately 10 passages, with 1-6 questions/passage.</a:t>
            </a:r>
          </a:p>
          <a:p>
            <a:pPr lvl="1"/>
            <a:r>
              <a:rPr lang="en-US" sz="2200" dirty="0">
                <a:latin typeface="Georgia" pitchFamily="18" charset="0"/>
              </a:rPr>
              <a:t>Most - one paragraph,  and only one or two - several paragraphs </a:t>
            </a:r>
          </a:p>
          <a:p>
            <a:r>
              <a:rPr lang="en-US" sz="2200" dirty="0">
                <a:latin typeface="Georgia" pitchFamily="18" charset="0"/>
              </a:rPr>
              <a:t>Drawn from: physical sciences, biological sciences, social sciences, business, arts and humanities and everyday topics. Based on material in books and periodicals, - academic and nonacademic </a:t>
            </a:r>
            <a:endParaRPr lang="en-US" sz="2200" dirty="0" smtClean="0">
              <a:latin typeface="Georgia" pitchFamily="18" charset="0"/>
            </a:endParaRPr>
          </a:p>
          <a:p>
            <a:r>
              <a:rPr lang="en-US" sz="2200" dirty="0" smtClean="0">
                <a:latin typeface="Georgia" pitchFamily="18" charset="0"/>
              </a:rPr>
              <a:t>No </a:t>
            </a:r>
            <a:r>
              <a:rPr lang="en-US" sz="2200" dirty="0">
                <a:latin typeface="Georgia" pitchFamily="18" charset="0"/>
              </a:rPr>
              <a:t>special knowledge needed of the field</a:t>
            </a:r>
          </a:p>
          <a:p>
            <a:r>
              <a:rPr lang="en-US" sz="2200" dirty="0">
                <a:latin typeface="Georgia" pitchFamily="18" charset="0"/>
              </a:rPr>
              <a:t>These questions make up about 1/2 of the questions in the verbal section</a:t>
            </a:r>
          </a:p>
          <a:p>
            <a:r>
              <a:rPr lang="en-US" sz="2200" dirty="0">
                <a:latin typeface="Georgia" pitchFamily="18" charset="0"/>
              </a:rPr>
              <a:t>Questions focus on deciphering main ideas, authors purpose, what is specifically stated, what is implied or suggested, and deciding what might come next, etc. Be careful not to pick an answer choice simply because it is a true statement</a:t>
            </a:r>
          </a:p>
          <a:p>
            <a:pPr indent="-182880" eaLnBrk="1" fontAlgn="auto" hangingPunct="1">
              <a:spcAft>
                <a:spcPts val="0"/>
              </a:spcAft>
              <a:buFont typeface="Wingdings" charset="2"/>
              <a:buChar char="§"/>
              <a:defRPr/>
            </a:pPr>
            <a:r>
              <a:rPr lang="en-US" sz="2200" dirty="0" smtClean="0">
                <a:latin typeface="Georgia" pitchFamily="18" charset="0"/>
              </a:rPr>
              <a:t>Mix of standard one answer M/C questions, questions where you choose all answers that are correct and questions where you choose an exemplar sentence.  Shape of check boxes tells you whether more than one answer </a:t>
            </a:r>
            <a:r>
              <a:rPr lang="en-US" sz="2200" u="sng" dirty="0" smtClean="0">
                <a:latin typeface="Georgia" pitchFamily="18" charset="0"/>
              </a:rPr>
              <a:t>may</a:t>
            </a:r>
            <a:r>
              <a:rPr lang="en-US" sz="2200" dirty="0" smtClean="0">
                <a:latin typeface="Georgia" pitchFamily="18" charset="0"/>
              </a:rPr>
              <a:t> be needed</a:t>
            </a:r>
          </a:p>
        </p:txBody>
      </p:sp>
      <p:sp>
        <p:nvSpPr>
          <p:cNvPr id="4" name="Rectangle 3"/>
          <p:cNvSpPr/>
          <p:nvPr/>
        </p:nvSpPr>
        <p:spPr>
          <a:xfrm>
            <a:off x="304800" y="457200"/>
            <a:ext cx="53340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67481" y="609600"/>
            <a:ext cx="7757319" cy="1154113"/>
          </a:xfrm>
        </p:spPr>
        <p:txBody>
          <a:bodyPr>
            <a:normAutofit/>
          </a:bodyPr>
          <a:lstStyle/>
          <a:p>
            <a:pPr eaLnBrk="1" hangingPunct="1"/>
            <a:r>
              <a:rPr lang="en-US" dirty="0" smtClean="0">
                <a:solidFill>
                  <a:schemeClr val="accent4">
                    <a:lumMod val="60000"/>
                    <a:lumOff val="40000"/>
                  </a:schemeClr>
                </a:solidFill>
                <a:latin typeface="Georgia" pitchFamily="18" charset="0"/>
              </a:rPr>
              <a:t>Reading Comprehension Example</a:t>
            </a:r>
            <a:r>
              <a:rPr lang="en-US" dirty="0" smtClean="0">
                <a:solidFill>
                  <a:schemeClr val="accent4">
                    <a:lumMod val="60000"/>
                    <a:lumOff val="40000"/>
                  </a:schemeClr>
                </a:solidFill>
              </a:rPr>
              <a:t> #1</a:t>
            </a:r>
          </a:p>
        </p:txBody>
      </p:sp>
      <p:pic>
        <p:nvPicPr>
          <p:cNvPr id="39939" name="Picture 8" descr="SSMC"/>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621790" y="2133601"/>
            <a:ext cx="5286554" cy="4070134"/>
          </a:xfrm>
        </p:spPr>
      </p:pic>
      <p:sp>
        <p:nvSpPr>
          <p:cNvPr id="39940" name="TextBox 5"/>
          <p:cNvSpPr txBox="1">
            <a:spLocks noChangeArrowheads="1"/>
          </p:cNvSpPr>
          <p:nvPr/>
        </p:nvSpPr>
        <p:spPr bwMode="auto">
          <a:xfrm>
            <a:off x="1621790" y="24384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en-US"/>
          </a:p>
        </p:txBody>
      </p:sp>
      <p:sp>
        <p:nvSpPr>
          <p:cNvPr id="5" name="Rectangle 4"/>
          <p:cNvSpPr/>
          <p:nvPr/>
        </p:nvSpPr>
        <p:spPr>
          <a:xfrm>
            <a:off x="167481" y="381000"/>
            <a:ext cx="7757319" cy="13065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09600" y="6096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Reading Comprehension</a:t>
            </a:r>
            <a:br>
              <a:rPr lang="en-US" dirty="0" smtClean="0">
                <a:solidFill>
                  <a:schemeClr val="accent4">
                    <a:lumMod val="60000"/>
                    <a:lumOff val="40000"/>
                  </a:schemeClr>
                </a:solidFill>
                <a:latin typeface="Georgia" pitchFamily="18" charset="0"/>
              </a:rPr>
            </a:br>
            <a:r>
              <a:rPr lang="en-US" dirty="0" smtClean="0">
                <a:solidFill>
                  <a:schemeClr val="accent4">
                    <a:lumMod val="60000"/>
                    <a:lumOff val="40000"/>
                  </a:schemeClr>
                </a:solidFill>
                <a:latin typeface="Georgia" pitchFamily="18" charset="0"/>
              </a:rPr>
              <a:t>Example #2</a:t>
            </a:r>
          </a:p>
        </p:txBody>
      </p:sp>
      <p:pic>
        <p:nvPicPr>
          <p:cNvPr id="40963" name="Picture 5" descr="msmc"/>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013286" y="2057400"/>
            <a:ext cx="5862120" cy="4513262"/>
          </a:xfrm>
        </p:spPr>
      </p:pic>
      <p:sp>
        <p:nvSpPr>
          <p:cNvPr id="4" name="Rectangle 3"/>
          <p:cNvSpPr/>
          <p:nvPr/>
        </p:nvSpPr>
        <p:spPr>
          <a:xfrm>
            <a:off x="457200" y="457200"/>
            <a:ext cx="5867400" cy="13065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3400" y="6096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Reading Comprehension</a:t>
            </a:r>
            <a:br>
              <a:rPr lang="en-US" dirty="0" smtClean="0">
                <a:solidFill>
                  <a:schemeClr val="accent4">
                    <a:lumMod val="60000"/>
                    <a:lumOff val="40000"/>
                  </a:schemeClr>
                </a:solidFill>
                <a:latin typeface="Georgia" pitchFamily="18" charset="0"/>
              </a:rPr>
            </a:br>
            <a:r>
              <a:rPr lang="en-US" dirty="0" smtClean="0">
                <a:solidFill>
                  <a:schemeClr val="accent4">
                    <a:lumMod val="60000"/>
                    <a:lumOff val="40000"/>
                  </a:schemeClr>
                </a:solidFill>
                <a:latin typeface="Georgia" pitchFamily="18" charset="0"/>
              </a:rPr>
              <a:t>Example #3</a:t>
            </a:r>
          </a:p>
        </p:txBody>
      </p:sp>
      <p:pic>
        <p:nvPicPr>
          <p:cNvPr id="41987" name="Picture 5" descr="sip"/>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640263" y="2336800"/>
            <a:ext cx="4674437" cy="3598863"/>
          </a:xfrm>
        </p:spPr>
      </p:pic>
      <p:sp>
        <p:nvSpPr>
          <p:cNvPr id="4" name="Rectangle 3"/>
          <p:cNvSpPr/>
          <p:nvPr/>
        </p:nvSpPr>
        <p:spPr>
          <a:xfrm>
            <a:off x="457200" y="381000"/>
            <a:ext cx="5410200" cy="13827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680243"/>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Graduate Record Exams</a:t>
            </a:r>
            <a:br>
              <a:rPr lang="en-US" dirty="0" smtClean="0">
                <a:solidFill>
                  <a:schemeClr val="accent4">
                    <a:lumMod val="60000"/>
                    <a:lumOff val="40000"/>
                  </a:schemeClr>
                </a:solidFill>
                <a:latin typeface="Georgia" pitchFamily="18" charset="0"/>
              </a:rPr>
            </a:br>
            <a:r>
              <a:rPr lang="en-US" sz="2800" dirty="0" smtClean="0">
                <a:solidFill>
                  <a:schemeClr val="accent4">
                    <a:lumMod val="60000"/>
                    <a:lumOff val="40000"/>
                  </a:schemeClr>
                </a:solidFill>
                <a:latin typeface="Georgia" pitchFamily="18" charset="0"/>
              </a:rPr>
              <a:t>-Evaluating readiness for graduate study -</a:t>
            </a:r>
          </a:p>
        </p:txBody>
      </p:sp>
      <p:sp>
        <p:nvSpPr>
          <p:cNvPr id="3" name="Content Placeholder 2"/>
          <p:cNvSpPr>
            <a:spLocks noGrp="1"/>
          </p:cNvSpPr>
          <p:nvPr>
            <p:ph idx="1"/>
          </p:nvPr>
        </p:nvSpPr>
        <p:spPr>
          <a:xfrm>
            <a:off x="762000" y="2286000"/>
            <a:ext cx="7315200" cy="3886200"/>
          </a:xfrm>
        </p:spPr>
        <p:txBody>
          <a:bodyPr rtlCol="0">
            <a:normAutofit fontScale="70000" lnSpcReduction="20000"/>
          </a:bodyPr>
          <a:lstStyle/>
          <a:p>
            <a:pPr indent="-182880" eaLnBrk="1" fontAlgn="auto" hangingPunct="1">
              <a:lnSpc>
                <a:spcPct val="120000"/>
              </a:lnSpc>
              <a:spcAft>
                <a:spcPts val="0"/>
              </a:spcAft>
              <a:buFont typeface="Wingdings" pitchFamily="2" charset="2"/>
              <a:buNone/>
              <a:defRPr/>
            </a:pPr>
            <a:r>
              <a:rPr lang="en-US" sz="4100" u="sng" dirty="0" smtClean="0">
                <a:latin typeface="Georgia" pitchFamily="18" charset="0"/>
              </a:rPr>
              <a:t>Revised</a:t>
            </a:r>
            <a:r>
              <a:rPr lang="en-US" sz="4100" dirty="0" smtClean="0">
                <a:latin typeface="Georgia" pitchFamily="18" charset="0"/>
              </a:rPr>
              <a:t> General Test - $205</a:t>
            </a:r>
            <a:r>
              <a:rPr lang="en-US" sz="4100" dirty="0" smtClean="0">
                <a:solidFill>
                  <a:schemeClr val="bg1"/>
                </a:solidFill>
                <a:latin typeface="Georgia" pitchFamily="18" charset="0"/>
              </a:rPr>
              <a:t/>
            </a:r>
            <a:br>
              <a:rPr lang="en-US" sz="4100" dirty="0" smtClean="0">
                <a:solidFill>
                  <a:schemeClr val="bg1"/>
                </a:solidFill>
                <a:latin typeface="Georgia" pitchFamily="18" charset="0"/>
              </a:rPr>
            </a:br>
            <a:r>
              <a:rPr lang="en-US" sz="2400" i="1" dirty="0" smtClean="0">
                <a:solidFill>
                  <a:schemeClr val="bg1"/>
                </a:solidFill>
                <a:latin typeface="Georgia" pitchFamily="18" charset="0"/>
              </a:rPr>
              <a:t>Started Aug. 1, 2011 – New format, content &amp; question types</a:t>
            </a:r>
          </a:p>
          <a:p>
            <a:pPr marL="342900" lvl="1" indent="-342900" eaLnBrk="1" fontAlgn="auto" hangingPunct="1">
              <a:spcAft>
                <a:spcPts val="0"/>
              </a:spcAft>
              <a:buClr>
                <a:schemeClr val="hlink"/>
              </a:buClr>
              <a:buFont typeface="Wingdings" pitchFamily="2" charset="2"/>
              <a:buNone/>
              <a:defRPr/>
            </a:pPr>
            <a:r>
              <a:rPr lang="en-US" sz="2000" dirty="0" smtClean="0">
                <a:latin typeface="Georgia" pitchFamily="18" charset="0"/>
              </a:rPr>
              <a:t>Assesses analytical  reasoning </a:t>
            </a:r>
          </a:p>
          <a:p>
            <a:pPr marL="342900" lvl="1" indent="-342900" eaLnBrk="1" fontAlgn="auto" hangingPunct="1">
              <a:spcAft>
                <a:spcPts val="0"/>
              </a:spcAft>
              <a:buClr>
                <a:schemeClr val="hlink"/>
              </a:buClr>
              <a:buFont typeface="Wingdings" pitchFamily="2" charset="2"/>
              <a:buNone/>
              <a:defRPr/>
            </a:pPr>
            <a:r>
              <a:rPr lang="en-US" sz="2000" dirty="0" smtClean="0">
                <a:latin typeface="Georgia" pitchFamily="18" charset="0"/>
              </a:rPr>
              <a:t>Verbal, Quantitative, Analytical Writing Skills</a:t>
            </a:r>
          </a:p>
          <a:p>
            <a:pPr marL="342900" lvl="1" indent="-342900" eaLnBrk="1" fontAlgn="auto" hangingPunct="1">
              <a:spcAft>
                <a:spcPts val="0"/>
              </a:spcAft>
              <a:buClr>
                <a:schemeClr val="hlink"/>
              </a:buClr>
              <a:buFont typeface="Wingdings" pitchFamily="2" charset="2"/>
              <a:buNone/>
              <a:defRPr/>
            </a:pPr>
            <a:endParaRPr lang="en-US" sz="2000" dirty="0" smtClean="0">
              <a:latin typeface="Georgia" pitchFamily="18" charset="0"/>
            </a:endParaRPr>
          </a:p>
          <a:p>
            <a:pPr indent="-182880" eaLnBrk="1" fontAlgn="auto" hangingPunct="1">
              <a:spcAft>
                <a:spcPts val="0"/>
              </a:spcAft>
              <a:buFont typeface="Wingdings" pitchFamily="2" charset="2"/>
              <a:buNone/>
              <a:defRPr/>
            </a:pPr>
            <a:r>
              <a:rPr lang="en-US" sz="4100" dirty="0" smtClean="0">
                <a:latin typeface="Georgia" pitchFamily="18" charset="0"/>
              </a:rPr>
              <a:t>Subject Tests - $150</a:t>
            </a:r>
          </a:p>
          <a:p>
            <a:pPr marL="342900" lvl="1" indent="-342900" eaLnBrk="1" fontAlgn="auto" hangingPunct="1">
              <a:spcAft>
                <a:spcPts val="0"/>
              </a:spcAft>
              <a:buClr>
                <a:schemeClr val="hlink"/>
              </a:buClr>
              <a:buFont typeface="Wingdings" pitchFamily="2" charset="2"/>
              <a:buNone/>
              <a:defRPr/>
            </a:pPr>
            <a:r>
              <a:rPr lang="en-US" sz="2000" dirty="0" smtClean="0">
                <a:latin typeface="Georgia" pitchFamily="18" charset="0"/>
              </a:rPr>
              <a:t>(Assesses achievement in a particular subject area)</a:t>
            </a:r>
          </a:p>
          <a:p>
            <a:pPr marL="342900" lvl="1" indent="-342900" eaLnBrk="1" fontAlgn="auto" hangingPunct="1">
              <a:spcAft>
                <a:spcPts val="0"/>
              </a:spcAft>
              <a:buClr>
                <a:schemeClr val="hlink"/>
              </a:buClr>
              <a:buFont typeface="Wingdings" pitchFamily="2" charset="2"/>
              <a:buNone/>
              <a:defRPr/>
            </a:pPr>
            <a:r>
              <a:rPr lang="en-US" sz="2000" dirty="0" smtClean="0">
                <a:latin typeface="Georgia" pitchFamily="18" charset="0"/>
              </a:rPr>
              <a:t>(7 Subject Areas)</a:t>
            </a:r>
          </a:p>
          <a:p>
            <a:pPr marL="342900" lvl="1" indent="-342900" eaLnBrk="1" fontAlgn="auto" hangingPunct="1">
              <a:spcAft>
                <a:spcPts val="0"/>
              </a:spcAft>
              <a:buClr>
                <a:schemeClr val="hlink"/>
              </a:buClr>
              <a:buFont typeface="Wingdings" pitchFamily="2" charset="2"/>
              <a:buNone/>
              <a:defRPr/>
            </a:pPr>
            <a:endParaRPr lang="en-US" sz="2000" dirty="0" smtClean="0">
              <a:latin typeface="Georgia" pitchFamily="18" charset="0"/>
            </a:endParaRPr>
          </a:p>
          <a:p>
            <a:pPr indent="-182880" eaLnBrk="1" fontAlgn="auto" hangingPunct="1">
              <a:lnSpc>
                <a:spcPct val="120000"/>
              </a:lnSpc>
              <a:spcAft>
                <a:spcPts val="0"/>
              </a:spcAft>
              <a:buFont typeface="Wingdings" pitchFamily="2" charset="2"/>
              <a:buNone/>
              <a:defRPr/>
            </a:pPr>
            <a:r>
              <a:rPr lang="en-US" sz="4100" dirty="0" smtClean="0">
                <a:latin typeface="Georgia" pitchFamily="18" charset="0"/>
              </a:rPr>
              <a:t>Educational Testing Services Web Site:  </a:t>
            </a:r>
            <a:r>
              <a:rPr lang="en-US" sz="2600" dirty="0" smtClean="0">
                <a:latin typeface="Georgia" pitchFamily="18" charset="0"/>
              </a:rPr>
              <a:t>www.ets.org/gre</a:t>
            </a:r>
            <a:br>
              <a:rPr lang="en-US" sz="2600" dirty="0" smtClean="0">
                <a:latin typeface="Georgia" pitchFamily="18" charset="0"/>
              </a:rPr>
            </a:br>
            <a:r>
              <a:rPr lang="en-US" sz="2600" dirty="0" smtClean="0">
                <a:latin typeface="Georgia" pitchFamily="18" charset="0"/>
              </a:rPr>
              <a:t>www.takethegre.com</a:t>
            </a:r>
          </a:p>
          <a:p>
            <a:pPr indent="-182880" algn="ctr" eaLnBrk="1" fontAlgn="auto" hangingPunct="1">
              <a:spcAft>
                <a:spcPts val="0"/>
              </a:spcAft>
              <a:buFont typeface="Wingdings" pitchFamily="2" charset="2"/>
              <a:buNone/>
              <a:defRPr/>
            </a:pPr>
            <a:endParaRPr lang="en-US" sz="3200" dirty="0" smtClean="0"/>
          </a:p>
          <a:p>
            <a:pPr indent="-182880" eaLnBrk="1" fontAlgn="auto" hangingPunct="1">
              <a:spcAft>
                <a:spcPts val="0"/>
              </a:spcAft>
              <a:buFont typeface="Wingdings" charset="2"/>
              <a:buChar char="§"/>
              <a:defRPr/>
            </a:pPr>
            <a:endParaRPr lang="en-US" dirty="0" smtClean="0"/>
          </a:p>
          <a:p>
            <a:pPr indent="-182880" eaLnBrk="1" fontAlgn="auto" hangingPunct="1">
              <a:spcAft>
                <a:spcPts val="0"/>
              </a:spcAft>
              <a:buFont typeface="Wingdings" charset="2"/>
              <a:buChar char="§"/>
              <a:defRPr/>
            </a:pPr>
            <a:endParaRPr lang="en-US" dirty="0"/>
          </a:p>
        </p:txBody>
      </p:sp>
      <p:sp>
        <p:nvSpPr>
          <p:cNvPr id="2" name="Rectangle 1"/>
          <p:cNvSpPr/>
          <p:nvPr/>
        </p:nvSpPr>
        <p:spPr>
          <a:xfrm>
            <a:off x="457200" y="489743"/>
            <a:ext cx="6934200" cy="13390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81000" y="838200"/>
            <a:ext cx="6858000" cy="1154113"/>
          </a:xfrm>
        </p:spPr>
        <p:txBody>
          <a:bodyPr>
            <a:normAutofit/>
          </a:bodyPr>
          <a:lstStyle/>
          <a:p>
            <a:pPr eaLnBrk="1" hangingPunct="1"/>
            <a:r>
              <a:rPr lang="en-US" dirty="0" smtClean="0">
                <a:solidFill>
                  <a:schemeClr val="accent4">
                    <a:lumMod val="60000"/>
                    <a:lumOff val="40000"/>
                  </a:schemeClr>
                </a:solidFill>
                <a:latin typeface="Georgia" pitchFamily="18" charset="0"/>
              </a:rPr>
              <a:t>Reading Comprehension, cont.</a:t>
            </a:r>
            <a:r>
              <a:rPr lang="en-US" dirty="0" smtClean="0">
                <a:solidFill>
                  <a:schemeClr val="accent4">
                    <a:lumMod val="60000"/>
                    <a:lumOff val="40000"/>
                  </a:schemeClr>
                </a:solidFill>
              </a:rPr>
              <a:t/>
            </a:r>
            <a:br>
              <a:rPr lang="en-US" dirty="0" smtClean="0">
                <a:solidFill>
                  <a:schemeClr val="accent4">
                    <a:lumMod val="60000"/>
                    <a:lumOff val="40000"/>
                  </a:schemeClr>
                </a:solidFill>
              </a:rPr>
            </a:br>
            <a:endParaRPr lang="en-US" sz="2400" dirty="0" smtClean="0">
              <a:solidFill>
                <a:schemeClr val="accent4">
                  <a:lumMod val="60000"/>
                  <a:lumOff val="40000"/>
                </a:schemeClr>
              </a:solidFill>
            </a:endParaRPr>
          </a:p>
        </p:txBody>
      </p:sp>
      <p:sp>
        <p:nvSpPr>
          <p:cNvPr id="4" name="Content Placeholder 3"/>
          <p:cNvSpPr>
            <a:spLocks noGrp="1"/>
          </p:cNvSpPr>
          <p:nvPr>
            <p:ph idx="1"/>
          </p:nvPr>
        </p:nvSpPr>
        <p:spPr>
          <a:xfrm>
            <a:off x="533400" y="2029178"/>
            <a:ext cx="7345251" cy="4828822"/>
          </a:xfrm>
        </p:spPr>
        <p:txBody>
          <a:bodyPr rtlCol="0">
            <a:normAutofit fontScale="92500" lnSpcReduction="10000"/>
          </a:bodyPr>
          <a:lstStyle/>
          <a:p>
            <a:pPr indent="-182880" eaLnBrk="1" fontAlgn="auto" hangingPunct="1">
              <a:spcAft>
                <a:spcPts val="0"/>
              </a:spcAft>
              <a:buFont typeface="Wingdings" charset="2"/>
              <a:buChar char="§"/>
              <a:defRPr/>
            </a:pPr>
            <a:r>
              <a:rPr lang="en-US" sz="2400" dirty="0">
                <a:latin typeface="Georgia" pitchFamily="18" charset="0"/>
              </a:rPr>
              <a:t>When practicing to take the test, try to determine which method is best for you:</a:t>
            </a:r>
          </a:p>
          <a:p>
            <a:pPr marL="502920" lvl="1" indent="-182880" eaLnBrk="1" fontAlgn="auto" hangingPunct="1">
              <a:spcAft>
                <a:spcPts val="0"/>
              </a:spcAft>
              <a:buFont typeface="Wingdings" charset="2"/>
              <a:buChar char="§"/>
              <a:defRPr/>
            </a:pPr>
            <a:r>
              <a:rPr lang="en-US" sz="2400" dirty="0">
                <a:latin typeface="Georgia" pitchFamily="18" charset="0"/>
              </a:rPr>
              <a:t>Whether to read the passage thoroughly first</a:t>
            </a:r>
          </a:p>
          <a:p>
            <a:pPr marL="502920" lvl="1" indent="-182880" eaLnBrk="1" fontAlgn="auto" hangingPunct="1">
              <a:spcAft>
                <a:spcPts val="0"/>
              </a:spcAft>
              <a:buFont typeface="Wingdings" charset="2"/>
              <a:buChar char="§"/>
              <a:defRPr/>
            </a:pPr>
            <a:r>
              <a:rPr lang="en-US" sz="2400" dirty="0">
                <a:latin typeface="Georgia" pitchFamily="18" charset="0"/>
              </a:rPr>
              <a:t>Whether to skim the passage first</a:t>
            </a:r>
          </a:p>
          <a:p>
            <a:pPr marL="502920" lvl="1" indent="-182880" eaLnBrk="1" fontAlgn="auto" hangingPunct="1">
              <a:spcAft>
                <a:spcPts val="0"/>
              </a:spcAft>
              <a:buFont typeface="Wingdings" charset="2"/>
              <a:buChar char="§"/>
              <a:defRPr/>
            </a:pPr>
            <a:r>
              <a:rPr lang="en-US" sz="2400" dirty="0">
                <a:latin typeface="Georgia" pitchFamily="18" charset="0"/>
              </a:rPr>
              <a:t>Whether to look at each question before reading the passage</a:t>
            </a:r>
          </a:p>
          <a:p>
            <a:pPr indent="-182880" eaLnBrk="1" fontAlgn="auto" hangingPunct="1">
              <a:spcAft>
                <a:spcPts val="0"/>
              </a:spcAft>
              <a:buFont typeface="Wingdings" charset="2"/>
              <a:buChar char="§"/>
              <a:defRPr/>
            </a:pPr>
            <a:r>
              <a:rPr lang="en-US" sz="2400" dirty="0">
                <a:latin typeface="Georgia" pitchFamily="18" charset="0"/>
              </a:rPr>
              <a:t>When answering reading comprehension questions</a:t>
            </a:r>
          </a:p>
          <a:p>
            <a:pPr marL="502920" lvl="1" indent="-182880" eaLnBrk="1" fontAlgn="auto" hangingPunct="1">
              <a:spcAft>
                <a:spcPts val="0"/>
              </a:spcAft>
              <a:buFont typeface="Wingdings" charset="2"/>
              <a:buChar char="§"/>
              <a:defRPr/>
            </a:pPr>
            <a:r>
              <a:rPr lang="en-US" sz="2400" dirty="0">
                <a:latin typeface="Georgia" pitchFamily="18" charset="0"/>
              </a:rPr>
              <a:t>Make sure you understand what the question is asking</a:t>
            </a:r>
          </a:p>
          <a:p>
            <a:pPr marL="502920" lvl="1" indent="-182880" eaLnBrk="1" fontAlgn="auto" hangingPunct="1">
              <a:spcAft>
                <a:spcPts val="0"/>
              </a:spcAft>
              <a:buFont typeface="Wingdings" charset="2"/>
              <a:buChar char="§"/>
              <a:defRPr/>
            </a:pPr>
            <a:r>
              <a:rPr lang="en-US" sz="2400" dirty="0">
                <a:latin typeface="Georgia" pitchFamily="18" charset="0"/>
              </a:rPr>
              <a:t>Answer strictly on the basis of what the passage says </a:t>
            </a:r>
            <a:r>
              <a:rPr lang="en-US" sz="2400" dirty="0">
                <a:latin typeface="Georgia" pitchFamily="18" charset="0"/>
                <a:cs typeface="Times New Roman" pitchFamily="18" charset="0"/>
              </a:rPr>
              <a:t>— do not rely on outside knowledge</a:t>
            </a:r>
          </a:p>
          <a:p>
            <a:pPr marL="502920" lvl="1" indent="-182880" eaLnBrk="1" fontAlgn="auto" hangingPunct="1">
              <a:spcAft>
                <a:spcPts val="0"/>
              </a:spcAft>
              <a:buFont typeface="Wingdings" charset="2"/>
              <a:buChar char="§"/>
              <a:defRPr/>
            </a:pPr>
            <a:r>
              <a:rPr lang="en-US" sz="2400" dirty="0">
                <a:latin typeface="Georgia" pitchFamily="18" charset="0"/>
              </a:rPr>
              <a:t>Do not select an answer simply because it is a true statement</a:t>
            </a:r>
          </a:p>
          <a:p>
            <a:pPr marL="502920" lvl="1" indent="-182880" eaLnBrk="1" fontAlgn="auto" hangingPunct="1">
              <a:spcAft>
                <a:spcPts val="0"/>
              </a:spcAft>
              <a:buFont typeface="Wingdings" charset="2"/>
              <a:buChar char="§"/>
              <a:defRPr/>
            </a:pPr>
            <a:r>
              <a:rPr lang="en-US" sz="2400" dirty="0">
                <a:latin typeface="Georgia" pitchFamily="18" charset="0"/>
              </a:rPr>
              <a:t>Do not select an answer that is only partially correct</a:t>
            </a:r>
          </a:p>
          <a:p>
            <a:pPr indent="-182880" eaLnBrk="1" fontAlgn="auto" hangingPunct="1">
              <a:spcAft>
                <a:spcPts val="0"/>
              </a:spcAft>
              <a:buFont typeface="Wingdings" charset="2"/>
              <a:buChar char="§"/>
              <a:defRPr/>
            </a:pPr>
            <a:endParaRPr lang="en-US" dirty="0"/>
          </a:p>
        </p:txBody>
      </p:sp>
      <p:sp>
        <p:nvSpPr>
          <p:cNvPr id="5" name="Rectangle 4"/>
          <p:cNvSpPr/>
          <p:nvPr/>
        </p:nvSpPr>
        <p:spPr>
          <a:xfrm>
            <a:off x="381000" y="457201"/>
            <a:ext cx="65532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14400" y="2819400"/>
            <a:ext cx="7315200" cy="1154113"/>
          </a:xfrm>
        </p:spPr>
        <p:txBody>
          <a:bodyPr>
            <a:normAutofit/>
          </a:bodyPr>
          <a:lstStyle/>
          <a:p>
            <a:pPr algn="ctr" eaLnBrk="1" hangingPunct="1"/>
            <a:r>
              <a:rPr lang="en-US" dirty="0" smtClean="0">
                <a:solidFill>
                  <a:schemeClr val="accent4">
                    <a:lumMod val="60000"/>
                    <a:lumOff val="40000"/>
                  </a:schemeClr>
                </a:solidFill>
                <a:latin typeface="Georgia" pitchFamily="18" charset="0"/>
              </a:rPr>
              <a:t>Quantitative Reasoning</a:t>
            </a:r>
          </a:p>
        </p:txBody>
      </p:sp>
      <p:sp>
        <p:nvSpPr>
          <p:cNvPr id="4" name="Rectangle 3"/>
          <p:cNvSpPr/>
          <p:nvPr/>
        </p:nvSpPr>
        <p:spPr>
          <a:xfrm>
            <a:off x="1959263" y="2672556"/>
            <a:ext cx="5508337" cy="1447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609600"/>
            <a:ext cx="5410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Quantitative Reasoning</a:t>
            </a:r>
          </a:p>
        </p:txBody>
      </p:sp>
      <p:sp>
        <p:nvSpPr>
          <p:cNvPr id="45059" name="Content Placeholder 2"/>
          <p:cNvSpPr>
            <a:spLocks noGrp="1"/>
          </p:cNvSpPr>
          <p:nvPr>
            <p:ph idx="1"/>
          </p:nvPr>
        </p:nvSpPr>
        <p:spPr>
          <a:xfrm>
            <a:off x="533400" y="2362200"/>
            <a:ext cx="8229600" cy="3997325"/>
          </a:xfrm>
        </p:spPr>
        <p:txBody>
          <a:bodyPr>
            <a:normAutofit/>
          </a:bodyPr>
          <a:lstStyle/>
          <a:p>
            <a:pPr eaLnBrk="1" hangingPunct="1"/>
            <a:r>
              <a:rPr lang="en-US" dirty="0" smtClean="0">
                <a:solidFill>
                  <a:schemeClr val="accent4">
                    <a:lumMod val="60000"/>
                    <a:lumOff val="40000"/>
                  </a:schemeClr>
                </a:solidFill>
                <a:latin typeface="Georgia" pitchFamily="18" charset="0"/>
              </a:rPr>
              <a:t>Covers:</a:t>
            </a:r>
          </a:p>
          <a:p>
            <a:pPr lvl="1" eaLnBrk="1" hangingPunct="1"/>
            <a:r>
              <a:rPr lang="en-US" sz="2000" dirty="0" smtClean="0">
                <a:latin typeface="Georgia" pitchFamily="18" charset="0"/>
              </a:rPr>
              <a:t>Arithmetic, algebra, geometry, and data analysis</a:t>
            </a:r>
          </a:p>
          <a:p>
            <a:pPr eaLnBrk="1" hangingPunct="1"/>
            <a:r>
              <a:rPr lang="en-US" u="sng" dirty="0" smtClean="0">
                <a:solidFill>
                  <a:schemeClr val="accent4">
                    <a:lumMod val="60000"/>
                    <a:lumOff val="40000"/>
                  </a:schemeClr>
                </a:solidFill>
                <a:latin typeface="Georgia" pitchFamily="18" charset="0"/>
              </a:rPr>
              <a:t>Excludes:</a:t>
            </a:r>
          </a:p>
          <a:p>
            <a:pPr lvl="1" eaLnBrk="1" hangingPunct="1"/>
            <a:r>
              <a:rPr lang="en-US" sz="2000" dirty="0" smtClean="0">
                <a:latin typeface="Georgia" pitchFamily="18" charset="0"/>
              </a:rPr>
              <a:t> Trigonometry, calculus, and higher college-level math</a:t>
            </a:r>
          </a:p>
          <a:p>
            <a:pPr eaLnBrk="1" hangingPunct="1"/>
            <a:r>
              <a:rPr lang="en-US" dirty="0" smtClean="0">
                <a:solidFill>
                  <a:schemeClr val="accent4">
                    <a:lumMod val="60000"/>
                    <a:lumOff val="40000"/>
                  </a:schemeClr>
                </a:solidFill>
                <a:latin typeface="Georgia" pitchFamily="18" charset="0"/>
              </a:rPr>
              <a:t>Question formats:</a:t>
            </a:r>
          </a:p>
          <a:p>
            <a:pPr lvl="1" eaLnBrk="1" hangingPunct="1"/>
            <a:r>
              <a:rPr lang="en-US" sz="2000" dirty="0" smtClean="0">
                <a:latin typeface="Georgia" pitchFamily="18" charset="0"/>
              </a:rPr>
              <a:t>Multiple choice – one answer</a:t>
            </a:r>
          </a:p>
          <a:p>
            <a:pPr lvl="1" eaLnBrk="1" hangingPunct="1"/>
            <a:r>
              <a:rPr lang="en-US" sz="2000" dirty="0" smtClean="0">
                <a:latin typeface="Georgia" pitchFamily="18" charset="0"/>
              </a:rPr>
              <a:t>Multiple choice – one or more answers</a:t>
            </a:r>
          </a:p>
          <a:p>
            <a:pPr lvl="1" eaLnBrk="1" hangingPunct="1"/>
            <a:r>
              <a:rPr lang="en-US" sz="2000" dirty="0" smtClean="0">
                <a:latin typeface="Georgia" pitchFamily="18" charset="0"/>
              </a:rPr>
              <a:t>Numeric entry – type correct answer in box</a:t>
            </a:r>
          </a:p>
          <a:p>
            <a:pPr lvl="1" eaLnBrk="1" hangingPunct="1"/>
            <a:r>
              <a:rPr lang="en-US" sz="2000" dirty="0" smtClean="0">
                <a:latin typeface="Georgia" pitchFamily="18" charset="0"/>
              </a:rPr>
              <a:t>Quantitative Analysis – compare two quantities. </a:t>
            </a:r>
          </a:p>
          <a:p>
            <a:pPr lvl="1" eaLnBrk="1" hangingPunct="1"/>
            <a:r>
              <a:rPr lang="en-US" sz="2000" dirty="0" smtClean="0">
                <a:latin typeface="Georgia" pitchFamily="18" charset="0"/>
              </a:rPr>
              <a:t>Data Interpretation – 2 or more sets of questions concerning a display of data. </a:t>
            </a:r>
          </a:p>
          <a:p>
            <a:pPr eaLnBrk="1" hangingPunct="1"/>
            <a:endParaRPr lang="en-US" dirty="0" smtClean="0">
              <a:latin typeface="Georgia" pitchFamily="18" charset="0"/>
            </a:endParaRPr>
          </a:p>
        </p:txBody>
      </p:sp>
      <p:sp>
        <p:nvSpPr>
          <p:cNvPr id="4" name="Rectangle 3"/>
          <p:cNvSpPr/>
          <p:nvPr/>
        </p:nvSpPr>
        <p:spPr>
          <a:xfrm>
            <a:off x="152400" y="381000"/>
            <a:ext cx="5530273"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685800"/>
            <a:ext cx="4724400" cy="1154113"/>
          </a:xfrm>
        </p:spPr>
        <p:txBody>
          <a:bodyPr/>
          <a:lstStyle/>
          <a:p>
            <a:pPr eaLnBrk="1" hangingPunct="1"/>
            <a:r>
              <a:rPr lang="en-US" dirty="0" smtClean="0">
                <a:solidFill>
                  <a:schemeClr val="accent4">
                    <a:lumMod val="60000"/>
                    <a:lumOff val="40000"/>
                  </a:schemeClr>
                </a:solidFill>
                <a:latin typeface="Georgia" pitchFamily="18" charset="0"/>
              </a:rPr>
              <a:t>On-Screen Calculator</a:t>
            </a:r>
          </a:p>
        </p:txBody>
      </p:sp>
      <p:sp>
        <p:nvSpPr>
          <p:cNvPr id="46083" name="Content Placeholder 2"/>
          <p:cNvSpPr>
            <a:spLocks noGrp="1"/>
          </p:cNvSpPr>
          <p:nvPr>
            <p:ph idx="1"/>
          </p:nvPr>
        </p:nvSpPr>
        <p:spPr>
          <a:xfrm>
            <a:off x="228600" y="2133600"/>
            <a:ext cx="6248400" cy="4530725"/>
          </a:xfrm>
        </p:spPr>
        <p:txBody>
          <a:bodyPr>
            <a:normAutofit lnSpcReduction="10000"/>
          </a:bodyPr>
          <a:lstStyle/>
          <a:p>
            <a:pPr eaLnBrk="1" hangingPunct="1"/>
            <a:r>
              <a:rPr lang="en-US" dirty="0" smtClean="0">
                <a:latin typeface="Georgia" pitchFamily="18" charset="0"/>
              </a:rPr>
              <a:t>Operated with the keyboard or mouse</a:t>
            </a:r>
          </a:p>
          <a:p>
            <a:pPr eaLnBrk="1" hangingPunct="1"/>
            <a:r>
              <a:rPr lang="en-US" dirty="0" smtClean="0">
                <a:latin typeface="Georgia" pitchFamily="18" charset="0"/>
              </a:rPr>
              <a:t>Has four arithmetic functions, square root, memory and parentheses</a:t>
            </a:r>
          </a:p>
          <a:p>
            <a:pPr eaLnBrk="1" hangingPunct="1"/>
            <a:r>
              <a:rPr lang="en-US" dirty="0" smtClean="0">
                <a:latin typeface="Georgia" pitchFamily="18" charset="0"/>
              </a:rPr>
              <a:t>Has a Transfer Display button to transfer a number to a Numeric Entry question (with a single answer box)</a:t>
            </a:r>
          </a:p>
          <a:p>
            <a:pPr eaLnBrk="1" hangingPunct="1"/>
            <a:r>
              <a:rPr lang="en-US" dirty="0" smtClean="0">
                <a:latin typeface="Georgia" pitchFamily="18" charset="0"/>
              </a:rPr>
              <a:t>Respects order of operations (e.g., the result of 1 + 2 x 3 is 7, not 9)</a:t>
            </a:r>
          </a:p>
          <a:p>
            <a:pPr eaLnBrk="1" hangingPunct="1"/>
            <a:r>
              <a:rPr lang="en-US" dirty="0" smtClean="0">
                <a:latin typeface="Georgia" pitchFamily="18" charset="0"/>
              </a:rPr>
              <a:t>Most questions do not require difficult computations, so the calculator should be used only when needed (e.g., larger numbers, long divisions or multiplications, square root, etc.)</a:t>
            </a:r>
          </a:p>
          <a:p>
            <a:pPr eaLnBrk="1" hangingPunct="1"/>
            <a:endParaRPr lang="en-US" dirty="0" smtClean="0"/>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362200"/>
            <a:ext cx="2173288"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457201"/>
            <a:ext cx="5454073"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609600"/>
            <a:ext cx="6553200" cy="1154112"/>
          </a:xfrm>
        </p:spPr>
        <p:txBody>
          <a:bodyPr>
            <a:normAutofit/>
          </a:bodyPr>
          <a:lstStyle/>
          <a:p>
            <a:pPr eaLnBrk="1" hangingPunct="1"/>
            <a:r>
              <a:rPr lang="en-US" dirty="0" smtClean="0">
                <a:solidFill>
                  <a:schemeClr val="accent4">
                    <a:lumMod val="60000"/>
                    <a:lumOff val="40000"/>
                  </a:schemeClr>
                </a:solidFill>
                <a:latin typeface="Georgia" pitchFamily="18" charset="0"/>
              </a:rPr>
              <a:t>Quantitative Reasoning, cont.</a:t>
            </a:r>
          </a:p>
        </p:txBody>
      </p:sp>
      <p:sp>
        <p:nvSpPr>
          <p:cNvPr id="3" name="Content Placeholder 2"/>
          <p:cNvSpPr>
            <a:spLocks noGrp="1"/>
          </p:cNvSpPr>
          <p:nvPr>
            <p:ph idx="1"/>
          </p:nvPr>
        </p:nvSpPr>
        <p:spPr>
          <a:xfrm>
            <a:off x="304800" y="2285712"/>
            <a:ext cx="8229600" cy="4530725"/>
          </a:xfrm>
        </p:spPr>
        <p:txBody>
          <a:bodyPr rtlCol="0">
            <a:normAutofit/>
          </a:bodyPr>
          <a:lstStyle/>
          <a:p>
            <a:pPr indent="-182880" eaLnBrk="1" fontAlgn="auto" hangingPunct="1">
              <a:lnSpc>
                <a:spcPct val="100000"/>
              </a:lnSpc>
              <a:spcAft>
                <a:spcPts val="0"/>
              </a:spcAft>
              <a:buFont typeface="Wingdings" charset="2"/>
              <a:buChar char="§"/>
              <a:defRPr/>
            </a:pPr>
            <a:r>
              <a:rPr lang="en-US" sz="2400" dirty="0" smtClean="0">
                <a:latin typeface="Georgia" pitchFamily="18" charset="0"/>
              </a:rPr>
              <a:t>Things to keep in mind:</a:t>
            </a:r>
          </a:p>
          <a:p>
            <a:pPr marL="502920" lvl="1" indent="-182880" eaLnBrk="1" fontAlgn="auto" hangingPunct="1">
              <a:lnSpc>
                <a:spcPct val="100000"/>
              </a:lnSpc>
              <a:spcAft>
                <a:spcPts val="0"/>
              </a:spcAft>
              <a:buFont typeface="Wingdings" charset="2"/>
              <a:buChar char="§"/>
              <a:defRPr/>
            </a:pPr>
            <a:r>
              <a:rPr lang="en-US" sz="2400" dirty="0" smtClean="0">
                <a:latin typeface="Georgia" pitchFamily="18" charset="0"/>
              </a:rPr>
              <a:t>Read the section in math review or PowerPrep II concerning math conventions used!</a:t>
            </a:r>
          </a:p>
          <a:p>
            <a:pPr marL="502920" lvl="1" indent="-182880" eaLnBrk="1" fontAlgn="auto" hangingPunct="1">
              <a:lnSpc>
                <a:spcPct val="100000"/>
              </a:lnSpc>
              <a:spcAft>
                <a:spcPts val="0"/>
              </a:spcAft>
              <a:buFont typeface="Wingdings" charset="2"/>
              <a:buChar char="§"/>
              <a:defRPr/>
            </a:pPr>
            <a:r>
              <a:rPr lang="en-US" sz="2400" dirty="0" smtClean="0">
                <a:latin typeface="Georgia" pitchFamily="18" charset="0"/>
              </a:rPr>
              <a:t>Figures are NOT drawn to scale unless the question indicates this, or involves graphs and charts</a:t>
            </a:r>
          </a:p>
          <a:p>
            <a:pPr marL="502920" lvl="1" indent="-182880" eaLnBrk="1" fontAlgn="auto" hangingPunct="1">
              <a:lnSpc>
                <a:spcPct val="100000"/>
              </a:lnSpc>
              <a:spcAft>
                <a:spcPts val="0"/>
              </a:spcAft>
              <a:buFont typeface="Wingdings" charset="2"/>
              <a:buChar char="§"/>
              <a:defRPr/>
            </a:pPr>
            <a:r>
              <a:rPr lang="en-US" sz="2400" dirty="0" smtClean="0">
                <a:latin typeface="Georgia" pitchFamily="18" charset="0"/>
              </a:rPr>
              <a:t>There are short cuts to finding answers in some cases.  See strategy guides</a:t>
            </a:r>
          </a:p>
          <a:p>
            <a:pPr marL="502920" lvl="1" indent="-182880" eaLnBrk="1" fontAlgn="auto" hangingPunct="1">
              <a:lnSpc>
                <a:spcPct val="100000"/>
              </a:lnSpc>
              <a:spcAft>
                <a:spcPts val="0"/>
              </a:spcAft>
              <a:buFont typeface="Wingdings" charset="2"/>
              <a:buChar char="§"/>
              <a:defRPr/>
            </a:pPr>
            <a:r>
              <a:rPr lang="en-US" sz="2400" dirty="0" smtClean="0">
                <a:latin typeface="Georgia" pitchFamily="18" charset="0"/>
              </a:rPr>
              <a:t>Pay attention to </a:t>
            </a:r>
            <a:r>
              <a:rPr lang="en-US" sz="2400" dirty="0" smtClean="0">
                <a:solidFill>
                  <a:schemeClr val="accent4">
                    <a:lumMod val="60000"/>
                    <a:lumOff val="40000"/>
                  </a:schemeClr>
                </a:solidFill>
                <a:latin typeface="Georgia" pitchFamily="18" charset="0"/>
              </a:rPr>
              <a:t>UNITS</a:t>
            </a:r>
            <a:r>
              <a:rPr lang="en-US" sz="2400" dirty="0" smtClean="0">
                <a:latin typeface="Georgia" pitchFamily="18" charset="0"/>
              </a:rPr>
              <a:t> for answer as well as </a:t>
            </a:r>
            <a:r>
              <a:rPr lang="en-US" sz="2400" dirty="0" smtClean="0">
                <a:solidFill>
                  <a:schemeClr val="accent4">
                    <a:lumMod val="60000"/>
                    <a:lumOff val="40000"/>
                  </a:schemeClr>
                </a:solidFill>
                <a:latin typeface="Georgia" pitchFamily="18" charset="0"/>
              </a:rPr>
              <a:t>INSTRUCTIONS</a:t>
            </a:r>
            <a:r>
              <a:rPr lang="en-US" sz="2400" dirty="0" smtClean="0">
                <a:latin typeface="Georgia" pitchFamily="18" charset="0"/>
              </a:rPr>
              <a:t> for </a:t>
            </a:r>
            <a:r>
              <a:rPr lang="en-US" sz="2400" dirty="0" smtClean="0">
                <a:solidFill>
                  <a:schemeClr val="accent4">
                    <a:lumMod val="60000"/>
                    <a:lumOff val="40000"/>
                  </a:schemeClr>
                </a:solidFill>
                <a:latin typeface="Georgia" pitchFamily="18" charset="0"/>
              </a:rPr>
              <a:t>ROUNDING</a:t>
            </a:r>
          </a:p>
          <a:p>
            <a:pPr marL="457200" lvl="1" indent="0" eaLnBrk="1" fontAlgn="auto" hangingPunct="1">
              <a:spcAft>
                <a:spcPts val="0"/>
              </a:spcAft>
              <a:buFont typeface="Wingdings" pitchFamily="2" charset="2"/>
              <a:buNone/>
              <a:defRPr/>
            </a:pPr>
            <a:endParaRPr lang="en-US" dirty="0">
              <a:solidFill>
                <a:srgbClr val="00B0F0"/>
              </a:solidFill>
            </a:endParaRPr>
          </a:p>
        </p:txBody>
      </p:sp>
      <p:sp>
        <p:nvSpPr>
          <p:cNvPr id="4" name="Rectangle 3"/>
          <p:cNvSpPr/>
          <p:nvPr/>
        </p:nvSpPr>
        <p:spPr>
          <a:xfrm>
            <a:off x="457200" y="457201"/>
            <a:ext cx="64770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3400" y="6858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Quantitative Comparison</a:t>
            </a:r>
            <a:br>
              <a:rPr lang="en-US" dirty="0" smtClean="0">
                <a:solidFill>
                  <a:schemeClr val="accent4">
                    <a:lumMod val="60000"/>
                    <a:lumOff val="40000"/>
                  </a:schemeClr>
                </a:solidFill>
                <a:latin typeface="Georgia" pitchFamily="18" charset="0"/>
              </a:rPr>
            </a:br>
            <a:r>
              <a:rPr lang="en-US" dirty="0" smtClean="0">
                <a:solidFill>
                  <a:schemeClr val="accent4">
                    <a:lumMod val="60000"/>
                    <a:lumOff val="40000"/>
                  </a:schemeClr>
                </a:solidFill>
                <a:latin typeface="Georgia" pitchFamily="18" charset="0"/>
              </a:rPr>
              <a:t>Example </a:t>
            </a:r>
          </a:p>
        </p:txBody>
      </p:sp>
      <p:pic>
        <p:nvPicPr>
          <p:cNvPr id="48131"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020762" y="2119101"/>
            <a:ext cx="6370638" cy="40342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457200"/>
            <a:ext cx="5943600" cy="13827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19881" y="6858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Quantitative Comparison Example Answer</a:t>
            </a:r>
          </a:p>
        </p:txBody>
      </p:sp>
      <p:pic>
        <p:nvPicPr>
          <p:cNvPr id="491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020762" y="2119101"/>
            <a:ext cx="6370638" cy="40342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381000"/>
            <a:ext cx="7620000" cy="1447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33400" y="6096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Quantitative Comparison Explanation</a:t>
            </a:r>
          </a:p>
        </p:txBody>
      </p:sp>
      <p:sp>
        <p:nvSpPr>
          <p:cNvPr id="3" name="Content Placeholder 2"/>
          <p:cNvSpPr>
            <a:spLocks noGrp="1"/>
          </p:cNvSpPr>
          <p:nvPr>
            <p:ph idx="1"/>
          </p:nvPr>
        </p:nvSpPr>
        <p:spPr>
          <a:xfrm>
            <a:off x="0" y="1981200"/>
            <a:ext cx="9144000" cy="4876800"/>
          </a:xfrm>
          <a:solidFill>
            <a:schemeClr val="tx1"/>
          </a:solidFill>
        </p:spPr>
        <p:txBody>
          <a:bodyPr rtlCol="0">
            <a:normAutofit/>
          </a:bodyPr>
          <a:lstStyle/>
          <a:p>
            <a:pPr marL="0" indent="0" eaLnBrk="1" fontAlgn="auto" hangingPunct="1">
              <a:spcAft>
                <a:spcPts val="0"/>
              </a:spcAft>
              <a:buFont typeface="Wingdings" pitchFamily="2" charset="2"/>
              <a:buNone/>
              <a:defRPr/>
            </a:pPr>
            <a:r>
              <a:rPr lang="en-US" dirty="0" smtClean="0">
                <a:solidFill>
                  <a:schemeClr val="accent4">
                    <a:lumMod val="10000"/>
                  </a:schemeClr>
                </a:solidFill>
              </a:rPr>
              <a:t>Explanation:</a:t>
            </a:r>
            <a:endParaRPr lang="en-US" dirty="0">
              <a:solidFill>
                <a:schemeClr val="accent4">
                  <a:lumMod val="10000"/>
                </a:schemeClr>
              </a:solidFill>
            </a:endParaRPr>
          </a:p>
          <a:p>
            <a:pPr marL="0" indent="0" eaLnBrk="1" fontAlgn="auto" hangingPunct="1">
              <a:spcAft>
                <a:spcPts val="0"/>
              </a:spcAft>
              <a:buFont typeface="Wingdings" pitchFamily="2" charset="2"/>
              <a:buNone/>
              <a:defRPr/>
            </a:pPr>
            <a:r>
              <a:rPr lang="en-US" dirty="0">
                <a:solidFill>
                  <a:schemeClr val="accent4">
                    <a:lumMod val="10000"/>
                  </a:schemeClr>
                </a:solidFill>
              </a:rPr>
              <a:t>T</a:t>
            </a:r>
            <a:r>
              <a:rPr lang="en-US" dirty="0" smtClean="0">
                <a:solidFill>
                  <a:schemeClr val="accent4">
                    <a:lumMod val="10000"/>
                  </a:schemeClr>
                </a:solidFill>
              </a:rPr>
              <a:t>he figure is not necessarily drawn to scale!</a:t>
            </a:r>
            <a:endParaRPr lang="en-US" dirty="0">
              <a:solidFill>
                <a:schemeClr val="accent4">
                  <a:lumMod val="10000"/>
                </a:schemeClr>
              </a:solidFill>
            </a:endParaRPr>
          </a:p>
        </p:txBody>
      </p:sp>
      <p:pic>
        <p:nvPicPr>
          <p:cNvPr id="50180" name="Picture 2" descr="triang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68638"/>
            <a:ext cx="19621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triang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068638"/>
            <a:ext cx="1981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33400" y="6096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Multiple Choice – Single Answer Example</a:t>
            </a:r>
          </a:p>
        </p:txBody>
      </p:sp>
      <p:pic>
        <p:nvPicPr>
          <p:cNvPr id="51203"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295400" y="2438400"/>
            <a:ext cx="6274530" cy="407604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451643"/>
            <a:ext cx="7162800" cy="1300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81000" y="6096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Multiple Choice - Single Answer </a:t>
            </a:r>
          </a:p>
        </p:txBody>
      </p:sp>
      <p:pic>
        <p:nvPicPr>
          <p:cNvPr id="5222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371600" y="2286000"/>
            <a:ext cx="5867400" cy="391312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457201"/>
            <a:ext cx="70104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85800"/>
            <a:ext cx="5257800" cy="941387"/>
          </a:xfrm>
        </p:spPr>
        <p:txBody>
          <a:bodyPr/>
          <a:lstStyle/>
          <a:p>
            <a:pPr eaLnBrk="1" hangingPunct="1"/>
            <a:r>
              <a:rPr lang="en-US" dirty="0" smtClean="0">
                <a:solidFill>
                  <a:schemeClr val="accent4">
                    <a:lumMod val="60000"/>
                    <a:lumOff val="40000"/>
                  </a:schemeClr>
                </a:solidFill>
                <a:latin typeface="Georgia" pitchFamily="18" charset="0"/>
              </a:rPr>
              <a:t>Fee Reduction Program</a:t>
            </a:r>
          </a:p>
        </p:txBody>
      </p:sp>
      <p:sp>
        <p:nvSpPr>
          <p:cNvPr id="6147" name="Content Placeholder 2"/>
          <p:cNvSpPr>
            <a:spLocks noGrp="1"/>
          </p:cNvSpPr>
          <p:nvPr>
            <p:ph idx="1"/>
          </p:nvPr>
        </p:nvSpPr>
        <p:spPr>
          <a:xfrm>
            <a:off x="228600" y="2057400"/>
            <a:ext cx="8153400" cy="5410200"/>
          </a:xfrm>
        </p:spPr>
        <p:txBody>
          <a:bodyPr/>
          <a:lstStyle/>
          <a:p>
            <a:pPr eaLnBrk="1" hangingPunct="1"/>
            <a:r>
              <a:rPr lang="en-US" dirty="0" smtClean="0">
                <a:latin typeface="Georgia" pitchFamily="18" charset="0"/>
              </a:rPr>
              <a:t>A Fee Reduction Certificate may be used for one GRE revised General Test and/or one GRE Subject Test. Eligibility for participation in the Fee Reduction Program is limited to one time only</a:t>
            </a:r>
          </a:p>
          <a:p>
            <a:pPr eaLnBrk="1" hangingPunct="1"/>
            <a:r>
              <a:rPr lang="en-US" dirty="0" smtClean="0">
                <a:latin typeface="Georgia" pitchFamily="18" charset="0"/>
              </a:rPr>
              <a:t>A 50% reduction in fees is possible if you are:</a:t>
            </a:r>
          </a:p>
          <a:p>
            <a:pPr lvl="1"/>
            <a:r>
              <a:rPr lang="en-US" dirty="0" smtClean="0">
                <a:latin typeface="Georgia" pitchFamily="18" charset="0"/>
              </a:rPr>
              <a:t>A college Senior or unenrolled college graduate</a:t>
            </a:r>
          </a:p>
          <a:p>
            <a:pPr lvl="1" eaLnBrk="1" hangingPunct="1"/>
            <a:r>
              <a:rPr lang="en-US" sz="2000" dirty="0" smtClean="0">
                <a:latin typeface="Georgia" pitchFamily="18" charset="0"/>
              </a:rPr>
              <a:t>Receiving Financial Aid</a:t>
            </a:r>
          </a:p>
          <a:p>
            <a:pPr lvl="1" eaLnBrk="1" hangingPunct="1"/>
            <a:r>
              <a:rPr lang="en-US" sz="2000" dirty="0" smtClean="0">
                <a:latin typeface="Georgia" pitchFamily="18" charset="0"/>
              </a:rPr>
              <a:t>Unemployed and Receiving Unemployment Compensation</a:t>
            </a:r>
          </a:p>
          <a:p>
            <a:pPr eaLnBrk="1" hangingPunct="1"/>
            <a:r>
              <a:rPr lang="en-US" dirty="0" smtClean="0">
                <a:latin typeface="Georgia" pitchFamily="18" charset="0"/>
              </a:rPr>
              <a:t>Special Programs</a:t>
            </a:r>
          </a:p>
          <a:p>
            <a:pPr lvl="1" eaLnBrk="1" hangingPunct="1"/>
            <a:r>
              <a:rPr lang="en-US" sz="2000" dirty="0" smtClean="0">
                <a:latin typeface="Georgia" pitchFamily="18" charset="0"/>
              </a:rPr>
              <a:t>McNair Scholars</a:t>
            </a:r>
          </a:p>
          <a:p>
            <a:pPr lvl="1" eaLnBrk="1" hangingPunct="1"/>
            <a:r>
              <a:rPr lang="en-US" sz="2000" dirty="0" smtClean="0">
                <a:latin typeface="Georgia" pitchFamily="18" charset="0"/>
              </a:rPr>
              <a:t>Gates </a:t>
            </a:r>
            <a:r>
              <a:rPr lang="en-US" sz="2000" dirty="0" err="1" smtClean="0">
                <a:latin typeface="Georgia" pitchFamily="18" charset="0"/>
              </a:rPr>
              <a:t>Millenium</a:t>
            </a:r>
            <a:endParaRPr lang="en-US" sz="2000" dirty="0" smtClean="0">
              <a:latin typeface="Georgia" pitchFamily="18" charset="0"/>
            </a:endParaRPr>
          </a:p>
          <a:p>
            <a:pPr lvl="1" eaLnBrk="1" hangingPunct="1"/>
            <a:r>
              <a:rPr lang="en-US" sz="2000" dirty="0" smtClean="0">
                <a:latin typeface="Georgia" pitchFamily="18" charset="0"/>
              </a:rPr>
              <a:t>Project 1000</a:t>
            </a:r>
          </a:p>
          <a:p>
            <a:pPr lvl="1" eaLnBrk="1" hangingPunct="1"/>
            <a:r>
              <a:rPr lang="en-US" sz="2000" dirty="0" smtClean="0">
                <a:latin typeface="Georgia" pitchFamily="18" charset="0"/>
              </a:rPr>
              <a:t>GEM</a:t>
            </a:r>
          </a:p>
          <a:p>
            <a:pPr lvl="1" eaLnBrk="1" hangingPunct="1"/>
            <a:endParaRPr lang="en-US" sz="2000" dirty="0" smtClean="0"/>
          </a:p>
          <a:p>
            <a:pPr eaLnBrk="1" hangingPunct="1"/>
            <a:endParaRPr lang="en-US" dirty="0" smtClean="0"/>
          </a:p>
        </p:txBody>
      </p:sp>
      <p:sp>
        <p:nvSpPr>
          <p:cNvPr id="2" name="Rectangle 1"/>
          <p:cNvSpPr/>
          <p:nvPr/>
        </p:nvSpPr>
        <p:spPr>
          <a:xfrm>
            <a:off x="242455" y="457200"/>
            <a:ext cx="6386945"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3400" y="6858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Multiple Choice - Select One or More Answer Choices</a:t>
            </a:r>
          </a:p>
        </p:txBody>
      </p:sp>
      <p:pic>
        <p:nvPicPr>
          <p:cNvPr id="5325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295400" y="2438400"/>
            <a:ext cx="5740204" cy="382829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445006"/>
            <a:ext cx="7010400" cy="1394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82575" y="643464"/>
            <a:ext cx="8229600" cy="914400"/>
          </a:xfrm>
        </p:spPr>
        <p:txBody>
          <a:bodyPr>
            <a:normAutofit/>
          </a:bodyPr>
          <a:lstStyle/>
          <a:p>
            <a:pPr eaLnBrk="1" hangingPunct="1"/>
            <a:r>
              <a:rPr lang="en-US" sz="3000" dirty="0" smtClean="0">
                <a:solidFill>
                  <a:schemeClr val="accent4">
                    <a:lumMod val="60000"/>
                    <a:lumOff val="40000"/>
                  </a:schemeClr>
                </a:solidFill>
                <a:latin typeface="Georgia" pitchFamily="18" charset="0"/>
              </a:rPr>
              <a:t>Multiple Choice - Select One or More </a:t>
            </a:r>
            <a:br>
              <a:rPr lang="en-US" sz="3000" dirty="0" smtClean="0">
                <a:solidFill>
                  <a:schemeClr val="accent4">
                    <a:lumMod val="60000"/>
                    <a:lumOff val="40000"/>
                  </a:schemeClr>
                </a:solidFill>
                <a:latin typeface="Georgia" pitchFamily="18" charset="0"/>
              </a:rPr>
            </a:br>
            <a:r>
              <a:rPr lang="en-US" sz="3000" dirty="0" smtClean="0">
                <a:solidFill>
                  <a:schemeClr val="accent4">
                    <a:lumMod val="60000"/>
                    <a:lumOff val="40000"/>
                  </a:schemeClr>
                </a:solidFill>
                <a:latin typeface="Georgia" pitchFamily="18" charset="0"/>
              </a:rPr>
              <a:t>Answer Options</a:t>
            </a:r>
          </a:p>
        </p:txBody>
      </p:sp>
      <p:sp>
        <p:nvSpPr>
          <p:cNvPr id="6" name="Content Placeholder 5"/>
          <p:cNvSpPr>
            <a:spLocks noGrp="1"/>
          </p:cNvSpPr>
          <p:nvPr>
            <p:ph idx="1"/>
          </p:nvPr>
        </p:nvSpPr>
        <p:spPr/>
        <p:txBody>
          <a:bodyPr rtlCol="0">
            <a:normAutofit/>
          </a:bodyPr>
          <a:lstStyle/>
          <a:p>
            <a:pPr indent="-182880" eaLnBrk="1" fontAlgn="auto" hangingPunct="1">
              <a:spcAft>
                <a:spcPts val="0"/>
              </a:spcAft>
              <a:buFont typeface="Wingdings" charset="2"/>
              <a:buChar char="§"/>
              <a:defRPr/>
            </a:pPr>
            <a:endParaRPr lang="en-US" dirty="0" smtClean="0"/>
          </a:p>
          <a:p>
            <a:pPr marL="0" indent="0" eaLnBrk="1" fontAlgn="auto" hangingPunct="1">
              <a:spcAft>
                <a:spcPts val="0"/>
              </a:spcAft>
              <a:buFont typeface="Wingdings" pitchFamily="2" charset="2"/>
              <a:buNone/>
              <a:defRPr/>
            </a:pPr>
            <a:endParaRPr lang="en-US" dirty="0"/>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l="8257" r="9174" b="24771"/>
          <a:stretch>
            <a:fillRect/>
          </a:stretch>
        </p:blipFill>
        <p:spPr bwMode="auto">
          <a:xfrm>
            <a:off x="0" y="1676400"/>
            <a:ext cx="91440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164013" y="6161088"/>
            <a:ext cx="176212" cy="252412"/>
          </a:xfrm>
          <a:prstGeom prst="rect">
            <a:avLst/>
          </a:prstGeom>
          <a:noFill/>
        </p:spPr>
        <p:txBody>
          <a:bodyPr>
            <a:spAutoFit/>
          </a:bodyPr>
          <a:lstStyle/>
          <a:p>
            <a:pPr>
              <a:defRPr/>
            </a:pPr>
            <a:r>
              <a:rPr lang="en-US" sz="1050" b="1" dirty="0">
                <a:solidFill>
                  <a:schemeClr val="bg1">
                    <a:lumMod val="50000"/>
                  </a:schemeClr>
                </a:solidFill>
              </a:rPr>
              <a:t>X</a:t>
            </a:r>
          </a:p>
        </p:txBody>
      </p:sp>
      <p:sp>
        <p:nvSpPr>
          <p:cNvPr id="8" name="TextBox 7"/>
          <p:cNvSpPr txBox="1"/>
          <p:nvPr/>
        </p:nvSpPr>
        <p:spPr>
          <a:xfrm>
            <a:off x="4164013" y="5624513"/>
            <a:ext cx="233362" cy="254000"/>
          </a:xfrm>
          <a:prstGeom prst="rect">
            <a:avLst/>
          </a:prstGeom>
          <a:noFill/>
        </p:spPr>
        <p:txBody>
          <a:bodyPr>
            <a:spAutoFit/>
          </a:bodyPr>
          <a:lstStyle/>
          <a:p>
            <a:pPr>
              <a:defRPr/>
            </a:pPr>
            <a:r>
              <a:rPr lang="en-US" sz="1050" b="1" dirty="0">
                <a:solidFill>
                  <a:schemeClr val="bg1">
                    <a:lumMod val="50000"/>
                  </a:schemeClr>
                </a:solidFill>
              </a:rPr>
              <a:t>X</a:t>
            </a:r>
          </a:p>
        </p:txBody>
      </p:sp>
      <p:sp>
        <p:nvSpPr>
          <p:cNvPr id="9" name="TextBox 8"/>
          <p:cNvSpPr txBox="1"/>
          <p:nvPr/>
        </p:nvSpPr>
        <p:spPr>
          <a:xfrm>
            <a:off x="4162425" y="6477000"/>
            <a:ext cx="180975" cy="254000"/>
          </a:xfrm>
          <a:prstGeom prst="rect">
            <a:avLst/>
          </a:prstGeom>
          <a:noFill/>
        </p:spPr>
        <p:txBody>
          <a:bodyPr>
            <a:spAutoFit/>
          </a:bodyPr>
          <a:lstStyle/>
          <a:p>
            <a:pPr>
              <a:defRPr/>
            </a:pPr>
            <a:r>
              <a:rPr lang="en-US" sz="1050" b="1" dirty="0">
                <a:solidFill>
                  <a:schemeClr val="bg1">
                    <a:lumMod val="50000"/>
                  </a:schemeClr>
                </a:solidFill>
              </a:rPr>
              <a:t>X</a:t>
            </a:r>
          </a:p>
        </p:txBody>
      </p:sp>
      <p:sp>
        <p:nvSpPr>
          <p:cNvPr id="10" name="TextBox 9"/>
          <p:cNvSpPr txBox="1"/>
          <p:nvPr/>
        </p:nvSpPr>
        <p:spPr>
          <a:xfrm>
            <a:off x="4164013" y="5878513"/>
            <a:ext cx="179387" cy="254000"/>
          </a:xfrm>
          <a:prstGeom prst="rect">
            <a:avLst/>
          </a:prstGeom>
          <a:noFill/>
        </p:spPr>
        <p:txBody>
          <a:bodyPr>
            <a:spAutoFit/>
          </a:bodyPr>
          <a:lstStyle/>
          <a:p>
            <a:pPr>
              <a:defRPr/>
            </a:pPr>
            <a:r>
              <a:rPr lang="en-US" sz="1050" b="1" dirty="0">
                <a:solidFill>
                  <a:schemeClr val="bg1">
                    <a:lumMod val="50000"/>
                  </a:schemeClr>
                </a:solidFill>
              </a:rPr>
              <a:t>X</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609600"/>
            <a:ext cx="3581400" cy="1066799"/>
          </a:xfrm>
        </p:spPr>
        <p:txBody>
          <a:bodyPr/>
          <a:lstStyle/>
          <a:p>
            <a:pPr eaLnBrk="1" hangingPunct="1"/>
            <a:r>
              <a:rPr lang="en-US" dirty="0" smtClean="0">
                <a:solidFill>
                  <a:schemeClr val="accent4">
                    <a:lumMod val="60000"/>
                    <a:lumOff val="40000"/>
                  </a:schemeClr>
                </a:solidFill>
                <a:latin typeface="Georgia" pitchFamily="18" charset="0"/>
              </a:rPr>
              <a:t>Numeric Entry </a:t>
            </a:r>
          </a:p>
        </p:txBody>
      </p:sp>
      <p:sp>
        <p:nvSpPr>
          <p:cNvPr id="3" name="Content Placeholder 2"/>
          <p:cNvSpPr>
            <a:spLocks noGrp="1"/>
          </p:cNvSpPr>
          <p:nvPr>
            <p:ph idx="1"/>
          </p:nvPr>
        </p:nvSpPr>
        <p:spPr>
          <a:xfrm>
            <a:off x="609600" y="2209800"/>
            <a:ext cx="7315200" cy="4724400"/>
          </a:xfrm>
        </p:spPr>
        <p:txBody>
          <a:bodyPr rtlCol="0">
            <a:normAutofit fontScale="55000" lnSpcReduction="20000"/>
          </a:bodyPr>
          <a:lstStyle/>
          <a:p>
            <a:pPr indent="-182880" eaLnBrk="1" fontAlgn="auto" hangingPunct="1">
              <a:spcAft>
                <a:spcPts val="0"/>
              </a:spcAft>
              <a:buFont typeface="Wingdings" charset="2"/>
              <a:buChar char="§"/>
              <a:defRPr/>
            </a:pPr>
            <a:r>
              <a:rPr lang="en-US" sz="4700" dirty="0">
                <a:latin typeface="Georgia" pitchFamily="18" charset="0"/>
              </a:rPr>
              <a:t>Enter your answer as an integer or a decimal if there is a </a:t>
            </a:r>
            <a:r>
              <a:rPr lang="en-US" sz="4700" dirty="0" smtClean="0">
                <a:latin typeface="Georgia" pitchFamily="18" charset="0"/>
              </a:rPr>
              <a:t>single answer box</a:t>
            </a:r>
            <a:endParaRPr lang="en-US" sz="4700" dirty="0">
              <a:latin typeface="Georgia" pitchFamily="18" charset="0"/>
            </a:endParaRPr>
          </a:p>
          <a:p>
            <a:pPr indent="-182880" eaLnBrk="1" fontAlgn="auto" hangingPunct="1">
              <a:spcAft>
                <a:spcPts val="0"/>
              </a:spcAft>
              <a:buFont typeface="Wingdings" charset="2"/>
              <a:buChar char="§"/>
              <a:defRPr/>
            </a:pPr>
            <a:r>
              <a:rPr lang="en-US" sz="4700" dirty="0">
                <a:latin typeface="Georgia" pitchFamily="18" charset="0"/>
              </a:rPr>
              <a:t>Enter it as a fraction if there are two separate boxes—one for the numerator and one for the denominator</a:t>
            </a:r>
            <a:r>
              <a:rPr lang="en-US" sz="4700" dirty="0" smtClean="0">
                <a:latin typeface="Georgia" pitchFamily="18" charset="0"/>
              </a:rPr>
              <a:t>.</a:t>
            </a:r>
            <a:endParaRPr lang="en-US" sz="4700" dirty="0">
              <a:latin typeface="Georgia" pitchFamily="18" charset="0"/>
            </a:endParaRPr>
          </a:p>
          <a:p>
            <a:pPr indent="-182880" eaLnBrk="1" fontAlgn="auto" hangingPunct="1">
              <a:spcAft>
                <a:spcPts val="0"/>
              </a:spcAft>
              <a:buFont typeface="Wingdings" charset="2"/>
              <a:buChar char="§"/>
              <a:defRPr/>
            </a:pPr>
            <a:r>
              <a:rPr lang="en-US" sz="4700" dirty="0">
                <a:latin typeface="Georgia" pitchFamily="18" charset="0"/>
              </a:rPr>
              <a:t>Use the computer mouse and keyboard to enter your </a:t>
            </a:r>
            <a:r>
              <a:rPr lang="en-US" sz="4700" dirty="0" smtClean="0">
                <a:latin typeface="Georgia" pitchFamily="18" charset="0"/>
              </a:rPr>
              <a:t>answer</a:t>
            </a:r>
            <a:endParaRPr lang="en-US" sz="4700" dirty="0">
              <a:latin typeface="Georgia" pitchFamily="18" charset="0"/>
            </a:endParaRPr>
          </a:p>
          <a:p>
            <a:pPr indent="-182880" eaLnBrk="1" fontAlgn="auto" hangingPunct="1">
              <a:spcAft>
                <a:spcPts val="0"/>
              </a:spcAft>
              <a:buFont typeface="Wingdings" charset="2"/>
              <a:buChar char="§"/>
              <a:defRPr/>
            </a:pPr>
            <a:r>
              <a:rPr lang="en-US" sz="4700" dirty="0">
                <a:latin typeface="Georgia" pitchFamily="18" charset="0"/>
              </a:rPr>
              <a:t>For a single answer box, a number can be transferred to the box from the on-screen </a:t>
            </a:r>
            <a:r>
              <a:rPr lang="en-US" sz="4700" dirty="0" smtClean="0">
                <a:latin typeface="Georgia" pitchFamily="18" charset="0"/>
              </a:rPr>
              <a:t>calculator</a:t>
            </a:r>
            <a:endParaRPr lang="en-US" sz="4700" dirty="0">
              <a:latin typeface="Georgia" pitchFamily="18" charset="0"/>
            </a:endParaRPr>
          </a:p>
          <a:p>
            <a:pPr indent="-182880" eaLnBrk="1" fontAlgn="auto" hangingPunct="1">
              <a:spcAft>
                <a:spcPts val="0"/>
              </a:spcAft>
              <a:buFont typeface="Wingdings" charset="2"/>
              <a:buChar char="§"/>
              <a:defRPr/>
            </a:pPr>
            <a:r>
              <a:rPr lang="en-US" sz="4700" dirty="0">
                <a:latin typeface="Georgia" pitchFamily="18" charset="0"/>
              </a:rPr>
              <a:t>Enter the exact answer unless the question requires you to round your </a:t>
            </a:r>
            <a:r>
              <a:rPr lang="en-US" sz="4700" dirty="0" smtClean="0">
                <a:latin typeface="Georgia" pitchFamily="18" charset="0"/>
              </a:rPr>
              <a:t>answer</a:t>
            </a:r>
            <a:endParaRPr lang="en-US" sz="4700" dirty="0">
              <a:latin typeface="Georgia" pitchFamily="18" charset="0"/>
            </a:endParaRPr>
          </a:p>
          <a:p>
            <a:pPr indent="-182880" eaLnBrk="1" fontAlgn="auto" hangingPunct="1">
              <a:spcAft>
                <a:spcPts val="0"/>
              </a:spcAft>
              <a:buFont typeface="Wingdings" pitchFamily="2" charset="2"/>
              <a:buNone/>
              <a:defRPr/>
            </a:pPr>
            <a:r>
              <a:rPr lang="en-US" sz="2400" dirty="0" smtClean="0"/>
              <a:t/>
            </a:r>
            <a:br>
              <a:rPr lang="en-US" sz="2400" dirty="0" smtClean="0"/>
            </a:br>
            <a:endParaRPr lang="en-US" sz="2400" dirty="0" smtClean="0"/>
          </a:p>
          <a:p>
            <a:pPr indent="-182880" eaLnBrk="1" fontAlgn="auto" hangingPunct="1">
              <a:spcAft>
                <a:spcPts val="0"/>
              </a:spcAft>
              <a:buFont typeface="Wingdings" pitchFamily="2" charset="2"/>
              <a:buNone/>
              <a:defRPr/>
            </a:pPr>
            <a:endParaRPr lang="en-US" dirty="0"/>
          </a:p>
        </p:txBody>
      </p:sp>
      <p:sp>
        <p:nvSpPr>
          <p:cNvPr id="4" name="Rectangle 3"/>
          <p:cNvSpPr/>
          <p:nvPr/>
        </p:nvSpPr>
        <p:spPr>
          <a:xfrm>
            <a:off x="304801" y="457201"/>
            <a:ext cx="44958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533400"/>
            <a:ext cx="5867400" cy="1071418"/>
          </a:xfrm>
        </p:spPr>
        <p:txBody>
          <a:bodyPr>
            <a:normAutofit/>
          </a:bodyPr>
          <a:lstStyle/>
          <a:p>
            <a:pPr eaLnBrk="1" hangingPunct="1"/>
            <a:r>
              <a:rPr lang="en-US" dirty="0" smtClean="0">
                <a:solidFill>
                  <a:schemeClr val="accent4">
                    <a:lumMod val="60000"/>
                    <a:lumOff val="40000"/>
                  </a:schemeClr>
                </a:solidFill>
                <a:latin typeface="Georgia" pitchFamily="18" charset="0"/>
              </a:rPr>
              <a:t>Numeric Entry Example</a:t>
            </a:r>
          </a:p>
        </p:txBody>
      </p:sp>
      <p:pic>
        <p:nvPicPr>
          <p:cNvPr id="5632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142705" y="2363457"/>
            <a:ext cx="5669553" cy="354554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4" name="Picture 7"/>
          <p:cNvPicPr>
            <a:picLocks noChangeAspect="1" noChangeArrowheads="1"/>
          </p:cNvPicPr>
          <p:nvPr/>
        </p:nvPicPr>
        <p:blipFill>
          <a:blip r:embed="rId4">
            <a:extLst>
              <a:ext uri="{28A0092B-C50C-407E-A947-70E740481C1C}">
                <a14:useLocalDpi xmlns:a14="http://schemas.microsoft.com/office/drawing/2010/main" val="0"/>
              </a:ext>
            </a:extLst>
          </a:blip>
          <a:srcRect l="17741" t="16495" r="14516" b="20618"/>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19881" y="616744"/>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Numeric Entry Example Answer</a:t>
            </a:r>
          </a:p>
        </p:txBody>
      </p:sp>
      <p:pic>
        <p:nvPicPr>
          <p:cNvPr id="57347"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294027" y="2336800"/>
            <a:ext cx="5366908" cy="3598863"/>
          </a:xfrm>
          <a:noFill/>
        </p:spPr>
      </p:pic>
      <p:pic>
        <p:nvPicPr>
          <p:cNvPr id="573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752600"/>
            <a:ext cx="1287462" cy="196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46600" y="4622800"/>
            <a:ext cx="304800" cy="368300"/>
          </a:xfrm>
          <a:prstGeom prst="rect">
            <a:avLst/>
          </a:prstGeom>
          <a:noFill/>
        </p:spPr>
        <p:txBody>
          <a:bodyPr>
            <a:spAutoFit/>
          </a:bodyPr>
          <a:lstStyle/>
          <a:p>
            <a:pPr>
              <a:defRPr/>
            </a:pPr>
            <a:r>
              <a:rPr lang="en-US" dirty="0">
                <a:solidFill>
                  <a:schemeClr val="bg1">
                    <a:lumMod val="50000"/>
                  </a:schemeClr>
                </a:solidFill>
              </a:rPr>
              <a:t>1</a:t>
            </a:r>
          </a:p>
        </p:txBody>
      </p:sp>
      <p:sp>
        <p:nvSpPr>
          <p:cNvPr id="9" name="TextBox 8"/>
          <p:cNvSpPr txBox="1"/>
          <p:nvPr/>
        </p:nvSpPr>
        <p:spPr>
          <a:xfrm>
            <a:off x="4546600" y="4840288"/>
            <a:ext cx="304800" cy="369887"/>
          </a:xfrm>
          <a:prstGeom prst="rect">
            <a:avLst/>
          </a:prstGeom>
          <a:noFill/>
        </p:spPr>
        <p:txBody>
          <a:bodyPr>
            <a:spAutoFit/>
          </a:bodyPr>
          <a:lstStyle/>
          <a:p>
            <a:pPr>
              <a:defRPr/>
            </a:pPr>
            <a:r>
              <a:rPr lang="en-US" dirty="0">
                <a:solidFill>
                  <a:schemeClr val="bg1">
                    <a:lumMod val="50000"/>
                  </a:schemeClr>
                </a:solidFill>
                <a:latin typeface="Georgia" pitchFamily="18" charset="0"/>
              </a:rPr>
              <a:t>4</a:t>
            </a:r>
          </a:p>
        </p:txBody>
      </p:sp>
      <p:sp>
        <p:nvSpPr>
          <p:cNvPr id="7" name="Rectangle 6"/>
          <p:cNvSpPr/>
          <p:nvPr/>
        </p:nvSpPr>
        <p:spPr>
          <a:xfrm>
            <a:off x="228600" y="457201"/>
            <a:ext cx="7162800" cy="1154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81000" y="685800"/>
            <a:ext cx="4800600" cy="1154113"/>
          </a:xfrm>
        </p:spPr>
        <p:txBody>
          <a:bodyPr/>
          <a:lstStyle/>
          <a:p>
            <a:pPr eaLnBrk="1" hangingPunct="1"/>
            <a:r>
              <a:rPr lang="en-US" dirty="0" smtClean="0">
                <a:solidFill>
                  <a:schemeClr val="accent4">
                    <a:lumMod val="60000"/>
                    <a:lumOff val="40000"/>
                  </a:schemeClr>
                </a:solidFill>
                <a:latin typeface="Georgia" pitchFamily="18" charset="0"/>
              </a:rPr>
              <a:t>Data Interpretation</a:t>
            </a:r>
          </a:p>
        </p:txBody>
      </p:sp>
      <p:sp>
        <p:nvSpPr>
          <p:cNvPr id="3" name="Content Placeholder 2"/>
          <p:cNvSpPr>
            <a:spLocks noGrp="1"/>
          </p:cNvSpPr>
          <p:nvPr>
            <p:ph idx="1"/>
          </p:nvPr>
        </p:nvSpPr>
        <p:spPr>
          <a:xfrm>
            <a:off x="609600" y="2327275"/>
            <a:ext cx="7315200" cy="3540125"/>
          </a:xfrm>
        </p:spPr>
        <p:txBody>
          <a:bodyPr rtlCol="0">
            <a:normAutofit fontScale="92500" lnSpcReduction="10000"/>
          </a:bodyPr>
          <a:lstStyle/>
          <a:p>
            <a:pPr indent="-182880" eaLnBrk="1" fontAlgn="auto" hangingPunct="1">
              <a:spcAft>
                <a:spcPts val="0"/>
              </a:spcAft>
              <a:buFont typeface="Wingdings" charset="2"/>
              <a:buChar char="§"/>
              <a:defRPr/>
            </a:pPr>
            <a:r>
              <a:rPr lang="en-US" sz="2800" dirty="0" smtClean="0">
                <a:latin typeface="Georgia" pitchFamily="18" charset="0"/>
              </a:rPr>
              <a:t>Data Interpretation questions are grouped together and refer to the same table, graph or other data presentation</a:t>
            </a:r>
            <a:endParaRPr lang="en-US" sz="2800" dirty="0">
              <a:latin typeface="Georgia" pitchFamily="18" charset="0"/>
            </a:endParaRPr>
          </a:p>
          <a:p>
            <a:pPr marL="45720" indent="0" eaLnBrk="1" fontAlgn="auto" hangingPunct="1">
              <a:spcAft>
                <a:spcPts val="0"/>
              </a:spcAft>
              <a:buFont typeface="Wingdings" charset="2"/>
              <a:buNone/>
              <a:defRPr/>
            </a:pPr>
            <a:endParaRPr lang="en-US" sz="2800" dirty="0" smtClean="0">
              <a:latin typeface="Georgia" pitchFamily="18" charset="0"/>
            </a:endParaRPr>
          </a:p>
          <a:p>
            <a:pPr indent="-182880" eaLnBrk="1" fontAlgn="auto" hangingPunct="1">
              <a:spcAft>
                <a:spcPts val="0"/>
              </a:spcAft>
              <a:buFont typeface="Wingdings" charset="2"/>
              <a:buChar char="§"/>
              <a:defRPr/>
            </a:pPr>
            <a:r>
              <a:rPr lang="en-US" sz="2800" dirty="0" smtClean="0">
                <a:latin typeface="Georgia" pitchFamily="18" charset="0"/>
              </a:rPr>
              <a:t>These questions ask you to interpret or analyze the given data</a:t>
            </a:r>
            <a:endParaRPr lang="en-US" sz="2800" dirty="0">
              <a:latin typeface="Georgia" pitchFamily="18" charset="0"/>
            </a:endParaRPr>
          </a:p>
          <a:p>
            <a:pPr marL="45720" indent="0" eaLnBrk="1" fontAlgn="auto" hangingPunct="1">
              <a:spcAft>
                <a:spcPts val="0"/>
              </a:spcAft>
              <a:buFont typeface="Wingdings" charset="2"/>
              <a:buNone/>
              <a:defRPr/>
            </a:pPr>
            <a:endParaRPr lang="en-US" sz="2800" dirty="0" smtClean="0">
              <a:latin typeface="Georgia" pitchFamily="18" charset="0"/>
            </a:endParaRPr>
          </a:p>
          <a:p>
            <a:pPr indent="-182880" eaLnBrk="1" fontAlgn="auto" hangingPunct="1">
              <a:spcAft>
                <a:spcPts val="0"/>
              </a:spcAft>
              <a:buFont typeface="Wingdings" charset="2"/>
              <a:buChar char="§"/>
              <a:defRPr/>
            </a:pPr>
            <a:r>
              <a:rPr lang="en-US" sz="2800" dirty="0" smtClean="0">
                <a:latin typeface="Georgia" pitchFamily="18" charset="0"/>
              </a:rPr>
              <a:t>The types of questions may be Multiple Choice (both types) or Numeric Entry</a:t>
            </a:r>
          </a:p>
          <a:p>
            <a:pPr indent="-182880" eaLnBrk="1" fontAlgn="auto" hangingPunct="1">
              <a:spcAft>
                <a:spcPts val="0"/>
              </a:spcAft>
              <a:buFont typeface="Wingdings" charset="2"/>
              <a:buChar char="§"/>
              <a:defRPr/>
            </a:pPr>
            <a:endParaRPr lang="en-US" sz="2800" dirty="0"/>
          </a:p>
        </p:txBody>
      </p:sp>
      <p:sp>
        <p:nvSpPr>
          <p:cNvPr id="4" name="Rectangle 3"/>
          <p:cNvSpPr/>
          <p:nvPr/>
        </p:nvSpPr>
        <p:spPr>
          <a:xfrm>
            <a:off x="381000" y="457201"/>
            <a:ext cx="5225473"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81000" y="762000"/>
            <a:ext cx="6934200" cy="865187"/>
          </a:xfrm>
        </p:spPr>
        <p:txBody>
          <a:bodyPr>
            <a:normAutofit/>
          </a:bodyPr>
          <a:lstStyle/>
          <a:p>
            <a:pPr eaLnBrk="1" hangingPunct="1"/>
            <a:r>
              <a:rPr lang="en-US" dirty="0" smtClean="0">
                <a:solidFill>
                  <a:schemeClr val="accent4">
                    <a:lumMod val="60000"/>
                    <a:lumOff val="40000"/>
                  </a:schemeClr>
                </a:solidFill>
                <a:latin typeface="Georgia" pitchFamily="18" charset="0"/>
              </a:rPr>
              <a:t>Data Interpretation Example</a:t>
            </a:r>
          </a:p>
        </p:txBody>
      </p:sp>
      <p:pic>
        <p:nvPicPr>
          <p:cNvPr id="593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600200" y="2133600"/>
            <a:ext cx="5623518" cy="421887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457200"/>
            <a:ext cx="6400800" cy="11699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52400" y="838200"/>
            <a:ext cx="8229600" cy="712788"/>
          </a:xfrm>
        </p:spPr>
        <p:txBody>
          <a:bodyPr>
            <a:normAutofit/>
          </a:bodyPr>
          <a:lstStyle/>
          <a:p>
            <a:pPr eaLnBrk="1" hangingPunct="1"/>
            <a:r>
              <a:rPr lang="en-US" dirty="0" smtClean="0">
                <a:solidFill>
                  <a:schemeClr val="accent4">
                    <a:lumMod val="60000"/>
                    <a:lumOff val="40000"/>
                  </a:schemeClr>
                </a:solidFill>
                <a:latin typeface="Georgia" pitchFamily="18" charset="0"/>
              </a:rPr>
              <a:t>Data Interpretation Example Answer</a:t>
            </a:r>
          </a:p>
        </p:txBody>
      </p:sp>
      <p:pic>
        <p:nvPicPr>
          <p:cNvPr id="6041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600200" y="2133600"/>
            <a:ext cx="5521948" cy="414267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5334000"/>
            <a:ext cx="119063" cy="8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457201"/>
            <a:ext cx="80010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762000"/>
            <a:ext cx="6477000" cy="963613"/>
          </a:xfrm>
        </p:spPr>
        <p:txBody>
          <a:bodyPr>
            <a:normAutofit/>
          </a:bodyPr>
          <a:lstStyle/>
          <a:p>
            <a:pPr eaLnBrk="1" hangingPunct="1"/>
            <a:r>
              <a:rPr lang="en-US" dirty="0" smtClean="0">
                <a:solidFill>
                  <a:schemeClr val="accent4">
                    <a:lumMod val="60000"/>
                    <a:lumOff val="40000"/>
                  </a:schemeClr>
                </a:solidFill>
                <a:latin typeface="Georgia" pitchFamily="18" charset="0"/>
              </a:rPr>
              <a:t>What if you don’t do well?</a:t>
            </a:r>
          </a:p>
        </p:txBody>
      </p:sp>
      <p:sp>
        <p:nvSpPr>
          <p:cNvPr id="61443" name="Content Placeholder 2"/>
          <p:cNvSpPr>
            <a:spLocks noGrp="1"/>
          </p:cNvSpPr>
          <p:nvPr>
            <p:ph idx="1"/>
          </p:nvPr>
        </p:nvSpPr>
        <p:spPr>
          <a:xfrm>
            <a:off x="381000" y="1976966"/>
            <a:ext cx="7772400" cy="5109634"/>
          </a:xfrm>
        </p:spPr>
        <p:txBody>
          <a:bodyPr>
            <a:normAutofit lnSpcReduction="10000"/>
          </a:bodyPr>
          <a:lstStyle/>
          <a:p>
            <a:pPr eaLnBrk="1" hangingPunct="1"/>
            <a:r>
              <a:rPr lang="en-US" dirty="0" smtClean="0">
                <a:solidFill>
                  <a:schemeClr val="accent4">
                    <a:lumMod val="60000"/>
                    <a:lumOff val="40000"/>
                  </a:schemeClr>
                </a:solidFill>
                <a:latin typeface="Georgia" pitchFamily="18" charset="0"/>
              </a:rPr>
              <a:t>Do something in response!</a:t>
            </a:r>
          </a:p>
          <a:p>
            <a:pPr lvl="1" eaLnBrk="1" hangingPunct="1"/>
            <a:r>
              <a:rPr lang="en-US" sz="2000" dirty="0" smtClean="0">
                <a:latin typeface="Georgia" pitchFamily="18" charset="0"/>
              </a:rPr>
              <a:t>Repeat test if time, but study intensely first</a:t>
            </a:r>
          </a:p>
          <a:p>
            <a:pPr lvl="1" eaLnBrk="1" hangingPunct="1"/>
            <a:r>
              <a:rPr lang="en-US" sz="2000" dirty="0" smtClean="0">
                <a:latin typeface="Georgia" pitchFamily="18" charset="0"/>
              </a:rPr>
              <a:t>Can you compensate for your scores in other ways?</a:t>
            </a:r>
          </a:p>
          <a:p>
            <a:pPr lvl="2" eaLnBrk="1" hangingPunct="1"/>
            <a:r>
              <a:rPr lang="en-US" sz="2000" dirty="0" smtClean="0">
                <a:latin typeface="Georgia" pitchFamily="18" charset="0"/>
              </a:rPr>
              <a:t>Talk with faculty about possible strategies</a:t>
            </a:r>
          </a:p>
          <a:p>
            <a:pPr lvl="2" eaLnBrk="1" hangingPunct="1"/>
            <a:r>
              <a:rPr lang="en-US" sz="2000" dirty="0" smtClean="0">
                <a:latin typeface="Georgia" pitchFamily="18" charset="0"/>
              </a:rPr>
              <a:t>Can your recommenders state that the scores don’t reflect your knowledge, etc.?</a:t>
            </a:r>
          </a:p>
          <a:p>
            <a:pPr lvl="3" eaLnBrk="1" hangingPunct="1"/>
            <a:r>
              <a:rPr lang="en-US" sz="2000" dirty="0" smtClean="0">
                <a:latin typeface="Georgia" pitchFamily="18" charset="0"/>
              </a:rPr>
              <a:t>Might they call someone in the dept. that they know?</a:t>
            </a:r>
          </a:p>
          <a:p>
            <a:pPr lvl="2" eaLnBrk="1" hangingPunct="1"/>
            <a:r>
              <a:rPr lang="en-US" sz="2000" dirty="0" smtClean="0">
                <a:latin typeface="Georgia" pitchFamily="18" charset="0"/>
              </a:rPr>
              <a:t>Make sure the other materials you submit are very strong –  </a:t>
            </a:r>
          </a:p>
          <a:p>
            <a:pPr lvl="3" eaLnBrk="1" hangingPunct="1"/>
            <a:r>
              <a:rPr lang="en-US" sz="2000" dirty="0" smtClean="0">
                <a:latin typeface="Georgia" pitchFamily="18" charset="0"/>
              </a:rPr>
              <a:t>GPA, personal statement, letters of rec., research experience/presentations, relevant experience, etc.</a:t>
            </a:r>
          </a:p>
          <a:p>
            <a:pPr lvl="3" eaLnBrk="1" hangingPunct="1"/>
            <a:r>
              <a:rPr lang="en-US" sz="2000" dirty="0" smtClean="0">
                <a:latin typeface="Georgia" pitchFamily="18" charset="0"/>
              </a:rPr>
              <a:t>Ace the interview.</a:t>
            </a:r>
          </a:p>
          <a:p>
            <a:pPr lvl="2" eaLnBrk="1" hangingPunct="1"/>
            <a:r>
              <a:rPr lang="en-US" sz="2000" dirty="0" smtClean="0">
                <a:latin typeface="Georgia" pitchFamily="18" charset="0"/>
              </a:rPr>
              <a:t>Would submitting an excellent paper you’ve written help? --- Check to see if this is allowed.</a:t>
            </a:r>
          </a:p>
          <a:p>
            <a:pPr lvl="1" eaLnBrk="1" hangingPunct="1"/>
            <a:r>
              <a:rPr lang="en-US" sz="2000" dirty="0" smtClean="0">
                <a:latin typeface="Georgia" pitchFamily="18" charset="0"/>
              </a:rPr>
              <a:t>In worst case, take a year to improve your credentials and study for retake, and reapply.</a:t>
            </a:r>
            <a:br>
              <a:rPr lang="en-US" sz="2000" dirty="0" smtClean="0">
                <a:latin typeface="Georgia" pitchFamily="18" charset="0"/>
              </a:rPr>
            </a:br>
            <a:endParaRPr lang="en-US" sz="2000" dirty="0" smtClean="0">
              <a:latin typeface="Georgia" pitchFamily="18" charset="0"/>
            </a:endParaRPr>
          </a:p>
        </p:txBody>
      </p:sp>
      <p:sp>
        <p:nvSpPr>
          <p:cNvPr id="4" name="Rectangle 3"/>
          <p:cNvSpPr/>
          <p:nvPr/>
        </p:nvSpPr>
        <p:spPr>
          <a:xfrm>
            <a:off x="381000" y="381000"/>
            <a:ext cx="57912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81000" y="609600"/>
            <a:ext cx="2590800" cy="1154113"/>
          </a:xfrm>
        </p:spPr>
        <p:txBody>
          <a:bodyPr/>
          <a:lstStyle/>
          <a:p>
            <a:pPr eaLnBrk="1" hangingPunct="1"/>
            <a:r>
              <a:rPr lang="en-US" dirty="0" smtClean="0">
                <a:solidFill>
                  <a:schemeClr val="accent4">
                    <a:lumMod val="60000"/>
                    <a:lumOff val="40000"/>
                  </a:schemeClr>
                </a:solidFill>
                <a:latin typeface="Georgia" pitchFamily="18" charset="0"/>
              </a:rPr>
              <a:t>Resources</a:t>
            </a:r>
          </a:p>
        </p:txBody>
      </p:sp>
      <p:sp>
        <p:nvSpPr>
          <p:cNvPr id="63491" name="Content Placeholder 2"/>
          <p:cNvSpPr>
            <a:spLocks noGrp="1"/>
          </p:cNvSpPr>
          <p:nvPr>
            <p:ph idx="1"/>
          </p:nvPr>
        </p:nvSpPr>
        <p:spPr>
          <a:xfrm>
            <a:off x="609600" y="2327275"/>
            <a:ext cx="7315200" cy="3540125"/>
          </a:xfrm>
        </p:spPr>
        <p:txBody>
          <a:bodyPr>
            <a:normAutofit fontScale="70000" lnSpcReduction="20000"/>
          </a:bodyPr>
          <a:lstStyle/>
          <a:p>
            <a:pPr eaLnBrk="1" hangingPunct="1"/>
            <a:r>
              <a:rPr lang="en-US" sz="2600" dirty="0" smtClean="0">
                <a:latin typeface="Georgia" pitchFamily="18" charset="0"/>
              </a:rPr>
              <a:t>Freerice.com</a:t>
            </a:r>
          </a:p>
          <a:p>
            <a:pPr eaLnBrk="1" hangingPunct="1"/>
            <a:r>
              <a:rPr lang="en-US" sz="2600" dirty="0" smtClean="0">
                <a:latin typeface="Georgia" pitchFamily="18" charset="0"/>
              </a:rPr>
              <a:t>Khan Academy</a:t>
            </a:r>
          </a:p>
          <a:p>
            <a:pPr eaLnBrk="1" hangingPunct="1"/>
            <a:r>
              <a:rPr lang="en-US" sz="2600" dirty="0" smtClean="0">
                <a:latin typeface="Georgia" pitchFamily="18" charset="0"/>
              </a:rPr>
              <a:t>Math Review on GRE website</a:t>
            </a:r>
          </a:p>
          <a:p>
            <a:pPr eaLnBrk="1" hangingPunct="1"/>
            <a:r>
              <a:rPr lang="en-US" sz="2600" dirty="0" smtClean="0">
                <a:latin typeface="Georgia" pitchFamily="18" charset="0"/>
              </a:rPr>
              <a:t>Writing Center</a:t>
            </a:r>
          </a:p>
          <a:p>
            <a:pPr eaLnBrk="1" hangingPunct="1"/>
            <a:r>
              <a:rPr lang="en-US" sz="2600" dirty="0" smtClean="0">
                <a:latin typeface="Georgia" pitchFamily="18" charset="0"/>
              </a:rPr>
              <a:t>Relevant courses to build skills</a:t>
            </a:r>
          </a:p>
          <a:p>
            <a:pPr eaLnBrk="1" hangingPunct="1"/>
            <a:r>
              <a:rPr lang="en-US" sz="2600" dirty="0" smtClean="0">
                <a:latin typeface="Georgia" pitchFamily="18" charset="0"/>
              </a:rPr>
              <a:t>Student Academic Success Center</a:t>
            </a:r>
          </a:p>
          <a:p>
            <a:pPr eaLnBrk="1" hangingPunct="1"/>
            <a:r>
              <a:rPr lang="en-US" sz="2600" dirty="0" smtClean="0">
                <a:latin typeface="Georgia" pitchFamily="18" charset="0"/>
              </a:rPr>
              <a:t>Math Lab, Stats Lab</a:t>
            </a:r>
          </a:p>
          <a:p>
            <a:pPr eaLnBrk="1" hangingPunct="1"/>
            <a:r>
              <a:rPr lang="en-US" sz="2600" dirty="0" err="1" smtClean="0">
                <a:latin typeface="Georgia" pitchFamily="18" charset="0"/>
              </a:rPr>
              <a:t>Youtube</a:t>
            </a:r>
            <a:r>
              <a:rPr lang="en-US" sz="2600" dirty="0" smtClean="0">
                <a:latin typeface="Georgia" pitchFamily="18" charset="0"/>
              </a:rPr>
              <a:t>: GVSU Math Department</a:t>
            </a:r>
          </a:p>
          <a:p>
            <a:pPr eaLnBrk="1" hangingPunct="1"/>
            <a:r>
              <a:rPr lang="en-US" sz="2600" dirty="0" smtClean="0">
                <a:latin typeface="Georgia" pitchFamily="18" charset="0"/>
              </a:rPr>
              <a:t>GRE Search Service</a:t>
            </a:r>
          </a:p>
          <a:p>
            <a:pPr eaLnBrk="1" hangingPunct="1"/>
            <a:r>
              <a:rPr lang="en-US" sz="2600" dirty="0" smtClean="0">
                <a:latin typeface="Georgia" pitchFamily="18" charset="0"/>
              </a:rPr>
              <a:t>Career Services</a:t>
            </a:r>
          </a:p>
          <a:p>
            <a:pPr eaLnBrk="1" hangingPunct="1"/>
            <a:r>
              <a:rPr lang="en-US" sz="2600" dirty="0" smtClean="0">
                <a:latin typeface="Georgia" pitchFamily="18" charset="0"/>
              </a:rPr>
              <a:t>CLAS Advising (C-1-140 MAK)</a:t>
            </a:r>
          </a:p>
          <a:p>
            <a:pPr eaLnBrk="1" hangingPunct="1"/>
            <a:endParaRPr lang="en-US" sz="2800" dirty="0" smtClean="0">
              <a:latin typeface="Georgia" pitchFamily="18" charset="0"/>
            </a:endParaRPr>
          </a:p>
        </p:txBody>
      </p:sp>
      <p:sp>
        <p:nvSpPr>
          <p:cNvPr id="4" name="Rectangle 3"/>
          <p:cNvSpPr/>
          <p:nvPr/>
        </p:nvSpPr>
        <p:spPr>
          <a:xfrm>
            <a:off x="228600" y="457200"/>
            <a:ext cx="4114801"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533400"/>
            <a:ext cx="7315200" cy="1154113"/>
          </a:xfrm>
        </p:spPr>
        <p:txBody>
          <a:bodyPr>
            <a:normAutofit/>
          </a:bodyPr>
          <a:lstStyle/>
          <a:p>
            <a:pPr eaLnBrk="1" hangingPunct="1"/>
            <a:r>
              <a:rPr lang="en-US" dirty="0" smtClean="0">
                <a:solidFill>
                  <a:schemeClr val="accent4">
                    <a:lumMod val="60000"/>
                    <a:lumOff val="40000"/>
                  </a:schemeClr>
                </a:solidFill>
                <a:latin typeface="Georgia" pitchFamily="18" charset="0"/>
              </a:rPr>
              <a:t>Fee Reduction Program Cont.</a:t>
            </a:r>
          </a:p>
        </p:txBody>
      </p:sp>
      <p:sp>
        <p:nvSpPr>
          <p:cNvPr id="3" name="Content Placeholder 2"/>
          <p:cNvSpPr>
            <a:spLocks noGrp="1"/>
          </p:cNvSpPr>
          <p:nvPr>
            <p:ph idx="1"/>
          </p:nvPr>
        </p:nvSpPr>
        <p:spPr>
          <a:xfrm>
            <a:off x="533400" y="2174875"/>
            <a:ext cx="7315200" cy="3540125"/>
          </a:xfrm>
        </p:spPr>
        <p:txBody>
          <a:bodyPr rtlCol="0">
            <a:noAutofit/>
          </a:bodyPr>
          <a:lstStyle/>
          <a:p>
            <a:pPr indent="-182880" eaLnBrk="1" fontAlgn="auto" hangingPunct="1">
              <a:spcAft>
                <a:spcPts val="0"/>
              </a:spcAft>
              <a:buClr>
                <a:srgbClr val="FFFFCC"/>
              </a:buClr>
              <a:buFont typeface="Wingdings" charset="2"/>
              <a:buChar char="§"/>
              <a:defRPr/>
            </a:pPr>
            <a:r>
              <a:rPr lang="en-US" sz="2400" dirty="0">
                <a:latin typeface="Georgia" pitchFamily="18" charset="0"/>
              </a:rPr>
              <a:t>Contact your financial aid office to see if you </a:t>
            </a:r>
            <a:r>
              <a:rPr lang="en-US" sz="2400" dirty="0" smtClean="0">
                <a:latin typeface="Georgia" pitchFamily="18" charset="0"/>
              </a:rPr>
              <a:t>qualify</a:t>
            </a:r>
          </a:p>
          <a:p>
            <a:pPr indent="-182880" eaLnBrk="1" fontAlgn="auto" hangingPunct="1">
              <a:spcAft>
                <a:spcPts val="0"/>
              </a:spcAft>
              <a:buClr>
                <a:srgbClr val="FFFFCC"/>
              </a:buClr>
              <a:buFont typeface="Wingdings" charset="2"/>
              <a:buChar char="§"/>
              <a:defRPr/>
            </a:pPr>
            <a:r>
              <a:rPr lang="en-US" sz="2400" dirty="0" smtClean="0">
                <a:solidFill>
                  <a:srgbClr val="FFFFFF"/>
                </a:solidFill>
                <a:latin typeface="Georgia" pitchFamily="18" charset="0"/>
              </a:rPr>
              <a:t>Once </a:t>
            </a:r>
            <a:r>
              <a:rPr lang="en-US" sz="2400" dirty="0">
                <a:solidFill>
                  <a:srgbClr val="FFFFFF"/>
                </a:solidFill>
                <a:latin typeface="Georgia" pitchFamily="18" charset="0"/>
              </a:rPr>
              <a:t>your eligibility is established, the Financial Aid Office front desk in STU will issue you a Fee Reduction Certificate and a copy of your ISIR. Follow the instructions on the voucher. </a:t>
            </a:r>
            <a:r>
              <a:rPr lang="en-US" sz="2400" i="1" dirty="0">
                <a:solidFill>
                  <a:schemeClr val="bg1"/>
                </a:solidFill>
                <a:latin typeface="Georgia" pitchFamily="18" charset="0"/>
              </a:rPr>
              <a:t>Allow up to three weeks for processing and mail </a:t>
            </a:r>
            <a:r>
              <a:rPr lang="en-US" sz="2400" i="1" dirty="0" smtClean="0">
                <a:solidFill>
                  <a:schemeClr val="bg1"/>
                </a:solidFill>
                <a:latin typeface="Georgia" pitchFamily="18" charset="0"/>
              </a:rPr>
              <a:t>delivery</a:t>
            </a:r>
            <a:endParaRPr lang="en-US" sz="2400" i="1" dirty="0">
              <a:solidFill>
                <a:schemeClr val="bg1"/>
              </a:solidFill>
              <a:latin typeface="Georgia" pitchFamily="18" charset="0"/>
            </a:endParaRPr>
          </a:p>
          <a:p>
            <a:pPr marL="457200" lvl="1" indent="0" eaLnBrk="1" fontAlgn="auto" hangingPunct="1">
              <a:spcAft>
                <a:spcPts val="0"/>
              </a:spcAft>
              <a:buClr>
                <a:srgbClr val="FEEC94"/>
              </a:buClr>
              <a:buFont typeface="Wingdings" pitchFamily="2" charset="2"/>
              <a:buNone/>
              <a:defRPr/>
            </a:pPr>
            <a:r>
              <a:rPr lang="en-US" sz="2400" dirty="0">
                <a:solidFill>
                  <a:srgbClr val="FFFFFF"/>
                </a:solidFill>
                <a:latin typeface="Georgia" pitchFamily="18" charset="0"/>
              </a:rPr>
              <a:t/>
            </a:r>
            <a:br>
              <a:rPr lang="en-US" sz="2400" dirty="0">
                <a:solidFill>
                  <a:srgbClr val="FFFFFF"/>
                </a:solidFill>
                <a:latin typeface="Georgia" pitchFamily="18" charset="0"/>
              </a:rPr>
            </a:br>
            <a:r>
              <a:rPr lang="en-US" sz="2400" dirty="0">
                <a:solidFill>
                  <a:srgbClr val="FFFFFF"/>
                </a:solidFill>
                <a:latin typeface="Georgia" pitchFamily="18" charset="0"/>
              </a:rPr>
              <a:t>http://www.ets.org/gre/revised_general/about/fees/reductions/</a:t>
            </a:r>
          </a:p>
        </p:txBody>
      </p:sp>
      <p:sp>
        <p:nvSpPr>
          <p:cNvPr id="2" name="Rectangle 1"/>
          <p:cNvSpPr/>
          <p:nvPr/>
        </p:nvSpPr>
        <p:spPr>
          <a:xfrm>
            <a:off x="304800" y="457200"/>
            <a:ext cx="68580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609600"/>
            <a:ext cx="3200400" cy="1066800"/>
          </a:xfrm>
        </p:spPr>
        <p:txBody>
          <a:bodyPr/>
          <a:lstStyle/>
          <a:p>
            <a:pPr eaLnBrk="1" hangingPunct="1"/>
            <a:r>
              <a:rPr lang="en-US" dirty="0" smtClean="0">
                <a:solidFill>
                  <a:schemeClr val="accent4">
                    <a:lumMod val="60000"/>
                    <a:lumOff val="40000"/>
                  </a:schemeClr>
                </a:solidFill>
                <a:latin typeface="Georgia" pitchFamily="18" charset="0"/>
              </a:rPr>
              <a:t>Subject Tests</a:t>
            </a:r>
          </a:p>
        </p:txBody>
      </p:sp>
      <p:sp>
        <p:nvSpPr>
          <p:cNvPr id="130051" name="Rectangle 3"/>
          <p:cNvSpPr>
            <a:spLocks noGrp="1" noChangeArrowheads="1"/>
          </p:cNvSpPr>
          <p:nvPr>
            <p:ph idx="1"/>
          </p:nvPr>
        </p:nvSpPr>
        <p:spPr>
          <a:xfrm>
            <a:off x="838200" y="2133600"/>
            <a:ext cx="7315200" cy="4724400"/>
          </a:xfrm>
        </p:spPr>
        <p:txBody>
          <a:bodyPr rtlCol="0">
            <a:normAutofit/>
          </a:bodyPr>
          <a:lstStyle/>
          <a:p>
            <a:pPr indent="-182880" eaLnBrk="1" fontAlgn="auto" hangingPunct="1">
              <a:spcAft>
                <a:spcPts val="0"/>
              </a:spcAft>
              <a:buFont typeface="Wingdings" charset="2"/>
              <a:buChar char="§"/>
              <a:defRPr/>
            </a:pPr>
            <a:r>
              <a:rPr lang="en-US" sz="3000" dirty="0" smtClean="0">
                <a:solidFill>
                  <a:schemeClr val="accent4">
                    <a:lumMod val="60000"/>
                    <a:lumOff val="40000"/>
                  </a:schemeClr>
                </a:solidFill>
                <a:latin typeface="Georgia" pitchFamily="18" charset="0"/>
              </a:rPr>
              <a:t>Subjects:</a:t>
            </a:r>
          </a:p>
          <a:p>
            <a:pPr lvl="2" indent="-182880" eaLnBrk="1" fontAlgn="auto" hangingPunct="1">
              <a:spcAft>
                <a:spcPts val="0"/>
              </a:spcAft>
              <a:buFont typeface="Wingdings" charset="2"/>
              <a:buChar char="§"/>
              <a:defRPr/>
            </a:pPr>
            <a:r>
              <a:rPr lang="en-US" sz="3000" dirty="0" smtClean="0">
                <a:latin typeface="Georgia" pitchFamily="18" charset="0"/>
              </a:rPr>
              <a:t>Biochemistry, Cell and Molecular Biology </a:t>
            </a:r>
          </a:p>
          <a:p>
            <a:pPr lvl="2" indent="-182880" eaLnBrk="1" fontAlgn="auto" hangingPunct="1">
              <a:spcAft>
                <a:spcPts val="0"/>
              </a:spcAft>
              <a:buFont typeface="Wingdings" charset="2"/>
              <a:buChar char="§"/>
              <a:defRPr/>
            </a:pPr>
            <a:r>
              <a:rPr lang="en-US" sz="3000" dirty="0" smtClean="0">
                <a:latin typeface="Georgia" pitchFamily="18" charset="0"/>
              </a:rPr>
              <a:t>Biology </a:t>
            </a:r>
          </a:p>
          <a:p>
            <a:pPr lvl="2" indent="-182880" eaLnBrk="1" fontAlgn="auto" hangingPunct="1">
              <a:spcAft>
                <a:spcPts val="0"/>
              </a:spcAft>
              <a:buFont typeface="Wingdings" charset="2"/>
              <a:buChar char="§"/>
              <a:defRPr/>
            </a:pPr>
            <a:r>
              <a:rPr lang="en-US" sz="3000" dirty="0" smtClean="0">
                <a:latin typeface="Georgia" pitchFamily="18" charset="0"/>
              </a:rPr>
              <a:t>Chemistry </a:t>
            </a:r>
          </a:p>
          <a:p>
            <a:pPr lvl="2" indent="-182880" eaLnBrk="1" fontAlgn="auto" hangingPunct="1">
              <a:spcAft>
                <a:spcPts val="0"/>
              </a:spcAft>
              <a:buFont typeface="Wingdings" charset="2"/>
              <a:buChar char="§"/>
              <a:defRPr/>
            </a:pPr>
            <a:r>
              <a:rPr lang="en-US" sz="3000" dirty="0" smtClean="0">
                <a:latin typeface="Georgia" pitchFamily="18" charset="0"/>
              </a:rPr>
              <a:t>Literature in English </a:t>
            </a:r>
          </a:p>
          <a:p>
            <a:pPr lvl="2" indent="-182880" eaLnBrk="1" fontAlgn="auto" hangingPunct="1">
              <a:spcAft>
                <a:spcPts val="0"/>
              </a:spcAft>
              <a:buFont typeface="Wingdings" charset="2"/>
              <a:buChar char="§"/>
              <a:defRPr/>
            </a:pPr>
            <a:r>
              <a:rPr lang="en-US" sz="3000" dirty="0" smtClean="0">
                <a:latin typeface="Georgia" pitchFamily="18" charset="0"/>
              </a:rPr>
              <a:t>Mathematics </a:t>
            </a:r>
          </a:p>
          <a:p>
            <a:pPr lvl="2" indent="-182880" eaLnBrk="1" fontAlgn="auto" hangingPunct="1">
              <a:spcAft>
                <a:spcPts val="0"/>
              </a:spcAft>
              <a:buFont typeface="Wingdings" charset="2"/>
              <a:buChar char="§"/>
              <a:defRPr/>
            </a:pPr>
            <a:r>
              <a:rPr lang="en-US" sz="3000" dirty="0" smtClean="0">
                <a:latin typeface="Georgia" pitchFamily="18" charset="0"/>
              </a:rPr>
              <a:t>Physics </a:t>
            </a:r>
          </a:p>
          <a:p>
            <a:pPr lvl="2" indent="-182880" eaLnBrk="1" fontAlgn="auto" hangingPunct="1">
              <a:spcAft>
                <a:spcPts val="0"/>
              </a:spcAft>
              <a:buFont typeface="Wingdings" charset="2"/>
              <a:buChar char="§"/>
              <a:defRPr/>
            </a:pPr>
            <a:r>
              <a:rPr lang="en-US" sz="3000" dirty="0" smtClean="0">
                <a:latin typeface="Georgia" pitchFamily="18" charset="0"/>
              </a:rPr>
              <a:t>Psychology </a:t>
            </a:r>
          </a:p>
          <a:p>
            <a:pPr indent="-182880" eaLnBrk="1" fontAlgn="auto" hangingPunct="1">
              <a:spcAft>
                <a:spcPts val="0"/>
              </a:spcAft>
              <a:buFont typeface="Wingdings" charset="2"/>
              <a:buChar char="§"/>
              <a:defRPr/>
            </a:pPr>
            <a:endParaRPr lang="en-US" dirty="0" smtClean="0"/>
          </a:p>
          <a:p>
            <a:pPr indent="-182880" eaLnBrk="1" fontAlgn="auto" hangingPunct="1">
              <a:spcAft>
                <a:spcPts val="0"/>
              </a:spcAft>
              <a:buFont typeface="Wingdings" charset="2"/>
              <a:buChar char="§"/>
              <a:defRPr/>
            </a:pPr>
            <a:endParaRPr lang="en-US" dirty="0" smtClean="0"/>
          </a:p>
          <a:p>
            <a:pPr indent="-182880" eaLnBrk="1" fontAlgn="auto" hangingPunct="1">
              <a:spcAft>
                <a:spcPts val="0"/>
              </a:spcAft>
              <a:buFont typeface="Wingdings" charset="2"/>
              <a:buChar char="§"/>
              <a:defRPr/>
            </a:pPr>
            <a:endParaRPr lang="en-US" dirty="0" smtClean="0"/>
          </a:p>
        </p:txBody>
      </p:sp>
      <p:sp>
        <p:nvSpPr>
          <p:cNvPr id="4" name="Rectangle 3"/>
          <p:cNvSpPr/>
          <p:nvPr/>
        </p:nvSpPr>
        <p:spPr>
          <a:xfrm>
            <a:off x="381000" y="381000"/>
            <a:ext cx="3505201"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81000" y="609600"/>
            <a:ext cx="4495800" cy="1154113"/>
          </a:xfrm>
        </p:spPr>
        <p:txBody>
          <a:bodyPr/>
          <a:lstStyle/>
          <a:p>
            <a:pPr eaLnBrk="1" hangingPunct="1"/>
            <a:r>
              <a:rPr lang="en-US" dirty="0" smtClean="0">
                <a:solidFill>
                  <a:schemeClr val="accent4">
                    <a:lumMod val="60000"/>
                    <a:lumOff val="40000"/>
                  </a:schemeClr>
                </a:solidFill>
                <a:latin typeface="Georgia" pitchFamily="18" charset="0"/>
              </a:rPr>
              <a:t>Subject Tests, cont.</a:t>
            </a:r>
          </a:p>
        </p:txBody>
      </p:sp>
      <p:sp>
        <p:nvSpPr>
          <p:cNvPr id="3" name="Content Placeholder 2"/>
          <p:cNvSpPr>
            <a:spLocks noGrp="1"/>
          </p:cNvSpPr>
          <p:nvPr>
            <p:ph idx="1"/>
          </p:nvPr>
        </p:nvSpPr>
        <p:spPr>
          <a:xfrm>
            <a:off x="685800" y="2057400"/>
            <a:ext cx="7315200" cy="4572000"/>
          </a:xfrm>
        </p:spPr>
        <p:txBody>
          <a:bodyPr rtlCol="0">
            <a:normAutofit lnSpcReduction="10000"/>
          </a:bodyPr>
          <a:lstStyle/>
          <a:p>
            <a:pPr indent="-182880" eaLnBrk="1" fontAlgn="auto" hangingPunct="1">
              <a:spcAft>
                <a:spcPts val="0"/>
              </a:spcAft>
              <a:buFont typeface="Wingdings" charset="2"/>
              <a:buChar char="§"/>
              <a:defRPr/>
            </a:pPr>
            <a:r>
              <a:rPr lang="en-US" sz="2400" dirty="0" smtClean="0">
                <a:latin typeface="Georgia" pitchFamily="18" charset="0"/>
              </a:rPr>
              <a:t>Paper-based</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Offered September, October, and April</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Cost: $150</a:t>
            </a:r>
          </a:p>
          <a:p>
            <a:pPr marL="45720" indent="0" eaLnBrk="1" fontAlgn="auto" hangingPunct="1">
              <a:spcAft>
                <a:spcPts val="0"/>
              </a:spcAft>
              <a:buFont typeface="Wingdings" charset="2"/>
              <a:buNone/>
              <a:defRPr/>
            </a:pPr>
            <a:endParaRPr lang="en-US" sz="2400" dirty="0" smtClean="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Duration: 2 hours, 50 minutes</a:t>
            </a:r>
          </a:p>
          <a:p>
            <a:pPr marL="45720" indent="0" eaLnBrk="1" fontAlgn="auto" hangingPunct="1">
              <a:spcAft>
                <a:spcPts val="0"/>
              </a:spcAft>
              <a:buFont typeface="Wingdings" charset="2"/>
              <a:buNone/>
              <a:defRPr/>
            </a:pPr>
            <a:endParaRPr lang="en-US" sz="2400" dirty="0">
              <a:latin typeface="Georgia" pitchFamily="18" charset="0"/>
            </a:endParaRPr>
          </a:p>
          <a:p>
            <a:pPr indent="-182880" eaLnBrk="1" fontAlgn="auto" hangingPunct="1">
              <a:spcAft>
                <a:spcPts val="0"/>
              </a:spcAft>
              <a:buFont typeface="Wingdings" charset="2"/>
              <a:buChar char="§"/>
              <a:defRPr/>
            </a:pPr>
            <a:r>
              <a:rPr lang="en-US" sz="2400" dirty="0" smtClean="0">
                <a:latin typeface="Georgia" pitchFamily="18" charset="0"/>
              </a:rPr>
              <a:t>Late </a:t>
            </a:r>
            <a:r>
              <a:rPr lang="en-US" sz="2400" dirty="0">
                <a:latin typeface="Georgia" pitchFamily="18" charset="0"/>
              </a:rPr>
              <a:t>registration is available for online registration only for a fee of US$25. Late registration closes one week after the regular registration deadline.</a:t>
            </a:r>
          </a:p>
          <a:p>
            <a:pPr indent="-182880" eaLnBrk="1" fontAlgn="auto" hangingPunct="1">
              <a:spcAft>
                <a:spcPts val="0"/>
              </a:spcAft>
              <a:buFont typeface="Wingdings" charset="2"/>
              <a:buChar char="§"/>
              <a:defRPr/>
            </a:pPr>
            <a:endParaRPr lang="en-US" dirty="0" smtClean="0"/>
          </a:p>
        </p:txBody>
      </p:sp>
      <p:sp>
        <p:nvSpPr>
          <p:cNvPr id="4" name="Rectangle 3"/>
          <p:cNvSpPr/>
          <p:nvPr/>
        </p:nvSpPr>
        <p:spPr>
          <a:xfrm>
            <a:off x="304801" y="381000"/>
            <a:ext cx="5333999" cy="1143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4038600" cy="1154112"/>
          </a:xfrm>
        </p:spPr>
        <p:txBody>
          <a:bodyPr/>
          <a:lstStyle/>
          <a:p>
            <a:r>
              <a:rPr lang="en-US" dirty="0" smtClean="0">
                <a:solidFill>
                  <a:schemeClr val="accent4">
                    <a:lumMod val="60000"/>
                    <a:lumOff val="40000"/>
                  </a:schemeClr>
                </a:solidFill>
                <a:latin typeface="Georgia" panose="02040502050405020303" pitchFamily="18" charset="0"/>
              </a:rPr>
              <a:t>GRE Workshop</a:t>
            </a:r>
            <a:endParaRPr lang="en-US" dirty="0">
              <a:solidFill>
                <a:schemeClr val="accent4">
                  <a:lumMod val="60000"/>
                  <a:lumOff val="40000"/>
                </a:schemeClr>
              </a:solidFill>
              <a:latin typeface="Georgia" panose="02040502050405020303" pitchFamily="18" charset="0"/>
            </a:endParaRPr>
          </a:p>
        </p:txBody>
      </p:sp>
      <p:sp>
        <p:nvSpPr>
          <p:cNvPr id="3" name="Content Placeholder 2"/>
          <p:cNvSpPr>
            <a:spLocks noGrp="1"/>
          </p:cNvSpPr>
          <p:nvPr>
            <p:ph idx="1"/>
          </p:nvPr>
        </p:nvSpPr>
        <p:spPr>
          <a:xfrm>
            <a:off x="533400" y="2420484"/>
            <a:ext cx="6887389" cy="3599316"/>
          </a:xfrm>
        </p:spPr>
        <p:txBody>
          <a:bodyPr/>
          <a:lstStyle/>
          <a:p>
            <a:r>
              <a:rPr lang="en-US" sz="2800" dirty="0" smtClean="0">
                <a:latin typeface="Georgia" panose="02040502050405020303" pitchFamily="18" charset="0"/>
              </a:rPr>
              <a:t>Winter 2017</a:t>
            </a:r>
          </a:p>
          <a:p>
            <a:endParaRPr lang="en-US" sz="2800" dirty="0">
              <a:latin typeface="Georgia" panose="02040502050405020303" pitchFamily="18" charset="0"/>
            </a:endParaRPr>
          </a:p>
          <a:p>
            <a:endParaRPr lang="en-US" sz="2800" dirty="0" smtClean="0">
              <a:latin typeface="Georgia" panose="02040502050405020303" pitchFamily="18" charset="0"/>
            </a:endParaRPr>
          </a:p>
          <a:p>
            <a:r>
              <a:rPr lang="en-US" sz="2800" dirty="0" smtClean="0">
                <a:latin typeface="Georgia" panose="02040502050405020303" pitchFamily="18" charset="0"/>
              </a:rPr>
              <a:t>Stay tuned!</a:t>
            </a:r>
            <a:endParaRPr lang="en-US" sz="2800" dirty="0">
              <a:latin typeface="Georgia" panose="02040502050405020303" pitchFamily="18" charset="0"/>
            </a:endParaRPr>
          </a:p>
        </p:txBody>
      </p:sp>
      <p:sp>
        <p:nvSpPr>
          <p:cNvPr id="4" name="Rectangle 3"/>
          <p:cNvSpPr/>
          <p:nvPr/>
        </p:nvSpPr>
        <p:spPr>
          <a:xfrm>
            <a:off x="304801" y="445005"/>
            <a:ext cx="4495800" cy="11551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7032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a:xfrm>
            <a:off x="457200" y="2743200"/>
            <a:ext cx="5943600" cy="995363"/>
          </a:xfrm>
        </p:spPr>
        <p:txBody>
          <a:bodyPr/>
          <a:lstStyle/>
          <a:p>
            <a:pPr algn="ctr" eaLnBrk="1" hangingPunct="1"/>
            <a:r>
              <a:rPr lang="en-US" dirty="0" smtClean="0">
                <a:solidFill>
                  <a:schemeClr val="accent4">
                    <a:lumMod val="60000"/>
                    <a:lumOff val="40000"/>
                  </a:schemeClr>
                </a:solidFill>
              </a:rPr>
              <a:t>Questions?</a:t>
            </a:r>
          </a:p>
        </p:txBody>
      </p:sp>
      <p:sp>
        <p:nvSpPr>
          <p:cNvPr id="4" name="Rectangle 3"/>
          <p:cNvSpPr/>
          <p:nvPr/>
        </p:nvSpPr>
        <p:spPr>
          <a:xfrm>
            <a:off x="990600" y="2438400"/>
            <a:ext cx="5225473" cy="1447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609600"/>
            <a:ext cx="4267200" cy="1154113"/>
          </a:xfrm>
        </p:spPr>
        <p:txBody>
          <a:bodyPr/>
          <a:lstStyle/>
          <a:p>
            <a:pPr eaLnBrk="1" hangingPunct="1"/>
            <a:r>
              <a:rPr lang="en-US" dirty="0" smtClean="0">
                <a:solidFill>
                  <a:schemeClr val="accent4">
                    <a:lumMod val="60000"/>
                    <a:lumOff val="40000"/>
                  </a:schemeClr>
                </a:solidFill>
                <a:latin typeface="Georgia" pitchFamily="18" charset="0"/>
              </a:rPr>
              <a:t>Pre-Planning </a:t>
            </a:r>
          </a:p>
        </p:txBody>
      </p:sp>
      <p:sp>
        <p:nvSpPr>
          <p:cNvPr id="8195" name="Rectangle 3"/>
          <p:cNvSpPr>
            <a:spLocks noGrp="1" noChangeArrowheads="1"/>
          </p:cNvSpPr>
          <p:nvPr>
            <p:ph idx="1"/>
          </p:nvPr>
        </p:nvSpPr>
        <p:spPr>
          <a:xfrm>
            <a:off x="381000" y="2133600"/>
            <a:ext cx="8229600" cy="3810000"/>
          </a:xfrm>
        </p:spPr>
        <p:txBody>
          <a:bodyPr>
            <a:normAutofit/>
          </a:bodyPr>
          <a:lstStyle/>
          <a:p>
            <a:pPr eaLnBrk="1" hangingPunct="1"/>
            <a:r>
              <a:rPr lang="en-US" sz="2800" dirty="0" smtClean="0">
                <a:latin typeface="Georgia" pitchFamily="18" charset="0"/>
              </a:rPr>
              <a:t>Check with </a:t>
            </a:r>
            <a:r>
              <a:rPr lang="en-US" sz="2800" u="sng" dirty="0" smtClean="0">
                <a:latin typeface="Georgia" pitchFamily="18" charset="0"/>
              </a:rPr>
              <a:t>each</a:t>
            </a:r>
            <a:r>
              <a:rPr lang="en-US" sz="2800" dirty="0" smtClean="0">
                <a:latin typeface="Georgia" pitchFamily="18" charset="0"/>
              </a:rPr>
              <a:t> target school:</a:t>
            </a:r>
          </a:p>
          <a:p>
            <a:pPr lvl="1" eaLnBrk="1" hangingPunct="1"/>
            <a:r>
              <a:rPr lang="en-US" sz="2800" dirty="0" smtClean="0">
                <a:latin typeface="Georgia" pitchFamily="18" charset="0"/>
              </a:rPr>
              <a:t>Is the GRE required for admissions </a:t>
            </a:r>
            <a:r>
              <a:rPr lang="en-US" sz="2800" u="sng" dirty="0" smtClean="0">
                <a:latin typeface="Georgia" pitchFamily="18" charset="0"/>
              </a:rPr>
              <a:t>OR</a:t>
            </a:r>
            <a:r>
              <a:rPr lang="en-US" sz="2800" dirty="0" smtClean="0">
                <a:latin typeface="Georgia" pitchFamily="18" charset="0"/>
              </a:rPr>
              <a:t> for fellowships, grants, or other forms of financial aid?</a:t>
            </a:r>
          </a:p>
          <a:p>
            <a:pPr lvl="1" eaLnBrk="1" hangingPunct="1"/>
            <a:r>
              <a:rPr lang="en-US" sz="2800" dirty="0" smtClean="0">
                <a:latin typeface="Georgia" pitchFamily="18" charset="0"/>
              </a:rPr>
              <a:t>What scores are competitive for each program?</a:t>
            </a:r>
          </a:p>
          <a:p>
            <a:pPr lvl="1" eaLnBrk="1" hangingPunct="1"/>
            <a:r>
              <a:rPr lang="en-US" sz="2800" dirty="0" smtClean="0">
                <a:latin typeface="Georgia" pitchFamily="18" charset="0"/>
              </a:rPr>
              <a:t>What is the application deadline?</a:t>
            </a:r>
          </a:p>
          <a:p>
            <a:pPr lvl="3" eaLnBrk="1" hangingPunct="1"/>
            <a:r>
              <a:rPr lang="en-US" sz="2800" dirty="0" smtClean="0">
                <a:latin typeface="Georgia" pitchFamily="18" charset="0"/>
              </a:rPr>
              <a:t>Determine when you need to take the test(s)</a:t>
            </a:r>
          </a:p>
        </p:txBody>
      </p:sp>
      <p:sp>
        <p:nvSpPr>
          <p:cNvPr id="2" name="Rectangle 1"/>
          <p:cNvSpPr/>
          <p:nvPr/>
        </p:nvSpPr>
        <p:spPr>
          <a:xfrm>
            <a:off x="228600" y="381000"/>
            <a:ext cx="42672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685800"/>
            <a:ext cx="5334000" cy="914400"/>
          </a:xfrm>
        </p:spPr>
        <p:txBody>
          <a:bodyPr/>
          <a:lstStyle/>
          <a:p>
            <a:pPr eaLnBrk="1" hangingPunct="1"/>
            <a:r>
              <a:rPr lang="en-US" dirty="0" smtClean="0">
                <a:solidFill>
                  <a:schemeClr val="accent4">
                    <a:lumMod val="60000"/>
                    <a:lumOff val="40000"/>
                  </a:schemeClr>
                </a:solidFill>
                <a:latin typeface="Georgia" pitchFamily="18" charset="0"/>
              </a:rPr>
              <a:t>Revised General Test</a:t>
            </a:r>
          </a:p>
        </p:txBody>
      </p:sp>
      <p:sp>
        <p:nvSpPr>
          <p:cNvPr id="3" name="Content Placeholder 2"/>
          <p:cNvSpPr>
            <a:spLocks noGrp="1"/>
          </p:cNvSpPr>
          <p:nvPr>
            <p:ph idx="1"/>
          </p:nvPr>
        </p:nvSpPr>
        <p:spPr>
          <a:xfrm>
            <a:off x="457200" y="1828800"/>
            <a:ext cx="8229600" cy="4648200"/>
          </a:xfrm>
        </p:spPr>
        <p:txBody>
          <a:bodyPr rtlCol="0">
            <a:normAutofit lnSpcReduction="10000"/>
          </a:bodyPr>
          <a:lstStyle/>
          <a:p>
            <a:pPr marL="502920" lvl="1" indent="-182880" eaLnBrk="1" fontAlgn="auto" hangingPunct="1">
              <a:spcAft>
                <a:spcPts val="0"/>
              </a:spcAft>
              <a:buFont typeface="Wingdings" charset="2"/>
              <a:buChar char="§"/>
              <a:defRPr/>
            </a:pPr>
            <a:endParaRPr lang="en-US" sz="3000" dirty="0" smtClean="0">
              <a:latin typeface="Georgia" pitchFamily="18" charset="0"/>
            </a:endParaRPr>
          </a:p>
          <a:p>
            <a:pPr marL="502920" lvl="1" indent="-182880" eaLnBrk="1" fontAlgn="auto" hangingPunct="1">
              <a:spcAft>
                <a:spcPts val="0"/>
              </a:spcAft>
              <a:buFont typeface="Wingdings" charset="2"/>
              <a:buChar char="§"/>
              <a:defRPr/>
            </a:pPr>
            <a:r>
              <a:rPr lang="en-US" sz="3000" dirty="0" smtClean="0">
                <a:latin typeface="Georgia" pitchFamily="18" charset="0"/>
              </a:rPr>
              <a:t>Assesses analytical reasoning in verbal, quantitative and written contexts</a:t>
            </a:r>
          </a:p>
          <a:p>
            <a:pPr marL="502920" lvl="1" indent="-182880" eaLnBrk="1" fontAlgn="auto" hangingPunct="1">
              <a:spcAft>
                <a:spcPts val="0"/>
              </a:spcAft>
              <a:buFont typeface="Wingdings" charset="2"/>
              <a:buChar char="§"/>
              <a:defRPr/>
            </a:pPr>
            <a:r>
              <a:rPr lang="en-US" sz="3000" dirty="0" smtClean="0">
                <a:latin typeface="Georgia" pitchFamily="18" charset="0"/>
              </a:rPr>
              <a:t>Given year round</a:t>
            </a:r>
          </a:p>
          <a:p>
            <a:pPr marL="502920" lvl="1" indent="-182880" eaLnBrk="1" fontAlgn="auto" hangingPunct="1">
              <a:spcAft>
                <a:spcPts val="0"/>
              </a:spcAft>
              <a:buFont typeface="Wingdings" charset="2"/>
              <a:buChar char="§"/>
              <a:defRPr/>
            </a:pPr>
            <a:r>
              <a:rPr lang="en-US" sz="3000" dirty="0" smtClean="0">
                <a:latin typeface="Georgia" pitchFamily="18" charset="0"/>
              </a:rPr>
              <a:t>Testing sites</a:t>
            </a:r>
          </a:p>
          <a:p>
            <a:pPr marL="687070" lvl="2" indent="-182880" eaLnBrk="1" fontAlgn="auto" hangingPunct="1">
              <a:spcAft>
                <a:spcPts val="0"/>
              </a:spcAft>
              <a:buFont typeface="Wingdings" charset="2"/>
              <a:buChar char="§"/>
              <a:defRPr/>
            </a:pPr>
            <a:r>
              <a:rPr lang="en-US" sz="2800" dirty="0" err="1" smtClean="0">
                <a:latin typeface="Georgia" pitchFamily="18" charset="0"/>
              </a:rPr>
              <a:t>Prometrics</a:t>
            </a:r>
            <a:r>
              <a:rPr lang="en-US" sz="2800" dirty="0" smtClean="0">
                <a:latin typeface="Georgia" pitchFamily="18" charset="0"/>
              </a:rPr>
              <a:t> in GR on Burton</a:t>
            </a:r>
          </a:p>
          <a:p>
            <a:pPr marL="502920" lvl="1" indent="-182880" eaLnBrk="1" fontAlgn="auto" hangingPunct="1">
              <a:spcAft>
                <a:spcPts val="0"/>
              </a:spcAft>
              <a:buFont typeface="Wingdings" charset="2"/>
              <a:buChar char="§"/>
              <a:defRPr/>
            </a:pPr>
            <a:r>
              <a:rPr lang="en-US" sz="3000" dirty="0" smtClean="0">
                <a:latin typeface="Georgia" pitchFamily="18" charset="0"/>
              </a:rPr>
              <a:t>Register for test on-line (credit card, PayPal, etc.), by phone or by mail</a:t>
            </a:r>
          </a:p>
          <a:p>
            <a:pPr marL="687070" lvl="2" indent="-182880" eaLnBrk="1" fontAlgn="auto" hangingPunct="1">
              <a:spcAft>
                <a:spcPts val="0"/>
              </a:spcAft>
              <a:buFont typeface="Wingdings" charset="2"/>
              <a:buChar char="§"/>
              <a:defRPr/>
            </a:pPr>
            <a:r>
              <a:rPr lang="en-US" sz="2800" dirty="0" smtClean="0">
                <a:latin typeface="Georgia" pitchFamily="18" charset="0"/>
              </a:rPr>
              <a:t>Please note: accommodations for test takers with disabilities need to register by mail</a:t>
            </a:r>
          </a:p>
          <a:p>
            <a:pPr marL="502920" lvl="1" indent="-182880" eaLnBrk="1" fontAlgn="auto" hangingPunct="1">
              <a:spcAft>
                <a:spcPts val="0"/>
              </a:spcAft>
              <a:buFont typeface="Wingdings" charset="2"/>
              <a:buChar char="§"/>
              <a:defRPr/>
            </a:pPr>
            <a:r>
              <a:rPr lang="en-US" sz="3000" dirty="0">
                <a:latin typeface="Georgia" pitchFamily="18" charset="0"/>
              </a:rPr>
              <a:t>Computer </a:t>
            </a:r>
            <a:r>
              <a:rPr lang="en-US" sz="3000" dirty="0" smtClean="0">
                <a:latin typeface="Georgia" pitchFamily="18" charset="0"/>
              </a:rPr>
              <a:t>administered</a:t>
            </a:r>
            <a:endParaRPr lang="en-US" sz="3000" dirty="0">
              <a:latin typeface="Georgia" pitchFamily="18" charset="0"/>
            </a:endParaRPr>
          </a:p>
          <a:p>
            <a:pPr marL="502920" lvl="1" indent="-182880" eaLnBrk="1" fontAlgn="auto" hangingPunct="1">
              <a:spcAft>
                <a:spcPts val="0"/>
              </a:spcAft>
              <a:buFont typeface="Wingdings" charset="2"/>
              <a:buChar char="§"/>
              <a:defRPr/>
            </a:pPr>
            <a:endParaRPr lang="en-US" sz="3000" dirty="0" smtClean="0">
              <a:latin typeface="Georgia" pitchFamily="18" charset="0"/>
            </a:endParaRPr>
          </a:p>
          <a:p>
            <a:pPr marL="914400" lvl="2" indent="0" eaLnBrk="1" fontAlgn="auto" hangingPunct="1">
              <a:spcAft>
                <a:spcPts val="0"/>
              </a:spcAft>
              <a:buFont typeface="Wingdings" pitchFamily="2" charset="2"/>
              <a:buNone/>
              <a:defRPr/>
            </a:pPr>
            <a:endParaRPr lang="en-US" sz="2600" dirty="0" smtClean="0"/>
          </a:p>
          <a:p>
            <a:pPr marL="502920" lvl="1" indent="-182880" eaLnBrk="1" fontAlgn="auto" hangingPunct="1">
              <a:spcAft>
                <a:spcPts val="0"/>
              </a:spcAft>
              <a:buFont typeface="Wingdings" charset="2"/>
              <a:buChar char="§"/>
              <a:defRPr/>
            </a:pPr>
            <a:endParaRPr lang="en-US" sz="3000" dirty="0" smtClean="0"/>
          </a:p>
          <a:p>
            <a:pPr indent="-182880" eaLnBrk="1" fontAlgn="auto" hangingPunct="1">
              <a:spcAft>
                <a:spcPts val="0"/>
              </a:spcAft>
              <a:buFont typeface="Wingdings" charset="2"/>
              <a:buChar char="§"/>
              <a:defRPr/>
            </a:pPr>
            <a:endParaRPr lang="en-US" dirty="0"/>
          </a:p>
        </p:txBody>
      </p:sp>
      <p:sp>
        <p:nvSpPr>
          <p:cNvPr id="2" name="Rectangle 1"/>
          <p:cNvSpPr/>
          <p:nvPr/>
        </p:nvSpPr>
        <p:spPr>
          <a:xfrm>
            <a:off x="304800" y="457200"/>
            <a:ext cx="50292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598487"/>
            <a:ext cx="6019800" cy="1154113"/>
          </a:xfrm>
        </p:spPr>
        <p:txBody>
          <a:bodyPr>
            <a:normAutofit/>
          </a:bodyPr>
          <a:lstStyle/>
          <a:p>
            <a:pPr eaLnBrk="1" hangingPunct="1"/>
            <a:r>
              <a:rPr lang="en-US" dirty="0" smtClean="0">
                <a:solidFill>
                  <a:schemeClr val="accent4">
                    <a:lumMod val="60000"/>
                    <a:lumOff val="40000"/>
                  </a:schemeClr>
                </a:solidFill>
                <a:latin typeface="Georgia" pitchFamily="18" charset="0"/>
              </a:rPr>
              <a:t>Revised General Test, cont.</a:t>
            </a:r>
          </a:p>
        </p:txBody>
      </p:sp>
      <p:sp>
        <p:nvSpPr>
          <p:cNvPr id="3" name="Content Placeholder 2"/>
          <p:cNvSpPr>
            <a:spLocks noGrp="1"/>
          </p:cNvSpPr>
          <p:nvPr>
            <p:ph idx="1"/>
          </p:nvPr>
        </p:nvSpPr>
        <p:spPr>
          <a:xfrm>
            <a:off x="457200" y="2209800"/>
            <a:ext cx="8229600" cy="4876800"/>
          </a:xfrm>
        </p:spPr>
        <p:txBody>
          <a:bodyPr rtlCol="0">
            <a:normAutofit/>
          </a:bodyPr>
          <a:lstStyle/>
          <a:p>
            <a:pPr marL="502920" lvl="1" indent="-182880" eaLnBrk="1" fontAlgn="auto" hangingPunct="1">
              <a:spcAft>
                <a:spcPts val="0"/>
              </a:spcAft>
              <a:buFont typeface="Wingdings" charset="2"/>
              <a:buChar char="§"/>
              <a:defRPr/>
            </a:pPr>
            <a:r>
              <a:rPr lang="en-US" sz="2400" dirty="0">
                <a:latin typeface="Georgia" pitchFamily="18" charset="0"/>
              </a:rPr>
              <a:t>Official score reports in 10-15 </a:t>
            </a:r>
            <a:r>
              <a:rPr lang="en-US" sz="2400" dirty="0" smtClean="0">
                <a:latin typeface="Georgia" pitchFamily="18" charset="0"/>
              </a:rPr>
              <a:t>days-email notification</a:t>
            </a:r>
          </a:p>
          <a:p>
            <a:pPr marL="502920" lvl="1" indent="-182880" eaLnBrk="1" fontAlgn="auto" hangingPunct="1">
              <a:spcAft>
                <a:spcPts val="0"/>
              </a:spcAft>
              <a:buFont typeface="Wingdings" charset="2"/>
              <a:buChar char="§"/>
              <a:defRPr/>
            </a:pPr>
            <a:r>
              <a:rPr lang="en-US" sz="2400" dirty="0" smtClean="0">
                <a:latin typeface="Georgia" pitchFamily="18" charset="0"/>
              </a:rPr>
              <a:t>Can retake up to once every 21 days for a total of 5 times in a 12 month period (e.g., May – May)</a:t>
            </a:r>
          </a:p>
          <a:p>
            <a:pPr marL="502920" lvl="1" indent="-182880" eaLnBrk="1" fontAlgn="auto" hangingPunct="1">
              <a:spcAft>
                <a:spcPts val="0"/>
              </a:spcAft>
              <a:buFont typeface="Wingdings" charset="2"/>
              <a:buChar char="§"/>
              <a:defRPr/>
            </a:pPr>
            <a:r>
              <a:rPr lang="en-US" sz="2400" dirty="0" smtClean="0">
                <a:latin typeface="Georgia" pitchFamily="18" charset="0"/>
              </a:rPr>
              <a:t>Unofficial Verbal &amp; Quantitative scored given immediately</a:t>
            </a:r>
          </a:p>
          <a:p>
            <a:pPr marL="502920" lvl="1" indent="-182880" eaLnBrk="1" fontAlgn="auto" hangingPunct="1">
              <a:spcAft>
                <a:spcPts val="0"/>
              </a:spcAft>
              <a:buFont typeface="Wingdings" charset="2"/>
              <a:buChar char="§"/>
              <a:defRPr/>
            </a:pPr>
            <a:r>
              <a:rPr lang="en-US" sz="2400" dirty="0" smtClean="0">
                <a:latin typeface="Georgia" pitchFamily="18" charset="0"/>
              </a:rPr>
              <a:t>At testing, designate up to 4 institutions to receive scores</a:t>
            </a:r>
          </a:p>
          <a:p>
            <a:pPr marL="502920" lvl="1" indent="-182880" eaLnBrk="1" fontAlgn="auto" hangingPunct="1">
              <a:spcAft>
                <a:spcPts val="0"/>
              </a:spcAft>
              <a:buFont typeface="Wingdings" charset="2"/>
              <a:buChar char="§"/>
              <a:defRPr/>
            </a:pPr>
            <a:r>
              <a:rPr lang="en-US" sz="2400" dirty="0" smtClean="0">
                <a:latin typeface="Georgia" pitchFamily="18" charset="0"/>
              </a:rPr>
              <a:t>Sending later:  $27 per institution</a:t>
            </a:r>
          </a:p>
          <a:p>
            <a:pPr marL="502920" lvl="1" indent="-182880" eaLnBrk="1" fontAlgn="auto" hangingPunct="1">
              <a:spcAft>
                <a:spcPts val="0"/>
              </a:spcAft>
              <a:buFont typeface="Wingdings" charset="2"/>
              <a:buChar char="§"/>
              <a:defRPr/>
            </a:pPr>
            <a:r>
              <a:rPr lang="en-US" sz="2400" dirty="0" smtClean="0">
                <a:latin typeface="Georgia" pitchFamily="18" charset="0"/>
              </a:rPr>
              <a:t>At testing, designate scores to be sent to your undergraduate institution - free</a:t>
            </a:r>
          </a:p>
          <a:p>
            <a:pPr marL="457200" lvl="1" indent="0" eaLnBrk="1" fontAlgn="auto" hangingPunct="1">
              <a:spcAft>
                <a:spcPts val="0"/>
              </a:spcAft>
              <a:buFont typeface="Wingdings" pitchFamily="2" charset="2"/>
              <a:buNone/>
              <a:defRPr/>
            </a:pPr>
            <a:endParaRPr lang="en-US" dirty="0" smtClean="0"/>
          </a:p>
          <a:p>
            <a:pPr marL="502920" lvl="1" indent="-182880" eaLnBrk="1" fontAlgn="auto" hangingPunct="1">
              <a:spcAft>
                <a:spcPts val="0"/>
              </a:spcAft>
              <a:buFont typeface="Wingdings" charset="2"/>
              <a:buChar char="§"/>
              <a:defRPr/>
            </a:pPr>
            <a:endParaRPr lang="en-US" dirty="0" smtClean="0"/>
          </a:p>
          <a:p>
            <a:pPr indent="-182880" eaLnBrk="1" fontAlgn="auto" hangingPunct="1">
              <a:spcAft>
                <a:spcPts val="0"/>
              </a:spcAft>
              <a:buFont typeface="Wingdings" charset="2"/>
              <a:buChar char="§"/>
              <a:defRPr/>
            </a:pPr>
            <a:endParaRPr lang="en-US" dirty="0"/>
          </a:p>
        </p:txBody>
      </p:sp>
      <p:sp>
        <p:nvSpPr>
          <p:cNvPr id="2" name="Rectangle 1"/>
          <p:cNvSpPr/>
          <p:nvPr/>
        </p:nvSpPr>
        <p:spPr>
          <a:xfrm>
            <a:off x="304800" y="457200"/>
            <a:ext cx="64008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8380</TotalTime>
  <Words>3207</Words>
  <Application>Microsoft Office PowerPoint</Application>
  <PresentationFormat>On-screen Show (4:3)</PresentationFormat>
  <Paragraphs>522</Paragraphs>
  <Slides>63</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Georgia</vt:lpstr>
      <vt:lpstr>Times New Roman</vt:lpstr>
      <vt:lpstr>Trebuchet MS</vt:lpstr>
      <vt:lpstr>Wingdings</vt:lpstr>
      <vt:lpstr>Berlin</vt:lpstr>
      <vt:lpstr>PowerPoint Presentation</vt:lpstr>
      <vt:lpstr>Co-Sponsors for Tonight:</vt:lpstr>
      <vt:lpstr>Agenda </vt:lpstr>
      <vt:lpstr>Graduate Record Exams -Evaluating readiness for graduate study -</vt:lpstr>
      <vt:lpstr>Fee Reduction Program</vt:lpstr>
      <vt:lpstr>Fee Reduction Program Cont.</vt:lpstr>
      <vt:lpstr>Pre-Planning </vt:lpstr>
      <vt:lpstr>Revised General Test</vt:lpstr>
      <vt:lpstr>Revised General Test, cont.</vt:lpstr>
      <vt:lpstr>New Score Report Options</vt:lpstr>
      <vt:lpstr>New Score Report Options, cont.</vt:lpstr>
      <vt:lpstr>Preparation Tasks</vt:lpstr>
      <vt:lpstr>Preparation</vt:lpstr>
      <vt:lpstr>General Test  Preparation Materials</vt:lpstr>
      <vt:lpstr>Preparation Materials, cont.</vt:lpstr>
      <vt:lpstr>On Test Day</vt:lpstr>
      <vt:lpstr>Revised General Test Format Approx. 3 hrs 45 minutes</vt:lpstr>
      <vt:lpstr>Revised General Test Changes</vt:lpstr>
      <vt:lpstr>Score Report</vt:lpstr>
      <vt:lpstr>Some Computer Adaptive Testing Rules</vt:lpstr>
      <vt:lpstr>Analytical Writing</vt:lpstr>
      <vt:lpstr>Analytical Writing: Analyze an Issue Task</vt:lpstr>
      <vt:lpstr>Analytical Writing: Analyze an Issue Task</vt:lpstr>
      <vt:lpstr>   Issue Task Examples:</vt:lpstr>
      <vt:lpstr>Analytical Writing:  Analyze an Argument Task</vt:lpstr>
      <vt:lpstr>What to consider in formulating your response</vt:lpstr>
      <vt:lpstr>Analyze an Argument</vt:lpstr>
      <vt:lpstr>Argument Task  </vt:lpstr>
      <vt:lpstr>Argument Task, cont.</vt:lpstr>
      <vt:lpstr>Verbal Reasoning </vt:lpstr>
      <vt:lpstr>Verbal Reasoning Section</vt:lpstr>
      <vt:lpstr>Text Completion Sample Question</vt:lpstr>
      <vt:lpstr>Text Completion Answer</vt:lpstr>
      <vt:lpstr>  Sentence Equivalence Sample Question</vt:lpstr>
      <vt:lpstr>Sentence Equivalence Answer</vt:lpstr>
      <vt:lpstr>Reading Comprehension</vt:lpstr>
      <vt:lpstr>Reading Comprehension Example #1</vt:lpstr>
      <vt:lpstr>Reading Comprehension Example #2</vt:lpstr>
      <vt:lpstr>Reading Comprehension Example #3</vt:lpstr>
      <vt:lpstr>Reading Comprehension, cont. </vt:lpstr>
      <vt:lpstr>Quantitative Reasoning</vt:lpstr>
      <vt:lpstr>Quantitative Reasoning</vt:lpstr>
      <vt:lpstr>On-Screen Calculator</vt:lpstr>
      <vt:lpstr>Quantitative Reasoning, cont.</vt:lpstr>
      <vt:lpstr>Quantitative Comparison Example </vt:lpstr>
      <vt:lpstr>Quantitative Comparison Example Answer</vt:lpstr>
      <vt:lpstr>Quantitative Comparison Explanation</vt:lpstr>
      <vt:lpstr>Multiple Choice – Single Answer Example</vt:lpstr>
      <vt:lpstr>Multiple Choice - Single Answer </vt:lpstr>
      <vt:lpstr>Multiple Choice - Select One or More Answer Choices</vt:lpstr>
      <vt:lpstr>Multiple Choice - Select One or More  Answer Options</vt:lpstr>
      <vt:lpstr>Numeric Entry </vt:lpstr>
      <vt:lpstr>Numeric Entry Example</vt:lpstr>
      <vt:lpstr>Numeric Entry Example Answer</vt:lpstr>
      <vt:lpstr>Data Interpretation</vt:lpstr>
      <vt:lpstr>Data Interpretation Example</vt:lpstr>
      <vt:lpstr>Data Interpretation Example Answer</vt:lpstr>
      <vt:lpstr>What if you don’t do well?</vt:lpstr>
      <vt:lpstr>Resources</vt:lpstr>
      <vt:lpstr>Subject Tests</vt:lpstr>
      <vt:lpstr>Subject Tests, cont.</vt:lpstr>
      <vt:lpstr>GRE Workshop</vt:lpstr>
      <vt:lpstr>Questions?</vt:lpstr>
    </vt:vector>
  </TitlesOfParts>
  <Company>GVSU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Record Exam GRE</dc:title>
  <dc:creator>Brian Eikenhout;Heather Chafin</dc:creator>
  <cp:lastModifiedBy>Brian Eikenhout</cp:lastModifiedBy>
  <cp:revision>539</cp:revision>
  <cp:lastPrinted>2014-09-23T14:47:09Z</cp:lastPrinted>
  <dcterms:created xsi:type="dcterms:W3CDTF">2003-09-12T19:25:17Z</dcterms:created>
  <dcterms:modified xsi:type="dcterms:W3CDTF">2016-10-21T16:39:42Z</dcterms:modified>
</cp:coreProperties>
</file>