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51"/>
  </p:notesMasterIdLst>
  <p:handoutMasterIdLst>
    <p:handoutMasterId r:id="rId52"/>
  </p:handoutMasterIdLst>
  <p:sldIdLst>
    <p:sldId id="256" r:id="rId2"/>
    <p:sldId id="257" r:id="rId3"/>
    <p:sldId id="308" r:id="rId4"/>
    <p:sldId id="260" r:id="rId5"/>
    <p:sldId id="274" r:id="rId6"/>
    <p:sldId id="261" r:id="rId7"/>
    <p:sldId id="303" r:id="rId8"/>
    <p:sldId id="263" r:id="rId9"/>
    <p:sldId id="265" r:id="rId10"/>
    <p:sldId id="310" r:id="rId11"/>
    <p:sldId id="311" r:id="rId12"/>
    <p:sldId id="314" r:id="rId13"/>
    <p:sldId id="259" r:id="rId14"/>
    <p:sldId id="273" r:id="rId15"/>
    <p:sldId id="272" r:id="rId16"/>
    <p:sldId id="301" r:id="rId17"/>
    <p:sldId id="266" r:id="rId18"/>
    <p:sldId id="306" r:id="rId19"/>
    <p:sldId id="293" r:id="rId20"/>
    <p:sldId id="305" r:id="rId21"/>
    <p:sldId id="267" r:id="rId22"/>
    <p:sldId id="270" r:id="rId23"/>
    <p:sldId id="291" r:id="rId24"/>
    <p:sldId id="292" r:id="rId25"/>
    <p:sldId id="276" r:id="rId26"/>
    <p:sldId id="277" r:id="rId27"/>
    <p:sldId id="268" r:id="rId28"/>
    <p:sldId id="271" r:id="rId29"/>
    <p:sldId id="279" r:id="rId30"/>
    <p:sldId id="280" r:id="rId31"/>
    <p:sldId id="281" r:id="rId32"/>
    <p:sldId id="283" r:id="rId33"/>
    <p:sldId id="296" r:id="rId34"/>
    <p:sldId id="315" r:id="rId35"/>
    <p:sldId id="289" r:id="rId36"/>
    <p:sldId id="302" r:id="rId37"/>
    <p:sldId id="295" r:id="rId38"/>
    <p:sldId id="304" r:id="rId39"/>
    <p:sldId id="269" r:id="rId40"/>
    <p:sldId id="278" r:id="rId41"/>
    <p:sldId id="288" r:id="rId42"/>
    <p:sldId id="282" r:id="rId43"/>
    <p:sldId id="284" r:id="rId44"/>
    <p:sldId id="290" r:id="rId45"/>
    <p:sldId id="299" r:id="rId46"/>
    <p:sldId id="307" r:id="rId47"/>
    <p:sldId id="300" r:id="rId48"/>
    <p:sldId id="285" r:id="rId49"/>
    <p:sldId id="287" r:id="rId50"/>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4516" autoAdjust="0"/>
  </p:normalViewPr>
  <p:slideViewPr>
    <p:cSldViewPr>
      <p:cViewPr varScale="1">
        <p:scale>
          <a:sx n="50" d="100"/>
          <a:sy n="50" d="100"/>
        </p:scale>
        <p:origin x="-1086" y="-84"/>
      </p:cViewPr>
      <p:guideLst>
        <p:guide orient="horz" pos="2160"/>
        <p:guide pos="2880"/>
      </p:guideLst>
    </p:cSldViewPr>
  </p:slideViewPr>
  <p:notesTextViewPr>
    <p:cViewPr>
      <p:scale>
        <a:sx n="75" d="100"/>
        <a:sy n="75" d="100"/>
      </p:scale>
      <p:origin x="0" y="0"/>
    </p:cViewPr>
  </p:notesTextViewPr>
  <p:sorterViewPr>
    <p:cViewPr>
      <p:scale>
        <a:sx n="90" d="100"/>
        <a:sy n="90" d="100"/>
      </p:scale>
      <p:origin x="0" y="0"/>
    </p:cViewPr>
  </p:sorterViewPr>
  <p:notesViewPr>
    <p:cSldViewPr>
      <p:cViewPr varScale="1">
        <p:scale>
          <a:sx n="55" d="100"/>
          <a:sy n="55" d="100"/>
        </p:scale>
        <p:origin x="-2856" y="-102"/>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Sheet1!$B$1</c:f>
              <c:strCache>
                <c:ptCount val="1"/>
                <c:pt idx="0">
                  <c:v>Verbal</c:v>
                </c:pt>
              </c:strCache>
            </c:strRef>
          </c:tx>
          <c:invertIfNegative val="0"/>
          <c:cat>
            <c:numRef>
              <c:f>Sheet1!$A$2:$A$10</c:f>
              <c:numCache>
                <c:formatCode>General</c:formatCode>
                <c:ptCount val="9"/>
                <c:pt idx="0">
                  <c:v>-4</c:v>
                </c:pt>
                <c:pt idx="1">
                  <c:v>-3</c:v>
                </c:pt>
                <c:pt idx="2">
                  <c:v>-2</c:v>
                </c:pt>
                <c:pt idx="3">
                  <c:v>-1</c:v>
                </c:pt>
                <c:pt idx="4">
                  <c:v>0</c:v>
                </c:pt>
                <c:pt idx="5">
                  <c:v>1</c:v>
                </c:pt>
                <c:pt idx="6">
                  <c:v>2</c:v>
                </c:pt>
                <c:pt idx="7">
                  <c:v>3</c:v>
                </c:pt>
                <c:pt idx="8">
                  <c:v>4</c:v>
                </c:pt>
              </c:numCache>
            </c:numRef>
          </c:cat>
          <c:val>
            <c:numRef>
              <c:f>Sheet1!$B$2:$B$10</c:f>
              <c:numCache>
                <c:formatCode>General</c:formatCode>
                <c:ptCount val="9"/>
                <c:pt idx="0">
                  <c:v>1</c:v>
                </c:pt>
                <c:pt idx="1">
                  <c:v>2</c:v>
                </c:pt>
                <c:pt idx="2">
                  <c:v>10</c:v>
                </c:pt>
                <c:pt idx="3">
                  <c:v>17</c:v>
                </c:pt>
                <c:pt idx="4">
                  <c:v>22</c:v>
                </c:pt>
                <c:pt idx="5">
                  <c:v>25</c:v>
                </c:pt>
                <c:pt idx="6">
                  <c:v>15</c:v>
                </c:pt>
                <c:pt idx="7">
                  <c:v>7</c:v>
                </c:pt>
                <c:pt idx="8">
                  <c:v>1</c:v>
                </c:pt>
              </c:numCache>
            </c:numRef>
          </c:val>
        </c:ser>
        <c:ser>
          <c:idx val="1"/>
          <c:order val="1"/>
          <c:tx>
            <c:strRef>
              <c:f>Sheet1!$C$1</c:f>
              <c:strCache>
                <c:ptCount val="1"/>
                <c:pt idx="0">
                  <c:v>Biological</c:v>
                </c:pt>
              </c:strCache>
            </c:strRef>
          </c:tx>
          <c:invertIfNegative val="0"/>
          <c:cat>
            <c:numRef>
              <c:f>Sheet1!$A$2:$A$10</c:f>
              <c:numCache>
                <c:formatCode>General</c:formatCode>
                <c:ptCount val="9"/>
                <c:pt idx="0">
                  <c:v>-4</c:v>
                </c:pt>
                <c:pt idx="1">
                  <c:v>-3</c:v>
                </c:pt>
                <c:pt idx="2">
                  <c:v>-2</c:v>
                </c:pt>
                <c:pt idx="3">
                  <c:v>-1</c:v>
                </c:pt>
                <c:pt idx="4">
                  <c:v>0</c:v>
                </c:pt>
                <c:pt idx="5">
                  <c:v>1</c:v>
                </c:pt>
                <c:pt idx="6">
                  <c:v>2</c:v>
                </c:pt>
                <c:pt idx="7">
                  <c:v>3</c:v>
                </c:pt>
                <c:pt idx="8">
                  <c:v>4</c:v>
                </c:pt>
              </c:numCache>
            </c:numRef>
          </c:cat>
          <c:val>
            <c:numRef>
              <c:f>Sheet1!$C$2:$C$10</c:f>
              <c:numCache>
                <c:formatCode>General</c:formatCode>
                <c:ptCount val="9"/>
                <c:pt idx="0">
                  <c:v>0</c:v>
                </c:pt>
                <c:pt idx="1">
                  <c:v>2</c:v>
                </c:pt>
                <c:pt idx="2">
                  <c:v>5</c:v>
                </c:pt>
                <c:pt idx="3">
                  <c:v>11</c:v>
                </c:pt>
                <c:pt idx="4">
                  <c:v>24</c:v>
                </c:pt>
                <c:pt idx="5">
                  <c:v>28</c:v>
                </c:pt>
                <c:pt idx="6">
                  <c:v>21</c:v>
                </c:pt>
                <c:pt idx="7">
                  <c:v>6</c:v>
                </c:pt>
                <c:pt idx="8">
                  <c:v>2</c:v>
                </c:pt>
              </c:numCache>
            </c:numRef>
          </c:val>
        </c:ser>
        <c:ser>
          <c:idx val="2"/>
          <c:order val="2"/>
          <c:tx>
            <c:strRef>
              <c:f>Sheet1!$D$1</c:f>
              <c:strCache>
                <c:ptCount val="1"/>
                <c:pt idx="0">
                  <c:v>Physical</c:v>
                </c:pt>
              </c:strCache>
            </c:strRef>
          </c:tx>
          <c:invertIfNegative val="0"/>
          <c:cat>
            <c:numRef>
              <c:f>Sheet1!$A$2:$A$10</c:f>
              <c:numCache>
                <c:formatCode>General</c:formatCode>
                <c:ptCount val="9"/>
                <c:pt idx="0">
                  <c:v>-4</c:v>
                </c:pt>
                <c:pt idx="1">
                  <c:v>-3</c:v>
                </c:pt>
                <c:pt idx="2">
                  <c:v>-2</c:v>
                </c:pt>
                <c:pt idx="3">
                  <c:v>-1</c:v>
                </c:pt>
                <c:pt idx="4">
                  <c:v>0</c:v>
                </c:pt>
                <c:pt idx="5">
                  <c:v>1</c:v>
                </c:pt>
                <c:pt idx="6">
                  <c:v>2</c:v>
                </c:pt>
                <c:pt idx="7">
                  <c:v>3</c:v>
                </c:pt>
                <c:pt idx="8">
                  <c:v>4</c:v>
                </c:pt>
              </c:numCache>
            </c:numRef>
          </c:cat>
          <c:val>
            <c:numRef>
              <c:f>Sheet1!$D$2:$D$10</c:f>
              <c:numCache>
                <c:formatCode>General</c:formatCode>
                <c:ptCount val="9"/>
                <c:pt idx="0">
                  <c:v>0</c:v>
                </c:pt>
                <c:pt idx="1">
                  <c:v>1</c:v>
                </c:pt>
                <c:pt idx="2">
                  <c:v>7</c:v>
                </c:pt>
                <c:pt idx="3">
                  <c:v>19</c:v>
                </c:pt>
                <c:pt idx="4">
                  <c:v>30</c:v>
                </c:pt>
                <c:pt idx="5">
                  <c:v>20</c:v>
                </c:pt>
                <c:pt idx="6">
                  <c:v>14</c:v>
                </c:pt>
                <c:pt idx="7">
                  <c:v>5</c:v>
                </c:pt>
                <c:pt idx="8">
                  <c:v>2</c:v>
                </c:pt>
              </c:numCache>
            </c:numRef>
          </c:val>
        </c:ser>
        <c:dLbls>
          <c:showLegendKey val="0"/>
          <c:showVal val="0"/>
          <c:showCatName val="0"/>
          <c:showSerName val="0"/>
          <c:showPercent val="0"/>
          <c:showBubbleSize val="0"/>
        </c:dLbls>
        <c:gapWidth val="150"/>
        <c:axId val="5937408"/>
        <c:axId val="5939200"/>
      </c:barChart>
      <c:catAx>
        <c:axId val="5937408"/>
        <c:scaling>
          <c:orientation val="minMax"/>
        </c:scaling>
        <c:delete val="0"/>
        <c:axPos val="b"/>
        <c:numFmt formatCode="General" sourceLinked="1"/>
        <c:majorTickMark val="out"/>
        <c:minorTickMark val="none"/>
        <c:tickLblPos val="nextTo"/>
        <c:crossAx val="5939200"/>
        <c:crosses val="autoZero"/>
        <c:auto val="1"/>
        <c:lblAlgn val="ctr"/>
        <c:lblOffset val="100"/>
        <c:noMultiLvlLbl val="0"/>
      </c:catAx>
      <c:valAx>
        <c:axId val="5939200"/>
        <c:scaling>
          <c:orientation val="minMax"/>
        </c:scaling>
        <c:delete val="0"/>
        <c:axPos val="l"/>
        <c:majorGridlines/>
        <c:numFmt formatCode="General" sourceLinked="1"/>
        <c:majorTickMark val="out"/>
        <c:minorTickMark val="none"/>
        <c:tickLblPos val="nextTo"/>
        <c:crossAx val="5937408"/>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313" y="0"/>
            <a:ext cx="2982912" cy="465138"/>
          </a:xfrm>
          <a:prstGeom prst="rect">
            <a:avLst/>
          </a:prstGeom>
        </p:spPr>
        <p:txBody>
          <a:bodyPr vert="horz" lIns="91440" tIns="45720" rIns="91440" bIns="45720" rtlCol="0"/>
          <a:lstStyle>
            <a:lvl1pPr algn="r">
              <a:defRPr sz="1200"/>
            </a:lvl1pPr>
          </a:lstStyle>
          <a:p>
            <a:fld id="{B464FE1D-1191-4FAE-B0ED-599400BC4BC3}" type="datetimeFigureOut">
              <a:rPr lang="en-US" smtClean="0"/>
              <a:t>3/28/2012</a:t>
            </a:fld>
            <a:endParaRPr lang="en-US"/>
          </a:p>
        </p:txBody>
      </p:sp>
      <p:sp>
        <p:nvSpPr>
          <p:cNvPr id="4" name="Footer Placeholder 3"/>
          <p:cNvSpPr>
            <a:spLocks noGrp="1"/>
          </p:cNvSpPr>
          <p:nvPr>
            <p:ph type="ftr" sz="quarter" idx="2"/>
          </p:nvPr>
        </p:nvSpPr>
        <p:spPr>
          <a:xfrm>
            <a:off x="0" y="8829675"/>
            <a:ext cx="2982913"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lIns="91440" tIns="45720" rIns="91440" bIns="45720" rtlCol="0" anchor="b"/>
          <a:lstStyle>
            <a:lvl1pPr algn="r">
              <a:defRPr sz="1200"/>
            </a:lvl1pPr>
          </a:lstStyle>
          <a:p>
            <a:fld id="{44D1C607-308C-47E4-885A-17F5CF267280}" type="slidenum">
              <a:rPr lang="en-US" smtClean="0"/>
              <a:t>‹#›</a:t>
            </a:fld>
            <a:endParaRPr lang="en-US"/>
          </a:p>
        </p:txBody>
      </p:sp>
    </p:spTree>
    <p:extLst>
      <p:ext uri="{BB962C8B-B14F-4D97-AF65-F5344CB8AC3E}">
        <p14:creationId xmlns:p14="http://schemas.microsoft.com/office/powerpoint/2010/main" val="17196486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5DC7DC15-2B15-46FC-B9EE-CF87587FD314}" type="datetimeFigureOut">
              <a:rPr lang="en-US" smtClean="0"/>
              <a:pPr/>
              <a:t>3/28/2012</a:t>
            </a:fld>
            <a:endParaRPr lang="en-US" dirty="0"/>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1449F193-8A66-49BF-BE74-4F5323B8D201}" type="slidenum">
              <a:rPr lang="en-US" smtClean="0"/>
              <a:pPr/>
              <a:t>‹#›</a:t>
            </a:fld>
            <a:endParaRPr lang="en-US" dirty="0"/>
          </a:p>
        </p:txBody>
      </p:sp>
    </p:spTree>
    <p:extLst>
      <p:ext uri="{BB962C8B-B14F-4D97-AF65-F5344CB8AC3E}">
        <p14:creationId xmlns:p14="http://schemas.microsoft.com/office/powerpoint/2010/main" val="3153625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eye.psichi.org/index.php/64-Eye-on-Psi-Chi-/114-Winter-2012/author/116--Susan-Amato-Henderson,-Phd" TargetMode="External"/><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Take Admissions Books to workshops</a:t>
            </a:r>
          </a:p>
          <a:p>
            <a:r>
              <a:rPr lang="en-US" dirty="0" smtClean="0"/>
              <a:t>Fact Sheets</a:t>
            </a:r>
          </a:p>
          <a:p>
            <a:r>
              <a:rPr lang="en-US" dirty="0" smtClean="0"/>
              <a:t>New Application Process sheets</a:t>
            </a:r>
          </a:p>
          <a:p>
            <a:r>
              <a:rPr lang="en-US" dirty="0" smtClean="0"/>
              <a:t>veCollect directions- the one with the fake evaluator as part</a:t>
            </a:r>
          </a:p>
          <a:p>
            <a:r>
              <a:rPr lang="en-US" dirty="0" smtClean="0"/>
              <a:t>AMCAS</a:t>
            </a:r>
            <a:r>
              <a:rPr lang="en-US" baseline="0" dirty="0" smtClean="0"/>
              <a:t> Application walk-through</a:t>
            </a:r>
            <a:endParaRPr lang="en-US" dirty="0" smtClean="0"/>
          </a:p>
          <a:p>
            <a:endParaRPr lang="en-US" dirty="0" smtClean="0"/>
          </a:p>
          <a:p>
            <a:r>
              <a:rPr lang="en-US" dirty="0" smtClean="0"/>
              <a:t>Caution:  believe only 1% of what you hear from other pre-professional students and only 5% of what you hear</a:t>
            </a:r>
            <a:r>
              <a:rPr lang="en-US" baseline="0" dirty="0" smtClean="0"/>
              <a:t> from practicing clinicians with regard to admissions and app process!</a:t>
            </a:r>
          </a:p>
          <a:p>
            <a:endParaRPr lang="en-US" baseline="0" dirty="0" smtClean="0"/>
          </a:p>
          <a:p>
            <a:r>
              <a:rPr lang="en-US" baseline="0" dirty="0" smtClean="0"/>
              <a:t>Who’s here?</a:t>
            </a:r>
            <a:endParaRPr lang="en-US" dirty="0" smtClean="0"/>
          </a:p>
          <a:p>
            <a:endParaRPr lang="en-US" dirty="0" smtClean="0"/>
          </a:p>
          <a:p>
            <a:endParaRPr lang="en-US" dirty="0" smtClean="0"/>
          </a:p>
          <a:p>
            <a:r>
              <a:rPr lang="en-US" dirty="0" smtClean="0"/>
              <a:t>Sign-up to get BB</a:t>
            </a:r>
          </a:p>
          <a:p>
            <a:endParaRPr lang="en-US" dirty="0" smtClean="0"/>
          </a:p>
          <a:p>
            <a:r>
              <a:rPr lang="en-US" dirty="0" smtClean="0"/>
              <a:t>Will you use BB IM?</a:t>
            </a:r>
            <a:endParaRPr lang="en-US" dirty="0"/>
          </a:p>
        </p:txBody>
      </p:sp>
      <p:sp>
        <p:nvSpPr>
          <p:cNvPr id="4" name="Slide Number Placeholder 3"/>
          <p:cNvSpPr>
            <a:spLocks noGrp="1"/>
          </p:cNvSpPr>
          <p:nvPr>
            <p:ph type="sldNum" sz="quarter" idx="10"/>
          </p:nvPr>
        </p:nvSpPr>
        <p:spPr/>
        <p:txBody>
          <a:bodyPr/>
          <a:lstStyle/>
          <a:p>
            <a:fld id="{1449F193-8A66-49BF-BE74-4F5323B8D201}"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Personal decision.</a:t>
            </a:r>
            <a:r>
              <a:rPr lang="en-US" baseline="0" dirty="0" smtClean="0"/>
              <a:t>  Many considerations including time available to study again; amount of improvement needed; balancing risk of scoring lower with  potential to do better; bad score--a blip compared to past performance and the result of being sick/distracted/panicked on the day of the test or consistent with practice results?</a:t>
            </a:r>
          </a:p>
          <a:p>
            <a:endParaRPr lang="en-US" baseline="0" dirty="0" smtClean="0"/>
          </a:p>
          <a:p>
            <a:r>
              <a:rPr lang="en-US" baseline="0" dirty="0" smtClean="0"/>
              <a:t>End of July at the latest!</a:t>
            </a:r>
          </a:p>
          <a:p>
            <a:endParaRPr lang="en-US" baseline="0" dirty="0" smtClean="0"/>
          </a:p>
          <a:p>
            <a:r>
              <a:rPr lang="en-US" baseline="0" dirty="0" smtClean="0"/>
              <a:t>What are you going to do that’s different from the first time you took it?</a:t>
            </a:r>
            <a:endParaRPr lang="en-US" dirty="0"/>
          </a:p>
        </p:txBody>
      </p:sp>
      <p:sp>
        <p:nvSpPr>
          <p:cNvPr id="4" name="Slide Number Placeholder 3"/>
          <p:cNvSpPr>
            <a:spLocks noGrp="1"/>
          </p:cNvSpPr>
          <p:nvPr>
            <p:ph type="sldNum" sz="quarter" idx="10"/>
          </p:nvPr>
        </p:nvSpPr>
        <p:spPr/>
        <p:txBody>
          <a:bodyPr/>
          <a:lstStyle/>
          <a:p>
            <a:fld id="{7C0B7E7A-21D6-C64F-B442-C344DAA4CA88}" type="slidenum">
              <a:rPr lang="en-US" smtClean="0"/>
              <a:pPr/>
              <a:t>10</a:t>
            </a:fld>
            <a:endParaRPr lang="en-US" dirty="0"/>
          </a:p>
        </p:txBody>
      </p:sp>
    </p:spTree>
    <p:extLst>
      <p:ext uri="{BB962C8B-B14F-4D97-AF65-F5344CB8AC3E}">
        <p14:creationId xmlns:p14="http://schemas.microsoft.com/office/powerpoint/2010/main" val="9372532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Find out policy for EACH school before you decide</a:t>
            </a:r>
          </a:p>
          <a:p>
            <a:pPr marL="0" indent="0">
              <a:buNone/>
            </a:pPr>
            <a:endParaRPr lang="en-US" sz="9600" b="1" dirty="0" smtClean="0"/>
          </a:p>
          <a:p>
            <a:pPr marL="0" indent="0">
              <a:buNone/>
            </a:pPr>
            <a:r>
              <a:rPr lang="en-US" sz="9600" b="1" dirty="0" smtClean="0"/>
              <a:t>University of Michigan</a:t>
            </a:r>
          </a:p>
          <a:p>
            <a:pPr lvl="1">
              <a:buFont typeface="Arial"/>
              <a:buChar char="•"/>
            </a:pPr>
            <a:r>
              <a:rPr lang="en-US" sz="9600" dirty="0" smtClean="0"/>
              <a:t>Best set of scores is given most weight</a:t>
            </a:r>
          </a:p>
          <a:p>
            <a:pPr lvl="1">
              <a:buFont typeface="Arial"/>
              <a:buChar char="•"/>
            </a:pPr>
            <a:r>
              <a:rPr lang="en-US" sz="9600" dirty="0" smtClean="0"/>
              <a:t>Averages are considered (individual scores &lt;8 not viable)</a:t>
            </a:r>
          </a:p>
          <a:p>
            <a:pPr lvl="1">
              <a:buFont typeface="Arial"/>
              <a:buChar char="•"/>
            </a:pPr>
            <a:r>
              <a:rPr lang="en-US" sz="9600" dirty="0" smtClean="0"/>
              <a:t>August and September takers are at a disadvantage</a:t>
            </a:r>
          </a:p>
          <a:p>
            <a:pPr marL="0" indent="0">
              <a:buNone/>
            </a:pPr>
            <a:r>
              <a:rPr lang="en-US" sz="9600" b="1" dirty="0" smtClean="0"/>
              <a:t>Michigan State University CHM (MD)</a:t>
            </a:r>
          </a:p>
          <a:p>
            <a:pPr lvl="1">
              <a:buFont typeface="Arial"/>
              <a:buChar char="•"/>
            </a:pPr>
            <a:r>
              <a:rPr lang="en-US" sz="9600" dirty="0" smtClean="0"/>
              <a:t>Focus on improvement if multiple scores available</a:t>
            </a:r>
          </a:p>
          <a:p>
            <a:pPr lvl="1">
              <a:buFont typeface="Arial"/>
              <a:buChar char="•"/>
            </a:pPr>
            <a:r>
              <a:rPr lang="en-US" sz="9600" dirty="0" smtClean="0"/>
              <a:t>Biological Science and Verbal Reasoning scrutinized most</a:t>
            </a:r>
          </a:p>
          <a:p>
            <a:pPr lvl="1">
              <a:buFont typeface="Arial"/>
              <a:buChar char="•"/>
            </a:pPr>
            <a:r>
              <a:rPr lang="en-US" sz="9600" dirty="0" smtClean="0"/>
              <a:t>Applications w/ late summer MCAT are held for review until scores are received</a:t>
            </a:r>
          </a:p>
          <a:p>
            <a:pPr lvl="1">
              <a:buFont typeface="Arial"/>
              <a:buChar char="•"/>
            </a:pPr>
            <a:r>
              <a:rPr lang="en-US" sz="9600" dirty="0" smtClean="0"/>
              <a:t>MCAT scores for tests taken in January are only considered for those on alternate list</a:t>
            </a:r>
            <a:endParaRPr lang="en-US" sz="9600" dirty="0" smtClean="0">
              <a:solidFill>
                <a:srgbClr val="FFC000"/>
              </a:solidFill>
              <a:latin typeface="Baskerville Old Face" pitchFamily="18" charset="0"/>
            </a:endParaRPr>
          </a:p>
          <a:p>
            <a:pPr marL="0" indent="0">
              <a:buNone/>
            </a:pPr>
            <a:r>
              <a:rPr lang="en-US" sz="8800" b="1" dirty="0" smtClean="0"/>
              <a:t>Wayne State University</a:t>
            </a:r>
          </a:p>
          <a:p>
            <a:pPr lvl="1">
              <a:buFont typeface="Arial"/>
              <a:buChar char="•"/>
            </a:pPr>
            <a:r>
              <a:rPr lang="en-US" sz="8800" dirty="0" smtClean="0"/>
              <a:t>Most recent scores are given most weight--highest scores may be considered</a:t>
            </a:r>
          </a:p>
          <a:p>
            <a:pPr lvl="1">
              <a:buFont typeface="Arial"/>
              <a:buChar char="•"/>
            </a:pPr>
            <a:r>
              <a:rPr lang="en-US" sz="8800" dirty="0" smtClean="0"/>
              <a:t>Retake is recommended if any section is &lt;8</a:t>
            </a:r>
          </a:p>
          <a:p>
            <a:pPr lvl="1">
              <a:buFont typeface="Arial"/>
              <a:buChar char="•"/>
            </a:pPr>
            <a:r>
              <a:rPr lang="en-US" sz="8800" dirty="0" smtClean="0"/>
              <a:t>Applications are not reviewed w/o MCAT scores</a:t>
            </a:r>
          </a:p>
          <a:p>
            <a:pPr lvl="1">
              <a:buFont typeface="Arial"/>
              <a:buChar char="•"/>
            </a:pPr>
            <a:r>
              <a:rPr lang="en-US" sz="8800" dirty="0" smtClean="0"/>
              <a:t>Only scores through September may be used for same application year</a:t>
            </a:r>
          </a:p>
          <a:p>
            <a:pPr marL="0" indent="0">
              <a:buNone/>
            </a:pPr>
            <a:r>
              <a:rPr lang="en-US" sz="8800" b="1" dirty="0" smtClean="0"/>
              <a:t>Oakland University</a:t>
            </a:r>
          </a:p>
          <a:p>
            <a:pPr lvl="1">
              <a:buFont typeface="Arial"/>
              <a:buChar char="•"/>
            </a:pPr>
            <a:r>
              <a:rPr lang="en-US" sz="8800" dirty="0" smtClean="0"/>
              <a:t>Focus is on improvement (upward trend)</a:t>
            </a:r>
          </a:p>
          <a:p>
            <a:pPr lvl="1">
              <a:buFont typeface="Arial"/>
              <a:buChar char="•"/>
            </a:pPr>
            <a:r>
              <a:rPr lang="en-US" sz="8800" dirty="0" smtClean="0"/>
              <a:t>Applications are not reviewed w/o MCAT scores</a:t>
            </a:r>
          </a:p>
          <a:p>
            <a:pPr lvl="1">
              <a:buFont typeface="Arial"/>
              <a:buChar char="•"/>
            </a:pPr>
            <a:r>
              <a:rPr lang="en-US" sz="8800" dirty="0" smtClean="0"/>
              <a:t>Applicants should score at least a 26 to be competitive</a:t>
            </a:r>
          </a:p>
          <a:p>
            <a:pPr lvl="1">
              <a:buFont typeface="Arial"/>
              <a:buChar char="•"/>
            </a:pPr>
            <a:r>
              <a:rPr lang="en-US" sz="8800" dirty="0" smtClean="0"/>
              <a:t>Only scores through September may be used for same application year</a:t>
            </a:r>
          </a:p>
          <a:p>
            <a:pPr marL="0" indent="0">
              <a:buNone/>
            </a:pPr>
            <a:r>
              <a:rPr lang="en-US" b="1" dirty="0" smtClean="0"/>
              <a:t>Michigan State University COM (DO)</a:t>
            </a:r>
          </a:p>
          <a:p>
            <a:r>
              <a:rPr lang="en-US" dirty="0" smtClean="0"/>
              <a:t>MCAT scores constitutes 25% of decision making process</a:t>
            </a:r>
          </a:p>
          <a:p>
            <a:r>
              <a:rPr lang="en-US" dirty="0" smtClean="0"/>
              <a:t>Best set of scores used if &lt;3 years old</a:t>
            </a:r>
          </a:p>
          <a:p>
            <a:r>
              <a:rPr lang="en-US" dirty="0" smtClean="0"/>
              <a:t>Focus on improvement for retakes</a:t>
            </a:r>
          </a:p>
          <a:p>
            <a:r>
              <a:rPr lang="en-US" dirty="0" smtClean="0"/>
              <a:t>Late summer MCAT test puts students at a disadvantage due to rolling admissions</a:t>
            </a:r>
          </a:p>
          <a:p>
            <a:endParaRPr lang="en-US" dirty="0"/>
          </a:p>
        </p:txBody>
      </p:sp>
      <p:sp>
        <p:nvSpPr>
          <p:cNvPr id="4" name="Slide Number Placeholder 3"/>
          <p:cNvSpPr>
            <a:spLocks noGrp="1"/>
          </p:cNvSpPr>
          <p:nvPr>
            <p:ph type="sldNum" sz="quarter" idx="10"/>
          </p:nvPr>
        </p:nvSpPr>
        <p:spPr/>
        <p:txBody>
          <a:bodyPr/>
          <a:lstStyle/>
          <a:p>
            <a:fld id="{7C0B7E7A-21D6-C64F-B442-C344DAA4CA88}" type="slidenum">
              <a:rPr lang="en-US" smtClean="0"/>
              <a:pPr/>
              <a:t>11</a:t>
            </a:fld>
            <a:endParaRPr lang="en-US" dirty="0"/>
          </a:p>
        </p:txBody>
      </p:sp>
    </p:spTree>
    <p:extLst>
      <p:ext uri="{BB962C8B-B14F-4D97-AF65-F5344CB8AC3E}">
        <p14:creationId xmlns:p14="http://schemas.microsoft.com/office/powerpoint/2010/main" val="24562426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Check to make sure they are on listserv</a:t>
            </a:r>
          </a:p>
          <a:p>
            <a:endParaRPr lang="en-US" dirty="0" smtClean="0"/>
          </a:p>
        </p:txBody>
      </p:sp>
      <p:sp>
        <p:nvSpPr>
          <p:cNvPr id="4" name="Slide Number Placeholder 3"/>
          <p:cNvSpPr>
            <a:spLocks noGrp="1"/>
          </p:cNvSpPr>
          <p:nvPr>
            <p:ph type="sldNum" sz="quarter" idx="10"/>
          </p:nvPr>
        </p:nvSpPr>
        <p:spPr/>
        <p:txBody>
          <a:bodyPr/>
          <a:lstStyle/>
          <a:p>
            <a:fld id="{1449F193-8A66-49BF-BE74-4F5323B8D201}" type="slidenum">
              <a:rPr lang="en-US" smtClean="0"/>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Early Bird gets the worm!</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What is the Committee Letter: why we do it, what it covers, the process</a:t>
            </a:r>
          </a:p>
          <a:p>
            <a:endParaRPr lang="en-US" dirty="0"/>
          </a:p>
        </p:txBody>
      </p:sp>
      <p:sp>
        <p:nvSpPr>
          <p:cNvPr id="4" name="Slide Number Placeholder 3"/>
          <p:cNvSpPr>
            <a:spLocks noGrp="1"/>
          </p:cNvSpPr>
          <p:nvPr>
            <p:ph type="sldNum" sz="quarter" idx="10"/>
          </p:nvPr>
        </p:nvSpPr>
        <p:spPr/>
        <p:txBody>
          <a:bodyPr/>
          <a:lstStyle/>
          <a:p>
            <a:fld id="{1449F193-8A66-49BF-BE74-4F5323B8D201}" type="slidenum">
              <a:rPr lang="en-US" smtClean="0"/>
              <a:pPr/>
              <a:t>14</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Indicate </a:t>
            </a:r>
            <a:r>
              <a:rPr lang="en-US" baseline="0" dirty="0" smtClean="0"/>
              <a:t>committee letter in the application server with Jo Ann Litton’s name</a:t>
            </a:r>
          </a:p>
          <a:p>
            <a:endParaRPr lang="en-US" baseline="0" dirty="0" smtClean="0"/>
          </a:p>
          <a:p>
            <a:r>
              <a:rPr lang="en-US" baseline="0" dirty="0" smtClean="0"/>
              <a:t>MUST list your professional schools!</a:t>
            </a:r>
            <a:endParaRPr lang="en-US" dirty="0"/>
          </a:p>
        </p:txBody>
      </p:sp>
      <p:sp>
        <p:nvSpPr>
          <p:cNvPr id="4" name="Slide Number Placeholder 3"/>
          <p:cNvSpPr>
            <a:spLocks noGrp="1"/>
          </p:cNvSpPr>
          <p:nvPr>
            <p:ph type="sldNum" sz="quarter" idx="10"/>
          </p:nvPr>
        </p:nvSpPr>
        <p:spPr/>
        <p:txBody>
          <a:bodyPr/>
          <a:lstStyle/>
          <a:p>
            <a:fld id="{1449F193-8A66-49BF-BE74-4F5323B8D201}" type="slidenum">
              <a:rPr lang="en-US" smtClean="0"/>
              <a:pPr/>
              <a:t>15</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 NOT use your name for the evaluator for the info sheet and app—it will send a red flag to veCollect.</a:t>
            </a:r>
            <a:r>
              <a:rPr lang="en-US" baseline="0" dirty="0" smtClean="0"/>
              <a:t> Instead, use INFO SHEET and APPLICATION</a:t>
            </a:r>
            <a:endParaRPr lang="en-US" dirty="0"/>
          </a:p>
        </p:txBody>
      </p:sp>
      <p:sp>
        <p:nvSpPr>
          <p:cNvPr id="4" name="Slide Number Placeholder 3"/>
          <p:cNvSpPr>
            <a:spLocks noGrp="1"/>
          </p:cNvSpPr>
          <p:nvPr>
            <p:ph type="sldNum" sz="quarter" idx="10"/>
          </p:nvPr>
        </p:nvSpPr>
        <p:spPr/>
        <p:txBody>
          <a:bodyPr/>
          <a:lstStyle/>
          <a:p>
            <a:fld id="{1449F193-8A66-49BF-BE74-4F5323B8D201}" type="slidenum">
              <a:rPr lang="en-US" smtClean="0"/>
              <a:pPr/>
              <a:t>16</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Please read the Instructions Guide provided</a:t>
            </a:r>
            <a:r>
              <a:rPr lang="en-US" baseline="0" dirty="0" smtClean="0"/>
              <a:t> to you as an applicant.  Instructions can be found on the websites.  We can help you with some questions but you may need to call the application services and/or programs to which you are applying for answers to specific and technically detailed questions.</a:t>
            </a:r>
          </a:p>
          <a:p>
            <a:endParaRPr lang="en-US" baseline="0" dirty="0" smtClean="0"/>
          </a:p>
          <a:p>
            <a:r>
              <a:rPr lang="en-US" baseline="0" dirty="0" smtClean="0"/>
              <a:t>Repeating courses…how the gpa is calculated</a:t>
            </a:r>
          </a:p>
          <a:p>
            <a:endParaRPr lang="en-US" baseline="0" dirty="0" smtClean="0"/>
          </a:p>
          <a:p>
            <a:r>
              <a:rPr lang="en-US" baseline="0" dirty="0" smtClean="0"/>
              <a:t>Admission committees respect more the student who avoids retaking a course in which s/he received a C grade, but moves on to a more demanding course and does B+ or A work.</a:t>
            </a:r>
          </a:p>
          <a:p>
            <a:endParaRPr lang="en-US" baseline="0" dirty="0" smtClean="0"/>
          </a:p>
          <a:p>
            <a:r>
              <a:rPr lang="en-US" baseline="0" dirty="0" smtClean="0"/>
              <a:t>Most professional schools issue acceptances on a rolling basis, sooner is better than later in applying and completing your application.</a:t>
            </a:r>
          </a:p>
          <a:p>
            <a:endParaRPr lang="en-US" baseline="0" dirty="0" smtClean="0"/>
          </a:p>
          <a:p>
            <a:r>
              <a:rPr lang="en-US" baseline="0" dirty="0" smtClean="0"/>
              <a:t>NEVER create a 2</a:t>
            </a:r>
            <a:r>
              <a:rPr lang="en-US" baseline="30000" dirty="0" smtClean="0"/>
              <a:t>nd</a:t>
            </a:r>
            <a:r>
              <a:rPr lang="en-US" baseline="0" dirty="0" smtClean="0"/>
              <a:t> ID! – Have your ID with you when filing!</a:t>
            </a:r>
          </a:p>
          <a:p>
            <a:endParaRPr lang="en-US" baseline="0" dirty="0" smtClean="0"/>
          </a:p>
          <a:p>
            <a:r>
              <a:rPr lang="en-US" baseline="0" dirty="0" smtClean="0"/>
              <a:t>Applications received early in the cycle are processed faster (some dramatically faster).  As the peak nears, the time for processing takes longer.</a:t>
            </a:r>
            <a:endParaRPr lang="en-US" dirty="0"/>
          </a:p>
        </p:txBody>
      </p:sp>
      <p:sp>
        <p:nvSpPr>
          <p:cNvPr id="4" name="Slide Number Placeholder 3"/>
          <p:cNvSpPr>
            <a:spLocks noGrp="1"/>
          </p:cNvSpPr>
          <p:nvPr>
            <p:ph type="sldNum" sz="quarter" idx="10"/>
          </p:nvPr>
        </p:nvSpPr>
        <p:spPr/>
        <p:txBody>
          <a:bodyPr/>
          <a:lstStyle/>
          <a:p>
            <a:fld id="{1449F193-8A66-49BF-BE74-4F5323B8D201}" type="slidenum">
              <a:rPr lang="en-US" smtClean="0"/>
              <a:pPr/>
              <a:t>17</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Early is ALWAYS better but thoroughly prepared and early is best!</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1449F193-8A66-49BF-BE74-4F5323B8D201}" type="slidenum">
              <a:rPr lang="en-US" smtClean="0"/>
              <a:pPr/>
              <a:t>18</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AACOMAS you must:</a:t>
            </a:r>
          </a:p>
          <a:p>
            <a:r>
              <a:rPr lang="en-US" dirty="0" smtClean="0"/>
              <a:t>Release</a:t>
            </a:r>
            <a:r>
              <a:rPr lang="en-US" baseline="0" dirty="0" smtClean="0"/>
              <a:t> info to advisor</a:t>
            </a:r>
          </a:p>
          <a:p>
            <a:r>
              <a:rPr lang="en-US" baseline="0" dirty="0" smtClean="0"/>
              <a:t>Submit MCAT score through THx system</a:t>
            </a:r>
          </a:p>
          <a:p>
            <a:endParaRPr lang="en-US" baseline="0" dirty="0" smtClean="0"/>
          </a:p>
          <a:p>
            <a:r>
              <a:rPr lang="en-US" baseline="0" dirty="0" smtClean="0"/>
              <a:t>Be ready to talk about advantage of submitting with only one or two schools if you don’t have a test score, just to have app verified until you see if you have a competitive score.</a:t>
            </a:r>
            <a:endParaRPr lang="en-US" dirty="0"/>
          </a:p>
        </p:txBody>
      </p:sp>
      <p:sp>
        <p:nvSpPr>
          <p:cNvPr id="4" name="Slide Number Placeholder 3"/>
          <p:cNvSpPr>
            <a:spLocks noGrp="1"/>
          </p:cNvSpPr>
          <p:nvPr>
            <p:ph type="sldNum" sz="quarter" idx="10"/>
          </p:nvPr>
        </p:nvSpPr>
        <p:spPr/>
        <p:txBody>
          <a:bodyPr/>
          <a:lstStyle/>
          <a:p>
            <a:fld id="{1449F193-8A66-49BF-BE74-4F5323B8D201}" type="slidenum">
              <a:rPr lang="en-US" smtClean="0"/>
              <a:pPr/>
              <a:t>19</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Look at the dates ….EARLY is good!</a:t>
            </a:r>
            <a:endParaRPr lang="en-US" dirty="0"/>
          </a:p>
        </p:txBody>
      </p:sp>
      <p:sp>
        <p:nvSpPr>
          <p:cNvPr id="4" name="Slide Number Placeholder 3"/>
          <p:cNvSpPr>
            <a:spLocks noGrp="1"/>
          </p:cNvSpPr>
          <p:nvPr>
            <p:ph type="sldNum" sz="quarter" idx="10"/>
          </p:nvPr>
        </p:nvSpPr>
        <p:spPr/>
        <p:txBody>
          <a:bodyPr/>
          <a:lstStyle/>
          <a:p>
            <a:fld id="{1449F193-8A66-49BF-BE74-4F5323B8D201}" type="slidenum">
              <a:rPr lang="en-US" smtClean="0"/>
              <a:pPr/>
              <a:t>20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Review</a:t>
            </a:r>
            <a:r>
              <a:rPr lang="en-US" baseline="0" dirty="0" smtClean="0"/>
              <a:t> agenda</a:t>
            </a:r>
          </a:p>
          <a:p>
            <a:endParaRPr lang="en-US" baseline="0" dirty="0" smtClean="0"/>
          </a:p>
          <a:p>
            <a:r>
              <a:rPr lang="en-US" baseline="0" dirty="0" smtClean="0"/>
              <a:t>First, THINK BEYOND THE NUMBERS!</a:t>
            </a:r>
          </a:p>
          <a:p>
            <a:endParaRPr lang="en-US" baseline="0" dirty="0" smtClean="0"/>
          </a:p>
          <a:p>
            <a:r>
              <a:rPr lang="en-US" baseline="0" dirty="0" smtClean="0"/>
              <a:t>Application #s are up…take control of the process</a:t>
            </a:r>
            <a:endParaRPr lang="en-US" dirty="0"/>
          </a:p>
        </p:txBody>
      </p:sp>
      <p:sp>
        <p:nvSpPr>
          <p:cNvPr id="4" name="Slide Number Placeholder 3"/>
          <p:cNvSpPr>
            <a:spLocks noGrp="1"/>
          </p:cNvSpPr>
          <p:nvPr>
            <p:ph type="sldNum" sz="quarter" idx="10"/>
          </p:nvPr>
        </p:nvSpPr>
        <p:spPr/>
        <p:txBody>
          <a:bodyPr/>
          <a:lstStyle/>
          <a:p>
            <a:fld id="{1449F193-8A66-49BF-BE74-4F5323B8D201}"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Indicate letter packet or committee letter in the application server</a:t>
            </a:r>
          </a:p>
          <a:p>
            <a:endParaRPr lang="en-US" dirty="0" smtClean="0"/>
          </a:p>
          <a:p>
            <a:r>
              <a:rPr lang="en-US" dirty="0" smtClean="0"/>
              <a:t>An application can stand out for the wrong reasons.  You don’t need to type EVERY single character allowed in the</a:t>
            </a:r>
            <a:r>
              <a:rPr lang="en-US" baseline="0" dirty="0" smtClean="0"/>
              <a:t> activities box in an effort to impress.  Often such length prose focusing on trivia turns out to be counterproductive.  </a:t>
            </a:r>
          </a:p>
          <a:p>
            <a:endParaRPr lang="en-US" baseline="0" dirty="0" smtClean="0"/>
          </a:p>
          <a:p>
            <a:r>
              <a:rPr lang="en-US" baseline="0" dirty="0" smtClean="0"/>
              <a:t>An academic record predicts, but it doesn’t guarantee academic success as a medical student.  </a:t>
            </a:r>
          </a:p>
          <a:p>
            <a:endParaRPr lang="en-US" baseline="0" dirty="0" smtClean="0"/>
          </a:p>
          <a:p>
            <a:r>
              <a:rPr lang="en-US" baseline="0" dirty="0" smtClean="0"/>
              <a:t>Create “Application” as evaluator in veCollect and upload your application</a:t>
            </a:r>
          </a:p>
          <a:p>
            <a:endParaRPr lang="en-US" baseline="0" dirty="0" smtClean="0"/>
          </a:p>
          <a:p>
            <a:r>
              <a:rPr lang="en-US" baseline="0" dirty="0" smtClean="0"/>
              <a:t>Bucket information can be sorted by professional school reader chronologically, by app type or by most meaningful---order of loading isn’t critical since they can do this!</a:t>
            </a:r>
            <a:endParaRPr lang="en-US" dirty="0"/>
          </a:p>
        </p:txBody>
      </p:sp>
      <p:sp>
        <p:nvSpPr>
          <p:cNvPr id="4" name="Slide Number Placeholder 3"/>
          <p:cNvSpPr>
            <a:spLocks noGrp="1"/>
          </p:cNvSpPr>
          <p:nvPr>
            <p:ph type="sldNum" sz="quarter" idx="10"/>
          </p:nvPr>
        </p:nvSpPr>
        <p:spPr/>
        <p:txBody>
          <a:bodyPr/>
          <a:lstStyle/>
          <a:p>
            <a:fld id="{1449F193-8A66-49BF-BE74-4F5323B8D201}" type="slidenum">
              <a:rPr lang="en-US" smtClean="0"/>
              <a:pPr/>
              <a:t>21</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49F193-8A66-49BF-BE74-4F5323B8D201}" type="slidenum">
              <a:rPr lang="en-US" smtClean="0"/>
              <a:pPr/>
              <a:t>22</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Includes waivers: MTH 110</a:t>
            </a:r>
          </a:p>
          <a:p>
            <a:r>
              <a:rPr lang="en-US" dirty="0" smtClean="0"/>
              <a:t>Anything that shows up on your transcripts</a:t>
            </a:r>
          </a:p>
          <a:p>
            <a:endParaRPr lang="en-US" dirty="0" smtClean="0"/>
          </a:p>
          <a:p>
            <a:r>
              <a:rPr lang="en-US" dirty="0" smtClean="0"/>
              <a:t>You only list where you attended high school, you do not need to send those transcripts (we think its looking for distance travelled)</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1449F193-8A66-49BF-BE74-4F5323B8D201}" type="slidenum">
              <a:rPr lang="en-US" smtClean="0"/>
              <a:pPr/>
              <a:t>24</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Tell a clear,</a:t>
            </a:r>
            <a:r>
              <a:rPr lang="en-US" baseline="0" dirty="0" smtClean="0"/>
              <a:t> concise story about you</a:t>
            </a:r>
          </a:p>
          <a:p>
            <a:r>
              <a:rPr lang="en-US" baseline="0" dirty="0" smtClean="0"/>
              <a:t>Keep the tone personal and friendly</a:t>
            </a:r>
          </a:p>
          <a:p>
            <a:r>
              <a:rPr lang="en-US" baseline="0" dirty="0" smtClean="0"/>
              <a:t>BE TRUTHFUL</a:t>
            </a:r>
          </a:p>
          <a:p>
            <a:r>
              <a:rPr lang="en-US" baseline="0" dirty="0" smtClean="0"/>
              <a:t>Check out notes from recent Berkeley webinar</a:t>
            </a:r>
          </a:p>
          <a:p>
            <a:endParaRPr lang="en-US" baseline="0" dirty="0" smtClean="0"/>
          </a:p>
          <a:p>
            <a:r>
              <a:rPr lang="en-US" baseline="0" dirty="0" smtClean="0"/>
              <a:t>Do not use Word but rather notepad for easier cut &amp; paste</a:t>
            </a:r>
            <a:endParaRPr lang="en-US" dirty="0"/>
          </a:p>
        </p:txBody>
      </p:sp>
      <p:sp>
        <p:nvSpPr>
          <p:cNvPr id="4" name="Slide Number Placeholder 3"/>
          <p:cNvSpPr>
            <a:spLocks noGrp="1"/>
          </p:cNvSpPr>
          <p:nvPr>
            <p:ph type="sldNum" sz="quarter" idx="10"/>
          </p:nvPr>
        </p:nvSpPr>
        <p:spPr/>
        <p:txBody>
          <a:bodyPr/>
          <a:lstStyle/>
          <a:p>
            <a:fld id="{1449F193-8A66-49BF-BE74-4F5323B8D201}" type="slidenum">
              <a:rPr lang="en-US" smtClean="0"/>
              <a:pPr/>
              <a:t>25</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Julie doesn’t like contractions..</a:t>
            </a:r>
            <a:endParaRPr lang="en-US" dirty="0"/>
          </a:p>
        </p:txBody>
      </p:sp>
      <p:sp>
        <p:nvSpPr>
          <p:cNvPr id="4" name="Slide Number Placeholder 3"/>
          <p:cNvSpPr>
            <a:spLocks noGrp="1"/>
          </p:cNvSpPr>
          <p:nvPr>
            <p:ph type="sldNum" sz="quarter" idx="10"/>
          </p:nvPr>
        </p:nvSpPr>
        <p:spPr/>
        <p:txBody>
          <a:bodyPr/>
          <a:lstStyle/>
          <a:p>
            <a:fld id="{1449F193-8A66-49BF-BE74-4F5323B8D201}" type="slidenum">
              <a:rPr lang="en-US" smtClean="0"/>
              <a:pPr/>
              <a:t>26</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Information</a:t>
            </a:r>
            <a:r>
              <a:rPr lang="en-US" baseline="0" dirty="0" smtClean="0"/>
              <a:t> in Resource Room</a:t>
            </a:r>
          </a:p>
          <a:p>
            <a:endParaRPr lang="en-US" dirty="0" smtClean="0"/>
          </a:p>
          <a:p>
            <a:r>
              <a:rPr lang="en-US" dirty="0" smtClean="0"/>
              <a:t>Demonstrate MSAR etc---should we have logins ready to share?</a:t>
            </a:r>
          </a:p>
          <a:p>
            <a:r>
              <a:rPr lang="en-US" dirty="0" smtClean="0"/>
              <a:t>-profile</a:t>
            </a:r>
            <a:r>
              <a:rPr lang="en-US" baseline="0" dirty="0" smtClean="0"/>
              <a:t> of entering class: GPA/MCAT range, avg</a:t>
            </a:r>
          </a:p>
          <a:p>
            <a:r>
              <a:rPr lang="en-US" baseline="0" dirty="0" smtClean="0"/>
              <a:t>-dream/reach schools</a:t>
            </a:r>
          </a:p>
          <a:p>
            <a:endParaRPr lang="en-US" baseline="0" dirty="0" smtClean="0"/>
          </a:p>
          <a:p>
            <a:r>
              <a:rPr lang="en-US" baseline="0" dirty="0" smtClean="0"/>
              <a:t>The # you apply to is up to you, avg at GV is about 9</a:t>
            </a:r>
          </a:p>
          <a:p>
            <a:r>
              <a:rPr lang="en-US" baseline="0" dirty="0" smtClean="0"/>
              <a:t>$ influences your decision—be willing to pay for both the primary and secondary or don’t list it.</a:t>
            </a:r>
          </a:p>
          <a:p>
            <a:r>
              <a:rPr lang="en-US" baseline="0" dirty="0" smtClean="0"/>
              <a:t>More apps=more chances</a:t>
            </a:r>
          </a:p>
          <a:p>
            <a:endParaRPr lang="en-US" baseline="0" dirty="0" smtClean="0"/>
          </a:p>
          <a:p>
            <a:r>
              <a:rPr lang="en-US" baseline="0" dirty="0" smtClean="0"/>
              <a:t>Sometimes this needs to be done BEFORE you apply for your professional exam</a:t>
            </a:r>
          </a:p>
        </p:txBody>
      </p:sp>
      <p:sp>
        <p:nvSpPr>
          <p:cNvPr id="4" name="Slide Number Placeholder 3"/>
          <p:cNvSpPr>
            <a:spLocks noGrp="1"/>
          </p:cNvSpPr>
          <p:nvPr>
            <p:ph type="sldNum" sz="quarter" idx="10"/>
          </p:nvPr>
        </p:nvSpPr>
        <p:spPr/>
        <p:txBody>
          <a:bodyPr/>
          <a:lstStyle/>
          <a:p>
            <a:fld id="{1449F193-8A66-49BF-BE74-4F5323B8D201}" type="slidenum">
              <a:rPr lang="en-US" smtClean="0"/>
              <a:pPr/>
              <a:t>27</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can’t see DO schools so we</a:t>
            </a:r>
            <a:r>
              <a:rPr lang="en-US" baseline="0" dirty="0" smtClean="0"/>
              <a:t> need an email of your list.</a:t>
            </a:r>
            <a:endParaRPr lang="en-US" dirty="0"/>
          </a:p>
        </p:txBody>
      </p:sp>
      <p:sp>
        <p:nvSpPr>
          <p:cNvPr id="4" name="Slide Number Placeholder 3"/>
          <p:cNvSpPr>
            <a:spLocks noGrp="1"/>
          </p:cNvSpPr>
          <p:nvPr>
            <p:ph type="sldNum" sz="quarter" idx="10"/>
          </p:nvPr>
        </p:nvSpPr>
        <p:spPr/>
        <p:txBody>
          <a:bodyPr/>
          <a:lstStyle/>
          <a:p>
            <a:fld id="{1449F193-8A66-49BF-BE74-4F5323B8D201}" type="slidenum">
              <a:rPr lang="en-US" smtClean="0"/>
              <a:pPr/>
              <a:t>28</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Get to know your references</a:t>
            </a:r>
          </a:p>
          <a:p>
            <a:r>
              <a:rPr lang="en-US" dirty="0" smtClean="0"/>
              <a:t>Select references who know you well and agree to write you a STRONG</a:t>
            </a:r>
            <a:r>
              <a:rPr lang="en-US" baseline="0" dirty="0" smtClean="0"/>
              <a:t> letter of recommendation</a:t>
            </a:r>
          </a:p>
          <a:p>
            <a:endParaRPr lang="en-US" baseline="0" dirty="0" smtClean="0"/>
          </a:p>
          <a:p>
            <a:r>
              <a:rPr lang="en-US" baseline="0" dirty="0" smtClean="0"/>
              <a:t>Medical:  3-5 references.  Pharmacy &amp; Dental: 2-4</a:t>
            </a:r>
          </a:p>
          <a:p>
            <a:endParaRPr lang="en-US" baseline="0" dirty="0" smtClean="0"/>
          </a:p>
          <a:p>
            <a:r>
              <a:rPr lang="en-US" baseline="0" dirty="0" smtClean="0"/>
              <a:t>What you may need to give to your reference…</a:t>
            </a:r>
          </a:p>
          <a:p>
            <a:r>
              <a:rPr lang="en-US" baseline="0" dirty="0" smtClean="0"/>
              <a:t>Thank them profusely!</a:t>
            </a:r>
          </a:p>
          <a:p>
            <a:r>
              <a:rPr lang="en-US" baseline="0" dirty="0" smtClean="0"/>
              <a:t>Send gentle reminders if needed</a:t>
            </a:r>
          </a:p>
          <a:p>
            <a:r>
              <a:rPr lang="en-US" baseline="0" dirty="0" smtClean="0"/>
              <a:t>Remember to keep letter writers informed as you progress through the process</a:t>
            </a:r>
          </a:p>
          <a:p>
            <a:endParaRPr lang="en-US" baseline="0" dirty="0" smtClean="0"/>
          </a:p>
          <a:p>
            <a:r>
              <a:rPr lang="en-US" baseline="0" dirty="0" smtClean="0"/>
              <a:t>Negative or neutral response from request to write LOR – feel grateful and move on!</a:t>
            </a:r>
          </a:p>
          <a:p>
            <a:endParaRPr lang="en-US" dirty="0"/>
          </a:p>
        </p:txBody>
      </p:sp>
      <p:sp>
        <p:nvSpPr>
          <p:cNvPr id="4" name="Slide Number Placeholder 3"/>
          <p:cNvSpPr>
            <a:spLocks noGrp="1"/>
          </p:cNvSpPr>
          <p:nvPr>
            <p:ph type="sldNum" sz="quarter" idx="10"/>
          </p:nvPr>
        </p:nvSpPr>
        <p:spPr/>
        <p:txBody>
          <a:bodyPr/>
          <a:lstStyle/>
          <a:p>
            <a:fld id="{1449F193-8A66-49BF-BE74-4F5323B8D201}" type="slidenum">
              <a:rPr lang="en-US" smtClean="0"/>
              <a:pPr/>
              <a:t>29</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dirty="0" smtClean="0"/>
              <a:t>Vet – LORS are part of the 1</a:t>
            </a:r>
            <a:r>
              <a:rPr lang="en-US" baseline="30000" dirty="0" smtClean="0"/>
              <a:t>st</a:t>
            </a:r>
            <a:r>
              <a:rPr lang="en-US" dirty="0" smtClean="0"/>
              <a:t> process, not with secondary apps</a:t>
            </a:r>
          </a:p>
          <a:p>
            <a:endParaRPr lang="en-US" dirty="0" smtClean="0"/>
          </a:p>
          <a:p>
            <a:r>
              <a:rPr lang="en-US" b="1" dirty="0" smtClean="0"/>
              <a:t>Requesting a Letter of Recommendation</a:t>
            </a:r>
          </a:p>
          <a:p>
            <a:r>
              <a:rPr lang="en-US" dirty="0" smtClean="0"/>
              <a:t>Ideally, you can schedule an appointment with your desired referee to request a letter of recommendation. It is VERY important to ask the desired referee “Do you feel as though you could write me a strong letter of recommendation?” If their response is lukewarm or they suggest you should find someone who knows you better, thank them for their honesty and move on. There is NOTHING worse than a mediocre letter of recommendation.</a:t>
            </a:r>
          </a:p>
          <a:p>
            <a:r>
              <a:rPr lang="en-US" b="1" dirty="0" smtClean="0"/>
              <a:t>Provide the Referee With a Wealth of Information</a:t>
            </a:r>
          </a:p>
          <a:p>
            <a:r>
              <a:rPr lang="en-US" dirty="0" smtClean="0"/>
              <a:t>Writing strong letters of recommendation requires that the referee has knowledge about you and your goals. Provide the referee with the following items:</a:t>
            </a:r>
          </a:p>
          <a:p>
            <a:r>
              <a:rPr lang="en-US" dirty="0" smtClean="0"/>
              <a:t>A copy of the personal statement/application essay response that you will submit with your application.</a:t>
            </a:r>
          </a:p>
          <a:p>
            <a:r>
              <a:rPr lang="en-US" dirty="0" smtClean="0"/>
              <a:t>A copy of your curriculum vita (CV).</a:t>
            </a:r>
          </a:p>
          <a:p>
            <a:r>
              <a:rPr lang="en-US" dirty="0" smtClean="0"/>
              <a:t>A list of all interactions that you have had with the referee (courses taken and grades earned, any special projects or assignments you did well on, projects that you served as a research assistant, etc.)</a:t>
            </a:r>
          </a:p>
          <a:p>
            <a:r>
              <a:rPr lang="en-US" dirty="0" smtClean="0"/>
              <a:t>Your overall GPA, last 2 years GPA, major GPA and GRE scores (if this information is not in your CV)</a:t>
            </a:r>
          </a:p>
          <a:p>
            <a:r>
              <a:rPr lang="en-US" dirty="0" smtClean="0"/>
              <a:t>A statement of what you perceive to be your strengths and weaknesses related to your goals. Referees are often asked to address an applicant’s weaknesses, so this will assist with that request. Provide evidence of your strengths (e.g., if you list leadership as a strength, you should provide leadership positions held or organizational achievements that you have contributed to). For each weakness (and you should provide two or three), it is critical to state how you have grown or learned from an experience in which you didn’t do well, or the “positive” that results from the weakness. For example, if a weakness is that people perceive you as shy, the positive is that you have great listening skills! The goal with this is to minimize weaknesses, or show that you have overcome them.</a:t>
            </a:r>
          </a:p>
          <a:p>
            <a:r>
              <a:rPr lang="en-US" dirty="0" smtClean="0"/>
              <a:t>A document that contains information about each of the programs/jobs in which you have applied. I have provided a sample table (left) given to me by a student applying to several graduate programs.</a:t>
            </a:r>
          </a:p>
          <a:p>
            <a:r>
              <a:rPr lang="en-US" dirty="0" smtClean="0"/>
              <a:t>In sum, you want to “arm” your referees with all of the information that they will need to write a strong letter and submit it in a timely fashion. Provide your referees with all of the above materials and also ask them if they will need anything else to complete the task. Some will request that you provide addressed envelopes; others may ask you to provide a reminder one week before each deadline.</a:t>
            </a:r>
          </a:p>
          <a:p>
            <a:r>
              <a:rPr lang="en-US" dirty="0" smtClean="0"/>
              <a:t>While many of your application materials are objective in nature (GPA, GRE scores, etc.), letters of recommendation from informed referees can highlight things often not measured via traditional objective measures, such as your motivation for a career in the given area or a stark improvement in your grades once you switched your major from biology to psychology. Strong letters can be very persuasive and will often tip the scale in your favor if other materials are on the border.</a:t>
            </a:r>
          </a:p>
          <a:p>
            <a:r>
              <a:rPr lang="en-US" dirty="0" smtClean="0">
                <a:hlinkClick r:id="rId3" action="ppaction://hlinkfile"/>
              </a:rPr>
              <a:t>Susan Amato-Henderson, PhD</a:t>
            </a:r>
            <a:r>
              <a:rPr lang="en-US" dirty="0" smtClean="0"/>
              <a:t> - </a:t>
            </a:r>
          </a:p>
          <a:p>
            <a:endParaRPr lang="en-US" dirty="0"/>
          </a:p>
        </p:txBody>
      </p:sp>
      <p:sp>
        <p:nvSpPr>
          <p:cNvPr id="4" name="Slide Number Placeholder 3"/>
          <p:cNvSpPr>
            <a:spLocks noGrp="1"/>
          </p:cNvSpPr>
          <p:nvPr>
            <p:ph type="sldNum" sz="quarter" idx="10"/>
          </p:nvPr>
        </p:nvSpPr>
        <p:spPr/>
        <p:txBody>
          <a:bodyPr/>
          <a:lstStyle/>
          <a:p>
            <a:fld id="{1449F193-8A66-49BF-BE74-4F5323B8D201}" type="slidenum">
              <a:rPr lang="en-US" smtClean="0"/>
              <a:pPr/>
              <a:t>30</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 questions:</a:t>
            </a:r>
            <a:r>
              <a:rPr lang="en-US" baseline="0" dirty="0" smtClean="0"/>
              <a:t> how will you add to our environment needs to be tailored to the specific school, or give us an example of a time when you were challenged and how you overcame it could be used for all schools</a:t>
            </a:r>
          </a:p>
          <a:p>
            <a:endParaRPr lang="en-US" baseline="0" dirty="0" smtClean="0"/>
          </a:p>
          <a:p>
            <a:r>
              <a:rPr lang="en-US" baseline="0" dirty="0" smtClean="0"/>
              <a:t>Binder of secondaries in resource room</a:t>
            </a:r>
          </a:p>
          <a:p>
            <a:r>
              <a:rPr lang="en-US" baseline="0" dirty="0" smtClean="0"/>
              <a:t>Studentdoctor.net</a:t>
            </a:r>
            <a:endParaRPr lang="en-US" dirty="0"/>
          </a:p>
        </p:txBody>
      </p:sp>
      <p:sp>
        <p:nvSpPr>
          <p:cNvPr id="4" name="Slide Number Placeholder 3"/>
          <p:cNvSpPr>
            <a:spLocks noGrp="1"/>
          </p:cNvSpPr>
          <p:nvPr>
            <p:ph type="sldNum" sz="quarter" idx="10"/>
          </p:nvPr>
        </p:nvSpPr>
        <p:spPr/>
        <p:txBody>
          <a:bodyPr/>
          <a:lstStyle/>
          <a:p>
            <a:fld id="{1449F193-8A66-49BF-BE74-4F5323B8D201}" type="slidenum">
              <a:rPr lang="en-US" smtClean="0"/>
              <a:pPr/>
              <a:t>32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Quantitative or qualitative?</a:t>
            </a:r>
          </a:p>
          <a:p>
            <a:endParaRPr lang="en-US" dirty="0" smtClean="0"/>
          </a:p>
          <a:p>
            <a:r>
              <a:rPr lang="en-US" dirty="0" smtClean="0"/>
              <a:t>No one factor is the “golden ticket”</a:t>
            </a:r>
          </a:p>
          <a:p>
            <a:endParaRPr lang="en-US" dirty="0" smtClean="0"/>
          </a:p>
          <a:p>
            <a:r>
              <a:rPr lang="en-US" dirty="0" smtClean="0"/>
              <a:t>What is YOUR Goal?  To be a Health Professional – NOT to apply this year!</a:t>
            </a:r>
            <a:endParaRPr lang="en-US" dirty="0"/>
          </a:p>
        </p:txBody>
      </p:sp>
      <p:sp>
        <p:nvSpPr>
          <p:cNvPr id="4" name="Slide Number Placeholder 3"/>
          <p:cNvSpPr>
            <a:spLocks noGrp="1"/>
          </p:cNvSpPr>
          <p:nvPr>
            <p:ph type="sldNum" sz="quarter" idx="10"/>
          </p:nvPr>
        </p:nvSpPr>
        <p:spPr/>
        <p:txBody>
          <a:bodyPr/>
          <a:lstStyle/>
          <a:p>
            <a:fld id="{1449F193-8A66-49BF-BE74-4F5323B8D201}"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Reply with History – include the previous emails with your respone</a:t>
            </a:r>
            <a:r>
              <a:rPr lang="en-US" baseline="0" dirty="0" smtClean="0"/>
              <a:t> as long as the subject remains the same so it will be immediately evident what has been discussed.  When the subject changes, start a new email with a new subject line</a:t>
            </a:r>
          </a:p>
          <a:p>
            <a:r>
              <a:rPr lang="en-US" baseline="0" dirty="0" smtClean="0"/>
              <a:t>Write from your university email account </a:t>
            </a:r>
          </a:p>
          <a:p>
            <a:endParaRPr lang="en-US" baseline="0" dirty="0" smtClean="0"/>
          </a:p>
          <a:p>
            <a:r>
              <a:rPr lang="en-US" baseline="0" dirty="0" smtClean="0"/>
              <a:t>PROOF READ!</a:t>
            </a:r>
          </a:p>
          <a:p>
            <a:endParaRPr lang="en-US" baseline="0" dirty="0" smtClean="0"/>
          </a:p>
          <a:p>
            <a:r>
              <a:rPr lang="en-US" baseline="0" dirty="0" smtClean="0"/>
              <a:t>Don’t ask questions that require lengthy answers.  </a:t>
            </a:r>
          </a:p>
          <a:p>
            <a:endParaRPr lang="en-US" dirty="0"/>
          </a:p>
        </p:txBody>
      </p:sp>
      <p:sp>
        <p:nvSpPr>
          <p:cNvPr id="4" name="Slide Number Placeholder 3"/>
          <p:cNvSpPr>
            <a:spLocks noGrp="1"/>
          </p:cNvSpPr>
          <p:nvPr>
            <p:ph type="sldNum" sz="quarter" idx="10"/>
          </p:nvPr>
        </p:nvSpPr>
        <p:spPr/>
        <p:txBody>
          <a:bodyPr/>
          <a:lstStyle/>
          <a:p>
            <a:fld id="{1449F193-8A66-49BF-BE74-4F5323B8D201}" type="slidenum">
              <a:rPr lang="en-US" smtClean="0"/>
              <a:pPr/>
              <a:t>33</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Career</a:t>
            </a:r>
            <a:r>
              <a:rPr lang="en-US" baseline="0" dirty="0" smtClean="0"/>
              <a:t> services—videotaped interview</a:t>
            </a:r>
          </a:p>
          <a:p>
            <a:r>
              <a:rPr lang="en-US" baseline="0" dirty="0" smtClean="0"/>
              <a:t>Interviewstream</a:t>
            </a:r>
            <a:endParaRPr lang="en-US" dirty="0"/>
          </a:p>
        </p:txBody>
      </p:sp>
      <p:sp>
        <p:nvSpPr>
          <p:cNvPr id="4" name="Slide Number Placeholder 3"/>
          <p:cNvSpPr>
            <a:spLocks noGrp="1"/>
          </p:cNvSpPr>
          <p:nvPr>
            <p:ph type="sldNum" sz="quarter" idx="10"/>
          </p:nvPr>
        </p:nvSpPr>
        <p:spPr/>
        <p:txBody>
          <a:bodyPr/>
          <a:lstStyle/>
          <a:p>
            <a:fld id="{1449F193-8A66-49BF-BE74-4F5323B8D201}" type="slidenum">
              <a:rPr lang="en-US" smtClean="0"/>
              <a:pPr/>
              <a:t>35</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Anyone you come in contact</a:t>
            </a:r>
            <a:r>
              <a:rPr lang="en-US" baseline="0" dirty="0" smtClean="0"/>
              <a:t> with could be asked to evaluate you</a:t>
            </a:r>
          </a:p>
          <a:p>
            <a:r>
              <a:rPr lang="en-US" baseline="0" dirty="0" smtClean="0"/>
              <a:t>Watch what you talk about with other interviewees</a:t>
            </a:r>
            <a:endParaRPr lang="en-US" dirty="0"/>
          </a:p>
        </p:txBody>
      </p:sp>
      <p:sp>
        <p:nvSpPr>
          <p:cNvPr id="4" name="Slide Number Placeholder 3"/>
          <p:cNvSpPr>
            <a:spLocks noGrp="1"/>
          </p:cNvSpPr>
          <p:nvPr>
            <p:ph type="sldNum" sz="quarter" idx="10"/>
          </p:nvPr>
        </p:nvSpPr>
        <p:spPr/>
        <p:txBody>
          <a:bodyPr/>
          <a:lstStyle/>
          <a:p>
            <a:fld id="{1449F193-8A66-49BF-BE74-4F5323B8D201}" type="slidenum">
              <a:rPr lang="en-US" smtClean="0"/>
              <a:pPr/>
              <a:t>36</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Because of the MANY phone calls that admissions offices received during a standard day, it can be a challenge at times to recall conversations if they are not in writing.</a:t>
            </a:r>
          </a:p>
          <a:p>
            <a:endParaRPr lang="en-US" dirty="0" smtClean="0"/>
          </a:p>
          <a:p>
            <a:r>
              <a:rPr lang="en-US" dirty="0" smtClean="0"/>
              <a:t>Ask NAMES of</a:t>
            </a:r>
            <a:r>
              <a:rPr lang="en-US" baseline="0" dirty="0" smtClean="0"/>
              <a:t> interviewers</a:t>
            </a:r>
            <a:endParaRPr lang="en-US" dirty="0"/>
          </a:p>
        </p:txBody>
      </p:sp>
      <p:sp>
        <p:nvSpPr>
          <p:cNvPr id="4" name="Slide Number Placeholder 3"/>
          <p:cNvSpPr>
            <a:spLocks noGrp="1"/>
          </p:cNvSpPr>
          <p:nvPr>
            <p:ph type="sldNum" sz="quarter" idx="10"/>
          </p:nvPr>
        </p:nvSpPr>
        <p:spPr/>
        <p:txBody>
          <a:bodyPr/>
          <a:lstStyle/>
          <a:p>
            <a:fld id="{1449F193-8A66-49BF-BE74-4F5323B8D201}" type="slidenum">
              <a:rPr lang="en-US" smtClean="0"/>
              <a:pPr/>
              <a:t>37</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Does your professional school post a tracker like this?</a:t>
            </a:r>
          </a:p>
          <a:p>
            <a:r>
              <a:rPr lang="en-US" dirty="0" smtClean="0"/>
              <a:t>Does your professional school have a smart phone</a:t>
            </a:r>
            <a:r>
              <a:rPr lang="en-US" baseline="0" dirty="0" smtClean="0"/>
              <a:t> app to check your application status from AMCAS?  View stats and facts about the current application process?</a:t>
            </a:r>
            <a:endParaRPr lang="en-US" dirty="0"/>
          </a:p>
        </p:txBody>
      </p:sp>
      <p:sp>
        <p:nvSpPr>
          <p:cNvPr id="4" name="Slide Number Placeholder 3"/>
          <p:cNvSpPr>
            <a:spLocks noGrp="1"/>
          </p:cNvSpPr>
          <p:nvPr>
            <p:ph type="sldNum" sz="quarter" idx="10"/>
          </p:nvPr>
        </p:nvSpPr>
        <p:spPr/>
        <p:txBody>
          <a:bodyPr/>
          <a:lstStyle/>
          <a:p>
            <a:fld id="{1449F193-8A66-49BF-BE74-4F5323B8D201}" type="slidenum">
              <a:rPr lang="en-US" smtClean="0"/>
              <a:pPr/>
              <a:t>38</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Early decision program (EDP) is a program at many medical schools that allows an applicant to file an application to a single medical school well before the usual deadline and to receive a decision from the school probably by</a:t>
            </a:r>
            <a:r>
              <a:rPr lang="en-US" baseline="0" dirty="0" smtClean="0"/>
              <a:t> October 1.  If you plan to apply as an EDP candidate, you must take the MCAT no later than the spring of the year in which you apply.  If accepted, you agree not to apply to any other schools.  If not accepted, you are immediately placed in the regular applicant pool at that school and you will be able to apply immediately to any other schools of interest.  It is quite possible to be denied admission as an EDP candidate and then be accepted during the regular admissions process at the same school.  One disadvantage of the EDP is that, if you are not accepted via EDP to the one school to which you applied, your application to other schools will be delayed until that school notifies you of its decision or October 1 at the latest.  If accepted however, you are free to concentrate on your studies during your senior year.  You should make an EDP application ONLY to a school that you would be pleased to attend.  You should understand that you will probably be competitive for EDP only if your credentials match those of the members of the pervious year’s entering class. </a:t>
            </a:r>
            <a:endParaRPr lang="en-US" dirty="0"/>
          </a:p>
        </p:txBody>
      </p:sp>
      <p:sp>
        <p:nvSpPr>
          <p:cNvPr id="4" name="Slide Number Placeholder 3"/>
          <p:cNvSpPr>
            <a:spLocks noGrp="1"/>
          </p:cNvSpPr>
          <p:nvPr>
            <p:ph type="sldNum" sz="quarter" idx="10"/>
          </p:nvPr>
        </p:nvSpPr>
        <p:spPr/>
        <p:txBody>
          <a:bodyPr/>
          <a:lstStyle/>
          <a:p>
            <a:fld id="{1449F193-8A66-49BF-BE74-4F5323B8D201}" type="slidenum">
              <a:rPr lang="en-US" smtClean="0"/>
              <a:pPr/>
              <a:t>39</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49F193-8A66-49BF-BE74-4F5323B8D201}" type="slidenum">
              <a:rPr lang="en-US" smtClean="0"/>
              <a:pPr/>
              <a:t>41</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49F193-8A66-49BF-BE74-4F5323B8D201}" type="slidenum">
              <a:rPr lang="en-US" smtClean="0"/>
              <a:pPr/>
              <a:t>44</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Need to enhance well being of patients and bolster the public’s continuing trust</a:t>
            </a:r>
            <a:r>
              <a:rPr lang="en-US" baseline="0" dirty="0" smtClean="0"/>
              <a:t> in the profession; also ascertain the ability of accepted applicants to eventually become licensed</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449F193-8A66-49BF-BE74-4F5323B8D201}" type="slidenum">
              <a:rPr lang="en-US" smtClean="0"/>
              <a:pPr/>
              <a:t>45</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Why would you apply to a school unless you are serious about possibly attending if accepted?</a:t>
            </a:r>
          </a:p>
          <a:p>
            <a:endParaRPr lang="en-US" dirty="0" smtClean="0"/>
          </a:p>
          <a:p>
            <a:r>
              <a:rPr lang="en-US" dirty="0" smtClean="0"/>
              <a:t>DO doesn’t have any kind of an acceptance report</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1449F193-8A66-49BF-BE74-4F5323B8D201}" type="slidenum">
              <a:rPr lang="en-US" smtClean="0"/>
              <a:pPr/>
              <a:t>47</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single W on an application is not a concern.  A pattern of W’s would be.  How will you answer</a:t>
            </a:r>
            <a:r>
              <a:rPr lang="en-US" baseline="0" dirty="0" smtClean="0"/>
              <a:t> the questions if asked why did you…..?</a:t>
            </a:r>
          </a:p>
          <a:p>
            <a:endParaRPr lang="en-US" baseline="0" dirty="0" smtClean="0"/>
          </a:p>
          <a:p>
            <a:r>
              <a:rPr lang="en-US" baseline="0" dirty="0" smtClean="0"/>
              <a:t>Notice it takes three slides to cover everything!</a:t>
            </a:r>
          </a:p>
          <a:p>
            <a:endParaRPr lang="en-US" baseline="0" dirty="0" smtClean="0"/>
          </a:p>
          <a:p>
            <a:pPr defTabSz="924458">
              <a:defRPr/>
            </a:pPr>
            <a:r>
              <a:rPr lang="en-US" dirty="0" smtClean="0"/>
              <a:t>One medical school dean is infamous for his first day speech</a:t>
            </a:r>
            <a:r>
              <a:rPr lang="en-US" baseline="0" dirty="0" smtClean="0"/>
              <a:t>.  “If you’re here for the $, I invite you to leave.”</a:t>
            </a:r>
          </a:p>
          <a:p>
            <a:pPr defTabSz="924458">
              <a:defRPr/>
            </a:pPr>
            <a:endParaRPr lang="en-US" baseline="0" dirty="0" smtClean="0"/>
          </a:p>
          <a:p>
            <a:pPr defTabSz="924458">
              <a:defRPr/>
            </a:pPr>
            <a:r>
              <a:rPr lang="en-US" baseline="0" dirty="0" smtClean="0"/>
              <a:t>An interview means you are academically admissible in terms of metrics for many schools</a:t>
            </a:r>
          </a:p>
          <a:p>
            <a:pPr defTabSz="924458">
              <a:defRPr/>
            </a:pPr>
            <a:endParaRPr lang="en-US" baseline="0" dirty="0" smtClean="0"/>
          </a:p>
          <a:p>
            <a:pPr defTabSz="924458">
              <a:defRPr/>
            </a:pPr>
            <a:r>
              <a:rPr lang="en-US" baseline="0" dirty="0" smtClean="0"/>
              <a:t>Give example of 4.0 student who was not admitted because he couldn’t carry the interview</a:t>
            </a:r>
            <a:endParaRPr lang="en-US" dirty="0" smtClean="0"/>
          </a:p>
          <a:p>
            <a:endParaRPr lang="en-US" dirty="0"/>
          </a:p>
        </p:txBody>
      </p:sp>
      <p:sp>
        <p:nvSpPr>
          <p:cNvPr id="4" name="Slide Number Placeholder 3"/>
          <p:cNvSpPr>
            <a:spLocks noGrp="1"/>
          </p:cNvSpPr>
          <p:nvPr>
            <p:ph type="sldNum" sz="quarter" idx="10"/>
          </p:nvPr>
        </p:nvSpPr>
        <p:spPr/>
        <p:txBody>
          <a:bodyPr/>
          <a:lstStyle/>
          <a:p>
            <a:fld id="{1449F193-8A66-49BF-BE74-4F5323B8D201}" type="slidenum">
              <a:rPr lang="en-US" smtClean="0"/>
              <a:pPr/>
              <a:t>4</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09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1444A36-8B5B-45AD-9B90-3D66D83C4360}" type="slidenum">
              <a:rPr lang="en-US" smtClean="0"/>
              <a:pPr fontAlgn="base">
                <a:spcBef>
                  <a:spcPct val="0"/>
                </a:spcBef>
                <a:spcAft>
                  <a:spcPct val="0"/>
                </a:spcAft>
                <a:defRPr/>
              </a:pPr>
              <a:t>49</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Well written application – don’t forget</a:t>
            </a:r>
            <a:r>
              <a:rPr lang="en-US" baseline="0" dirty="0" smtClean="0"/>
              <a:t> to use the space given to the buckets to your advantage.  Show sample?</a:t>
            </a:r>
          </a:p>
          <a:p>
            <a:endParaRPr lang="en-US" baseline="0" dirty="0" smtClean="0"/>
          </a:p>
          <a:p>
            <a:r>
              <a:rPr lang="en-US" baseline="0" dirty="0" smtClean="0"/>
              <a:t>Looking for:</a:t>
            </a:r>
          </a:p>
          <a:p>
            <a:endParaRPr lang="en-US" baseline="0" dirty="0" smtClean="0"/>
          </a:p>
          <a:p>
            <a:r>
              <a:rPr lang="en-US" baseline="0" dirty="0" smtClean="0"/>
              <a:t>Time Span, immersion in the profession, strong understanding of what you’re getting into</a:t>
            </a:r>
          </a:p>
          <a:p>
            <a:endParaRPr lang="en-US" baseline="0" dirty="0" smtClean="0"/>
          </a:p>
          <a:p>
            <a:r>
              <a:rPr lang="en-US" baseline="0" dirty="0" smtClean="0"/>
              <a:t>**NO TYPOS! Chemistry and Physician misspelled on the app</a:t>
            </a:r>
            <a:endParaRPr lang="en-US" dirty="0"/>
          </a:p>
        </p:txBody>
      </p:sp>
      <p:sp>
        <p:nvSpPr>
          <p:cNvPr id="4" name="Slide Number Placeholder 3"/>
          <p:cNvSpPr>
            <a:spLocks noGrp="1"/>
          </p:cNvSpPr>
          <p:nvPr>
            <p:ph type="sldNum" sz="quarter" idx="10"/>
          </p:nvPr>
        </p:nvSpPr>
        <p:spPr/>
        <p:txBody>
          <a:bodyPr/>
          <a:lstStyle/>
          <a:p>
            <a:fld id="{1449F193-8A66-49BF-BE74-4F5323B8D201}"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 people business.</a:t>
            </a:r>
          </a:p>
          <a:p>
            <a:endParaRPr lang="en-US" dirty="0" smtClean="0"/>
          </a:p>
          <a:p>
            <a:r>
              <a:rPr lang="en-US" dirty="0" smtClean="0"/>
              <a:t>How are you a better person for having participated in all of these activities?</a:t>
            </a:r>
          </a:p>
          <a:p>
            <a:endParaRPr lang="en-US" dirty="0" smtClean="0"/>
          </a:p>
          <a:p>
            <a:r>
              <a:rPr lang="en-US" dirty="0" smtClean="0"/>
              <a:t>Students should apply when they can present the strongest application they are capable of weaving</a:t>
            </a:r>
            <a:r>
              <a:rPr lang="en-US" baseline="0" dirty="0" smtClean="0"/>
              <a:t> together.</a:t>
            </a:r>
          </a:p>
          <a:p>
            <a:endParaRPr lang="en-US" baseline="0" dirty="0" smtClean="0"/>
          </a:p>
          <a:p>
            <a:r>
              <a:rPr lang="en-US" baseline="0" dirty="0" smtClean="0"/>
              <a:t>Take shadowing and the exploration of a health profession farther so that you are interacting directly with people in need and developing interpersonal skills.  </a:t>
            </a:r>
          </a:p>
          <a:p>
            <a:endParaRPr lang="en-US" baseline="0" dirty="0" smtClean="0"/>
          </a:p>
          <a:p>
            <a:r>
              <a:rPr lang="en-US" baseline="0" dirty="0" smtClean="0"/>
              <a:t>Give examples of distance traveled.</a:t>
            </a:r>
          </a:p>
          <a:p>
            <a:endParaRPr lang="en-US" baseline="0" dirty="0" smtClean="0"/>
          </a:p>
          <a:p>
            <a:r>
              <a:rPr lang="en-US" baseline="0" dirty="0" smtClean="0"/>
              <a:t>Research experience: example of BIO 376 lab-”I tried it”</a:t>
            </a:r>
          </a:p>
          <a:p>
            <a:endParaRPr lang="en-US" baseline="0" dirty="0" smtClean="0"/>
          </a:p>
          <a:p>
            <a:r>
              <a:rPr lang="en-US" baseline="0" dirty="0" smtClean="0"/>
              <a:t>Lump together achievements/awards. Ex: Dean’s List (is also on transcripts)</a:t>
            </a:r>
          </a:p>
          <a:p>
            <a:endParaRPr lang="en-US" baseline="0" dirty="0" smtClean="0"/>
          </a:p>
          <a:p>
            <a:r>
              <a:rPr lang="en-US" baseline="0" dirty="0" smtClean="0"/>
              <a:t>Well-rounded, well-educated. Not JUST medical</a:t>
            </a:r>
          </a:p>
          <a:p>
            <a:endParaRPr lang="en-US" baseline="0" dirty="0" smtClean="0"/>
          </a:p>
          <a:p>
            <a:r>
              <a:rPr lang="en-US" baseline="0" dirty="0" smtClean="0"/>
              <a:t>**Nothing from High School Unless TRULY unique or carried over—exception is MSU COM</a:t>
            </a:r>
          </a:p>
          <a:p>
            <a:endParaRPr lang="en-US" baseline="0" dirty="0" smtClean="0"/>
          </a:p>
          <a:p>
            <a:r>
              <a:rPr lang="en-US" baseline="0" dirty="0" smtClean="0"/>
              <a:t>History of quality of apps from GVSU---Case Western Med and Dental; MSU CHM is using a GVSU student as a tutor</a:t>
            </a:r>
            <a:endParaRPr lang="en-US" dirty="0"/>
          </a:p>
        </p:txBody>
      </p:sp>
      <p:sp>
        <p:nvSpPr>
          <p:cNvPr id="4" name="Slide Number Placeholder 3"/>
          <p:cNvSpPr>
            <a:spLocks noGrp="1"/>
          </p:cNvSpPr>
          <p:nvPr>
            <p:ph type="sldNum" sz="quarter" idx="10"/>
          </p:nvPr>
        </p:nvSpPr>
        <p:spPr/>
        <p:txBody>
          <a:bodyPr/>
          <a:lstStyle/>
          <a:p>
            <a:fld id="{1449F193-8A66-49BF-BE74-4F5323B8D201}"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complete/accurate as we know right now</a:t>
            </a:r>
            <a:endParaRPr lang="en-US" dirty="0"/>
          </a:p>
        </p:txBody>
      </p:sp>
      <p:sp>
        <p:nvSpPr>
          <p:cNvPr id="4" name="Slide Number Placeholder 3"/>
          <p:cNvSpPr>
            <a:spLocks noGrp="1"/>
          </p:cNvSpPr>
          <p:nvPr>
            <p:ph type="sldNum" sz="quarter" idx="10"/>
          </p:nvPr>
        </p:nvSpPr>
        <p:spPr/>
        <p:txBody>
          <a:bodyPr/>
          <a:lstStyle/>
          <a:p>
            <a:fld id="{1449F193-8A66-49BF-BE74-4F5323B8D201}"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Prepare</a:t>
            </a:r>
            <a:r>
              <a:rPr lang="en-US" baseline="0" dirty="0" smtClean="0"/>
              <a:t> for the exam as if it is a one-time ONLY change.  </a:t>
            </a:r>
          </a:p>
          <a:p>
            <a:endParaRPr lang="en-US" baseline="0" dirty="0" smtClean="0"/>
          </a:p>
          <a:p>
            <a:r>
              <a:rPr lang="en-US" baseline="0" dirty="0" smtClean="0"/>
              <a:t>There is not only master of the subject content but you need to become familiar with the test format and practice effectively with sample questions.</a:t>
            </a:r>
          </a:p>
          <a:p>
            <a:endParaRPr lang="en-US" baseline="0" dirty="0" smtClean="0"/>
          </a:p>
          <a:p>
            <a:r>
              <a:rPr lang="en-US" baseline="0" dirty="0" smtClean="0"/>
              <a:t>Changing a test date costs money and doesn’t always mean a change in score!</a:t>
            </a:r>
          </a:p>
          <a:p>
            <a:endParaRPr lang="en-US" baseline="0" dirty="0" smtClean="0"/>
          </a:p>
          <a:p>
            <a:r>
              <a:rPr lang="en-US" dirty="0" smtClean="0"/>
              <a:t>Weight of entrance exams varies; usually counts 20-30%</a:t>
            </a:r>
          </a:p>
          <a:p>
            <a:r>
              <a:rPr lang="en-US" dirty="0" smtClean="0"/>
              <a:t>May not count only the best score but may look at previous scores</a:t>
            </a:r>
          </a:p>
          <a:p>
            <a:endParaRPr lang="en-US" dirty="0" smtClean="0"/>
          </a:p>
          <a:p>
            <a:r>
              <a:rPr lang="en-US" dirty="0" smtClean="0"/>
              <a:t>Accommodations may be available for documented learning disabilities</a:t>
            </a:r>
          </a:p>
          <a:p>
            <a:endParaRPr lang="en-US" dirty="0" smtClean="0"/>
          </a:p>
          <a:p>
            <a:r>
              <a:rPr lang="en-US" dirty="0" smtClean="0"/>
              <a:t>MUST disclose if you plan to retake an entrance exam</a:t>
            </a:r>
          </a:p>
          <a:p>
            <a:endParaRPr lang="en-US" dirty="0" smtClean="0"/>
          </a:p>
          <a:p>
            <a:r>
              <a:rPr lang="en-US" dirty="0" smtClean="0"/>
              <a:t>Cherry-Picking:</a:t>
            </a:r>
            <a:r>
              <a:rPr lang="en-US" baseline="0" dirty="0" smtClean="0"/>
              <a:t> policy varies from school to school. Know the rules!</a:t>
            </a:r>
          </a:p>
          <a:p>
            <a:endParaRPr lang="en-US" dirty="0" smtClean="0"/>
          </a:p>
        </p:txBody>
      </p:sp>
      <p:sp>
        <p:nvSpPr>
          <p:cNvPr id="4" name="Slide Number Placeholder 3"/>
          <p:cNvSpPr>
            <a:spLocks noGrp="1"/>
          </p:cNvSpPr>
          <p:nvPr>
            <p:ph type="sldNum" sz="quarter" idx="10"/>
          </p:nvPr>
        </p:nvSpPr>
        <p:spPr/>
        <p:txBody>
          <a:bodyPr/>
          <a:lstStyle/>
          <a:p>
            <a:fld id="{1449F193-8A66-49BF-BE74-4F5323B8D201}"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 of the sites will allow you to release</a:t>
            </a:r>
            <a:r>
              <a:rPr lang="en-US" baseline="0" dirty="0" smtClean="0"/>
              <a:t> your scores to your pre-professional advisor – PLEASE read the instructions carefully and say yes to this question.</a:t>
            </a:r>
          </a:p>
          <a:p>
            <a:endParaRPr lang="en-US" baseline="0" dirty="0" smtClean="0"/>
          </a:p>
          <a:p>
            <a:r>
              <a:rPr lang="en-US" baseline="0" dirty="0" smtClean="0"/>
              <a:t>Some of the test administrators will ask you if you want to be part of a recruitment process whereby they release some of your information to professional schools so the schools can send you materials about the school.  That’s up to you ….</a:t>
            </a:r>
          </a:p>
          <a:p>
            <a:endParaRPr lang="en-US" baseline="0" dirty="0" smtClean="0"/>
          </a:p>
          <a:p>
            <a:r>
              <a:rPr lang="en-US" baseline="0" dirty="0" smtClean="0"/>
              <a:t>MCAT automatically sent to MD schools but you have to release them to AACOMAS</a:t>
            </a:r>
            <a:endParaRPr lang="en-US" dirty="0"/>
          </a:p>
        </p:txBody>
      </p:sp>
      <p:sp>
        <p:nvSpPr>
          <p:cNvPr id="4" name="Slide Number Placeholder 3"/>
          <p:cNvSpPr>
            <a:spLocks noGrp="1"/>
          </p:cNvSpPr>
          <p:nvPr>
            <p:ph type="sldNum" sz="quarter" idx="10"/>
          </p:nvPr>
        </p:nvSpPr>
        <p:spPr/>
        <p:txBody>
          <a:bodyPr/>
          <a:lstStyle/>
          <a:p>
            <a:fld id="{1449F193-8A66-49BF-BE74-4F5323B8D201}"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C30D075-096B-4FE7-9C60-6C6CB73AA55B}" type="datetimeFigureOut">
              <a:rPr lang="en-US" smtClean="0"/>
              <a:pPr/>
              <a:t>3/28/2012</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91B52898-3E31-4061-8507-D447619A4673}"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C30D075-096B-4FE7-9C60-6C6CB73AA55B}" type="datetimeFigureOut">
              <a:rPr lang="en-US" smtClean="0"/>
              <a:pPr/>
              <a:t>3/28/2012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1B52898-3E31-4061-8507-D447619A467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C30D075-096B-4FE7-9C60-6C6CB73AA55B}" type="datetimeFigureOut">
              <a:rPr lang="en-US" smtClean="0"/>
              <a:pPr/>
              <a:t>3/28/2012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1B52898-3E31-4061-8507-D447619A467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C30D075-096B-4FE7-9C60-6C6CB73AA55B}" type="datetimeFigureOut">
              <a:rPr lang="en-US" smtClean="0"/>
              <a:pPr/>
              <a:t>3/28/2012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1B52898-3E31-4061-8507-D447619A467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C30D075-096B-4FE7-9C60-6C6CB73AA55B}" type="datetimeFigureOut">
              <a:rPr lang="en-US" smtClean="0"/>
              <a:pPr/>
              <a:t>3/28/2012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1B52898-3E31-4061-8507-D447619A4673}"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C30D075-096B-4FE7-9C60-6C6CB73AA55B}" type="datetimeFigureOut">
              <a:rPr lang="en-US" smtClean="0"/>
              <a:pPr/>
              <a:t>3/28/2012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91B52898-3E31-4061-8507-D447619A467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C30D075-096B-4FE7-9C60-6C6CB73AA55B}" type="datetimeFigureOut">
              <a:rPr lang="en-US" smtClean="0"/>
              <a:pPr/>
              <a:t>3/28/2012</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91B52898-3E31-4061-8507-D447619A467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C30D075-096B-4FE7-9C60-6C6CB73AA55B}" type="datetimeFigureOut">
              <a:rPr lang="en-US" smtClean="0"/>
              <a:pPr/>
              <a:t>3/28/2012</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91B52898-3E31-4061-8507-D447619A467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1C30D075-096B-4FE7-9C60-6C6CB73AA55B}" type="datetimeFigureOut">
              <a:rPr lang="en-US" smtClean="0"/>
              <a:pPr/>
              <a:t>3/28/2012</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91B52898-3E31-4061-8507-D447619A4673}"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C30D075-096B-4FE7-9C60-6C6CB73AA55B}" type="datetimeFigureOut">
              <a:rPr lang="en-US" smtClean="0"/>
              <a:pPr/>
              <a:t>3/28/2012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91B52898-3E31-4061-8507-D447619A467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C30D075-096B-4FE7-9C60-6C6CB73AA55B}" type="datetimeFigureOut">
              <a:rPr lang="en-US" smtClean="0"/>
              <a:pPr/>
              <a:t>3/28/2012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91B52898-3E31-4061-8507-D447619A4673}"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C30D075-096B-4FE7-9C60-6C6CB73AA55B}" type="datetimeFigureOut">
              <a:rPr lang="en-US" smtClean="0"/>
              <a:pPr/>
              <a:t>3/28/2012</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1B52898-3E31-4061-8507-D447619A4673}"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gvsu.edu/cms3/assets/18FB597A-9B8F-F6AC-C940CACB896B0C17/gvsu_application_process_checklist.pdf" TargetMode="External"/><Relationship Id="rId7" Type="http://schemas.openxmlformats.org/officeDocument/2006/relationships/hyperlink" Target="http://www.gvsu.edu/cms3/assets/18FB597A-9B8F-F6AC-C940CACB896B0C17/Pharmacy%20Student%20Information%20Sheet.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www.gvsu.edu/cms3/assets/18FB597A-9B8F-F6AC-C940CACB896B0C17/Optometry%20Student%20Information%20Sheet.docx" TargetMode="External"/><Relationship Id="rId5" Type="http://schemas.openxmlformats.org/officeDocument/2006/relationships/hyperlink" Target="http://www.gvsu.edu/cms3/assets/18FB597A-9B8F-F6AC-C940CACB896B0C17/Dental%20Student%20Information%20Sheet.doc" TargetMode="External"/><Relationship Id="rId4" Type="http://schemas.openxmlformats.org/officeDocument/2006/relationships/hyperlink" Target="http://www.gvsu.edu/cms3/assets/18FB597A-9B8F-F6AC-C940CACB896B0C17/Medical%20Student%20Information%20Sheet.doc"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collect.virtualevals.net/"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file:///\\Officec_vol2_w.office.ads.gvsu.edu\vol2\CLASadvising\DATA\Shared\Pre-Professional\veCollect%20Instructions.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vimeo.com/34277742"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aamc.org/students/download/133776/data/course_class_sheet.pdf" TargetMode="Externa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gvsu.edu/wc/handouts-32.htm"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www.careercenter.umich.edu/students/health/dentinterview0809.pdf" TargetMode="External"/><Relationship Id="rId3" Type="http://schemas.openxmlformats.org/officeDocument/2006/relationships/hyperlink" Target="http://www.gvsu.edu/lakerjobs/" TargetMode="External"/><Relationship Id="rId7" Type="http://schemas.openxmlformats.org/officeDocument/2006/relationships/hyperlink" Target="http://www.careercenter.umich.edu/students/med/mainterviews.html"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hyperlink" Target="http://careercenter.umich.edu/students/interviewing/index.html" TargetMode="External"/><Relationship Id="rId5" Type="http://schemas.openxmlformats.org/officeDocument/2006/relationships/hyperlink" Target="http://studentdoctor.net/" TargetMode="External"/><Relationship Id="rId4" Type="http://schemas.openxmlformats.org/officeDocument/2006/relationships/hyperlink" Target="http://www.healthprofessions.org/serve.php"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medadvising.ku.edu/essaytips.shtml"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hyperlink" Target="http://www.youtube.com/watch?v=g5RHoCOfgpc" TargetMode="External"/><Relationship Id="rId5" Type="http://schemas.openxmlformats.org/officeDocument/2006/relationships/hyperlink" Target="http://www.mdapplicant.com/" TargetMode="External"/><Relationship Id="rId4" Type="http://schemas.openxmlformats.org/officeDocument/2006/relationships/hyperlink" Target="http://forums.studentdoctor.net/showthread.php?t=210160"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838200"/>
            <a:ext cx="7772400" cy="1981199"/>
          </a:xfrm>
        </p:spPr>
        <p:txBody>
          <a:bodyPr>
            <a:normAutofit fontScale="90000"/>
          </a:bodyPr>
          <a:lstStyle/>
          <a:p>
            <a:pPr algn="ctr"/>
            <a:r>
              <a:rPr lang="en-US" dirty="0" smtClean="0"/>
              <a:t>How to Successfully Navigate the Professional School Admissions Process</a:t>
            </a:r>
            <a:endParaRPr lang="en-US" dirty="0"/>
          </a:p>
        </p:txBody>
      </p:sp>
      <p:sp>
        <p:nvSpPr>
          <p:cNvPr id="3" name="Subtitle 2"/>
          <p:cNvSpPr>
            <a:spLocks noGrp="1"/>
          </p:cNvSpPr>
          <p:nvPr>
            <p:ph type="subTitle" idx="1"/>
          </p:nvPr>
        </p:nvSpPr>
        <p:spPr>
          <a:xfrm>
            <a:off x="1143000" y="3657600"/>
            <a:ext cx="7772400" cy="1493793"/>
          </a:xfrm>
        </p:spPr>
        <p:txBody>
          <a:bodyPr>
            <a:normAutofit fontScale="92500" lnSpcReduction="20000"/>
          </a:bodyPr>
          <a:lstStyle/>
          <a:p>
            <a:pPr algn="ctr"/>
            <a:r>
              <a:rPr lang="en-US" dirty="0" smtClean="0"/>
              <a:t>Spring 2012</a:t>
            </a:r>
          </a:p>
          <a:p>
            <a:pPr algn="ctr"/>
            <a:r>
              <a:rPr lang="en-US" dirty="0" smtClean="0"/>
              <a:t>CLAS Academic Advising</a:t>
            </a:r>
          </a:p>
          <a:p>
            <a:pPr algn="ctr"/>
            <a:r>
              <a:rPr lang="en-US" dirty="0" smtClean="0"/>
              <a:t>www.gvsu.edu/clasadvising</a:t>
            </a:r>
          </a:p>
          <a:p>
            <a:pPr algn="ctr"/>
            <a:r>
              <a:rPr lang="en-US" u="sng" dirty="0" smtClean="0"/>
              <a:t>http://www.facebook.com/#!/gvsuclasadvising?ref=ts </a:t>
            </a:r>
            <a:endParaRPr lang="en-US" dirty="0" smtClean="0"/>
          </a:p>
          <a:p>
            <a:pPr algn="ctr"/>
            <a:endParaRPr lang="en-US" dirty="0" smtClean="0"/>
          </a:p>
          <a:p>
            <a:endParaRPr lang="en-US" dirty="0"/>
          </a:p>
        </p:txBody>
      </p:sp>
      <p:pic>
        <p:nvPicPr>
          <p:cNvPr id="4" name="Picture 3" descr="Markleft_CLAS_ACC_K.jpg"/>
          <p:cNvPicPr>
            <a:picLocks noChangeAspect="1"/>
          </p:cNvPicPr>
          <p:nvPr/>
        </p:nvPicPr>
        <p:blipFill>
          <a:blip r:embed="rId3" cstate="print"/>
          <a:stretch>
            <a:fillRect/>
          </a:stretch>
        </p:blipFill>
        <p:spPr>
          <a:xfrm>
            <a:off x="1219200" y="5867400"/>
            <a:ext cx="2209800" cy="77858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10736"/>
          </a:xfrm>
        </p:spPr>
        <p:txBody>
          <a:bodyPr>
            <a:noAutofit/>
          </a:bodyPr>
          <a:lstStyle/>
          <a:p>
            <a:pPr algn="ctr"/>
            <a:r>
              <a:rPr lang="en-US" b="1" dirty="0" smtClean="0"/>
              <a:t>To Retake Or </a:t>
            </a:r>
            <a:r>
              <a:rPr lang="en-US" b="1" dirty="0"/>
              <a:t>N</a:t>
            </a:r>
            <a:r>
              <a:rPr lang="en-US" b="1" dirty="0" smtClean="0"/>
              <a:t>ot To Retake</a:t>
            </a:r>
            <a:endParaRPr lang="en-US" b="1"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2667000" y="990600"/>
            <a:ext cx="4172937" cy="461665"/>
          </a:xfrm>
          <a:prstGeom prst="rect">
            <a:avLst/>
          </a:prstGeom>
          <a:noFill/>
        </p:spPr>
        <p:txBody>
          <a:bodyPr wrap="none" rtlCol="0">
            <a:spAutoFit/>
          </a:bodyPr>
          <a:lstStyle/>
          <a:p>
            <a:r>
              <a:rPr lang="en-US" sz="2400" b="1" dirty="0" smtClean="0">
                <a:solidFill>
                  <a:srgbClr val="FF0000"/>
                </a:solidFill>
                <a:latin typeface="Baskerville Old Face" pitchFamily="18" charset="0"/>
              </a:rPr>
              <a:t>Change from an initial score of 8</a:t>
            </a:r>
            <a:endParaRPr lang="en-US" sz="2400" b="1" dirty="0">
              <a:solidFill>
                <a:srgbClr val="FF0000"/>
              </a:solidFill>
              <a:latin typeface="Baskerville Old Face" pitchFamily="18" charset="0"/>
            </a:endParaRPr>
          </a:p>
        </p:txBody>
      </p:sp>
      <p:sp>
        <p:nvSpPr>
          <p:cNvPr id="6" name="TextBox 5"/>
          <p:cNvSpPr txBox="1"/>
          <p:nvPr/>
        </p:nvSpPr>
        <p:spPr>
          <a:xfrm rot="16200000">
            <a:off x="-27721" y="3584986"/>
            <a:ext cx="881973" cy="369332"/>
          </a:xfrm>
          <a:prstGeom prst="rect">
            <a:avLst/>
          </a:prstGeom>
          <a:noFill/>
        </p:spPr>
        <p:txBody>
          <a:bodyPr wrap="none" rtlCol="0">
            <a:spAutoFit/>
          </a:bodyPr>
          <a:lstStyle/>
          <a:p>
            <a:r>
              <a:rPr lang="en-US" dirty="0" smtClean="0">
                <a:latin typeface="Baskerville Old Face" pitchFamily="18" charset="0"/>
              </a:rPr>
              <a:t>Percent</a:t>
            </a:r>
            <a:endParaRPr lang="en-US" dirty="0">
              <a:latin typeface="Baskerville Old Face" pitchFamily="18" charset="0"/>
            </a:endParaRPr>
          </a:p>
        </p:txBody>
      </p:sp>
      <p:sp>
        <p:nvSpPr>
          <p:cNvPr id="7" name="TextBox 6"/>
          <p:cNvSpPr txBox="1"/>
          <p:nvPr/>
        </p:nvSpPr>
        <p:spPr>
          <a:xfrm>
            <a:off x="1981200" y="6096000"/>
            <a:ext cx="4439036" cy="369332"/>
          </a:xfrm>
          <a:prstGeom prst="rect">
            <a:avLst/>
          </a:prstGeom>
          <a:noFill/>
        </p:spPr>
        <p:txBody>
          <a:bodyPr wrap="none" rtlCol="0">
            <a:spAutoFit/>
          </a:bodyPr>
          <a:lstStyle/>
          <a:p>
            <a:r>
              <a:rPr lang="en-US" dirty="0" smtClean="0">
                <a:latin typeface="Baskerville Old Face" pitchFamily="18" charset="0"/>
              </a:rPr>
              <a:t>Number of points different from original score</a:t>
            </a:r>
            <a:endParaRPr lang="en-US" dirty="0">
              <a:latin typeface="Baskerville Old Face" pitchFamily="18" charset="0"/>
            </a:endParaRPr>
          </a:p>
        </p:txBody>
      </p:sp>
    </p:spTree>
    <p:extLst>
      <p:ext uri="{BB962C8B-B14F-4D97-AF65-F5344CB8AC3E}">
        <p14:creationId xmlns:p14="http://schemas.microsoft.com/office/powerpoint/2010/main" val="25141289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Repeat Score Policies</a:t>
            </a:r>
            <a:endParaRPr lang="en-US" dirty="0"/>
          </a:p>
        </p:txBody>
      </p:sp>
      <p:sp>
        <p:nvSpPr>
          <p:cNvPr id="3" name="Content Placeholder 2"/>
          <p:cNvSpPr>
            <a:spLocks noGrp="1"/>
          </p:cNvSpPr>
          <p:nvPr>
            <p:ph idx="1"/>
          </p:nvPr>
        </p:nvSpPr>
        <p:spPr/>
        <p:txBody>
          <a:bodyPr>
            <a:normAutofit/>
          </a:bodyPr>
          <a:lstStyle/>
          <a:p>
            <a:endParaRPr lang="en-US" dirty="0" smtClean="0">
              <a:latin typeface="Baskerville Old Face" pitchFamily="18" charset="0"/>
            </a:endParaRPr>
          </a:p>
          <a:p>
            <a:pPr lvl="1"/>
            <a:endParaRPr lang="en-US" dirty="0" smtClean="0">
              <a:latin typeface="Baskerville Old Face" pitchFamily="18" charset="0"/>
            </a:endParaRPr>
          </a:p>
          <a:p>
            <a:pPr>
              <a:buNone/>
            </a:pPr>
            <a:endParaRPr lang="en-US" dirty="0" smtClean="0">
              <a:latin typeface="Baskerville Old Face" pitchFamily="18" charset="0"/>
            </a:endParaRPr>
          </a:p>
          <a:p>
            <a:pPr lvl="1"/>
            <a:endParaRPr lang="en-US" dirty="0">
              <a:latin typeface="Baskerville Old Face" pitchFamily="18" charset="0"/>
            </a:endParaRPr>
          </a:p>
        </p:txBody>
      </p:sp>
      <p:sp>
        <p:nvSpPr>
          <p:cNvPr id="5" name="Content Placeholder 2"/>
          <p:cNvSpPr txBox="1">
            <a:spLocks/>
          </p:cNvSpPr>
          <p:nvPr/>
        </p:nvSpPr>
        <p:spPr>
          <a:xfrm>
            <a:off x="1371600" y="1600200"/>
            <a:ext cx="7498080" cy="4800600"/>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r>
              <a:rPr lang="en-US" dirty="0" smtClean="0"/>
              <a:t>Know individual school policies</a:t>
            </a:r>
          </a:p>
          <a:p>
            <a:pPr lvl="1"/>
            <a:r>
              <a:rPr lang="en-US" dirty="0" smtClean="0"/>
              <a:t>Cherry-picking</a:t>
            </a:r>
          </a:p>
          <a:p>
            <a:pPr lvl="1"/>
            <a:r>
              <a:rPr lang="en-US" dirty="0" smtClean="0"/>
              <a:t>Average</a:t>
            </a:r>
          </a:p>
          <a:p>
            <a:pPr lvl="1"/>
            <a:r>
              <a:rPr lang="en-US" dirty="0" smtClean="0"/>
              <a:t>Most recent attempt</a:t>
            </a:r>
            <a:endParaRPr lang="en-US" dirty="0"/>
          </a:p>
        </p:txBody>
      </p:sp>
    </p:spTree>
    <p:extLst>
      <p:ext uri="{BB962C8B-B14F-4D97-AF65-F5344CB8AC3E}">
        <p14:creationId xmlns:p14="http://schemas.microsoft.com/office/powerpoint/2010/main" val="3479717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Plans </a:t>
            </a:r>
            <a:endParaRPr lang="en-US" dirty="0"/>
          </a:p>
        </p:txBody>
      </p:sp>
      <p:sp>
        <p:nvSpPr>
          <p:cNvPr id="3" name="Content Placeholder 2"/>
          <p:cNvSpPr>
            <a:spLocks noGrp="1"/>
          </p:cNvSpPr>
          <p:nvPr>
            <p:ph idx="1"/>
          </p:nvPr>
        </p:nvSpPr>
        <p:spPr/>
        <p:txBody>
          <a:bodyPr/>
          <a:lstStyle/>
          <a:p>
            <a:r>
              <a:rPr lang="en-US" dirty="0" smtClean="0"/>
              <a:t>Posted on BlackBoard</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Opening an Application File</a:t>
            </a:r>
            <a:br>
              <a:rPr lang="en-US" dirty="0" smtClean="0"/>
            </a:br>
            <a:r>
              <a:rPr lang="en-US" dirty="0" smtClean="0"/>
              <a:t>in CLAS Academic Advising</a:t>
            </a:r>
            <a:endParaRPr lang="en-US" dirty="0"/>
          </a:p>
        </p:txBody>
      </p:sp>
      <p:sp>
        <p:nvSpPr>
          <p:cNvPr id="5" name="Content Placeholder 4"/>
          <p:cNvSpPr>
            <a:spLocks noGrp="1"/>
          </p:cNvSpPr>
          <p:nvPr>
            <p:ph idx="1"/>
          </p:nvPr>
        </p:nvSpPr>
        <p:spPr/>
        <p:txBody>
          <a:bodyPr>
            <a:normAutofit/>
          </a:bodyPr>
          <a:lstStyle/>
          <a:p>
            <a:endParaRPr lang="en-US" sz="3200" dirty="0" smtClean="0"/>
          </a:p>
          <a:p>
            <a:r>
              <a:rPr lang="en-US" sz="3200" dirty="0" smtClean="0"/>
              <a:t>Submit File Waiver Forms</a:t>
            </a:r>
          </a:p>
          <a:p>
            <a:r>
              <a:rPr lang="en-US" sz="3200" dirty="0" smtClean="0"/>
              <a:t>Have your photo taken</a:t>
            </a:r>
          </a:p>
          <a:p>
            <a:r>
              <a:rPr lang="en-US" sz="3200" dirty="0" smtClean="0"/>
              <a:t>Work on your Student Information Sheet</a:t>
            </a:r>
          </a:p>
          <a:p>
            <a:endParaRPr lang="en-US" dirty="0" smtClean="0"/>
          </a:p>
          <a:p>
            <a:r>
              <a:rPr lang="en-US" sz="3200" dirty="0" smtClean="0"/>
              <a:t>Leads to Committee Letter</a:t>
            </a:r>
            <a:endParaRPr lang="en-US" sz="3200" dirty="0"/>
          </a:p>
        </p:txBody>
      </p:sp>
      <p:sp>
        <p:nvSpPr>
          <p:cNvPr id="6" name="Isosceles Triangle 5"/>
          <p:cNvSpPr/>
          <p:nvPr/>
        </p:nvSpPr>
        <p:spPr>
          <a:xfrm>
            <a:off x="152400" y="6019800"/>
            <a:ext cx="685800" cy="685800"/>
          </a:xfrm>
          <a:prstGeom prst="triangle">
            <a:avLst/>
          </a:prstGeom>
          <a:solidFill>
            <a:schemeClr val="accent5">
              <a:lumMod val="75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GVSU Application Process</a:t>
            </a:r>
            <a:endParaRPr lang="en-US" dirty="0"/>
          </a:p>
        </p:txBody>
      </p:sp>
      <p:sp>
        <p:nvSpPr>
          <p:cNvPr id="2" name="Content Placeholder 1"/>
          <p:cNvSpPr>
            <a:spLocks noGrp="1"/>
          </p:cNvSpPr>
          <p:nvPr>
            <p:ph idx="1"/>
          </p:nvPr>
        </p:nvSpPr>
        <p:spPr/>
        <p:txBody>
          <a:bodyPr/>
          <a:lstStyle/>
          <a:p>
            <a:r>
              <a:rPr lang="en-US" dirty="0" smtClean="0">
                <a:hlinkClick r:id="rId3"/>
              </a:rPr>
              <a:t>Checklist</a:t>
            </a:r>
            <a:endParaRPr lang="en-US" dirty="0" smtClean="0"/>
          </a:p>
          <a:p>
            <a:r>
              <a:rPr lang="en-US" dirty="0" smtClean="0"/>
              <a:t>Student Information Sheet</a:t>
            </a:r>
          </a:p>
          <a:p>
            <a:pPr lvl="1"/>
            <a:r>
              <a:rPr lang="en-US" dirty="0" smtClean="0">
                <a:hlinkClick r:id="rId4"/>
              </a:rPr>
              <a:t>Medical</a:t>
            </a:r>
            <a:endParaRPr lang="en-US" dirty="0" smtClean="0"/>
          </a:p>
          <a:p>
            <a:pPr lvl="1"/>
            <a:r>
              <a:rPr lang="en-US" dirty="0" smtClean="0">
                <a:hlinkClick r:id="rId5"/>
              </a:rPr>
              <a:t>Dental</a:t>
            </a:r>
            <a:endParaRPr lang="en-US" dirty="0" smtClean="0"/>
          </a:p>
          <a:p>
            <a:pPr lvl="1"/>
            <a:r>
              <a:rPr lang="en-US" dirty="0" smtClean="0">
                <a:hlinkClick r:id="rId6"/>
              </a:rPr>
              <a:t>Optometry</a:t>
            </a:r>
            <a:endParaRPr lang="en-US" dirty="0" smtClean="0"/>
          </a:p>
          <a:p>
            <a:pPr lvl="1"/>
            <a:r>
              <a:rPr lang="en-US" dirty="0" smtClean="0">
                <a:hlinkClick r:id="rId7"/>
              </a:rPr>
              <a:t>Pharmacy</a:t>
            </a:r>
            <a:endParaRPr lang="en-US" dirty="0" smtClean="0"/>
          </a:p>
          <a:p>
            <a:r>
              <a:rPr lang="en-US" dirty="0" smtClean="0"/>
              <a:t>Committee Letter includes: information on SWS and Honors College; rubric; narrative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veCollect</a:t>
            </a:r>
            <a:endParaRPr lang="en-US" dirty="0"/>
          </a:p>
        </p:txBody>
      </p:sp>
      <p:sp>
        <p:nvSpPr>
          <p:cNvPr id="2" name="Content Placeholder 1"/>
          <p:cNvSpPr>
            <a:spLocks noGrp="1"/>
          </p:cNvSpPr>
          <p:nvPr>
            <p:ph idx="1"/>
          </p:nvPr>
        </p:nvSpPr>
        <p:spPr/>
        <p:txBody>
          <a:bodyPr/>
          <a:lstStyle/>
          <a:p>
            <a:r>
              <a:rPr lang="en-US" dirty="0" smtClean="0"/>
              <a:t>Faculty may comment on:</a:t>
            </a:r>
          </a:p>
          <a:p>
            <a:pPr lvl="1"/>
            <a:r>
              <a:rPr lang="en-US" sz="2400" dirty="0" smtClean="0"/>
              <a:t>The extent and nature of your relationship with the faculty</a:t>
            </a:r>
          </a:p>
          <a:p>
            <a:pPr lvl="1"/>
            <a:r>
              <a:rPr lang="en-US" sz="2400" dirty="0" smtClean="0"/>
              <a:t>Your evidence of motivation for the profession</a:t>
            </a:r>
          </a:p>
          <a:p>
            <a:pPr lvl="1"/>
            <a:r>
              <a:rPr lang="en-US" sz="2400" dirty="0" smtClean="0"/>
              <a:t>Your academic performance and intellectual ability</a:t>
            </a:r>
          </a:p>
          <a:p>
            <a:pPr lvl="1"/>
            <a:r>
              <a:rPr lang="en-US" sz="2400" dirty="0" smtClean="0"/>
              <a:t>Your personal attributes</a:t>
            </a:r>
          </a:p>
          <a:p>
            <a:pPr lvl="1"/>
            <a:r>
              <a:rPr lang="en-US" sz="2400" dirty="0" smtClean="0"/>
              <a:t>Your relationships with others</a:t>
            </a:r>
          </a:p>
          <a:p>
            <a:pPr lvl="1"/>
            <a:endParaRPr lang="en-US" sz="2400" dirty="0" smtClean="0"/>
          </a:p>
          <a:p>
            <a:pPr lvl="1"/>
            <a:r>
              <a:rPr lang="en-US" sz="2800" dirty="0" smtClean="0"/>
              <a:t>Fee for veCollect</a:t>
            </a:r>
            <a:endParaRPr 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Opening your veCollect Account</a:t>
            </a:r>
            <a:endParaRPr lang="en-US" dirty="0"/>
          </a:p>
        </p:txBody>
      </p:sp>
      <p:sp>
        <p:nvSpPr>
          <p:cNvPr id="3" name="Content Placeholder 2"/>
          <p:cNvSpPr>
            <a:spLocks noGrp="1"/>
          </p:cNvSpPr>
          <p:nvPr>
            <p:ph idx="1"/>
          </p:nvPr>
        </p:nvSpPr>
        <p:spPr/>
        <p:txBody>
          <a:bodyPr>
            <a:normAutofit fontScale="92500"/>
          </a:bodyPr>
          <a:lstStyle/>
          <a:p>
            <a:r>
              <a:rPr lang="en-US" dirty="0" smtClean="0">
                <a:hlinkClick r:id="rId3"/>
              </a:rPr>
              <a:t>https://collect.virtualevals.net/</a:t>
            </a:r>
            <a:r>
              <a:rPr lang="en-US" dirty="0" smtClean="0"/>
              <a:t> (see video for assistance)</a:t>
            </a:r>
          </a:p>
          <a:p>
            <a:r>
              <a:rPr lang="en-US" dirty="0" smtClean="0"/>
              <a:t>Create account on right side of screen</a:t>
            </a:r>
          </a:p>
          <a:p>
            <a:r>
              <a:rPr lang="en-US" dirty="0" smtClean="0">
                <a:hlinkClick r:id="rId4" action="ppaction://hlinkfile"/>
              </a:rPr>
              <a:t>Instructions</a:t>
            </a:r>
            <a:endParaRPr lang="en-US" dirty="0" smtClean="0"/>
          </a:p>
          <a:p>
            <a:r>
              <a:rPr lang="en-US" dirty="0" smtClean="0"/>
              <a:t>Create Evaluator Profiles</a:t>
            </a:r>
          </a:p>
          <a:p>
            <a:pPr lvl="1"/>
            <a:r>
              <a:rPr lang="en-US" dirty="0" smtClean="0"/>
              <a:t>Include: “</a:t>
            </a:r>
            <a:r>
              <a:rPr lang="en-US" b="1" dirty="0" smtClean="0"/>
              <a:t>Info Sheet</a:t>
            </a:r>
            <a:r>
              <a:rPr lang="en-US" dirty="0" smtClean="0"/>
              <a:t>” as a person with YOUR email to upload your Student Information Sheet</a:t>
            </a:r>
          </a:p>
          <a:p>
            <a:pPr lvl="1"/>
            <a:r>
              <a:rPr lang="en-US" dirty="0" smtClean="0"/>
              <a:t>Also include: “</a:t>
            </a:r>
            <a:r>
              <a:rPr lang="en-US" b="1" dirty="0" smtClean="0"/>
              <a:t>Application</a:t>
            </a:r>
            <a:r>
              <a:rPr lang="en-US" dirty="0" smtClean="0"/>
              <a:t>” as a person with YOUR email to upload a copy of your app (MD and DO if applicable)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Primary Applications</a:t>
            </a:r>
            <a:endParaRPr lang="en-US" dirty="0"/>
          </a:p>
        </p:txBody>
      </p:sp>
      <p:sp>
        <p:nvSpPr>
          <p:cNvPr id="2" name="Content Placeholder 1"/>
          <p:cNvSpPr>
            <a:spLocks noGrp="1"/>
          </p:cNvSpPr>
          <p:nvPr>
            <p:ph idx="1"/>
          </p:nvPr>
        </p:nvSpPr>
        <p:spPr/>
        <p:txBody>
          <a:bodyPr>
            <a:normAutofit/>
          </a:bodyPr>
          <a:lstStyle/>
          <a:p>
            <a:r>
              <a:rPr lang="en-US" dirty="0" smtClean="0"/>
              <a:t>Most  areas use a common application </a:t>
            </a:r>
            <a:r>
              <a:rPr lang="en-US" dirty="0" smtClean="0"/>
              <a:t>processor </a:t>
            </a:r>
            <a:r>
              <a:rPr lang="en-US" sz="2000" dirty="0" smtClean="0"/>
              <a:t>(AMCAS video: </a:t>
            </a:r>
            <a:r>
              <a:rPr lang="en-US" sz="2000" dirty="0">
                <a:hlinkClick r:id="rId3"/>
              </a:rPr>
              <a:t>http://</a:t>
            </a:r>
            <a:r>
              <a:rPr lang="en-US" sz="2000" dirty="0" smtClean="0">
                <a:hlinkClick r:id="rId3"/>
              </a:rPr>
              <a:t>vimeo.com/34277742</a:t>
            </a:r>
            <a:r>
              <a:rPr lang="en-US" sz="2000" dirty="0"/>
              <a:t>)</a:t>
            </a:r>
            <a:endParaRPr lang="en-US" sz="2000" dirty="0" smtClean="0"/>
          </a:p>
          <a:p>
            <a:r>
              <a:rPr lang="en-US" dirty="0" smtClean="0"/>
              <a:t>Time Frame- Application sheet for each area</a:t>
            </a:r>
          </a:p>
          <a:p>
            <a:r>
              <a:rPr lang="en-US" dirty="0" smtClean="0"/>
              <a:t>Fees</a:t>
            </a:r>
          </a:p>
          <a:p>
            <a:r>
              <a:rPr lang="en-US" dirty="0" smtClean="0"/>
              <a:t>GPA calc – cum, BCPM</a:t>
            </a:r>
          </a:p>
          <a:p>
            <a:r>
              <a:rPr lang="en-US" dirty="0" smtClean="0"/>
              <a:t>Transcripts!!</a:t>
            </a:r>
          </a:p>
          <a:p>
            <a:endParaRPr lang="en-US" dirty="0" smtClean="0"/>
          </a:p>
          <a:p>
            <a:endParaRPr lang="en-US" b="1" dirty="0"/>
          </a:p>
        </p:txBody>
      </p:sp>
      <p:sp>
        <p:nvSpPr>
          <p:cNvPr id="4" name="Isosceles Triangle 3"/>
          <p:cNvSpPr/>
          <p:nvPr/>
        </p:nvSpPr>
        <p:spPr>
          <a:xfrm>
            <a:off x="152400" y="6019800"/>
            <a:ext cx="685800" cy="685800"/>
          </a:xfrm>
          <a:prstGeom prst="triangle">
            <a:avLst/>
          </a:prstGeom>
          <a:solidFill>
            <a:schemeClr val="accent5">
              <a:lumMod val="75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 10 TIPS</a:t>
            </a:r>
            <a:endParaRPr lang="en-US" dirty="0"/>
          </a:p>
        </p:txBody>
      </p:sp>
      <p:sp>
        <p:nvSpPr>
          <p:cNvPr id="3" name="Content Placeholder 2"/>
          <p:cNvSpPr>
            <a:spLocks noGrp="1"/>
          </p:cNvSpPr>
          <p:nvPr>
            <p:ph idx="1"/>
          </p:nvPr>
        </p:nvSpPr>
        <p:spPr/>
        <p:txBody>
          <a:bodyPr/>
          <a:lstStyle/>
          <a:p>
            <a:r>
              <a:rPr lang="en-US" dirty="0" smtClean="0"/>
              <a:t>Handout</a:t>
            </a:r>
          </a:p>
          <a:p>
            <a:r>
              <a:rPr lang="en-US" dirty="0" smtClean="0"/>
              <a:t>AMCAS Application worksheet (MD only but many areas are parallel)</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Dates We Know Right Now</a:t>
            </a:r>
            <a:endParaRPr lang="en-US" dirty="0"/>
          </a:p>
        </p:txBody>
      </p:sp>
      <p:sp>
        <p:nvSpPr>
          <p:cNvPr id="2" name="Content Placeholder 1"/>
          <p:cNvSpPr>
            <a:spLocks noGrp="1"/>
          </p:cNvSpPr>
          <p:nvPr>
            <p:ph idx="1"/>
          </p:nvPr>
        </p:nvSpPr>
        <p:spPr/>
        <p:txBody>
          <a:bodyPr>
            <a:normAutofit/>
          </a:bodyPr>
          <a:lstStyle/>
          <a:p>
            <a:r>
              <a:rPr lang="en-US" dirty="0" smtClean="0"/>
              <a:t>AMCAS: May 1 opens to create; June 1 to submit; June 29 1</a:t>
            </a:r>
            <a:r>
              <a:rPr lang="en-US" baseline="30000" dirty="0" smtClean="0"/>
              <a:t>st</a:t>
            </a:r>
            <a:r>
              <a:rPr lang="en-US" dirty="0" smtClean="0"/>
              <a:t> verified apps released</a:t>
            </a:r>
          </a:p>
          <a:p>
            <a:r>
              <a:rPr lang="en-US" dirty="0" smtClean="0"/>
              <a:t>AACOMAS: May 1 opens to create, June 1 to submit</a:t>
            </a:r>
          </a:p>
          <a:p>
            <a:r>
              <a:rPr lang="en-US" dirty="0" smtClean="0"/>
              <a:t>AADSAS: June 1 to create and submit</a:t>
            </a:r>
          </a:p>
          <a:p>
            <a:r>
              <a:rPr lang="en-US" dirty="0" smtClean="0"/>
              <a:t>PHARMCAS:  (announced early June) new document just out!</a:t>
            </a:r>
          </a:p>
          <a:p>
            <a:r>
              <a:rPr lang="en-US" dirty="0" smtClean="0"/>
              <a:t>OPTOMCAS:  July 15 last year, not yet announced this year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Presentation Overview</a:t>
            </a:r>
            <a:endParaRPr lang="en-US" dirty="0"/>
          </a:p>
        </p:txBody>
      </p:sp>
      <p:sp>
        <p:nvSpPr>
          <p:cNvPr id="5" name="Content Placeholder 4"/>
          <p:cNvSpPr>
            <a:spLocks noGrp="1"/>
          </p:cNvSpPr>
          <p:nvPr>
            <p:ph idx="1"/>
          </p:nvPr>
        </p:nvSpPr>
        <p:spPr/>
        <p:txBody>
          <a:bodyPr/>
          <a:lstStyle/>
          <a:p>
            <a:r>
              <a:rPr lang="en-US" sz="2400" dirty="0" smtClean="0"/>
              <a:t>What does it take to be a successful candidate?</a:t>
            </a:r>
          </a:p>
          <a:p>
            <a:r>
              <a:rPr lang="en-US" sz="2400" dirty="0" smtClean="0"/>
              <a:t>Entrance Exams</a:t>
            </a:r>
          </a:p>
          <a:p>
            <a:r>
              <a:rPr lang="en-US" sz="2400" dirty="0" smtClean="0"/>
              <a:t>Primary Applications</a:t>
            </a:r>
          </a:p>
          <a:p>
            <a:r>
              <a:rPr lang="en-US" sz="2400" dirty="0" smtClean="0"/>
              <a:t>Personal Statements</a:t>
            </a:r>
          </a:p>
          <a:p>
            <a:r>
              <a:rPr lang="en-US" sz="2400" dirty="0"/>
              <a:t>GVSU Application File/Process</a:t>
            </a:r>
          </a:p>
          <a:p>
            <a:r>
              <a:rPr lang="en-US" sz="2400" dirty="0" smtClean="0"/>
              <a:t>Letters of Recommendation</a:t>
            </a:r>
          </a:p>
          <a:p>
            <a:r>
              <a:rPr lang="en-US" sz="2400" dirty="0" smtClean="0"/>
              <a:t>Secondary (Supplemental) Applications</a:t>
            </a:r>
          </a:p>
          <a:p>
            <a:r>
              <a:rPr lang="en-US" sz="2400" dirty="0" smtClean="0"/>
              <a:t>Interviews</a:t>
            </a:r>
          </a:p>
          <a:p>
            <a:r>
              <a:rPr lang="en-US" sz="2400" dirty="0" smtClean="0"/>
              <a:t>Offers of Admission</a:t>
            </a:r>
          </a:p>
          <a:p>
            <a:endParaRPr lang="en-US"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 EARLY!</a:t>
            </a:r>
            <a:endParaRPr lang="en-US"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95400" y="2512072"/>
            <a:ext cx="7464454" cy="2821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908268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Parts to the Primary Application</a:t>
            </a:r>
            <a:endParaRPr lang="en-US" dirty="0"/>
          </a:p>
        </p:txBody>
      </p:sp>
      <p:sp>
        <p:nvSpPr>
          <p:cNvPr id="2" name="Content Placeholder 1"/>
          <p:cNvSpPr>
            <a:spLocks noGrp="1"/>
          </p:cNvSpPr>
          <p:nvPr>
            <p:ph idx="1"/>
          </p:nvPr>
        </p:nvSpPr>
        <p:spPr/>
        <p:txBody>
          <a:bodyPr>
            <a:normAutofit fontScale="92500" lnSpcReduction="20000"/>
          </a:bodyPr>
          <a:lstStyle/>
          <a:p>
            <a:r>
              <a:rPr lang="en-US" dirty="0" smtClean="0"/>
              <a:t>Demographic Information</a:t>
            </a:r>
          </a:p>
          <a:p>
            <a:r>
              <a:rPr lang="en-US" dirty="0" smtClean="0"/>
              <a:t>Letters of Recommendation</a:t>
            </a:r>
          </a:p>
          <a:p>
            <a:pPr lvl="1"/>
            <a:r>
              <a:rPr lang="en-US" dirty="0" smtClean="0"/>
              <a:t>“Committee Letter” person: JoAnn Litton</a:t>
            </a:r>
          </a:p>
          <a:p>
            <a:r>
              <a:rPr lang="en-US" dirty="0" smtClean="0"/>
              <a:t>Personal Statement </a:t>
            </a:r>
          </a:p>
          <a:p>
            <a:r>
              <a:rPr lang="en-US" dirty="0" smtClean="0"/>
              <a:t>Activities/Honors</a:t>
            </a:r>
          </a:p>
          <a:p>
            <a:r>
              <a:rPr lang="en-US" dirty="0" smtClean="0"/>
              <a:t>Coursework</a:t>
            </a:r>
          </a:p>
          <a:p>
            <a:r>
              <a:rPr lang="en-US" dirty="0" smtClean="0"/>
              <a:t>Schools and programs to which you are applying</a:t>
            </a:r>
          </a:p>
          <a:p>
            <a:endParaRPr lang="en-US" dirty="0" smtClean="0"/>
          </a:p>
          <a:p>
            <a:r>
              <a:rPr lang="en-US" dirty="0" smtClean="0"/>
              <a:t>**</a:t>
            </a:r>
            <a:r>
              <a:rPr lang="en-US" b="1" dirty="0" smtClean="0"/>
              <a:t>Upload a pdf of your application to veCollect!</a:t>
            </a:r>
            <a:endParaRPr lang="en-US"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dirty="0" smtClean="0"/>
              <a:t>Parts to the Primary Application – cont.</a:t>
            </a:r>
            <a:endParaRPr lang="en-US" sz="3200" dirty="0"/>
          </a:p>
        </p:txBody>
      </p:sp>
      <p:sp>
        <p:nvSpPr>
          <p:cNvPr id="2" name="Content Placeholder 1"/>
          <p:cNvSpPr>
            <a:spLocks noGrp="1"/>
          </p:cNvSpPr>
          <p:nvPr>
            <p:ph idx="1"/>
          </p:nvPr>
        </p:nvSpPr>
        <p:spPr/>
        <p:txBody>
          <a:bodyPr>
            <a:normAutofit/>
          </a:bodyPr>
          <a:lstStyle/>
          <a:p>
            <a:r>
              <a:rPr lang="en-US" dirty="0" smtClean="0"/>
              <a:t>Application Fees- see  handout for your professional school</a:t>
            </a:r>
          </a:p>
          <a:p>
            <a:r>
              <a:rPr lang="en-US" dirty="0" smtClean="0"/>
              <a:t>Transcripts – Official from ALL institutions of  higher learning you have attended (transcript request form attached)</a:t>
            </a:r>
          </a:p>
          <a:p>
            <a:r>
              <a:rPr lang="en-US" dirty="0" smtClean="0"/>
              <a:t>How to designate individual courses in categories and credit by exam/waiver</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Classification of Course Work</a:t>
            </a:r>
            <a:endParaRPr lang="en-US" dirty="0"/>
          </a:p>
        </p:txBody>
      </p:sp>
      <p:sp>
        <p:nvSpPr>
          <p:cNvPr id="4" name="Content Placeholder 2"/>
          <p:cNvSpPr>
            <a:spLocks noGrp="1"/>
          </p:cNvSpPr>
          <p:nvPr>
            <p:ph idx="1"/>
          </p:nvPr>
        </p:nvSpPr>
        <p:spPr/>
        <p:txBody>
          <a:bodyPr/>
          <a:lstStyle/>
          <a:p>
            <a:r>
              <a:rPr lang="en-US" dirty="0" smtClean="0">
                <a:hlinkClick r:id="rId2"/>
              </a:rPr>
              <a:t>https://www.aamc.org/students/download/133776/data/course_class_sheet.pdf</a:t>
            </a:r>
            <a:endParaRPr lang="en-US" dirty="0" smtClean="0"/>
          </a:p>
          <a:p>
            <a:endParaRPr lang="en-US" dirty="0" smtClean="0"/>
          </a:p>
          <a:p>
            <a:pPr lvl="6"/>
            <a:r>
              <a:rPr lang="en-US" dirty="0" smtClean="0"/>
              <a:t>Q			     BCPM classifications</a:t>
            </a:r>
            <a:endParaRPr lang="en-US" dirty="0"/>
          </a:p>
        </p:txBody>
      </p:sp>
      <p:pic>
        <p:nvPicPr>
          <p:cNvPr id="5" name="Picture 2"/>
          <p:cNvPicPr>
            <a:picLocks noChangeAspect="1" noChangeArrowheads="1"/>
          </p:cNvPicPr>
          <p:nvPr/>
        </p:nvPicPr>
        <p:blipFill>
          <a:blip r:embed="rId3" cstate="print"/>
          <a:srcRect/>
          <a:stretch>
            <a:fillRect/>
          </a:stretch>
        </p:blipFill>
        <p:spPr bwMode="auto">
          <a:xfrm>
            <a:off x="1219200" y="3124200"/>
            <a:ext cx="2356877" cy="3409950"/>
          </a:xfrm>
          <a:prstGeom prst="rect">
            <a:avLst/>
          </a:prstGeom>
          <a:noFill/>
          <a:ln w="9525">
            <a:noFill/>
            <a:miter lim="800000"/>
            <a:headEnd/>
            <a:tailEnd/>
          </a:ln>
        </p:spPr>
      </p:pic>
      <p:pic>
        <p:nvPicPr>
          <p:cNvPr id="6" name="Picture 3"/>
          <p:cNvPicPr>
            <a:picLocks noChangeAspect="1" noChangeArrowheads="1"/>
          </p:cNvPicPr>
          <p:nvPr/>
        </p:nvPicPr>
        <p:blipFill>
          <a:blip r:embed="rId4" cstate="print"/>
          <a:srcRect/>
          <a:stretch>
            <a:fillRect/>
          </a:stretch>
        </p:blipFill>
        <p:spPr bwMode="auto">
          <a:xfrm>
            <a:off x="3886200" y="2895600"/>
            <a:ext cx="2362200" cy="1390828"/>
          </a:xfrm>
          <a:prstGeom prst="rect">
            <a:avLst/>
          </a:prstGeom>
          <a:noFill/>
          <a:ln w="9525">
            <a:noFill/>
            <a:miter lim="800000"/>
            <a:headEnd/>
            <a:tailEnd/>
          </a:ln>
        </p:spPr>
      </p:pic>
      <p:pic>
        <p:nvPicPr>
          <p:cNvPr id="7" name="Picture 4"/>
          <p:cNvPicPr>
            <a:picLocks noChangeAspect="1" noChangeArrowheads="1"/>
          </p:cNvPicPr>
          <p:nvPr/>
        </p:nvPicPr>
        <p:blipFill>
          <a:blip r:embed="rId5" cstate="print"/>
          <a:srcRect/>
          <a:stretch>
            <a:fillRect/>
          </a:stretch>
        </p:blipFill>
        <p:spPr bwMode="auto">
          <a:xfrm>
            <a:off x="3886201" y="4267201"/>
            <a:ext cx="2362199" cy="968725"/>
          </a:xfrm>
          <a:prstGeom prst="rect">
            <a:avLst/>
          </a:prstGeom>
          <a:noFill/>
          <a:ln w="9525">
            <a:noFill/>
            <a:miter lim="800000"/>
            <a:headEnd/>
            <a:tailEnd/>
          </a:ln>
        </p:spPr>
      </p:pic>
      <p:pic>
        <p:nvPicPr>
          <p:cNvPr id="8" name="Picture 5"/>
          <p:cNvPicPr>
            <a:picLocks noChangeAspect="1" noChangeArrowheads="1"/>
          </p:cNvPicPr>
          <p:nvPr/>
        </p:nvPicPr>
        <p:blipFill>
          <a:blip r:embed="rId6" cstate="print"/>
          <a:srcRect/>
          <a:stretch>
            <a:fillRect/>
          </a:stretch>
        </p:blipFill>
        <p:spPr bwMode="auto">
          <a:xfrm>
            <a:off x="3886200" y="5257800"/>
            <a:ext cx="2362200" cy="76511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Classification of AP Credit</a:t>
            </a:r>
            <a:endParaRPr lang="en-US" dirty="0"/>
          </a:p>
        </p:txBody>
      </p:sp>
      <p:sp>
        <p:nvSpPr>
          <p:cNvPr id="2" name="Content Placeholder 1"/>
          <p:cNvSpPr>
            <a:spLocks noGrp="1"/>
          </p:cNvSpPr>
          <p:nvPr>
            <p:ph idx="1"/>
          </p:nvPr>
        </p:nvSpPr>
        <p:spPr/>
        <p:txBody>
          <a:bodyPr>
            <a:normAutofit/>
          </a:bodyPr>
          <a:lstStyle/>
          <a:p>
            <a:r>
              <a:rPr lang="en-US" dirty="0" smtClean="0"/>
              <a:t>To claim AP Credit, the credit hours must be listed on your transcript</a:t>
            </a:r>
          </a:p>
          <a:p>
            <a:r>
              <a:rPr lang="en-US" dirty="0" smtClean="0"/>
              <a:t>AP courses should be entered under the term in which the college credit was granted</a:t>
            </a:r>
          </a:p>
          <a:p>
            <a:r>
              <a:rPr lang="en-US" dirty="0" smtClean="0"/>
              <a:t>Include AP courses only once by selecting Advanced Placement as the course type</a:t>
            </a:r>
          </a:p>
          <a:p>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Personal Statement</a:t>
            </a:r>
            <a:endParaRPr lang="en-US" dirty="0"/>
          </a:p>
        </p:txBody>
      </p:sp>
      <p:sp>
        <p:nvSpPr>
          <p:cNvPr id="2" name="Content Placeholder 1"/>
          <p:cNvSpPr>
            <a:spLocks noGrp="1"/>
          </p:cNvSpPr>
          <p:nvPr>
            <p:ph idx="1"/>
          </p:nvPr>
        </p:nvSpPr>
        <p:spPr/>
        <p:txBody>
          <a:bodyPr/>
          <a:lstStyle/>
          <a:p>
            <a:r>
              <a:rPr lang="en-US" dirty="0" smtClean="0"/>
              <a:t>Samples in CLAS Advising</a:t>
            </a:r>
          </a:p>
          <a:p>
            <a:r>
              <a:rPr lang="en-US" dirty="0" smtClean="0"/>
              <a:t>Brainstorm ideas</a:t>
            </a:r>
          </a:p>
          <a:p>
            <a:r>
              <a:rPr lang="en-US" dirty="0" smtClean="0"/>
              <a:t>Outline your essay</a:t>
            </a:r>
          </a:p>
          <a:p>
            <a:r>
              <a:rPr lang="en-US" dirty="0" smtClean="0"/>
              <a:t>Standard 5 paragraph structure</a:t>
            </a:r>
          </a:p>
          <a:p>
            <a:pPr lvl="1"/>
            <a:r>
              <a:rPr lang="en-US" sz="2800" dirty="0" smtClean="0"/>
              <a:t>Opening – hook readers</a:t>
            </a:r>
          </a:p>
          <a:p>
            <a:pPr lvl="1"/>
            <a:r>
              <a:rPr lang="en-US" sz="2800" dirty="0" smtClean="0"/>
              <a:t>3 middle paragraphs – expound on theme</a:t>
            </a:r>
          </a:p>
          <a:p>
            <a:pPr lvl="1"/>
            <a:r>
              <a:rPr lang="en-US" sz="2800" dirty="0" smtClean="0"/>
              <a:t>Closing – bring it all together, captivate, leave something to remember you by!</a:t>
            </a:r>
          </a:p>
          <a:p>
            <a:pPr lvl="1"/>
            <a:endParaRPr lang="en-US" sz="2800" dirty="0"/>
          </a:p>
        </p:txBody>
      </p:sp>
      <p:sp>
        <p:nvSpPr>
          <p:cNvPr id="4" name="Isosceles Triangle 3"/>
          <p:cNvSpPr/>
          <p:nvPr/>
        </p:nvSpPr>
        <p:spPr>
          <a:xfrm>
            <a:off x="152400" y="6019800"/>
            <a:ext cx="685800" cy="685800"/>
          </a:xfrm>
          <a:prstGeom prst="triangle">
            <a:avLst/>
          </a:prstGeom>
          <a:solidFill>
            <a:schemeClr val="accent5">
              <a:lumMod val="75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Personal Statement – cont.</a:t>
            </a:r>
            <a:endParaRPr lang="en-US" dirty="0"/>
          </a:p>
        </p:txBody>
      </p:sp>
      <p:sp>
        <p:nvSpPr>
          <p:cNvPr id="2" name="Content Placeholder 1"/>
          <p:cNvSpPr>
            <a:spLocks noGrp="1"/>
          </p:cNvSpPr>
          <p:nvPr>
            <p:ph idx="1"/>
          </p:nvPr>
        </p:nvSpPr>
        <p:spPr/>
        <p:txBody>
          <a:bodyPr/>
          <a:lstStyle/>
          <a:p>
            <a:r>
              <a:rPr lang="en-US" sz="2800" dirty="0" smtClean="0"/>
              <a:t>Use our Writing Center in 102 LOH</a:t>
            </a:r>
          </a:p>
          <a:p>
            <a:r>
              <a:rPr lang="en-US" sz="2800" dirty="0" smtClean="0"/>
              <a:t>Edit, edit, edit – then have other people edit it!</a:t>
            </a:r>
          </a:p>
          <a:p>
            <a:r>
              <a:rPr lang="en-US" sz="2800" dirty="0" smtClean="0"/>
              <a:t>Read it out loud</a:t>
            </a:r>
          </a:p>
          <a:p>
            <a:r>
              <a:rPr lang="en-US" sz="2800" dirty="0" smtClean="0"/>
              <a:t>Pay attention to character limit!</a:t>
            </a:r>
          </a:p>
          <a:p>
            <a:r>
              <a:rPr lang="en-US" sz="2800" dirty="0" smtClean="0"/>
              <a:t>Use Wordpad/Notepad</a:t>
            </a:r>
            <a:endParaRPr lang="en-US" sz="2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Selecting Schools &amp; Programs</a:t>
            </a:r>
            <a:endParaRPr lang="en-US" dirty="0"/>
          </a:p>
        </p:txBody>
      </p:sp>
      <p:sp>
        <p:nvSpPr>
          <p:cNvPr id="2" name="Content Placeholder 1"/>
          <p:cNvSpPr>
            <a:spLocks noGrp="1"/>
          </p:cNvSpPr>
          <p:nvPr>
            <p:ph idx="1"/>
          </p:nvPr>
        </p:nvSpPr>
        <p:spPr/>
        <p:txBody>
          <a:bodyPr/>
          <a:lstStyle/>
          <a:p>
            <a:r>
              <a:rPr lang="en-US" dirty="0" smtClean="0"/>
              <a:t>Do your homework!</a:t>
            </a:r>
          </a:p>
          <a:p>
            <a:pPr lvl="1"/>
            <a:r>
              <a:rPr lang="en-US" sz="2800" dirty="0" smtClean="0"/>
              <a:t>Web sites/Resource books</a:t>
            </a:r>
          </a:p>
          <a:p>
            <a:r>
              <a:rPr lang="en-US" dirty="0" smtClean="0"/>
              <a:t>Factors to consider</a:t>
            </a:r>
          </a:p>
          <a:p>
            <a:r>
              <a:rPr lang="en-US" dirty="0" smtClean="0"/>
              <a:t>How many schools to apply to?</a:t>
            </a:r>
          </a:p>
          <a:p>
            <a:r>
              <a:rPr lang="en-US" dirty="0" smtClean="0"/>
              <a:t>Will you consider off-shore schools?</a:t>
            </a:r>
          </a:p>
          <a:p>
            <a:r>
              <a:rPr lang="en-US" dirty="0" smtClean="0"/>
              <a:t>Making </a:t>
            </a:r>
            <a:r>
              <a:rPr lang="en-US" i="1" dirty="0" smtClean="0"/>
              <a:t>your</a:t>
            </a:r>
            <a:r>
              <a:rPr lang="en-US" dirty="0" smtClean="0"/>
              <a:t> list and tracking the process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Wrapping up the Primary App</a:t>
            </a:r>
            <a:endParaRPr lang="en-US" dirty="0"/>
          </a:p>
        </p:txBody>
      </p:sp>
      <p:sp>
        <p:nvSpPr>
          <p:cNvPr id="2" name="Content Placeholder 1"/>
          <p:cNvSpPr>
            <a:spLocks noGrp="1"/>
          </p:cNvSpPr>
          <p:nvPr>
            <p:ph idx="1"/>
          </p:nvPr>
        </p:nvSpPr>
        <p:spPr/>
        <p:txBody>
          <a:bodyPr/>
          <a:lstStyle/>
          <a:p>
            <a:r>
              <a:rPr lang="en-US" dirty="0" smtClean="0"/>
              <a:t>Give yourself time</a:t>
            </a:r>
          </a:p>
          <a:p>
            <a:r>
              <a:rPr lang="en-US" dirty="0" smtClean="0"/>
              <a:t>EDIT!</a:t>
            </a:r>
          </a:p>
          <a:p>
            <a:r>
              <a:rPr lang="en-US" dirty="0" smtClean="0"/>
              <a:t>Be mindful of application deadlines</a:t>
            </a:r>
          </a:p>
          <a:p>
            <a:r>
              <a:rPr lang="en-US" dirty="0" smtClean="0"/>
              <a:t>Submit WITHOUT letters of recommendation</a:t>
            </a:r>
          </a:p>
          <a:p>
            <a:r>
              <a:rPr lang="en-US" dirty="0" smtClean="0"/>
              <a:t>Verification of applications takes 4-7 weeks by the application processor-depending on when it’s submitted</a:t>
            </a:r>
          </a:p>
          <a:p>
            <a:endParaRPr lang="en-US" dirty="0" smtClean="0"/>
          </a:p>
          <a:p>
            <a:pPr lvl="1"/>
            <a:endParaRPr lang="en-US" dirty="0" smtClean="0"/>
          </a:p>
          <a:p>
            <a:pPr lvl="1"/>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Letters of Recommendation</a:t>
            </a:r>
            <a:endParaRPr lang="en-US" dirty="0"/>
          </a:p>
        </p:txBody>
      </p:sp>
      <p:sp>
        <p:nvSpPr>
          <p:cNvPr id="2" name="Content Placeholder 1"/>
          <p:cNvSpPr>
            <a:spLocks noGrp="1"/>
          </p:cNvSpPr>
          <p:nvPr>
            <p:ph idx="1"/>
          </p:nvPr>
        </p:nvSpPr>
        <p:spPr/>
        <p:txBody>
          <a:bodyPr/>
          <a:lstStyle/>
          <a:p>
            <a:r>
              <a:rPr lang="en-US" dirty="0" smtClean="0"/>
              <a:t>Selecting your references</a:t>
            </a:r>
          </a:p>
          <a:p>
            <a:r>
              <a:rPr lang="en-US" dirty="0" smtClean="0"/>
              <a:t>How many do you need? </a:t>
            </a:r>
          </a:p>
          <a:p>
            <a:r>
              <a:rPr lang="en-US" dirty="0" smtClean="0"/>
              <a:t>General rule of thumb:</a:t>
            </a:r>
          </a:p>
          <a:p>
            <a:pPr lvl="1"/>
            <a:r>
              <a:rPr lang="en-US" sz="2800" dirty="0" smtClean="0"/>
              <a:t>3 faculty (2 science, 1 non-science)</a:t>
            </a:r>
          </a:p>
          <a:p>
            <a:pPr lvl="1"/>
            <a:r>
              <a:rPr lang="en-US" sz="2800" dirty="0" smtClean="0"/>
              <a:t>1 professional or clinical supervisor</a:t>
            </a:r>
          </a:p>
          <a:p>
            <a:pPr lvl="1"/>
            <a:r>
              <a:rPr lang="en-US" sz="2800" dirty="0" smtClean="0"/>
              <a:t>1 character reference</a:t>
            </a:r>
          </a:p>
          <a:p>
            <a:endParaRPr lang="en-US" dirty="0"/>
          </a:p>
        </p:txBody>
      </p:sp>
      <p:sp>
        <p:nvSpPr>
          <p:cNvPr id="4" name="Isosceles Triangle 3"/>
          <p:cNvSpPr/>
          <p:nvPr/>
        </p:nvSpPr>
        <p:spPr>
          <a:xfrm>
            <a:off x="152400" y="6019800"/>
            <a:ext cx="685800" cy="685800"/>
          </a:xfrm>
          <a:prstGeom prst="triangle">
            <a:avLst/>
          </a:prstGeom>
          <a:solidFill>
            <a:schemeClr val="accent5">
              <a:lumMod val="75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does it take to be a Successful Applicant?</a:t>
            </a:r>
            <a:endParaRPr lang="en-US" dirty="0"/>
          </a:p>
        </p:txBody>
      </p:sp>
      <p:sp>
        <p:nvSpPr>
          <p:cNvPr id="3" name="Content Placeholder 2"/>
          <p:cNvSpPr>
            <a:spLocks noGrp="1"/>
          </p:cNvSpPr>
          <p:nvPr>
            <p:ph idx="1"/>
          </p:nvPr>
        </p:nvSpPr>
        <p:spPr/>
        <p:txBody>
          <a:bodyPr/>
          <a:lstStyle/>
          <a:p>
            <a:r>
              <a:rPr lang="en-US" dirty="0" smtClean="0"/>
              <a:t>What have YOU heard?</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How to Request LOR</a:t>
            </a:r>
            <a:endParaRPr lang="en-US" dirty="0"/>
          </a:p>
        </p:txBody>
      </p:sp>
      <p:sp>
        <p:nvSpPr>
          <p:cNvPr id="2" name="Content Placeholder 1"/>
          <p:cNvSpPr>
            <a:spLocks noGrp="1"/>
          </p:cNvSpPr>
          <p:nvPr>
            <p:ph idx="1"/>
          </p:nvPr>
        </p:nvSpPr>
        <p:spPr/>
        <p:txBody>
          <a:bodyPr>
            <a:normAutofit fontScale="92500" lnSpcReduction="20000"/>
          </a:bodyPr>
          <a:lstStyle/>
          <a:p>
            <a:r>
              <a:rPr lang="en-US" dirty="0" smtClean="0"/>
              <a:t>When do you need them???</a:t>
            </a:r>
          </a:p>
          <a:p>
            <a:r>
              <a:rPr lang="en-US" dirty="0" smtClean="0"/>
              <a:t>Get information to your letter writer as far in advance of the deadline as possible.  </a:t>
            </a:r>
          </a:p>
          <a:p>
            <a:r>
              <a:rPr lang="en-US" dirty="0" smtClean="0"/>
              <a:t>In most cases, you should give them at least a month’s notice.</a:t>
            </a:r>
          </a:p>
          <a:p>
            <a:endParaRPr lang="en-US" dirty="0" smtClean="0"/>
          </a:p>
          <a:p>
            <a:r>
              <a:rPr lang="en-US" dirty="0" smtClean="0"/>
              <a:t>Provide them with an information packet:</a:t>
            </a:r>
          </a:p>
          <a:p>
            <a:pPr lvl="1"/>
            <a:r>
              <a:rPr lang="en-US" dirty="0" smtClean="0"/>
              <a:t>a draft of your personal statement</a:t>
            </a:r>
          </a:p>
          <a:p>
            <a:pPr lvl="1"/>
            <a:r>
              <a:rPr lang="en-US" dirty="0" smtClean="0"/>
              <a:t>a copy of your student information sheet</a:t>
            </a:r>
          </a:p>
          <a:p>
            <a:pPr lvl="1"/>
            <a:r>
              <a:rPr lang="en-US" dirty="0" smtClean="0"/>
              <a:t>a copy of a current resume</a:t>
            </a:r>
          </a:p>
          <a:p>
            <a:pPr lvl="1"/>
            <a:r>
              <a:rPr lang="en-US" dirty="0" smtClean="0"/>
              <a:t>VeCollect Instructions</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dirty="0" smtClean="0"/>
              <a:t>What if it’s a Recommendation Form?</a:t>
            </a:r>
            <a:endParaRPr lang="en-US" dirty="0"/>
          </a:p>
        </p:txBody>
      </p:sp>
      <p:sp>
        <p:nvSpPr>
          <p:cNvPr id="2" name="Content Placeholder 1"/>
          <p:cNvSpPr>
            <a:spLocks noGrp="1"/>
          </p:cNvSpPr>
          <p:nvPr>
            <p:ph idx="1"/>
          </p:nvPr>
        </p:nvSpPr>
        <p:spPr/>
        <p:txBody>
          <a:bodyPr>
            <a:normAutofit/>
          </a:bodyPr>
          <a:lstStyle/>
          <a:p>
            <a:r>
              <a:rPr lang="en-US" dirty="0" smtClean="0"/>
              <a:t>You may need to fill out your name, waive your rights to see the letter and sign your name.</a:t>
            </a:r>
          </a:p>
          <a:p>
            <a:r>
              <a:rPr lang="en-US" dirty="0" smtClean="0"/>
              <a:t>You will need to deliver this form to each of your letter writers OR give them the link if this is done electronically.</a:t>
            </a:r>
          </a:p>
          <a:p>
            <a:r>
              <a:rPr lang="en-US" dirty="0" smtClean="0"/>
              <a:t>Give letter writer instructions as to what they do once they have finished the letter.</a:t>
            </a:r>
          </a:p>
          <a:p>
            <a:r>
              <a:rPr lang="en-US" dirty="0" smtClean="0"/>
              <a:t>PPE?  SASE?</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Secondary Applications</a:t>
            </a:r>
            <a:endParaRPr lang="en-US" dirty="0"/>
          </a:p>
        </p:txBody>
      </p:sp>
      <p:sp>
        <p:nvSpPr>
          <p:cNvPr id="2" name="Content Placeholder 1"/>
          <p:cNvSpPr>
            <a:spLocks noGrp="1"/>
          </p:cNvSpPr>
          <p:nvPr>
            <p:ph idx="1"/>
          </p:nvPr>
        </p:nvSpPr>
        <p:spPr/>
        <p:txBody>
          <a:bodyPr>
            <a:normAutofit fontScale="92500"/>
          </a:bodyPr>
          <a:lstStyle/>
          <a:p>
            <a:r>
              <a:rPr lang="en-US" dirty="0" smtClean="0"/>
              <a:t>Why do the professional schools send these?</a:t>
            </a:r>
          </a:p>
          <a:p>
            <a:r>
              <a:rPr lang="en-US" dirty="0" smtClean="0"/>
              <a:t>Deadlines and $$$$$$$$$$$</a:t>
            </a:r>
          </a:p>
          <a:p>
            <a:r>
              <a:rPr lang="en-US" dirty="0" smtClean="0"/>
              <a:t>Apply Personal Statements suggestions!</a:t>
            </a:r>
          </a:p>
          <a:p>
            <a:r>
              <a:rPr lang="en-US" dirty="0" smtClean="0"/>
              <a:t>Tailor each essay specifically for each school</a:t>
            </a:r>
          </a:p>
          <a:p>
            <a:r>
              <a:rPr lang="en-US" dirty="0" smtClean="0"/>
              <a:t>Make sure to answer the question that is being asked</a:t>
            </a:r>
          </a:p>
          <a:p>
            <a:r>
              <a:rPr lang="en-US" dirty="0" smtClean="0"/>
              <a:t>Do not simply repeat information found elsewhere on your application</a:t>
            </a:r>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Email Etiquette</a:t>
            </a:r>
            <a:endParaRPr lang="en-US" dirty="0"/>
          </a:p>
        </p:txBody>
      </p:sp>
      <p:sp>
        <p:nvSpPr>
          <p:cNvPr id="2" name="Content Placeholder 1"/>
          <p:cNvSpPr>
            <a:spLocks noGrp="1"/>
          </p:cNvSpPr>
          <p:nvPr>
            <p:ph idx="1"/>
          </p:nvPr>
        </p:nvSpPr>
        <p:spPr/>
        <p:txBody>
          <a:bodyPr>
            <a:normAutofit fontScale="92500"/>
          </a:bodyPr>
          <a:lstStyle/>
          <a:p>
            <a:r>
              <a:rPr lang="en-US" dirty="0" smtClean="0"/>
              <a:t>Include a salutation</a:t>
            </a:r>
          </a:p>
          <a:p>
            <a:r>
              <a:rPr lang="en-US" dirty="0" smtClean="0"/>
              <a:t>Include your name</a:t>
            </a:r>
          </a:p>
          <a:p>
            <a:r>
              <a:rPr lang="en-US" dirty="0" smtClean="0"/>
              <a:t>Use standard caps and lower case characters</a:t>
            </a:r>
          </a:p>
          <a:p>
            <a:r>
              <a:rPr lang="en-US" dirty="0" smtClean="0"/>
              <a:t>Use clear and concise sentences</a:t>
            </a:r>
          </a:p>
          <a:p>
            <a:r>
              <a:rPr lang="en-US" dirty="0" smtClean="0"/>
              <a:t>Use appropriate and accurate subject lines</a:t>
            </a:r>
          </a:p>
          <a:p>
            <a:r>
              <a:rPr lang="en-US" dirty="0" smtClean="0"/>
              <a:t>Pay attention to the tone of the message</a:t>
            </a:r>
          </a:p>
          <a:p>
            <a:r>
              <a:rPr lang="en-US" dirty="0" smtClean="0"/>
              <a:t>Write with correct grammar, spelling and punctuation</a:t>
            </a:r>
          </a:p>
          <a:p>
            <a:endParaRPr lang="en-US" dirty="0"/>
          </a:p>
        </p:txBody>
      </p:sp>
      <p:sp>
        <p:nvSpPr>
          <p:cNvPr id="4" name="Isosceles Triangle 3"/>
          <p:cNvSpPr/>
          <p:nvPr/>
        </p:nvSpPr>
        <p:spPr>
          <a:xfrm>
            <a:off x="152400" y="6019800"/>
            <a:ext cx="685800" cy="685800"/>
          </a:xfrm>
          <a:prstGeom prst="triangle">
            <a:avLst/>
          </a:prstGeom>
          <a:solidFill>
            <a:schemeClr val="accent5">
              <a:lumMod val="75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Writing Center</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www.gvsu.edu/wc/handouts-32.htm</a:t>
            </a:r>
            <a:endParaRPr lang="en-US" dirty="0" smtClean="0"/>
          </a:p>
          <a:p>
            <a:pPr lvl="1"/>
            <a:r>
              <a:rPr lang="en-US" dirty="0" smtClean="0"/>
              <a:t>Handouts on:</a:t>
            </a:r>
            <a:endParaRPr lang="en-US" dirty="0"/>
          </a:p>
          <a:p>
            <a:pPr lvl="2"/>
            <a:r>
              <a:rPr lang="en-US" dirty="0" smtClean="0"/>
              <a:t>Colon</a:t>
            </a:r>
          </a:p>
          <a:p>
            <a:pPr lvl="2"/>
            <a:r>
              <a:rPr lang="en-US" dirty="0" smtClean="0"/>
              <a:t>Comma</a:t>
            </a:r>
          </a:p>
          <a:p>
            <a:pPr lvl="2"/>
            <a:r>
              <a:rPr lang="en-US" dirty="0" smtClean="0"/>
              <a:t>Email Etiquette</a:t>
            </a:r>
          </a:p>
          <a:p>
            <a:pPr lvl="2"/>
            <a:r>
              <a:rPr lang="en-US" dirty="0" smtClean="0"/>
              <a:t>Introductions &amp; Conclusions</a:t>
            </a:r>
          </a:p>
          <a:p>
            <a:pPr lvl="2"/>
            <a:r>
              <a:rPr lang="en-US" dirty="0" smtClean="0"/>
              <a:t>And many more!</a:t>
            </a:r>
          </a:p>
          <a:p>
            <a:pPr lvl="2"/>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 little bit about Interviews</a:t>
            </a:r>
            <a:endParaRPr lang="en-US" dirty="0"/>
          </a:p>
        </p:txBody>
      </p:sp>
      <p:sp>
        <p:nvSpPr>
          <p:cNvPr id="2" name="Content Placeholder 1"/>
          <p:cNvSpPr>
            <a:spLocks noGrp="1"/>
          </p:cNvSpPr>
          <p:nvPr>
            <p:ph idx="1"/>
          </p:nvPr>
        </p:nvSpPr>
        <p:spPr>
          <a:xfrm>
            <a:off x="1435608" y="1447800"/>
            <a:ext cx="7498080" cy="5029200"/>
          </a:xfrm>
        </p:spPr>
        <p:txBody>
          <a:bodyPr>
            <a:normAutofit fontScale="92500" lnSpcReduction="10000"/>
          </a:bodyPr>
          <a:lstStyle/>
          <a:p>
            <a:r>
              <a:rPr lang="en-US" sz="3100" dirty="0">
                <a:hlinkClick r:id="rId3"/>
              </a:rPr>
              <a:t>http://www.gvsu.edu/lakerjobs</a:t>
            </a:r>
            <a:r>
              <a:rPr lang="en-US" sz="3100" dirty="0" smtClean="0">
                <a:hlinkClick r:id="rId3"/>
              </a:rPr>
              <a:t>/</a:t>
            </a:r>
            <a:endParaRPr lang="en-US" sz="3100" dirty="0" smtClean="0"/>
          </a:p>
          <a:p>
            <a:pPr lvl="1"/>
            <a:r>
              <a:rPr lang="en-US" sz="2700" dirty="0" smtClean="0"/>
              <a:t>Interview Stream Software—need log in from Career Services to connect</a:t>
            </a:r>
            <a:endParaRPr lang="en-US" sz="2700" dirty="0"/>
          </a:p>
          <a:p>
            <a:r>
              <a:rPr lang="en-US" sz="3100" dirty="0" smtClean="0">
                <a:hlinkClick r:id="rId4"/>
              </a:rPr>
              <a:t>http://www.healthprofessions.org/serve.php</a:t>
            </a:r>
            <a:r>
              <a:rPr lang="en-US" sz="3100" dirty="0" smtClean="0"/>
              <a:t> </a:t>
            </a:r>
          </a:p>
          <a:p>
            <a:r>
              <a:rPr lang="en-US" dirty="0" smtClean="0">
                <a:hlinkClick r:id="rId5"/>
              </a:rPr>
              <a:t>http://studentdoctor.net</a:t>
            </a:r>
            <a:r>
              <a:rPr lang="en-US" dirty="0" smtClean="0"/>
              <a:t> </a:t>
            </a:r>
          </a:p>
          <a:p>
            <a:r>
              <a:rPr lang="en-US" dirty="0" smtClean="0">
                <a:hlinkClick r:id="rId6"/>
              </a:rPr>
              <a:t>http://careercenter.umich.edu/students/interviewing/index.html</a:t>
            </a:r>
            <a:r>
              <a:rPr lang="en-US" dirty="0" smtClean="0"/>
              <a:t> </a:t>
            </a:r>
          </a:p>
          <a:p>
            <a:r>
              <a:rPr lang="en-US" dirty="0" smtClean="0">
                <a:hlinkClick r:id="rId7"/>
              </a:rPr>
              <a:t>http://www.careercenter.umich.edu/students/med/mainterviews.html</a:t>
            </a:r>
            <a:r>
              <a:rPr lang="en-US" dirty="0" smtClean="0"/>
              <a:t> </a:t>
            </a:r>
          </a:p>
          <a:p>
            <a:r>
              <a:rPr lang="en-US" dirty="0" smtClean="0">
                <a:hlinkClick r:id="rId8"/>
              </a:rPr>
              <a:t>http://www.careercenter.umich.edu/students/health/dentinterview0809.pdf</a:t>
            </a:r>
            <a:r>
              <a:rPr lang="en-US" dirty="0" smtClean="0"/>
              <a:t> </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take to an Interview</a:t>
            </a:r>
            <a:endParaRPr lang="en-US" dirty="0"/>
          </a:p>
        </p:txBody>
      </p:sp>
      <p:sp>
        <p:nvSpPr>
          <p:cNvPr id="3" name="Content Placeholder 2"/>
          <p:cNvSpPr>
            <a:spLocks noGrp="1"/>
          </p:cNvSpPr>
          <p:nvPr>
            <p:ph idx="1"/>
          </p:nvPr>
        </p:nvSpPr>
        <p:spPr/>
        <p:txBody>
          <a:bodyPr/>
          <a:lstStyle/>
          <a:p>
            <a:r>
              <a:rPr lang="en-US" dirty="0" smtClean="0"/>
              <a:t>A smile and your best foot forward</a:t>
            </a:r>
          </a:p>
          <a:p>
            <a:r>
              <a:rPr lang="en-US" dirty="0" smtClean="0"/>
              <a:t>Appropriate dress</a:t>
            </a:r>
          </a:p>
          <a:p>
            <a:r>
              <a:rPr lang="en-US" dirty="0" smtClean="0"/>
              <a:t>Portfolio</a:t>
            </a:r>
          </a:p>
          <a:p>
            <a:r>
              <a:rPr lang="en-US" dirty="0" smtClean="0"/>
              <a:t>Copy of your application, transcripts, and secondary essays</a:t>
            </a:r>
          </a:p>
          <a:p>
            <a:r>
              <a:rPr lang="en-US" dirty="0" smtClean="0"/>
              <a:t>Ask about the day’s schedule</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Follow-Up</a:t>
            </a:r>
            <a:endParaRPr lang="en-US" dirty="0"/>
          </a:p>
        </p:txBody>
      </p:sp>
      <p:sp>
        <p:nvSpPr>
          <p:cNvPr id="2" name="Content Placeholder 1"/>
          <p:cNvSpPr>
            <a:spLocks noGrp="1"/>
          </p:cNvSpPr>
          <p:nvPr>
            <p:ph idx="1"/>
          </p:nvPr>
        </p:nvSpPr>
        <p:spPr/>
        <p:txBody>
          <a:bodyPr/>
          <a:lstStyle/>
          <a:p>
            <a:r>
              <a:rPr lang="en-US" dirty="0" smtClean="0"/>
              <a:t>Thank You notes for Interviews</a:t>
            </a:r>
          </a:p>
          <a:p>
            <a:r>
              <a:rPr lang="en-US" dirty="0" smtClean="0"/>
              <a:t>Post-decision</a:t>
            </a:r>
          </a:p>
          <a:p>
            <a:r>
              <a:rPr lang="en-US" dirty="0" smtClean="0"/>
              <a:t>Phone call versus Email</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Again, APPLY EARLY!</a:t>
            </a:r>
            <a:endParaRPr lang="en-US"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81400" y="1524000"/>
            <a:ext cx="287646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087220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Special Programs</a:t>
            </a:r>
            <a:endParaRPr lang="en-US" dirty="0"/>
          </a:p>
        </p:txBody>
      </p:sp>
      <p:sp>
        <p:nvSpPr>
          <p:cNvPr id="2" name="Content Placeholder 1"/>
          <p:cNvSpPr>
            <a:spLocks noGrp="1"/>
          </p:cNvSpPr>
          <p:nvPr>
            <p:ph idx="1"/>
          </p:nvPr>
        </p:nvSpPr>
        <p:spPr/>
        <p:txBody>
          <a:bodyPr/>
          <a:lstStyle/>
          <a:p>
            <a:r>
              <a:rPr lang="en-US" dirty="0" smtClean="0"/>
              <a:t>Early Decision</a:t>
            </a:r>
          </a:p>
          <a:p>
            <a:r>
              <a:rPr lang="en-US" dirty="0" smtClean="0"/>
              <a:t>Dual degree </a:t>
            </a:r>
          </a:p>
          <a:p>
            <a:endParaRPr lang="en-US" dirty="0" smtClean="0"/>
          </a:p>
          <a:p>
            <a:r>
              <a:rPr lang="en-US" dirty="0" smtClean="0"/>
              <a:t>Understand how the application and review process works for EACH institution.  All or nothing?  Separate applications?  </a:t>
            </a:r>
            <a:endParaRPr lang="en-US" dirty="0"/>
          </a:p>
        </p:txBody>
      </p:sp>
      <p:sp>
        <p:nvSpPr>
          <p:cNvPr id="4" name="Isosceles Triangle 3"/>
          <p:cNvSpPr/>
          <p:nvPr/>
        </p:nvSpPr>
        <p:spPr>
          <a:xfrm>
            <a:off x="152400" y="6019800"/>
            <a:ext cx="685800" cy="685800"/>
          </a:xfrm>
          <a:prstGeom prst="triangle">
            <a:avLst/>
          </a:prstGeom>
          <a:solidFill>
            <a:schemeClr val="accent5">
              <a:lumMod val="75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dirty="0" smtClean="0"/>
              <a:t>What does it take to be a Successful Applicant?</a:t>
            </a:r>
            <a:endParaRPr lang="en-US" dirty="0"/>
          </a:p>
        </p:txBody>
      </p:sp>
      <p:sp>
        <p:nvSpPr>
          <p:cNvPr id="2" name="Content Placeholder 1"/>
          <p:cNvSpPr>
            <a:spLocks noGrp="1"/>
          </p:cNvSpPr>
          <p:nvPr>
            <p:ph idx="1"/>
          </p:nvPr>
        </p:nvSpPr>
        <p:spPr/>
        <p:txBody>
          <a:bodyPr/>
          <a:lstStyle/>
          <a:p>
            <a:r>
              <a:rPr lang="en-US" dirty="0" smtClean="0"/>
              <a:t>Holistic review of:</a:t>
            </a:r>
          </a:p>
          <a:p>
            <a:pPr lvl="1"/>
            <a:r>
              <a:rPr lang="en-US" sz="2800" dirty="0" smtClean="0"/>
              <a:t>Meet the professional program’s pre-requisites </a:t>
            </a:r>
          </a:p>
          <a:p>
            <a:pPr lvl="1"/>
            <a:r>
              <a:rPr lang="en-US" dirty="0" smtClean="0"/>
              <a:t>Strong GPA</a:t>
            </a:r>
            <a:endParaRPr lang="en-US" sz="2800" dirty="0" smtClean="0"/>
          </a:p>
          <a:p>
            <a:pPr lvl="1"/>
            <a:r>
              <a:rPr lang="en-US" sz="2800" dirty="0" smtClean="0"/>
              <a:t>Strong Entrance Exam scores</a:t>
            </a:r>
          </a:p>
          <a:p>
            <a:pPr lvl="1"/>
            <a:r>
              <a:rPr lang="en-US" sz="2800" dirty="0" smtClean="0"/>
              <a:t>Well written Personal Statement</a:t>
            </a:r>
          </a:p>
          <a:p>
            <a:pPr lvl="1"/>
            <a:r>
              <a:rPr lang="en-US" sz="2800" dirty="0" smtClean="0"/>
              <a:t>Involvement in pre-professional organizations</a:t>
            </a:r>
          </a:p>
          <a:p>
            <a:pPr lvl="1"/>
            <a:endParaRPr lang="en-US" sz="2800" dirty="0" smtClean="0"/>
          </a:p>
          <a:p>
            <a:pPr lvl="1"/>
            <a:endParaRPr lang="en-US" dirty="0" smtClean="0"/>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Additional Essays</a:t>
            </a:r>
            <a:endParaRPr lang="en-US" dirty="0"/>
          </a:p>
        </p:txBody>
      </p:sp>
      <p:sp>
        <p:nvSpPr>
          <p:cNvPr id="2" name="Content Placeholder 1"/>
          <p:cNvSpPr>
            <a:spLocks noGrp="1"/>
          </p:cNvSpPr>
          <p:nvPr>
            <p:ph idx="1"/>
          </p:nvPr>
        </p:nvSpPr>
        <p:spPr/>
        <p:txBody>
          <a:bodyPr/>
          <a:lstStyle/>
          <a:p>
            <a:r>
              <a:rPr lang="en-US" dirty="0" smtClean="0"/>
              <a:t>Applying to dual degree programs?</a:t>
            </a:r>
          </a:p>
          <a:p>
            <a:endParaRPr lang="en-US" dirty="0" smtClean="0"/>
          </a:p>
          <a:p>
            <a:r>
              <a:rPr lang="en-US" dirty="0" smtClean="0"/>
              <a:t>You are required to complete two additional essays for medical</a:t>
            </a:r>
          </a:p>
          <a:p>
            <a:pPr lvl="1"/>
            <a:r>
              <a:rPr lang="en-US" sz="2800" dirty="0" smtClean="0"/>
              <a:t>Research Interest</a:t>
            </a:r>
          </a:p>
          <a:p>
            <a:pPr lvl="1"/>
            <a:r>
              <a:rPr lang="en-US" sz="2800" dirty="0" smtClean="0"/>
              <a:t>Dual degree Statement</a:t>
            </a:r>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Web Sites of Interest</a:t>
            </a:r>
            <a:endParaRPr lang="en-US" dirty="0"/>
          </a:p>
        </p:txBody>
      </p:sp>
      <p:sp>
        <p:nvSpPr>
          <p:cNvPr id="2" name="Content Placeholder 1"/>
          <p:cNvSpPr>
            <a:spLocks noGrp="1"/>
          </p:cNvSpPr>
          <p:nvPr>
            <p:ph idx="1"/>
          </p:nvPr>
        </p:nvSpPr>
        <p:spPr/>
        <p:txBody>
          <a:bodyPr/>
          <a:lstStyle/>
          <a:p>
            <a:r>
              <a:rPr lang="en-US" dirty="0" smtClean="0">
                <a:hlinkClick r:id="rId3"/>
              </a:rPr>
              <a:t>http://www.medadvising.ku.edu/essaytips.shtml</a:t>
            </a:r>
            <a:r>
              <a:rPr lang="en-US" dirty="0" smtClean="0"/>
              <a:t> </a:t>
            </a:r>
          </a:p>
          <a:p>
            <a:r>
              <a:rPr lang="en-US" dirty="0" smtClean="0">
                <a:hlinkClick r:id="rId4"/>
              </a:rPr>
              <a:t>http://forums.studentdoctor.net/showthread.php?t=210160</a:t>
            </a:r>
            <a:endParaRPr lang="en-US" dirty="0" smtClean="0"/>
          </a:p>
          <a:p>
            <a:r>
              <a:rPr lang="en-US" dirty="0" smtClean="0">
                <a:hlinkClick r:id="rId5"/>
              </a:rPr>
              <a:t>www.mdapplicant.com</a:t>
            </a:r>
            <a:endParaRPr lang="en-US" dirty="0" smtClean="0"/>
          </a:p>
          <a:p>
            <a:r>
              <a:rPr lang="en-US" dirty="0" smtClean="0"/>
              <a:t>YouTube video of </a:t>
            </a:r>
            <a:r>
              <a:rPr lang="en-US" dirty="0" err="1" smtClean="0"/>
              <a:t>Prometrics</a:t>
            </a:r>
            <a:r>
              <a:rPr lang="en-US" dirty="0" smtClean="0"/>
              <a:t> </a:t>
            </a:r>
            <a:r>
              <a:rPr lang="en-US" dirty="0" smtClean="0">
                <a:hlinkClick r:id="rId6"/>
              </a:rPr>
              <a:t>http</a:t>
            </a:r>
            <a:r>
              <a:rPr lang="en-US" dirty="0">
                <a:hlinkClick r:id="rId6"/>
              </a:rPr>
              <a:t>://</a:t>
            </a:r>
            <a:r>
              <a:rPr lang="en-US" dirty="0" smtClean="0">
                <a:hlinkClick r:id="rId6"/>
              </a:rPr>
              <a:t>www.youtube.com/watch?v=g5RHoCOfgpc</a:t>
            </a:r>
            <a:r>
              <a:rPr lang="en-US" dirty="0" smtClean="0"/>
              <a:t> </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Snapshot of the Time Line</a:t>
            </a:r>
            <a:endParaRPr lang="en-US" dirty="0"/>
          </a:p>
        </p:txBody>
      </p:sp>
      <p:sp>
        <p:nvSpPr>
          <p:cNvPr id="2" name="Content Placeholder 1"/>
          <p:cNvSpPr>
            <a:spLocks noGrp="1"/>
          </p:cNvSpPr>
          <p:nvPr>
            <p:ph idx="1"/>
          </p:nvPr>
        </p:nvSpPr>
        <p:spPr/>
        <p:txBody>
          <a:bodyPr>
            <a:normAutofit lnSpcReduction="10000"/>
          </a:bodyPr>
          <a:lstStyle/>
          <a:p>
            <a:r>
              <a:rPr lang="en-US" dirty="0" smtClean="0"/>
              <a:t>Application processor opens for entry</a:t>
            </a:r>
          </a:p>
          <a:p>
            <a:r>
              <a:rPr lang="en-US" dirty="0" smtClean="0"/>
              <a:t>Submit your application (including personal statement)</a:t>
            </a:r>
          </a:p>
          <a:p>
            <a:r>
              <a:rPr lang="en-US" dirty="0" smtClean="0"/>
              <a:t>Verification of  transcripts </a:t>
            </a:r>
          </a:p>
          <a:p>
            <a:r>
              <a:rPr lang="en-US" dirty="0" smtClean="0"/>
              <a:t>Professional schools send Secondary Apps</a:t>
            </a:r>
          </a:p>
          <a:p>
            <a:r>
              <a:rPr lang="en-US" dirty="0" smtClean="0"/>
              <a:t>GVSU Pre-Professional Committee reviews ALL materials and writes its letter</a:t>
            </a:r>
          </a:p>
          <a:p>
            <a:r>
              <a:rPr lang="en-US" dirty="0" smtClean="0"/>
              <a:t>Professional schools offer interviews</a:t>
            </a:r>
          </a:p>
          <a:p>
            <a:r>
              <a:rPr lang="en-US" dirty="0" smtClean="0"/>
              <a:t>Professional schools offer admission</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Final Thoughts</a:t>
            </a:r>
            <a:endParaRPr lang="en-US" dirty="0"/>
          </a:p>
        </p:txBody>
      </p:sp>
      <p:sp>
        <p:nvSpPr>
          <p:cNvPr id="2" name="Content Placeholder 1"/>
          <p:cNvSpPr>
            <a:spLocks noGrp="1"/>
          </p:cNvSpPr>
          <p:nvPr>
            <p:ph idx="1"/>
          </p:nvPr>
        </p:nvSpPr>
        <p:spPr/>
        <p:txBody>
          <a:bodyPr/>
          <a:lstStyle/>
          <a:p>
            <a:r>
              <a:rPr lang="en-US" dirty="0" smtClean="0"/>
              <a:t>Remember, you are responsible for this process!</a:t>
            </a:r>
          </a:p>
          <a:p>
            <a:r>
              <a:rPr lang="en-US" dirty="0" smtClean="0"/>
              <a:t>We are here to help support you!</a:t>
            </a:r>
          </a:p>
          <a:p>
            <a:r>
              <a:rPr lang="en-US" dirty="0" smtClean="0"/>
              <a:t>Check the status of your application online frequently.</a:t>
            </a:r>
          </a:p>
          <a:p>
            <a:r>
              <a:rPr lang="en-US" dirty="0" smtClean="0"/>
              <a:t>Don’t lose an email from a school in Spam!</a:t>
            </a:r>
          </a:p>
          <a:p>
            <a:r>
              <a:rPr lang="en-US" dirty="0" smtClean="0"/>
              <a:t>Be organized.</a:t>
            </a:r>
          </a:p>
          <a:p>
            <a:endParaRPr lang="en-US" dirty="0" smtClean="0"/>
          </a:p>
          <a:p>
            <a:endParaRPr lang="en-US" b="1"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Individual Application Checklist</a:t>
            </a:r>
            <a:endParaRPr lang="en-US" dirty="0"/>
          </a:p>
        </p:txBody>
      </p:sp>
      <p:sp>
        <p:nvSpPr>
          <p:cNvPr id="2" name="Content Placeholder 1"/>
          <p:cNvSpPr>
            <a:spLocks noGrp="1"/>
          </p:cNvSpPr>
          <p:nvPr>
            <p:ph idx="1"/>
          </p:nvPr>
        </p:nvSpPr>
        <p:spPr/>
        <p:txBody>
          <a:bodyPr>
            <a:normAutofit/>
          </a:bodyPr>
          <a:lstStyle/>
          <a:p>
            <a:r>
              <a:rPr lang="en-US" dirty="0" smtClean="0"/>
              <a:t>Things to include:</a:t>
            </a:r>
          </a:p>
          <a:p>
            <a:pPr lvl="1"/>
            <a:r>
              <a:rPr lang="en-US" dirty="0" smtClean="0"/>
              <a:t>Dates: primary application submission, secondary application submission, interviews, deadlines, etc.</a:t>
            </a:r>
          </a:p>
          <a:p>
            <a:pPr lvl="1"/>
            <a:r>
              <a:rPr lang="en-US" dirty="0" smtClean="0"/>
              <a:t>Acceptances, responses</a:t>
            </a:r>
          </a:p>
          <a:p>
            <a:pPr lvl="1"/>
            <a:r>
              <a:rPr lang="en-US" dirty="0" smtClean="0"/>
              <a:t>Next steps</a:t>
            </a:r>
          </a:p>
          <a:p>
            <a:pPr lvl="1"/>
            <a:r>
              <a:rPr lang="en-US" dirty="0" smtClean="0"/>
              <a:t>Notes</a:t>
            </a:r>
          </a:p>
          <a:p>
            <a:pPr lvl="1"/>
            <a:r>
              <a:rPr lang="en-US" dirty="0" smtClean="0"/>
              <a:t>Other?</a:t>
            </a:r>
          </a:p>
          <a:p>
            <a:r>
              <a:rPr lang="en-US" dirty="0" smtClean="0"/>
              <a:t>Tracking spreadsheet</a:t>
            </a:r>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Criminal Background Check</a:t>
            </a:r>
            <a:endParaRPr lang="en-US" dirty="0"/>
          </a:p>
        </p:txBody>
      </p:sp>
      <p:sp>
        <p:nvSpPr>
          <p:cNvPr id="2" name="Content Placeholder 1"/>
          <p:cNvSpPr>
            <a:spLocks noGrp="1"/>
          </p:cNvSpPr>
          <p:nvPr>
            <p:ph idx="1"/>
          </p:nvPr>
        </p:nvSpPr>
        <p:spPr/>
        <p:txBody>
          <a:bodyPr/>
          <a:lstStyle/>
          <a:p>
            <a:r>
              <a:rPr lang="en-US" dirty="0" smtClean="0"/>
              <a:t>Rationale</a:t>
            </a:r>
          </a:p>
          <a:p>
            <a:r>
              <a:rPr lang="en-US" dirty="0" smtClean="0"/>
              <a:t>E-mail to you prior to its distribution</a:t>
            </a:r>
          </a:p>
          <a:p>
            <a:r>
              <a:rPr lang="en-US" dirty="0" smtClean="0"/>
              <a:t>Opportunity to contest contents</a:t>
            </a:r>
          </a:p>
          <a:p>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Celebrate an Acceptance!</a:t>
            </a:r>
            <a:endParaRPr lang="en-US" dirty="0"/>
          </a:p>
        </p:txBody>
      </p:sp>
      <p:sp>
        <p:nvSpPr>
          <p:cNvPr id="3" name="Content Placeholder 2"/>
          <p:cNvSpPr>
            <a:spLocks noGrp="1"/>
          </p:cNvSpPr>
          <p:nvPr>
            <p:ph idx="1"/>
          </p:nvPr>
        </p:nvSpPr>
        <p:spPr/>
        <p:txBody>
          <a:bodyPr/>
          <a:lstStyle/>
          <a:p>
            <a:r>
              <a:rPr lang="en-US" dirty="0" smtClean="0"/>
              <a:t>Deposit deadlines?</a:t>
            </a:r>
          </a:p>
          <a:p>
            <a:r>
              <a:rPr lang="en-US" dirty="0" smtClean="0"/>
              <a:t>Review Financial Aid award</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Declining a Seat</a:t>
            </a:r>
            <a:endParaRPr lang="en-US" dirty="0"/>
          </a:p>
        </p:txBody>
      </p:sp>
      <p:sp>
        <p:nvSpPr>
          <p:cNvPr id="2" name="Content Placeholder 1"/>
          <p:cNvSpPr>
            <a:spLocks noGrp="1"/>
          </p:cNvSpPr>
          <p:nvPr>
            <p:ph idx="1"/>
          </p:nvPr>
        </p:nvSpPr>
        <p:spPr/>
        <p:txBody>
          <a:bodyPr/>
          <a:lstStyle/>
          <a:p>
            <a:r>
              <a:rPr lang="en-US" dirty="0" smtClean="0"/>
              <a:t>Early Feb MD schools who have made offer can see other schools with offer to same applicant</a:t>
            </a:r>
          </a:p>
          <a:p>
            <a:r>
              <a:rPr lang="en-US" dirty="0" smtClean="0"/>
              <a:t>Medical schools have access to ALL acceptances for ALL medical schools early-mid  April</a:t>
            </a:r>
          </a:p>
          <a:p>
            <a:r>
              <a:rPr lang="en-US" dirty="0" smtClean="0"/>
              <a:t>Med schools never see all schools student has applied to</a:t>
            </a:r>
          </a:p>
          <a:p>
            <a:r>
              <a:rPr lang="en-US" dirty="0" smtClean="0"/>
              <a:t>Spell out reason for declining</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Questions?</a:t>
            </a:r>
            <a:endParaRPr lang="en-US" dirty="0"/>
          </a:p>
        </p:txBody>
      </p:sp>
      <p:sp>
        <p:nvSpPr>
          <p:cNvPr id="2" name="Content Placeholder 1"/>
          <p:cNvSpPr>
            <a:spLocks noGrp="1"/>
          </p:cNvSpPr>
          <p:nvPr>
            <p:ph idx="1"/>
          </p:nvPr>
        </p:nvSpPr>
        <p:spPr/>
        <p:txBody>
          <a:bodyPr>
            <a:normAutofit fontScale="92500" lnSpcReduction="10000"/>
          </a:bodyPr>
          <a:lstStyle/>
          <a:p>
            <a:pPr marL="82296" indent="0" algn="ctr">
              <a:buNone/>
            </a:pPr>
            <a:r>
              <a:rPr lang="en-US" dirty="0" smtClean="0"/>
              <a:t>CLAS Academic Advising Center</a:t>
            </a:r>
          </a:p>
          <a:p>
            <a:pPr marL="82296" indent="0" algn="ctr">
              <a:buNone/>
            </a:pPr>
            <a:r>
              <a:rPr lang="en-US" dirty="0" smtClean="0"/>
              <a:t>C-1-140 MAK</a:t>
            </a:r>
          </a:p>
          <a:p>
            <a:pPr marL="82296" indent="0" algn="ctr">
              <a:buNone/>
            </a:pPr>
            <a:r>
              <a:rPr lang="en-US" dirty="0" smtClean="0"/>
              <a:t>616.331.8585</a:t>
            </a:r>
          </a:p>
          <a:p>
            <a:pPr marL="82296" indent="0" algn="ctr">
              <a:buNone/>
            </a:pPr>
            <a:r>
              <a:rPr lang="en-US" dirty="0" smtClean="0"/>
              <a:t>www.gvsu.edu/clasadvising</a:t>
            </a:r>
          </a:p>
          <a:p>
            <a:pPr algn="ctr"/>
            <a:endParaRPr lang="en-US" dirty="0" smtClean="0"/>
          </a:p>
          <a:p>
            <a:r>
              <a:rPr lang="en-US" dirty="0" smtClean="0"/>
              <a:t>Melissa Kutsche, Graduate Assistant</a:t>
            </a:r>
          </a:p>
          <a:p>
            <a:r>
              <a:rPr lang="en-US" dirty="0" smtClean="0"/>
              <a:t>Joanie Hodson,  Office Coordinator</a:t>
            </a:r>
          </a:p>
          <a:p>
            <a:r>
              <a:rPr lang="en-US" dirty="0" smtClean="0"/>
              <a:t>Jo Ann Litton, Pre-Professional Advisor</a:t>
            </a:r>
          </a:p>
          <a:p>
            <a:r>
              <a:rPr lang="en-US" dirty="0" smtClean="0"/>
              <a:t>Kelly McDonell, Pre-Professional Advisor</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3352800"/>
            <a:ext cx="8229600" cy="2514600"/>
          </a:xfrm>
        </p:spPr>
        <p:txBody>
          <a:bodyPr>
            <a:normAutofit/>
          </a:bodyPr>
          <a:lstStyle/>
          <a:p>
            <a:pPr algn="ctr" eaLnBrk="1" hangingPunct="1">
              <a:buClr>
                <a:schemeClr val="tx2"/>
              </a:buClr>
              <a:buFont typeface="Wingdings" pitchFamily="2" charset="2"/>
              <a:buNone/>
            </a:pPr>
            <a:r>
              <a:rPr lang="en-US" sz="3600" b="1" dirty="0" smtClean="0"/>
              <a:t>             </a:t>
            </a:r>
            <a:r>
              <a:rPr lang="en-US" sz="3600" b="1" dirty="0" smtClean="0">
                <a:solidFill>
                  <a:srgbClr val="FFC000"/>
                </a:solidFill>
              </a:rPr>
              <a:t>You’re Off to Great Places!</a:t>
            </a:r>
            <a:br>
              <a:rPr lang="en-US" sz="3600" b="1" dirty="0" smtClean="0">
                <a:solidFill>
                  <a:srgbClr val="FFC000"/>
                </a:solidFill>
              </a:rPr>
            </a:br>
            <a:r>
              <a:rPr lang="en-US" sz="3600" dirty="0" smtClean="0">
                <a:solidFill>
                  <a:srgbClr val="FFC000"/>
                </a:solidFill>
              </a:rPr>
              <a:t>Dr. Seuss</a:t>
            </a:r>
            <a:endParaRPr lang="en-US" sz="3600" b="1" dirty="0" smtClean="0">
              <a:solidFill>
                <a:srgbClr val="FFC000"/>
              </a:solidFill>
            </a:endParaRPr>
          </a:p>
        </p:txBody>
      </p:sp>
      <p:pic>
        <p:nvPicPr>
          <p:cNvPr id="3076" name="Picture 6" descr="'Oh, the Places You'll Go' by Dr. Seuss"/>
          <p:cNvPicPr>
            <a:picLocks noChangeAspect="1" noChangeArrowheads="1"/>
          </p:cNvPicPr>
          <p:nvPr/>
        </p:nvPicPr>
        <p:blipFill>
          <a:blip r:embed="rId3" cstate="print"/>
          <a:srcRect/>
          <a:stretch>
            <a:fillRect/>
          </a:stretch>
        </p:blipFill>
        <p:spPr bwMode="auto">
          <a:xfrm>
            <a:off x="3657600" y="533399"/>
            <a:ext cx="2362200" cy="329634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dirty="0" smtClean="0"/>
              <a:t>What does it take to be a Successful Applicant?</a:t>
            </a:r>
            <a:endParaRPr lang="en-US" dirty="0"/>
          </a:p>
        </p:txBody>
      </p:sp>
      <p:sp>
        <p:nvSpPr>
          <p:cNvPr id="2" name="Content Placeholder 1"/>
          <p:cNvSpPr>
            <a:spLocks noGrp="1"/>
          </p:cNvSpPr>
          <p:nvPr>
            <p:ph idx="1"/>
          </p:nvPr>
        </p:nvSpPr>
        <p:spPr/>
        <p:txBody>
          <a:bodyPr/>
          <a:lstStyle/>
          <a:p>
            <a:r>
              <a:rPr lang="en-US" dirty="0" smtClean="0"/>
              <a:t>Holistic review of:</a:t>
            </a:r>
          </a:p>
          <a:p>
            <a:pPr lvl="1"/>
            <a:r>
              <a:rPr lang="en-US" sz="2800" dirty="0" smtClean="0"/>
              <a:t>Knowledge of and motivation for the profession</a:t>
            </a:r>
          </a:p>
          <a:p>
            <a:pPr lvl="1"/>
            <a:r>
              <a:rPr lang="en-US" sz="2800" dirty="0" smtClean="0"/>
              <a:t>Accurate and well written application</a:t>
            </a:r>
          </a:p>
          <a:p>
            <a:pPr lvl="1"/>
            <a:r>
              <a:rPr lang="en-US" sz="2800" dirty="0" smtClean="0"/>
              <a:t>Supportive Letters of Recommendation</a:t>
            </a:r>
          </a:p>
          <a:p>
            <a:pPr lvl="1"/>
            <a:r>
              <a:rPr lang="en-US" sz="2800" dirty="0" smtClean="0"/>
              <a:t>Health Care experience</a:t>
            </a:r>
          </a:p>
          <a:p>
            <a:pPr lvl="1"/>
            <a:r>
              <a:rPr lang="en-US" sz="2800" dirty="0" smtClean="0"/>
              <a:t>Community Service</a:t>
            </a:r>
          </a:p>
          <a:p>
            <a:pPr lvl="1"/>
            <a:endParaRPr lang="en-US" dirty="0" smtClean="0"/>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dirty="0" smtClean="0"/>
              <a:t>What does it take to be a Successful Applicant?</a:t>
            </a:r>
            <a:endParaRPr lang="en-US" dirty="0"/>
          </a:p>
        </p:txBody>
      </p:sp>
      <p:sp>
        <p:nvSpPr>
          <p:cNvPr id="2" name="Content Placeholder 1"/>
          <p:cNvSpPr>
            <a:spLocks noGrp="1"/>
          </p:cNvSpPr>
          <p:nvPr>
            <p:ph idx="1"/>
          </p:nvPr>
        </p:nvSpPr>
        <p:spPr/>
        <p:txBody>
          <a:bodyPr>
            <a:normAutofit/>
          </a:bodyPr>
          <a:lstStyle/>
          <a:p>
            <a:r>
              <a:rPr lang="en-US" dirty="0" smtClean="0"/>
              <a:t>Holistic review of:</a:t>
            </a:r>
          </a:p>
          <a:p>
            <a:pPr lvl="1"/>
            <a:r>
              <a:rPr lang="en-US" sz="2800" dirty="0" smtClean="0"/>
              <a:t>Research Experience</a:t>
            </a:r>
          </a:p>
          <a:p>
            <a:pPr lvl="1"/>
            <a:r>
              <a:rPr lang="en-US" sz="2800" dirty="0" smtClean="0"/>
              <a:t>Clinical Volunteer/Work Experience</a:t>
            </a:r>
          </a:p>
          <a:p>
            <a:pPr lvl="1"/>
            <a:r>
              <a:rPr lang="en-US" sz="2800" dirty="0" smtClean="0"/>
              <a:t>Extracurricular/Leadership Activities</a:t>
            </a:r>
          </a:p>
          <a:p>
            <a:pPr lvl="1"/>
            <a:r>
              <a:rPr lang="en-US" sz="2800" dirty="0" smtClean="0"/>
              <a:t>Interpersonal Skills</a:t>
            </a:r>
          </a:p>
          <a:p>
            <a:pPr lvl="1"/>
            <a:r>
              <a:rPr lang="en-US" sz="2800" dirty="0" smtClean="0"/>
              <a:t>Distance traveled</a:t>
            </a:r>
          </a:p>
          <a:p>
            <a:pPr lvl="1"/>
            <a:r>
              <a:rPr lang="en-US" sz="2800" dirty="0" smtClean="0"/>
              <a:t>Academic Achievements/Awards</a:t>
            </a:r>
          </a:p>
          <a:p>
            <a:pPr lvl="1"/>
            <a:endParaRPr lang="en-US" sz="2800" dirty="0" smtClean="0"/>
          </a:p>
          <a:p>
            <a:pPr lvl="1"/>
            <a:endParaRPr lang="en-US" sz="2800" dirty="0" smtClean="0"/>
          </a:p>
          <a:p>
            <a:pPr lvl="1"/>
            <a:endParaRPr lang="en-US" sz="2800" dirty="0" smtClean="0"/>
          </a:p>
          <a:p>
            <a:pPr lvl="1"/>
            <a:endParaRPr lang="en-US" sz="2800" dirty="0" smtClean="0"/>
          </a:p>
          <a:p>
            <a:pPr lvl="1"/>
            <a:endParaRPr lang="en-US" sz="2800" dirty="0" smtClean="0"/>
          </a:p>
          <a:p>
            <a:pPr lvl="1"/>
            <a:endParaRPr lang="en-US" dirty="0" smtClean="0"/>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App Process Sheets</a:t>
            </a:r>
            <a:endParaRPr lang="en-US" dirty="0"/>
          </a:p>
        </p:txBody>
      </p:sp>
      <p:sp>
        <p:nvSpPr>
          <p:cNvPr id="2" name="Content Placeholder 1"/>
          <p:cNvSpPr>
            <a:spLocks noGrp="1"/>
          </p:cNvSpPr>
          <p:nvPr>
            <p:ph idx="1"/>
          </p:nvPr>
        </p:nvSpPr>
        <p:spPr/>
        <p:txBody>
          <a:bodyPr>
            <a:normAutofit/>
          </a:bodyPr>
          <a:lstStyle/>
          <a:p>
            <a:r>
              <a:rPr lang="en-US" dirty="0" smtClean="0"/>
              <a:t>One for EVERY professional program</a:t>
            </a:r>
          </a:p>
          <a:p>
            <a:r>
              <a:rPr lang="en-US" dirty="0" smtClean="0"/>
              <a:t>Use as a guideline to look for more information</a:t>
            </a:r>
            <a:endParaRPr lang="en-US" dirty="0"/>
          </a:p>
        </p:txBody>
      </p:sp>
      <p:sp>
        <p:nvSpPr>
          <p:cNvPr id="4" name="Isosceles Triangle 3"/>
          <p:cNvSpPr/>
          <p:nvPr/>
        </p:nvSpPr>
        <p:spPr>
          <a:xfrm>
            <a:off x="152400" y="6019800"/>
            <a:ext cx="685800" cy="685800"/>
          </a:xfrm>
          <a:prstGeom prst="triangle">
            <a:avLst/>
          </a:prstGeom>
          <a:solidFill>
            <a:schemeClr val="accent5">
              <a:lumMod val="75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Entrance Exams</a:t>
            </a:r>
            <a:endParaRPr lang="en-US" dirty="0"/>
          </a:p>
        </p:txBody>
      </p:sp>
      <p:sp>
        <p:nvSpPr>
          <p:cNvPr id="2" name="Content Placeholder 1"/>
          <p:cNvSpPr>
            <a:spLocks noGrp="1"/>
          </p:cNvSpPr>
          <p:nvPr>
            <p:ph idx="1"/>
          </p:nvPr>
        </p:nvSpPr>
        <p:spPr/>
        <p:txBody>
          <a:bodyPr/>
          <a:lstStyle/>
          <a:p>
            <a:r>
              <a:rPr lang="en-US" dirty="0" smtClean="0"/>
              <a:t>Take the exam when YOU are ready, keeping in mind what the application cycle is for your profession</a:t>
            </a:r>
          </a:p>
          <a:p>
            <a:endParaRPr lang="en-US" dirty="0" smtClean="0"/>
          </a:p>
          <a:p>
            <a:r>
              <a:rPr lang="en-US" dirty="0" smtClean="0"/>
              <a:t>Don’t push the date back!</a:t>
            </a:r>
          </a:p>
          <a:p>
            <a:endParaRPr lang="en-US" dirty="0" smtClean="0"/>
          </a:p>
          <a:p>
            <a:r>
              <a:rPr lang="en-US" dirty="0" smtClean="0"/>
              <a:t>Sites fill up</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Entrance Exams</a:t>
            </a:r>
            <a:endParaRPr lang="en-US" dirty="0"/>
          </a:p>
        </p:txBody>
      </p:sp>
      <p:sp>
        <p:nvSpPr>
          <p:cNvPr id="2" name="Content Placeholder 1"/>
          <p:cNvSpPr>
            <a:spLocks noGrp="1"/>
          </p:cNvSpPr>
          <p:nvPr>
            <p:ph idx="1"/>
          </p:nvPr>
        </p:nvSpPr>
        <p:spPr/>
        <p:txBody>
          <a:bodyPr/>
          <a:lstStyle/>
          <a:p>
            <a:r>
              <a:rPr lang="en-US" dirty="0" smtClean="0"/>
              <a:t>$$$$$$$$$$$</a:t>
            </a:r>
          </a:p>
          <a:p>
            <a:r>
              <a:rPr lang="en-US" dirty="0" smtClean="0"/>
              <a:t>Fee Assistance Programs-Apply Early!</a:t>
            </a:r>
          </a:p>
          <a:p>
            <a:r>
              <a:rPr lang="en-US" dirty="0" smtClean="0"/>
              <a:t>Scheduling exams</a:t>
            </a:r>
          </a:p>
          <a:p>
            <a:r>
              <a:rPr lang="en-US" dirty="0" smtClean="0"/>
              <a:t>Preparation</a:t>
            </a:r>
          </a:p>
          <a:p>
            <a:pPr lvl="1"/>
            <a:r>
              <a:rPr lang="en-US" sz="2800" dirty="0" smtClean="0"/>
              <a:t>Study Materials</a:t>
            </a:r>
          </a:p>
          <a:p>
            <a:pPr lvl="1"/>
            <a:r>
              <a:rPr lang="en-US" sz="2800" dirty="0" smtClean="0"/>
              <a:t>Resource Room</a:t>
            </a:r>
          </a:p>
          <a:p>
            <a:pPr lvl="1"/>
            <a:r>
              <a:rPr lang="en-US" sz="2800" dirty="0" smtClean="0"/>
              <a:t>Electronic Practice Exams (MCAT &amp; PCAT)</a:t>
            </a:r>
          </a:p>
          <a:p>
            <a:pPr lvl="2"/>
            <a:endParaRPr lang="en-US" sz="2800" dirty="0" smtClean="0"/>
          </a:p>
          <a:p>
            <a:pPr lvl="2"/>
            <a:endParaRPr lang="en-US" sz="28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s>
</file>

<file path=ppt/theme/theme1.xml><?xml version="1.0" encoding="utf-8"?>
<a:theme xmlns:a="http://schemas.openxmlformats.org/drawingml/2006/main" name="Solstic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Override>
</file>

<file path=docProps/app.xml><?xml version="1.0" encoding="utf-8"?>
<Properties xmlns="http://schemas.openxmlformats.org/officeDocument/2006/extended-properties" xmlns:vt="http://schemas.openxmlformats.org/officeDocument/2006/docPropsVTypes">
  <Template>Solstice</Template>
  <TotalTime>1063</TotalTime>
  <Words>4182</Words>
  <Application>Microsoft Office PowerPoint</Application>
  <PresentationFormat>On-screen Show (4:3)</PresentationFormat>
  <Paragraphs>564</Paragraphs>
  <Slides>49</Slides>
  <Notes>40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Solstice</vt:lpstr>
      <vt:lpstr>How to Successfully Navigate the Professional School Admissions Process</vt:lpstr>
      <vt:lpstr>Presentation Overview</vt:lpstr>
      <vt:lpstr>What does it take to be a Successful Applicant?</vt:lpstr>
      <vt:lpstr>What does it take to be a Successful Applicant?</vt:lpstr>
      <vt:lpstr>What does it take to be a Successful Applicant?</vt:lpstr>
      <vt:lpstr>What does it take to be a Successful Applicant?</vt:lpstr>
      <vt:lpstr>App Process Sheets</vt:lpstr>
      <vt:lpstr>Entrance Exams</vt:lpstr>
      <vt:lpstr>Entrance Exams</vt:lpstr>
      <vt:lpstr>To Retake Or Not To Retake</vt:lpstr>
      <vt:lpstr>Repeat Score Policies</vt:lpstr>
      <vt:lpstr>Study Plans </vt:lpstr>
      <vt:lpstr>Opening an Application File in CLAS Academic Advising</vt:lpstr>
      <vt:lpstr>GVSU Application Process</vt:lpstr>
      <vt:lpstr>veCollect</vt:lpstr>
      <vt:lpstr>Opening your veCollect Account</vt:lpstr>
      <vt:lpstr>Primary Applications</vt:lpstr>
      <vt:lpstr>TOP 10 TIPS</vt:lpstr>
      <vt:lpstr>Dates We Know Right Now</vt:lpstr>
      <vt:lpstr>APPLY EARLY!</vt:lpstr>
      <vt:lpstr>Parts to the Primary Application</vt:lpstr>
      <vt:lpstr>Parts to the Primary Application – cont.</vt:lpstr>
      <vt:lpstr>Classification of Course Work</vt:lpstr>
      <vt:lpstr>Classification of AP Credit</vt:lpstr>
      <vt:lpstr>Personal Statement</vt:lpstr>
      <vt:lpstr>Personal Statement – cont.</vt:lpstr>
      <vt:lpstr>Selecting Schools &amp; Programs</vt:lpstr>
      <vt:lpstr>Wrapping up the Primary App</vt:lpstr>
      <vt:lpstr>Letters of Recommendation</vt:lpstr>
      <vt:lpstr>How to Request LOR</vt:lpstr>
      <vt:lpstr>What if it’s a Recommendation Form?</vt:lpstr>
      <vt:lpstr>Secondary Applications</vt:lpstr>
      <vt:lpstr>Email Etiquette</vt:lpstr>
      <vt:lpstr>Writing Center</vt:lpstr>
      <vt:lpstr>A little bit about Interviews</vt:lpstr>
      <vt:lpstr>What to take to an Interview</vt:lpstr>
      <vt:lpstr>Follow-Up</vt:lpstr>
      <vt:lpstr>Again, APPLY EARLY!</vt:lpstr>
      <vt:lpstr>Special Programs</vt:lpstr>
      <vt:lpstr>Additional Essays</vt:lpstr>
      <vt:lpstr>Web Sites of Interest</vt:lpstr>
      <vt:lpstr>Snapshot of the Time Line</vt:lpstr>
      <vt:lpstr>Final Thoughts</vt:lpstr>
      <vt:lpstr>Individual Application Checklist</vt:lpstr>
      <vt:lpstr>Criminal Background Check</vt:lpstr>
      <vt:lpstr>Celebrate an Acceptance!</vt:lpstr>
      <vt:lpstr>Declining a Seat</vt:lpstr>
      <vt:lpstr>Questions?</vt:lpstr>
      <vt:lpstr>             You’re Off to Great Places! Dr. Seuss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 Ann Litton</dc:creator>
  <cp:lastModifiedBy>mcdoneke</cp:lastModifiedBy>
  <cp:revision>202</cp:revision>
  <cp:lastPrinted>2012-02-28T14:22:43Z</cp:lastPrinted>
  <dcterms:created xsi:type="dcterms:W3CDTF">2010-11-08T03:34:41Z</dcterms:created>
  <dcterms:modified xsi:type="dcterms:W3CDTF">2012-03-28T19:03:51Z</dcterms:modified>
</cp:coreProperties>
</file>