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38" r:id="rId2"/>
    <p:sldMasterId id="2147483752" r:id="rId3"/>
  </p:sldMasterIdLst>
  <p:notesMasterIdLst>
    <p:notesMasterId r:id="rId59"/>
  </p:notesMasterIdLst>
  <p:handoutMasterIdLst>
    <p:handoutMasterId r:id="rId60"/>
  </p:handoutMasterIdLst>
  <p:sldIdLst>
    <p:sldId id="256" r:id="rId4"/>
    <p:sldId id="602" r:id="rId5"/>
    <p:sldId id="615" r:id="rId6"/>
    <p:sldId id="554" r:id="rId7"/>
    <p:sldId id="625" r:id="rId8"/>
    <p:sldId id="259" r:id="rId9"/>
    <p:sldId id="559" r:id="rId10"/>
    <p:sldId id="560" r:id="rId11"/>
    <p:sldId id="603" r:id="rId12"/>
    <p:sldId id="616" r:id="rId13"/>
    <p:sldId id="526" r:id="rId14"/>
    <p:sldId id="396" r:id="rId15"/>
    <p:sldId id="563" r:id="rId16"/>
    <p:sldId id="604" r:id="rId17"/>
    <p:sldId id="605" r:id="rId18"/>
    <p:sldId id="577" r:id="rId19"/>
    <p:sldId id="638" r:id="rId20"/>
    <p:sldId id="639" r:id="rId21"/>
    <p:sldId id="598" r:id="rId22"/>
    <p:sldId id="606" r:id="rId23"/>
    <p:sldId id="607" r:id="rId24"/>
    <p:sldId id="618" r:id="rId25"/>
    <p:sldId id="621" r:id="rId26"/>
    <p:sldId id="556" r:id="rId27"/>
    <p:sldId id="580" r:id="rId28"/>
    <p:sldId id="557" r:id="rId29"/>
    <p:sldId id="518" r:id="rId30"/>
    <p:sldId id="551" r:id="rId31"/>
    <p:sldId id="622" r:id="rId32"/>
    <p:sldId id="465" r:id="rId33"/>
    <p:sldId id="562" r:id="rId34"/>
    <p:sldId id="595" r:id="rId35"/>
    <p:sldId id="552" r:id="rId36"/>
    <p:sldId id="624" r:id="rId37"/>
    <p:sldId id="553" r:id="rId38"/>
    <p:sldId id="565" r:id="rId39"/>
    <p:sldId id="568" r:id="rId40"/>
    <p:sldId id="626" r:id="rId41"/>
    <p:sldId id="566" r:id="rId42"/>
    <p:sldId id="627" r:id="rId43"/>
    <p:sldId id="574" r:id="rId44"/>
    <p:sldId id="567" r:id="rId45"/>
    <p:sldId id="630" r:id="rId46"/>
    <p:sldId id="640" r:id="rId47"/>
    <p:sldId id="641" r:id="rId48"/>
    <p:sldId id="629" r:id="rId49"/>
    <p:sldId id="632" r:id="rId50"/>
    <p:sldId id="633" r:id="rId51"/>
    <p:sldId id="634" r:id="rId52"/>
    <p:sldId id="635" r:id="rId53"/>
    <p:sldId id="631" r:id="rId54"/>
    <p:sldId id="583" r:id="rId55"/>
    <p:sldId id="584" r:id="rId56"/>
    <p:sldId id="614" r:id="rId57"/>
    <p:sldId id="514" r:id="rId5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EAB8B8"/>
    <a:srgbClr val="0000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636" autoAdjust="0"/>
    <p:restoredTop sz="86397" autoAdjust="0"/>
  </p:normalViewPr>
  <p:slideViewPr>
    <p:cSldViewPr>
      <p:cViewPr varScale="1">
        <p:scale>
          <a:sx n="52" d="100"/>
          <a:sy n="52" d="100"/>
        </p:scale>
        <p:origin x="619" y="29"/>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8149"/>
    </p:cViewPr>
  </p:sorterViewPr>
  <p:notesViewPr>
    <p:cSldViewPr>
      <p:cViewPr varScale="1">
        <p:scale>
          <a:sx n="59" d="100"/>
          <a:sy n="59" d="100"/>
        </p:scale>
        <p:origin x="-1212"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C:\Users\matthewa\Desktop\All%20files\AUTISM%20GRANT\Evaluation%20and%20Outcomes\State%20data\ASD%20numbers\ASD%20total%20in%20MI%20chart%2015-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2800" baseline="0" dirty="0" smtClean="0"/>
              <a:t>Michigan K-12 </a:t>
            </a:r>
            <a:r>
              <a:rPr lang="en-US" sz="2800" baseline="0" dirty="0"/>
              <a:t>Students with an ASD Eligibility</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Data!$B$2</c:f>
              <c:strCache>
                <c:ptCount val="1"/>
                <c:pt idx="0">
                  <c:v> </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cat>
            <c:numRef>
              <c:f>Data!$A$3:$A$29</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Data!$B$3:$B$29</c:f>
              <c:numCache>
                <c:formatCode>General</c:formatCode>
                <c:ptCount val="27"/>
                <c:pt idx="0">
                  <c:v>1208</c:v>
                </c:pt>
                <c:pt idx="1">
                  <c:v>1342</c:v>
                </c:pt>
                <c:pt idx="2">
                  <c:v>1543</c:v>
                </c:pt>
                <c:pt idx="3">
                  <c:v>1760</c:v>
                </c:pt>
                <c:pt idx="4">
                  <c:v>2024</c:v>
                </c:pt>
                <c:pt idx="5">
                  <c:v>2308</c:v>
                </c:pt>
                <c:pt idx="6">
                  <c:v>2648</c:v>
                </c:pt>
                <c:pt idx="7">
                  <c:v>3083</c:v>
                </c:pt>
                <c:pt idx="8">
                  <c:v>3737</c:v>
                </c:pt>
                <c:pt idx="9">
                  <c:v>4260</c:v>
                </c:pt>
                <c:pt idx="10">
                  <c:v>4930</c:v>
                </c:pt>
                <c:pt idx="11">
                  <c:v>5682</c:v>
                </c:pt>
                <c:pt idx="12">
                  <c:v>6546</c:v>
                </c:pt>
                <c:pt idx="13">
                  <c:v>7533</c:v>
                </c:pt>
                <c:pt idx="14">
                  <c:v>8650</c:v>
                </c:pt>
                <c:pt idx="15">
                  <c:v>10133</c:v>
                </c:pt>
                <c:pt idx="16">
                  <c:v>11366</c:v>
                </c:pt>
                <c:pt idx="17">
                  <c:v>12595</c:v>
                </c:pt>
                <c:pt idx="18">
                  <c:v>13839</c:v>
                </c:pt>
                <c:pt idx="19">
                  <c:v>14760</c:v>
                </c:pt>
                <c:pt idx="20">
                  <c:v>15403</c:v>
                </c:pt>
                <c:pt idx="21">
                  <c:v>15976</c:v>
                </c:pt>
                <c:pt idx="22">
                  <c:v>16730</c:v>
                </c:pt>
                <c:pt idx="23">
                  <c:v>17444</c:v>
                </c:pt>
                <c:pt idx="24">
                  <c:v>17986</c:v>
                </c:pt>
                <c:pt idx="25">
                  <c:v>18746</c:v>
                </c:pt>
                <c:pt idx="26" formatCode="#,##0">
                  <c:v>19632</c:v>
                </c:pt>
              </c:numCache>
            </c:numRef>
          </c:val>
          <c:smooth val="0"/>
          <c:extLst xmlns:c16r2="http://schemas.microsoft.com/office/drawing/2015/06/chart">
            <c:ext xmlns:c16="http://schemas.microsoft.com/office/drawing/2014/chart" uri="{C3380CC4-5D6E-409C-BE32-E72D297353CC}">
              <c16:uniqueId val="{00000000-8E08-49AA-94AA-A9F519D37111}"/>
            </c:ext>
          </c:extLst>
        </c:ser>
        <c:dLbls>
          <c:showLegendKey val="0"/>
          <c:showVal val="0"/>
          <c:showCatName val="0"/>
          <c:showSerName val="0"/>
          <c:showPercent val="0"/>
          <c:showBubbleSize val="0"/>
        </c:dLbls>
        <c:smooth val="0"/>
        <c:axId val="256354192"/>
        <c:axId val="256354736"/>
      </c:lineChart>
      <c:catAx>
        <c:axId val="256354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6354736"/>
        <c:crossesAt val="0"/>
        <c:auto val="1"/>
        <c:lblAlgn val="ctr"/>
        <c:lblOffset val="100"/>
        <c:noMultiLvlLbl val="0"/>
      </c:catAx>
      <c:valAx>
        <c:axId val="256354736"/>
        <c:scaling>
          <c:orientation val="minMax"/>
          <c:max val="22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800" baseline="0" dirty="0"/>
                  <a:t>Number of Students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6354192"/>
        <c:crosses val="autoZero"/>
        <c:crossBetween val="between"/>
      </c:valAx>
      <c:spPr>
        <a:noFill/>
        <a:ln>
          <a:noFill/>
        </a:ln>
        <a:effectLst/>
      </c:spPr>
    </c:plotArea>
    <c:plotVisOnly val="1"/>
    <c:dispBlanksAs val="gap"/>
    <c:showDLblsOverMax val="0"/>
  </c:chart>
  <c:spPr>
    <a:noFill/>
    <a:ln>
      <a:noFill/>
    </a:ln>
    <a:effectLst/>
  </c:spPr>
  <c:txPr>
    <a:bodyPr/>
    <a:lstStyle/>
    <a:p>
      <a:pPr>
        <a:defRPr sz="1100" baseline="0"/>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0.89428</cdr:x>
      <cdr:y>0.12007</cdr:y>
    </cdr:from>
    <cdr:to>
      <cdr:x>0.98269</cdr:x>
      <cdr:y>0.17872</cdr:y>
    </cdr:to>
    <cdr:sp macro="" textlink="">
      <cdr:nvSpPr>
        <cdr:cNvPr id="3" name="Text Box 2"/>
        <cdr:cNvSpPr txBox="1">
          <a:spLocks xmlns:a="http://schemas.openxmlformats.org/drawingml/2006/main" noChangeArrowheads="1"/>
        </cdr:cNvSpPr>
      </cdr:nvSpPr>
      <cdr:spPr bwMode="auto">
        <a:xfrm xmlns:a="http://schemas.openxmlformats.org/drawingml/2006/main">
          <a:off x="7741449" y="754274"/>
          <a:ext cx="765337" cy="3684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36576" tIns="27432"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800" b="1" i="0" u="none" strike="noStrike" baseline="0" dirty="0">
              <a:solidFill>
                <a:schemeClr val="tx2">
                  <a:lumMod val="50000"/>
                </a:schemeClr>
              </a:solidFill>
              <a:latin typeface="Arial"/>
              <a:cs typeface="Arial"/>
            </a:rPr>
            <a:t>19,632</a:t>
          </a:r>
        </a:p>
      </cdr:txBody>
    </cdr:sp>
  </cdr:relSizeAnchor>
  <cdr:relSizeAnchor xmlns:cdr="http://schemas.openxmlformats.org/drawingml/2006/chartDrawing">
    <cdr:from>
      <cdr:x>0.13061</cdr:x>
      <cdr:y>0.81941</cdr:y>
    </cdr:from>
    <cdr:to>
      <cdr:x>0.21122</cdr:x>
      <cdr:y>0.86328</cdr:y>
    </cdr:to>
    <cdr:sp macro="" textlink="">
      <cdr:nvSpPr>
        <cdr:cNvPr id="4" name="Text Box 1"/>
        <cdr:cNvSpPr txBox="1">
          <a:spLocks xmlns:a="http://schemas.openxmlformats.org/drawingml/2006/main" noChangeArrowheads="1"/>
        </cdr:cNvSpPr>
      </cdr:nvSpPr>
      <cdr:spPr bwMode="auto">
        <a:xfrm xmlns:a="http://schemas.openxmlformats.org/drawingml/2006/main">
          <a:off x="1130300" y="5151211"/>
          <a:ext cx="697592" cy="27577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36576" tIns="27432"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800" b="1" i="0" u="none" strike="noStrike" baseline="0" dirty="0">
              <a:solidFill>
                <a:schemeClr val="tx2">
                  <a:lumMod val="50000"/>
                </a:schemeClr>
              </a:solidFill>
              <a:latin typeface="Arial"/>
              <a:cs typeface="Arial"/>
            </a:rPr>
            <a:t>1,208</a:t>
          </a:r>
        </a:p>
      </cdr:txBody>
    </cdr:sp>
  </cdr:relSizeAnchor>
  <cdr:relSizeAnchor xmlns:cdr="http://schemas.openxmlformats.org/drawingml/2006/chartDrawing">
    <cdr:from>
      <cdr:x>0.77288</cdr:x>
      <cdr:y>0.52426</cdr:y>
    </cdr:from>
    <cdr:to>
      <cdr:x>0.96653</cdr:x>
      <cdr:y>0.90028</cdr:y>
    </cdr:to>
    <cdr:sp macro="" textlink="">
      <cdr:nvSpPr>
        <cdr:cNvPr id="2" name="Rectangle 1"/>
        <cdr:cNvSpPr/>
      </cdr:nvSpPr>
      <cdr:spPr bwMode="auto">
        <a:xfrm xmlns:a="http://schemas.openxmlformats.org/drawingml/2006/main">
          <a:off x="6690537" y="3293435"/>
          <a:ext cx="1676400" cy="2362200"/>
        </a:xfrm>
        <a:prstGeom xmlns:a="http://schemas.openxmlformats.org/drawingml/2006/main" prst="rect">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pPr algn="ctr"/>
          <a:endParaRPr lang="en-US" sz="1800" baseline="0" dirty="0">
            <a:solidFill>
              <a:schemeClr val="tx2">
                <a:lumMod val="50000"/>
              </a:schemeClr>
            </a:solidFill>
            <a:latin typeface="Arial" pitchFamily="34" charset="0"/>
            <a:cs typeface="Arial" pitchFamily="34" charset="0"/>
          </a:endParaRPr>
        </a:p>
        <a:p xmlns:a="http://schemas.openxmlformats.org/drawingml/2006/main">
          <a:pPr algn="ctr"/>
          <a:r>
            <a:rPr lang="en-US" sz="1800" baseline="0" dirty="0">
              <a:solidFill>
                <a:schemeClr val="tx2">
                  <a:lumMod val="50000"/>
                </a:schemeClr>
              </a:solidFill>
              <a:latin typeface="Arial" pitchFamily="34" charset="0"/>
              <a:cs typeface="Arial" pitchFamily="34" charset="0"/>
            </a:rPr>
            <a:t>9.5% of the population of students receiving special education services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40" cy="469424"/>
          </a:xfrm>
          <a:prstGeom prst="rect">
            <a:avLst/>
          </a:prstGeom>
        </p:spPr>
        <p:txBody>
          <a:bodyPr vert="horz" lIns="93857" tIns="46929" rIns="93857" bIns="46929" rtlCol="0"/>
          <a:lstStyle>
            <a:lvl1pPr algn="l">
              <a:defRPr sz="1200"/>
            </a:lvl1pPr>
          </a:lstStyle>
          <a:p>
            <a:endParaRPr lang="en-US"/>
          </a:p>
        </p:txBody>
      </p:sp>
      <p:sp>
        <p:nvSpPr>
          <p:cNvPr id="3" name="Date Placeholder 2"/>
          <p:cNvSpPr>
            <a:spLocks noGrp="1"/>
          </p:cNvSpPr>
          <p:nvPr>
            <p:ph type="dt" sz="quarter" idx="1"/>
          </p:nvPr>
        </p:nvSpPr>
        <p:spPr>
          <a:xfrm>
            <a:off x="4023094" y="0"/>
            <a:ext cx="3077740" cy="469424"/>
          </a:xfrm>
          <a:prstGeom prst="rect">
            <a:avLst/>
          </a:prstGeom>
        </p:spPr>
        <p:txBody>
          <a:bodyPr vert="horz" lIns="93857" tIns="46929" rIns="93857" bIns="46929" rtlCol="0"/>
          <a:lstStyle>
            <a:lvl1pPr algn="r">
              <a:defRPr sz="1200"/>
            </a:lvl1pPr>
          </a:lstStyle>
          <a:p>
            <a:fld id="{5C1AA0C8-AD5A-4C81-B8BA-DAA5655C7F33}" type="datetimeFigureOut">
              <a:rPr lang="en-US" smtClean="0"/>
              <a:t>2/27/2018</a:t>
            </a:fld>
            <a:endParaRPr lang="en-US"/>
          </a:p>
        </p:txBody>
      </p:sp>
      <p:sp>
        <p:nvSpPr>
          <p:cNvPr id="4" name="Footer Placeholder 3"/>
          <p:cNvSpPr>
            <a:spLocks noGrp="1"/>
          </p:cNvSpPr>
          <p:nvPr>
            <p:ph type="ftr" sz="quarter" idx="2"/>
          </p:nvPr>
        </p:nvSpPr>
        <p:spPr>
          <a:xfrm>
            <a:off x="1" y="8917421"/>
            <a:ext cx="3077740" cy="469424"/>
          </a:xfrm>
          <a:prstGeom prst="rect">
            <a:avLst/>
          </a:prstGeom>
        </p:spPr>
        <p:txBody>
          <a:bodyPr vert="horz" lIns="93857" tIns="46929" rIns="93857" bIns="46929" rtlCol="0" anchor="b"/>
          <a:lstStyle>
            <a:lvl1pPr algn="l">
              <a:defRPr sz="1200"/>
            </a:lvl1pPr>
          </a:lstStyle>
          <a:p>
            <a:endParaRPr lang="en-US"/>
          </a:p>
        </p:txBody>
      </p:sp>
      <p:sp>
        <p:nvSpPr>
          <p:cNvPr id="5" name="Slide Number Placeholder 4"/>
          <p:cNvSpPr>
            <a:spLocks noGrp="1"/>
          </p:cNvSpPr>
          <p:nvPr>
            <p:ph type="sldNum" sz="quarter" idx="3"/>
          </p:nvPr>
        </p:nvSpPr>
        <p:spPr>
          <a:xfrm>
            <a:off x="4023094" y="8917421"/>
            <a:ext cx="3077740" cy="469424"/>
          </a:xfrm>
          <a:prstGeom prst="rect">
            <a:avLst/>
          </a:prstGeom>
        </p:spPr>
        <p:txBody>
          <a:bodyPr vert="horz" lIns="93857" tIns="46929" rIns="93857" bIns="46929" rtlCol="0" anchor="b"/>
          <a:lstStyle>
            <a:lvl1pPr algn="r">
              <a:defRPr sz="1200"/>
            </a:lvl1pPr>
          </a:lstStyle>
          <a:p>
            <a:fld id="{9BB7DEA9-23BA-4C9B-A552-F59733556EEB}" type="slidenum">
              <a:rPr lang="en-US" smtClean="0"/>
              <a:t>‹#›</a:t>
            </a:fld>
            <a:endParaRPr lang="en-US"/>
          </a:p>
        </p:txBody>
      </p:sp>
    </p:spTree>
    <p:extLst>
      <p:ext uri="{BB962C8B-B14F-4D97-AF65-F5344CB8AC3E}">
        <p14:creationId xmlns:p14="http://schemas.microsoft.com/office/powerpoint/2010/main" val="2608935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40" cy="469424"/>
          </a:xfrm>
          <a:prstGeom prst="rect">
            <a:avLst/>
          </a:prstGeom>
        </p:spPr>
        <p:txBody>
          <a:bodyPr vert="horz" lIns="93857" tIns="46929" rIns="93857" bIns="46929" rtlCol="0"/>
          <a:lstStyle>
            <a:lvl1pPr algn="l">
              <a:defRPr sz="1200"/>
            </a:lvl1pPr>
          </a:lstStyle>
          <a:p>
            <a:endParaRPr lang="en-US"/>
          </a:p>
        </p:txBody>
      </p:sp>
      <p:sp>
        <p:nvSpPr>
          <p:cNvPr id="3" name="Date Placeholder 2"/>
          <p:cNvSpPr>
            <a:spLocks noGrp="1"/>
          </p:cNvSpPr>
          <p:nvPr>
            <p:ph type="dt" idx="1"/>
          </p:nvPr>
        </p:nvSpPr>
        <p:spPr>
          <a:xfrm>
            <a:off x="4023094" y="0"/>
            <a:ext cx="3077740" cy="469424"/>
          </a:xfrm>
          <a:prstGeom prst="rect">
            <a:avLst/>
          </a:prstGeom>
        </p:spPr>
        <p:txBody>
          <a:bodyPr vert="horz" lIns="93857" tIns="46929" rIns="93857" bIns="46929" rtlCol="0"/>
          <a:lstStyle>
            <a:lvl1pPr algn="r">
              <a:defRPr sz="1200"/>
            </a:lvl1pPr>
          </a:lstStyle>
          <a:p>
            <a:fld id="{A42DFD55-51AC-4662-8320-10AC010998E9}" type="datetimeFigureOut">
              <a:rPr lang="en-US" smtClean="0"/>
              <a:pPr/>
              <a:t>2/27/2018</a:t>
            </a:fld>
            <a:endParaRPr lang="en-US"/>
          </a:p>
        </p:txBody>
      </p:sp>
      <p:sp>
        <p:nvSpPr>
          <p:cNvPr id="4" name="Slide Image Placeholder 3"/>
          <p:cNvSpPr>
            <a:spLocks noGrp="1" noRot="1" noChangeAspect="1"/>
          </p:cNvSpPr>
          <p:nvPr>
            <p:ph type="sldImg" idx="2"/>
          </p:nvPr>
        </p:nvSpPr>
        <p:spPr>
          <a:xfrm>
            <a:off x="1206500" y="704850"/>
            <a:ext cx="4689475" cy="3517900"/>
          </a:xfrm>
          <a:prstGeom prst="rect">
            <a:avLst/>
          </a:prstGeom>
          <a:noFill/>
          <a:ln w="12700">
            <a:solidFill>
              <a:prstClr val="black"/>
            </a:solidFill>
          </a:ln>
        </p:spPr>
        <p:txBody>
          <a:bodyPr vert="horz" lIns="93857" tIns="46929" rIns="93857" bIns="46929" rtlCol="0" anchor="ctr"/>
          <a:lstStyle/>
          <a:p>
            <a:endParaRPr lang="en-US"/>
          </a:p>
        </p:txBody>
      </p:sp>
      <p:sp>
        <p:nvSpPr>
          <p:cNvPr id="5" name="Notes Placeholder 4"/>
          <p:cNvSpPr>
            <a:spLocks noGrp="1"/>
          </p:cNvSpPr>
          <p:nvPr>
            <p:ph type="body" sz="quarter" idx="3"/>
          </p:nvPr>
        </p:nvSpPr>
        <p:spPr>
          <a:xfrm>
            <a:off x="710248" y="4459528"/>
            <a:ext cx="5681980" cy="4224814"/>
          </a:xfrm>
          <a:prstGeom prst="rect">
            <a:avLst/>
          </a:prstGeom>
        </p:spPr>
        <p:txBody>
          <a:bodyPr vert="horz" lIns="93857" tIns="46929" rIns="93857" bIns="469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17421"/>
            <a:ext cx="3077740" cy="469424"/>
          </a:xfrm>
          <a:prstGeom prst="rect">
            <a:avLst/>
          </a:prstGeom>
        </p:spPr>
        <p:txBody>
          <a:bodyPr vert="horz" lIns="93857" tIns="46929" rIns="93857" bIns="46929"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1"/>
            <a:ext cx="3077740" cy="469424"/>
          </a:xfrm>
          <a:prstGeom prst="rect">
            <a:avLst/>
          </a:prstGeom>
        </p:spPr>
        <p:txBody>
          <a:bodyPr vert="horz" lIns="93857" tIns="46929" rIns="93857" bIns="46929" rtlCol="0" anchor="b"/>
          <a:lstStyle>
            <a:lvl1pPr algn="r">
              <a:defRPr sz="1200"/>
            </a:lvl1pPr>
          </a:lstStyle>
          <a:p>
            <a:fld id="{45E08FD1-30CF-4A14-AE61-87568177C768}" type="slidenum">
              <a:rPr lang="en-US" smtClean="0"/>
              <a:pPr/>
              <a:t>‹#›</a:t>
            </a:fld>
            <a:endParaRPr lang="en-US"/>
          </a:p>
        </p:txBody>
      </p:sp>
    </p:spTree>
    <p:extLst>
      <p:ext uri="{BB962C8B-B14F-4D97-AF65-F5344CB8AC3E}">
        <p14:creationId xmlns:p14="http://schemas.microsoft.com/office/powerpoint/2010/main" val="304628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nsidehighered.com/views/2016/09/13/making-college-work-students-autism-essay"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conomist.com/news/briefing/21696928-children-rich-world-are-far-more-likely-be-diagnosed-autism-past-why/tw/te/bl/ed/spectrumshif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E08FD1-30CF-4A14-AE61-87568177C768}" type="slidenum">
              <a:rPr lang="en-US" smtClean="0"/>
              <a:pPr/>
              <a:t>1</a:t>
            </a:fld>
            <a:endParaRPr lang="en-US"/>
          </a:p>
        </p:txBody>
      </p:sp>
    </p:spTree>
    <p:extLst>
      <p:ext uri="{BB962C8B-B14F-4D97-AF65-F5344CB8AC3E}">
        <p14:creationId xmlns:p14="http://schemas.microsoft.com/office/powerpoint/2010/main" val="295256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0:14-1:29 (or 2:50)</a:t>
            </a:r>
            <a:endParaRPr lang="en-US" dirty="0"/>
          </a:p>
        </p:txBody>
      </p:sp>
      <p:sp>
        <p:nvSpPr>
          <p:cNvPr id="4" name="Slide Number Placeholder 3"/>
          <p:cNvSpPr>
            <a:spLocks noGrp="1"/>
          </p:cNvSpPr>
          <p:nvPr>
            <p:ph type="sldNum" sz="quarter" idx="10"/>
          </p:nvPr>
        </p:nvSpPr>
        <p:spPr/>
        <p:txBody>
          <a:bodyPr/>
          <a:lstStyle/>
          <a:p>
            <a:fld id="{19BE1BCF-D244-4239-991A-2C2381FB8AE7}" type="slidenum">
              <a:rPr lang="en-US" smtClean="0"/>
              <a:t>33</a:t>
            </a:fld>
            <a:endParaRPr lang="en-US"/>
          </a:p>
        </p:txBody>
      </p:sp>
    </p:spTree>
    <p:extLst>
      <p:ext uri="{BB962C8B-B14F-4D97-AF65-F5344CB8AC3E}">
        <p14:creationId xmlns:p14="http://schemas.microsoft.com/office/powerpoint/2010/main" val="3672689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76">
              <a:defRPr/>
            </a:pPr>
            <a:r>
              <a:rPr lang="en-US" dirty="0" smtClean="0"/>
              <a:t>12:35-15:35</a:t>
            </a:r>
            <a:endParaRPr lang="en-US" dirty="0"/>
          </a:p>
          <a:p>
            <a:endParaRPr lang="en-US" dirty="0"/>
          </a:p>
        </p:txBody>
      </p:sp>
      <p:sp>
        <p:nvSpPr>
          <p:cNvPr id="4" name="Slide Number Placeholder 3"/>
          <p:cNvSpPr>
            <a:spLocks noGrp="1"/>
          </p:cNvSpPr>
          <p:nvPr>
            <p:ph type="sldNum" sz="quarter" idx="10"/>
          </p:nvPr>
        </p:nvSpPr>
        <p:spPr/>
        <p:txBody>
          <a:bodyPr/>
          <a:lstStyle/>
          <a:p>
            <a:fld id="{19BE1BCF-D244-4239-991A-2C2381FB8AE7}" type="slidenum">
              <a:rPr lang="en-US" smtClean="0"/>
              <a:t>35</a:t>
            </a:fld>
            <a:endParaRPr lang="en-US"/>
          </a:p>
        </p:txBody>
      </p:sp>
    </p:spTree>
    <p:extLst>
      <p:ext uri="{BB962C8B-B14F-4D97-AF65-F5344CB8AC3E}">
        <p14:creationId xmlns:p14="http://schemas.microsoft.com/office/powerpoint/2010/main" val="3320897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270">
              <a:defRPr/>
            </a:pPr>
            <a:r>
              <a:rPr lang="en-US" dirty="0" smtClean="0">
                <a:hlinkClick r:id="rId3"/>
              </a:rPr>
              <a:t>https://www.insidehighered.com/views/2016/09/13/making-college-work-students-autism-essay</a:t>
            </a:r>
            <a:r>
              <a:rPr lang="en-US" dirty="0" smtClean="0"/>
              <a:t> </a:t>
            </a:r>
          </a:p>
          <a:p>
            <a:endParaRPr lang="en-US" dirty="0"/>
          </a:p>
        </p:txBody>
      </p:sp>
      <p:sp>
        <p:nvSpPr>
          <p:cNvPr id="4" name="Slide Number Placeholder 3"/>
          <p:cNvSpPr>
            <a:spLocks noGrp="1"/>
          </p:cNvSpPr>
          <p:nvPr>
            <p:ph type="sldNum" sz="quarter" idx="10"/>
          </p:nvPr>
        </p:nvSpPr>
        <p:spPr/>
        <p:txBody>
          <a:bodyPr/>
          <a:lstStyle/>
          <a:p>
            <a:fld id="{45E08FD1-30CF-4A14-AE61-87568177C768}" type="slidenum">
              <a:rPr lang="en-US" smtClean="0"/>
              <a:pPr/>
              <a:t>36</a:t>
            </a:fld>
            <a:endParaRPr lang="en-US"/>
          </a:p>
        </p:txBody>
      </p:sp>
    </p:spTree>
    <p:extLst>
      <p:ext uri="{BB962C8B-B14F-4D97-AF65-F5344CB8AC3E}">
        <p14:creationId xmlns:p14="http://schemas.microsoft.com/office/powerpoint/2010/main" val="4294540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270">
              <a:defRPr/>
            </a:pPr>
            <a:r>
              <a:rPr lang="en-US" dirty="0" smtClean="0"/>
              <a:t>http://www.umassd.edu/dss/resources/facultystaff/howtoteachandaccommodate/howtoteachautismspectrum/</a:t>
            </a:r>
          </a:p>
          <a:p>
            <a:endParaRPr lang="en-US" dirty="0"/>
          </a:p>
        </p:txBody>
      </p:sp>
      <p:sp>
        <p:nvSpPr>
          <p:cNvPr id="4" name="Slide Number Placeholder 3"/>
          <p:cNvSpPr>
            <a:spLocks noGrp="1"/>
          </p:cNvSpPr>
          <p:nvPr>
            <p:ph type="sldNum" sz="quarter" idx="10"/>
          </p:nvPr>
        </p:nvSpPr>
        <p:spPr/>
        <p:txBody>
          <a:bodyPr/>
          <a:lstStyle/>
          <a:p>
            <a:fld id="{FEA89B81-C4F9-4DB3-A912-78EC404381FA}" type="slidenum">
              <a:rPr lang="en-US" smtClean="0"/>
              <a:t>37</a:t>
            </a:fld>
            <a:endParaRPr lang="en-US"/>
          </a:p>
        </p:txBody>
      </p:sp>
    </p:spTree>
    <p:extLst>
      <p:ext uri="{BB962C8B-B14F-4D97-AF65-F5344CB8AC3E}">
        <p14:creationId xmlns:p14="http://schemas.microsoft.com/office/powerpoint/2010/main" val="835588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https://www.insidehighered.com/views/2016/09/13/making-college-work-students-autism-essay</a:t>
            </a:r>
            <a:endParaRPr lang="en-US" dirty="0"/>
          </a:p>
        </p:txBody>
      </p:sp>
      <p:sp>
        <p:nvSpPr>
          <p:cNvPr id="4" name="Slide Number Placeholder 3"/>
          <p:cNvSpPr>
            <a:spLocks noGrp="1"/>
          </p:cNvSpPr>
          <p:nvPr>
            <p:ph type="sldNum" sz="quarter" idx="10"/>
          </p:nvPr>
        </p:nvSpPr>
        <p:spPr/>
        <p:txBody>
          <a:bodyPr/>
          <a:lstStyle/>
          <a:p>
            <a:fld id="{FEA89B81-C4F9-4DB3-A912-78EC404381FA}" type="slidenum">
              <a:rPr lang="en-US" smtClean="0"/>
              <a:t>39</a:t>
            </a:fld>
            <a:endParaRPr lang="en-US"/>
          </a:p>
        </p:txBody>
      </p:sp>
    </p:spTree>
    <p:extLst>
      <p:ext uri="{BB962C8B-B14F-4D97-AF65-F5344CB8AC3E}">
        <p14:creationId xmlns:p14="http://schemas.microsoft.com/office/powerpoint/2010/main" val="4216230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Gobbo</a:t>
            </a:r>
            <a:r>
              <a:rPr lang="en-US" b="1" dirty="0"/>
              <a:t> and </a:t>
            </a:r>
            <a:r>
              <a:rPr lang="en-US" b="1" dirty="0" err="1"/>
              <a:t>Shmulsky</a:t>
            </a:r>
            <a:r>
              <a:rPr lang="en-US" b="1" dirty="0"/>
              <a:t> (2014)</a:t>
            </a:r>
          </a:p>
          <a:p>
            <a:r>
              <a:rPr lang="en-US" dirty="0" smtClean="0"/>
              <a:t>http://dsq-sds.org/article/view/5053/4412 </a:t>
            </a:r>
            <a:endParaRPr lang="en-US" dirty="0"/>
          </a:p>
        </p:txBody>
      </p:sp>
      <p:sp>
        <p:nvSpPr>
          <p:cNvPr id="4" name="Slide Number Placeholder 3"/>
          <p:cNvSpPr>
            <a:spLocks noGrp="1"/>
          </p:cNvSpPr>
          <p:nvPr>
            <p:ph type="sldNum" sz="quarter" idx="10"/>
          </p:nvPr>
        </p:nvSpPr>
        <p:spPr/>
        <p:txBody>
          <a:bodyPr/>
          <a:lstStyle/>
          <a:p>
            <a:fld id="{FEA89B81-C4F9-4DB3-A912-78EC404381FA}" type="slidenum">
              <a:rPr lang="en-US" smtClean="0"/>
              <a:t>41</a:t>
            </a:fld>
            <a:endParaRPr lang="en-US"/>
          </a:p>
        </p:txBody>
      </p:sp>
    </p:spTree>
    <p:extLst>
      <p:ext uri="{BB962C8B-B14F-4D97-AF65-F5344CB8AC3E}">
        <p14:creationId xmlns:p14="http://schemas.microsoft.com/office/powerpoint/2010/main" val="463659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http://www.umassd.edu/dss/resources/facultystaff/howtoteachandaccommodate/howtoteachautismspectrum/</a:t>
            </a:r>
            <a:endParaRPr lang="en-US" dirty="0"/>
          </a:p>
        </p:txBody>
      </p:sp>
      <p:sp>
        <p:nvSpPr>
          <p:cNvPr id="4" name="Slide Number Placeholder 3"/>
          <p:cNvSpPr>
            <a:spLocks noGrp="1"/>
          </p:cNvSpPr>
          <p:nvPr>
            <p:ph type="sldNum" sz="quarter" idx="10"/>
          </p:nvPr>
        </p:nvSpPr>
        <p:spPr/>
        <p:txBody>
          <a:bodyPr/>
          <a:lstStyle/>
          <a:p>
            <a:fld id="{FEA89B81-C4F9-4DB3-A912-78EC404381FA}" type="slidenum">
              <a:rPr lang="en-US" smtClean="0"/>
              <a:t>42</a:t>
            </a:fld>
            <a:endParaRPr lang="en-US"/>
          </a:p>
        </p:txBody>
      </p:sp>
    </p:spTree>
    <p:extLst>
      <p:ext uri="{BB962C8B-B14F-4D97-AF65-F5344CB8AC3E}">
        <p14:creationId xmlns:p14="http://schemas.microsoft.com/office/powerpoint/2010/main" val="202483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xfrm>
            <a:off x="3928517" y="8759269"/>
            <a:ext cx="3005387" cy="462699"/>
          </a:xfrm>
          <a:prstGeom prst="rect">
            <a:avLst/>
          </a:prstGeom>
          <a:noFill/>
        </p:spPr>
        <p:txBody>
          <a:bodyPr/>
          <a:lstStyle>
            <a:lvl1pPr eaLnBrk="0" hangingPunct="0">
              <a:defRPr>
                <a:solidFill>
                  <a:schemeClr val="tx1"/>
                </a:solidFill>
                <a:latin typeface="Arial" pitchFamily="34" charset="0"/>
              </a:defRPr>
            </a:lvl1pPr>
            <a:lvl2pPr marL="750157" indent="-288522" eaLnBrk="0" hangingPunct="0">
              <a:defRPr>
                <a:solidFill>
                  <a:schemeClr val="tx1"/>
                </a:solidFill>
                <a:latin typeface="Arial" pitchFamily="34" charset="0"/>
              </a:defRPr>
            </a:lvl2pPr>
            <a:lvl3pPr marL="1154087" indent="-230817" eaLnBrk="0" hangingPunct="0">
              <a:defRPr>
                <a:solidFill>
                  <a:schemeClr val="tx1"/>
                </a:solidFill>
                <a:latin typeface="Arial" pitchFamily="34" charset="0"/>
              </a:defRPr>
            </a:lvl3pPr>
            <a:lvl4pPr marL="1615722" indent="-230817" eaLnBrk="0" hangingPunct="0">
              <a:defRPr>
                <a:solidFill>
                  <a:schemeClr val="tx1"/>
                </a:solidFill>
                <a:latin typeface="Arial" pitchFamily="34" charset="0"/>
              </a:defRPr>
            </a:lvl4pPr>
            <a:lvl5pPr marL="2077357" indent="-230817" eaLnBrk="0" hangingPunct="0">
              <a:defRPr>
                <a:solidFill>
                  <a:schemeClr val="tx1"/>
                </a:solidFill>
                <a:latin typeface="Arial" pitchFamily="34" charset="0"/>
              </a:defRPr>
            </a:lvl5pPr>
            <a:lvl6pPr marL="2538992" indent="-230817" eaLnBrk="0" fontAlgn="base" hangingPunct="0">
              <a:spcBef>
                <a:spcPct val="0"/>
              </a:spcBef>
              <a:spcAft>
                <a:spcPct val="0"/>
              </a:spcAft>
              <a:defRPr>
                <a:solidFill>
                  <a:schemeClr val="tx1"/>
                </a:solidFill>
                <a:latin typeface="Arial" pitchFamily="34" charset="0"/>
              </a:defRPr>
            </a:lvl6pPr>
            <a:lvl7pPr marL="3000626" indent="-230817" eaLnBrk="0" fontAlgn="base" hangingPunct="0">
              <a:spcBef>
                <a:spcPct val="0"/>
              </a:spcBef>
              <a:spcAft>
                <a:spcPct val="0"/>
              </a:spcAft>
              <a:defRPr>
                <a:solidFill>
                  <a:schemeClr val="tx1"/>
                </a:solidFill>
                <a:latin typeface="Arial" pitchFamily="34" charset="0"/>
              </a:defRPr>
            </a:lvl7pPr>
            <a:lvl8pPr marL="3462261" indent="-230817" eaLnBrk="0" fontAlgn="base" hangingPunct="0">
              <a:spcBef>
                <a:spcPct val="0"/>
              </a:spcBef>
              <a:spcAft>
                <a:spcPct val="0"/>
              </a:spcAft>
              <a:defRPr>
                <a:solidFill>
                  <a:schemeClr val="tx1"/>
                </a:solidFill>
                <a:latin typeface="Arial" pitchFamily="34" charset="0"/>
              </a:defRPr>
            </a:lvl8pPr>
            <a:lvl9pPr marL="3923896" indent="-230817" eaLnBrk="0" fontAlgn="base" hangingPunct="0">
              <a:spcBef>
                <a:spcPct val="0"/>
              </a:spcBef>
              <a:spcAft>
                <a:spcPct val="0"/>
              </a:spcAft>
              <a:defRPr>
                <a:solidFill>
                  <a:schemeClr val="tx1"/>
                </a:solidFill>
                <a:latin typeface="Arial" pitchFamily="34" charset="0"/>
              </a:defRPr>
            </a:lvl9pPr>
          </a:lstStyle>
          <a:p>
            <a:pPr eaLnBrk="1" hangingPunct="1"/>
            <a:fld id="{C07BC682-EEF1-454C-B5F3-50915A0DDE82}" type="slidenum">
              <a:rPr lang="en-US" sz="1400" kern="0">
                <a:solidFill>
                  <a:srgbClr val="000000"/>
                </a:solidFill>
                <a:cs typeface="Arial"/>
                <a:sym typeface="Arial"/>
                <a:rtl val="0"/>
              </a:rPr>
              <a:pPr eaLnBrk="1" hangingPunct="1"/>
              <a:t>14</a:t>
            </a:fld>
            <a:endParaRPr lang="en-US" sz="1400" kern="0">
              <a:solidFill>
                <a:srgbClr val="000000"/>
              </a:solidFill>
              <a:cs typeface="Arial"/>
              <a:sym typeface="Arial"/>
              <a:rtl val="0"/>
            </a:endParaRPr>
          </a:p>
        </p:txBody>
      </p:sp>
      <p:sp>
        <p:nvSpPr>
          <p:cNvPr id="299011" name="Rectangle 2"/>
          <p:cNvSpPr>
            <a:spLocks noGrp="1" noRot="1" noChangeAspect="1" noChangeArrowheads="1" noTextEdit="1"/>
          </p:cNvSpPr>
          <p:nvPr>
            <p:ph type="sldImg"/>
          </p:nvPr>
        </p:nvSpPr>
        <p:spPr>
          <a:xfrm>
            <a:off x="1162050" y="692150"/>
            <a:ext cx="4611688" cy="3457575"/>
          </a:xfrm>
          <a:ln/>
        </p:spPr>
      </p:sp>
      <p:sp>
        <p:nvSpPr>
          <p:cNvPr id="29901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433950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smtClean="0"/>
              <a:t>Video - </a:t>
            </a:r>
            <a:r>
              <a:rPr lang="en-US" dirty="0"/>
              <a:t>2:58-4:34</a:t>
            </a:r>
          </a:p>
        </p:txBody>
      </p:sp>
      <p:sp>
        <p:nvSpPr>
          <p:cNvPr id="4" name="Slide Number Placeholder 3"/>
          <p:cNvSpPr>
            <a:spLocks noGrp="1"/>
          </p:cNvSpPr>
          <p:nvPr>
            <p:ph type="sldNum" sz="quarter" idx="10"/>
          </p:nvPr>
        </p:nvSpPr>
        <p:spPr/>
        <p:txBody>
          <a:bodyPr/>
          <a:lstStyle/>
          <a:p>
            <a:fld id="{3CDCBDBB-E6FC-4A36-8FA3-8096DE2E8130}" type="slidenum">
              <a:rPr lang="en-US" smtClean="0"/>
              <a:t>19</a:t>
            </a:fld>
            <a:endParaRPr lang="en-US" dirty="0"/>
          </a:p>
        </p:txBody>
      </p:sp>
    </p:spTree>
    <p:extLst>
      <p:ext uri="{BB962C8B-B14F-4D97-AF65-F5344CB8AC3E}">
        <p14:creationId xmlns:p14="http://schemas.microsoft.com/office/powerpoint/2010/main" val="1621975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Aft>
                <a:spcPts val="1212"/>
              </a:spcAft>
              <a:buClr>
                <a:srgbClr val="695D46"/>
              </a:buClr>
              <a:buSzPct val="100000"/>
            </a:pPr>
            <a:endParaRPr lang="en-US" kern="0" dirty="0">
              <a:solidFill>
                <a:srgbClr val="695D46"/>
              </a:solidFill>
              <a:latin typeface="Open Sans"/>
              <a:sym typeface="Open Sans"/>
              <a:rtl val="0"/>
            </a:endParaRPr>
          </a:p>
        </p:txBody>
      </p:sp>
    </p:spTree>
    <p:extLst>
      <p:ext uri="{BB962C8B-B14F-4D97-AF65-F5344CB8AC3E}">
        <p14:creationId xmlns:p14="http://schemas.microsoft.com/office/powerpoint/2010/main" val="947885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a:t>
            </a:r>
            <a:r>
              <a:rPr lang="en-US" dirty="0" smtClean="0">
                <a:hlinkClick r:id="rId3"/>
              </a:rPr>
              <a:t>www.economist.com/news/briefing/21696928-children-rich-world-are-far-more-likely-be-diagnosed-autism-past-why/tw/te/bl/ed/spectrumshift</a:t>
            </a:r>
            <a:r>
              <a:rPr lang="en-US" dirty="0" smtClean="0"/>
              <a:t> </a:t>
            </a:r>
            <a:endParaRPr lang="en-US" dirty="0"/>
          </a:p>
        </p:txBody>
      </p:sp>
      <p:sp>
        <p:nvSpPr>
          <p:cNvPr id="4" name="Slide Number Placeholder 3"/>
          <p:cNvSpPr>
            <a:spLocks noGrp="1"/>
          </p:cNvSpPr>
          <p:nvPr>
            <p:ph type="sldNum" sz="quarter" idx="10"/>
          </p:nvPr>
        </p:nvSpPr>
        <p:spPr/>
        <p:txBody>
          <a:bodyPr/>
          <a:lstStyle/>
          <a:p>
            <a:pPr defTabSz="917176">
              <a:defRPr/>
            </a:pPr>
            <a:fld id="{6C0B101B-C5AA-4D2C-8816-1BA4BEDAA333}" type="slidenum">
              <a:rPr lang="en-US">
                <a:solidFill>
                  <a:prstClr val="black"/>
                </a:solidFill>
                <a:latin typeface="Calibri"/>
              </a:rPr>
              <a:pPr defTabSz="917176">
                <a:defRPr/>
              </a:pPr>
              <a:t>24</a:t>
            </a:fld>
            <a:endParaRPr lang="en-US">
              <a:solidFill>
                <a:prstClr val="black"/>
              </a:solidFill>
              <a:latin typeface="Calibri"/>
            </a:endParaRPr>
          </a:p>
        </p:txBody>
      </p:sp>
    </p:spTree>
    <p:extLst>
      <p:ext uri="{BB962C8B-B14F-4D97-AF65-F5344CB8AC3E}">
        <p14:creationId xmlns:p14="http://schemas.microsoft.com/office/powerpoint/2010/main" val="1237563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https://www.sri.com/newsroom/press-release/autistic-students-choose-science-majors</a:t>
            </a:r>
          </a:p>
          <a:p>
            <a:r>
              <a:rPr lang="en-US" dirty="0" smtClean="0"/>
              <a:t>https://link.springer.com/article/10.1007%2Fs10803-012-1700-z </a:t>
            </a:r>
            <a:endParaRPr lang="en-US" dirty="0"/>
          </a:p>
        </p:txBody>
      </p:sp>
      <p:sp>
        <p:nvSpPr>
          <p:cNvPr id="4" name="Slide Number Placeholder 3"/>
          <p:cNvSpPr>
            <a:spLocks noGrp="1"/>
          </p:cNvSpPr>
          <p:nvPr>
            <p:ph type="sldNum" sz="quarter" idx="10"/>
          </p:nvPr>
        </p:nvSpPr>
        <p:spPr/>
        <p:txBody>
          <a:bodyPr/>
          <a:lstStyle/>
          <a:p>
            <a:fld id="{FEA89B81-C4F9-4DB3-A912-78EC404381FA}" type="slidenum">
              <a:rPr lang="en-US" smtClean="0"/>
              <a:t>25</a:t>
            </a:fld>
            <a:endParaRPr lang="en-US"/>
          </a:p>
        </p:txBody>
      </p:sp>
    </p:spTree>
    <p:extLst>
      <p:ext uri="{BB962C8B-B14F-4D97-AF65-F5344CB8AC3E}">
        <p14:creationId xmlns:p14="http://schemas.microsoft.com/office/powerpoint/2010/main" val="2540752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89B81-C4F9-4DB3-A912-78EC404381FA}" type="slidenum">
              <a:rPr lang="en-US" smtClean="0"/>
              <a:t>26</a:t>
            </a:fld>
            <a:endParaRPr lang="en-US"/>
          </a:p>
        </p:txBody>
      </p:sp>
    </p:spTree>
    <p:extLst>
      <p:ext uri="{BB962C8B-B14F-4D97-AF65-F5344CB8AC3E}">
        <p14:creationId xmlns:p14="http://schemas.microsoft.com/office/powerpoint/2010/main" val="1627340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0:47-1:50  2:49</a:t>
            </a:r>
            <a:endParaRPr lang="en-US" dirty="0"/>
          </a:p>
        </p:txBody>
      </p:sp>
      <p:sp>
        <p:nvSpPr>
          <p:cNvPr id="4" name="Slide Number Placeholder 3"/>
          <p:cNvSpPr>
            <a:spLocks noGrp="1"/>
          </p:cNvSpPr>
          <p:nvPr>
            <p:ph type="sldNum" sz="quarter" idx="10"/>
          </p:nvPr>
        </p:nvSpPr>
        <p:spPr/>
        <p:txBody>
          <a:bodyPr/>
          <a:lstStyle/>
          <a:p>
            <a:fld id="{19BE1BCF-D244-4239-991A-2C2381FB8AE7}" type="slidenum">
              <a:rPr lang="en-US" smtClean="0"/>
              <a:t>28</a:t>
            </a:fld>
            <a:endParaRPr lang="en-US"/>
          </a:p>
        </p:txBody>
      </p:sp>
    </p:spTree>
    <p:extLst>
      <p:ext uri="{BB962C8B-B14F-4D97-AF65-F5344CB8AC3E}">
        <p14:creationId xmlns:p14="http://schemas.microsoft.com/office/powerpoint/2010/main" val="582336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xfrm>
            <a:off x="1165225" y="693738"/>
            <a:ext cx="4606925" cy="3455987"/>
          </a:xfrm>
          <a:ln/>
        </p:spPr>
      </p:sp>
      <p:sp>
        <p:nvSpPr>
          <p:cNvPr id="351235" name="Rectangle 3"/>
          <p:cNvSpPr>
            <a:spLocks noGrp="1" noChangeArrowheads="1"/>
          </p:cNvSpPr>
          <p:nvPr>
            <p:ph type="body" idx="1"/>
          </p:nvPr>
        </p:nvSpPr>
        <p:spPr>
          <a:xfrm>
            <a:off x="924735" y="4378834"/>
            <a:ext cx="5086040" cy="41498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smtClean="0"/>
          </a:p>
        </p:txBody>
      </p:sp>
    </p:spTree>
    <p:extLst>
      <p:ext uri="{BB962C8B-B14F-4D97-AF65-F5344CB8AC3E}">
        <p14:creationId xmlns:p14="http://schemas.microsoft.com/office/powerpoint/2010/main" val="4231123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pPr>
              <a:defRPr/>
            </a:pPr>
            <a:fld id="{89293DC9-AC89-4EB7-8206-75F3BB9986DA}"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0860215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pPr>
              <a:defRPr/>
            </a:pPr>
            <a:fld id="{3AAE9E41-AA6C-4D15-8C61-4127A9CB075B}"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867438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pPr>
              <a:defRPr/>
            </a:pPr>
            <a:fld id="{A4FACDC2-C372-4A29-951B-92921D8FDA49}"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2122436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6727600"/>
            <a:ext cx="9144000" cy="130400"/>
          </a:xfrm>
          <a:prstGeom prst="rect">
            <a:avLst/>
          </a:prstGeom>
          <a:solidFill>
            <a:schemeClr val="accent3"/>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27" name="Shape 27"/>
          <p:cNvSpPr txBox="1">
            <a:spLocks noGrp="1"/>
          </p:cNvSpPr>
          <p:nvPr>
            <p:ph type="title"/>
          </p:nvPr>
        </p:nvSpPr>
        <p:spPr>
          <a:xfrm>
            <a:off x="311701" y="593368"/>
            <a:ext cx="8520599" cy="943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1" y="1688433"/>
            <a:ext cx="8520599" cy="440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301816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1" y="593368"/>
            <a:ext cx="8520599" cy="943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1" y="1688233"/>
            <a:ext cx="3999899" cy="44036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1" y="1688233"/>
            <a:ext cx="3999899" cy="44036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115998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6727600"/>
            <a:ext cx="9144000" cy="130400"/>
          </a:xfrm>
          <a:prstGeom prst="rect">
            <a:avLst/>
          </a:prstGeom>
          <a:solidFill>
            <a:schemeClr val="accent3"/>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27" name="Shape 27"/>
          <p:cNvSpPr txBox="1">
            <a:spLocks noGrp="1"/>
          </p:cNvSpPr>
          <p:nvPr>
            <p:ph type="title"/>
          </p:nvPr>
        </p:nvSpPr>
        <p:spPr>
          <a:xfrm>
            <a:off x="311701" y="593368"/>
            <a:ext cx="8520599" cy="943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1" y="1688433"/>
            <a:ext cx="8520599" cy="440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595364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1" y="593368"/>
            <a:ext cx="8520599" cy="943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1" y="1688233"/>
            <a:ext cx="3999899" cy="44036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1" y="1688233"/>
            <a:ext cx="3999899" cy="44036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543459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1" y="593368"/>
            <a:ext cx="8520599" cy="943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76641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1" y="740802"/>
            <a:ext cx="2807999" cy="10075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1" y="1852800"/>
            <a:ext cx="2807999"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123572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1" y="701800"/>
            <a:ext cx="5613599" cy="54544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434235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2"/>
            <a:ext cx="4572000" cy="6857999"/>
          </a:xfrm>
          <a:prstGeom prst="rect">
            <a:avLst/>
          </a:prstGeom>
          <a:solidFill>
            <a:schemeClr val="accent3"/>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cxnSp>
        <p:nvCxnSpPr>
          <p:cNvPr id="47" name="Shape 47"/>
          <p:cNvCxnSpPr/>
          <p:nvPr/>
        </p:nvCxnSpPr>
        <p:spPr>
          <a:xfrm>
            <a:off x="5029675" y="59940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1" y="1386233"/>
            <a:ext cx="4045199" cy="2234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1" y="3635833"/>
            <a:ext cx="4045199"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965602"/>
            <a:ext cx="3837000" cy="49267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solidFill>
                  <a:srgbClr val="FFFFFF"/>
                </a:solidFill>
              </a:rPr>
              <a:pPr/>
              <a:t>‹#›</a:t>
            </a:fld>
            <a:endParaRPr lang="en">
              <a:solidFill>
                <a:srgbClr val="FFFFFF"/>
              </a:solidFill>
            </a:endParaRPr>
          </a:p>
        </p:txBody>
      </p:sp>
    </p:spTree>
    <p:extLst>
      <p:ext uri="{BB962C8B-B14F-4D97-AF65-F5344CB8AC3E}">
        <p14:creationId xmlns:p14="http://schemas.microsoft.com/office/powerpoint/2010/main" val="1776995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pPr>
              <a:defRPr/>
            </a:pPr>
            <a:fld id="{0037E0CE-3E30-4E9D-A0E2-73174E98305B}"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8847643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5640968"/>
            <a:ext cx="5998800" cy="798399"/>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641282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6727600"/>
            <a:ext cx="9144000" cy="130400"/>
          </a:xfrm>
          <a:prstGeom prst="rect">
            <a:avLst/>
          </a:prstGeom>
          <a:solidFill>
            <a:schemeClr val="lt2"/>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57" name="Shape 57"/>
          <p:cNvSpPr txBox="1">
            <a:spLocks noGrp="1"/>
          </p:cNvSpPr>
          <p:nvPr>
            <p:ph type="title"/>
          </p:nvPr>
        </p:nvSpPr>
        <p:spPr>
          <a:xfrm>
            <a:off x="311701" y="1739802"/>
            <a:ext cx="8520599" cy="2051199"/>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1" y="3994202"/>
            <a:ext cx="8520599" cy="142879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88885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589452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640A5BCF-1D61-4D4F-BF68-E417BF7E1AA0}" type="datetimeFigureOut">
              <a:rPr lang="en-US" sz="1400" kern="0">
                <a:solidFill>
                  <a:srgbClr val="000000"/>
                </a:solidFill>
                <a:cs typeface="Arial"/>
                <a:sym typeface="Arial"/>
                <a:rtl val="0"/>
              </a:rPr>
              <a:pPr/>
              <a:t>2/27/2018</a:t>
            </a:fld>
            <a:endParaRPr lang="en-US" sz="1400" kern="0">
              <a:solidFill>
                <a:srgbClr val="000000"/>
              </a:solidFill>
              <a:cs typeface="Arial"/>
              <a:sym typeface="Arial"/>
              <a:rtl val="0"/>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sz="1400" kern="0">
              <a:solidFill>
                <a:srgbClr val="000000"/>
              </a:solidFill>
              <a:cs typeface="Arial"/>
              <a:sym typeface="Arial"/>
              <a:rtl val="0"/>
            </a:endParaRPr>
          </a:p>
        </p:txBody>
      </p:sp>
      <p:sp>
        <p:nvSpPr>
          <p:cNvPr id="6" name="Slide Number Placeholder 5"/>
          <p:cNvSpPr>
            <a:spLocks noGrp="1"/>
          </p:cNvSpPr>
          <p:nvPr>
            <p:ph type="sldNum" sz="quarter" idx="12"/>
          </p:nvPr>
        </p:nvSpPr>
        <p:spPr/>
        <p:txBody>
          <a:bodyPr/>
          <a:lstStyle/>
          <a:p>
            <a:fld id="{E5BFA09E-6FE5-47C5-8960-290AA3663A72}" type="slidenum">
              <a:rPr lang="en-US" smtClean="0"/>
              <a:pPr/>
              <a:t>‹#›</a:t>
            </a:fld>
            <a:endParaRPr lang="en-US"/>
          </a:p>
        </p:txBody>
      </p:sp>
    </p:spTree>
    <p:extLst>
      <p:ext uri="{BB962C8B-B14F-4D97-AF65-F5344CB8AC3E}">
        <p14:creationId xmlns:p14="http://schemas.microsoft.com/office/powerpoint/2010/main" val="3029310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pPr>
              <a:defRPr/>
            </a:pPr>
            <a:fld id="{89293DC9-AC89-4EB7-8206-75F3BB9986DA}"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171241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0731211-C6BD-4FA8-902A-CD515A157647}" type="datetimeFigureOut">
              <a:rPr lang="en-US"/>
              <a:pPr>
                <a:defRPr/>
              </a:pPr>
              <a:t>2/27/2018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858EE0-A8A4-4653-AA1A-A96426E1DB33}" type="slidenum">
              <a:rPr lang="en-US" altLang="en-US"/>
              <a:pPr>
                <a:defRPr/>
              </a:pPr>
              <a:t>‹#›</a:t>
            </a:fld>
            <a:endParaRPr lang="en-US" altLang="en-US"/>
          </a:p>
        </p:txBody>
      </p:sp>
    </p:spTree>
    <p:extLst>
      <p:ext uri="{BB962C8B-B14F-4D97-AF65-F5344CB8AC3E}">
        <p14:creationId xmlns:p14="http://schemas.microsoft.com/office/powerpoint/2010/main" val="2585663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D00020-61B7-40EA-8322-26A8E3D777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68663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0C8422-FA20-4DEE-8E12-FB458D78BD1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33461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1DA3A8-A1B2-435F-AD6E-FCE3D4E260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58520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682F37-6797-4D14-A3D7-C4F25C9DCA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60520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pPr>
              <a:defRPr/>
            </a:pPr>
            <a:fld id="{A0E9CA4B-178C-41BA-A37F-C7CED499EB5D}"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7658742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FF90AD-12A8-4D71-B559-943EB49881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0613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639229-BECE-4208-B78E-215C505455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2477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277457C-BBEC-45EE-9B80-63C36CAAB6E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88695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785FFC-5743-423E-8412-CECC30B966D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56595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4C912A-FE02-4AEF-9F6C-26313260562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59045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154E82-7038-443F-9EFF-4115A325E55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89591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4403CF-7B77-48AA-A80B-D0128564BCC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06747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A81914-3A15-4EFD-AC57-65ECBAFBD9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70033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22E4E2C-3B71-43E2-9F27-AD2507C877C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644116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7A89FB-81F7-46B3-94F5-D1F7EFB211E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61871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pPr>
              <a:defRPr/>
            </a:pPr>
            <a:fld id="{974D5DF6-2027-4270-A144-DD86F1693576}"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361282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4EDCA3-5919-44DF-8DC3-270C3208DF9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21633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EA93F84-60AB-4832-A372-ABC06E9A80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50989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2"/>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A4046A-A4C9-4B0A-AA42-3401B68E95A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413670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2"/>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5BCD04-899B-41E3-9ADF-5096D1E39E5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72319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pPr>
              <a:defRPr/>
            </a:pPr>
            <a:fld id="{735DE617-249F-4355-8CB5-A17225B28909}"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5654188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pPr>
              <a:defRPr/>
            </a:pPr>
            <a:fld id="{8DEA7808-95B0-44CC-8DD4-2C979BFD9F51}"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0155260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pPr>
              <a:defRPr/>
            </a:pPr>
            <a:fld id="{9B2209CE-AF78-4232-8E63-125A6D483D83}"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6991058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pPr>
              <a:defRPr/>
            </a:pPr>
            <a:fld id="{AF68DA07-3966-4492-A78B-1F9908DD43A9}"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1944127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pPr>
              <a:defRPr/>
            </a:pPr>
            <a:fld id="{59352CF5-C7A0-4174-A62A-BF6F4626D26B}"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5006561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srgbClr val="E7DEC9">
                  <a:shade val="50000"/>
                  <a:satMod val="200000"/>
                </a:srgb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srgbClr val="E7DEC9">
                  <a:shade val="50000"/>
                  <a:satMod val="200000"/>
                </a:srgb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E280AEE7-F87B-48C6-A343-58CE7E76993E}" type="slidenum">
              <a:rPr lang="en-US" smtClean="0">
                <a:solidFill>
                  <a:srgbClr val="E7DEC9">
                    <a:shade val="50000"/>
                    <a:satMod val="200000"/>
                  </a:srgbClr>
                </a:solidFill>
                <a:latin typeface="Times New Roman" pitchFamily="18" charset="0"/>
              </a:rPr>
              <a:pPr fontAlgn="base">
                <a:spcBef>
                  <a:spcPct val="0"/>
                </a:spcBef>
                <a:spcAft>
                  <a:spcPct val="0"/>
                </a:spcAft>
                <a:defRPr/>
              </a:pPr>
              <a:t>‹#›</a:t>
            </a:fld>
            <a:endParaRPr lang="en-US">
              <a:solidFill>
                <a:srgbClr val="E7DEC9">
                  <a:shade val="50000"/>
                  <a:satMod val="200000"/>
                </a:srgbClr>
              </a:solidFill>
              <a:latin typeface="Times New Roman" pitchFamily="18" charset="0"/>
            </a:endParaRPr>
          </a:p>
        </p:txBody>
      </p:sp>
    </p:spTree>
    <p:extLst>
      <p:ext uri="{BB962C8B-B14F-4D97-AF65-F5344CB8AC3E}">
        <p14:creationId xmlns:p14="http://schemas.microsoft.com/office/powerpoint/2010/main" val="256901561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71" r:id="rId13"/>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1" y="593368"/>
            <a:ext cx="8520599" cy="943199"/>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1" y="1688433"/>
            <a:ext cx="8520599" cy="44036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6217621"/>
            <a:ext cx="548699" cy="524800"/>
          </a:xfrm>
          <a:prstGeom prst="rect">
            <a:avLst/>
          </a:prstGeom>
          <a:noFill/>
          <a:ln>
            <a:noFill/>
          </a:ln>
        </p:spPr>
        <p:txBody>
          <a:bodyPr lIns="91425" tIns="91425" rIns="91425" bIns="91425" anchor="ctr" anchorCtr="0">
            <a:noAutofit/>
          </a:bodyPr>
          <a:lstStyle/>
          <a:p>
            <a:pPr algn="r"/>
            <a:fld id="{00000000-1234-1234-1234-123412341234}" type="slidenum">
              <a:rPr lang="en" sz="1000" kern="0">
                <a:solidFill>
                  <a:srgbClr val="695D46"/>
                </a:solidFill>
                <a:latin typeface="Open Sans"/>
                <a:ea typeface="Open Sans"/>
                <a:cs typeface="Open Sans"/>
                <a:sym typeface="Open Sans"/>
                <a:rtl val="0"/>
              </a:rPr>
              <a:pPr algn="r"/>
              <a:t>‹#›</a:t>
            </a:fld>
            <a:endParaRPr lang="en" sz="1000" kern="0">
              <a:solidFill>
                <a:srgbClr val="695D46"/>
              </a:solidFill>
              <a:latin typeface="Open Sans"/>
              <a:ea typeface="Open Sans"/>
              <a:cs typeface="Open Sans"/>
              <a:sym typeface="Open Sans"/>
              <a:rtl val="0"/>
            </a:endParaRPr>
          </a:p>
        </p:txBody>
      </p:sp>
    </p:spTree>
    <p:extLst>
      <p:ext uri="{BB962C8B-B14F-4D97-AF65-F5344CB8AC3E}">
        <p14:creationId xmlns:p14="http://schemas.microsoft.com/office/powerpoint/2010/main" val="228158176"/>
      </p:ext>
    </p:extLst>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149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3149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3149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fontAlgn="base">
              <a:spcBef>
                <a:spcPct val="0"/>
              </a:spcBef>
              <a:spcAft>
                <a:spcPct val="0"/>
              </a:spcAft>
              <a:defRPr/>
            </a:pPr>
            <a:fld id="{F25827BA-76F2-4EE1-9C80-A20957ED0511}"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1875024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Lst>
  <p:txStyles>
    <p:titleStyle>
      <a:lvl1pPr algn="ctr" rtl="0" eaLnBrk="0" fontAlgn="base" hangingPunct="0">
        <a:spcBef>
          <a:spcPct val="0"/>
        </a:spcBef>
        <a:spcAft>
          <a:spcPct val="0"/>
        </a:spcAft>
        <a:defRPr sz="2700">
          <a:solidFill>
            <a:schemeClr val="tx2"/>
          </a:solidFill>
          <a:latin typeface="+mj-lt"/>
          <a:ea typeface="+mj-ea"/>
          <a:cs typeface="+mj-cs"/>
        </a:defRPr>
      </a:lvl1pPr>
      <a:lvl2pPr algn="ctr" rtl="0" eaLnBrk="0" fontAlgn="base" hangingPunct="0">
        <a:spcBef>
          <a:spcPct val="0"/>
        </a:spcBef>
        <a:spcAft>
          <a:spcPct val="0"/>
        </a:spcAft>
        <a:defRPr sz="2700">
          <a:solidFill>
            <a:schemeClr val="tx2"/>
          </a:solidFill>
          <a:latin typeface="Arial" charset="0"/>
        </a:defRPr>
      </a:lvl2pPr>
      <a:lvl3pPr algn="ctr" rtl="0" eaLnBrk="0" fontAlgn="base" hangingPunct="0">
        <a:spcBef>
          <a:spcPct val="0"/>
        </a:spcBef>
        <a:spcAft>
          <a:spcPct val="0"/>
        </a:spcAft>
        <a:defRPr sz="2700">
          <a:solidFill>
            <a:schemeClr val="tx2"/>
          </a:solidFill>
          <a:latin typeface="Arial" charset="0"/>
        </a:defRPr>
      </a:lvl3pPr>
      <a:lvl4pPr algn="ctr" rtl="0" eaLnBrk="0" fontAlgn="base" hangingPunct="0">
        <a:spcBef>
          <a:spcPct val="0"/>
        </a:spcBef>
        <a:spcAft>
          <a:spcPct val="0"/>
        </a:spcAft>
        <a:defRPr sz="2700">
          <a:solidFill>
            <a:schemeClr val="tx2"/>
          </a:solidFill>
          <a:latin typeface="Arial" charset="0"/>
        </a:defRPr>
      </a:lvl4pPr>
      <a:lvl5pPr algn="ctr" rtl="0" eaLnBrk="0" fontAlgn="base" hangingPunct="0">
        <a:spcBef>
          <a:spcPct val="0"/>
        </a:spcBef>
        <a:spcAft>
          <a:spcPct val="0"/>
        </a:spcAft>
        <a:defRPr sz="2700">
          <a:solidFill>
            <a:schemeClr val="tx2"/>
          </a:solidFill>
          <a:latin typeface="Arial" charset="0"/>
        </a:defRPr>
      </a:lvl5pPr>
      <a:lvl6pPr marL="342900" algn="ctr" rtl="0" fontAlgn="base">
        <a:spcBef>
          <a:spcPct val="0"/>
        </a:spcBef>
        <a:spcAft>
          <a:spcPct val="0"/>
        </a:spcAft>
        <a:defRPr sz="2700">
          <a:solidFill>
            <a:schemeClr val="tx2"/>
          </a:solidFill>
          <a:latin typeface="Arial" charset="0"/>
        </a:defRPr>
      </a:lvl6pPr>
      <a:lvl7pPr marL="685800" algn="ctr" rtl="0" fontAlgn="base">
        <a:spcBef>
          <a:spcPct val="0"/>
        </a:spcBef>
        <a:spcAft>
          <a:spcPct val="0"/>
        </a:spcAft>
        <a:defRPr sz="2700">
          <a:solidFill>
            <a:schemeClr val="tx2"/>
          </a:solidFill>
          <a:latin typeface="Arial" charset="0"/>
        </a:defRPr>
      </a:lvl7pPr>
      <a:lvl8pPr marL="1028700" algn="ctr" rtl="0" fontAlgn="base">
        <a:spcBef>
          <a:spcPct val="0"/>
        </a:spcBef>
        <a:spcAft>
          <a:spcPct val="0"/>
        </a:spcAft>
        <a:defRPr sz="2700">
          <a:solidFill>
            <a:schemeClr val="tx2"/>
          </a:solidFill>
          <a:latin typeface="Arial" charset="0"/>
        </a:defRPr>
      </a:lvl8pPr>
      <a:lvl9pPr marL="1371600" algn="ctr" rtl="0" fontAlgn="base">
        <a:spcBef>
          <a:spcPct val="0"/>
        </a:spcBef>
        <a:spcAft>
          <a:spcPct val="0"/>
        </a:spcAft>
        <a:defRPr sz="2700">
          <a:solidFill>
            <a:schemeClr val="tx2"/>
          </a:solidFill>
          <a:latin typeface="Arial"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a:solidFill>
            <a:schemeClr val="tx1"/>
          </a:solidFill>
          <a:latin typeface="+mn-lt"/>
        </a:defRPr>
      </a:lvl2pPr>
      <a:lvl3pPr marL="857250" indent="-171450" algn="l" rtl="0" eaLnBrk="0" fontAlgn="base" hangingPunct="0">
        <a:spcBef>
          <a:spcPct val="20000"/>
        </a:spcBef>
        <a:spcAft>
          <a:spcPct val="0"/>
        </a:spcAft>
        <a:buChar char="•"/>
        <a:defRPr sz="15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huffingtonpost.com/2012/05/15/contagious-yawning-why_n_1515899.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utismsupportnetwork.com/news/video-interview-stephen-shore-autism-aspergers-22012345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On%20desktop/Video%20&amp;%20audio%20clips,%20pictures/Struggling%20with%20life/Derek%20reading%20faces.wmv"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SwzfgNWmR6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ted.com/talks/temple_grandin_the_world_needs_all_kinds_of_mind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mailto:witchesh@gvsu.edu" TargetMode="External"/><Relationship Id="rId7" Type="http://schemas.openxmlformats.org/officeDocument/2006/relationships/image" Target="../media/image33.jpeg"/><Relationship Id="rId2" Type="http://schemas.openxmlformats.org/officeDocument/2006/relationships/hyperlink" Target="mailto:vandervk@gvsu.edu" TargetMode="External"/><Relationship Id="rId1" Type="http://schemas.openxmlformats.org/officeDocument/2006/relationships/slideLayout" Target="../slideLayouts/slideLayout23.xml"/><Relationship Id="rId6" Type="http://schemas.openxmlformats.org/officeDocument/2006/relationships/hyperlink" Target="mailto:owendesj@gvsu.edu" TargetMode="External"/><Relationship Id="rId5" Type="http://schemas.openxmlformats.org/officeDocument/2006/relationships/hyperlink" Target="mailto:matthewa@gvsu.edu" TargetMode="External"/><Relationship Id="rId4" Type="http://schemas.openxmlformats.org/officeDocument/2006/relationships/hyperlink" Target="mailto:osborjas@gvsu.edu"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hyperlink" Target="http://www.youtube.com/watch?v=233-3jtEZck"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mailto:owendesj@gvsu.ed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fontScale="90000"/>
          </a:bodyPr>
          <a:lstStyle/>
          <a:p>
            <a:r>
              <a:rPr lang="en-US" dirty="0" smtClean="0"/>
              <a:t>Mentoring Students with Autism Spectrum Disorders in Research </a:t>
            </a:r>
            <a:br>
              <a:rPr lang="en-US" dirty="0" smtClean="0"/>
            </a:br>
            <a:r>
              <a:rPr lang="en-US" dirty="0" smtClean="0"/>
              <a:t>(and Life)!</a:t>
            </a:r>
            <a:endParaRPr lang="en-US" dirty="0"/>
          </a:p>
        </p:txBody>
      </p:sp>
      <p:sp>
        <p:nvSpPr>
          <p:cNvPr id="3" name="Subtitle 2"/>
          <p:cNvSpPr>
            <a:spLocks noGrp="1"/>
          </p:cNvSpPr>
          <p:nvPr>
            <p:ph type="subTitle" idx="1"/>
          </p:nvPr>
        </p:nvSpPr>
        <p:spPr>
          <a:xfrm>
            <a:off x="228600" y="5433093"/>
            <a:ext cx="8686800" cy="1424907"/>
          </a:xfrm>
        </p:spPr>
        <p:txBody>
          <a:bodyPr>
            <a:normAutofit lnSpcReduction="10000"/>
          </a:bodyPr>
          <a:lstStyle/>
          <a:p>
            <a:r>
              <a:rPr lang="en-US" sz="3000" dirty="0" smtClean="0">
                <a:solidFill>
                  <a:schemeClr val="tx1"/>
                </a:solidFill>
              </a:rPr>
              <a:t>Jamie Owen-DeSchryver, Ph.D.</a:t>
            </a:r>
          </a:p>
          <a:p>
            <a:r>
              <a:rPr lang="en-US" sz="2600" i="1" dirty="0" smtClean="0">
                <a:solidFill>
                  <a:schemeClr val="tx1"/>
                </a:solidFill>
              </a:rPr>
              <a:t>Responsible Conduct of Research Workshop</a:t>
            </a:r>
          </a:p>
          <a:p>
            <a:r>
              <a:rPr lang="en-US" sz="2600" i="1" dirty="0" smtClean="0">
                <a:solidFill>
                  <a:schemeClr val="tx1"/>
                </a:solidFill>
              </a:rPr>
              <a:t>Saturday, February 24, 2018</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6089" y="175724"/>
            <a:ext cx="1685511" cy="94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http://m.c.lnkd.licdn.com/media/p/4/005/052/0b9/22db7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352800"/>
            <a:ext cx="5060244" cy="17977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we can do…</a:t>
            </a:r>
            <a:endParaRPr lang="en-US" dirty="0"/>
          </a:p>
        </p:txBody>
      </p:sp>
      <p:sp>
        <p:nvSpPr>
          <p:cNvPr id="4" name="Content Placeholder 3"/>
          <p:cNvSpPr>
            <a:spLocks noGrp="1"/>
          </p:cNvSpPr>
          <p:nvPr>
            <p:ph idx="1"/>
          </p:nvPr>
        </p:nvSpPr>
        <p:spPr/>
        <p:txBody>
          <a:bodyPr/>
          <a:lstStyle/>
          <a:p>
            <a:pPr marL="0" indent="0">
              <a:buNone/>
            </a:pPr>
            <a:r>
              <a:rPr lang="en-US" dirty="0" smtClean="0"/>
              <a:t>Increase awareness</a:t>
            </a:r>
          </a:p>
          <a:p>
            <a:pPr marL="0" indent="0">
              <a:buNone/>
            </a:pPr>
            <a:endParaRPr lang="en-US" dirty="0" smtClean="0"/>
          </a:p>
          <a:p>
            <a:pPr marL="0" indent="0">
              <a:buNone/>
            </a:pPr>
            <a:r>
              <a:rPr lang="en-US" dirty="0" smtClean="0"/>
              <a:t>Use ASD-friendly supports and strategies</a:t>
            </a:r>
          </a:p>
          <a:p>
            <a:pPr marL="0" indent="0">
              <a:buNone/>
            </a:pPr>
            <a:endParaRPr lang="en-US" dirty="0" smtClean="0"/>
          </a:p>
          <a:p>
            <a:pPr marL="0" indent="0">
              <a:buNone/>
            </a:pPr>
            <a:r>
              <a:rPr lang="en-US" dirty="0" smtClean="0"/>
              <a:t>Connect with resources</a:t>
            </a:r>
          </a:p>
        </p:txBody>
      </p:sp>
    </p:spTree>
    <p:extLst>
      <p:ext uri="{BB962C8B-B14F-4D97-AF65-F5344CB8AC3E}">
        <p14:creationId xmlns:p14="http://schemas.microsoft.com/office/powerpoint/2010/main" val="41659796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848600" cy="1981200"/>
          </a:xfrm>
          <a:solidFill>
            <a:schemeClr val="accent5">
              <a:lumMod val="20000"/>
              <a:lumOff val="80000"/>
            </a:schemeClr>
          </a:solidFill>
          <a:ln>
            <a:solidFill>
              <a:schemeClr val="tx1"/>
            </a:solidFill>
          </a:ln>
        </p:spPr>
        <p:txBody>
          <a:bodyPr>
            <a:noAutofit/>
          </a:bodyPr>
          <a:lstStyle/>
          <a:p>
            <a:r>
              <a:rPr lang="en-US" sz="5400" dirty="0" smtClean="0"/>
              <a:t/>
            </a:r>
            <a:br>
              <a:rPr lang="en-US" sz="5400" dirty="0" smtClean="0"/>
            </a:br>
            <a:r>
              <a:rPr lang="en-US" sz="5400" dirty="0" smtClean="0"/>
              <a:t>Characteristics of ASD</a:t>
            </a:r>
            <a:endParaRPr lang="en-US" sz="5400" dirty="0"/>
          </a:p>
        </p:txBody>
      </p:sp>
    </p:spTree>
    <p:extLst>
      <p:ext uri="{BB962C8B-B14F-4D97-AF65-F5344CB8AC3E}">
        <p14:creationId xmlns:p14="http://schemas.microsoft.com/office/powerpoint/2010/main" val="26024288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up 15"/>
          <p:cNvGrpSpPr/>
          <p:nvPr/>
        </p:nvGrpSpPr>
        <p:grpSpPr>
          <a:xfrm>
            <a:off x="152400" y="838200"/>
            <a:ext cx="8796263" cy="4910137"/>
            <a:chOff x="0" y="0"/>
            <a:chExt cx="8258175" cy="4638675"/>
          </a:xfrm>
        </p:grpSpPr>
        <p:sp>
          <p:nvSpPr>
            <p:cNvPr id="17" name="Rounded Rectangle 16"/>
            <p:cNvSpPr/>
            <p:nvPr/>
          </p:nvSpPr>
          <p:spPr>
            <a:xfrm>
              <a:off x="0" y="3152775"/>
              <a:ext cx="8258175" cy="1485900"/>
            </a:xfrm>
            <a:prstGeom prst="roundRect">
              <a:avLst/>
            </a:prstGeom>
            <a:gradFill>
              <a:gsLst>
                <a:gs pos="0">
                  <a:srgbClr val="92D050">
                    <a:lumMod val="93000"/>
                    <a:lumOff val="7000"/>
                  </a:srgbClr>
                </a:gs>
                <a:gs pos="39000">
                  <a:srgbClr val="4F81BD">
                    <a:tint val="44500"/>
                    <a:satMod val="160000"/>
                  </a:srgbClr>
                </a:gs>
                <a:gs pos="89000">
                  <a:srgbClr val="4F81BD">
                    <a:tint val="23500"/>
                    <a:satMod val="160000"/>
                  </a:srgbClr>
                </a:gs>
              </a:gsLst>
              <a:lin ang="5400000" scaled="0"/>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600" b="0" i="0" u="none" strike="noStrike" kern="0" cap="none" spc="0" normalizeH="0" baseline="0" noProof="0" dirty="0" smtClean="0">
                  <a:ln>
                    <a:noFill/>
                  </a:ln>
                  <a:solidFill>
                    <a:srgbClr val="0F243E"/>
                  </a:solidFill>
                  <a:effectLst/>
                  <a:uLnTx/>
                  <a:uFillTx/>
                  <a:latin typeface="Calibri"/>
                  <a:ea typeface="Calibri"/>
                  <a:cs typeface="Times New Roman"/>
                </a:rPr>
                <a:t>DSM-5 </a:t>
              </a:r>
              <a:r>
                <a:rPr kumimoji="0" lang="en-US" sz="2600" b="0" i="0" u="none" strike="noStrike" kern="0" cap="none" spc="0" normalizeH="0" baseline="0" noProof="0" dirty="0">
                  <a:ln>
                    <a:noFill/>
                  </a:ln>
                  <a:solidFill>
                    <a:srgbClr val="0F243E"/>
                  </a:solidFill>
                  <a:effectLst/>
                  <a:uLnTx/>
                  <a:uFillTx/>
                  <a:latin typeface="Calibri"/>
                  <a:ea typeface="Calibri"/>
                  <a:cs typeface="Times New Roman"/>
                </a:rPr>
                <a:t>(May 2013)</a:t>
              </a:r>
              <a:endParaRPr kumimoji="0" lang="en-US" sz="1100" b="0" i="0" u="none" strike="noStrike" kern="0" cap="none" spc="0" normalizeH="0" baseline="0" noProof="0" dirty="0">
                <a:ln>
                  <a:noFill/>
                </a:ln>
                <a:solidFill>
                  <a:sysClr val="window" lastClr="FFFFFF"/>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600" b="0" i="0" u="none" strike="noStrike" kern="0" cap="none" spc="0" normalizeH="0" baseline="0" noProof="0" dirty="0">
                  <a:ln>
                    <a:noFill/>
                  </a:ln>
                  <a:solidFill>
                    <a:srgbClr val="0F243E"/>
                  </a:solidFill>
                  <a:effectLst/>
                  <a:uLnTx/>
                  <a:uFillTx/>
                  <a:latin typeface="Calibri"/>
                  <a:ea typeface="Calibri"/>
                  <a:cs typeface="Times New Roman"/>
                </a:rPr>
                <a:t>Autism Spectrum Disorder</a:t>
              </a:r>
              <a:endParaRPr kumimoji="0" lang="en-US" sz="1100" b="0" i="0" u="none" strike="noStrike" kern="0" cap="none" spc="0" normalizeH="0" baseline="0" noProof="0" dirty="0">
                <a:ln>
                  <a:noFill/>
                </a:ln>
                <a:solidFill>
                  <a:sysClr val="window" lastClr="FFFFFF"/>
                </a:solidFill>
                <a:effectLst/>
                <a:uLnTx/>
                <a:uFillTx/>
                <a:latin typeface="Calibri"/>
                <a:ea typeface="Calibri"/>
                <a:cs typeface="Times New Roman"/>
              </a:endParaRPr>
            </a:p>
          </p:txBody>
        </p:sp>
        <p:sp>
          <p:nvSpPr>
            <p:cNvPr id="18" name="Rounded Rectangle 17"/>
            <p:cNvSpPr/>
            <p:nvPr/>
          </p:nvSpPr>
          <p:spPr>
            <a:xfrm>
              <a:off x="257175" y="1304925"/>
              <a:ext cx="1466850" cy="771525"/>
            </a:xfrm>
            <a:prstGeom prst="roundRect">
              <a:avLst/>
            </a:prstGeom>
            <a:gradFill flip="none" rotWithShape="1">
              <a:gsLst>
                <a:gs pos="0">
                  <a:srgbClr val="FFFF00"/>
                </a:gs>
                <a:gs pos="11000">
                  <a:srgbClr val="92D050"/>
                </a:gs>
                <a:gs pos="100000">
                  <a:srgbClr val="4F81BD">
                    <a:tint val="23500"/>
                    <a:satMod val="160000"/>
                  </a:srgbClr>
                </a:gs>
              </a:gsLst>
              <a:lin ang="13500000" scaled="1"/>
              <a:tileRect/>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1000"/>
                </a:spcAft>
                <a:buClrTx/>
                <a:buSzTx/>
                <a:buFontTx/>
                <a:buNone/>
                <a:tabLst/>
                <a:defRPr/>
              </a:pPr>
              <a:endParaRPr kumimoji="0" lang="en-US" sz="2000" b="0" i="0" u="none" strike="noStrike" kern="0" cap="none" spc="0" normalizeH="0" baseline="0" noProof="0" dirty="0" smtClean="0">
                <a:ln>
                  <a:noFill/>
                </a:ln>
                <a:solidFill>
                  <a:srgbClr val="0F243E"/>
                </a:solidFill>
                <a:effectLst/>
                <a:uLnTx/>
                <a:uFillTx/>
                <a:latin typeface="Calibri"/>
                <a:ea typeface="Calibri"/>
                <a:cs typeface="Times New Roman"/>
              </a:endParaRPr>
            </a:p>
            <a:p>
              <a:pPr marL="0" marR="0" lvl="0" indent="0" algn="ctr" defTabSz="914400" eaLnBrk="1" fontAlgn="auto" latinLnBrk="0" hangingPunct="1">
                <a:spcBef>
                  <a:spcPts val="0"/>
                </a:spcBef>
                <a:spcAft>
                  <a:spcPts val="1000"/>
                </a:spcAft>
                <a:buClrTx/>
                <a:buSzTx/>
                <a:buFontTx/>
                <a:buNone/>
                <a:tabLst/>
                <a:defRPr/>
              </a:pPr>
              <a:r>
                <a:rPr kumimoji="0" lang="en-US" sz="2000" b="0" i="0" u="none" strike="noStrike" kern="0" cap="none" spc="0" normalizeH="0" baseline="0" noProof="0" dirty="0" smtClean="0">
                  <a:ln>
                    <a:noFill/>
                  </a:ln>
                  <a:solidFill>
                    <a:srgbClr val="0F243E"/>
                  </a:solidFill>
                  <a:effectLst/>
                  <a:uLnTx/>
                  <a:uFillTx/>
                  <a:latin typeface="Calibri"/>
                  <a:ea typeface="Calibri"/>
                  <a:cs typeface="Times New Roman"/>
                </a:rPr>
                <a:t>Autistic </a:t>
              </a:r>
              <a:r>
                <a:rPr kumimoji="0" lang="en-US" sz="2000" b="0" i="0" u="none" strike="noStrike" kern="0" cap="none" spc="0" normalizeH="0" baseline="0" noProof="0" dirty="0">
                  <a:ln>
                    <a:noFill/>
                  </a:ln>
                  <a:solidFill>
                    <a:srgbClr val="0F243E"/>
                  </a:solidFill>
                  <a:effectLst/>
                  <a:uLnTx/>
                  <a:uFillTx/>
                  <a:latin typeface="Calibri"/>
                  <a:ea typeface="Calibri"/>
                  <a:cs typeface="Times New Roman"/>
                </a:rPr>
                <a:t>Disorder</a:t>
              </a:r>
              <a:endParaRPr kumimoji="0" lang="en-US" sz="2000" b="0" i="0" u="none" strike="noStrike" kern="0" cap="none" spc="0" normalizeH="0" baseline="0" noProof="0" dirty="0">
                <a:ln>
                  <a:noFill/>
                </a:ln>
                <a:solidFill>
                  <a:sysClr val="window" lastClr="FFFFFF"/>
                </a:solidFill>
                <a:effectLst/>
                <a:uLnTx/>
                <a:uFillTx/>
                <a:latin typeface="Calibri"/>
                <a:ea typeface="Calibri"/>
                <a:cs typeface="Times New Roman"/>
              </a:endParaRPr>
            </a:p>
            <a:p>
              <a:pPr marL="0" marR="0" lvl="0" indent="0" algn="ctr" defTabSz="914400" eaLnBrk="1" fontAlgn="auto" latinLnBrk="0" hangingPunct="1">
                <a:spcBef>
                  <a:spcPts val="0"/>
                </a:spcBef>
                <a:spcAft>
                  <a:spcPts val="1000"/>
                </a:spcAft>
                <a:buClrTx/>
                <a:buSzTx/>
                <a:buFontTx/>
                <a:buNone/>
                <a:tabLst/>
                <a:defRPr/>
              </a:pPr>
              <a:r>
                <a:rPr kumimoji="0" lang="en-US" sz="2000" b="0" i="0" u="none" strike="noStrike" kern="0" cap="none" spc="0" normalizeH="0" baseline="0" noProof="0" dirty="0">
                  <a:ln>
                    <a:noFill/>
                  </a:ln>
                  <a:solidFill>
                    <a:sysClr val="window" lastClr="FFFFFF"/>
                  </a:solidFill>
                  <a:effectLst/>
                  <a:uLnTx/>
                  <a:uFillTx/>
                  <a:latin typeface="Calibri"/>
                  <a:ea typeface="Calibri"/>
                  <a:cs typeface="Times New Roman"/>
                </a:rPr>
                <a:t> </a:t>
              </a:r>
            </a:p>
          </p:txBody>
        </p:sp>
        <p:sp>
          <p:nvSpPr>
            <p:cNvPr id="19" name="Rounded Rectangle 18"/>
            <p:cNvSpPr/>
            <p:nvPr/>
          </p:nvSpPr>
          <p:spPr>
            <a:xfrm>
              <a:off x="6496050" y="1323975"/>
              <a:ext cx="1466850" cy="771525"/>
            </a:xfrm>
            <a:prstGeom prst="roundRect">
              <a:avLst/>
            </a:prstGeom>
            <a:gradFill flip="none" rotWithShape="1">
              <a:gsLst>
                <a:gs pos="0">
                  <a:srgbClr val="FFFF00"/>
                </a:gs>
                <a:gs pos="11000">
                  <a:srgbClr val="92D050"/>
                </a:gs>
                <a:gs pos="100000">
                  <a:srgbClr val="4F81BD">
                    <a:tint val="23500"/>
                    <a:satMod val="160000"/>
                  </a:srgbClr>
                </a:gs>
              </a:gsLst>
              <a:lin ang="13500000" scaled="1"/>
              <a:tileRect/>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000" b="0" i="0" u="none" strike="noStrike" kern="0" cap="none" spc="0" normalizeH="0" baseline="0" noProof="0" dirty="0">
                  <a:ln>
                    <a:noFill/>
                  </a:ln>
                  <a:solidFill>
                    <a:srgbClr val="0F243E"/>
                  </a:solidFill>
                  <a:effectLst/>
                  <a:uLnTx/>
                  <a:uFillTx/>
                  <a:latin typeface="Calibri"/>
                  <a:ea typeface="Calibri"/>
                  <a:cs typeface="Times New Roman"/>
                </a:rPr>
                <a:t>CDD</a:t>
              </a:r>
              <a:endParaRPr kumimoji="0" lang="en-US" sz="2000" b="0" i="0" u="none" strike="noStrike" kern="0" cap="none" spc="0" normalizeH="0" baseline="0" noProof="0" dirty="0">
                <a:ln>
                  <a:noFill/>
                </a:ln>
                <a:solidFill>
                  <a:sysClr val="window" lastClr="FFFFFF"/>
                </a:solidFill>
                <a:effectLst/>
                <a:uLnTx/>
                <a:uFillTx/>
                <a:latin typeface="Calibri"/>
                <a:ea typeface="Calibri"/>
                <a:cs typeface="Times New Roman"/>
              </a:endParaRPr>
            </a:p>
          </p:txBody>
        </p:sp>
        <p:sp>
          <p:nvSpPr>
            <p:cNvPr id="20" name="Rounded Rectangle 19"/>
            <p:cNvSpPr/>
            <p:nvPr/>
          </p:nvSpPr>
          <p:spPr>
            <a:xfrm>
              <a:off x="4924425" y="1304925"/>
              <a:ext cx="1466850" cy="771525"/>
            </a:xfrm>
            <a:prstGeom prst="roundRect">
              <a:avLst/>
            </a:prstGeom>
            <a:gradFill flip="none" rotWithShape="1">
              <a:gsLst>
                <a:gs pos="0">
                  <a:srgbClr val="FFFF00"/>
                </a:gs>
                <a:gs pos="11000">
                  <a:srgbClr val="92D050"/>
                </a:gs>
                <a:gs pos="100000">
                  <a:srgbClr val="4F81BD">
                    <a:tint val="23500"/>
                    <a:satMod val="160000"/>
                  </a:srgbClr>
                </a:gs>
              </a:gsLst>
              <a:lin ang="13500000" scaled="1"/>
              <a:tileRect/>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1000"/>
                </a:spcAft>
                <a:buClrTx/>
                <a:buSzTx/>
                <a:buFontTx/>
                <a:buNone/>
                <a:tabLst/>
                <a:defRPr/>
              </a:pPr>
              <a:endParaRPr kumimoji="0" lang="en-US" sz="2000" b="0" i="0" u="none" strike="noStrike" kern="0" cap="none" spc="0" normalizeH="0" baseline="0" noProof="0" dirty="0" smtClean="0">
                <a:ln>
                  <a:noFill/>
                </a:ln>
                <a:solidFill>
                  <a:srgbClr val="0F243E"/>
                </a:solidFill>
                <a:effectLst/>
                <a:uLnTx/>
                <a:uFillTx/>
                <a:latin typeface="Calibri"/>
                <a:ea typeface="Calibri"/>
                <a:cs typeface="Times New Roman"/>
              </a:endParaRPr>
            </a:p>
            <a:p>
              <a:pPr marL="0" marR="0" lvl="0" indent="0" algn="ctr" defTabSz="914400" eaLnBrk="1" fontAlgn="auto" latinLnBrk="0" hangingPunct="1">
                <a:spcBef>
                  <a:spcPts val="0"/>
                </a:spcBef>
                <a:spcAft>
                  <a:spcPts val="1000"/>
                </a:spcAft>
                <a:buClrTx/>
                <a:buSzTx/>
                <a:buFontTx/>
                <a:buNone/>
                <a:tabLst/>
                <a:defRPr/>
              </a:pPr>
              <a:r>
                <a:rPr kumimoji="0" lang="en-US" sz="2000" b="0" i="0" u="none" strike="noStrike" kern="0" cap="none" spc="0" normalizeH="0" baseline="0" noProof="0" dirty="0" err="1" smtClean="0">
                  <a:ln>
                    <a:noFill/>
                  </a:ln>
                  <a:solidFill>
                    <a:srgbClr val="0F243E"/>
                  </a:solidFill>
                  <a:effectLst/>
                  <a:uLnTx/>
                  <a:uFillTx/>
                  <a:latin typeface="Calibri"/>
                  <a:ea typeface="Calibri"/>
                  <a:cs typeface="Times New Roman"/>
                </a:rPr>
                <a:t>Rett’s</a:t>
              </a:r>
              <a:r>
                <a:rPr kumimoji="0" lang="en-US" sz="2000" b="0" i="0" u="none" strike="noStrike" kern="0" cap="none" spc="0" normalizeH="0" baseline="0" noProof="0" dirty="0" smtClean="0">
                  <a:ln>
                    <a:noFill/>
                  </a:ln>
                  <a:solidFill>
                    <a:srgbClr val="0F243E"/>
                  </a:solidFill>
                  <a:effectLst/>
                  <a:uLnTx/>
                  <a:uFillTx/>
                  <a:latin typeface="Calibri"/>
                  <a:ea typeface="Calibri"/>
                  <a:cs typeface="Times New Roman"/>
                </a:rPr>
                <a:t> Disorder</a:t>
              </a:r>
              <a:endParaRPr kumimoji="0" lang="en-US" sz="2000" b="0" i="0" u="none" strike="noStrike" kern="0" cap="none" spc="0" normalizeH="0" baseline="0" noProof="0" dirty="0">
                <a:ln>
                  <a:noFill/>
                </a:ln>
                <a:solidFill>
                  <a:sysClr val="window" lastClr="FFFFFF"/>
                </a:solidFill>
                <a:effectLst/>
                <a:uLnTx/>
                <a:uFillTx/>
                <a:latin typeface="Calibri"/>
                <a:ea typeface="Calibri"/>
                <a:cs typeface="Times New Roman"/>
              </a:endParaRPr>
            </a:p>
            <a:p>
              <a:pPr marL="0" marR="0" lvl="0" indent="0" algn="ctr" defTabSz="914400" eaLnBrk="1" fontAlgn="auto" latinLnBrk="0" hangingPunct="1">
                <a:spcBef>
                  <a:spcPts val="0"/>
                </a:spcBef>
                <a:spcAft>
                  <a:spcPts val="1000"/>
                </a:spcAft>
                <a:buClrTx/>
                <a:buSzTx/>
                <a:buFontTx/>
                <a:buNone/>
                <a:tabLst/>
                <a:defRPr/>
              </a:pPr>
              <a:r>
                <a:rPr kumimoji="0" lang="en-US" sz="2000" b="0" i="0" u="none" strike="noStrike" kern="0" cap="none" spc="0" normalizeH="0" baseline="0" noProof="0" dirty="0">
                  <a:ln>
                    <a:noFill/>
                  </a:ln>
                  <a:solidFill>
                    <a:sysClr val="window" lastClr="FFFFFF"/>
                  </a:solidFill>
                  <a:effectLst/>
                  <a:uLnTx/>
                  <a:uFillTx/>
                  <a:latin typeface="Calibri"/>
                  <a:ea typeface="Calibri"/>
                  <a:cs typeface="Times New Roman"/>
                </a:rPr>
                <a:t> </a:t>
              </a:r>
            </a:p>
          </p:txBody>
        </p:sp>
        <p:sp>
          <p:nvSpPr>
            <p:cNvPr id="21" name="Rounded Rectangle 20"/>
            <p:cNvSpPr/>
            <p:nvPr/>
          </p:nvSpPr>
          <p:spPr>
            <a:xfrm>
              <a:off x="3362325" y="1304925"/>
              <a:ext cx="1466850" cy="771525"/>
            </a:xfrm>
            <a:prstGeom prst="roundRect">
              <a:avLst/>
            </a:prstGeom>
            <a:gradFill flip="none" rotWithShape="1">
              <a:gsLst>
                <a:gs pos="0">
                  <a:srgbClr val="FFFF00"/>
                </a:gs>
                <a:gs pos="11000">
                  <a:srgbClr val="92D050"/>
                </a:gs>
                <a:gs pos="100000">
                  <a:srgbClr val="4F81BD">
                    <a:tint val="23500"/>
                    <a:satMod val="160000"/>
                  </a:srgbClr>
                </a:gs>
              </a:gsLst>
              <a:lin ang="13500000" scaled="1"/>
              <a:tileRect/>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000" b="0" i="0" u="none" strike="noStrike" kern="0" cap="none" spc="0" normalizeH="0" baseline="0" noProof="0" dirty="0">
                  <a:ln>
                    <a:noFill/>
                  </a:ln>
                  <a:solidFill>
                    <a:srgbClr val="0F243E"/>
                  </a:solidFill>
                  <a:effectLst/>
                  <a:uLnTx/>
                  <a:uFillTx/>
                  <a:latin typeface="Calibri"/>
                  <a:ea typeface="Calibri"/>
                  <a:cs typeface="Times New Roman"/>
                </a:rPr>
                <a:t>PDD-NOS</a:t>
              </a:r>
              <a:endParaRPr kumimoji="0" lang="en-US" sz="2000" b="0" i="0" u="none" strike="noStrike" kern="0" cap="none" spc="0" normalizeH="0" baseline="0" noProof="0" dirty="0">
                <a:ln>
                  <a:noFill/>
                </a:ln>
                <a:solidFill>
                  <a:sysClr val="window" lastClr="FFFFFF"/>
                </a:solidFill>
                <a:effectLst/>
                <a:uLnTx/>
                <a:uFillTx/>
                <a:latin typeface="Calibri"/>
                <a:ea typeface="Calibri"/>
                <a:cs typeface="Times New Roman"/>
              </a:endParaRPr>
            </a:p>
          </p:txBody>
        </p:sp>
        <p:sp>
          <p:nvSpPr>
            <p:cNvPr id="22" name="Rounded Rectangle 21"/>
            <p:cNvSpPr/>
            <p:nvPr/>
          </p:nvSpPr>
          <p:spPr>
            <a:xfrm>
              <a:off x="1819275" y="1304925"/>
              <a:ext cx="1466850" cy="771525"/>
            </a:xfrm>
            <a:prstGeom prst="roundRect">
              <a:avLst/>
            </a:prstGeom>
            <a:gradFill flip="none" rotWithShape="1">
              <a:gsLst>
                <a:gs pos="0">
                  <a:srgbClr val="FFFF00"/>
                </a:gs>
                <a:gs pos="11000">
                  <a:srgbClr val="92D050"/>
                </a:gs>
                <a:gs pos="100000">
                  <a:srgbClr val="4F81BD">
                    <a:tint val="23500"/>
                    <a:satMod val="160000"/>
                  </a:srgbClr>
                </a:gs>
              </a:gsLst>
              <a:lin ang="13500000" scaled="1"/>
              <a:tileRect/>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000" b="0" i="0" u="none" strike="noStrike" kern="0" cap="none" spc="0" normalizeH="0" baseline="0" noProof="0" dirty="0">
                  <a:ln>
                    <a:noFill/>
                  </a:ln>
                  <a:solidFill>
                    <a:srgbClr val="0F243E"/>
                  </a:solidFill>
                  <a:effectLst/>
                  <a:uLnTx/>
                  <a:uFillTx/>
                  <a:latin typeface="Calibri"/>
                  <a:ea typeface="Calibri"/>
                  <a:cs typeface="Times New Roman"/>
                </a:rPr>
                <a:t>Asperger</a:t>
              </a:r>
              <a:endParaRPr kumimoji="0" lang="en-US" sz="2000" b="0" i="0" u="none" strike="noStrike" kern="0" cap="none" spc="0" normalizeH="0" baseline="0" noProof="0" dirty="0">
                <a:ln>
                  <a:noFill/>
                </a:ln>
                <a:solidFill>
                  <a:sysClr val="window" lastClr="FFFFFF"/>
                </a:solidFill>
                <a:effectLst/>
                <a:uLnTx/>
                <a:uFillTx/>
                <a:latin typeface="Calibri"/>
                <a:ea typeface="Calibri"/>
                <a:cs typeface="Times New Roman"/>
              </a:endParaRPr>
            </a:p>
          </p:txBody>
        </p:sp>
        <p:sp>
          <p:nvSpPr>
            <p:cNvPr id="23" name="Down Arrow 22"/>
            <p:cNvSpPr/>
            <p:nvPr/>
          </p:nvSpPr>
          <p:spPr>
            <a:xfrm>
              <a:off x="790575" y="2238375"/>
              <a:ext cx="352425" cy="752475"/>
            </a:xfrm>
            <a:prstGeom prst="downArrow">
              <a:avLst/>
            </a:prstGeom>
            <a:solidFill>
              <a:srgbClr val="4F81BD"/>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 name="Down Arrow 23"/>
            <p:cNvSpPr/>
            <p:nvPr/>
          </p:nvSpPr>
          <p:spPr>
            <a:xfrm>
              <a:off x="2362200" y="2266950"/>
              <a:ext cx="352425" cy="752475"/>
            </a:xfrm>
            <a:prstGeom prst="downArrow">
              <a:avLst/>
            </a:prstGeom>
            <a:solidFill>
              <a:srgbClr val="4F81BD"/>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 name="Down Arrow 24"/>
            <p:cNvSpPr/>
            <p:nvPr/>
          </p:nvSpPr>
          <p:spPr>
            <a:xfrm>
              <a:off x="3933825" y="2238375"/>
              <a:ext cx="352425" cy="752475"/>
            </a:xfrm>
            <a:prstGeom prst="downArrow">
              <a:avLst/>
            </a:prstGeom>
            <a:solidFill>
              <a:srgbClr val="4F81BD"/>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 name="Down Arrow 25"/>
            <p:cNvSpPr/>
            <p:nvPr/>
          </p:nvSpPr>
          <p:spPr>
            <a:xfrm>
              <a:off x="5486400" y="2266950"/>
              <a:ext cx="352425" cy="752475"/>
            </a:xfrm>
            <a:prstGeom prst="downArrow">
              <a:avLst/>
            </a:prstGeom>
            <a:solidFill>
              <a:srgbClr val="4F81BD"/>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 name="Down Arrow 26"/>
            <p:cNvSpPr/>
            <p:nvPr/>
          </p:nvSpPr>
          <p:spPr>
            <a:xfrm>
              <a:off x="7058025" y="2266950"/>
              <a:ext cx="352425" cy="752475"/>
            </a:xfrm>
            <a:prstGeom prst="downArrow">
              <a:avLst/>
            </a:prstGeom>
            <a:solidFill>
              <a:srgbClr val="4F81BD"/>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Text Box 2"/>
            <p:cNvSpPr txBox="1">
              <a:spLocks noChangeArrowheads="1"/>
            </p:cNvSpPr>
            <p:nvPr/>
          </p:nvSpPr>
          <p:spPr bwMode="auto">
            <a:xfrm>
              <a:off x="1247775" y="0"/>
              <a:ext cx="6029325" cy="102870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2600" b="0" i="0" u="none" strike="noStrike" kern="0" cap="none" spc="0" normalizeH="0" baseline="0" noProof="0" dirty="0">
                  <a:ln>
                    <a:noFill/>
                  </a:ln>
                  <a:solidFill>
                    <a:sysClr val="windowText" lastClr="000000"/>
                  </a:solidFill>
                  <a:effectLst/>
                  <a:uLnTx/>
                  <a:uFillTx/>
                  <a:latin typeface="Calibri"/>
                  <a:ea typeface="Calibri"/>
                  <a:cs typeface="Times New Roman"/>
                </a:rPr>
                <a:t>DSM IV (1994-2013)</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2600" b="0" i="0" u="none" strike="noStrike" kern="0" cap="none" spc="0" normalizeH="0" baseline="0" noProof="0" dirty="0">
                  <a:ln>
                    <a:noFill/>
                  </a:ln>
                  <a:solidFill>
                    <a:sysClr val="windowText" lastClr="000000"/>
                  </a:solidFill>
                  <a:effectLst/>
                  <a:uLnTx/>
                  <a:uFillTx/>
                  <a:latin typeface="Calibri"/>
                  <a:ea typeface="Calibri"/>
                  <a:cs typeface="Times New Roman"/>
                </a:rPr>
                <a:t>PERVASIVE DEVELOPMENTAL DISORDERS</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grpSp>
    </p:spTree>
    <p:extLst>
      <p:ext uri="{BB962C8B-B14F-4D97-AF65-F5344CB8AC3E}">
        <p14:creationId xmlns:p14="http://schemas.microsoft.com/office/powerpoint/2010/main" val="21399213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Range of ASD is Broad</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solidFill>
                  <a:schemeClr val="tx2">
                    <a:lumMod val="75000"/>
                  </a:schemeClr>
                </a:solidFill>
              </a:rPr>
              <a:t>Cognitive Ability</a:t>
            </a:r>
          </a:p>
          <a:p>
            <a:pPr marL="0" indent="0" algn="ctr">
              <a:buNone/>
            </a:pPr>
            <a:r>
              <a:rPr lang="en-US" dirty="0" smtClean="0">
                <a:solidFill>
                  <a:schemeClr val="tx2">
                    <a:lumMod val="75000"/>
                  </a:schemeClr>
                </a:solidFill>
              </a:rPr>
              <a:t>Communication Skills</a:t>
            </a:r>
          </a:p>
          <a:p>
            <a:pPr marL="0" indent="0" algn="ctr">
              <a:buNone/>
            </a:pPr>
            <a:r>
              <a:rPr lang="en-US" dirty="0" smtClean="0">
                <a:solidFill>
                  <a:schemeClr val="tx2">
                    <a:lumMod val="75000"/>
                  </a:schemeClr>
                </a:solidFill>
              </a:rPr>
              <a:t>Social Competency</a:t>
            </a:r>
          </a:p>
          <a:p>
            <a:pPr marL="0" indent="0" algn="ctr">
              <a:buNone/>
            </a:pPr>
            <a:r>
              <a:rPr lang="en-US" dirty="0" smtClean="0">
                <a:solidFill>
                  <a:schemeClr val="tx2">
                    <a:lumMod val="75000"/>
                  </a:schemeClr>
                </a:solidFill>
              </a:rPr>
              <a:t>Social Interest</a:t>
            </a:r>
          </a:p>
          <a:p>
            <a:pPr marL="0" indent="0" algn="ctr">
              <a:buNone/>
            </a:pPr>
            <a:r>
              <a:rPr lang="en-US" dirty="0">
                <a:solidFill>
                  <a:schemeClr val="tx2">
                    <a:lumMod val="75000"/>
                  </a:schemeClr>
                </a:solidFill>
              </a:rPr>
              <a:t>Sensory Experience</a:t>
            </a:r>
          </a:p>
          <a:p>
            <a:pPr marL="0" indent="0" algn="ctr">
              <a:buNone/>
            </a:pPr>
            <a:r>
              <a:rPr lang="en-US" dirty="0" smtClean="0">
                <a:solidFill>
                  <a:schemeClr val="tx2">
                    <a:lumMod val="75000"/>
                  </a:schemeClr>
                </a:solidFill>
              </a:rPr>
              <a:t>Motor Skills</a:t>
            </a:r>
          </a:p>
          <a:p>
            <a:pPr marL="0" indent="0" algn="ctr">
              <a:buNone/>
            </a:pPr>
            <a:r>
              <a:rPr lang="en-US" dirty="0" smtClean="0">
                <a:solidFill>
                  <a:schemeClr val="tx2">
                    <a:lumMod val="75000"/>
                  </a:schemeClr>
                </a:solidFill>
              </a:rPr>
              <a:t>Flexibility</a:t>
            </a:r>
          </a:p>
          <a:p>
            <a:pPr marL="0" indent="0" algn="ctr">
              <a:buNone/>
            </a:pPr>
            <a:r>
              <a:rPr lang="en-US" dirty="0" smtClean="0">
                <a:solidFill>
                  <a:schemeClr val="tx2">
                    <a:lumMod val="75000"/>
                  </a:schemeClr>
                </a:solidFill>
              </a:rPr>
              <a:t>Fascinations</a:t>
            </a:r>
          </a:p>
        </p:txBody>
      </p:sp>
      <p:sp>
        <p:nvSpPr>
          <p:cNvPr id="4" name="Right Arrow 3"/>
          <p:cNvSpPr/>
          <p:nvPr/>
        </p:nvSpPr>
        <p:spPr>
          <a:xfrm>
            <a:off x="6324600" y="3171825"/>
            <a:ext cx="1314450" cy="8001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Left Arrow 4"/>
          <p:cNvSpPr/>
          <p:nvPr/>
        </p:nvSpPr>
        <p:spPr>
          <a:xfrm>
            <a:off x="1288387" y="3171825"/>
            <a:ext cx="1314450" cy="857250"/>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934686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797770" y="1200151"/>
            <a:ext cx="5594747" cy="577454"/>
          </a:xfrm>
        </p:spPr>
        <p:txBody>
          <a:bodyPr>
            <a:normAutofit fontScale="90000"/>
          </a:bodyPr>
          <a:lstStyle/>
          <a:p>
            <a:pPr algn="ctr"/>
            <a:r>
              <a:rPr lang="en-US" sz="3000" dirty="0">
                <a:solidFill>
                  <a:schemeClr val="tx2">
                    <a:lumMod val="75000"/>
                  </a:schemeClr>
                </a:solidFill>
                <a:latin typeface="Calibri" panose="020F0502020204030204" pitchFamily="34" charset="0"/>
                <a:cs typeface="Calibri" panose="020F0502020204030204" pitchFamily="34" charset="0"/>
              </a:rPr>
              <a:t>Autism Spectrum Disorder (ASD) </a:t>
            </a:r>
            <a:br>
              <a:rPr lang="en-US" sz="3000" dirty="0">
                <a:solidFill>
                  <a:schemeClr val="tx2">
                    <a:lumMod val="75000"/>
                  </a:schemeClr>
                </a:solidFill>
                <a:latin typeface="Calibri" panose="020F0502020204030204" pitchFamily="34" charset="0"/>
                <a:cs typeface="Calibri" panose="020F0502020204030204" pitchFamily="34" charset="0"/>
              </a:rPr>
            </a:br>
            <a:r>
              <a:rPr lang="en-US" sz="3000" dirty="0" smtClean="0">
                <a:solidFill>
                  <a:schemeClr val="tx2">
                    <a:lumMod val="75000"/>
                  </a:schemeClr>
                </a:solidFill>
                <a:latin typeface="Calibri" panose="020F0502020204030204" pitchFamily="34" charset="0"/>
                <a:cs typeface="Calibri" panose="020F0502020204030204" pitchFamily="34" charset="0"/>
              </a:rPr>
              <a:t>DSM-5 </a:t>
            </a:r>
            <a:r>
              <a:rPr lang="en-US" sz="3000" dirty="0">
                <a:solidFill>
                  <a:schemeClr val="tx2">
                    <a:lumMod val="75000"/>
                  </a:schemeClr>
                </a:solidFill>
                <a:latin typeface="Calibri" panose="020F0502020204030204" pitchFamily="34" charset="0"/>
                <a:cs typeface="Calibri" panose="020F0502020204030204" pitchFamily="34" charset="0"/>
              </a:rPr>
              <a:t>Definition (2013)</a:t>
            </a:r>
          </a:p>
        </p:txBody>
      </p:sp>
      <p:grpSp>
        <p:nvGrpSpPr>
          <p:cNvPr id="116739" name="Group 3"/>
          <p:cNvGrpSpPr>
            <a:grpSpLocks/>
          </p:cNvGrpSpPr>
          <p:nvPr/>
        </p:nvGrpSpPr>
        <p:grpSpPr bwMode="auto">
          <a:xfrm>
            <a:off x="1771650" y="2400301"/>
            <a:ext cx="4308486" cy="2934891"/>
            <a:chOff x="-445" y="1619"/>
            <a:chExt cx="6273" cy="2717"/>
          </a:xfrm>
        </p:grpSpPr>
        <p:sp>
          <p:nvSpPr>
            <p:cNvPr id="116762" name="Freeform 6"/>
            <p:cNvSpPr>
              <a:spLocks/>
            </p:cNvSpPr>
            <p:nvPr/>
          </p:nvSpPr>
          <p:spPr bwMode="auto">
            <a:xfrm>
              <a:off x="583" y="3257"/>
              <a:ext cx="1999" cy="1079"/>
            </a:xfrm>
            <a:custGeom>
              <a:avLst/>
              <a:gdLst>
                <a:gd name="T0" fmla="*/ 0 w 1999"/>
                <a:gd name="T1" fmla="*/ 1078 h 1079"/>
                <a:gd name="T2" fmla="*/ 1998 w 1999"/>
                <a:gd name="T3" fmla="*/ 1078 h 1079"/>
                <a:gd name="T4" fmla="*/ 1998 w 1999"/>
                <a:gd name="T5" fmla="*/ 0 h 1079"/>
                <a:gd name="T6" fmla="*/ 0 w 1999"/>
                <a:gd name="T7" fmla="*/ 0 h 1079"/>
                <a:gd name="T8" fmla="*/ 0 w 1999"/>
                <a:gd name="T9" fmla="*/ 1078 h 1079"/>
                <a:gd name="T10" fmla="*/ 0 w 1999"/>
                <a:gd name="T11" fmla="*/ 1078 h 10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99" h="1079">
                  <a:moveTo>
                    <a:pt x="0" y="1078"/>
                  </a:moveTo>
                  <a:lnTo>
                    <a:pt x="1998" y="1078"/>
                  </a:lnTo>
                  <a:lnTo>
                    <a:pt x="1998" y="0"/>
                  </a:lnTo>
                  <a:lnTo>
                    <a:pt x="0" y="0"/>
                  </a:lnTo>
                  <a:lnTo>
                    <a:pt x="0" y="10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en-US" sz="1050" kern="0">
                <a:solidFill>
                  <a:srgbClr val="000000"/>
                </a:solidFill>
                <a:cs typeface="Arial"/>
                <a:sym typeface="Arial"/>
                <a:rtl val="0"/>
              </a:endParaRPr>
            </a:p>
          </p:txBody>
        </p:sp>
        <p:grpSp>
          <p:nvGrpSpPr>
            <p:cNvPr id="116744" name="Group 7"/>
            <p:cNvGrpSpPr>
              <a:grpSpLocks/>
            </p:cNvGrpSpPr>
            <p:nvPr/>
          </p:nvGrpSpPr>
          <p:grpSpPr bwMode="auto">
            <a:xfrm>
              <a:off x="-445" y="1619"/>
              <a:ext cx="4580" cy="2593"/>
              <a:chOff x="-445" y="1619"/>
              <a:chExt cx="4580" cy="2593"/>
            </a:xfrm>
          </p:grpSpPr>
          <p:sp>
            <p:nvSpPr>
              <p:cNvPr id="116758" name="Oval 8"/>
              <p:cNvSpPr>
                <a:spLocks noChangeArrowheads="1"/>
              </p:cNvSpPr>
              <p:nvPr/>
            </p:nvSpPr>
            <p:spPr bwMode="auto">
              <a:xfrm>
                <a:off x="-445" y="1619"/>
                <a:ext cx="4077" cy="2593"/>
              </a:xfrm>
              <a:prstGeom prst="ellipse">
                <a:avLst/>
              </a:prstGeom>
              <a:solidFill>
                <a:srgbClr val="69C4E1"/>
              </a:solidFill>
              <a:ln w="18433">
                <a:solidFill>
                  <a:srgbClr val="000000"/>
                </a:solidFill>
                <a:round/>
                <a:headEnd/>
                <a:tailEnd/>
              </a:ln>
            </p:spPr>
            <p:txBody>
              <a:bodyPr wrap="none" anchor="ctr"/>
              <a:lstStyle/>
              <a:p>
                <a:pPr algn="ctr"/>
                <a:endParaRPr lang="en-US" kern="0">
                  <a:solidFill>
                    <a:srgbClr val="00B0F0"/>
                  </a:solidFill>
                  <a:latin typeface="Tahoma" pitchFamily="34" charset="0"/>
                  <a:cs typeface="Arial"/>
                  <a:sym typeface="Arial"/>
                  <a:rtl val="0"/>
                </a:endParaRPr>
              </a:p>
            </p:txBody>
          </p:sp>
          <p:sp>
            <p:nvSpPr>
              <p:cNvPr id="116759" name="Freeform 9"/>
              <p:cNvSpPr>
                <a:spLocks/>
              </p:cNvSpPr>
              <p:nvPr/>
            </p:nvSpPr>
            <p:spPr bwMode="auto">
              <a:xfrm>
                <a:off x="2137" y="1619"/>
                <a:ext cx="1998" cy="1080"/>
              </a:xfrm>
              <a:custGeom>
                <a:avLst/>
                <a:gdLst>
                  <a:gd name="T0" fmla="*/ 0 w 1998"/>
                  <a:gd name="T1" fmla="*/ 1079 h 1080"/>
                  <a:gd name="T2" fmla="*/ 1997 w 1998"/>
                  <a:gd name="T3" fmla="*/ 1079 h 1080"/>
                  <a:gd name="T4" fmla="*/ 1997 w 1998"/>
                  <a:gd name="T5" fmla="*/ 0 h 1080"/>
                  <a:gd name="T6" fmla="*/ 0 w 1998"/>
                  <a:gd name="T7" fmla="*/ 0 h 1080"/>
                  <a:gd name="T8" fmla="*/ 0 w 1998"/>
                  <a:gd name="T9" fmla="*/ 1079 h 1080"/>
                  <a:gd name="T10" fmla="*/ 0 w 1998"/>
                  <a:gd name="T11" fmla="*/ 1079 h 10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98" h="1080">
                    <a:moveTo>
                      <a:pt x="0" y="1079"/>
                    </a:moveTo>
                    <a:lnTo>
                      <a:pt x="1997" y="1079"/>
                    </a:lnTo>
                    <a:lnTo>
                      <a:pt x="1997" y="0"/>
                    </a:lnTo>
                    <a:lnTo>
                      <a:pt x="0" y="0"/>
                    </a:lnTo>
                    <a:lnTo>
                      <a:pt x="0" y="10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en-US" sz="1050" kern="0">
                  <a:solidFill>
                    <a:srgbClr val="000000"/>
                  </a:solidFill>
                  <a:cs typeface="Arial"/>
                  <a:sym typeface="Arial"/>
                  <a:rtl val="0"/>
                </a:endParaRPr>
              </a:p>
            </p:txBody>
          </p:sp>
        </p:grpSp>
        <p:grpSp>
          <p:nvGrpSpPr>
            <p:cNvPr id="116745" name="Group 11"/>
            <p:cNvGrpSpPr>
              <a:grpSpLocks/>
            </p:cNvGrpSpPr>
            <p:nvPr/>
          </p:nvGrpSpPr>
          <p:grpSpPr bwMode="auto">
            <a:xfrm>
              <a:off x="3829" y="3188"/>
              <a:ext cx="1999" cy="1078"/>
              <a:chOff x="3829" y="3188"/>
              <a:chExt cx="1999" cy="1078"/>
            </a:xfrm>
          </p:grpSpPr>
          <p:sp>
            <p:nvSpPr>
              <p:cNvPr id="116756" name="Freeform 13"/>
              <p:cNvSpPr>
                <a:spLocks/>
              </p:cNvSpPr>
              <p:nvPr/>
            </p:nvSpPr>
            <p:spPr bwMode="auto">
              <a:xfrm>
                <a:off x="3829" y="3188"/>
                <a:ext cx="1999" cy="1078"/>
              </a:xfrm>
              <a:custGeom>
                <a:avLst/>
                <a:gdLst>
                  <a:gd name="T0" fmla="*/ 0 w 1999"/>
                  <a:gd name="T1" fmla="*/ 1077 h 1078"/>
                  <a:gd name="T2" fmla="*/ 1998 w 1999"/>
                  <a:gd name="T3" fmla="*/ 1077 h 1078"/>
                  <a:gd name="T4" fmla="*/ 1998 w 1999"/>
                  <a:gd name="T5" fmla="*/ 0 h 1078"/>
                  <a:gd name="T6" fmla="*/ 0 w 1999"/>
                  <a:gd name="T7" fmla="*/ 0 h 1078"/>
                  <a:gd name="T8" fmla="*/ 0 w 1999"/>
                  <a:gd name="T9" fmla="*/ 1077 h 1078"/>
                  <a:gd name="T10" fmla="*/ 0 w 1999"/>
                  <a:gd name="T11" fmla="*/ 1077 h 10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99" h="1078">
                    <a:moveTo>
                      <a:pt x="0" y="1077"/>
                    </a:moveTo>
                    <a:lnTo>
                      <a:pt x="1998" y="1077"/>
                    </a:lnTo>
                    <a:lnTo>
                      <a:pt x="1998" y="0"/>
                    </a:lnTo>
                    <a:lnTo>
                      <a:pt x="0" y="0"/>
                    </a:lnTo>
                    <a:lnTo>
                      <a:pt x="0" y="10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en-US" sz="1050" kern="0">
                  <a:solidFill>
                    <a:srgbClr val="000000"/>
                  </a:solidFill>
                  <a:cs typeface="Arial"/>
                  <a:sym typeface="Arial"/>
                  <a:rtl val="0"/>
                </a:endParaRPr>
              </a:p>
            </p:txBody>
          </p:sp>
          <p:sp>
            <p:nvSpPr>
              <p:cNvPr id="116757" name="Text Box 14"/>
              <p:cNvSpPr txBox="1">
                <a:spLocks noChangeArrowheads="1"/>
              </p:cNvSpPr>
              <p:nvPr/>
            </p:nvSpPr>
            <p:spPr bwMode="auto">
              <a:xfrm>
                <a:off x="3993" y="3328"/>
                <a:ext cx="1747"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74663" eaLnBrk="0" hangingPunct="0">
                  <a:defRPr>
                    <a:solidFill>
                      <a:schemeClr val="tx1"/>
                    </a:solidFill>
                    <a:latin typeface="Arial" pitchFamily="34" charset="0"/>
                  </a:defRPr>
                </a:lvl1pPr>
                <a:lvl2pPr marL="742950" indent="-285750" defTabSz="474663" eaLnBrk="0" hangingPunct="0">
                  <a:defRPr>
                    <a:solidFill>
                      <a:schemeClr val="tx1"/>
                    </a:solidFill>
                    <a:latin typeface="Arial" pitchFamily="34" charset="0"/>
                  </a:defRPr>
                </a:lvl2pPr>
                <a:lvl3pPr marL="1143000" indent="-228600" defTabSz="474663" eaLnBrk="0" hangingPunct="0">
                  <a:defRPr>
                    <a:solidFill>
                      <a:schemeClr val="tx1"/>
                    </a:solidFill>
                    <a:latin typeface="Arial" pitchFamily="34" charset="0"/>
                  </a:defRPr>
                </a:lvl3pPr>
                <a:lvl4pPr marL="1600200" indent="-228600" defTabSz="474663" eaLnBrk="0" hangingPunct="0">
                  <a:defRPr>
                    <a:solidFill>
                      <a:schemeClr val="tx1"/>
                    </a:solidFill>
                    <a:latin typeface="Arial" pitchFamily="34" charset="0"/>
                  </a:defRPr>
                </a:lvl4pPr>
                <a:lvl5pPr marL="2057400" indent="-228600" defTabSz="474663" eaLnBrk="0" hangingPunct="0">
                  <a:defRPr>
                    <a:solidFill>
                      <a:schemeClr val="tx1"/>
                    </a:solidFill>
                    <a:latin typeface="Arial" pitchFamily="34" charset="0"/>
                  </a:defRPr>
                </a:lvl5pPr>
                <a:lvl6pPr marL="2514600" indent="-228600" defTabSz="474663" eaLnBrk="0" fontAlgn="base" hangingPunct="0">
                  <a:spcBef>
                    <a:spcPct val="0"/>
                  </a:spcBef>
                  <a:spcAft>
                    <a:spcPct val="0"/>
                  </a:spcAft>
                  <a:defRPr>
                    <a:solidFill>
                      <a:schemeClr val="tx1"/>
                    </a:solidFill>
                    <a:latin typeface="Arial" pitchFamily="34" charset="0"/>
                  </a:defRPr>
                </a:lvl6pPr>
                <a:lvl7pPr marL="2971800" indent="-228600" defTabSz="474663" eaLnBrk="0" fontAlgn="base" hangingPunct="0">
                  <a:spcBef>
                    <a:spcPct val="0"/>
                  </a:spcBef>
                  <a:spcAft>
                    <a:spcPct val="0"/>
                  </a:spcAft>
                  <a:defRPr>
                    <a:solidFill>
                      <a:schemeClr val="tx1"/>
                    </a:solidFill>
                    <a:latin typeface="Arial" pitchFamily="34" charset="0"/>
                  </a:defRPr>
                </a:lvl7pPr>
                <a:lvl8pPr marL="3429000" indent="-228600" defTabSz="474663" eaLnBrk="0" fontAlgn="base" hangingPunct="0">
                  <a:spcBef>
                    <a:spcPct val="0"/>
                  </a:spcBef>
                  <a:spcAft>
                    <a:spcPct val="0"/>
                  </a:spcAft>
                  <a:defRPr>
                    <a:solidFill>
                      <a:schemeClr val="tx1"/>
                    </a:solidFill>
                    <a:latin typeface="Arial" pitchFamily="34" charset="0"/>
                  </a:defRPr>
                </a:lvl8pPr>
                <a:lvl9pPr marL="3886200" indent="-228600" defTabSz="474663" eaLnBrk="0" fontAlgn="base" hangingPunct="0">
                  <a:spcBef>
                    <a:spcPct val="0"/>
                  </a:spcBef>
                  <a:spcAft>
                    <a:spcPct val="0"/>
                  </a:spcAft>
                  <a:defRPr>
                    <a:solidFill>
                      <a:schemeClr val="tx1"/>
                    </a:solidFill>
                    <a:latin typeface="Arial" pitchFamily="34" charset="0"/>
                  </a:defRPr>
                </a:lvl9pPr>
              </a:lstStyle>
              <a:p>
                <a:pPr algn="ctr" eaLnBrk="1" hangingPunct="1">
                  <a:buClr>
                    <a:srgbClr val="000000"/>
                  </a:buClr>
                  <a:buSzPct val="90000"/>
                  <a:buFont typeface="Monotype Sorts"/>
                  <a:buNone/>
                </a:pPr>
                <a:endParaRPr lang="en-US" kern="0">
                  <a:solidFill>
                    <a:srgbClr val="000000"/>
                  </a:solidFill>
                  <a:latin typeface="Times New Roman" pitchFamily="18" charset="0"/>
                  <a:cs typeface="Arial"/>
                  <a:sym typeface="Arial"/>
                  <a:rtl val="0"/>
                </a:endParaRPr>
              </a:p>
            </p:txBody>
          </p:sp>
        </p:grpSp>
        <p:sp>
          <p:nvSpPr>
            <p:cNvPr id="116746" name="Text Box 18"/>
            <p:cNvSpPr txBox="1">
              <a:spLocks noChangeArrowheads="1"/>
            </p:cNvSpPr>
            <p:nvPr/>
          </p:nvSpPr>
          <p:spPr bwMode="auto">
            <a:xfrm>
              <a:off x="1809" y="2666"/>
              <a:ext cx="1156"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74663" eaLnBrk="0" hangingPunct="0">
                <a:defRPr>
                  <a:solidFill>
                    <a:schemeClr val="tx1"/>
                  </a:solidFill>
                  <a:latin typeface="Arial" pitchFamily="34" charset="0"/>
                </a:defRPr>
              </a:lvl1pPr>
              <a:lvl2pPr marL="742950" indent="-285750" defTabSz="474663" eaLnBrk="0" hangingPunct="0">
                <a:defRPr>
                  <a:solidFill>
                    <a:schemeClr val="tx1"/>
                  </a:solidFill>
                  <a:latin typeface="Arial" pitchFamily="34" charset="0"/>
                </a:defRPr>
              </a:lvl2pPr>
              <a:lvl3pPr marL="1143000" indent="-228600" defTabSz="474663" eaLnBrk="0" hangingPunct="0">
                <a:defRPr>
                  <a:solidFill>
                    <a:schemeClr val="tx1"/>
                  </a:solidFill>
                  <a:latin typeface="Arial" pitchFamily="34" charset="0"/>
                </a:defRPr>
              </a:lvl3pPr>
              <a:lvl4pPr marL="1600200" indent="-228600" defTabSz="474663" eaLnBrk="0" hangingPunct="0">
                <a:defRPr>
                  <a:solidFill>
                    <a:schemeClr val="tx1"/>
                  </a:solidFill>
                  <a:latin typeface="Arial" pitchFamily="34" charset="0"/>
                </a:defRPr>
              </a:lvl4pPr>
              <a:lvl5pPr marL="2057400" indent="-228600" defTabSz="474663" eaLnBrk="0" hangingPunct="0">
                <a:defRPr>
                  <a:solidFill>
                    <a:schemeClr val="tx1"/>
                  </a:solidFill>
                  <a:latin typeface="Arial" pitchFamily="34" charset="0"/>
                </a:defRPr>
              </a:lvl5pPr>
              <a:lvl6pPr marL="2514600" indent="-228600" defTabSz="474663" eaLnBrk="0" fontAlgn="base" hangingPunct="0">
                <a:spcBef>
                  <a:spcPct val="0"/>
                </a:spcBef>
                <a:spcAft>
                  <a:spcPct val="0"/>
                </a:spcAft>
                <a:defRPr>
                  <a:solidFill>
                    <a:schemeClr val="tx1"/>
                  </a:solidFill>
                  <a:latin typeface="Arial" pitchFamily="34" charset="0"/>
                </a:defRPr>
              </a:lvl6pPr>
              <a:lvl7pPr marL="2971800" indent="-228600" defTabSz="474663" eaLnBrk="0" fontAlgn="base" hangingPunct="0">
                <a:spcBef>
                  <a:spcPct val="0"/>
                </a:spcBef>
                <a:spcAft>
                  <a:spcPct val="0"/>
                </a:spcAft>
                <a:defRPr>
                  <a:solidFill>
                    <a:schemeClr val="tx1"/>
                  </a:solidFill>
                  <a:latin typeface="Arial" pitchFamily="34" charset="0"/>
                </a:defRPr>
              </a:lvl7pPr>
              <a:lvl8pPr marL="3429000" indent="-228600" defTabSz="474663" eaLnBrk="0" fontAlgn="base" hangingPunct="0">
                <a:spcBef>
                  <a:spcPct val="0"/>
                </a:spcBef>
                <a:spcAft>
                  <a:spcPct val="0"/>
                </a:spcAft>
                <a:defRPr>
                  <a:solidFill>
                    <a:schemeClr val="tx1"/>
                  </a:solidFill>
                  <a:latin typeface="Arial" pitchFamily="34" charset="0"/>
                </a:defRPr>
              </a:lvl8pPr>
              <a:lvl9pPr marL="3886200" indent="-228600" defTabSz="474663" eaLnBrk="0" fontAlgn="base" hangingPunct="0">
                <a:spcBef>
                  <a:spcPct val="0"/>
                </a:spcBef>
                <a:spcAft>
                  <a:spcPct val="0"/>
                </a:spcAft>
                <a:defRPr>
                  <a:solidFill>
                    <a:schemeClr val="tx1"/>
                  </a:solidFill>
                  <a:latin typeface="Arial" pitchFamily="34" charset="0"/>
                </a:defRPr>
              </a:lvl9pPr>
            </a:lstStyle>
            <a:p>
              <a:pPr algn="ctr" eaLnBrk="1" hangingPunct="1">
                <a:buClr>
                  <a:srgbClr val="000000"/>
                </a:buClr>
                <a:buSzPct val="90000"/>
                <a:buFont typeface="Monotype Sorts"/>
                <a:buNone/>
              </a:pPr>
              <a:endParaRPr lang="en-US" kern="0">
                <a:solidFill>
                  <a:srgbClr val="000000"/>
                </a:solidFill>
                <a:latin typeface="Times New Roman" pitchFamily="18" charset="0"/>
                <a:cs typeface="Arial"/>
                <a:sym typeface="Arial"/>
                <a:rtl val="0"/>
              </a:endParaRPr>
            </a:p>
          </p:txBody>
        </p:sp>
        <p:grpSp>
          <p:nvGrpSpPr>
            <p:cNvPr id="116747" name="Group 19"/>
            <p:cNvGrpSpPr>
              <a:grpSpLocks/>
            </p:cNvGrpSpPr>
            <p:nvPr/>
          </p:nvGrpSpPr>
          <p:grpSpPr bwMode="auto">
            <a:xfrm>
              <a:off x="3500" y="2625"/>
              <a:ext cx="1113" cy="486"/>
              <a:chOff x="3500" y="2625"/>
              <a:chExt cx="1113" cy="486"/>
            </a:xfrm>
          </p:grpSpPr>
          <p:sp>
            <p:nvSpPr>
              <p:cNvPr id="116754" name="Freeform 21"/>
              <p:cNvSpPr>
                <a:spLocks/>
              </p:cNvSpPr>
              <p:nvPr/>
            </p:nvSpPr>
            <p:spPr bwMode="auto">
              <a:xfrm>
                <a:off x="3500" y="2625"/>
                <a:ext cx="1113" cy="486"/>
              </a:xfrm>
              <a:custGeom>
                <a:avLst/>
                <a:gdLst>
                  <a:gd name="T0" fmla="*/ 0 w 1113"/>
                  <a:gd name="T1" fmla="*/ 485 h 486"/>
                  <a:gd name="T2" fmla="*/ 1112 w 1113"/>
                  <a:gd name="T3" fmla="*/ 485 h 486"/>
                  <a:gd name="T4" fmla="*/ 1112 w 1113"/>
                  <a:gd name="T5" fmla="*/ 0 h 486"/>
                  <a:gd name="T6" fmla="*/ 0 w 1113"/>
                  <a:gd name="T7" fmla="*/ 0 h 486"/>
                  <a:gd name="T8" fmla="*/ 0 w 1113"/>
                  <a:gd name="T9" fmla="*/ 485 h 486"/>
                  <a:gd name="T10" fmla="*/ 0 w 1113"/>
                  <a:gd name="T11" fmla="*/ 485 h 4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3" h="486">
                    <a:moveTo>
                      <a:pt x="0" y="485"/>
                    </a:moveTo>
                    <a:lnTo>
                      <a:pt x="1112" y="485"/>
                    </a:lnTo>
                    <a:lnTo>
                      <a:pt x="1112" y="0"/>
                    </a:lnTo>
                    <a:lnTo>
                      <a:pt x="0" y="0"/>
                    </a:lnTo>
                    <a:lnTo>
                      <a:pt x="0" y="4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en-US" sz="1050" kern="0">
                  <a:solidFill>
                    <a:srgbClr val="000000"/>
                  </a:solidFill>
                  <a:cs typeface="Arial"/>
                  <a:sym typeface="Arial"/>
                  <a:rtl val="0"/>
                </a:endParaRPr>
              </a:p>
            </p:txBody>
          </p:sp>
          <p:sp>
            <p:nvSpPr>
              <p:cNvPr id="116755" name="Text Box 22"/>
              <p:cNvSpPr txBox="1">
                <a:spLocks noChangeArrowheads="1"/>
              </p:cNvSpPr>
              <p:nvPr/>
            </p:nvSpPr>
            <p:spPr bwMode="auto">
              <a:xfrm>
                <a:off x="3592" y="2688"/>
                <a:ext cx="971"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74663" eaLnBrk="0" hangingPunct="0">
                  <a:defRPr>
                    <a:solidFill>
                      <a:schemeClr val="tx1"/>
                    </a:solidFill>
                    <a:latin typeface="Arial" pitchFamily="34" charset="0"/>
                  </a:defRPr>
                </a:lvl1pPr>
                <a:lvl2pPr marL="742950" indent="-285750" defTabSz="474663" eaLnBrk="0" hangingPunct="0">
                  <a:defRPr>
                    <a:solidFill>
                      <a:schemeClr val="tx1"/>
                    </a:solidFill>
                    <a:latin typeface="Arial" pitchFamily="34" charset="0"/>
                  </a:defRPr>
                </a:lvl2pPr>
                <a:lvl3pPr marL="1143000" indent="-228600" defTabSz="474663" eaLnBrk="0" hangingPunct="0">
                  <a:defRPr>
                    <a:solidFill>
                      <a:schemeClr val="tx1"/>
                    </a:solidFill>
                    <a:latin typeface="Arial" pitchFamily="34" charset="0"/>
                  </a:defRPr>
                </a:lvl3pPr>
                <a:lvl4pPr marL="1600200" indent="-228600" defTabSz="474663" eaLnBrk="0" hangingPunct="0">
                  <a:defRPr>
                    <a:solidFill>
                      <a:schemeClr val="tx1"/>
                    </a:solidFill>
                    <a:latin typeface="Arial" pitchFamily="34" charset="0"/>
                  </a:defRPr>
                </a:lvl4pPr>
                <a:lvl5pPr marL="2057400" indent="-228600" defTabSz="474663" eaLnBrk="0" hangingPunct="0">
                  <a:defRPr>
                    <a:solidFill>
                      <a:schemeClr val="tx1"/>
                    </a:solidFill>
                    <a:latin typeface="Arial" pitchFamily="34" charset="0"/>
                  </a:defRPr>
                </a:lvl5pPr>
                <a:lvl6pPr marL="2514600" indent="-228600" defTabSz="474663" eaLnBrk="0" fontAlgn="base" hangingPunct="0">
                  <a:spcBef>
                    <a:spcPct val="0"/>
                  </a:spcBef>
                  <a:spcAft>
                    <a:spcPct val="0"/>
                  </a:spcAft>
                  <a:defRPr>
                    <a:solidFill>
                      <a:schemeClr val="tx1"/>
                    </a:solidFill>
                    <a:latin typeface="Arial" pitchFamily="34" charset="0"/>
                  </a:defRPr>
                </a:lvl6pPr>
                <a:lvl7pPr marL="2971800" indent="-228600" defTabSz="474663" eaLnBrk="0" fontAlgn="base" hangingPunct="0">
                  <a:spcBef>
                    <a:spcPct val="0"/>
                  </a:spcBef>
                  <a:spcAft>
                    <a:spcPct val="0"/>
                  </a:spcAft>
                  <a:defRPr>
                    <a:solidFill>
                      <a:schemeClr val="tx1"/>
                    </a:solidFill>
                    <a:latin typeface="Arial" pitchFamily="34" charset="0"/>
                  </a:defRPr>
                </a:lvl7pPr>
                <a:lvl8pPr marL="3429000" indent="-228600" defTabSz="474663" eaLnBrk="0" fontAlgn="base" hangingPunct="0">
                  <a:spcBef>
                    <a:spcPct val="0"/>
                  </a:spcBef>
                  <a:spcAft>
                    <a:spcPct val="0"/>
                  </a:spcAft>
                  <a:defRPr>
                    <a:solidFill>
                      <a:schemeClr val="tx1"/>
                    </a:solidFill>
                    <a:latin typeface="Arial" pitchFamily="34" charset="0"/>
                  </a:defRPr>
                </a:lvl8pPr>
                <a:lvl9pPr marL="3886200" indent="-228600" defTabSz="474663" eaLnBrk="0" fontAlgn="base" hangingPunct="0">
                  <a:spcBef>
                    <a:spcPct val="0"/>
                  </a:spcBef>
                  <a:spcAft>
                    <a:spcPct val="0"/>
                  </a:spcAft>
                  <a:defRPr>
                    <a:solidFill>
                      <a:schemeClr val="tx1"/>
                    </a:solidFill>
                    <a:latin typeface="Arial" pitchFamily="34" charset="0"/>
                  </a:defRPr>
                </a:lvl9pPr>
              </a:lstStyle>
              <a:p>
                <a:pPr algn="ctr" eaLnBrk="1" hangingPunct="1">
                  <a:buClr>
                    <a:srgbClr val="000000"/>
                  </a:buClr>
                  <a:buSzPct val="90000"/>
                  <a:buFont typeface="Monotype Sorts"/>
                  <a:buNone/>
                </a:pPr>
                <a:endParaRPr lang="en-US" kern="0">
                  <a:solidFill>
                    <a:srgbClr val="000000"/>
                  </a:solidFill>
                  <a:latin typeface="Times New Roman" pitchFamily="18" charset="0"/>
                  <a:cs typeface="Arial"/>
                  <a:sym typeface="Arial"/>
                  <a:rtl val="0"/>
                </a:endParaRPr>
              </a:p>
            </p:txBody>
          </p:sp>
        </p:grpSp>
        <p:grpSp>
          <p:nvGrpSpPr>
            <p:cNvPr id="116748" name="Group 23"/>
            <p:cNvGrpSpPr>
              <a:grpSpLocks/>
            </p:cNvGrpSpPr>
            <p:nvPr/>
          </p:nvGrpSpPr>
          <p:grpSpPr bwMode="auto">
            <a:xfrm>
              <a:off x="2731" y="3463"/>
              <a:ext cx="904" cy="738"/>
              <a:chOff x="2731" y="3463"/>
              <a:chExt cx="904" cy="738"/>
            </a:xfrm>
          </p:grpSpPr>
          <p:sp>
            <p:nvSpPr>
              <p:cNvPr id="116752" name="Freeform 25"/>
              <p:cNvSpPr>
                <a:spLocks/>
              </p:cNvSpPr>
              <p:nvPr/>
            </p:nvSpPr>
            <p:spPr bwMode="auto">
              <a:xfrm>
                <a:off x="2731" y="3463"/>
                <a:ext cx="904" cy="738"/>
              </a:xfrm>
              <a:custGeom>
                <a:avLst/>
                <a:gdLst>
                  <a:gd name="T0" fmla="*/ 0 w 904"/>
                  <a:gd name="T1" fmla="*/ 737 h 738"/>
                  <a:gd name="T2" fmla="*/ 903 w 904"/>
                  <a:gd name="T3" fmla="*/ 737 h 738"/>
                  <a:gd name="T4" fmla="*/ 903 w 904"/>
                  <a:gd name="T5" fmla="*/ 0 h 738"/>
                  <a:gd name="T6" fmla="*/ 0 w 904"/>
                  <a:gd name="T7" fmla="*/ 0 h 738"/>
                  <a:gd name="T8" fmla="*/ 0 w 904"/>
                  <a:gd name="T9" fmla="*/ 737 h 738"/>
                  <a:gd name="T10" fmla="*/ 0 w 904"/>
                  <a:gd name="T11" fmla="*/ 737 h 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4" h="738">
                    <a:moveTo>
                      <a:pt x="0" y="737"/>
                    </a:moveTo>
                    <a:lnTo>
                      <a:pt x="903" y="737"/>
                    </a:lnTo>
                    <a:lnTo>
                      <a:pt x="903" y="0"/>
                    </a:lnTo>
                    <a:lnTo>
                      <a:pt x="0" y="0"/>
                    </a:lnTo>
                    <a:lnTo>
                      <a:pt x="0" y="7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en-US" sz="1050" kern="0">
                  <a:solidFill>
                    <a:srgbClr val="000000"/>
                  </a:solidFill>
                  <a:cs typeface="Arial"/>
                  <a:sym typeface="Arial"/>
                  <a:rtl val="0"/>
                </a:endParaRPr>
              </a:p>
            </p:txBody>
          </p:sp>
          <p:sp>
            <p:nvSpPr>
              <p:cNvPr id="116753" name="Text Box 26"/>
              <p:cNvSpPr txBox="1">
                <a:spLocks noChangeArrowheads="1"/>
              </p:cNvSpPr>
              <p:nvPr/>
            </p:nvSpPr>
            <p:spPr bwMode="auto">
              <a:xfrm>
                <a:off x="2805" y="3558"/>
                <a:ext cx="790"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74663" eaLnBrk="0" hangingPunct="0">
                  <a:defRPr>
                    <a:solidFill>
                      <a:schemeClr val="tx1"/>
                    </a:solidFill>
                    <a:latin typeface="Arial" pitchFamily="34" charset="0"/>
                  </a:defRPr>
                </a:lvl1pPr>
                <a:lvl2pPr marL="742950" indent="-285750" defTabSz="474663" eaLnBrk="0" hangingPunct="0">
                  <a:defRPr>
                    <a:solidFill>
                      <a:schemeClr val="tx1"/>
                    </a:solidFill>
                    <a:latin typeface="Arial" pitchFamily="34" charset="0"/>
                  </a:defRPr>
                </a:lvl2pPr>
                <a:lvl3pPr marL="1143000" indent="-228600" defTabSz="474663" eaLnBrk="0" hangingPunct="0">
                  <a:defRPr>
                    <a:solidFill>
                      <a:schemeClr val="tx1"/>
                    </a:solidFill>
                    <a:latin typeface="Arial" pitchFamily="34" charset="0"/>
                  </a:defRPr>
                </a:lvl3pPr>
                <a:lvl4pPr marL="1600200" indent="-228600" defTabSz="474663" eaLnBrk="0" hangingPunct="0">
                  <a:defRPr>
                    <a:solidFill>
                      <a:schemeClr val="tx1"/>
                    </a:solidFill>
                    <a:latin typeface="Arial" pitchFamily="34" charset="0"/>
                  </a:defRPr>
                </a:lvl4pPr>
                <a:lvl5pPr marL="2057400" indent="-228600" defTabSz="474663" eaLnBrk="0" hangingPunct="0">
                  <a:defRPr>
                    <a:solidFill>
                      <a:schemeClr val="tx1"/>
                    </a:solidFill>
                    <a:latin typeface="Arial" pitchFamily="34" charset="0"/>
                  </a:defRPr>
                </a:lvl5pPr>
                <a:lvl6pPr marL="2514600" indent="-228600" defTabSz="474663" eaLnBrk="0" fontAlgn="base" hangingPunct="0">
                  <a:spcBef>
                    <a:spcPct val="0"/>
                  </a:spcBef>
                  <a:spcAft>
                    <a:spcPct val="0"/>
                  </a:spcAft>
                  <a:defRPr>
                    <a:solidFill>
                      <a:schemeClr val="tx1"/>
                    </a:solidFill>
                    <a:latin typeface="Arial" pitchFamily="34" charset="0"/>
                  </a:defRPr>
                </a:lvl6pPr>
                <a:lvl7pPr marL="2971800" indent="-228600" defTabSz="474663" eaLnBrk="0" fontAlgn="base" hangingPunct="0">
                  <a:spcBef>
                    <a:spcPct val="0"/>
                  </a:spcBef>
                  <a:spcAft>
                    <a:spcPct val="0"/>
                  </a:spcAft>
                  <a:defRPr>
                    <a:solidFill>
                      <a:schemeClr val="tx1"/>
                    </a:solidFill>
                    <a:latin typeface="Arial" pitchFamily="34" charset="0"/>
                  </a:defRPr>
                </a:lvl7pPr>
                <a:lvl8pPr marL="3429000" indent="-228600" defTabSz="474663" eaLnBrk="0" fontAlgn="base" hangingPunct="0">
                  <a:spcBef>
                    <a:spcPct val="0"/>
                  </a:spcBef>
                  <a:spcAft>
                    <a:spcPct val="0"/>
                  </a:spcAft>
                  <a:defRPr>
                    <a:solidFill>
                      <a:schemeClr val="tx1"/>
                    </a:solidFill>
                    <a:latin typeface="Arial" pitchFamily="34" charset="0"/>
                  </a:defRPr>
                </a:lvl8pPr>
                <a:lvl9pPr marL="3886200" indent="-228600" defTabSz="474663" eaLnBrk="0" fontAlgn="base" hangingPunct="0">
                  <a:spcBef>
                    <a:spcPct val="0"/>
                  </a:spcBef>
                  <a:spcAft>
                    <a:spcPct val="0"/>
                  </a:spcAft>
                  <a:defRPr>
                    <a:solidFill>
                      <a:schemeClr val="tx1"/>
                    </a:solidFill>
                    <a:latin typeface="Arial" pitchFamily="34" charset="0"/>
                  </a:defRPr>
                </a:lvl9pPr>
              </a:lstStyle>
              <a:p>
                <a:pPr algn="ctr" eaLnBrk="1" hangingPunct="1">
                  <a:buClr>
                    <a:srgbClr val="000000"/>
                  </a:buClr>
                  <a:buSzPct val="90000"/>
                  <a:buFont typeface="Monotype Sorts"/>
                  <a:buNone/>
                </a:pPr>
                <a:endParaRPr lang="en-US" kern="0">
                  <a:solidFill>
                    <a:srgbClr val="000000"/>
                  </a:solidFill>
                  <a:latin typeface="Times New Roman" pitchFamily="18" charset="0"/>
                  <a:cs typeface="Arial"/>
                  <a:sym typeface="Arial"/>
                  <a:rtl val="0"/>
                </a:endParaRPr>
              </a:p>
            </p:txBody>
          </p:sp>
        </p:grpSp>
        <p:grpSp>
          <p:nvGrpSpPr>
            <p:cNvPr id="116749" name="Group 27"/>
            <p:cNvGrpSpPr>
              <a:grpSpLocks/>
            </p:cNvGrpSpPr>
            <p:nvPr/>
          </p:nvGrpSpPr>
          <p:grpSpPr bwMode="auto">
            <a:xfrm>
              <a:off x="2732" y="2870"/>
              <a:ext cx="904" cy="548"/>
              <a:chOff x="2732" y="2870"/>
              <a:chExt cx="904" cy="548"/>
            </a:xfrm>
          </p:grpSpPr>
          <p:sp>
            <p:nvSpPr>
              <p:cNvPr id="116750" name="Freeform 29"/>
              <p:cNvSpPr>
                <a:spLocks/>
              </p:cNvSpPr>
              <p:nvPr/>
            </p:nvSpPr>
            <p:spPr bwMode="auto">
              <a:xfrm>
                <a:off x="2732" y="2870"/>
                <a:ext cx="904" cy="548"/>
              </a:xfrm>
              <a:custGeom>
                <a:avLst/>
                <a:gdLst>
                  <a:gd name="T0" fmla="*/ 0 w 904"/>
                  <a:gd name="T1" fmla="*/ 547 h 548"/>
                  <a:gd name="T2" fmla="*/ 903 w 904"/>
                  <a:gd name="T3" fmla="*/ 547 h 548"/>
                  <a:gd name="T4" fmla="*/ 903 w 904"/>
                  <a:gd name="T5" fmla="*/ 0 h 548"/>
                  <a:gd name="T6" fmla="*/ 0 w 904"/>
                  <a:gd name="T7" fmla="*/ 0 h 548"/>
                  <a:gd name="T8" fmla="*/ 0 w 904"/>
                  <a:gd name="T9" fmla="*/ 547 h 548"/>
                  <a:gd name="T10" fmla="*/ 0 w 904"/>
                  <a:gd name="T11" fmla="*/ 547 h 5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4" h="548">
                    <a:moveTo>
                      <a:pt x="0" y="547"/>
                    </a:moveTo>
                    <a:lnTo>
                      <a:pt x="903" y="547"/>
                    </a:lnTo>
                    <a:lnTo>
                      <a:pt x="903" y="0"/>
                    </a:lnTo>
                    <a:lnTo>
                      <a:pt x="0" y="0"/>
                    </a:lnTo>
                    <a:lnTo>
                      <a:pt x="0" y="5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med" len="med"/>
                    <a:tailEnd type="none" w="med" len="med"/>
                  </a14:hiddenLine>
                </a:ext>
              </a:extLst>
            </p:spPr>
            <p:txBody>
              <a:bodyPr/>
              <a:lstStyle/>
              <a:p>
                <a:endParaRPr lang="en-US" sz="1050" kern="0">
                  <a:solidFill>
                    <a:srgbClr val="000000"/>
                  </a:solidFill>
                  <a:cs typeface="Arial"/>
                  <a:sym typeface="Arial"/>
                  <a:rtl val="0"/>
                </a:endParaRPr>
              </a:p>
            </p:txBody>
          </p:sp>
          <p:sp>
            <p:nvSpPr>
              <p:cNvPr id="116751" name="Text Box 30"/>
              <p:cNvSpPr txBox="1">
                <a:spLocks noChangeArrowheads="1"/>
              </p:cNvSpPr>
              <p:nvPr/>
            </p:nvSpPr>
            <p:spPr bwMode="auto">
              <a:xfrm>
                <a:off x="2806" y="2941"/>
                <a:ext cx="789"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74663" eaLnBrk="0" hangingPunct="0">
                  <a:defRPr>
                    <a:solidFill>
                      <a:schemeClr val="tx1"/>
                    </a:solidFill>
                    <a:latin typeface="Arial" pitchFamily="34" charset="0"/>
                  </a:defRPr>
                </a:lvl1pPr>
                <a:lvl2pPr marL="742950" indent="-285750" defTabSz="474663" eaLnBrk="0" hangingPunct="0">
                  <a:defRPr>
                    <a:solidFill>
                      <a:schemeClr val="tx1"/>
                    </a:solidFill>
                    <a:latin typeface="Arial" pitchFamily="34" charset="0"/>
                  </a:defRPr>
                </a:lvl2pPr>
                <a:lvl3pPr marL="1143000" indent="-228600" defTabSz="474663" eaLnBrk="0" hangingPunct="0">
                  <a:defRPr>
                    <a:solidFill>
                      <a:schemeClr val="tx1"/>
                    </a:solidFill>
                    <a:latin typeface="Arial" pitchFamily="34" charset="0"/>
                  </a:defRPr>
                </a:lvl3pPr>
                <a:lvl4pPr marL="1600200" indent="-228600" defTabSz="474663" eaLnBrk="0" hangingPunct="0">
                  <a:defRPr>
                    <a:solidFill>
                      <a:schemeClr val="tx1"/>
                    </a:solidFill>
                    <a:latin typeface="Arial" pitchFamily="34" charset="0"/>
                  </a:defRPr>
                </a:lvl4pPr>
                <a:lvl5pPr marL="2057400" indent="-228600" defTabSz="474663" eaLnBrk="0" hangingPunct="0">
                  <a:defRPr>
                    <a:solidFill>
                      <a:schemeClr val="tx1"/>
                    </a:solidFill>
                    <a:latin typeface="Arial" pitchFamily="34" charset="0"/>
                  </a:defRPr>
                </a:lvl5pPr>
                <a:lvl6pPr marL="2514600" indent="-228600" defTabSz="474663" eaLnBrk="0" fontAlgn="base" hangingPunct="0">
                  <a:spcBef>
                    <a:spcPct val="0"/>
                  </a:spcBef>
                  <a:spcAft>
                    <a:spcPct val="0"/>
                  </a:spcAft>
                  <a:defRPr>
                    <a:solidFill>
                      <a:schemeClr val="tx1"/>
                    </a:solidFill>
                    <a:latin typeface="Arial" pitchFamily="34" charset="0"/>
                  </a:defRPr>
                </a:lvl6pPr>
                <a:lvl7pPr marL="2971800" indent="-228600" defTabSz="474663" eaLnBrk="0" fontAlgn="base" hangingPunct="0">
                  <a:spcBef>
                    <a:spcPct val="0"/>
                  </a:spcBef>
                  <a:spcAft>
                    <a:spcPct val="0"/>
                  </a:spcAft>
                  <a:defRPr>
                    <a:solidFill>
                      <a:schemeClr val="tx1"/>
                    </a:solidFill>
                    <a:latin typeface="Arial" pitchFamily="34" charset="0"/>
                  </a:defRPr>
                </a:lvl7pPr>
                <a:lvl8pPr marL="3429000" indent="-228600" defTabSz="474663" eaLnBrk="0" fontAlgn="base" hangingPunct="0">
                  <a:spcBef>
                    <a:spcPct val="0"/>
                  </a:spcBef>
                  <a:spcAft>
                    <a:spcPct val="0"/>
                  </a:spcAft>
                  <a:defRPr>
                    <a:solidFill>
                      <a:schemeClr val="tx1"/>
                    </a:solidFill>
                    <a:latin typeface="Arial" pitchFamily="34" charset="0"/>
                  </a:defRPr>
                </a:lvl8pPr>
                <a:lvl9pPr marL="3886200" indent="-228600" defTabSz="474663" eaLnBrk="0" fontAlgn="base" hangingPunct="0">
                  <a:spcBef>
                    <a:spcPct val="0"/>
                  </a:spcBef>
                  <a:spcAft>
                    <a:spcPct val="0"/>
                  </a:spcAft>
                  <a:defRPr>
                    <a:solidFill>
                      <a:schemeClr val="tx1"/>
                    </a:solidFill>
                    <a:latin typeface="Arial" pitchFamily="34" charset="0"/>
                  </a:defRPr>
                </a:lvl9pPr>
              </a:lstStyle>
              <a:p>
                <a:pPr algn="ctr" eaLnBrk="1" hangingPunct="1">
                  <a:buClr>
                    <a:srgbClr val="000000"/>
                  </a:buClr>
                  <a:buSzPct val="90000"/>
                  <a:buFont typeface="Monotype Sorts"/>
                  <a:buNone/>
                </a:pPr>
                <a:endParaRPr lang="en-US" sz="1500" kern="0">
                  <a:solidFill>
                    <a:srgbClr val="000000"/>
                  </a:solidFill>
                  <a:latin typeface="Times New Roman" pitchFamily="18" charset="0"/>
                  <a:cs typeface="Arial"/>
                  <a:sym typeface="Arial"/>
                  <a:rtl val="0"/>
                </a:endParaRPr>
              </a:p>
            </p:txBody>
          </p:sp>
        </p:grpSp>
      </p:grpSp>
      <p:sp>
        <p:nvSpPr>
          <p:cNvPr id="116740" name="Text Box 31"/>
          <p:cNvSpPr txBox="1">
            <a:spLocks noChangeArrowheads="1"/>
          </p:cNvSpPr>
          <p:nvPr/>
        </p:nvSpPr>
        <p:spPr bwMode="auto">
          <a:xfrm>
            <a:off x="2388396" y="4254105"/>
            <a:ext cx="13263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kern="0">
              <a:solidFill>
                <a:srgbClr val="000000"/>
              </a:solidFill>
              <a:latin typeface="Tahoma" pitchFamily="34" charset="0"/>
              <a:cs typeface="Arial"/>
              <a:sym typeface="Arial"/>
              <a:rtl val="0"/>
            </a:endParaRPr>
          </a:p>
        </p:txBody>
      </p:sp>
      <p:sp>
        <p:nvSpPr>
          <p:cNvPr id="116742" name="Text Box 33"/>
          <p:cNvSpPr txBox="1">
            <a:spLocks noChangeArrowheads="1"/>
          </p:cNvSpPr>
          <p:nvPr/>
        </p:nvSpPr>
        <p:spPr bwMode="auto">
          <a:xfrm>
            <a:off x="2192648" y="2971310"/>
            <a:ext cx="19431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kern="0" dirty="0">
                <a:solidFill>
                  <a:srgbClr val="002060"/>
                </a:solidFill>
                <a:cs typeface="Arial"/>
                <a:sym typeface="Arial"/>
                <a:rtl val="0"/>
              </a:rPr>
              <a:t>Deficits in social communication and social interaction across multiple contexts</a:t>
            </a:r>
            <a:endParaRPr lang="en-US" b="1" kern="0" dirty="0">
              <a:solidFill>
                <a:srgbClr val="002060"/>
              </a:solidFill>
              <a:cs typeface="Arial"/>
              <a:sym typeface="Arial"/>
              <a:rtl val="0"/>
            </a:endParaRPr>
          </a:p>
        </p:txBody>
      </p:sp>
      <p:sp>
        <p:nvSpPr>
          <p:cNvPr id="28" name="Oval 5"/>
          <p:cNvSpPr>
            <a:spLocks noChangeArrowheads="1"/>
          </p:cNvSpPr>
          <p:nvPr/>
        </p:nvSpPr>
        <p:spPr bwMode="auto">
          <a:xfrm>
            <a:off x="4595142" y="2400301"/>
            <a:ext cx="2777208" cy="2743697"/>
          </a:xfrm>
          <a:prstGeom prst="ellipse">
            <a:avLst/>
          </a:prstGeom>
          <a:solidFill>
            <a:srgbClr val="9DEC90"/>
          </a:solidFill>
          <a:ln w="18433">
            <a:solidFill>
              <a:srgbClr val="000000"/>
            </a:solidFill>
            <a:round/>
            <a:headEnd/>
            <a:tailEnd/>
          </a:ln>
          <a:effectLst/>
        </p:spPr>
        <p:txBody>
          <a:bodyPr wrap="none" anchor="ctr"/>
          <a:lstStyle/>
          <a:p>
            <a:pPr algn="ctr">
              <a:defRPr/>
            </a:pPr>
            <a:endParaRPr lang="en-US" sz="1050" b="1" kern="0" dirty="0">
              <a:solidFill>
                <a:srgbClr val="000000"/>
              </a:solidFill>
              <a:cs typeface="Arial"/>
              <a:sym typeface="Arial"/>
              <a:rtl val="0"/>
            </a:endParaRPr>
          </a:p>
          <a:p>
            <a:pPr algn="ctr">
              <a:defRPr/>
            </a:pPr>
            <a:endParaRPr lang="en-US" kern="0" dirty="0">
              <a:solidFill>
                <a:srgbClr val="000000"/>
              </a:solidFill>
              <a:latin typeface="Tahoma" pitchFamily="34" charset="0"/>
              <a:cs typeface="Arial"/>
              <a:sym typeface="Arial"/>
              <a:rtl val="0"/>
            </a:endParaRPr>
          </a:p>
        </p:txBody>
      </p:sp>
      <p:sp>
        <p:nvSpPr>
          <p:cNvPr id="25" name="Text Box 33"/>
          <p:cNvSpPr txBox="1">
            <a:spLocks noChangeArrowheads="1"/>
          </p:cNvSpPr>
          <p:nvPr/>
        </p:nvSpPr>
        <p:spPr bwMode="auto">
          <a:xfrm>
            <a:off x="5029200" y="2983606"/>
            <a:ext cx="202248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kern="0" dirty="0">
                <a:solidFill>
                  <a:srgbClr val="002060"/>
                </a:solidFill>
                <a:cs typeface="Arial"/>
                <a:sym typeface="Arial"/>
                <a:rtl val="0"/>
              </a:rPr>
              <a:t>Restricted, repetitive patterns of behavior, interests, or activities</a:t>
            </a:r>
            <a:endParaRPr lang="en-US" b="1" kern="0" dirty="0">
              <a:solidFill>
                <a:srgbClr val="002060"/>
              </a:solidFill>
              <a:cs typeface="Arial"/>
              <a:sym typeface="Arial"/>
              <a:rtl val="0"/>
            </a:endParaRPr>
          </a:p>
        </p:txBody>
      </p:sp>
    </p:spTree>
    <p:extLst>
      <p:ext uri="{BB962C8B-B14F-4D97-AF65-F5344CB8AC3E}">
        <p14:creationId xmlns:p14="http://schemas.microsoft.com/office/powerpoint/2010/main" val="29687041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197" y="609600"/>
            <a:ext cx="8520599" cy="707399"/>
          </a:xfrm>
        </p:spPr>
        <p:txBody>
          <a:bodyPr>
            <a:normAutofit fontScale="90000"/>
          </a:bodyPr>
          <a:lstStyle/>
          <a:p>
            <a:pPr algn="ctr"/>
            <a:r>
              <a:rPr lang="en-US" dirty="0" smtClean="0"/>
              <a:t>Social-Communication Differences</a:t>
            </a:r>
            <a:endParaRPr lang="en-US" dirty="0"/>
          </a:p>
        </p:txBody>
      </p:sp>
      <p:sp>
        <p:nvSpPr>
          <p:cNvPr id="4" name="Text Placeholder 3"/>
          <p:cNvSpPr>
            <a:spLocks noGrp="1"/>
          </p:cNvSpPr>
          <p:nvPr>
            <p:ph type="body" idx="1"/>
          </p:nvPr>
        </p:nvSpPr>
        <p:spPr>
          <a:xfrm>
            <a:off x="311701" y="1733142"/>
            <a:ext cx="3999899" cy="3989598"/>
          </a:xfrm>
          <a:solidFill>
            <a:schemeClr val="accent3">
              <a:lumMod val="20000"/>
              <a:lumOff val="80000"/>
            </a:schemeClr>
          </a:solidFill>
          <a:ln>
            <a:solidFill>
              <a:schemeClr val="accent1"/>
            </a:solidFill>
          </a:ln>
        </p:spPr>
        <p:txBody>
          <a:bodyPr/>
          <a:lstStyle/>
          <a:p>
            <a:pPr marL="0" indent="0">
              <a:buNone/>
            </a:pPr>
            <a:r>
              <a:rPr lang="en-US" sz="2100" i="1" dirty="0"/>
              <a:t>DSM-5 Criteria</a:t>
            </a:r>
          </a:p>
          <a:p>
            <a:pPr marL="0" indent="0">
              <a:buNone/>
            </a:pPr>
            <a:endParaRPr lang="en-US" sz="1800" dirty="0" smtClean="0"/>
          </a:p>
          <a:p>
            <a:pPr marL="257175" indent="-257175"/>
            <a:r>
              <a:rPr lang="en-US" sz="1800" dirty="0"/>
              <a:t>P</a:t>
            </a:r>
            <a:r>
              <a:rPr lang="en-US" sz="1800" dirty="0" smtClean="0"/>
              <a:t>ersistent </a:t>
            </a:r>
            <a:r>
              <a:rPr lang="en-US" sz="1800" dirty="0"/>
              <a:t>deficits in social communication and social interaction across multiple contexts, as manifested by the following:</a:t>
            </a:r>
          </a:p>
          <a:p>
            <a:pPr marL="657225" lvl="1" indent="-257175"/>
            <a:r>
              <a:rPr lang="en-US" sz="1600" dirty="0"/>
              <a:t>Deficits in social-emotional reciprocity</a:t>
            </a:r>
          </a:p>
          <a:p>
            <a:pPr marL="657225" lvl="1" indent="-257175"/>
            <a:r>
              <a:rPr lang="en-US" sz="1600" dirty="0"/>
              <a:t>Deficits in nonverbal communication</a:t>
            </a:r>
          </a:p>
          <a:p>
            <a:pPr marL="657225" lvl="1" indent="-257175"/>
            <a:r>
              <a:rPr lang="en-US" sz="1600" dirty="0"/>
              <a:t>Deficits in developing, maintaining, and understanding relationships</a:t>
            </a:r>
          </a:p>
        </p:txBody>
      </p:sp>
      <p:sp>
        <p:nvSpPr>
          <p:cNvPr id="5" name="Text Placeholder 4"/>
          <p:cNvSpPr>
            <a:spLocks noGrp="1"/>
          </p:cNvSpPr>
          <p:nvPr>
            <p:ph type="body" idx="2"/>
          </p:nvPr>
        </p:nvSpPr>
        <p:spPr>
          <a:xfrm>
            <a:off x="4832401" y="1733142"/>
            <a:ext cx="4134434" cy="3989598"/>
          </a:xfrm>
          <a:solidFill>
            <a:srgbClr val="B7ECFF"/>
          </a:solidFill>
          <a:ln>
            <a:solidFill>
              <a:schemeClr val="accent1"/>
            </a:solidFill>
          </a:ln>
        </p:spPr>
        <p:txBody>
          <a:bodyPr/>
          <a:lstStyle/>
          <a:p>
            <a:pPr marL="0" indent="0">
              <a:buNone/>
            </a:pPr>
            <a:r>
              <a:rPr lang="en-US" sz="2100" i="1" dirty="0"/>
              <a:t>What you might see in college students with ASD</a:t>
            </a:r>
          </a:p>
          <a:p>
            <a:pPr marL="257175" indent="-257175"/>
            <a:endParaRPr lang="en-US" sz="1800" dirty="0" smtClean="0"/>
          </a:p>
          <a:p>
            <a:pPr marL="257175" indent="-257175"/>
            <a:r>
              <a:rPr lang="en-US" sz="1800" dirty="0" smtClean="0"/>
              <a:t>Difficulty </a:t>
            </a:r>
            <a:r>
              <a:rPr lang="en-US" sz="1800" dirty="0"/>
              <a:t>reading social cues </a:t>
            </a:r>
          </a:p>
          <a:p>
            <a:pPr marL="257175" indent="-257175"/>
            <a:r>
              <a:rPr lang="en-US" sz="1800" dirty="0"/>
              <a:t>Unusual eye-gaze</a:t>
            </a:r>
          </a:p>
          <a:p>
            <a:pPr marL="257175" indent="-257175"/>
            <a:r>
              <a:rPr lang="en-US" sz="1800" dirty="0"/>
              <a:t>Awkward interactions; Difficult conversation</a:t>
            </a:r>
          </a:p>
          <a:p>
            <a:pPr marL="257175" indent="-257175"/>
            <a:r>
              <a:rPr lang="en-US" sz="1800" dirty="0"/>
              <a:t>Domination of </a:t>
            </a:r>
            <a:r>
              <a:rPr lang="en-US" sz="1800" dirty="0" smtClean="0"/>
              <a:t>classroom/lab </a:t>
            </a:r>
            <a:r>
              <a:rPr lang="en-US" sz="1800" dirty="0"/>
              <a:t>discussion without awareness of cues from others to stop </a:t>
            </a:r>
          </a:p>
          <a:p>
            <a:pPr marL="257175" indent="-257175"/>
            <a:r>
              <a:rPr lang="en-US" sz="1800" dirty="0"/>
              <a:t>Difficulty understanding another person’s perspective or opinion</a:t>
            </a:r>
          </a:p>
          <a:p>
            <a:pPr marL="257175" indent="-257175"/>
            <a:r>
              <a:rPr lang="en-US" sz="1800" dirty="0"/>
              <a:t>Problems with </a:t>
            </a:r>
            <a:r>
              <a:rPr lang="en-US" sz="1800" dirty="0" smtClean="0"/>
              <a:t>social thinking</a:t>
            </a:r>
            <a:endParaRPr lang="en-US" sz="1800" dirty="0"/>
          </a:p>
        </p:txBody>
      </p:sp>
    </p:spTree>
    <p:extLst>
      <p:ext uri="{BB962C8B-B14F-4D97-AF65-F5344CB8AC3E}">
        <p14:creationId xmlns:p14="http://schemas.microsoft.com/office/powerpoint/2010/main" val="2308255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919" y="452438"/>
            <a:ext cx="5267325" cy="857250"/>
          </a:xfrm>
        </p:spPr>
        <p:txBody>
          <a:bodyPr/>
          <a:lstStyle/>
          <a:p>
            <a:r>
              <a:rPr lang="en-US" dirty="0" smtClean="0"/>
              <a:t>Social Thinking</a:t>
            </a:r>
            <a:endParaRPr lang="en-US" dirty="0"/>
          </a:p>
        </p:txBody>
      </p:sp>
      <p:sp>
        <p:nvSpPr>
          <p:cNvPr id="3" name="Content Placeholder 2"/>
          <p:cNvSpPr>
            <a:spLocks noGrp="1"/>
          </p:cNvSpPr>
          <p:nvPr>
            <p:ph idx="1"/>
          </p:nvPr>
        </p:nvSpPr>
        <p:spPr>
          <a:xfrm>
            <a:off x="304800" y="1752600"/>
            <a:ext cx="8382000" cy="3394472"/>
          </a:xfrm>
        </p:spPr>
        <p:txBody>
          <a:bodyPr>
            <a:noAutofit/>
          </a:bodyPr>
          <a:lstStyle/>
          <a:p>
            <a:r>
              <a:rPr lang="en-US" sz="2400" dirty="0"/>
              <a:t>Social thinking is what we do when we interact with people: we think about them. How we think about people affects how we behave, which affects how others respond to us, which affects our own emotions.</a:t>
            </a:r>
          </a:p>
          <a:p>
            <a:endParaRPr lang="en-US" sz="2400" dirty="0"/>
          </a:p>
          <a:p>
            <a:r>
              <a:rPr lang="en-US" sz="2400" dirty="0"/>
              <a:t>Most of us have developed our social thinking skills from birth by observing and acquiring social information and learning how to respond to people. However for some individuals, this process does not come naturally</a:t>
            </a:r>
            <a:r>
              <a:rPr lang="en-US" sz="2400" dirty="0" smtClean="0"/>
              <a:t>.</a:t>
            </a:r>
          </a:p>
          <a:p>
            <a:endParaRPr lang="en-US" sz="2400" dirty="0"/>
          </a:p>
          <a:p>
            <a:pPr marL="0" indent="0" algn="r">
              <a:buNone/>
            </a:pPr>
            <a:r>
              <a:rPr lang="en-US" sz="2400" dirty="0"/>
              <a:t>Garcia-Winner, </a:t>
            </a:r>
            <a:r>
              <a:rPr lang="en-US" sz="2400" dirty="0" smtClean="0"/>
              <a:t>2016</a:t>
            </a:r>
            <a:endParaRPr lang="en-US" sz="2400" dirty="0"/>
          </a:p>
          <a:p>
            <a:pPr marL="0" indent="0" algn="r">
              <a:buNone/>
            </a:pPr>
            <a:r>
              <a:rPr lang="en-US" sz="2400" dirty="0"/>
              <a:t>www.socialthinking.com</a:t>
            </a:r>
          </a:p>
          <a:p>
            <a:endParaRPr lang="en-US" sz="2400" dirty="0"/>
          </a:p>
        </p:txBody>
      </p:sp>
      <p:sp>
        <p:nvSpPr>
          <p:cNvPr id="5" name="AutoShape 4" descr="data:image/jpeg;base64,/9j/4AAQSkZJRgABAQAAAQABAAD/2wCEAAkGBg8QERISDxASDg0RDxURERATEBATEBIWHxAZFBYSFRIYISkfFxkjGRISHzEsLyo1ODEtFR4xNTAqNTI3LCkBCQoKBQUFDQUFDSkYEhgpKSkpKSkpKSkpKSkpKSkpKSkpKSkpKSkpKSkpKSkpKSkpKSkpKSkpKSkpKSkpKSkpKf/AABEIAIUAsgMBIgACEQEDEQH/xAAbAAEAAwADAQAAAAAAAAAAAAAAAQUGAgQHA//EADcQAAICAgAFAwIDBQcFAAAAAAECAAMEEQUGEiExBxNBIlEyYXEUgZGxsxUjNUJywfA0c3SCof/EABQBAQAAAAAAAAAAAAAAAAAAAAD/xAAUEQEAAAAAAAAAAAAAAAAAAAAA/9oADAMBAAIRAxEAPwD3GJEmAiIgIiICIiAiIgIiICIiAiIgIiICIiAiIgIiICIiAiIgIiQYAmNzKcy8SyrrhgYFgpuNYsyco6JxqiSAEX5ubR1vwASfz5VenmJodV2eza7seJZoLH7kK4Gz57AQNRuZp/UTB6itRvyyrMrHFxMnIUEHR+tFKnv27GVPFuU+JqGqw817sPIX2bq8p+q2isnTPj3AbLdJcabfkd+02XDOHVY9SU0oKqa1CpWPCj7QK3hPOONk2mlVvpvFfue3kY1+OzJ1dPUosUbGyBLoPKrj/KWFn9H7ZQuR7fV0dRb6d63rR+dD+Eosj00xqkY8LZ+GZOvpeqyz2mbf0+7UTp1/l1doG03JlXyzxJ8jFptsAFr1j3APw9YJV9fl1KdSzgTERAREQEREBERAREQEREBIJkxAgGdbieclFNt1m/bpqe1teelULHQ/QGdkyo5jvx3rOLfctLZqWY1YLL1uWrKkIPkgN/KBWcj4mQTlZmTWtNmdbXbWi2+500jHRKlZtAdX4z/7S/4k1q1O1CrZao2qMSqvo7K9Q8EjYH56mZ9PuKZjDIxc5aEvwWqpUU+5ooaFZbCX87/L7Ht99exOu3Y/eBk7Ody4Ax6Ra916Y+MC4Aaz2fduewjeq6h9La2epWH2nLh/NtzZlWFdVUt59/3nrsd6wUqptQ19QB7rkje/GvnzO0eS8f2qK0aylsa5r6ra2C2Cxur3HOwVbqNj7BBB3rWpJ5Nr0hW+9MlHss/ag1RvZrBqzq6kKEEAdunQ6V1rQgWPAOJHJx67WUIz9W1BJA05X5/0zs5j2KjGtQ9gUlFZulWbXYFtHQ3rvPnj1141SJ1aRFVAzuNn42WPlif4kztBoGT5B4jYEOFkUNj5mIitYCUauwO7kWVMpO1JV/PftNbMXyguS/EeKW5Bq2j04iCvq0EWs3LsnydZA2fuD21NrAREQEREBERAREQEREBERAREquYeZMXAqNuXctNe9Lv8TnW+hF8s3/O3mBY5FyorM7BUVSWYkBVAGyST4AmU5e5cORTXZxG+niliZLZOHk1qqitCQU9tkPcfTv7dwO+pUcS9VeHX1vVZhcQyMe1Crawn6HUjR0eoHU+3J3qFwcGrAxxbgFR0VUZFZq337KGYnbEn5OyTAv8AjvKS3WLk49jYvEa0K13p+Fh8JdX4tTfwfG+xEqxj8y9PSbuE71rr9nM6vGurXXrf7tflNkh+85wMLw27Kw+I115+ab0zMUio9C1YwyEs21daD8JNbKe5JYhv0mxzeIVUobLrEpqX8VljqiL+rN2E63HOX8bNq9nKqFtXUGA2ysrA7DK6kMp/MGVXDvTnhlDh0xy7A7Hu3X3gH7hbWYA9/OoFJmrTzBaK16n4TjFma9douRka6UFextkrBYkg6LFfIndoweZK1CLkcMvVRoW20ZYtcDwzhHC9X31NlXUqgBVCqBoAAAD9APE5wKPlXgJxK39x/cysi5sjJs2elrWUA9APcIAoAH2EvJGpMBERAREQEREBERAREQEREBPLubm97mPhuPkkPirQ2RVUeoL7wNmmb4Yg1AieozGeofJL5wovxbBTxLDsFmPYx1WfrVij6B2Pp/8Ap+8DYzG+p3I68TxT0DpzaN2Y1g7Hq8+2T56W1+46PxK/G9VRiVBeM41+JmIemwpQ747/AArpYPp0ftvzuccv1dFwCcMwMzMvs0Kmahq8fuPxlz/lB1vsP1gWfpRzXZxDAV7/APqqLGx7jrRZlCkMR8Eqy7/Pc2cy3p1yxbgYhTIKNlXX2ZN3QPoDuQSqn5AAAmpgIiICIiAiIgIiICIiAiIgIiICIiAiIgJ1M3iVNPT71qVdbitOtwvW53pF35J14nbmV5+5Hr4rQtbWNRdS5totX/K/SQNj7b1+fbtAqPXHX9jZH/cp/rCXHA+LU4nB8XIvbopq4fS7nRPb2lGgPkkkAfrPL/UTjvFKeHWYHFqPctcoac+ohqLem0MQ+gOhgO3gb1477lvyxi5PHKMbHursxeB4lFS2b+mzNtVAAFPlah5/cPnwHqXAuMVZlFeRT1Gm1epCylWI3rup7/BlhPjiULWiogCoihVUeFUDQA/QAT7QEREBERAREQEREBERAREQEREBERAREQERIJgYH1y/wbI/10/1hNHyR/h2D/4VH9ITCeuXM9LYx4bUHvz7yj+3WOooqt17YDvshew+3fxNJ6Wc042Xw/HSpv77GpSi6ptCxGVAu9fKnWwf99iBstSZAMmAiIgIiICIiAiIgIiICIiAiIgIiICIiAmP5/56PDkCV49+TlXIwoCUM1PXvSh3/X4Gz+Q2DNhOLCBhfTTk041X7ZmKzcXyx15FlhDOmydIvwvYjf8AD41K/nflS/EyK+JcFx2bOazoyaK+kU3VlSWLp8Esq7I8+fPeVPHLuItY70JkFbcj+0fw29KJjW2occVk9msWuk67dXV47bmn4NzBn28Qeu7rqxxa4ro/ZLWVqen+6uOV0hF35P1HzrQ1A0HKHEMy/GV8/HGJlFm6qgd6HV9LeSRsfBl3IWTAREQEREBERAREQEREBERAREQEREBERAREQI1I1EQOQiIgIiICIiAiIgIiIESYiAiIgIiICIiB/9k="/>
          <p:cNvSpPr>
            <a:spLocks noChangeAspect="1" noChangeArrowheads="1"/>
          </p:cNvSpPr>
          <p:nvPr/>
        </p:nvSpPr>
        <p:spPr bwMode="auto">
          <a:xfrm>
            <a:off x="1143000" y="398859"/>
            <a:ext cx="1271588" cy="9501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6" descr="data:image/jpeg;base64,/9j/4AAQSkZJRgABAQAAAQABAAD/2wCEAAkGBg8QERISDxASDg0RDxURERATEBATEBIWHxAZFBYSFRIYISkfFxkjGRISHzEsLyo1ODEtFR4xNTAqNTI3LCkBCQoKBQUFDQUFDSkYEhgpKSkpKSkpKSkpKSkpKSkpKSkpKSkpKSkpKSkpKSkpKSkpKSkpKSkpKSkpKSkpKSkpKf/AABEIAIUAsgMBIgACEQEDEQH/xAAbAAEAAwADAQAAAAAAAAAAAAAAAQUGAgQHA//EADcQAAICAgAFAwIDBQcFAAAAAAECAAMEEQUGEiExBxNBIlEyYXEUgZGxsxUjNUJywfA0c3SCof/EABQBAQAAAAAAAAAAAAAAAAAAAAD/xAAUEQEAAAAAAAAAAAAAAAAAAAAA/9oADAMBAAIRAxEAPwD3GJEmAiIgIiICIiAiIgIiICIiAiIgIiICIiAiIgIiICIiAiIgIiQYAmNzKcy8SyrrhgYFgpuNYsyco6JxqiSAEX5ubR1vwASfz5VenmJodV2eza7seJZoLH7kK4Gz57AQNRuZp/UTB6itRvyyrMrHFxMnIUEHR+tFKnv27GVPFuU+JqGqw817sPIX2bq8p+q2isnTPj3AbLdJcabfkd+02XDOHVY9SU0oKqa1CpWPCj7QK3hPOONk2mlVvpvFfue3kY1+OzJ1dPUosUbGyBLoPKrj/KWFn9H7ZQuR7fV0dRb6d63rR+dD+Eosj00xqkY8LZ+GZOvpeqyz2mbf0+7UTp1/l1doG03JlXyzxJ8jFptsAFr1j3APw9YJV9fl1KdSzgTERAREQEREBERAREQEREBIJkxAgGdbieclFNt1m/bpqe1teelULHQ/QGdkyo5jvx3rOLfctLZqWY1YLL1uWrKkIPkgN/KBWcj4mQTlZmTWtNmdbXbWi2+500jHRKlZtAdX4z/7S/4k1q1O1CrZao2qMSqvo7K9Q8EjYH56mZ9PuKZjDIxc5aEvwWqpUU+5ooaFZbCX87/L7Ht99exOu3Y/eBk7Ody4Ax6Ra916Y+MC4Aaz2fduewjeq6h9La2epWH2nLh/NtzZlWFdVUt59/3nrsd6wUqptQ19QB7rkje/GvnzO0eS8f2qK0aylsa5r6ra2C2Cxur3HOwVbqNj7BBB3rWpJ5Nr0hW+9MlHss/ag1RvZrBqzq6kKEEAdunQ6V1rQgWPAOJHJx67WUIz9W1BJA05X5/0zs5j2KjGtQ9gUlFZulWbXYFtHQ3rvPnj1141SJ1aRFVAzuNn42WPlif4kztBoGT5B4jYEOFkUNj5mIitYCUauwO7kWVMpO1JV/PftNbMXyguS/EeKW5Bq2j04iCvq0EWs3LsnydZA2fuD21NrAREQEREBERAREQEREBERAREquYeZMXAqNuXctNe9Lv8TnW+hF8s3/O3mBY5FyorM7BUVSWYkBVAGyST4AmU5e5cORTXZxG+niliZLZOHk1qqitCQU9tkPcfTv7dwO+pUcS9VeHX1vVZhcQyMe1Crawn6HUjR0eoHU+3J3qFwcGrAxxbgFR0VUZFZq337KGYnbEn5OyTAv8AjvKS3WLk49jYvEa0K13p+Fh8JdX4tTfwfG+xEqxj8y9PSbuE71rr9nM6vGurXXrf7tflNkh+85wMLw27Kw+I115+ab0zMUio9C1YwyEs21daD8JNbKe5JYhv0mxzeIVUobLrEpqX8VljqiL+rN2E63HOX8bNq9nKqFtXUGA2ysrA7DK6kMp/MGVXDvTnhlDh0xy7A7Hu3X3gH7hbWYA9/OoFJmrTzBaK16n4TjFma9douRka6UFextkrBYkg6LFfIndoweZK1CLkcMvVRoW20ZYtcDwzhHC9X31NlXUqgBVCqBoAAAD9APE5wKPlXgJxK39x/cysi5sjJs2elrWUA9APcIAoAH2EvJGpMBERAREQEREBERAREQEREBPLubm97mPhuPkkPirQ2RVUeoL7wNmmb4Yg1AieozGeofJL5wovxbBTxLDsFmPYx1WfrVij6B2Pp/8Ap+8DYzG+p3I68TxT0DpzaN2Y1g7Hq8+2T56W1+46PxK/G9VRiVBeM41+JmIemwpQ747/AArpYPp0ftvzuccv1dFwCcMwMzMvs0Kmahq8fuPxlz/lB1vsP1gWfpRzXZxDAV7/APqqLGx7jrRZlCkMR8Eqy7/Pc2cy3p1yxbgYhTIKNlXX2ZN3QPoDuQSqn5AAAmpgIiICIiAiIgIiICIiAiIgIiICIiAiIgJ1M3iVNPT71qVdbitOtwvW53pF35J14nbmV5+5Hr4rQtbWNRdS5totX/K/SQNj7b1+fbtAqPXHX9jZH/cp/rCXHA+LU4nB8XIvbopq4fS7nRPb2lGgPkkkAfrPL/UTjvFKeHWYHFqPctcoac+ohqLem0MQ+gOhgO3gb1477lvyxi5PHKMbHursxeB4lFS2b+mzNtVAAFPlah5/cPnwHqXAuMVZlFeRT1Gm1epCylWI3rup7/BlhPjiULWiogCoihVUeFUDQA/QAT7QEREBERAREQEREBERAREQEREBERAREQERIJgYH1y/wbI/10/1hNHyR/h2D/4VH9ITCeuXM9LYx4bUHvz7yj+3WOooqt17YDvshew+3fxNJ6Wc042Xw/HSpv77GpSi6ptCxGVAu9fKnWwf99iBstSZAMmAiIgIiICIiAiIgIiICIiAiIgIiICIiAmP5/56PDkCV49+TlXIwoCUM1PXvSh3/X4Gz+Q2DNhOLCBhfTTk041X7ZmKzcXyx15FlhDOmydIvwvYjf8AD41K/nflS/EyK+JcFx2bOazoyaK+kU3VlSWLp8Esq7I8+fPeVPHLuItY70JkFbcj+0fw29KJjW2occVk9msWuk67dXV47bmn4NzBn28Qeu7rqxxa4ro/ZLWVqen+6uOV0hF35P1HzrQ1A0HKHEMy/GV8/HGJlFm6qgd6HV9LeSRsfBl3IWTAREQEREBERAREQEREBERAREQEREBERAREQI1I1EQOQiIgIiICIiAiIgIiIESYiAiIgIiICIiB/9k="/>
          <p:cNvSpPr>
            <a:spLocks noChangeAspect="1" noChangeArrowheads="1"/>
          </p:cNvSpPr>
          <p:nvPr/>
        </p:nvSpPr>
        <p:spPr bwMode="auto">
          <a:xfrm>
            <a:off x="1257300" y="513159"/>
            <a:ext cx="1271588" cy="9501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8" descr="data:image/jpeg;base64,/9j/4AAQSkZJRgABAQAAAQABAAD/2wCEAAkGBg8QERISDxASDg0RDxURERATEBATEBIWHxAZFBYSFRIYISkfFxkjGRISHzEsLyo1ODEtFR4xNTAqNTI3LCkBCQoKBQUFDQUFDSkYEhgpKSkpKSkpKSkpKSkpKSkpKSkpKSkpKSkpKSkpKSkpKSkpKSkpKSkpKSkpKSkpKSkpKf/AABEIAIUAsgMBIgACEQEDEQH/xAAbAAEAAwADAQAAAAAAAAAAAAAAAQUGAgQHA//EADcQAAICAgAFAwIDBQcFAAAAAAECAAMEEQUGEiExBxNBIlEyYXEUgZGxsxUjNUJywfA0c3SCof/EABQBAQAAAAAAAAAAAAAAAAAAAAD/xAAUEQEAAAAAAAAAAAAAAAAAAAAA/9oADAMBAAIRAxEAPwD3GJEmAiIgIiICIiAiIgIiICIiAiIgIiICIiAiIgIiICIiAiIgIiQYAmNzKcy8SyrrhgYFgpuNYsyco6JxqiSAEX5ubR1vwASfz5VenmJodV2eza7seJZoLH7kK4Gz57AQNRuZp/UTB6itRvyyrMrHFxMnIUEHR+tFKnv27GVPFuU+JqGqw817sPIX2bq8p+q2isnTPj3AbLdJcabfkd+02XDOHVY9SU0oKqa1CpWPCj7QK3hPOONk2mlVvpvFfue3kY1+OzJ1dPUosUbGyBLoPKrj/KWFn9H7ZQuR7fV0dRb6d63rR+dD+Eosj00xqkY8LZ+GZOvpeqyz2mbf0+7UTp1/l1doG03JlXyzxJ8jFptsAFr1j3APw9YJV9fl1KdSzgTERAREQEREBERAREQEREBIJkxAgGdbieclFNt1m/bpqe1teelULHQ/QGdkyo5jvx3rOLfctLZqWY1YLL1uWrKkIPkgN/KBWcj4mQTlZmTWtNmdbXbWi2+500jHRKlZtAdX4z/7S/4k1q1O1CrZao2qMSqvo7K9Q8EjYH56mZ9PuKZjDIxc5aEvwWqpUU+5ooaFZbCX87/L7Ht99exOu3Y/eBk7Ody4Ax6Ra916Y+MC4Aaz2fduewjeq6h9La2epWH2nLh/NtzZlWFdVUt59/3nrsd6wUqptQ19QB7rkje/GvnzO0eS8f2qK0aylsa5r6ra2C2Cxur3HOwVbqNj7BBB3rWpJ5Nr0hW+9MlHss/ag1RvZrBqzq6kKEEAdunQ6V1rQgWPAOJHJx67WUIz9W1BJA05X5/0zs5j2KjGtQ9gUlFZulWbXYFtHQ3rvPnj1141SJ1aRFVAzuNn42WPlif4kztBoGT5B4jYEOFkUNj5mIitYCUauwO7kWVMpO1JV/PftNbMXyguS/EeKW5Bq2j04iCvq0EWs3LsnydZA2fuD21NrAREQEREBERAREQEREBERAREquYeZMXAqNuXctNe9Lv8TnW+hF8s3/O3mBY5FyorM7BUVSWYkBVAGyST4AmU5e5cORTXZxG+niliZLZOHk1qqitCQU9tkPcfTv7dwO+pUcS9VeHX1vVZhcQyMe1Crawn6HUjR0eoHU+3J3qFwcGrAxxbgFR0VUZFZq337KGYnbEn5OyTAv8AjvKS3WLk49jYvEa0K13p+Fh8JdX4tTfwfG+xEqxj8y9PSbuE71rr9nM6vGurXXrf7tflNkh+85wMLw27Kw+I115+ab0zMUio9C1YwyEs21daD8JNbKe5JYhv0mxzeIVUobLrEpqX8VljqiL+rN2E63HOX8bNq9nKqFtXUGA2ysrA7DK6kMp/MGVXDvTnhlDh0xy7A7Hu3X3gH7hbWYA9/OoFJmrTzBaK16n4TjFma9douRka6UFextkrBYkg6LFfIndoweZK1CLkcMvVRoW20ZYtcDwzhHC9X31NlXUqgBVCqBoAAAD9APE5wKPlXgJxK39x/cysi5sjJs2elrWUA9APcIAoAH2EvJGpMBERAREQEREBERAREQEREBPLubm97mPhuPkkPirQ2RVUeoL7wNmmb4Yg1AieozGeofJL5wovxbBTxLDsFmPYx1WfrVij6B2Pp/8Ap+8DYzG+p3I68TxT0DpzaN2Y1g7Hq8+2T56W1+46PxK/G9VRiVBeM41+JmIemwpQ747/AArpYPp0ftvzuccv1dFwCcMwMzMvs0Kmahq8fuPxlz/lB1vsP1gWfpRzXZxDAV7/APqqLGx7jrRZlCkMR8Eqy7/Pc2cy3p1yxbgYhTIKNlXX2ZN3QPoDuQSqn5AAAmpgIiICIiAiIgIiICIiAiIgIiICIiAiIgJ1M3iVNPT71qVdbitOtwvW53pF35J14nbmV5+5Hr4rQtbWNRdS5totX/K/SQNj7b1+fbtAqPXHX9jZH/cp/rCXHA+LU4nB8XIvbopq4fS7nRPb2lGgPkkkAfrPL/UTjvFKeHWYHFqPctcoac+ohqLem0MQ+gOhgO3gb1477lvyxi5PHKMbHursxeB4lFS2b+mzNtVAAFPlah5/cPnwHqXAuMVZlFeRT1Gm1epCylWI3rup7/BlhPjiULWiogCoihVUeFUDQA/QAT7QEREBERAREQEREBERAREQEREBERAREQERIJgYH1y/wbI/10/1hNHyR/h2D/4VH9ITCeuXM9LYx4bUHvz7yj+3WOooqt17YDvshew+3fxNJ6Wc042Xw/HSpv77GpSi6ptCxGVAu9fKnWwf99iBstSZAMmAiIgIiICIiAiIgIiICIiAiIgIiICIiAmP5/56PDkCV49+TlXIwoCUM1PXvSh3/X4Gz+Q2DNhOLCBhfTTk041X7ZmKzcXyx15FlhDOmydIvwvYjf8AD41K/nflS/EyK+JcFx2bOazoyaK+kU3VlSWLp8Esq7I8+fPeVPHLuItY70JkFbcj+0fw29KJjW2occVk9msWuk67dXV47bmn4NzBn28Qeu7rqxxa4ro/ZLWVqen+6uOV0hF35P1HzrQ1A0HKHEMy/GV8/HGJlFm6qgd6HV9LeSRsfBl3IWTAREQEREBERAREQEREBERAREQEREBERAREQI1I1EQOQiIgIiICIiAiIgIiIESYiAiIgIiICIiB/9k="/>
          <p:cNvSpPr>
            <a:spLocks noChangeAspect="1" noChangeArrowheads="1"/>
          </p:cNvSpPr>
          <p:nvPr/>
        </p:nvSpPr>
        <p:spPr bwMode="auto">
          <a:xfrm>
            <a:off x="1371600" y="627459"/>
            <a:ext cx="1271588" cy="9501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034" name="Picture 10" descr="http://www.sterncenter.org/assets/images/uploads/welcome/think%20of%20you%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175" y="-323555"/>
            <a:ext cx="2386013" cy="1786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771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Thinking:</a:t>
            </a:r>
            <a:br>
              <a:rPr lang="en-US" dirty="0" smtClean="0"/>
            </a:br>
            <a:r>
              <a:rPr lang="en-US" dirty="0" smtClean="0"/>
              <a:t>Theory of Mind &amp; </a:t>
            </a:r>
            <a:r>
              <a:rPr lang="en-US" dirty="0" err="1" smtClean="0"/>
              <a:t>Mindblindness</a:t>
            </a:r>
            <a:endParaRPr lang="en-US" dirty="0"/>
          </a:p>
        </p:txBody>
      </p:sp>
      <p:sp>
        <p:nvSpPr>
          <p:cNvPr id="3" name="Content Placeholder 2"/>
          <p:cNvSpPr>
            <a:spLocks noGrp="1"/>
          </p:cNvSpPr>
          <p:nvPr>
            <p:ph idx="1"/>
          </p:nvPr>
        </p:nvSpPr>
        <p:spPr/>
        <p:txBody>
          <a:bodyPr/>
          <a:lstStyle/>
          <a:p>
            <a:endParaRPr lang="en-US" dirty="0" smtClean="0"/>
          </a:p>
        </p:txBody>
      </p:sp>
      <p:pic>
        <p:nvPicPr>
          <p:cNvPr id="4" name="Picture 3"/>
          <p:cNvPicPr>
            <a:picLocks noChangeAspect="1"/>
          </p:cNvPicPr>
          <p:nvPr/>
        </p:nvPicPr>
        <p:blipFill>
          <a:blip r:embed="rId2"/>
          <a:stretch>
            <a:fillRect/>
          </a:stretch>
        </p:blipFill>
        <p:spPr>
          <a:xfrm>
            <a:off x="5305425" y="1877218"/>
            <a:ext cx="2981325" cy="3971925"/>
          </a:xfrm>
          <a:prstGeom prst="rect">
            <a:avLst/>
          </a:prstGeom>
        </p:spPr>
      </p:pic>
      <p:pic>
        <p:nvPicPr>
          <p:cNvPr id="5" name="Picture 4"/>
          <p:cNvPicPr>
            <a:picLocks noChangeAspect="1"/>
          </p:cNvPicPr>
          <p:nvPr/>
        </p:nvPicPr>
        <p:blipFill>
          <a:blip r:embed="rId3"/>
          <a:stretch>
            <a:fillRect/>
          </a:stretch>
        </p:blipFill>
        <p:spPr>
          <a:xfrm>
            <a:off x="723900" y="2209800"/>
            <a:ext cx="4181475" cy="3657600"/>
          </a:xfrm>
          <a:prstGeom prst="rect">
            <a:avLst/>
          </a:prstGeom>
        </p:spPr>
      </p:pic>
    </p:spTree>
    <p:extLst>
      <p:ext uri="{BB962C8B-B14F-4D97-AF65-F5344CB8AC3E}">
        <p14:creationId xmlns:p14="http://schemas.microsoft.com/office/powerpoint/2010/main" val="69363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812" y="228600"/>
            <a:ext cx="8229600" cy="846511"/>
          </a:xfrm>
        </p:spPr>
        <p:txBody>
          <a:bodyPr>
            <a:normAutofit fontScale="90000"/>
          </a:bodyPr>
          <a:lstStyle/>
          <a:p>
            <a:r>
              <a:rPr lang="en-US" dirty="0"/>
              <a:t>Social Thinking:</a:t>
            </a:r>
            <a:br>
              <a:rPr lang="en-US" dirty="0"/>
            </a:br>
            <a:r>
              <a:rPr lang="en-US" dirty="0"/>
              <a:t>Theory of Mind &amp; </a:t>
            </a:r>
            <a:r>
              <a:rPr lang="en-US" dirty="0" err="1"/>
              <a:t>Mindblindness</a:t>
            </a:r>
            <a:endParaRPr lang="en-US" dirty="0"/>
          </a:p>
        </p:txBody>
      </p:sp>
      <p:pic>
        <p:nvPicPr>
          <p:cNvPr id="4" name="Content Placeholder 3"/>
          <p:cNvPicPr>
            <a:picLocks noGrp="1" noChangeAspect="1"/>
          </p:cNvPicPr>
          <p:nvPr>
            <p:ph idx="1"/>
          </p:nvPr>
        </p:nvPicPr>
        <p:blipFill>
          <a:blip r:embed="rId2"/>
          <a:stretch>
            <a:fillRect/>
          </a:stretch>
        </p:blipFill>
        <p:spPr>
          <a:xfrm>
            <a:off x="1066800" y="1371600"/>
            <a:ext cx="6637624" cy="5299501"/>
          </a:xfrm>
          <a:prstGeom prst="rect">
            <a:avLst/>
          </a:prstGeom>
        </p:spPr>
      </p:pic>
    </p:spTree>
    <p:extLst>
      <p:ext uri="{BB962C8B-B14F-4D97-AF65-F5344CB8AC3E}">
        <p14:creationId xmlns:p14="http://schemas.microsoft.com/office/powerpoint/2010/main" val="10461467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Awareness and </a:t>
            </a:r>
            <a:br>
              <a:rPr lang="en-US" dirty="0" smtClean="0"/>
            </a:br>
            <a:r>
              <a:rPr lang="en-US" dirty="0" smtClean="0"/>
              <a:t>Emotional Contagion</a:t>
            </a:r>
            <a:endParaRPr lang="en-US" dirty="0"/>
          </a:p>
        </p:txBody>
      </p:sp>
      <p:sp>
        <p:nvSpPr>
          <p:cNvPr id="3" name="Content Placeholder 2"/>
          <p:cNvSpPr>
            <a:spLocks noGrp="1"/>
          </p:cNvSpPr>
          <p:nvPr>
            <p:ph idx="1"/>
          </p:nvPr>
        </p:nvSpPr>
        <p:spPr>
          <a:xfrm>
            <a:off x="583324" y="1547019"/>
            <a:ext cx="8229599" cy="4724400"/>
          </a:xfrm>
        </p:spPr>
        <p:txBody>
          <a:bodyPr>
            <a:normAutofit/>
          </a:bodyPr>
          <a:lstStyle/>
          <a:p>
            <a:pPr marL="0" indent="0">
              <a:buNone/>
            </a:pPr>
            <a:r>
              <a:rPr lang="en-US" sz="2800" dirty="0" smtClean="0"/>
              <a:t>Yawning is contagious. A tendency </a:t>
            </a:r>
            <a:r>
              <a:rPr lang="en-US" sz="2800" dirty="0"/>
              <a:t>to catch other people's yawns </a:t>
            </a:r>
            <a:r>
              <a:rPr lang="en-US" sz="2800" dirty="0" smtClean="0"/>
              <a:t>may </a:t>
            </a:r>
            <a:r>
              <a:rPr lang="en-US" sz="2800" dirty="0"/>
              <a:t>depend </a:t>
            </a:r>
            <a:r>
              <a:rPr lang="en-US" sz="2800" dirty="0" smtClean="0"/>
              <a:t>on a social awareness of others.</a:t>
            </a:r>
          </a:p>
          <a:p>
            <a:endParaRPr lang="en-US" sz="2800" dirty="0" smtClean="0"/>
          </a:p>
          <a:p>
            <a:endParaRPr lang="en-US" sz="2800" dirty="0"/>
          </a:p>
        </p:txBody>
      </p:sp>
      <p:pic>
        <p:nvPicPr>
          <p:cNvPr id="8202" name="Picture 10" descr="https://encrypted-tbn0.gstatic.com/images?q=tbn:ANd9GcR5KN19IdWBDJGQFTGVd1_IGMd55Z5pIPMuJY8E1FXFW06JVWmUH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0574" y="2904362"/>
            <a:ext cx="4724400" cy="29892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98124" y="6400800"/>
            <a:ext cx="4435366" cy="646331"/>
          </a:xfrm>
          <a:prstGeom prst="rect">
            <a:avLst/>
          </a:prstGeom>
          <a:noFill/>
        </p:spPr>
        <p:txBody>
          <a:bodyPr wrap="square" rtlCol="0">
            <a:spAutoFit/>
          </a:bodyPr>
          <a:lstStyle/>
          <a:p>
            <a:r>
              <a:rPr lang="en-US" dirty="0"/>
              <a:t>Yawning (</a:t>
            </a:r>
            <a:r>
              <a:rPr lang="en-US" dirty="0" err="1"/>
              <a:t>Senju</a:t>
            </a:r>
            <a:r>
              <a:rPr lang="en-US" dirty="0"/>
              <a:t> et al., 2007; </a:t>
            </a:r>
            <a:r>
              <a:rPr lang="en-US" dirty="0" err="1"/>
              <a:t>Helt</a:t>
            </a:r>
            <a:r>
              <a:rPr lang="en-US" dirty="0"/>
              <a:t> et al, 2010)</a:t>
            </a:r>
          </a:p>
          <a:p>
            <a:endParaRPr lang="en-US" dirty="0"/>
          </a:p>
        </p:txBody>
      </p:sp>
    </p:spTree>
    <p:extLst>
      <p:ext uri="{BB962C8B-B14F-4D97-AF65-F5344CB8AC3E}">
        <p14:creationId xmlns:p14="http://schemas.microsoft.com/office/powerpoint/2010/main" val="40980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81781" y="1905000"/>
            <a:ext cx="8229600" cy="4525963"/>
          </a:xfrm>
        </p:spPr>
        <p:txBody>
          <a:bodyPr/>
          <a:lstStyle/>
          <a:p>
            <a:r>
              <a:rPr lang="en-US" dirty="0" smtClean="0"/>
              <a:t>Students with ASD in College</a:t>
            </a:r>
          </a:p>
          <a:p>
            <a:r>
              <a:rPr lang="en-US" dirty="0" smtClean="0"/>
              <a:t>Characteristics</a:t>
            </a:r>
          </a:p>
          <a:p>
            <a:r>
              <a:rPr lang="en-US" dirty="0" smtClean="0"/>
              <a:t>ASD and the Brain </a:t>
            </a:r>
          </a:p>
          <a:p>
            <a:r>
              <a:rPr lang="en-US" dirty="0" smtClean="0"/>
              <a:t>Strategies and Supports</a:t>
            </a:r>
          </a:p>
          <a:p>
            <a:r>
              <a:rPr lang="en-US" dirty="0" smtClean="0"/>
              <a:t>Resources</a:t>
            </a:r>
            <a:endParaRPr lang="en-US" dirty="0"/>
          </a:p>
        </p:txBody>
      </p:sp>
      <p:pic>
        <p:nvPicPr>
          <p:cNvPr id="4" name="Picture 3"/>
          <p:cNvPicPr>
            <a:picLocks noChangeAspect="1"/>
          </p:cNvPicPr>
          <p:nvPr/>
        </p:nvPicPr>
        <p:blipFill>
          <a:blip r:embed="rId2"/>
          <a:stretch>
            <a:fillRect/>
          </a:stretch>
        </p:blipFill>
        <p:spPr>
          <a:xfrm>
            <a:off x="5863340" y="1676400"/>
            <a:ext cx="2793963" cy="3286125"/>
          </a:xfrm>
          <a:prstGeom prst="rect">
            <a:avLst/>
          </a:prstGeom>
        </p:spPr>
      </p:pic>
    </p:spTree>
    <p:extLst>
      <p:ext uri="{BB962C8B-B14F-4D97-AF65-F5344CB8AC3E}">
        <p14:creationId xmlns:p14="http://schemas.microsoft.com/office/powerpoint/2010/main" val="26821194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1701" y="381000"/>
            <a:ext cx="8520599" cy="707399"/>
          </a:xfrm>
        </p:spPr>
        <p:txBody>
          <a:bodyPr>
            <a:normAutofit fontScale="90000"/>
          </a:bodyPr>
          <a:lstStyle/>
          <a:p>
            <a:pPr algn="ctr"/>
            <a:r>
              <a:rPr lang="en-US" dirty="0" smtClean="0"/>
              <a:t>Restricted, Repetitive Patterns of Behavior</a:t>
            </a:r>
            <a:endParaRPr lang="en-US" dirty="0"/>
          </a:p>
        </p:txBody>
      </p:sp>
      <p:sp>
        <p:nvSpPr>
          <p:cNvPr id="4" name="Text Placeholder 3"/>
          <p:cNvSpPr>
            <a:spLocks noGrp="1"/>
          </p:cNvSpPr>
          <p:nvPr>
            <p:ph type="body" idx="1"/>
          </p:nvPr>
        </p:nvSpPr>
        <p:spPr>
          <a:xfrm>
            <a:off x="311701" y="2057400"/>
            <a:ext cx="4008839" cy="4164919"/>
          </a:xfrm>
          <a:solidFill>
            <a:schemeClr val="accent3">
              <a:lumMod val="20000"/>
              <a:lumOff val="80000"/>
            </a:schemeClr>
          </a:solidFill>
          <a:ln>
            <a:solidFill>
              <a:schemeClr val="accent1"/>
            </a:solidFill>
          </a:ln>
        </p:spPr>
        <p:txBody>
          <a:bodyPr/>
          <a:lstStyle/>
          <a:p>
            <a:pPr marL="0" indent="0">
              <a:buNone/>
            </a:pPr>
            <a:r>
              <a:rPr lang="en-US" sz="2100" i="1" dirty="0"/>
              <a:t>DSM-5 </a:t>
            </a:r>
            <a:r>
              <a:rPr lang="en-US" sz="2100" i="1" dirty="0" smtClean="0"/>
              <a:t>Criteria</a:t>
            </a:r>
          </a:p>
          <a:p>
            <a:pPr marL="0" indent="0">
              <a:buNone/>
            </a:pPr>
            <a:endParaRPr lang="en-US" sz="2100" dirty="0"/>
          </a:p>
          <a:p>
            <a:pPr marL="257175" indent="-257175"/>
            <a:r>
              <a:rPr lang="en-US" sz="1600" dirty="0" smtClean="0"/>
              <a:t>Restricted, repetitive patterns or behavior, interests or activities</a:t>
            </a:r>
          </a:p>
          <a:p>
            <a:pPr marL="257175" indent="-257175"/>
            <a:r>
              <a:rPr lang="en-US" sz="1600" dirty="0" smtClean="0"/>
              <a:t>Stereotyped or repetitive motor movements, use of objects or speech</a:t>
            </a:r>
          </a:p>
          <a:p>
            <a:pPr marL="257175" indent="-257175"/>
            <a:r>
              <a:rPr lang="en-US" sz="1600" dirty="0" smtClean="0"/>
              <a:t>Insistence on sameness, inflexible adherence to routines or ritualized patterns of verbal or nonverbal behavior</a:t>
            </a:r>
          </a:p>
          <a:p>
            <a:pPr marL="257175" indent="-257175"/>
            <a:r>
              <a:rPr lang="en-US" sz="1600" dirty="0" smtClean="0"/>
              <a:t>Restricted, fixated interests that are abnormal in intensity or focus</a:t>
            </a:r>
          </a:p>
          <a:p>
            <a:pPr marL="257175" indent="-257175"/>
            <a:r>
              <a:rPr lang="en-US" sz="1600" dirty="0" smtClean="0"/>
              <a:t>Hyper or hypo reactivity to sensory input or unusual interest in sensory aspects of the environment</a:t>
            </a:r>
            <a:endParaRPr lang="en-US" sz="1600" dirty="0"/>
          </a:p>
        </p:txBody>
      </p:sp>
      <p:sp>
        <p:nvSpPr>
          <p:cNvPr id="5" name="Text Placeholder 4"/>
          <p:cNvSpPr>
            <a:spLocks noGrp="1"/>
          </p:cNvSpPr>
          <p:nvPr>
            <p:ph type="body" idx="2"/>
          </p:nvPr>
        </p:nvSpPr>
        <p:spPr>
          <a:xfrm>
            <a:off x="4832401" y="2050542"/>
            <a:ext cx="3999899" cy="4164919"/>
          </a:xfrm>
          <a:solidFill>
            <a:srgbClr val="B7ECFF"/>
          </a:solidFill>
          <a:ln>
            <a:solidFill>
              <a:schemeClr val="accent1"/>
            </a:solidFill>
          </a:ln>
        </p:spPr>
        <p:txBody>
          <a:bodyPr/>
          <a:lstStyle/>
          <a:p>
            <a:pPr marL="0" indent="0">
              <a:buNone/>
            </a:pPr>
            <a:r>
              <a:rPr lang="en-US" sz="2100" i="1" dirty="0"/>
              <a:t>What you might see in college students with </a:t>
            </a:r>
            <a:r>
              <a:rPr lang="en-US" sz="2100" i="1" dirty="0" smtClean="0"/>
              <a:t>ASD</a:t>
            </a:r>
          </a:p>
          <a:p>
            <a:pPr marL="0" indent="0">
              <a:buNone/>
            </a:pPr>
            <a:endParaRPr lang="en-US" sz="2100" dirty="0"/>
          </a:p>
          <a:p>
            <a:pPr marL="257175" indent="-257175"/>
            <a:r>
              <a:rPr lang="en-US" sz="1800" dirty="0"/>
              <a:t>Highly-focused on specific </a:t>
            </a:r>
            <a:r>
              <a:rPr lang="en-US" sz="1800" dirty="0" smtClean="0"/>
              <a:t>topics </a:t>
            </a:r>
            <a:r>
              <a:rPr lang="en-US" sz="1800" dirty="0"/>
              <a:t>or interest areas</a:t>
            </a:r>
          </a:p>
          <a:p>
            <a:pPr marL="257175" indent="-257175"/>
            <a:r>
              <a:rPr lang="en-US" sz="1800" dirty="0"/>
              <a:t>Anxiety or stress with changes or unexpected situations</a:t>
            </a:r>
          </a:p>
          <a:p>
            <a:pPr marL="257175" indent="-257175"/>
            <a:r>
              <a:rPr lang="en-US" sz="1800" dirty="0"/>
              <a:t>Unusual repetitive behaviors, like pacing</a:t>
            </a:r>
          </a:p>
          <a:p>
            <a:pPr marL="257175" indent="-257175"/>
            <a:r>
              <a:rPr lang="en-US" sz="1800" dirty="0"/>
              <a:t>Strong reaction to noise, lights or sounds in the environment</a:t>
            </a:r>
          </a:p>
          <a:p>
            <a:endParaRPr lang="en-US" sz="1800" dirty="0"/>
          </a:p>
        </p:txBody>
      </p:sp>
    </p:spTree>
    <p:extLst>
      <p:ext uri="{BB962C8B-B14F-4D97-AF65-F5344CB8AC3E}">
        <p14:creationId xmlns:p14="http://schemas.microsoft.com/office/powerpoint/2010/main" val="1700244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838200"/>
            <a:ext cx="8520599" cy="707399"/>
          </a:xfrm>
        </p:spPr>
        <p:txBody>
          <a:bodyPr>
            <a:normAutofit fontScale="90000"/>
          </a:bodyPr>
          <a:lstStyle/>
          <a:p>
            <a:pPr algn="ctr"/>
            <a:r>
              <a:rPr lang="en-US" dirty="0" smtClean="0"/>
              <a:t>Other Possible Challenges</a:t>
            </a:r>
            <a:endParaRPr lang="en-US" dirty="0"/>
          </a:p>
        </p:txBody>
      </p:sp>
      <p:sp>
        <p:nvSpPr>
          <p:cNvPr id="6" name="Text Placeholder 5"/>
          <p:cNvSpPr>
            <a:spLocks noGrp="1"/>
          </p:cNvSpPr>
          <p:nvPr>
            <p:ph type="body" idx="1"/>
          </p:nvPr>
        </p:nvSpPr>
        <p:spPr>
          <a:xfrm>
            <a:off x="1923656" y="2027707"/>
            <a:ext cx="5632613" cy="3303572"/>
          </a:xfrm>
          <a:solidFill>
            <a:srgbClr val="B7ECFF"/>
          </a:solidFill>
          <a:ln>
            <a:solidFill>
              <a:schemeClr val="accent1"/>
            </a:solidFill>
          </a:ln>
        </p:spPr>
        <p:txBody>
          <a:bodyPr/>
          <a:lstStyle/>
          <a:p>
            <a:pPr marL="214313" indent="-214313"/>
            <a:r>
              <a:rPr lang="en-US" sz="2800" dirty="0"/>
              <a:t>Low motivation for classes outside interest areas</a:t>
            </a:r>
          </a:p>
          <a:p>
            <a:pPr marL="214313" indent="-214313"/>
            <a:r>
              <a:rPr lang="en-US" sz="2800" dirty="0"/>
              <a:t>Misinterpreting sarcasm, innuendo</a:t>
            </a:r>
          </a:p>
          <a:p>
            <a:pPr marL="214313" indent="-214313"/>
            <a:r>
              <a:rPr lang="en-US" sz="2800" dirty="0" smtClean="0"/>
              <a:t>Group </a:t>
            </a:r>
            <a:r>
              <a:rPr lang="en-US" sz="2800" dirty="0"/>
              <a:t>work</a:t>
            </a:r>
          </a:p>
          <a:p>
            <a:pPr marL="214313" indent="-214313"/>
            <a:r>
              <a:rPr lang="en-US" sz="2800" dirty="0"/>
              <a:t>Misunderstanding assignments</a:t>
            </a:r>
          </a:p>
          <a:p>
            <a:pPr marL="214313" indent="-214313"/>
            <a:r>
              <a:rPr lang="en-US" sz="2800" dirty="0"/>
              <a:t>Concrete or literal thinking</a:t>
            </a:r>
          </a:p>
          <a:p>
            <a:pPr marL="214313" indent="-214313"/>
            <a:r>
              <a:rPr lang="en-US" sz="2800" dirty="0"/>
              <a:t>Susceptible to manipulation</a:t>
            </a:r>
          </a:p>
          <a:p>
            <a:pPr marL="214313" indent="-214313"/>
            <a:endParaRPr lang="en-US" sz="1800" dirty="0"/>
          </a:p>
          <a:p>
            <a:pPr marL="214313" indent="-214313"/>
            <a:endParaRPr lang="en-US" sz="1800" dirty="0"/>
          </a:p>
          <a:p>
            <a:endParaRPr lang="en-US" dirty="0"/>
          </a:p>
        </p:txBody>
      </p:sp>
    </p:spTree>
    <p:extLst>
      <p:ext uri="{BB962C8B-B14F-4D97-AF65-F5344CB8AC3E}">
        <p14:creationId xmlns:p14="http://schemas.microsoft.com/office/powerpoint/2010/main" val="2632062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826" y="1905000"/>
            <a:ext cx="8229600" cy="1143000"/>
          </a:xfrm>
        </p:spPr>
        <p:txBody>
          <a:bodyPr>
            <a:normAutofit fontScale="90000"/>
          </a:bodyPr>
          <a:lstStyle/>
          <a:p>
            <a:r>
              <a:rPr lang="en-US" dirty="0" smtClean="0"/>
              <a:t>In addition, there are MANY positives about ASD…</a:t>
            </a:r>
            <a:endParaRPr lang="en-US" dirty="0"/>
          </a:p>
        </p:txBody>
      </p:sp>
      <p:pic>
        <p:nvPicPr>
          <p:cNvPr id="2" name="Picture 1"/>
          <p:cNvPicPr>
            <a:picLocks noChangeAspect="1"/>
          </p:cNvPicPr>
          <p:nvPr/>
        </p:nvPicPr>
        <p:blipFill>
          <a:blip r:embed="rId2"/>
          <a:stretch>
            <a:fillRect/>
          </a:stretch>
        </p:blipFill>
        <p:spPr>
          <a:xfrm>
            <a:off x="2180384" y="3352800"/>
            <a:ext cx="4768483" cy="3205163"/>
          </a:xfrm>
          <a:prstGeom prst="rect">
            <a:avLst/>
          </a:prstGeom>
        </p:spPr>
      </p:pic>
    </p:spTree>
    <p:extLst>
      <p:ext uri="{BB962C8B-B14F-4D97-AF65-F5344CB8AC3E}">
        <p14:creationId xmlns:p14="http://schemas.microsoft.com/office/powerpoint/2010/main" val="38455519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Uniqueness and Strengths</a:t>
            </a:r>
          </a:p>
        </p:txBody>
      </p:sp>
      <p:sp>
        <p:nvSpPr>
          <p:cNvPr id="46083" name="Rectangle 3"/>
          <p:cNvSpPr>
            <a:spLocks noGrp="1" noChangeArrowheads="1"/>
          </p:cNvSpPr>
          <p:nvPr>
            <p:ph sz="half" idx="1"/>
          </p:nvPr>
        </p:nvSpPr>
        <p:spPr>
          <a:solidFill>
            <a:srgbClr val="C2CCDC"/>
          </a:solidFill>
        </p:spPr>
        <p:txBody>
          <a:bodyPr>
            <a:noAutofit/>
          </a:bodyPr>
          <a:lstStyle/>
          <a:p>
            <a:pPr>
              <a:lnSpc>
                <a:spcPct val="115000"/>
              </a:lnSpc>
              <a:spcAft>
                <a:spcPts val="1200"/>
              </a:spcAft>
              <a:buClr>
                <a:srgbClr val="695D46"/>
              </a:buClr>
              <a:buSzPct val="100000"/>
            </a:pPr>
            <a:r>
              <a:rPr lang="en-US" sz="2800" kern="0" dirty="0">
                <a:solidFill>
                  <a:srgbClr val="000000"/>
                </a:solidFill>
                <a:latin typeface="Calibri" panose="020F0502020204030204" pitchFamily="34" charset="0"/>
                <a:sym typeface="Open Sans"/>
                <a:rtl val="0"/>
              </a:rPr>
              <a:t>Advanced knowledge in particular subjects </a:t>
            </a:r>
            <a:r>
              <a:rPr lang="en-US" sz="2800" kern="0" dirty="0" smtClean="0">
                <a:solidFill>
                  <a:srgbClr val="000000"/>
                </a:solidFill>
                <a:latin typeface="Calibri" panose="020F0502020204030204" pitchFamily="34" charset="0"/>
                <a:sym typeface="Open Sans"/>
                <a:rtl val="0"/>
              </a:rPr>
              <a:t>areas</a:t>
            </a:r>
          </a:p>
          <a:p>
            <a:pPr>
              <a:lnSpc>
                <a:spcPct val="115000"/>
              </a:lnSpc>
              <a:spcAft>
                <a:spcPts val="1200"/>
              </a:spcAft>
              <a:buClr>
                <a:srgbClr val="695D46"/>
              </a:buClr>
              <a:buSzPct val="100000"/>
            </a:pPr>
            <a:r>
              <a:rPr lang="en-US" kern="0" dirty="0" smtClean="0">
                <a:solidFill>
                  <a:srgbClr val="000000"/>
                </a:solidFill>
                <a:latin typeface="Calibri" panose="020F0502020204030204" pitchFamily="34" charset="0"/>
                <a:sym typeface="Open Sans"/>
                <a:rtl val="0"/>
              </a:rPr>
              <a:t>Diligence </a:t>
            </a:r>
            <a:r>
              <a:rPr lang="en-US" kern="0" dirty="0">
                <a:solidFill>
                  <a:srgbClr val="000000"/>
                </a:solidFill>
                <a:latin typeface="Calibri" panose="020F0502020204030204" pitchFamily="34" charset="0"/>
                <a:sym typeface="Open Sans"/>
                <a:rtl val="0"/>
              </a:rPr>
              <a:t>in gathering and organizing information on a topic of interest</a:t>
            </a:r>
          </a:p>
          <a:p>
            <a:pPr>
              <a:lnSpc>
                <a:spcPct val="115000"/>
              </a:lnSpc>
              <a:spcAft>
                <a:spcPts val="1200"/>
              </a:spcAft>
              <a:buClr>
                <a:srgbClr val="695D46"/>
              </a:buClr>
              <a:buSzPct val="100000"/>
            </a:pPr>
            <a:r>
              <a:rPr lang="en-US" kern="0" dirty="0">
                <a:solidFill>
                  <a:srgbClr val="000000"/>
                </a:solidFill>
                <a:latin typeface="Calibri" panose="020F0502020204030204" pitchFamily="34" charset="0"/>
                <a:sym typeface="Open Sans"/>
                <a:rtl val="0"/>
              </a:rPr>
              <a:t>Advanced vocabulary</a:t>
            </a:r>
          </a:p>
          <a:p>
            <a:pPr>
              <a:lnSpc>
                <a:spcPct val="115000"/>
              </a:lnSpc>
              <a:spcAft>
                <a:spcPts val="1200"/>
              </a:spcAft>
              <a:buClr>
                <a:srgbClr val="695D46"/>
              </a:buClr>
              <a:buSzPct val="100000"/>
            </a:pPr>
            <a:endParaRPr lang="en-US" kern="0" dirty="0">
              <a:solidFill>
                <a:srgbClr val="000000"/>
              </a:solidFill>
              <a:latin typeface="Calibri" panose="020F0502020204030204" pitchFamily="34" charset="0"/>
              <a:sym typeface="Open Sans"/>
              <a:rtl val="0"/>
            </a:endParaRPr>
          </a:p>
          <a:p>
            <a:pPr>
              <a:lnSpc>
                <a:spcPct val="115000"/>
              </a:lnSpc>
              <a:spcAft>
                <a:spcPts val="1200"/>
              </a:spcAft>
              <a:buClr>
                <a:srgbClr val="695D46"/>
              </a:buClr>
              <a:buSzPct val="100000"/>
            </a:pPr>
            <a:endParaRPr lang="en-US" sz="2800" kern="0" dirty="0">
              <a:solidFill>
                <a:srgbClr val="000000"/>
              </a:solidFill>
              <a:latin typeface="Calibri" panose="020F0502020204030204" pitchFamily="34" charset="0"/>
              <a:sym typeface="Open Sans"/>
              <a:rtl val="0"/>
            </a:endParaRPr>
          </a:p>
        </p:txBody>
      </p:sp>
      <p:sp>
        <p:nvSpPr>
          <p:cNvPr id="2" name="Content Placeholder 1"/>
          <p:cNvSpPr>
            <a:spLocks noGrp="1"/>
          </p:cNvSpPr>
          <p:nvPr>
            <p:ph sz="half" idx="2"/>
          </p:nvPr>
        </p:nvSpPr>
        <p:spPr>
          <a:solidFill>
            <a:schemeClr val="tx2">
              <a:lumMod val="20000"/>
              <a:lumOff val="80000"/>
            </a:schemeClr>
          </a:solidFill>
        </p:spPr>
        <p:txBody>
          <a:bodyPr>
            <a:normAutofit fontScale="92500"/>
          </a:bodyPr>
          <a:lstStyle/>
          <a:p>
            <a:pPr>
              <a:lnSpc>
                <a:spcPct val="120000"/>
              </a:lnSpc>
              <a:spcAft>
                <a:spcPts val="1200"/>
              </a:spcAft>
              <a:buClr>
                <a:srgbClr val="695D46"/>
              </a:buClr>
              <a:buSzPct val="100000"/>
            </a:pPr>
            <a:r>
              <a:rPr lang="en-US" kern="0" dirty="0" smtClean="0">
                <a:solidFill>
                  <a:srgbClr val="000000"/>
                </a:solidFill>
                <a:latin typeface="Calibri" panose="020F0502020204030204" pitchFamily="34" charset="0"/>
                <a:sym typeface="Open Sans"/>
                <a:rtl val="0"/>
              </a:rPr>
              <a:t>Creative </a:t>
            </a:r>
            <a:r>
              <a:rPr lang="en-US" kern="0" dirty="0">
                <a:solidFill>
                  <a:srgbClr val="000000"/>
                </a:solidFill>
                <a:latin typeface="Calibri" panose="020F0502020204030204" pitchFamily="34" charset="0"/>
                <a:sym typeface="Open Sans"/>
                <a:rtl val="0"/>
              </a:rPr>
              <a:t>thinking and original approaches to solving </a:t>
            </a:r>
            <a:r>
              <a:rPr lang="en-US" kern="0" dirty="0" smtClean="0">
                <a:solidFill>
                  <a:srgbClr val="000000"/>
                </a:solidFill>
                <a:latin typeface="Calibri" panose="020F0502020204030204" pitchFamily="34" charset="0"/>
                <a:sym typeface="Open Sans"/>
                <a:rtl val="0"/>
              </a:rPr>
              <a:t>problems</a:t>
            </a:r>
          </a:p>
          <a:p>
            <a:pPr>
              <a:lnSpc>
                <a:spcPct val="120000"/>
              </a:lnSpc>
              <a:spcAft>
                <a:spcPts val="1200"/>
              </a:spcAft>
              <a:buClr>
                <a:srgbClr val="695D46"/>
              </a:buClr>
              <a:buSzPct val="100000"/>
            </a:pPr>
            <a:r>
              <a:rPr lang="en-US" kern="0" dirty="0">
                <a:solidFill>
                  <a:srgbClr val="000000"/>
                </a:solidFill>
                <a:latin typeface="Calibri" panose="020F0502020204030204" pitchFamily="34" charset="0"/>
                <a:sym typeface="Open Sans"/>
                <a:rtl val="0"/>
              </a:rPr>
              <a:t>Highly </a:t>
            </a:r>
            <a:r>
              <a:rPr lang="en-US" kern="0" dirty="0" smtClean="0">
                <a:solidFill>
                  <a:srgbClr val="000000"/>
                </a:solidFill>
                <a:latin typeface="Calibri" panose="020F0502020204030204" pitchFamily="34" charset="0"/>
                <a:sym typeface="Open Sans"/>
                <a:rtl val="0"/>
              </a:rPr>
              <a:t>logical</a:t>
            </a:r>
            <a:endParaRPr lang="en-US" kern="0" dirty="0">
              <a:solidFill>
                <a:srgbClr val="000000"/>
              </a:solidFill>
              <a:latin typeface="Calibri" panose="020F0502020204030204" pitchFamily="34" charset="0"/>
              <a:sym typeface="Open Sans"/>
              <a:rtl val="0"/>
            </a:endParaRPr>
          </a:p>
          <a:p>
            <a:pPr>
              <a:lnSpc>
                <a:spcPct val="120000"/>
              </a:lnSpc>
              <a:spcAft>
                <a:spcPts val="1200"/>
              </a:spcAft>
              <a:buClr>
                <a:srgbClr val="695D46"/>
              </a:buClr>
              <a:buSzPct val="100000"/>
            </a:pPr>
            <a:r>
              <a:rPr lang="en-US" kern="0" dirty="0">
                <a:solidFill>
                  <a:srgbClr val="000000"/>
                </a:solidFill>
                <a:latin typeface="Calibri" panose="020F0502020204030204" pitchFamily="34" charset="0"/>
                <a:sym typeface="Open Sans"/>
                <a:rtl val="0"/>
              </a:rPr>
              <a:t>Exceptional memory</a:t>
            </a:r>
          </a:p>
          <a:p>
            <a:pPr>
              <a:lnSpc>
                <a:spcPct val="115000"/>
              </a:lnSpc>
              <a:spcAft>
                <a:spcPts val="1200"/>
              </a:spcAft>
              <a:buClr>
                <a:srgbClr val="695D46"/>
              </a:buClr>
              <a:buSzPct val="100000"/>
            </a:pPr>
            <a:r>
              <a:rPr lang="en-US" kern="0" dirty="0" smtClean="0">
                <a:solidFill>
                  <a:srgbClr val="000000"/>
                </a:solidFill>
                <a:latin typeface="Calibri" panose="020F0502020204030204" pitchFamily="34" charset="0"/>
                <a:sym typeface="Open Sans"/>
                <a:rtl val="0"/>
              </a:rPr>
              <a:t>Attention </a:t>
            </a:r>
            <a:r>
              <a:rPr lang="en-US" kern="0" dirty="0">
                <a:solidFill>
                  <a:srgbClr val="000000"/>
                </a:solidFill>
                <a:latin typeface="Calibri" panose="020F0502020204030204" pitchFamily="34" charset="0"/>
                <a:sym typeface="Open Sans"/>
                <a:rtl val="0"/>
              </a:rPr>
              <a:t>to detail</a:t>
            </a:r>
          </a:p>
          <a:p>
            <a:pPr>
              <a:lnSpc>
                <a:spcPct val="115000"/>
              </a:lnSpc>
              <a:spcAft>
                <a:spcPts val="1200"/>
              </a:spcAft>
              <a:buClr>
                <a:srgbClr val="695D46"/>
              </a:buClr>
              <a:buSzPct val="100000"/>
            </a:pPr>
            <a:r>
              <a:rPr lang="en-US" kern="0" dirty="0">
                <a:solidFill>
                  <a:srgbClr val="000000"/>
                </a:solidFill>
                <a:latin typeface="Calibri" panose="020F0502020204030204" pitchFamily="34" charset="0"/>
                <a:sym typeface="Open Sans"/>
                <a:rtl val="0"/>
              </a:rPr>
              <a:t>Speak their mind; honest</a:t>
            </a:r>
          </a:p>
          <a:p>
            <a:pPr>
              <a:lnSpc>
                <a:spcPct val="120000"/>
              </a:lnSpc>
              <a:spcAft>
                <a:spcPts val="1200"/>
              </a:spcAft>
              <a:buClr>
                <a:srgbClr val="695D46"/>
              </a:buClr>
              <a:buSzPct val="100000"/>
            </a:pPr>
            <a:endParaRPr lang="en-US" kern="0" dirty="0">
              <a:solidFill>
                <a:srgbClr val="000000"/>
              </a:solidFill>
              <a:latin typeface="Calibri" panose="020F0502020204030204" pitchFamily="34" charset="0"/>
              <a:sym typeface="Open Sans"/>
              <a:rtl val="0"/>
            </a:endParaRPr>
          </a:p>
          <a:p>
            <a:pPr>
              <a:lnSpc>
                <a:spcPct val="120000"/>
              </a:lnSpc>
            </a:pPr>
            <a:endParaRPr lang="en-US" dirty="0"/>
          </a:p>
        </p:txBody>
      </p:sp>
    </p:spTree>
    <p:extLst>
      <p:ext uri="{BB962C8B-B14F-4D97-AF65-F5344CB8AC3E}">
        <p14:creationId xmlns:p14="http://schemas.microsoft.com/office/powerpoint/2010/main" val="35811014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6" name="Picture 4" descr="http://www.ukrainebusiness.com.ua/modules/news/images/topics/4e1bbcd2-ec9e-3c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9600"/>
            <a:ext cx="4191000" cy="55085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86400" y="1219200"/>
            <a:ext cx="3276600" cy="4832092"/>
          </a:xfrm>
          <a:prstGeom prst="rect">
            <a:avLst/>
          </a:prstGeom>
          <a:noFill/>
        </p:spPr>
        <p:txBody>
          <a:bodyPr wrap="square" rtlCol="0">
            <a:spAutoFit/>
          </a:bodyPr>
          <a:lstStyle/>
          <a:p>
            <a:pPr algn="ctr"/>
            <a:r>
              <a:rPr lang="en-US" sz="2200" dirty="0" smtClean="0"/>
              <a:t>Employers </a:t>
            </a:r>
            <a:r>
              <a:rPr lang="en-US" sz="2200" dirty="0"/>
              <a:t>who hire autistic staff are usually glad they did. Many have strengths that make them well suited to some jobs. They are unusually good at focusing, for example. When asked what he most enjoys about his job, </a:t>
            </a:r>
            <a:r>
              <a:rPr lang="en-US" sz="2200" dirty="0" err="1"/>
              <a:t>Mr</a:t>
            </a:r>
            <a:r>
              <a:rPr lang="en-US" sz="2200" dirty="0"/>
              <a:t> Schindler says: “Solving software-engineering problems.” His </a:t>
            </a:r>
            <a:r>
              <a:rPr lang="en-US" sz="2200" dirty="0" smtClean="0"/>
              <a:t>favorite </a:t>
            </a:r>
            <a:r>
              <a:rPr lang="en-US" sz="2200" dirty="0"/>
              <a:t>hobby? “Solving software-engineering problems.”</a:t>
            </a:r>
          </a:p>
        </p:txBody>
      </p:sp>
    </p:spTree>
    <p:extLst>
      <p:ext uri="{BB962C8B-B14F-4D97-AF65-F5344CB8AC3E}">
        <p14:creationId xmlns:p14="http://schemas.microsoft.com/office/powerpoint/2010/main" val="33546377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r>
              <a:rPr lang="en-US" sz="3600" dirty="0" smtClean="0"/>
              <a:t>Study confirms that College Students with ASD are more likely to be STEM Majors</a:t>
            </a:r>
            <a:endParaRPr lang="en-US" sz="3600" dirty="0"/>
          </a:p>
        </p:txBody>
      </p:sp>
      <p:pic>
        <p:nvPicPr>
          <p:cNvPr id="1026" name="Picture 2" descr="Image result for stem maj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438400"/>
            <a:ext cx="5143500" cy="2964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2363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marL="0" indent="0" algn="ctr">
              <a:buNone/>
            </a:pPr>
            <a:r>
              <a:rPr lang="en-US" sz="3000" dirty="0"/>
              <a:t>What would happen if the autism gene was eliminated from the gene pool?  You would have a bunch of people standing around in a cave, chatting and socializing and not getting anything done”  </a:t>
            </a:r>
          </a:p>
          <a:p>
            <a:endParaRPr lang="en-US" dirty="0"/>
          </a:p>
          <a:p>
            <a:pPr marL="0" indent="0">
              <a:buNone/>
            </a:pPr>
            <a:r>
              <a:rPr lang="en-US" dirty="0"/>
              <a:t>	</a:t>
            </a:r>
            <a:r>
              <a:rPr lang="en-US" dirty="0" smtClean="0"/>
              <a:t>		</a:t>
            </a:r>
            <a:r>
              <a:rPr lang="en-US" sz="2600" dirty="0"/>
              <a:t>-- Temple </a:t>
            </a:r>
            <a:r>
              <a:rPr lang="en-US" sz="2600" dirty="0" err="1"/>
              <a:t>Grandin</a:t>
            </a:r>
            <a:endParaRPr lang="en-US" sz="2600"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4619" y="4089723"/>
            <a:ext cx="3003464" cy="2002310"/>
          </a:xfrm>
          <a:prstGeom prst="rect">
            <a:avLst/>
          </a:prstGeom>
        </p:spPr>
      </p:pic>
    </p:spTree>
    <p:extLst>
      <p:ext uri="{BB962C8B-B14F-4D97-AF65-F5344CB8AC3E}">
        <p14:creationId xmlns:p14="http://schemas.microsoft.com/office/powerpoint/2010/main" val="2039251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http://image.slidesharecdn.com/schooltrainingmoduleoneautismdefinedandoverview-120625175231-phpapp01/95/autism-defined-and-overview-autism-prevalence-and-primary-characteristics-19-728.jpg?cb=13406475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00529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9421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Stephen Shore, </a:t>
            </a:r>
            <a:r>
              <a:rPr lang="en-US" dirty="0" err="1" smtClean="0"/>
              <a:t>Ed.D</a:t>
            </a:r>
            <a:r>
              <a:rPr lang="en-US" dirty="0" smtClean="0"/>
              <a:t>.</a:t>
            </a:r>
            <a:endParaRPr lang="en-US" dirty="0"/>
          </a:p>
        </p:txBody>
      </p:sp>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050" y="1828800"/>
            <a:ext cx="63119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7919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chemeClr val="accent1">
              <a:lumMod val="20000"/>
              <a:lumOff val="80000"/>
            </a:schemeClr>
          </a:solidFill>
          <a:ln>
            <a:solidFill>
              <a:schemeClr val="tx1"/>
            </a:solidFill>
          </a:ln>
        </p:spPr>
        <p:txBody>
          <a:bodyPr/>
          <a:lstStyle/>
          <a:p>
            <a:r>
              <a:rPr lang="en-US" dirty="0" smtClean="0"/>
              <a:t>ASD and the Brain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385784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solidFill>
            <a:schemeClr val="accent1">
              <a:lumMod val="20000"/>
              <a:lumOff val="80000"/>
            </a:schemeClr>
          </a:solidFill>
          <a:ln>
            <a:solidFill>
              <a:schemeClr val="tx1"/>
            </a:solidFill>
          </a:ln>
        </p:spPr>
        <p:txBody>
          <a:bodyPr/>
          <a:lstStyle/>
          <a:p>
            <a:r>
              <a:rPr lang="en-US" dirty="0" smtClean="0"/>
              <a:t>Students with ASD in College</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801086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491836"/>
            <a:ext cx="8229600" cy="1143000"/>
          </a:xfrm>
        </p:spPr>
        <p:txBody>
          <a:bodyPr/>
          <a:lstStyle/>
          <a:p>
            <a:r>
              <a:rPr lang="en-US" dirty="0" smtClean="0"/>
              <a:t>Processing Differences</a:t>
            </a:r>
            <a:endParaRPr lang="en-US" dirty="0"/>
          </a:p>
        </p:txBody>
      </p:sp>
      <p:sp>
        <p:nvSpPr>
          <p:cNvPr id="3" name="Content Placeholder 2"/>
          <p:cNvSpPr>
            <a:spLocks noGrp="1"/>
          </p:cNvSpPr>
          <p:nvPr>
            <p:ph idx="1"/>
          </p:nvPr>
        </p:nvSpPr>
        <p:spPr>
          <a:xfrm>
            <a:off x="889336" y="1676846"/>
            <a:ext cx="7784056" cy="4525963"/>
          </a:xfrm>
        </p:spPr>
        <p:txBody>
          <a:bodyPr>
            <a:normAutofit/>
          </a:bodyPr>
          <a:lstStyle/>
          <a:p>
            <a:endParaRPr lang="en-US" dirty="0"/>
          </a:p>
          <a:p>
            <a:pPr marL="0" indent="0">
              <a:buNone/>
            </a:pPr>
            <a:r>
              <a:rPr lang="en-US" dirty="0" smtClean="0"/>
              <a:t>An individual with autism is like a Mac in a PC-dominated environment. It is hard-wired differently. Not incorrectly – just differently. </a:t>
            </a:r>
          </a:p>
          <a:p>
            <a:pPr marL="0" indent="0">
              <a:buNone/>
            </a:pPr>
            <a:endParaRPr lang="en-US" dirty="0"/>
          </a:p>
          <a:p>
            <a:pPr marL="0" indent="0">
              <a:buNone/>
            </a:pPr>
            <a:r>
              <a:rPr lang="en-US" dirty="0" smtClean="0"/>
              <a:t>				-- Ellen </a:t>
            </a:r>
            <a:r>
              <a:rPr lang="en-US" dirty="0" err="1" smtClean="0"/>
              <a:t>Notbohm</a:t>
            </a: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968095"/>
            <a:ext cx="2381250" cy="2362200"/>
          </a:xfrm>
          <a:prstGeom prst="rect">
            <a:avLst/>
          </a:prstGeom>
        </p:spPr>
      </p:pic>
    </p:spTree>
    <p:extLst>
      <p:ext uri="{BB962C8B-B14F-4D97-AF65-F5344CB8AC3E}">
        <p14:creationId xmlns:p14="http://schemas.microsoft.com/office/powerpoint/2010/main" val="39155892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Autism is a Neurobiological Disorder</a:t>
            </a:r>
            <a:endParaRPr lang="en-US" dirty="0"/>
          </a:p>
        </p:txBody>
      </p:sp>
      <p:pic>
        <p:nvPicPr>
          <p:cNvPr id="4" name="Content Placeholder 3"/>
          <p:cNvPicPr>
            <a:picLocks noGrp="1" noChangeAspect="1"/>
          </p:cNvPicPr>
          <p:nvPr>
            <p:ph idx="1"/>
          </p:nvPr>
        </p:nvPicPr>
        <p:blipFill>
          <a:blip r:embed="rId2"/>
          <a:stretch>
            <a:fillRect/>
          </a:stretch>
        </p:blipFill>
        <p:spPr>
          <a:xfrm>
            <a:off x="772349" y="2652804"/>
            <a:ext cx="3416891" cy="2556638"/>
          </a:xfrm>
          <a:prstGeom prst="rect">
            <a:avLst/>
          </a:prstGeom>
        </p:spPr>
      </p:pic>
      <p:pic>
        <p:nvPicPr>
          <p:cNvPr id="5" name="Picture 4">
            <a:hlinkClick r:id="rId3" action="ppaction://hlinkfile"/>
          </p:cNvPr>
          <p:cNvPicPr>
            <a:picLocks noChangeAspect="1"/>
          </p:cNvPicPr>
          <p:nvPr/>
        </p:nvPicPr>
        <p:blipFill>
          <a:blip r:embed="rId4"/>
          <a:stretch>
            <a:fillRect/>
          </a:stretch>
        </p:blipFill>
        <p:spPr>
          <a:xfrm>
            <a:off x="4861871" y="2652804"/>
            <a:ext cx="3384731" cy="2556638"/>
          </a:xfrm>
          <a:prstGeom prst="rect">
            <a:avLst/>
          </a:prstGeom>
        </p:spPr>
      </p:pic>
    </p:spTree>
    <p:extLst>
      <p:ext uri="{BB962C8B-B14F-4D97-AF65-F5344CB8AC3E}">
        <p14:creationId xmlns:p14="http://schemas.microsoft.com/office/powerpoint/2010/main" val="35488058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Line 2"/>
          <p:cNvSpPr>
            <a:spLocks noChangeShapeType="1"/>
          </p:cNvSpPr>
          <p:nvPr/>
        </p:nvSpPr>
        <p:spPr bwMode="auto">
          <a:xfrm flipV="1">
            <a:off x="2914650" y="2427083"/>
            <a:ext cx="1767575" cy="10019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srgbClr val="000000"/>
              </a:solidFill>
              <a:latin typeface="Arial"/>
            </a:endParaRPr>
          </a:p>
        </p:txBody>
      </p:sp>
      <p:sp>
        <p:nvSpPr>
          <p:cNvPr id="350211" name="Line 3"/>
          <p:cNvSpPr>
            <a:spLocks noChangeShapeType="1"/>
          </p:cNvSpPr>
          <p:nvPr/>
        </p:nvSpPr>
        <p:spPr bwMode="auto">
          <a:xfrm>
            <a:off x="2914650" y="3486150"/>
            <a:ext cx="1771650" cy="1200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srgbClr val="000000"/>
              </a:solidFill>
              <a:latin typeface="Arial"/>
            </a:endParaRPr>
          </a:p>
        </p:txBody>
      </p:sp>
      <p:sp>
        <p:nvSpPr>
          <p:cNvPr id="350212" name="Text Box 4"/>
          <p:cNvSpPr txBox="1">
            <a:spLocks noChangeArrowheads="1"/>
          </p:cNvSpPr>
          <p:nvPr/>
        </p:nvSpPr>
        <p:spPr bwMode="auto">
          <a:xfrm>
            <a:off x="4697485" y="2158323"/>
            <a:ext cx="20441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dirty="0">
                <a:solidFill>
                  <a:srgbClr val="000000"/>
                </a:solidFill>
                <a:cs typeface="Arial" panose="020B0604020202020204" pitchFamily="34" charset="0"/>
              </a:rPr>
              <a:t>Experts on people</a:t>
            </a:r>
          </a:p>
        </p:txBody>
      </p:sp>
      <p:sp>
        <p:nvSpPr>
          <p:cNvPr id="350213" name="Text Box 5"/>
          <p:cNvSpPr txBox="1">
            <a:spLocks noChangeArrowheads="1"/>
          </p:cNvSpPr>
          <p:nvPr/>
        </p:nvSpPr>
        <p:spPr bwMode="auto">
          <a:xfrm>
            <a:off x="4674394" y="4485085"/>
            <a:ext cx="1967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dirty="0">
                <a:solidFill>
                  <a:srgbClr val="000000"/>
                </a:solidFill>
                <a:cs typeface="Arial" panose="020B0604020202020204" pitchFamily="34" charset="0"/>
              </a:rPr>
              <a:t>Experts on things</a:t>
            </a:r>
          </a:p>
        </p:txBody>
      </p:sp>
      <p:sp>
        <p:nvSpPr>
          <p:cNvPr id="350217" name="Rectangle 9"/>
          <p:cNvSpPr>
            <a:spLocks noGrp="1" noChangeArrowheads="1"/>
          </p:cNvSpPr>
          <p:nvPr>
            <p:ph type="title" idx="4294967295"/>
          </p:nvPr>
        </p:nvSpPr>
        <p:spPr>
          <a:xfrm>
            <a:off x="1227193" y="69834"/>
            <a:ext cx="6940584" cy="1790009"/>
          </a:xfrm>
          <a:solidFill>
            <a:schemeClr val="folHlink">
              <a:alpha val="39999"/>
            </a:schemeClr>
          </a:solidFill>
          <a:ln>
            <a:solidFill>
              <a:schemeClr val="tx1"/>
            </a:solidFill>
          </a:ln>
        </p:spPr>
        <p:txBody>
          <a:bodyPr/>
          <a:lstStyle/>
          <a:p>
            <a:r>
              <a:rPr lang="en-US" altLang="en-US" sz="4000" dirty="0" smtClean="0">
                <a:solidFill>
                  <a:srgbClr val="000000"/>
                </a:solidFill>
                <a:latin typeface="Calibri" panose="020F0502020204030204" pitchFamily="34" charset="0"/>
              </a:rPr>
              <a:t>The way that one’s brain is hardwired makes a certain pathway more likely</a:t>
            </a:r>
          </a:p>
        </p:txBody>
      </p:sp>
      <p:pic>
        <p:nvPicPr>
          <p:cNvPr id="350218" name="Picture 10" descr="baby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1347" y="2427083"/>
            <a:ext cx="1463279" cy="211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220" name="Picture 12" descr="happy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0071" y="2272292"/>
            <a:ext cx="1027195" cy="93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223" name="Picture 15" descr="book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1721" y="5582351"/>
            <a:ext cx="1744738" cy="71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7054656" y="4329645"/>
            <a:ext cx="1395178" cy="1182400"/>
          </a:xfrm>
          <a:prstGeom prst="rect">
            <a:avLst/>
          </a:prstGeom>
        </p:spPr>
      </p:pic>
      <p:pic>
        <p:nvPicPr>
          <p:cNvPr id="1026" name="Picture 2" descr="Image result for geograph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00475" y="5040533"/>
            <a:ext cx="1984528" cy="9922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6756894" y="2073657"/>
            <a:ext cx="1137647" cy="1048647"/>
          </a:xfrm>
          <a:prstGeom prst="rect">
            <a:avLst/>
          </a:prstGeom>
        </p:spPr>
      </p:pic>
      <p:pic>
        <p:nvPicPr>
          <p:cNvPr id="24" name="Picture 13" descr="proud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0442" y="2715788"/>
            <a:ext cx="1155390" cy="90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92477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Elder Robison</a:t>
            </a:r>
            <a:endParaRPr lang="en-US" dirty="0"/>
          </a:p>
        </p:txBody>
      </p:sp>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00200"/>
            <a:ext cx="6553200" cy="446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3598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chemeClr val="accent5">
              <a:lumMod val="20000"/>
              <a:lumOff val="80000"/>
            </a:schemeClr>
          </a:solidFill>
          <a:ln>
            <a:solidFill>
              <a:schemeClr val="tx1"/>
            </a:solidFill>
          </a:ln>
        </p:spPr>
        <p:txBody>
          <a:bodyPr/>
          <a:lstStyle/>
          <a:p>
            <a:r>
              <a:rPr lang="en-US" dirty="0" smtClean="0"/>
              <a:t>Strategies &amp; Supports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370620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Temple Grandin, Ph.D.</a:t>
            </a:r>
            <a:endParaRPr lang="en-US" dirty="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863" y="1752600"/>
            <a:ext cx="6067425"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4765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381000"/>
            <a:ext cx="8153400" cy="6019800"/>
          </a:xfrm>
          <a:solidFill>
            <a:schemeClr val="accent5">
              <a:lumMod val="20000"/>
              <a:lumOff val="80000"/>
            </a:schemeClr>
          </a:solidFill>
          <a:ln>
            <a:solidFill>
              <a:schemeClr val="tx1"/>
            </a:solidFill>
          </a:ln>
        </p:spPr>
        <p:txBody>
          <a:bodyPr>
            <a:noAutofit/>
          </a:bodyPr>
          <a:lstStyle/>
          <a:p>
            <a:pPr marL="0" indent="0">
              <a:buNone/>
            </a:pPr>
            <a:r>
              <a:rPr lang="en-US" sz="2400" dirty="0" smtClean="0"/>
              <a:t>“Work </a:t>
            </a:r>
            <a:r>
              <a:rPr lang="en-US" sz="2400" dirty="0"/>
              <a:t>by Nicholas </a:t>
            </a:r>
            <a:r>
              <a:rPr lang="en-US" sz="2400" dirty="0" err="1"/>
              <a:t>Gelbar</a:t>
            </a:r>
            <a:r>
              <a:rPr lang="en-US" sz="2400" dirty="0"/>
              <a:t>, Isaac Smith and Brian </a:t>
            </a:r>
            <a:r>
              <a:rPr lang="en-US" sz="2400" dirty="0" err="1" smtClean="0"/>
              <a:t>Reichow</a:t>
            </a:r>
            <a:r>
              <a:rPr lang="en-US" sz="2400" dirty="0"/>
              <a:t> </a:t>
            </a:r>
            <a:r>
              <a:rPr lang="en-US" sz="2400" dirty="0" smtClean="0"/>
              <a:t>(2014) </a:t>
            </a:r>
            <a:r>
              <a:rPr lang="en-US" sz="2400" dirty="0"/>
              <a:t>offers faculty </a:t>
            </a:r>
            <a:r>
              <a:rPr lang="en-US" sz="2400" dirty="0" smtClean="0"/>
              <a:t>members </a:t>
            </a:r>
            <a:r>
              <a:rPr lang="en-US" sz="2400" dirty="0"/>
              <a:t>suggestions for helping students on the </a:t>
            </a:r>
            <a:r>
              <a:rPr lang="en-US" sz="2400" dirty="0" smtClean="0"/>
              <a:t>spectrum. </a:t>
            </a:r>
            <a:r>
              <a:rPr lang="en-US" sz="2400" dirty="0"/>
              <a:t>As much as possible, </a:t>
            </a:r>
            <a:r>
              <a:rPr lang="en-US" sz="2400" u="sng" dirty="0"/>
              <a:t>use concrete language </a:t>
            </a:r>
            <a:r>
              <a:rPr lang="en-US" sz="2400" dirty="0"/>
              <a:t>in both lectures and the syllabus. </a:t>
            </a:r>
            <a:r>
              <a:rPr lang="en-US" sz="2400" u="sng" dirty="0"/>
              <a:t>Break tasks down into more steps</a:t>
            </a:r>
            <a:r>
              <a:rPr lang="en-US" sz="2400" dirty="0"/>
              <a:t>, provide </a:t>
            </a:r>
            <a:r>
              <a:rPr lang="en-US" sz="2400" u="sng" dirty="0"/>
              <a:t>greater organizational support</a:t>
            </a:r>
            <a:r>
              <a:rPr lang="en-US" sz="2400" dirty="0"/>
              <a:t>, </a:t>
            </a:r>
            <a:r>
              <a:rPr lang="en-US" sz="2400" dirty="0" smtClean="0"/>
              <a:t>and realize </a:t>
            </a:r>
            <a:r>
              <a:rPr lang="en-US" sz="2400" dirty="0"/>
              <a:t>that </a:t>
            </a:r>
            <a:r>
              <a:rPr lang="en-US" sz="2400" u="sng" dirty="0"/>
              <a:t>group </a:t>
            </a:r>
            <a:r>
              <a:rPr lang="en-US" sz="2400" u="sng" dirty="0" smtClean="0"/>
              <a:t>work and public </a:t>
            </a:r>
            <a:r>
              <a:rPr lang="en-US" sz="2400" u="sng" dirty="0"/>
              <a:t>speaking</a:t>
            </a:r>
            <a:r>
              <a:rPr lang="en-US" sz="2400" dirty="0"/>
              <a:t> </a:t>
            </a:r>
            <a:r>
              <a:rPr lang="en-US" sz="2400" dirty="0" smtClean="0"/>
              <a:t>may </a:t>
            </a:r>
            <a:r>
              <a:rPr lang="en-US" sz="2400" dirty="0"/>
              <a:t>offer particular challenges for students who struggle socially and who do not thrive in environments demanding rapid transitions. In other words, when </a:t>
            </a:r>
            <a:r>
              <a:rPr lang="en-US" sz="2400" dirty="0" smtClean="0"/>
              <a:t>working </a:t>
            </a:r>
            <a:r>
              <a:rPr lang="en-US" sz="2400" dirty="0"/>
              <a:t>with students whose disability makes flexibility extremely difficult, </a:t>
            </a:r>
            <a:r>
              <a:rPr lang="en-US" sz="2400" u="sng" dirty="0"/>
              <a:t>faculty members must be the flexible ones</a:t>
            </a:r>
            <a:r>
              <a:rPr lang="en-US" sz="2400" dirty="0"/>
              <a:t>. They must also take responsibility for educating themselves about neurodiversity, and if that seems too hard, they can do one last thing. They can defer to autistic students who </a:t>
            </a:r>
            <a:r>
              <a:rPr lang="en-US" sz="2400" i="1" dirty="0"/>
              <a:t>do</a:t>
            </a:r>
            <a:r>
              <a:rPr lang="en-US" sz="2400" dirty="0"/>
              <a:t> understand their own needs, and they can </a:t>
            </a:r>
            <a:r>
              <a:rPr lang="en-US" sz="2400" u="sng" dirty="0" smtClean="0"/>
              <a:t>give </a:t>
            </a:r>
            <a:r>
              <a:rPr lang="en-US" sz="2400" u="sng" dirty="0"/>
              <a:t>students the support they ask for</a:t>
            </a:r>
            <a:r>
              <a:rPr lang="en-US" sz="2400" dirty="0" smtClean="0"/>
              <a:t>.”</a:t>
            </a:r>
          </a:p>
          <a:p>
            <a:pPr marL="0" indent="0">
              <a:buNone/>
            </a:pPr>
            <a:r>
              <a:rPr lang="en-US" sz="2400" dirty="0" smtClean="0"/>
              <a:t>					-Inside Higher </a:t>
            </a:r>
            <a:r>
              <a:rPr lang="en-US" sz="2400" dirty="0"/>
              <a:t>E</a:t>
            </a:r>
            <a:r>
              <a:rPr lang="en-US" sz="2400" dirty="0" smtClean="0"/>
              <a:t>d (2016)</a:t>
            </a:r>
            <a:endParaRPr lang="en-US" sz="2400" dirty="0"/>
          </a:p>
        </p:txBody>
      </p:sp>
    </p:spTree>
    <p:extLst>
      <p:ext uri="{BB962C8B-B14F-4D97-AF65-F5344CB8AC3E}">
        <p14:creationId xmlns:p14="http://schemas.microsoft.com/office/powerpoint/2010/main" val="3277406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Verbal Language</a:t>
            </a:r>
            <a:endParaRPr lang="en-US" dirty="0"/>
          </a:p>
        </p:txBody>
      </p:sp>
      <p:sp>
        <p:nvSpPr>
          <p:cNvPr id="3" name="Content Placeholder 2"/>
          <p:cNvSpPr>
            <a:spLocks noGrp="1"/>
          </p:cNvSpPr>
          <p:nvPr>
            <p:ph idx="1"/>
          </p:nvPr>
        </p:nvSpPr>
        <p:spPr/>
        <p:txBody>
          <a:bodyPr>
            <a:normAutofit fontScale="85000" lnSpcReduction="10000"/>
          </a:bodyPr>
          <a:lstStyle/>
          <a:p>
            <a:pPr>
              <a:lnSpc>
                <a:spcPct val="107000"/>
              </a:lnSpc>
            </a:pPr>
            <a:r>
              <a:rPr lang="en-US" dirty="0" smtClean="0">
                <a:latin typeface="Calibri" panose="020F0502020204030204" pitchFamily="34" charset="0"/>
                <a:ea typeface="Calibri" panose="020F0502020204030204" pitchFamily="34" charset="0"/>
                <a:cs typeface="Times New Roman" panose="02020603050405020304" pitchFamily="18" charset="0"/>
              </a:rPr>
              <a:t>Student </a:t>
            </a:r>
            <a:r>
              <a:rPr lang="en-US" dirty="0">
                <a:latin typeface="Calibri" panose="020F0502020204030204" pitchFamily="34" charset="0"/>
                <a:ea typeface="Calibri" panose="020F0502020204030204" pitchFamily="34" charset="0"/>
                <a:cs typeface="Times New Roman" panose="02020603050405020304" pitchFamily="18" charset="0"/>
              </a:rPr>
              <a:t>may have sophisticated and impressive vocabulary and excellent rote memory but may have difficulty with high-level thinking and comprehension </a:t>
            </a:r>
            <a:r>
              <a:rPr lang="en-US" dirty="0" smtClean="0">
                <a:latin typeface="Calibri" panose="020F0502020204030204" pitchFamily="34" charset="0"/>
                <a:ea typeface="Calibri" panose="020F0502020204030204" pitchFamily="34" charset="0"/>
                <a:cs typeface="Times New Roman" panose="02020603050405020304" pitchFamily="18" charset="0"/>
              </a:rPr>
              <a:t>skills</a:t>
            </a:r>
            <a:r>
              <a:rPr lang="en-US" dirty="0">
                <a:latin typeface="Calibri" panose="020F0502020204030204" pitchFamily="34" charset="0"/>
                <a:ea typeface="Calibri" panose="020F0502020204030204" pitchFamily="34" charset="0"/>
                <a:cs typeface="Times New Roman" panose="02020603050405020304" pitchFamily="18" charset="0"/>
              </a:rPr>
              <a:t>. They can give the impression that they understand, when in reality they may be repeating what they have heard or read.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latin typeface="Calibri" panose="020F0502020204030204" pitchFamily="34" charset="0"/>
                <a:ea typeface="Calibri" panose="020F0502020204030204" pitchFamily="34" charset="0"/>
                <a:cs typeface="Times New Roman" panose="02020603050405020304" pitchFamily="18" charset="0"/>
              </a:rPr>
              <a:t>Many </a:t>
            </a:r>
            <a:r>
              <a:rPr lang="en-US" dirty="0">
                <a:latin typeface="Calibri" panose="020F0502020204030204" pitchFamily="34" charset="0"/>
                <a:ea typeface="Calibri" panose="020F0502020204030204" pitchFamily="34" charset="0"/>
                <a:cs typeface="Times New Roman" panose="02020603050405020304" pitchFamily="18" charset="0"/>
              </a:rPr>
              <a:t>individuals with </a:t>
            </a:r>
            <a:r>
              <a:rPr lang="en-US" dirty="0" smtClean="0">
                <a:latin typeface="Calibri" panose="020F0502020204030204" pitchFamily="34" charset="0"/>
                <a:ea typeface="Calibri" panose="020F0502020204030204" pitchFamily="34" charset="0"/>
                <a:cs typeface="Times New Roman" panose="02020603050405020304" pitchFamily="18" charset="0"/>
              </a:rPr>
              <a:t>ASD/Asperger </a:t>
            </a:r>
            <a:r>
              <a:rPr lang="en-US" dirty="0">
                <a:latin typeface="Calibri" panose="020F0502020204030204" pitchFamily="34" charset="0"/>
                <a:ea typeface="Calibri" panose="020F0502020204030204" pitchFamily="34" charset="0"/>
                <a:cs typeface="Times New Roman" panose="02020603050405020304" pitchFamily="18" charset="0"/>
              </a:rPr>
              <a:t>are visual learners. </a:t>
            </a:r>
            <a:r>
              <a:rPr lang="en-US" dirty="0" smtClean="0">
                <a:latin typeface="Calibri" panose="020F0502020204030204" pitchFamily="34" charset="0"/>
                <a:ea typeface="Calibri" panose="020F0502020204030204" pitchFamily="34" charset="0"/>
                <a:cs typeface="Times New Roman" panose="02020603050405020304" pitchFamily="18" charset="0"/>
              </a:rPr>
              <a:t>Written descriptions, pictures </a:t>
            </a:r>
            <a:r>
              <a:rPr lang="en-US" dirty="0">
                <a:latin typeface="Calibri" panose="020F0502020204030204" pitchFamily="34" charset="0"/>
                <a:ea typeface="Calibri" panose="020F0502020204030204" pitchFamily="34" charset="0"/>
                <a:cs typeface="Times New Roman" panose="02020603050405020304" pitchFamily="18" charset="0"/>
              </a:rPr>
              <a:t>and graphs may be helpful to them</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2964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a:t>
            </a:r>
            <a:endParaRPr lang="en-US" dirty="0"/>
          </a:p>
        </p:txBody>
      </p:sp>
      <p:sp>
        <p:nvSpPr>
          <p:cNvPr id="3" name="Content Placeholder 2"/>
          <p:cNvSpPr>
            <a:spLocks noGrp="1"/>
          </p:cNvSpPr>
          <p:nvPr>
            <p:ph idx="1"/>
          </p:nvPr>
        </p:nvSpPr>
        <p:spPr/>
        <p:txBody>
          <a:bodyPr/>
          <a:lstStyle/>
          <a:p>
            <a:pPr marL="0" indent="0">
              <a:buNone/>
            </a:pPr>
            <a:r>
              <a:rPr lang="en-US" dirty="0" smtClean="0"/>
              <a:t>Make words concrete</a:t>
            </a:r>
          </a:p>
          <a:p>
            <a:pPr marL="0" indent="0">
              <a:buNone/>
            </a:pPr>
            <a:endParaRPr lang="en-US" dirty="0" smtClean="0"/>
          </a:p>
          <a:p>
            <a:r>
              <a:rPr lang="en-US" dirty="0" smtClean="0"/>
              <a:t>Write it down, Write it down, Write it down</a:t>
            </a:r>
          </a:p>
          <a:p>
            <a:endParaRPr lang="en-US" dirty="0"/>
          </a:p>
          <a:p>
            <a:r>
              <a:rPr lang="en-US" dirty="0" smtClean="0"/>
              <a:t>Use visuals</a:t>
            </a:r>
            <a:endParaRPr lang="en-US" dirty="0"/>
          </a:p>
        </p:txBody>
      </p:sp>
      <p:pic>
        <p:nvPicPr>
          <p:cNvPr id="5" name="Picture 4"/>
          <p:cNvPicPr>
            <a:picLocks noChangeAspect="1"/>
          </p:cNvPicPr>
          <p:nvPr/>
        </p:nvPicPr>
        <p:blipFill>
          <a:blip r:embed="rId2"/>
          <a:stretch>
            <a:fillRect/>
          </a:stretch>
        </p:blipFill>
        <p:spPr>
          <a:xfrm>
            <a:off x="3810000" y="4299257"/>
            <a:ext cx="2190750" cy="2019300"/>
          </a:xfrm>
          <a:prstGeom prst="rect">
            <a:avLst/>
          </a:prstGeom>
        </p:spPr>
      </p:pic>
    </p:spTree>
    <p:extLst>
      <p:ext uri="{BB962C8B-B14F-4D97-AF65-F5344CB8AC3E}">
        <p14:creationId xmlns:p14="http://schemas.microsoft.com/office/powerpoint/2010/main" val="6223690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a:solidFill>
            <a:schemeClr val="accent5">
              <a:lumMod val="20000"/>
              <a:lumOff val="80000"/>
            </a:schemeClr>
          </a:solidFill>
          <a:ln>
            <a:solidFill>
              <a:schemeClr val="tx1"/>
            </a:solidFill>
          </a:ln>
        </p:spPr>
        <p:txBody>
          <a:bodyPr>
            <a:normAutofit fontScale="85000" lnSpcReduction="10000"/>
          </a:bodyPr>
          <a:lstStyle/>
          <a:p>
            <a:pPr marL="0" indent="0">
              <a:buNone/>
            </a:pPr>
            <a:r>
              <a:rPr lang="en-US" dirty="0"/>
              <a:t>In focus groups, </a:t>
            </a:r>
            <a:r>
              <a:rPr lang="en-US" dirty="0" smtClean="0"/>
              <a:t>college students with autism </a:t>
            </a:r>
            <a:r>
              <a:rPr lang="en-US" dirty="0"/>
              <a:t>told story after story about </a:t>
            </a:r>
            <a:r>
              <a:rPr lang="en-US" u="sng" dirty="0"/>
              <a:t>metaphorical or abstract language leading to confusion</a:t>
            </a:r>
            <a:r>
              <a:rPr lang="en-US" dirty="0"/>
              <a:t>, as well as </a:t>
            </a:r>
            <a:r>
              <a:rPr lang="en-US" u="sng" dirty="0"/>
              <a:t>loud, active classrooms </a:t>
            </a:r>
            <a:r>
              <a:rPr lang="en-US" dirty="0"/>
              <a:t>challenging their abilities to focus on learning. For many, the frustrations became too great, leading to </a:t>
            </a:r>
            <a:r>
              <a:rPr lang="en-US" dirty="0" smtClean="0"/>
              <a:t>stress and anxiety. </a:t>
            </a:r>
            <a:r>
              <a:rPr lang="en-US" dirty="0"/>
              <a:t>However, when students felt their social needs were met </a:t>
            </a:r>
            <a:r>
              <a:rPr lang="en-US" dirty="0" smtClean="0"/>
              <a:t>- </a:t>
            </a:r>
            <a:r>
              <a:rPr lang="en-US" dirty="0"/>
              <a:t>in particular when faculty members proved willing to </a:t>
            </a:r>
            <a:r>
              <a:rPr lang="en-US" u="sng" dirty="0"/>
              <a:t>modify their teaching style</a:t>
            </a:r>
            <a:r>
              <a:rPr lang="en-US" dirty="0"/>
              <a:t> </a:t>
            </a:r>
            <a:r>
              <a:rPr lang="en-US" dirty="0" smtClean="0"/>
              <a:t>- </a:t>
            </a:r>
            <a:r>
              <a:rPr lang="en-US" dirty="0"/>
              <a:t>students had much more positive experiences</a:t>
            </a:r>
            <a:r>
              <a:rPr lang="en-US" dirty="0" smtClean="0"/>
              <a:t>.</a:t>
            </a:r>
          </a:p>
          <a:p>
            <a:pPr marL="0" indent="0">
              <a:buNone/>
            </a:pPr>
            <a:r>
              <a:rPr lang="en-US" dirty="0"/>
              <a:t>	</a:t>
            </a:r>
            <a:r>
              <a:rPr lang="en-US" dirty="0" smtClean="0"/>
              <a:t>				</a:t>
            </a:r>
            <a:r>
              <a:rPr lang="en-US" dirty="0"/>
              <a:t>-Inside Higher Ed (2016)</a:t>
            </a:r>
          </a:p>
          <a:p>
            <a:pPr marL="0" indent="0">
              <a:buNone/>
            </a:pPr>
            <a:endParaRPr lang="en-US" dirty="0" smtClean="0"/>
          </a:p>
        </p:txBody>
      </p:sp>
    </p:spTree>
    <p:extLst>
      <p:ext uri="{BB962C8B-B14F-4D97-AF65-F5344CB8AC3E}">
        <p14:creationId xmlns:p14="http://schemas.microsoft.com/office/powerpoint/2010/main" val="7226686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RUUEhQVFRUVFh0YGRgYGBocGxwcHx0cGBwcHBcYHCYiGxwjGhgcIC8gJCcpLCwsHR8xNTAqNSYrLCkBCQoKDgwOGg8PGiwlHyQpKSwsMCw0LCksMiwsLywsLCksLSwsLCwsKiwsLCwsLywsLCwsLSwsLCotLCwtKSwsLP/AABEIAMABBgMBIgACEQEDEQH/xAAcAAABBQEBAQAAAAAAAAAAAAAGAAQFBwgDAgH/xABNEAACAQMABQYHDQYEBgIDAAABAgMABBEFBhIhMQcTQVFhcSIyUoGRksEUFRcjNUJTYnOCodHSM3KDorGyJENjwhYlNERU8GSTs+Hx/8QAGgEAAgMBAQAAAAAAAAAAAAAAAgUBAwQABv/EADURAAECBAIGCAUFAQAAAAAAAAEAAgMEESESMUFRYXGx8AUTFCIyM4HhUpGhwdEVI0Jy8ST/2gAMAwEAAhEDEQA/ALc1l1kisYeemDldoL4ABOTw3EjqoU+Gux8i49Rf1115Zvk3+NH7aommspKw4sPE7WsUeM5jqBXxZcsFnLIkaJPtSOqLlFxliFGTt8Mmle8sNnFI8bLPtRuyHCKRlSVODt8Miqh1KjzpG0H+uh9DA+yo7SUu1NK3lSOfSxNX9hhY6XyVfaX4aq6PhrsfIuPUX9dPbvlWtI4YZWSbZnDlAFXOEbYJI292/hVA0Sa5LsLYxfR2UbH96QtIf6iudIwg4AVXCZfQlWb8Ndj5Fx6i/rp7oflVtbmZYY0m2mycsqhQFUsSTt7hgGqBol1Q+LivrjH7K2ManqeZhGPPjarokjCa2oqubMvJVmfDZY+Rceov66Xw12PkXHqL+uqOpUfYIO1D2p6v7RvKraz86USYCGJpXLKoAVcfX4kkADppl8Ndj5Fx6i/rqtIPiNFO3B7yYRj7KHwmPnkIHmoZqtsjCcTnnz9UTpl4orx+Gux8i49Rf10+flUtRbLcFZgjyGNRsrtMQMsQu34ozjPXuqg4IWdlRBlmIVR1knAHpNEOvE4WWO0jOY7OPmsjgZPGlbzucfdrnSMLEGivsuEy+hJVm/DXY+Rceov66Xw12PkXHqL+uqOr3BAzsqICzMQqgcSScAec1Z2CDtQ9piK/IeVO1a3kuNmYRxuqZKqCzNv2VG3vIG88MCmPw12PkXHqL+uqz1ynWLm7GMgpaghyODztvlbzHwB1YNDVVw5GE4VNfZE6ZeDRXj8Ndj5Fx6i/rpfDXY+Rceov66o6lVnYIO1D2p6vH4bLHyLj1F/XT/S3Kla2xQSpMGdBJsBVLKG4bY2/BYjfjjVRaqWCIHvbhcw25Gwh/wA2Y70j7h4zdgFQmkdIPPK8srbTyMWY9p/oBwA6ABVYkoRdQVoEXaHgVKun4a7HyLj1F/XS+Gux8i49Rf11R1KrOwQdqHtT1ePw12PkXHqL+upCLlQtTbPclZliVggLKoLsfmoNvwiBvPACqV1b0D7pkbbbm4Il25pTwROzrZuCjpPdX3WXT3ul1WNebt4RsQxeSvWet2O9j191VmShF2FtdqITD6VKtn4a7HyLj1F/XS+Gux8i49Rf11R1KrOwQdqHtT1ePw12PkXHqL+ul8Ndj5Fx6i/rqjq62lo8rrHGpd3OFUcSajsEEa13aYivOy5X7SaRY4orl3c4VRGuSfXo1gnDqGUgg9RB7DvG7cRis/3l2ujY2ggYNduNmeZeEY6YYm6/Kcdw7Lg5OPku1+y9ppfMwGsaHNyryVqgxS44XIkpUqVYVpQJyzfJv8aP21RNXtyzfJv8aP21RNPuj/K9UsmvH6Ik5OVzpO2+qzN6sbt7KHC2d/Xvoi1AbZu2fyLedvREw9tDa8K1jzDuH3VJ8I3n7L0qFiAOJ3DvO6iLlCce+Eyr4sexEPuRqv8AUGumomqc93cxOkZMMcqtI53LhWBIBPjNgcBntxVqR8k9q08k9wXmeSRnKk7KDaJbGFOTjPSfNWaNMshvvoB+ythwnPbZUITRKw5rRA67q6J70hXH/wCR6vi10BaW65SCGMAbyEUelsf1NfbnT1pG2xJPAjAA7LSIDg7xuJ4Eb6zOn8ZGFquEthzKzADXoKScAZJ4DtrTr6NtLlcmOCZT07KOPTg1CS8l9jz0cyRmNo3D7KMdhipzgo2RjI6MVYOkWfyBCAyjtBVQ69MI5YrVeFpCsZwdxkI5yU+dmx5qGq73920sskj72kdnPexJP9asnkg1btrmGc3EMcpWQAFhnA2c4HnrU54gQqlUtb1j6BCmpMYjaW8cZW0j21B4GZvAiX1iW+7Q5I5YksSSTkk9JO8n01pVdTLIRGIW0XNlg5XZ3FgMAntArh8H2j//ABIfVrEJ9mIuIK0GVdQCqzfiijVJBbxTX7j9l8XAD86dxuOOkIhLHzVdHwf6P/8AEh9Wu0+pVk8SRNbx82hJVQCAC3jEYI3nFc+fY4Uodu5c2VcDWqzUzEkkkkk5JPEnrNfKvq+5H7CTxUkiPWkhP4SbQoM09yK3EYLW0izgfMbwH82/Zb0rWlk7BdatN6pdLvbtVcU90Loh7qdIY/Gc8TwUcWY9gGSab3Vo8TlJFZHXirAgjvBonuP+X2fN8Lu8QGTrigO8J2NJxPUMCtD3UFG5nL8qprdaY616WR2S3t/+mtgUj+u3z5T1lz+GOuoGlSomtDRQKCamqVO9E6KkuZkhiGXc4HUB0sT0KBvJptHGWIVQSSQAAMkk7gAOkk0dQ6GlhQ2NmhkvJlHup14RId4h2+C9bnO/hv6AiPwjbzdExtVDayaVjSMWVocwRnMknTPL0ufqDgo7M9VDhq4dAciUagNeSmRvIj8FR2F/GbzbNG+j9TrOD9nbQrjpKBm9Zsn8axGdhQxRtStAl3vubLM4FLNabm0/ZxnZae2QjoMkY/DNe4/clyDs+55x042HHn40P6gRcs5+Snso0OWZrW1eR1SNSzucKoGSSegUU3d0ujEaCBg1442Z5lOREDxiiPleU47h2XL/AMEWq840MYt5HQpzkICsoPHZ3EKe0DNZ/wBZdEi1u5oAxcRvshiME7gd/bvq6FHbMOpoGhVvhGEKqMrRvJz8mWv2XtNZyrRvJz8mWv2XtNV9I+WN6OU8R3IkpUqVJExQJyzfJv8AGj9tUTV7cs3yb/Gj9tUTT7o/yvVLJrx+iJNSd3u1/IsJz6dlf91S3JzydG9bnp8rbKcY4GQjiAehR0nzDpI8cl+hfdTXcWdkPAqE9StIpbHbsqcVedlZpFGscahURQqgcABuFVTUwYZc1uZVkGEHgE5L1a2qRoqRqERRhVUYAHYBUFrrrlHo+HbYbUj5EcefGPST1KN2T3DpohZsDJrNmuusZvbySXJ2AdmMdSDh6d7HtNYpSB1z+9kM1ojxOrbbNdJ9NXOk7uJJ5C3OSqoQbkUMwG5OG4dJye2m+ud/z1/cOPF50qv7qfFr/Kop5qANm6acjItYJZznrVCq/wAzihonr49NO2tAfQZAcf8AAlxJLb6SnWjdKS27h4JGjYdKnHpHAjsORV6ag66td2ym52ElZ2jTBxzpVQzEL0EA7wOo4xwqgaKdb52t2tLZGKtaRKxI3ETSHnXOR0jKjzVVMwWxaN06+fRHBiFlToQu3Gri5C/2Fz9qv9gqnKuzkS0eyWcsjblll8HtCgKT62R5jQzxpBPoplvMVi0C8sczLo/Ksynnk3qSD87pFHVBPK3ZtLZJHGMvJcxqo6ydoCk0v5ra60wi+Aqt9WNKzW1tPevNKcDmIFMjENKw3tsk4IjTf3kdVcdFcqV/ARmbnV8mUBv5hhvxpprneIHS1hOYbRTGD5cmcyyed93cKHafNhNeMThnw0JYXuaaA5LQGpnKXBfERsOZn8gnIbr2G3Z7jg9/GjGsoRSlWDKSrKQQQcEEbwQegg1ojk91q93Wiu+OdjOxJ2kcGx1MN/fkdFK5yVELvsyW2BHx912aktNasW90UaaJXeJgyMew5wccVzxU7jWfNcLK4jvJhd75WbaLfNYHgV+rgYA6MY6K0xQRyr6ri5szKo+NtwXB6Snz19A2h2jtoJOYwPDXZG25TMQsTahULSpUU6paBXAup024w4jgh6biYnCoPqA72PDo37xT17wwVKWtbiNEScnepjjZmI2Z5FzGSM8xGd3PFTxkbeI1Pax3A4tXQ2hYrWPm4VwM5YnezseLOx3sx6zX3RGjzFHh225GO1I/lOeOB0KMBVHQoAp9XnI8d0RxTaHDDAmOm9NRWkLzTNhEHnJ6FA6STuFUHrZyg3N8xBYxw9ESnAx9cjxz37uoVNcsWspmuhbKfi7fiOgyEZJ+6pA7y1AUEDOyoilmYgKoGSSeAA66aScs1resdmfoscxGLjhGSVtbNI6pGpZmOFVRkkngAKLJ7hNFo0ULBr5xsyyrvEAPGOM9MnlP0cB2K4mXRSGOJg1+4xLIu8W6njHGemU/OYcOAoPJrX5v9ePtxVHg38PdWpqDysNtLBfNkNuSY8QeAEnWPrdHT1gN5Q/lO6+0/wBq0O17mnZztOSxON5OTuAA39wAoWQGsiF7dIXOilzcJXitG8nPyZa/Ze01nKtG8nPyZa/Ze01l6R8sb1fKeI7kSUqVKkiYoE5Zvk3+NH7aomr25Zvk3+NH7aomn3R/leqWTXj9FcvIfonZt5rg8ZXCL+6nE+dmI+7VmUNcnFrzejLUeVHt+uS/+6iWlEw/HFcdq3wm4WAIe5QNImDR1y4OCY9gd7kR/wC6s31evLPLjR2PKmQf3N7Koqm3RzaQydqwzR79NiJdE/FaMvJemaSK3U9mTK/4KKGqJdO/FaPsYemTnLlvvNzcZ9RDQ1WuHep1nhb7Kh+gbPdTepmjlmvYg/7NDzshPAJGNts9h2ceeo/S2kTcTyzNxldn7snIHmGB5qm9C/EaOu7jg0xW0jPY3xkv8gA89DNc27ydVuedC42aB6rtZWbSyJGgy8jBFHaTgf1q/dQrxSbiCI5itWS3Tt2F8Nu9pCxz3VUepo5hbi+P/bpsxZ6Z5MonfsrtMfNR5yFn4i5+1X+ysU73mHZT5/5xWiXs4bVZ1C/KNpr3LYvKBmTIWI+S7Art94Use+iigLlo+Tv4yf7qVQAHRGg61timjCQqLpUqVenSdKre5LY0spEgkz7ovI+dK53RooJjDDy2BduwAUB6p6OjAe8uRmC3xhfpZTvSIdnzm6h3061N0zJLpmCeRsvLMdo/vKy4HUACAB1AVkmB1jXNGQH10BXwu6QVoWvjqCCDvB419pV51NVnaHU8e7LlJG5u2tXbnZOpAx2QvW7jAAos5PZPd+kue2Ni3s4tmCIcE2vBXvYgMxPScdQqL5XtLt7ra2QBI1Kyvj/MkZR4bdeFAUDs9BRyG2uLWeTpebZ8yop/q5p1GeTA6w5kCnrn80uhtHWYQrJrxPKFUseCgk9w3mvdRetO17iudgEsYJAoAySSpAAHScmkzRUgJgTQVWbLiZ7mdmwWkmkLYAySznOAOneaJpZl0UhjjIa/dcSSAgi3U8Y0P0pHjN83gKUki6KQohVr9hh3GCLZSN6IeBmI4t83gO0QZsnJ3k7816UDrP68fbjuzUeHfz9Uic18pUqvVaVKlSrlyVaN5Ofky1+y9pqiNA6tyXRZgVjhj3yzPuRB3/OY9CjeezjWgNS0iFjAIGZogmFZxhiMneQOGTvxSvpFwLQBrWyUBqSpulSpUmTBAnLN8m/xo/bVEir25Zvk3+NH7aomn3R/leqWTXj9FpXUc50dafYJ/aKnKEuSu75zRcGfmbSeq7Afhii2k0YUiOG0phDNWjcgHlqTOjlPVOh/Bx7ao1EJIA4k4Hedw/GtCcqVlzmi58DegWT1WBP8uapfUayEmkLcN4qvzjZ4bMYMhz6tNpF9IBOqqwzLaxANa7coEgF6YlOVto47dfuIAf5y1DlONIXpmlklPGR2c/eJb20+1U0ULm8hiPil8v8AuL4b/wAqmtzf22X0BZj3nWUhrb8TDaWnTFDzsn2k3hkHtVNkUM1IawaVNzdTTn/MkLDsXgo8ygCnmpmjVmulMv7GEGeU/Uj8IjznC+eob3GVO9Se86gTvWj/AA9tbWQ3Mq+6Jx/qyDwVPakeB96jzkL/AGFz9qv9gqp9LaSa4nkmfxpHLHszwHcBgearY5C/2Fz9qv8AYKyTTS2XNc/dXwDWKrOoC5aPk7+Mn+6j2gLlo+Tv4yf7qVS3mt3rbG8B3Ki6eaH0U9zMkMQy7nA6gOJY9gGSe6mdFjn3vs9nhd3ieF1xW54DsaTiepR0GvRPcQKDMpU0VzyTPWvSqMUtrY/4a2yqH6Rz48p6yx4dQx1151CXOkrTH0w/DJqBow5J7HnNJxHG6NXkPmUqP5nFVxAGQnbiiaS543rQNKlSrzKcLP8AyttnSkvYkY/kB9tWByKN/wAvfsuH/tQ+2qq14v8AntIXLg5BlKg9iYjH4LVhchd/mO5hzvDrIB+8Nk/2D0incwwiVA1US6E794+qtOozWed0srl42KusEjKw4ghSQR6Kk6b6QtucikjPz0ZfSCPbSZpoQSmByWV2bJJO8npNfK+shU4PEbj3jca+V6tJEqVKvSIWICgkk4AAySTwAA4muXLzRFonVpBELq9YxW58RR+1nPVGp4L1udw/EO49Fw6OAe8VZrojKWucqnU05HpEY8/YPaW0vLcymWZy7Hd2AdCqBuVR1CqcRf4ctf4/KOgbnnzmnuntZWuNmNVENvH+zgTxV7SeLuelj28KvTk5+TLX7L2ms5Vo3k5+TLX7L2msM+0NhgDWtMqSXknUiSlSpUmTBAnLN8m/xo/bVE1e3LN8m/xo/bVE0+6P8r1Sya8foru5MdMrHb2ds24zRSyqesrKwI867/umrDrPGsF28C6MaM7Lx2iSKeotI7ezhV06na2R39uJEwHGBInSrfpPEHpHaDWCagkfuDIk8VqgRK9w6FL31ossbxt4siMh7mBB/A1QehdHPaDSTSDD28JtwfryuIwR90Me45rQdAPKrq48lpI9tHlmkR5seMyxqyggdOMjtwOyhlIuE4DkaKY7KjENCoyibVv4mzvLrgSgtY/3pd7kHrEa/jQzRNrJ8TaWdr0lDcyfvS7kB7RGo9NO4l6N1nhf2S5lqlDNE4/w2i+qS+fziCI/htSekCoLRWjWuJo4U8aRwo7Mnj3AZPmqa1kZry+5m1RnSICCBV3+BH4Oe4naYk9e+ueauDfU+nvwXNsCfRDdXTyIWbLaTOwwskvgnr2VCk92d3mNVHojRL3FwkCDw3bZ39HlE9igEnuq8uTrSiS+6Eh/6e3dIYe1VXe/aXbLZ7RWSfd+3hCvlh36oyoC5aPk7+Mn+6j2g7lS0VJc2kcMQy73EYHUNzEk9QAyT2ClMuQIrSda3RRVhVQ6p6Nj8O7uRm3tsHZ+llPiRDryd7dQ76h9KaSe4meaU5eRton2DqAGAB1AVLa16UQlLW3Oba2yqn6Rz48p69o7h1Dhxofr0LBU4zyOebJU407oSq5ORTV4xwyXTjBm8BP3FO8+dv7aE9R+TGa7ZZJ1aK3479zSdijiAfK9Gei9beBUVUQBVUBVA4ADcAB1YpfPTIw9W31WqWhGuMrpUHrprALOzlmz4WNmMdbtuX0cT2A1MTzqilnYKqgksTgADeSSeAqguUPXM6QuAsWeYjOIxg5djuL445PADjjtJrDKwDFfsGa0xomBu1CKIWIABZicADeST2dJJqydTp4dE3EaTnNzcYSUBvBt0beobG5pC2yT5I/GEGzopOh9IOvYVtlI9BmIP3f7hGSQsSWJJJySTkkneSSeJNO3N64Efx4+3HdmuB6s10rV9KgPkv15F3CIJW/xES43/wCYg3Bh1sODenp3HleeiQzDcWuTVjg8VCztyk6ENtpCYYwkp51O5959D7Q9FC9aE5RtTPd9v8Xjn4stGT87ykJ7cDB6CB0Zql9Eapyys5l/w8UJxNLKCAhHzccWfqQb+HDNPJaYa+Hc3GaWxoRa+2lR+itES3MoihQu56OgDpLHgqjrNEMmk4dHApaMs10Rh7rGUj6CsAPE9BkPm47muldZUWI21ipitz47n9rOeuRhwXqQbuvqocq/CYniy1fn8fNVVDcs+cl6kkLEsxJJOSSckk8SSeJrzX1VJIABJJwAN5J6gOk13v8AR8kEhjlQo64yrcRkBh+BFXVGSBN60byc/Jlr9l7TWcq0byc/Jlr9l7TS3pHyxvWuU8R3IkpUqVJExQJyzfJv8aP21RNXtyzfJv8AGj9tUQ3A91Puj/K9UsmvH6Ik14b4y2XyLG3H8m1/up3qDpF7VL26jxtRQKBnhtPKoGR0+Kabcoi4vmTyIoU9EKfnSs/A0RcN9NdRR+ZEaU/iRVtKwmjXRBk8nVVW1qnyn214AjkQTHdsOdxP1HO49xweyjKst6E0fz9zDD9JIqHuLAH8M0T6U5RryO9uGgnYR86wVCAybKnZGFbONyg7sViiyALqQz81pZM93vKy9YuSuzun5wAwuTljHgBuvaQjGT1jB76HtaOSS4urqSZbiIByNlSrDZUAKq7s8FArxoPlXuWtbieeOIiEIq7O0peR2wAd5GAoJOB1U3+HWT/xF/8AtP6KFjJpp7t6W0fdS50Ei+lTWqHJN7kkaWWfbcxsi7C7OwWGyWDEnwtnIG7dmi7QmrVtZIRBGsYx4TcWOPKdt5HnwKANcOVe4tpRDHHEJBGpl2tptmRhtFVwRnZBG89OaC/fq+0rPHbyTsRI2CowqKBvZiq4BCqCd+eFd1EaMMcR1Au6yGzutF0Ra1m3tDdXds4Zr0mKErwUf9y6npBbwQw6WOKmOQr9hc/ar/YKrfW7S6z3GIt0EKiGEfUXdnvY5bPaK9ava53NkrLbuqhztNlFbeBjp7K1ul3Pg4RmaZ88lUCKGxK6FpWmel9G+6IXiLugcbJZCA2DxAJBAyN3DpqqtWeUO9ZZbm5lX3NAN4EaAySHxIlOOJ4k9A76gn5XdIkkiRBk8BGuB2bxml7ZKLisRbnUtRmGUvW6sGHkWsV4md++QD+xBU/onUWytiGit0DDgzZdh3M5JHmqorblS0nI6okis7kKqiJMkncAN1TGs/KXdW4S3SZHnTfPKEQqH+iQYxheBY7yereKtfAmXHCXZ7SgbFhAVAVx1Aaw68WlkDz0oLj/AC08Jz90cO9sCqI0jrvezgiS5lIPEKdgehMCoVVJOBvJPnJP9TRw+jvjPyQum/hCLdceUKfSDc2oMcORiJcksc7tsjxjngo3d5316VV0UuTsvpB13DcVtlI4noMxB3D5v9fiRropAz4bSDrlV3EWykeMw4GYg7l+bx7xKWUsxZiWZjkknJJO8kk8TW1jGkYWijePtx3Z5nOINTnw5+iUspZizEszEkknJJO8kk8STXmlSrSql1tbp4nWSNijqcqynBB7DVx6ncr8UoEd6RFJw5zhG3afIP8AL2jhVNQxM7BVBZmOAACSSeAAHE0VLYQ6NAa5Cz3nFbfjHF1NMR4zdIjHn6DWWZhsiCjhfRTP/FdCe5pqMloJHBAIIIIyCOBHYahdatT4b+MJNtjZJKsjYIJ3ZxvU+cd2KoeLXm+WVpVuZA7HJ35U9Q5s+DgcAMUR2XLVeIMSJDL2lWU+lWx+FLuwxmHEwrV2ljhRwUjechcgPxV0hH10IPpUnPoFe7HkLfPx10oHVGhJ9ZiMeg15Xl2k6bRP/tP6K4XHLnOfEt4V/eZ2/AbNX/8Abl+EH/PzVWJq5qFaWXhRR7Un0j+E/mPBfugVWvLQ9u1zG0UitMFKSqu/AG9SSNwbeRjjjHVUNea9aSv2ESyP4e4RwLs586+ER3nFfPeq1sd92Rc3A/7aNvAQ/wCtKOJ+ovnO+phQXQ344jqu1BQ+I1zcLRQKM0JqxLcgyeDFAnjzyHZjXsz85vqrk91X9qVFGthbrC5kjCYVyuyWGTv2ejPVWfNN6xzXRHOsAi+JGg2Y0HUiDcO/j21fXJz8mWv2XtNDP4sALteSmWpiIGpElKlSpOt6BOWb5N/jR+2qLiXLAdZA9JxV6cs3yb/Gj9tUtoOHbuYF8qaMel1FPZE0gk7SlszeIpTlBl2tJXXZJs+qqr7K96V8DRdkn0ss8xHcViB/A0y1vl2r+6P/AMiT8HI9lPdcvBWxi+jsoyf3pC0h/qK0AWYOclUc3HnNfdQfAuXnPC1t5ZvvBdhfPtOKGqJdF/FaLu5Mb55YrdT2LmZ/wCioXRGjjcTxQrxldU7snBPmGT5qNp7znHd8v9QkWAU3pz4jR9pb8Gm2ruQfvfFxfyKT5646kWatcc9KPibVDcSdux4i97PsjHfXHXLSKz3szJjm1PNxgcNiMbC47CFz56e3f+G0ZHHwkvX55+sQxkiMHsZ8v5qrvgA0u+9z8gitiroCH768aaV5XOXkYux7ScmiKw/wej3m4TXm1DF1rCCOdf7xwg85qG1f0O11cRwqcbZ8JuhVG9mPcoJpxrXphbi4JjGIY1EUK9Uabl853se+jcKkMGWZ+3OxCLAuUPTvRWi3uZkhiGXkbA6u0nqAGST1CmlFin3vs+q7vE88Vuf6PLjzKOg0b3ECgzOShornkmmtek08C0tjm3tsgN9LIfHlPXk7h1DhxoepUUav2KW0Qv7lQwyRbRN/myD57D6JDvPWcDvG0NtOSVN3ld4h71wBz/11wngDpt4m+ceqVxwHFR6CIE13vr55pGllYs7naZj0n/3o6K4AUTG0ucyoca2GS+gZ3DjRfHEuikDuFa/dcoh3i2Ujc7jgZSDuX5vE9qgjXRSCSQBr91zHGRkW6ng7jplI3qvzeJoSnnZ2LuxZmJLMTkkniSeug83+vH247sy8G/h7pTTM7FmJZmJJJOSSd5JJ4mvFKlVyrSp9ofQst1II4V2m4k8FUdLMx3Ko6zTzQWrLTqZZHEFsh8OZ+H7qDi7nyR5+3vpjWZebNtZqYbbPhZ/aTEfOlYfgg3D+lbnknC3P6DnUjDdLk7m0xDYKY7FhJcEbMl3jcueK24PAdHOcT0dGBRmJJJOSd5J4+mvlKpawN3oS6qVKlT/Q2gprp9iBCxG9jwVR1ux3KO+iJAFSoArYJhRBozVImMT3bi2tzwZhl5OyKLi3fw6d9O/dFpYfsti9uR/mMP8ADxn6infKw8o7uBFD2k9Ky3EhknkaRz0sfwA4AdgwKrq5/hsNf49/kjoG53U1e62iNGhsENvEdzPnM8o+vIPFH1VwKG6VKjawNyQlxOaVaN5Ofky1+y9prOVaN5Ofky1+y9ppf0j5Y3rVKeI7kSUqVKkiYoE5Zvk3+NH7aqLUuPOkLQf/ACIz6GB9lW7yzfJv8aP21VnJ2mdJW3YzN6qO3sp1KGks47+CXx/NHoofSbc5cSkcXlc+s5/OpjlCkB0hMo4R7EQ+4ir/AFBpnqrb87f2y8Q06E920GP4A1x01OZ7uZl3mWdyPvOdkfiBW7+Y2Dj/AIs38fVSmn/i7Cwh4F1kuW++2yn8iV91L+KFzef+NAQh/wBWX4pPQCx81eNf5R7teNTlbdI4F7o0Cn+bar3pL4jRlvF8+5ka5fr2F+KiHcfCaqxeGB8R43P0R5OJ1f4ojQOiDdXMUC/5jAE9S8WbzKCfNTnWzSwuLqR03RLiOIdAjQbKY7wNrz0/0B/hrK5uzueT/Cw9eWG1Kw7o92es1FauaGN1cpDnZUnLt0Ki73YnowoPnxR1GIuOQ5KGlgBpUvbf4PRzScJ77Mada26n4xvvthe4ZoWqW1o0yLm4Z0GzEoEcK+TEm5B6N57SaZ6L0ZJcTJDEMvI2yB/UnqAGST1A1LBQFztNzzsUOuaBS+qei4zt3VyM21tgsPpJD4kQ68neeod9ROltKPczPNKcvI2T1DoAHYBgDsFS2tekk8C0tzm3tsja+llO55T3ncvUO+o/QGg3u5hGhCgAs7nxY0G9nY9QHpOBUN0xHchcfhCd6s6CWXbnuCUtYN8jDix+bEnW7cOwb+qmusGnGu5ttgFUAJHGvixoPFRe7r6Tmnes2nEk2Le2BW1gyEB4u3zpX62b8Bu3b6ghUsBJxu9Nnuucad0JAUYQQLopBJKA9+4zFEd4tweEkg6ZfJTo4mvltbLotFlmUNeuNqKE7xADwlkH0nSqdHE9gpcXDSMzuxZmJLMTkkniSajzP68fbip8G/h7pXFw0js7sWZiSzE5JJ4kmudKulvbtIyoilmY4VVGST1ADjV2SrXOibR+rkcEa3GkNpUYZit13SzdR/04+tjvPR0ZcC2h0ZvlCXF70ReNFAeuQjdJIPJG4dPQaGdIaRknkaWZ2d2OSzcf/wBAdAG4VTUxPDYa/wAfn5a0dA3PNPNO6xSXRXawkUYxHCm6OMdSjr62O8/hUXSpVa1oaKBASTcpV9VSSABkncAOJPUBUvoTVeW5UyZWKBPHnkOzGvYD85vqrk91ST6xQWYKaOUtJwa7lUbZ6DzUZ3RDtPhUBiXo255zRBukrzDqvHbKJNJOY8jK2yYM79W10RKes7+PA0z0zrXJMnMxqtvbA7oY+B7XbjI3a3oqGmmZ2LOxZmOSzEkk9ZJ3k14rhDvV1z9FxdoCVKlSqxClSpU80Zoia5fYgjeRupRnHaTwUdpIriQLlcBVM60byc/Jdr9l7TVNe8Npa772fnZB/wBvbEMQeqSc+CvaFyau3Ui4R7C3aOMRIU8FAxbZGTu2m3nvNKp94cwU1rbKto411KcpUqVJ1vQJyzn/AJb/ABo/bVWcn0gW828j4uCd/RE49taKnt1cYdVYdTAEeg1wXRMI4RRjo8RfyrdCmhDhGHTOqzvg4nh1Vnzk7cLeCToghllP3Ymx+JFcdRLdZL+32yNlG51z2RgyHPq1oldEwjhFGOjxF/KkuiYRwijH3F/KrnT4NbZinH8qsSxFL5LMwLXdzuOZLib+aRvzapLXW8Et88cW9Idm3iAOfBjGwAO9snz1oddEwg5EUYI+ov5UhoiHjzMWf3F/Kp7eKg4cgo7KaUqs+67TLE0NkjAraR7LYO4zP4cp9bC/dNdEYWejic4nv9w371t1O89nOPu7VFX8dEQnjDF6i/lSbRMJ4xRnAx4i8PRQ9uGENw79vJup7Mak1WWNsdYosRxo+zznF3eJu64rc9PY0nR1KOg1fXvNB9DF6i/lX19FQneYoz3ov5UTukA6gw2UCVI0rL1latLIscY2nchVUcSTRHp++jtITY27hiSDdSqfHcf5an6ND6TntzfyaKhByIowesIv5V8954PoYvUX8q53SAcRVtlwlSBmss7Q6xRdawJoxFmmCteuMwwtvEIPCWQeX5KHhxPZfA0PB9DF6i/lX19Ewk5MUZPWUX8q5/SAdbDZc2Vpeqy5c3jSOzyOWdjlmJyST0k1z2x1itTe80H0MXqL+VL3mg+hi9Rfyo/1JvwoeyHWs06F0JLdSbEIBwMsxOERelnbgqj/APmamrjT0NkhisG2pSMS3fAnrWAfMT63E+g1fy6KhAIEUYB4jYXf37q8+88H0MXqL+VVunw43bbV+UQliBY3WWS/b+NLbHWK1N7zQfQxeov5UveaD6GL1F/KrP1IfD9UPZDrWYLKzeZxHEpkduCqMk+j+tEnvbaWO+7Zbm4H/bRt8Wh/1pRxI8hfOav2PRcS+LFGO5FHsrz7zwfQxeov5UDukMWi3OlEJWmlZs03rLLdMOdcbK+JGmFjQdSINw7+PbUZtDrFam954PoYvUX8qXvNB9DF6i/lRDpFrRQMUGVJuXLLO2OsUtsdYrU3vNB9DF6i/lS95oPoYvUX8qn9SHw/VR2Q61lnbHWKktD6vz3RPMRlgPGfcEX952wo9NaU95oPoYvUX8q9+9kWNnmo9nq2Fx6MVB6StZqkSmsrP3uOwtP28vu2Uf5cDbMIPU053v8AcFM9J65zSpzSFIIPoYBsJ97G9z+8TWiveeD6GL1F/Kl7zQfQxeov5UAnm5ubU7/ZF2Y5A0WWQw6xWjuTj5LtfsvaamPeeD6GL1F/KnMcYUAKAoHAAYA8wqmZmxGaABRHBgdWa1XulXkOOulWFaVCa8aTlt7CeWH9oi7jjOMsFLY+qCW81Aui9C2r28VzLpacTPssze6MYYkbSbGdoEcOO7jVqugIIIyDuIPCh34OdH7e37liz1b9n1M7P4VqhRWsbQ1F9FPldUvYXGqb8pGm5rSyElu+y/OoucBtxyCMODXzVKS7kkLXEtwEUY5ua3hiLE9KmJ2zs4/Gp7SmgoLiIRTRh4wQQu8DduHikcKaaL1NtLaTnIIQjgEZDMdx4jBYjoFCIjOrw0vuCktdjroQlrHrbewaRlEQ522t0jkliCrtbDDDFWxtbj4XH8M4mdQtOy3trPI0hJ5+RImKqNlMKUyFAyRtZOaIY9DxLO84TEsihWbJ3qOAxnG7HVXzRGhIbVSkCCNWYsQCcZOATvJxwFS6IwsoG3tfioDHB1a2ugaCXSTaQksvd4+LgEu37mj35KjGz0eNxz5qkuUbT1xbNaLbOymaUowSNHYjwcbKvuLb9wyKJ49CxLcNcBAJmXYL5OSu7djOMbh0Vz0zq5b3YUXEYk2CSuSwwTx8UjqqetYXgkWA1DNdgdhIB4qN1Qa5YM9xLMc+Csc0McTDG8tiNiCDnHHooL05rxcxT3y+6JUWCTZi2LeN0yQSFeQgbOTuGe3jirD0NqtbWrM1vEIy4AbBY5A3jxies18k1VtmE4aIEXJBlyW8Mg5Gd+7HZiubFhh5JFRuC4scWgA8VHaQ0jerosSKiC8MaZU7IAZiAcAnBbfuXPHdv4GI1R1hna7EFzNcBzGWEU9tHESRjeskZOVGG3buHHiKLp9AwPALd4w8IAARssMDhvJzu6N+7dTfQ+qFpauXghVHIxtZZjjqBYnA7BUCIzC4EXNdCktdiBqpilSpVmVqrTS+s15743UEcs4jiCFRDbRzEbSgna2sEDPA7/wqd1t03PYaPVg6yTM6x866hVBYnw2RdwwBjHDh3UQW+hYY5pJ0TEsoAdst4QHDIJxux1V3vbJJkaOVFdGGCrDIPmNaTFYS3u2FK5XVIY6hugq00zd21/bW811HdpdK3ioqNGVG1teAd6Ht7eGK5a5azzwX4hSaWOH3Nzrc1AkzAhmBJDDcuyN5zu3ddFGhtT7S0YvbwIjEY2t5OOoFiSB2CncmhYWn58oDKE5vayfEO8rjOMZOeFT1sPFWmjUM92S7A6lK6VD8n2lri5tOduDtZkbm32VUvH81mRSQpzkY7POSamOiNCw2sfNwJsJnOyCxAJ442icean1URCHOJbkrGggAFc7geA37p/pVK6BslfRb3cl9cR3CbZUe6DglfFGwTklju3Hpq7HXIIPAjH/uKG4+TbRykEWseR17RHoLEHz1fAitYCDXMKuIwuNkxXWC494/dRbZnEG3tYG8g4DbJGPCG/h009m0rc+9KTxbL3LQRsNrZALPs5ONy58I4HScDpqevdGxzRNDIoMbDZK7wMdXg43bq4y6DhaAW7Rq0IUKEbJGFxsjeejAx3Cg6xmr+VfTUiwu16EG6p6w3DXiQXU1wrtGzc1Naxx7RA4pJGTlRhuOOHmrnrLrFeLpJ7eB5tgQLJswwRSsCTgkiQr4Pbnjjdvos0RqdaWr85BAqPjG1lmIHUCxOB3V50pqZaXMhlmhDuQBtFm4DgNzCreth48VLU1DPcgwPw0rp1ld9XklEAM8rSO3hEsixsoIB2GVNwK9NV/bcpshvlczRGze4aEReBtquAFlO7a2C2T3Z7KsOw1eghhaCJNmN85UFvnDB35yMjtrxJqxbNbi2MKcyAAE343HaG/OePbQMiQwTiFa7uaonNcQKFMtd766itgbMAytIq8FLBcEkojEB33Ddv3ZPRUXqRp6SW4lhnmnZ0jDc1PbpC4yd7ZQkMN4xw40S6S0DBcRrFPGJEXBAbJwQMA5znOCd+c7656G1YtrTaNvEqFvGO8sccBtMScdmagPYIZaRfcOK4tdiroQNfayXzX93DE9wUhZQoht4ZMBlz4RcqQM8PGPHq32Fo+3ZYlWWTnmwQz7IXa3n5o3DqxUXe6iWU0jSyQKzucsxZ8k+ZqltH6PSCNYol2UQYUZJwOPE7+muixGOaA0U9BxXMa4E1Q5c8n0b4HOMq7KgqgCglS+y248Rzj9+ewUqLKVD18QaVPVt1KD11081nZSzooZlACg8MswUE9gznHTwob0ZojSckcVwdJqOc2GKc0hQKxG4NwJwd3g7zgZ6aOb6xSaNo5VDo4wyngRQenJFZgjw7nYByI+eOyDnO7AyO/OashPY1tDY7gbaroXtcTUcaJ9rJrNPHdRWdpHG88iGQtKSEVBkbwu8kkHh2de75oDWmaVrqC4jSO4tQCdglo2DKWUjO8cOB6x24fae1QhuzG7mSOWLcksTlJADxG10jv7es190LqjDapKse2WmzzkjttSMcEZLHqyejpqMULBSl/vXhRTR+LYgOHlgmFq7zRRpMVWSDwX5uRdoI4ztZ2h4R49HpLtbdM3lvBz8C27RxxbcnObe1n6gU9XWfPX255OraSzjtH2zHESUbK84MkkgNs8Dnfu6uqpnSmh1nt3t3LbDpsMRgNjvxjJx1UT4kLEC0aTXcha19DU6FDaG0zeNZyXNwtuMwCWIR7Z+Yz4cMf3eB699C+iOVG4ka3yLWQzSKjQxCbnUBOCx2srgcTv9uLBi0Oq2otgW2BFzWd21s7OxxxjOOyomDUKBPcpR5Va0DCNwy7RVjkq52fCXiMY6TXNfCviG5cWvtQptpXWe6e9ezsY4S8UYeR52YL4WMBQm87iN/8A6edlrtJJY3cxjWO4tC6OmSyFkGdxBBweHHd21Jab1KhuZhPtTQzBdkyQSFGZepiOIr3bamW8dnJaRhljlB222suxbcxLMDvIGOFRihYRbV7qaPqfX2TzVzSLXFpBM4AaWJXIXOAWAOBkk9NSNDOitREt2jKXN4VixsxvMTHgDAGxjGB0DowKJHXIIyRkcRxHaM1S/Di7psrG1pdAtzyiSLelebT3EtwLZpt+0JCuT87GyG3E46D2VKa+6yT2ccJtkSR5ZhEFYE5JViMbLDfkY89cTyWWPMGIxksc5mOOd3nazt449HDhUtf6spMturvIfc0iSI2VyzIMAudnf24xmry6DiBAyz27VUBEoaof1b5QzeXcUKBQrW7PKCrB0kU7JTxsY4HOOH4cptbb9571LeO1ZLMjO3zgZgQzbiGIzhTxwOFEUWqECXpvU2llZSrAY2GzxJGM7RwN+eio695OIZJJpDNdJ7oOZVSUKrdABAXeACRg9ZqQ+DiytQbb1/C7DEp6qY1Y04Ly1iuAuzzi5K8cEEqRnpGQd9CvKhpua3ezEM0kKyuyuY1DHHgbwhByRk4A40a6N0ckESRRLsoi7Kjs7zxPbTDTWrEd1LbyyM4a2fbTZIA2sqfCypyPBHVVUN7GxMRFr+yJzXFlNNkMah6YupLuVGkmnthGCJZoOaYSZHgjdvGM+jo6YmflVuF545tMxTNGISJudkCts5XBK7/YatWhZ+Tu3MTR7cwzcG5DhlDrIeJVgu4dlWtiwi4l7dSEseBRpTXXTXKa0W0Maxr7oJDCVXbY3KeEZycZIIAJ3U91Z0tdXMUkjNbMuCIyiTL4YznbWXB2eHDHTTrT2qUd3zJkkmVoDtI0bKrbRx4ROzx3dGK7aH0B7nZm90XE20AMTSbYGCTldwwTnf3CgLofV0Av7oqOxbEJaJ5R5rgWsSJGLmWd45kIbZjRN7NjbznZIxk4JDU41t15ntr4W6cwqGESbUiTMc5YYxDk9HHFTmjNSbeC8lu02udl2sgkbI2iGJUbOQSR19JrzpbUuOe59089cRShObBicL4OSceKTvJ66PHBx5Wp9fZBhiYc7rjJpy4j0bLdPzDOsZlj2FkCFNkMMq5DAnf3bu6hm25VZWEMbxpHcPPGrIytsmKTesieF1EcT0ijP/hdTay2zzTyLLkM8jhnwQAQGK4AwOrpNNr/AFEt5fc21thrXZEbgqGITGyGOzvGVzjdvz11DHwhXENKlzX6Co7XnWW9sgZY0tmg2kQbe3zm03HcpAxkd9O9J6ZvLXR88862/PR71CbZjK+CN+SGzkt+FSmsmrkd7CIpS4UOH8AgHIzjeQd2+u2m9DpdW7wSFgkgwxXAOMg8SCOjqoA9lGgjTfdZEWuqb7lA6Y1xlit7MxxrJcXmwEUkrGGZQxJOScDaG7Pnr7oXWa5F57jvY4lkaLnY3hZijAHBBD7wdx9FSOktUIJ7aO3l2isIXm3DbMilRshgygb8dmOyvGgtTYbWVpg0sszLsmWaQu+z1AngNwqcULARS9/ZRR+JCXwpSxzXCzxosaPNFDKFbZMse8K/h9I2eGOPVnBtqtpVrmzhnkChpEDELkAZ6Bkk/jTL/ga3MFxC226XMrTNtbOVdsZZCF8HGBjjipXQ2iltoI4ELFI12VLYJx2kAf0roroRb3BQrmB4PeKe0qVKsyuX/9k="/>
          <p:cNvSpPr>
            <a:spLocks noChangeAspect="1" noChangeArrowheads="1"/>
          </p:cNvSpPr>
          <p:nvPr/>
        </p:nvSpPr>
        <p:spPr bwMode="auto">
          <a:xfrm>
            <a:off x="63500" y="-885825"/>
            <a:ext cx="2495550"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data:image/jpeg;base64,/9j/4AAQSkZJRgABAQAAAQABAAD/2wCEAAkGBhQSERUUEhQVFRUVFh0YGRgYGBocGxwcHx0cGBwcHBcYHCYiGxwjGhgcIC8gJCcpLCwsHR8xNTAqNSYrLCkBCQoKDgwOGg8PGiwlHyQpKSwsMCw0LCksMiwsLywsLCksLSwsLCwsKiwsLCwsLywsLCwsLSwsLCotLCwtKSwsLP/AABEIAMABBgMBIgACEQEDEQH/xAAcAAABBQEBAQAAAAAAAAAAAAAGAAQFBwgDAgH/xABNEAACAQMABQYHDQYEBgIDAAABAgMABBEFBhIhMQcTQVFhcSIyUoGRksEUFRcjNUJTYnOCodHSM3KDorGyJENjwhYlNERU8GSTs+Hx/8QAGgEAAgMBAQAAAAAAAAAAAAAAAgUBAwQABv/EADURAAECBAIGCAUFAQAAAAAAAAEAAgMEESESMUFRYXGx8AUTFCIyM4HhUpGhwdEVI0Jy8ST/2gAMAwEAAhEDEQA/ALc1l1kisYeemDldoL4ABOTw3EjqoU+Gux8i49Rf1115Zvk3+NH7aommspKw4sPE7WsUeM5jqBXxZcsFnLIkaJPtSOqLlFxliFGTt8Mmle8sNnFI8bLPtRuyHCKRlSVODt8Miqh1KjzpG0H+uh9DA+yo7SUu1NK3lSOfSxNX9hhY6XyVfaX4aq6PhrsfIuPUX9dPbvlWtI4YZWSbZnDlAFXOEbYJI292/hVA0Sa5LsLYxfR2UbH96QtIf6iudIwg4AVXCZfQlWb8Ndj5Fx6i/rp7oflVtbmZYY0m2mycsqhQFUsSTt7hgGqBol1Q+LivrjH7K2ManqeZhGPPjarokjCa2oqubMvJVmfDZY+Rceov66Xw12PkXHqL+uqOpUfYIO1D2p6v7RvKraz86USYCGJpXLKoAVcfX4kkADppl8Ndj5Fx6i/rqtIPiNFO3B7yYRj7KHwmPnkIHmoZqtsjCcTnnz9UTpl4orx+Gux8i49Rf10+flUtRbLcFZgjyGNRsrtMQMsQu34ozjPXuqg4IWdlRBlmIVR1knAHpNEOvE4WWO0jOY7OPmsjgZPGlbzucfdrnSMLEGivsuEy+hJVm/DXY+Rceov66Xw12PkXHqL+uqOr3BAzsqICzMQqgcSScAec1Z2CDtQ9piK/IeVO1a3kuNmYRxuqZKqCzNv2VG3vIG88MCmPw12PkXHqL+uqz1ynWLm7GMgpaghyODztvlbzHwB1YNDVVw5GE4VNfZE6ZeDRXj8Ndj5Fx6i/rpfDXY+Rceov66o6lVnYIO1D2p6vH4bLHyLj1F/XT/S3Kla2xQSpMGdBJsBVLKG4bY2/BYjfjjVRaqWCIHvbhcw25Gwh/wA2Y70j7h4zdgFQmkdIPPK8srbTyMWY9p/oBwA6ABVYkoRdQVoEXaHgVKun4a7HyLj1F/XS+Gux8i49Rf11R1KrOwQdqHtT1ePw12PkXHqL+upCLlQtTbPclZliVggLKoLsfmoNvwiBvPACqV1b0D7pkbbbm4Il25pTwROzrZuCjpPdX3WXT3ul1WNebt4RsQxeSvWet2O9j191VmShF2FtdqITD6VKtn4a7HyLj1F/XS+Gux8i49Rf11R1KrOwQdqHtT1ePw12PkXHqL+ul8Ndj5Fx6i/rqjq62lo8rrHGpd3OFUcSajsEEa13aYivOy5X7SaRY4orl3c4VRGuSfXo1gnDqGUgg9RB7DvG7cRis/3l2ujY2ggYNduNmeZeEY6YYm6/Kcdw7Lg5OPku1+y9ppfMwGsaHNyryVqgxS44XIkpUqVYVpQJyzfJv8aP21RNXtyzfJv8aP21RNPuj/K9UsmvH6Ik5OVzpO2+qzN6sbt7KHC2d/Xvoi1AbZu2fyLedvREw9tDa8K1jzDuH3VJ8I3n7L0qFiAOJ3DvO6iLlCce+Eyr4sexEPuRqv8AUGumomqc93cxOkZMMcqtI53LhWBIBPjNgcBntxVqR8k9q08k9wXmeSRnKk7KDaJbGFOTjPSfNWaNMshvvoB+ythwnPbZUITRKw5rRA67q6J70hXH/wCR6vi10BaW65SCGMAbyEUelsf1NfbnT1pG2xJPAjAA7LSIDg7xuJ4Eb6zOn8ZGFquEthzKzADXoKScAZJ4DtrTr6NtLlcmOCZT07KOPTg1CS8l9jz0cyRmNo3D7KMdhipzgo2RjI6MVYOkWfyBCAyjtBVQ69MI5YrVeFpCsZwdxkI5yU+dmx5qGq73920sskj72kdnPexJP9asnkg1btrmGc3EMcpWQAFhnA2c4HnrU54gQqlUtb1j6BCmpMYjaW8cZW0j21B4GZvAiX1iW+7Q5I5YksSSTkk9JO8n01pVdTLIRGIW0XNlg5XZ3FgMAntArh8H2j//ABIfVrEJ9mIuIK0GVdQCqzfiijVJBbxTX7j9l8XAD86dxuOOkIhLHzVdHwf6P/8AEh9Wu0+pVk8SRNbx82hJVQCAC3jEYI3nFc+fY4Uodu5c2VcDWqzUzEkkkkk5JPEnrNfKvq+5H7CTxUkiPWkhP4SbQoM09yK3EYLW0izgfMbwH82/Zb0rWlk7BdatN6pdLvbtVcU90Loh7qdIY/Gc8TwUcWY9gGSab3Vo8TlJFZHXirAgjvBonuP+X2fN8Lu8QGTrigO8J2NJxPUMCtD3UFG5nL8qprdaY616WR2S3t/+mtgUj+u3z5T1lz+GOuoGlSomtDRQKCamqVO9E6KkuZkhiGXc4HUB0sT0KBvJptHGWIVQSSQAAMkk7gAOkk0dQ6GlhQ2NmhkvJlHup14RId4h2+C9bnO/hv6AiPwjbzdExtVDayaVjSMWVocwRnMknTPL0ufqDgo7M9VDhq4dAciUagNeSmRvIj8FR2F/GbzbNG+j9TrOD9nbQrjpKBm9Zsn8axGdhQxRtStAl3vubLM4FLNabm0/ZxnZae2QjoMkY/DNe4/clyDs+55x042HHn40P6gRcs5+Snso0OWZrW1eR1SNSzucKoGSSegUU3d0ujEaCBg1442Z5lOREDxiiPleU47h2XL/AMEWq840MYt5HQpzkICsoPHZ3EKe0DNZ/wBZdEi1u5oAxcRvshiME7gd/bvq6FHbMOpoGhVvhGEKqMrRvJz8mWv2XtNZyrRvJz8mWv2XtNV9I+WN6OU8R3IkpUqVJExQJyzfJv8AGj9tUTV7cs3yb/Gj9tUTT7o/yvVLJrx+iJNSd3u1/IsJz6dlf91S3JzydG9bnp8rbKcY4GQjiAehR0nzDpI8cl+hfdTXcWdkPAqE9StIpbHbsqcVedlZpFGscahURQqgcABuFVTUwYZc1uZVkGEHgE5L1a2qRoqRqERRhVUYAHYBUFrrrlHo+HbYbUj5EcefGPST1KN2T3DpohZsDJrNmuusZvbySXJ2AdmMdSDh6d7HtNYpSB1z+9kM1ojxOrbbNdJ9NXOk7uJJ5C3OSqoQbkUMwG5OG4dJye2m+ud/z1/cOPF50qv7qfFr/Kop5qANm6acjItYJZznrVCq/wAzihonr49NO2tAfQZAcf8AAlxJLb6SnWjdKS27h4JGjYdKnHpHAjsORV6ag66td2ym52ElZ2jTBxzpVQzEL0EA7wOo4xwqgaKdb52t2tLZGKtaRKxI3ETSHnXOR0jKjzVVMwWxaN06+fRHBiFlToQu3Gri5C/2Fz9qv9gqnKuzkS0eyWcsjblll8HtCgKT62R5jQzxpBPoplvMVi0C8sczLo/Ksynnk3qSD87pFHVBPK3ZtLZJHGMvJcxqo6ydoCk0v5ra60wi+Aqt9WNKzW1tPevNKcDmIFMjENKw3tsk4IjTf3kdVcdFcqV/ARmbnV8mUBv5hhvxpprneIHS1hOYbRTGD5cmcyyed93cKHafNhNeMThnw0JYXuaaA5LQGpnKXBfERsOZn8gnIbr2G3Z7jg9/GjGsoRSlWDKSrKQQQcEEbwQegg1ojk91q93Wiu+OdjOxJ2kcGx1MN/fkdFK5yVELvsyW2BHx912aktNasW90UaaJXeJgyMew5wccVzxU7jWfNcLK4jvJhd75WbaLfNYHgV+rgYA6MY6K0xQRyr6ri5szKo+NtwXB6Snz19A2h2jtoJOYwPDXZG25TMQsTahULSpUU6paBXAup024w4jgh6biYnCoPqA72PDo37xT17wwVKWtbiNEScnepjjZmI2Z5FzGSM8xGd3PFTxkbeI1Pax3A4tXQ2hYrWPm4VwM5YnezseLOx3sx6zX3RGjzFHh225GO1I/lOeOB0KMBVHQoAp9XnI8d0RxTaHDDAmOm9NRWkLzTNhEHnJ6FA6STuFUHrZyg3N8xBYxw9ESnAx9cjxz37uoVNcsWspmuhbKfi7fiOgyEZJ+6pA7y1AUEDOyoilmYgKoGSSeAA66aScs1resdmfoscxGLjhGSVtbNI6pGpZmOFVRkkngAKLJ7hNFo0ULBr5xsyyrvEAPGOM9MnlP0cB2K4mXRSGOJg1+4xLIu8W6njHGemU/OYcOAoPJrX5v9ePtxVHg38PdWpqDysNtLBfNkNuSY8QeAEnWPrdHT1gN5Q/lO6+0/wBq0O17mnZztOSxON5OTuAA39wAoWQGsiF7dIXOilzcJXitG8nPyZa/Ze01nKtG8nPyZa/Ze01l6R8sb1fKeI7kSUqVKkiYoE5Zvk3+NH7aomr25Zvk3+NH7aomn3R/leqWTXj9FcvIfonZt5rg8ZXCL+6nE+dmI+7VmUNcnFrzejLUeVHt+uS/+6iWlEw/HFcdq3wm4WAIe5QNImDR1y4OCY9gd7kR/wC6s31evLPLjR2PKmQf3N7Koqm3RzaQydqwzR79NiJdE/FaMvJemaSK3U9mTK/4KKGqJdO/FaPsYemTnLlvvNzcZ9RDQ1WuHep1nhb7Kh+gbPdTepmjlmvYg/7NDzshPAJGNts9h2ceeo/S2kTcTyzNxldn7snIHmGB5qm9C/EaOu7jg0xW0jPY3xkv8gA89DNc27ydVuedC42aB6rtZWbSyJGgy8jBFHaTgf1q/dQrxSbiCI5itWS3Tt2F8Nu9pCxz3VUepo5hbi+P/bpsxZ6Z5MonfsrtMfNR5yFn4i5+1X+ysU73mHZT5/5xWiXs4bVZ1C/KNpr3LYvKBmTIWI+S7Art94Use+iigLlo+Tv4yf7qVQAHRGg61timjCQqLpUqVenSdKre5LY0spEgkz7ovI+dK53RooJjDDy2BduwAUB6p6OjAe8uRmC3xhfpZTvSIdnzm6h3061N0zJLpmCeRsvLMdo/vKy4HUACAB1AVkmB1jXNGQH10BXwu6QVoWvjqCCDvB419pV51NVnaHU8e7LlJG5u2tXbnZOpAx2QvW7jAAos5PZPd+kue2Ni3s4tmCIcE2vBXvYgMxPScdQqL5XtLt7ra2QBI1Kyvj/MkZR4bdeFAUDs9BRyG2uLWeTpebZ8yop/q5p1GeTA6w5kCnrn80uhtHWYQrJrxPKFUseCgk9w3mvdRetO17iudgEsYJAoAySSpAAHScmkzRUgJgTQVWbLiZ7mdmwWkmkLYAySznOAOneaJpZl0UhjjIa/dcSSAgi3U8Y0P0pHjN83gKUki6KQohVr9hh3GCLZSN6IeBmI4t83gO0QZsnJ3k7816UDrP68fbjuzUeHfz9Uic18pUqvVaVKlSrlyVaN5Ofky1+y9pqiNA6tyXRZgVjhj3yzPuRB3/OY9CjeezjWgNS0iFjAIGZogmFZxhiMneQOGTvxSvpFwLQBrWyUBqSpulSpUmTBAnLN8m/xo/bVEir25Zvk3+NH7aomn3R/leqWTXj9FpXUc50dafYJ/aKnKEuSu75zRcGfmbSeq7Afhii2k0YUiOG0phDNWjcgHlqTOjlPVOh/Bx7ao1EJIA4k4Hedw/GtCcqVlzmi58DegWT1WBP8uapfUayEmkLcN4qvzjZ4bMYMhz6tNpF9IBOqqwzLaxANa7coEgF6YlOVto47dfuIAf5y1DlONIXpmlklPGR2c/eJb20+1U0ULm8hiPil8v8AuL4b/wAqmtzf22X0BZj3nWUhrb8TDaWnTFDzsn2k3hkHtVNkUM1IawaVNzdTTn/MkLDsXgo8ygCnmpmjVmulMv7GEGeU/Uj8IjznC+eob3GVO9Se86gTvWj/AA9tbWQ3Mq+6Jx/qyDwVPakeB96jzkL/AGFz9qv9gqp9LaSa4nkmfxpHLHszwHcBgearY5C/2Fz9qv8AYKyTTS2XNc/dXwDWKrOoC5aPk7+Mn+6j2gLlo+Tv4yf7qVS3mt3rbG8B3Ki6eaH0U9zMkMQy7nA6gOJY9gGSe6mdFjn3vs9nhd3ieF1xW54DsaTiepR0GvRPcQKDMpU0VzyTPWvSqMUtrY/4a2yqH6Rz48p6yx4dQx1151CXOkrTH0w/DJqBow5J7HnNJxHG6NXkPmUqP5nFVxAGQnbiiaS543rQNKlSrzKcLP8AyttnSkvYkY/kB9tWByKN/wAvfsuH/tQ+2qq14v8AntIXLg5BlKg9iYjH4LVhchd/mO5hzvDrIB+8Nk/2D0incwwiVA1US6E794+qtOozWed0srl42KusEjKw4ghSQR6Kk6b6QtucikjPz0ZfSCPbSZpoQSmByWV2bJJO8npNfK+shU4PEbj3jca+V6tJEqVKvSIWICgkk4AAySTwAA4muXLzRFonVpBELq9YxW58RR+1nPVGp4L1udw/EO49Fw6OAe8VZrojKWucqnU05HpEY8/YPaW0vLcymWZy7Hd2AdCqBuVR1CqcRf4ctf4/KOgbnnzmnuntZWuNmNVENvH+zgTxV7SeLuelj28KvTk5+TLX7L2ms5Vo3k5+TLX7L2msM+0NhgDWtMqSXknUiSlSpUmTBAnLN8m/xo/bVE1e3LN8m/xo/bVE0+6P8r1Sya8foru5MdMrHb2ds24zRSyqesrKwI867/umrDrPGsF28C6MaM7Lx2iSKeotI7ezhV06na2R39uJEwHGBInSrfpPEHpHaDWCagkfuDIk8VqgRK9w6FL31ossbxt4siMh7mBB/A1QehdHPaDSTSDD28JtwfryuIwR90Me45rQdAPKrq48lpI9tHlmkR5seMyxqyggdOMjtwOyhlIuE4DkaKY7KjENCoyibVv4mzvLrgSgtY/3pd7kHrEa/jQzRNrJ8TaWdr0lDcyfvS7kB7RGo9NO4l6N1nhf2S5lqlDNE4/w2i+qS+fziCI/htSekCoLRWjWuJo4U8aRwo7Mnj3AZPmqa1kZry+5m1RnSICCBV3+BH4Oe4naYk9e+ueauDfU+nvwXNsCfRDdXTyIWbLaTOwwskvgnr2VCk92d3mNVHojRL3FwkCDw3bZ39HlE9igEnuq8uTrSiS+6Eh/6e3dIYe1VXe/aXbLZ7RWSfd+3hCvlh36oyoC5aPk7+Mn+6j2g7lS0VJc2kcMQy73EYHUNzEk9QAyT2ClMuQIrSda3RRVhVQ6p6Nj8O7uRm3tsHZ+llPiRDryd7dQ76h9KaSe4meaU5eRton2DqAGAB1AVLa16UQlLW3Oba2yqn6Rz48p69o7h1Dhxofr0LBU4zyOebJU407oSq5ORTV4xwyXTjBm8BP3FO8+dv7aE9R+TGa7ZZJ1aK3479zSdijiAfK9Gei9beBUVUQBVUBVA4ADcAB1YpfPTIw9W31WqWhGuMrpUHrprALOzlmz4WNmMdbtuX0cT2A1MTzqilnYKqgksTgADeSSeAqguUPXM6QuAsWeYjOIxg5djuL445PADjjtJrDKwDFfsGa0xomBu1CKIWIABZicADeST2dJJqydTp4dE3EaTnNzcYSUBvBt0beobG5pC2yT5I/GEGzopOh9IOvYVtlI9BmIP3f7hGSQsSWJJJySTkkneSSeJNO3N64Efx4+3HdmuB6s10rV9KgPkv15F3CIJW/xES43/wCYg3Bh1sODenp3HleeiQzDcWuTVjg8VCztyk6ENtpCYYwkp51O5959D7Q9FC9aE5RtTPd9v8Xjn4stGT87ykJ7cDB6CB0Zql9Eapyys5l/w8UJxNLKCAhHzccWfqQb+HDNPJaYa+Hc3GaWxoRa+2lR+itES3MoihQu56OgDpLHgqjrNEMmk4dHApaMs10Rh7rGUj6CsAPE9BkPm47muldZUWI21ipitz47n9rOeuRhwXqQbuvqocq/CYniy1fn8fNVVDcs+cl6kkLEsxJJOSSckk8SSeJrzX1VJIABJJwAN5J6gOk13v8AR8kEhjlQo64yrcRkBh+BFXVGSBN60byc/Jlr9l7TWcq0byc/Jlr9l7TS3pHyxvWuU8R3IkpUqVJExQJyzfJv8aP21RNXtyzfJv8AGj9tUQ3A91Puj/K9UsmvH6Ik14b4y2XyLG3H8m1/up3qDpF7VL26jxtRQKBnhtPKoGR0+Kabcoi4vmTyIoU9EKfnSs/A0RcN9NdRR+ZEaU/iRVtKwmjXRBk8nVVW1qnyn214AjkQTHdsOdxP1HO49xweyjKst6E0fz9zDD9JIqHuLAH8M0T6U5RryO9uGgnYR86wVCAybKnZGFbONyg7sViiyALqQz81pZM93vKy9YuSuzun5wAwuTljHgBuvaQjGT1jB76HtaOSS4urqSZbiIByNlSrDZUAKq7s8FArxoPlXuWtbieeOIiEIq7O0peR2wAd5GAoJOB1U3+HWT/xF/8AtP6KFjJpp7t6W0fdS50Ei+lTWqHJN7kkaWWfbcxsi7C7OwWGyWDEnwtnIG7dmi7QmrVtZIRBGsYx4TcWOPKdt5HnwKANcOVe4tpRDHHEJBGpl2tptmRhtFVwRnZBG89OaC/fq+0rPHbyTsRI2CowqKBvZiq4BCqCd+eFd1EaMMcR1Au6yGzutF0Ra1m3tDdXds4Zr0mKErwUf9y6npBbwQw6WOKmOQr9hc/ar/YKrfW7S6z3GIt0EKiGEfUXdnvY5bPaK9ava53NkrLbuqhztNlFbeBjp7K1ul3Pg4RmaZ88lUCKGxK6FpWmel9G+6IXiLugcbJZCA2DxAJBAyN3DpqqtWeUO9ZZbm5lX3NAN4EaAySHxIlOOJ4k9A76gn5XdIkkiRBk8BGuB2bxml7ZKLisRbnUtRmGUvW6sGHkWsV4md++QD+xBU/onUWytiGit0DDgzZdh3M5JHmqorblS0nI6okis7kKqiJMkncAN1TGs/KXdW4S3SZHnTfPKEQqH+iQYxheBY7yereKtfAmXHCXZ7SgbFhAVAVx1Aaw68WlkDz0oLj/AC08Jz90cO9sCqI0jrvezgiS5lIPEKdgehMCoVVJOBvJPnJP9TRw+jvjPyQum/hCLdceUKfSDc2oMcORiJcksc7tsjxjngo3d5316VV0UuTsvpB13DcVtlI4noMxB3D5v9fiRropAz4bSDrlV3EWykeMw4GYg7l+bx7xKWUsxZiWZjkknJJO8kk8TW1jGkYWijePtx3Z5nOINTnw5+iUspZizEszEkknJJO8kk8STXmlSrSql1tbp4nWSNijqcqynBB7DVx6ncr8UoEd6RFJw5zhG3afIP8AL2jhVNQxM7BVBZmOAACSSeAAHE0VLYQ6NAa5Cz3nFbfjHF1NMR4zdIjHn6DWWZhsiCjhfRTP/FdCe5pqMloJHBAIIIIyCOBHYahdatT4b+MJNtjZJKsjYIJ3ZxvU+cd2KoeLXm+WVpVuZA7HJ35U9Q5s+DgcAMUR2XLVeIMSJDL2lWU+lWx+FLuwxmHEwrV2ljhRwUjechcgPxV0hH10IPpUnPoFe7HkLfPx10oHVGhJ9ZiMeg15Xl2k6bRP/tP6K4XHLnOfEt4V/eZ2/AbNX/8Abl+EH/PzVWJq5qFaWXhRR7Un0j+E/mPBfugVWvLQ9u1zG0UitMFKSqu/AG9SSNwbeRjjjHVUNea9aSv2ESyP4e4RwLs586+ER3nFfPeq1sd92Rc3A/7aNvAQ/wCtKOJ+ovnO+phQXQ344jqu1BQ+I1zcLRQKM0JqxLcgyeDFAnjzyHZjXsz85vqrk91X9qVFGthbrC5kjCYVyuyWGTv2ejPVWfNN6xzXRHOsAi+JGg2Y0HUiDcO/j21fXJz8mWv2XtNDP4sALteSmWpiIGpElKlSpOt6BOWb5N/jR+2qLiXLAdZA9JxV6cs3yb/Gj9tUtoOHbuYF8qaMel1FPZE0gk7SlszeIpTlBl2tJXXZJs+qqr7K96V8DRdkn0ss8xHcViB/A0y1vl2r+6P/AMiT8HI9lPdcvBWxi+jsoyf3pC0h/qK0AWYOclUc3HnNfdQfAuXnPC1t5ZvvBdhfPtOKGqJdF/FaLu5Mb55YrdT2LmZ/wCioXRGjjcTxQrxldU7snBPmGT5qNp7znHd8v9QkWAU3pz4jR9pb8Gm2ruQfvfFxfyKT5646kWatcc9KPibVDcSdux4i97PsjHfXHXLSKz3szJjm1PNxgcNiMbC47CFz56e3f+G0ZHHwkvX55+sQxkiMHsZ8v5qrvgA0u+9z8gitiroCH768aaV5XOXkYux7ScmiKw/wej3m4TXm1DF1rCCOdf7xwg85qG1f0O11cRwqcbZ8JuhVG9mPcoJpxrXphbi4JjGIY1EUK9Uabl853se+jcKkMGWZ+3OxCLAuUPTvRWi3uZkhiGXkbA6u0nqAGST1CmlFin3vs+q7vE88Vuf6PLjzKOg0b3ECgzOShornkmmtek08C0tjm3tsgN9LIfHlPXk7h1DhxoepUUav2KW0Qv7lQwyRbRN/myD57D6JDvPWcDvG0NtOSVN3ld4h71wBz/11wngDpt4m+ceqVxwHFR6CIE13vr55pGllYs7naZj0n/3o6K4AUTG0ucyoca2GS+gZ3DjRfHEuikDuFa/dcoh3i2Ujc7jgZSDuX5vE9qgjXRSCSQBr91zHGRkW6ng7jplI3qvzeJoSnnZ2LuxZmJLMTkkniSeug83+vH247sy8G/h7pTTM7FmJZmJJJOSSd5JJ4mvFKlVyrSp9ofQst1II4V2m4k8FUdLMx3Ko6zTzQWrLTqZZHEFsh8OZ+H7qDi7nyR5+3vpjWZebNtZqYbbPhZ/aTEfOlYfgg3D+lbnknC3P6DnUjDdLk7m0xDYKY7FhJcEbMl3jcueK24PAdHOcT0dGBRmJJJOSd5J4+mvlKpawN3oS6qVKlT/Q2gprp9iBCxG9jwVR1ux3KO+iJAFSoArYJhRBozVImMT3bi2tzwZhl5OyKLi3fw6d9O/dFpYfsti9uR/mMP8ADxn6infKw8o7uBFD2k9Ky3EhknkaRz0sfwA4AdgwKrq5/hsNf49/kjoG53U1e62iNGhsENvEdzPnM8o+vIPFH1VwKG6VKjawNyQlxOaVaN5Ofky1+y9prOVaN5Ofky1+y9ppf0j5Y3rVKeI7kSUqVKkiYoE5Zvk3+NH7aqLUuPOkLQf/ACIz6GB9lW7yzfJv8aP21VnJ2mdJW3YzN6qO3sp1KGks47+CXx/NHoofSbc5cSkcXlc+s5/OpjlCkB0hMo4R7EQ+4ir/AFBpnqrb87f2y8Q06E920GP4A1x01OZ7uZl3mWdyPvOdkfiBW7+Y2Dj/AIs38fVSmn/i7Cwh4F1kuW++2yn8iV91L+KFzef+NAQh/wBWX4pPQCx81eNf5R7teNTlbdI4F7o0Cn+bar3pL4jRlvF8+5ka5fr2F+KiHcfCaqxeGB8R43P0R5OJ1f4ojQOiDdXMUC/5jAE9S8WbzKCfNTnWzSwuLqR03RLiOIdAjQbKY7wNrz0/0B/hrK5uzueT/Cw9eWG1Kw7o92es1FauaGN1cpDnZUnLt0Ki73YnowoPnxR1GIuOQ5KGlgBpUvbf4PRzScJ77Mada26n4xvvthe4ZoWqW1o0yLm4Z0GzEoEcK+TEm5B6N57SaZ6L0ZJcTJDEMvI2yB/UnqAGST1A1LBQFztNzzsUOuaBS+qei4zt3VyM21tgsPpJD4kQ68neeod9ROltKPczPNKcvI2T1DoAHYBgDsFS2tekk8C0tzm3tsja+llO55T3ncvUO+o/QGg3u5hGhCgAs7nxY0G9nY9QHpOBUN0xHchcfhCd6s6CWXbnuCUtYN8jDix+bEnW7cOwb+qmusGnGu5ttgFUAJHGvixoPFRe7r6Tmnes2nEk2Le2BW1gyEB4u3zpX62b8Bu3b6ghUsBJxu9Nnuucad0JAUYQQLopBJKA9+4zFEd4tweEkg6ZfJTo4mvltbLotFlmUNeuNqKE7xADwlkH0nSqdHE9gpcXDSMzuxZmJLMTkkniSajzP68fbip8G/h7pXFw0js7sWZiSzE5JJ4kmudKulvbtIyoilmY4VVGST1ADjV2SrXOibR+rkcEa3GkNpUYZit13SzdR/04+tjvPR0ZcC2h0ZvlCXF70ReNFAeuQjdJIPJG4dPQaGdIaRknkaWZ2d2OSzcf/wBAdAG4VTUxPDYa/wAfn5a0dA3PNPNO6xSXRXawkUYxHCm6OMdSjr62O8/hUXSpVa1oaKBASTcpV9VSSABkncAOJPUBUvoTVeW5UyZWKBPHnkOzGvYD85vqrk91ST6xQWYKaOUtJwa7lUbZ6DzUZ3RDtPhUBiXo255zRBukrzDqvHbKJNJOY8jK2yYM79W10RKes7+PA0z0zrXJMnMxqtvbA7oY+B7XbjI3a3oqGmmZ2LOxZmOSzEkk9ZJ3k14rhDvV1z9FxdoCVKlSqxClSpU80Zoia5fYgjeRupRnHaTwUdpIriQLlcBVM60byc/Jdr9l7TVNe8Npa772fnZB/wBvbEMQeqSc+CvaFyau3Ui4R7C3aOMRIU8FAxbZGTu2m3nvNKp94cwU1rbKto411KcpUqVJ1vQJyzn/AJb/ABo/bVWcn0gW828j4uCd/RE49taKnt1cYdVYdTAEeg1wXRMI4RRjo8RfyrdCmhDhGHTOqzvg4nh1Vnzk7cLeCToghllP3Ymx+JFcdRLdZL+32yNlG51z2RgyHPq1oldEwjhFGOjxF/KkuiYRwijH3F/KrnT4NbZinH8qsSxFL5LMwLXdzuOZLib+aRvzapLXW8Et88cW9Idm3iAOfBjGwAO9snz1oddEwg5EUYI+ov5UhoiHjzMWf3F/Kp7eKg4cgo7KaUqs+67TLE0NkjAraR7LYO4zP4cp9bC/dNdEYWejic4nv9w371t1O89nOPu7VFX8dEQnjDF6i/lSbRMJ4xRnAx4i8PRQ9uGENw79vJup7Mak1WWNsdYosRxo+zznF3eJu64rc9PY0nR1KOg1fXvNB9DF6i/lX19FQneYoz3ov5UTukA6gw2UCVI0rL1latLIscY2nchVUcSTRHp++jtITY27hiSDdSqfHcf5an6ND6TntzfyaKhByIowesIv5V8954PoYvUX8q53SAcRVtlwlSBmss7Q6xRdawJoxFmmCteuMwwtvEIPCWQeX5KHhxPZfA0PB9DF6i/lX19Ewk5MUZPWUX8q5/SAdbDZc2Vpeqy5c3jSOzyOWdjlmJyST0k1z2x1itTe80H0MXqL+VL3mg+hi9Rfyo/1JvwoeyHWs06F0JLdSbEIBwMsxOERelnbgqj/APmamrjT0NkhisG2pSMS3fAnrWAfMT63E+g1fy6KhAIEUYB4jYXf37q8+88H0MXqL+VVunw43bbV+UQliBY3WWS/b+NLbHWK1N7zQfQxeov5UveaD6GL1F/KrP1IfD9UPZDrWYLKzeZxHEpkduCqMk+j+tEnvbaWO+7Zbm4H/bRt8Wh/1pRxI8hfOav2PRcS+LFGO5FHsrz7zwfQxeov5UDukMWi3OlEJWmlZs03rLLdMOdcbK+JGmFjQdSINw7+PbUZtDrFam954PoYvUX8qXvNB9DF6i/lRDpFrRQMUGVJuXLLO2OsUtsdYrU3vNB9DF6i/lS95oPoYvUX8qn9SHw/VR2Q61lnbHWKktD6vz3RPMRlgPGfcEX952wo9NaU95oPoYvUX8q9+9kWNnmo9nq2Fx6MVB6StZqkSmsrP3uOwtP28vu2Uf5cDbMIPU053v8AcFM9J65zSpzSFIIPoYBsJ97G9z+8TWiveeD6GL1F/Kl7zQfQxeov5UAnm5ubU7/ZF2Y5A0WWQw6xWjuTj5LtfsvaamPeeD6GL1F/KnMcYUAKAoHAAYA8wqmZmxGaABRHBgdWa1XulXkOOulWFaVCa8aTlt7CeWH9oi7jjOMsFLY+qCW81Aui9C2r28VzLpacTPssze6MYYkbSbGdoEcOO7jVqugIIIyDuIPCh34OdH7e37liz1b9n1M7P4VqhRWsbQ1F9FPldUvYXGqb8pGm5rSyElu+y/OoucBtxyCMODXzVKS7kkLXEtwEUY5ua3hiLE9KmJ2zs4/Gp7SmgoLiIRTRh4wQQu8DduHikcKaaL1NtLaTnIIQjgEZDMdx4jBYjoFCIjOrw0vuCktdjroQlrHrbewaRlEQ522t0jkliCrtbDDDFWxtbj4XH8M4mdQtOy3trPI0hJ5+RImKqNlMKUyFAyRtZOaIY9DxLO84TEsihWbJ3qOAxnG7HVXzRGhIbVSkCCNWYsQCcZOATvJxwFS6IwsoG3tfioDHB1a2ugaCXSTaQksvd4+LgEu37mj35KjGz0eNxz5qkuUbT1xbNaLbOymaUowSNHYjwcbKvuLb9wyKJ49CxLcNcBAJmXYL5OSu7djOMbh0Vz0zq5b3YUXEYk2CSuSwwTx8UjqqetYXgkWA1DNdgdhIB4qN1Qa5YM9xLMc+Csc0McTDG8tiNiCDnHHooL05rxcxT3y+6JUWCTZi2LeN0yQSFeQgbOTuGe3jirD0NqtbWrM1vEIy4AbBY5A3jxies18k1VtmE4aIEXJBlyW8Mg5Gd+7HZiubFhh5JFRuC4scWgA8VHaQ0jerosSKiC8MaZU7IAZiAcAnBbfuXPHdv4GI1R1hna7EFzNcBzGWEU9tHESRjeskZOVGG3buHHiKLp9AwPALd4w8IAARssMDhvJzu6N+7dTfQ+qFpauXghVHIxtZZjjqBYnA7BUCIzC4EXNdCktdiBqpilSpVmVqrTS+s15743UEcs4jiCFRDbRzEbSgna2sEDPA7/wqd1t03PYaPVg6yTM6x866hVBYnw2RdwwBjHDh3UQW+hYY5pJ0TEsoAdst4QHDIJxux1V3vbJJkaOVFdGGCrDIPmNaTFYS3u2FK5XVIY6hugq00zd21/bW811HdpdK3ioqNGVG1teAd6Ht7eGK5a5azzwX4hSaWOH3Nzrc1AkzAhmBJDDcuyN5zu3ddFGhtT7S0YvbwIjEY2t5OOoFiSB2CncmhYWn58oDKE5vayfEO8rjOMZOeFT1sPFWmjUM92S7A6lK6VD8n2lri5tOduDtZkbm32VUvH81mRSQpzkY7POSamOiNCw2sfNwJsJnOyCxAJ442icean1URCHOJbkrGggAFc7geA37p/pVK6BslfRb3cl9cR3CbZUe6DglfFGwTklju3Hpq7HXIIPAjH/uKG4+TbRykEWseR17RHoLEHz1fAitYCDXMKuIwuNkxXWC494/dRbZnEG3tYG8g4DbJGPCG/h009m0rc+9KTxbL3LQRsNrZALPs5ONy58I4HScDpqevdGxzRNDIoMbDZK7wMdXg43bq4y6DhaAW7Rq0IUKEbJGFxsjeejAx3Cg6xmr+VfTUiwu16EG6p6w3DXiQXU1wrtGzc1Naxx7RA4pJGTlRhuOOHmrnrLrFeLpJ7eB5tgQLJswwRSsCTgkiQr4Pbnjjdvos0RqdaWr85BAqPjG1lmIHUCxOB3V50pqZaXMhlmhDuQBtFm4DgNzCreth48VLU1DPcgwPw0rp1ld9XklEAM8rSO3hEsixsoIB2GVNwK9NV/bcpshvlczRGze4aEReBtquAFlO7a2C2T3Z7KsOw1eghhaCJNmN85UFvnDB35yMjtrxJqxbNbi2MKcyAAE343HaG/OePbQMiQwTiFa7uaonNcQKFMtd766itgbMAytIq8FLBcEkojEB33Ddv3ZPRUXqRp6SW4lhnmnZ0jDc1PbpC4yd7ZQkMN4xw40S6S0DBcRrFPGJEXBAbJwQMA5znOCd+c7656G1YtrTaNvEqFvGO8sccBtMScdmagPYIZaRfcOK4tdiroQNfayXzX93DE9wUhZQoht4ZMBlz4RcqQM8PGPHq32Fo+3ZYlWWTnmwQz7IXa3n5o3DqxUXe6iWU0jSyQKzucsxZ8k+ZqltH6PSCNYol2UQYUZJwOPE7+muixGOaA0U9BxXMa4E1Q5c8n0b4HOMq7KgqgCglS+y248Rzj9+ewUqLKVD18QaVPVt1KD11081nZSzooZlACg8MswUE9gznHTwob0ZojSckcVwdJqOc2GKc0hQKxG4NwJwd3g7zgZ6aOb6xSaNo5VDo4wyngRQenJFZgjw7nYByI+eOyDnO7AyO/OashPY1tDY7gbaroXtcTUcaJ9rJrNPHdRWdpHG88iGQtKSEVBkbwu8kkHh2de75oDWmaVrqC4jSO4tQCdglo2DKWUjO8cOB6x24fae1QhuzG7mSOWLcksTlJADxG10jv7es190LqjDapKse2WmzzkjttSMcEZLHqyejpqMULBSl/vXhRTR+LYgOHlgmFq7zRRpMVWSDwX5uRdoI4ztZ2h4R49HpLtbdM3lvBz8C27RxxbcnObe1n6gU9XWfPX255OraSzjtH2zHESUbK84MkkgNs8Dnfu6uqpnSmh1nt3t3LbDpsMRgNjvxjJx1UT4kLEC0aTXcha19DU6FDaG0zeNZyXNwtuMwCWIR7Z+Yz4cMf3eB699C+iOVG4ka3yLWQzSKjQxCbnUBOCx2srgcTv9uLBi0Oq2otgW2BFzWd21s7OxxxjOOyomDUKBPcpR5Va0DCNwy7RVjkq52fCXiMY6TXNfCviG5cWvtQptpXWe6e9ezsY4S8UYeR52YL4WMBQm87iN/8A6edlrtJJY3cxjWO4tC6OmSyFkGdxBBweHHd21Jab1KhuZhPtTQzBdkyQSFGZepiOIr3bamW8dnJaRhljlB222suxbcxLMDvIGOFRihYRbV7qaPqfX2TzVzSLXFpBM4AaWJXIXOAWAOBkk9NSNDOitREt2jKXN4VixsxvMTHgDAGxjGB0DowKJHXIIyRkcRxHaM1S/Di7psrG1pdAtzyiSLelebT3EtwLZpt+0JCuT87GyG3E46D2VKa+6yT2ccJtkSR5ZhEFYE5JViMbLDfkY89cTyWWPMGIxksc5mOOd3nazt449HDhUtf6spMturvIfc0iSI2VyzIMAudnf24xmry6DiBAyz27VUBEoaof1b5QzeXcUKBQrW7PKCrB0kU7JTxsY4HOOH4cptbb9571LeO1ZLMjO3zgZgQzbiGIzhTxwOFEUWqECXpvU2llZSrAY2GzxJGM7RwN+eio695OIZJJpDNdJ7oOZVSUKrdABAXeACRg9ZqQ+DiytQbb1/C7DEp6qY1Y04Ly1iuAuzzi5K8cEEqRnpGQd9CvKhpua3ezEM0kKyuyuY1DHHgbwhByRk4A40a6N0ckESRRLsoi7Kjs7zxPbTDTWrEd1LbyyM4a2fbTZIA2sqfCypyPBHVVUN7GxMRFr+yJzXFlNNkMah6YupLuVGkmnthGCJZoOaYSZHgjdvGM+jo6YmflVuF545tMxTNGISJudkCts5XBK7/YatWhZ+Tu3MTR7cwzcG5DhlDrIeJVgu4dlWtiwi4l7dSEseBRpTXXTXKa0W0Maxr7oJDCVXbY3KeEZycZIIAJ3U91Z0tdXMUkjNbMuCIyiTL4YznbWXB2eHDHTTrT2qUd3zJkkmVoDtI0bKrbRx4ROzx3dGK7aH0B7nZm90XE20AMTSbYGCTldwwTnf3CgLofV0Av7oqOxbEJaJ5R5rgWsSJGLmWd45kIbZjRN7NjbznZIxk4JDU41t15ntr4W6cwqGESbUiTMc5YYxDk9HHFTmjNSbeC8lu02udl2sgkbI2iGJUbOQSR19JrzpbUuOe59089cRShObBicL4OSceKTvJ66PHBx5Wp9fZBhiYc7rjJpy4j0bLdPzDOsZlj2FkCFNkMMq5DAnf3bu6hm25VZWEMbxpHcPPGrIytsmKTesieF1EcT0ijP/hdTay2zzTyLLkM8jhnwQAQGK4AwOrpNNr/AFEt5fc21thrXZEbgqGITGyGOzvGVzjdvz11DHwhXENKlzX6Co7XnWW9sgZY0tmg2kQbe3zm03HcpAxkd9O9J6ZvLXR88862/PR71CbZjK+CN+SGzkt+FSmsmrkd7CIpS4UOH8AgHIzjeQd2+u2m9DpdW7wSFgkgwxXAOMg8SCOjqoA9lGgjTfdZEWuqb7lA6Y1xlit7MxxrJcXmwEUkrGGZQxJOScDaG7Pnr7oXWa5F57jvY4lkaLnY3hZijAHBBD7wdx9FSOktUIJ7aO3l2isIXm3DbMilRshgygb8dmOyvGgtTYbWVpg0sszLsmWaQu+z1AngNwqcULARS9/ZRR+JCXwpSxzXCzxosaPNFDKFbZMse8K/h9I2eGOPVnBtqtpVrmzhnkChpEDELkAZ6Bkk/jTL/ga3MFxC226XMrTNtbOVdsZZCF8HGBjjipXQ2iltoI4ELFI12VLYJx2kAf0roroRb3BQrmB4PeKe0qVKsyuX/9k="/>
          <p:cNvSpPr>
            <a:spLocks noChangeAspect="1" noChangeArrowheads="1"/>
          </p:cNvSpPr>
          <p:nvPr/>
        </p:nvSpPr>
        <p:spPr bwMode="auto">
          <a:xfrm>
            <a:off x="215900" y="-733425"/>
            <a:ext cx="2495550"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29026" name="Picture 2" descr="http://www.cdc.gov/media/releases/2014/images/p0327-autism-spectrum-disor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04799"/>
            <a:ext cx="4800600" cy="645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311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a:t>
            </a:r>
            <a:endParaRPr lang="en-US" dirty="0"/>
          </a:p>
        </p:txBody>
      </p:sp>
      <p:sp>
        <p:nvSpPr>
          <p:cNvPr id="3" name="Content Placeholder 2"/>
          <p:cNvSpPr>
            <a:spLocks noGrp="1"/>
          </p:cNvSpPr>
          <p:nvPr>
            <p:ph idx="1"/>
          </p:nvPr>
        </p:nvSpPr>
        <p:spPr/>
        <p:txBody>
          <a:bodyPr/>
          <a:lstStyle/>
          <a:p>
            <a:pPr marL="0" indent="0">
              <a:buNone/>
            </a:pPr>
            <a:r>
              <a:rPr lang="en-US" dirty="0" smtClean="0"/>
              <a:t>Watch your language!</a:t>
            </a:r>
          </a:p>
          <a:p>
            <a:pPr marL="0" indent="0">
              <a:buNone/>
            </a:pPr>
            <a:endParaRPr lang="en-US" dirty="0" smtClean="0"/>
          </a:p>
          <a:p>
            <a:r>
              <a:rPr lang="en-US" dirty="0" smtClean="0"/>
              <a:t>Use concrete language</a:t>
            </a:r>
          </a:p>
          <a:p>
            <a:endParaRPr lang="en-US" dirty="0"/>
          </a:p>
          <a:p>
            <a:r>
              <a:rPr lang="en-US" dirty="0" smtClean="0"/>
              <a:t>Avoid idiomatic references</a:t>
            </a:r>
          </a:p>
          <a:p>
            <a:pPr marL="0" indent="0">
              <a:buNone/>
            </a:pPr>
            <a:endParaRPr lang="en-US" dirty="0"/>
          </a:p>
        </p:txBody>
      </p:sp>
      <p:pic>
        <p:nvPicPr>
          <p:cNvPr id="5" name="Picture 4"/>
          <p:cNvPicPr>
            <a:picLocks noChangeAspect="1"/>
          </p:cNvPicPr>
          <p:nvPr/>
        </p:nvPicPr>
        <p:blipFill>
          <a:blip r:embed="rId2"/>
          <a:stretch>
            <a:fillRect/>
          </a:stretch>
        </p:blipFill>
        <p:spPr>
          <a:xfrm>
            <a:off x="5562600" y="4289425"/>
            <a:ext cx="2190750" cy="2019300"/>
          </a:xfrm>
          <a:prstGeom prst="rect">
            <a:avLst/>
          </a:prstGeom>
        </p:spPr>
      </p:pic>
    </p:spTree>
    <p:extLst>
      <p:ext uri="{BB962C8B-B14F-4D97-AF65-F5344CB8AC3E}">
        <p14:creationId xmlns:p14="http://schemas.microsoft.com/office/powerpoint/2010/main" val="20336073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Central Coherence</a:t>
            </a:r>
            <a:endParaRPr lang="en-US" dirty="0"/>
          </a:p>
        </p:txBody>
      </p:sp>
      <p:sp>
        <p:nvSpPr>
          <p:cNvPr id="3" name="Content Placeholder 2"/>
          <p:cNvSpPr>
            <a:spLocks noGrp="1"/>
          </p:cNvSpPr>
          <p:nvPr>
            <p:ph idx="1"/>
          </p:nvPr>
        </p:nvSpPr>
        <p:spPr>
          <a:xfrm>
            <a:off x="457200" y="1143000"/>
            <a:ext cx="8229600" cy="5334000"/>
          </a:xfrm>
          <a:solidFill>
            <a:schemeClr val="accent5">
              <a:lumMod val="20000"/>
              <a:lumOff val="80000"/>
            </a:schemeClr>
          </a:solidFill>
          <a:ln>
            <a:solidFill>
              <a:schemeClr val="tx1"/>
            </a:solidFill>
          </a:ln>
        </p:spPr>
        <p:txBody>
          <a:bodyPr>
            <a:noAutofit/>
          </a:bodyPr>
          <a:lstStyle/>
          <a:p>
            <a:pPr marL="0" indent="0">
              <a:lnSpc>
                <a:spcPct val="107000"/>
              </a:lnSpc>
              <a:buNone/>
            </a:pPr>
            <a:r>
              <a:rPr lang="en-US" sz="2400" dirty="0" smtClean="0">
                <a:latin typeface="Calibri" panose="020F0502020204030204" pitchFamily="34" charset="0"/>
                <a:ea typeface="Calibri" panose="020F0502020204030204" pitchFamily="34" charset="0"/>
                <a:cs typeface="Times New Roman" panose="02020603050405020304" pitchFamily="18" charset="0"/>
              </a:rPr>
              <a:t>ASD may come from </a:t>
            </a:r>
            <a:r>
              <a:rPr lang="en-US" sz="2400" dirty="0">
                <a:latin typeface="Calibri" panose="020F0502020204030204" pitchFamily="34" charset="0"/>
                <a:ea typeface="Calibri" panose="020F0502020204030204" pitchFamily="34" charset="0"/>
                <a:cs typeface="Times New Roman" panose="02020603050405020304" pitchFamily="18" charset="0"/>
              </a:rPr>
              <a:t>a cognitive style that diverges </a:t>
            </a:r>
            <a:r>
              <a:rPr lang="en-US" sz="2400" dirty="0" smtClean="0">
                <a:latin typeface="Calibri" panose="020F0502020204030204" pitchFamily="34" charset="0"/>
                <a:ea typeface="Calibri" panose="020F0502020204030204" pitchFamily="34" charset="0"/>
                <a:cs typeface="Times New Roman" panose="02020603050405020304" pitchFamily="18" charset="0"/>
              </a:rPr>
              <a:t>from the </a:t>
            </a:r>
            <a:r>
              <a:rPr lang="en-US" sz="2400" dirty="0">
                <a:latin typeface="Calibri" panose="020F0502020204030204" pitchFamily="34" charset="0"/>
                <a:ea typeface="Calibri" panose="020F0502020204030204" pitchFamily="34" charset="0"/>
                <a:cs typeface="Times New Roman" panose="02020603050405020304" pitchFamily="18" charset="0"/>
              </a:rPr>
              <a:t>“big picture” way of perceiving, making sense of, </a:t>
            </a:r>
            <a:r>
              <a:rPr lang="en-US" sz="2400" dirty="0" smtClean="0">
                <a:latin typeface="Calibri" panose="020F0502020204030204" pitchFamily="34" charset="0"/>
                <a:ea typeface="Calibri" panose="020F0502020204030204" pitchFamily="34" charset="0"/>
                <a:cs typeface="Times New Roman" panose="02020603050405020304" pitchFamily="18" charset="0"/>
              </a:rPr>
              <a:t>and remembering</a:t>
            </a:r>
            <a:r>
              <a:rPr lang="en-US" sz="2400" dirty="0">
                <a:latin typeface="Calibri" panose="020F0502020204030204" pitchFamily="34" charset="0"/>
                <a:ea typeface="Calibri" panose="020F0502020204030204" pitchFamily="34" charset="0"/>
                <a:cs typeface="Times New Roman" panose="02020603050405020304" pitchFamily="18" charset="0"/>
              </a:rPr>
              <a:t>, toward a more detail-centered way of </a:t>
            </a:r>
            <a:r>
              <a:rPr lang="en-US" sz="2400" dirty="0" smtClean="0">
                <a:latin typeface="Calibri" panose="020F0502020204030204" pitchFamily="34" charset="0"/>
                <a:ea typeface="Calibri" panose="020F0502020204030204" pitchFamily="34" charset="0"/>
                <a:cs typeface="Times New Roman" panose="02020603050405020304" pitchFamily="18" charset="0"/>
              </a:rPr>
              <a:t>processing. Individuals </a:t>
            </a:r>
            <a:r>
              <a:rPr lang="en-US" sz="2400" dirty="0">
                <a:latin typeface="Calibri" panose="020F0502020204030204" pitchFamily="34" charset="0"/>
                <a:ea typeface="Calibri" panose="020F0502020204030204" pitchFamily="34" charset="0"/>
                <a:cs typeface="Times New Roman" panose="02020603050405020304" pitchFamily="18" charset="0"/>
              </a:rPr>
              <a:t>with </a:t>
            </a:r>
            <a:r>
              <a:rPr lang="en-US" sz="2400" dirty="0" smtClean="0">
                <a:latin typeface="Calibri" panose="020F0502020204030204" pitchFamily="34" charset="0"/>
                <a:ea typeface="Calibri" panose="020F0502020204030204" pitchFamily="34" charset="0"/>
                <a:cs typeface="Times New Roman" panose="02020603050405020304" pitchFamily="18" charset="0"/>
              </a:rPr>
              <a:t>ASD </a:t>
            </a:r>
            <a:r>
              <a:rPr lang="en-US" sz="2400" dirty="0">
                <a:latin typeface="Calibri" panose="020F0502020204030204" pitchFamily="34" charset="0"/>
                <a:ea typeface="Calibri" panose="020F0502020204030204" pitchFamily="34" charset="0"/>
                <a:cs typeface="Times New Roman" panose="02020603050405020304" pitchFamily="18" charset="0"/>
              </a:rPr>
              <a:t>do not process </a:t>
            </a:r>
            <a:r>
              <a:rPr lang="en-US" sz="2400" dirty="0" smtClean="0">
                <a:latin typeface="Calibri" panose="020F0502020204030204" pitchFamily="34" charset="0"/>
                <a:ea typeface="Calibri" panose="020F0502020204030204" pitchFamily="34" charset="0"/>
                <a:cs typeface="Times New Roman" panose="02020603050405020304" pitchFamily="18" charset="0"/>
              </a:rPr>
              <a:t>overarching ideas </a:t>
            </a:r>
            <a:r>
              <a:rPr lang="en-US" sz="2400" dirty="0">
                <a:latin typeface="Calibri" panose="020F0502020204030204" pitchFamily="34" charset="0"/>
                <a:ea typeface="Calibri" panose="020F0502020204030204" pitchFamily="34" charset="0"/>
                <a:cs typeface="Times New Roman" panose="02020603050405020304" pitchFamily="18" charset="0"/>
              </a:rPr>
              <a:t>but instead accumulate knowledge in </a:t>
            </a:r>
            <a:r>
              <a:rPr lang="en-US" sz="2400" dirty="0" smtClean="0">
                <a:latin typeface="Calibri" panose="020F0502020204030204" pitchFamily="34" charset="0"/>
                <a:ea typeface="Calibri" panose="020F0502020204030204" pitchFamily="34" charset="0"/>
                <a:cs typeface="Times New Roman" panose="02020603050405020304" pitchFamily="18" charset="0"/>
              </a:rPr>
              <a:t>a piece-meal way. The </a:t>
            </a:r>
            <a:r>
              <a:rPr lang="en-US" sz="2400" dirty="0">
                <a:latin typeface="Calibri" panose="020F0502020204030204" pitchFamily="34" charset="0"/>
                <a:ea typeface="Calibri" panose="020F0502020204030204" pitchFamily="34" charset="0"/>
                <a:cs typeface="Times New Roman" panose="02020603050405020304" pitchFamily="18" charset="0"/>
              </a:rPr>
              <a:t>weak central coherence perspective suggests </a:t>
            </a:r>
            <a:r>
              <a:rPr lang="en-US" sz="2400" dirty="0" smtClean="0">
                <a:latin typeface="Calibri" panose="020F0502020204030204" pitchFamily="34" charset="0"/>
                <a:ea typeface="Calibri" panose="020F0502020204030204" pitchFamily="34" charset="0"/>
                <a:cs typeface="Times New Roman" panose="02020603050405020304" pitchFamily="18" charset="0"/>
              </a:rPr>
              <a:t>that college </a:t>
            </a:r>
            <a:r>
              <a:rPr lang="en-US" sz="2400" dirty="0">
                <a:latin typeface="Calibri" panose="020F0502020204030204" pitchFamily="34" charset="0"/>
                <a:ea typeface="Calibri" panose="020F0502020204030204" pitchFamily="34" charset="0"/>
                <a:cs typeface="Times New Roman" panose="02020603050405020304" pitchFamily="18" charset="0"/>
              </a:rPr>
              <a:t>students with </a:t>
            </a:r>
            <a:r>
              <a:rPr lang="en-US" sz="2400" dirty="0" smtClean="0">
                <a:latin typeface="Calibri" panose="020F0502020204030204" pitchFamily="34" charset="0"/>
                <a:ea typeface="Calibri" panose="020F0502020204030204" pitchFamily="34" charset="0"/>
                <a:cs typeface="Times New Roman" panose="02020603050405020304" pitchFamily="18" charset="0"/>
              </a:rPr>
              <a:t>ASD would </a:t>
            </a:r>
            <a:r>
              <a:rPr lang="en-US" sz="2400" dirty="0">
                <a:latin typeface="Calibri" panose="020F0502020204030204" pitchFamily="34" charset="0"/>
                <a:ea typeface="Calibri" panose="020F0502020204030204" pitchFamily="34" charset="0"/>
                <a:cs typeface="Times New Roman" panose="02020603050405020304" pitchFamily="18" charset="0"/>
              </a:rPr>
              <a:t>have difficulty with </a:t>
            </a:r>
            <a:r>
              <a:rPr lang="en-US" sz="2400" dirty="0" smtClean="0">
                <a:latin typeface="Calibri" panose="020F0502020204030204" pitchFamily="34" charset="0"/>
                <a:ea typeface="Calibri" panose="020F0502020204030204" pitchFamily="34" charset="0"/>
                <a:cs typeface="Times New Roman" panose="02020603050405020304" pitchFamily="18" charset="0"/>
              </a:rPr>
              <a:t>activities </a:t>
            </a:r>
            <a:r>
              <a:rPr lang="en-US" sz="2400" dirty="0">
                <a:latin typeface="Calibri" panose="020F0502020204030204" pitchFamily="34" charset="0"/>
                <a:ea typeface="Calibri" panose="020F0502020204030204" pitchFamily="34" charset="0"/>
                <a:cs typeface="Times New Roman" panose="02020603050405020304" pitchFamily="18" charset="0"/>
              </a:rPr>
              <a:t>requiring </a:t>
            </a:r>
            <a:r>
              <a:rPr lang="en-US" sz="2400" dirty="0" smtClean="0">
                <a:latin typeface="Calibri" panose="020F0502020204030204" pitchFamily="34" charset="0"/>
                <a:ea typeface="Calibri" panose="020F0502020204030204" pitchFamily="34" charset="0"/>
                <a:cs typeface="Times New Roman" panose="02020603050405020304" pitchFamily="18" charset="0"/>
              </a:rPr>
              <a:t>inference, synthesis</a:t>
            </a:r>
            <a:r>
              <a:rPr lang="en-US" sz="2400" dirty="0">
                <a:latin typeface="Calibri" panose="020F0502020204030204" pitchFamily="34" charset="0"/>
                <a:ea typeface="Calibri" panose="020F0502020204030204" pitchFamily="34" charset="0"/>
                <a:cs typeface="Times New Roman" panose="02020603050405020304" pitchFamily="18" charset="0"/>
              </a:rPr>
              <a:t>, determination of significance, </a:t>
            </a:r>
            <a:r>
              <a:rPr lang="en-US" sz="2400" dirty="0" smtClean="0">
                <a:latin typeface="Calibri" panose="020F0502020204030204" pitchFamily="34" charset="0"/>
                <a:ea typeface="Calibri" panose="020F0502020204030204" pitchFamily="34" charset="0"/>
                <a:cs typeface="Times New Roman" panose="02020603050405020304" pitchFamily="18" charset="0"/>
              </a:rPr>
              <a:t>and argument. </a:t>
            </a:r>
            <a:r>
              <a:rPr lang="en-US" sz="2400" dirty="0">
                <a:latin typeface="Calibri" panose="020F0502020204030204" pitchFamily="34" charset="0"/>
                <a:ea typeface="Calibri" panose="020F0502020204030204" pitchFamily="34" charset="0"/>
                <a:cs typeface="Times New Roman" panose="02020603050405020304" pitchFamily="18" charset="0"/>
              </a:rPr>
              <a:t>On the other hand, students </a:t>
            </a:r>
            <a:r>
              <a:rPr lang="en-US" sz="2400" dirty="0" smtClean="0">
                <a:latin typeface="Calibri" panose="020F0502020204030204" pitchFamily="34" charset="0"/>
                <a:ea typeface="Calibri" panose="020F0502020204030204" pitchFamily="34" charset="0"/>
                <a:cs typeface="Times New Roman" panose="02020603050405020304" pitchFamily="18" charset="0"/>
              </a:rPr>
              <a:t>with ASD </a:t>
            </a:r>
            <a:r>
              <a:rPr lang="en-US" sz="2400" dirty="0">
                <a:latin typeface="Calibri" panose="020F0502020204030204" pitchFamily="34" charset="0"/>
                <a:ea typeface="Calibri" panose="020F0502020204030204" pitchFamily="34" charset="0"/>
                <a:cs typeface="Times New Roman" panose="02020603050405020304" pitchFamily="18" charset="0"/>
              </a:rPr>
              <a:t>may excel at activities requiring accumulation of </a:t>
            </a:r>
            <a:r>
              <a:rPr lang="en-US" sz="2400" dirty="0" smtClean="0">
                <a:latin typeface="Calibri" panose="020F0502020204030204" pitchFamily="34" charset="0"/>
                <a:ea typeface="Calibri" panose="020F0502020204030204" pitchFamily="34" charset="0"/>
                <a:cs typeface="Times New Roman" panose="02020603050405020304" pitchFamily="18" charset="0"/>
              </a:rPr>
              <a:t>fact or </a:t>
            </a:r>
            <a:r>
              <a:rPr lang="en-US" sz="2400" dirty="0">
                <a:latin typeface="Calibri" panose="020F0502020204030204" pitchFamily="34" charset="0"/>
                <a:ea typeface="Calibri" panose="020F0502020204030204" pitchFamily="34" charset="0"/>
                <a:cs typeface="Times New Roman" panose="02020603050405020304" pitchFamily="18" charset="0"/>
              </a:rPr>
              <a:t>data, analysis of pieces, and accuracy with detail.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2400" dirty="0">
                <a:latin typeface="Calibri" panose="020F0502020204030204" pitchFamily="34" charset="0"/>
                <a:cs typeface="Times New Roman" panose="02020603050405020304" pitchFamily="18" charset="0"/>
              </a:rPr>
              <a:t>	</a:t>
            </a:r>
            <a:r>
              <a:rPr lang="en-US" sz="2400" dirty="0" smtClean="0">
                <a:latin typeface="Calibri" panose="020F0502020204030204" pitchFamily="34" charset="0"/>
                <a:cs typeface="Times New Roman" panose="02020603050405020304" pitchFamily="18" charset="0"/>
              </a:rPr>
              <a:t>				</a:t>
            </a:r>
            <a:r>
              <a:rPr lang="en-US" sz="2400" dirty="0" err="1" smtClean="0"/>
              <a:t>Gobbo</a:t>
            </a:r>
            <a:r>
              <a:rPr lang="en-US" sz="2400" dirty="0" smtClean="0"/>
              <a:t> </a:t>
            </a:r>
            <a:r>
              <a:rPr lang="en-US" sz="2400" dirty="0"/>
              <a:t>and </a:t>
            </a:r>
            <a:r>
              <a:rPr lang="en-US" sz="2400" dirty="0" err="1"/>
              <a:t>Shmulsky</a:t>
            </a:r>
            <a:r>
              <a:rPr lang="en-US" sz="2400" dirty="0"/>
              <a:t> (2014)</a:t>
            </a:r>
          </a:p>
          <a:p>
            <a:pPr marL="0" indent="0">
              <a:lnSpc>
                <a:spcPct val="107000"/>
              </a:lnSpc>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4352035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Writing and Researching</a:t>
            </a:r>
            <a:endParaRPr lang="en-US" dirty="0"/>
          </a:p>
        </p:txBody>
      </p:sp>
      <p:sp>
        <p:nvSpPr>
          <p:cNvPr id="3" name="Content Placeholder 2"/>
          <p:cNvSpPr>
            <a:spLocks noGrp="1"/>
          </p:cNvSpPr>
          <p:nvPr>
            <p:ph idx="1"/>
          </p:nvPr>
        </p:nvSpPr>
        <p:spPr>
          <a:xfrm>
            <a:off x="457200" y="1295400"/>
            <a:ext cx="7848600" cy="4525963"/>
          </a:xfrm>
        </p:spPr>
        <p:txBody>
          <a:bodyPr>
            <a:noAutofit/>
          </a:bodyPr>
          <a:lstStyle/>
          <a:p>
            <a:pPr>
              <a:lnSpc>
                <a:spcPct val="107000"/>
              </a:lnSpc>
            </a:pPr>
            <a:r>
              <a:rPr lang="en-US" sz="2400" dirty="0" smtClean="0">
                <a:latin typeface="Calibri" panose="020F0502020204030204" pitchFamily="34" charset="0"/>
                <a:ea typeface="Calibri" panose="020F0502020204030204" pitchFamily="34" charset="0"/>
                <a:cs typeface="Times New Roman" panose="02020603050405020304" pitchFamily="18" charset="0"/>
              </a:rPr>
              <a:t>Student </a:t>
            </a:r>
            <a:r>
              <a:rPr lang="en-US" sz="2400" dirty="0">
                <a:latin typeface="Calibri" panose="020F0502020204030204" pitchFamily="34" charset="0"/>
                <a:ea typeface="Calibri" panose="020F0502020204030204" pitchFamily="34" charset="0"/>
                <a:cs typeface="Times New Roman" panose="02020603050405020304" pitchFamily="18" charset="0"/>
              </a:rPr>
              <a:t>may be able to state facts and details, but be greatly challenged by papers </a:t>
            </a:r>
            <a:r>
              <a:rPr lang="en-US" sz="2400" dirty="0" smtClean="0">
                <a:latin typeface="Calibri" panose="020F0502020204030204" pitchFamily="34" charset="0"/>
                <a:ea typeface="Calibri" panose="020F0502020204030204" pitchFamily="34" charset="0"/>
                <a:cs typeface="Times New Roman" panose="02020603050405020304" pitchFamily="18" charset="0"/>
              </a:rPr>
              <a:t>or projects requiring taking </a:t>
            </a:r>
            <a:r>
              <a:rPr lang="en-US" sz="2400" dirty="0">
                <a:latin typeface="Calibri" panose="020F0502020204030204" pitchFamily="34" charset="0"/>
                <a:ea typeface="Calibri" panose="020F0502020204030204" pitchFamily="34" charset="0"/>
                <a:cs typeface="Times New Roman" panose="02020603050405020304" pitchFamily="18" charset="0"/>
              </a:rPr>
              <a:t>another's point of </a:t>
            </a:r>
            <a:r>
              <a:rPr lang="en-US" sz="2400" dirty="0" smtClean="0">
                <a:latin typeface="Calibri" panose="020F0502020204030204" pitchFamily="34" charset="0"/>
                <a:ea typeface="Calibri" panose="020F0502020204030204" pitchFamily="34" charset="0"/>
                <a:cs typeface="Times New Roman" panose="02020603050405020304" pitchFamily="18" charset="0"/>
              </a:rPr>
              <a:t>view, synthesizing </a:t>
            </a:r>
            <a:r>
              <a:rPr lang="en-US" sz="2400" dirty="0">
                <a:latin typeface="Calibri" panose="020F0502020204030204" pitchFamily="34" charset="0"/>
                <a:ea typeface="Calibri" panose="020F0502020204030204" pitchFamily="34" charset="0"/>
                <a:cs typeface="Times New Roman" panose="02020603050405020304" pitchFamily="18" charset="0"/>
              </a:rPr>
              <a:t>information to arrive at a larger </a:t>
            </a:r>
            <a:r>
              <a:rPr lang="en-US" sz="2400" dirty="0" smtClean="0">
                <a:latin typeface="Calibri" panose="020F0502020204030204" pitchFamily="34" charset="0"/>
                <a:ea typeface="Calibri" panose="020F0502020204030204" pitchFamily="34" charset="0"/>
                <a:cs typeface="Times New Roman" panose="02020603050405020304" pitchFamily="18" charset="0"/>
              </a:rPr>
              <a:t>concept, comparing </a:t>
            </a:r>
            <a:r>
              <a:rPr lang="en-US" sz="2400" dirty="0">
                <a:latin typeface="Calibri" panose="020F0502020204030204" pitchFamily="34" charset="0"/>
                <a:ea typeface="Calibri" panose="020F0502020204030204" pitchFamily="34" charset="0"/>
                <a:cs typeface="Times New Roman" panose="02020603050405020304" pitchFamily="18" charset="0"/>
              </a:rPr>
              <a:t>and contrasting to arrive at the "big </a:t>
            </a:r>
            <a:r>
              <a:rPr lang="en-US" sz="2400" dirty="0" smtClean="0">
                <a:latin typeface="Calibri" panose="020F0502020204030204" pitchFamily="34" charset="0"/>
                <a:ea typeface="Calibri" panose="020F0502020204030204" pitchFamily="34" charset="0"/>
                <a:cs typeface="Times New Roman" panose="02020603050405020304" pitchFamily="18" charset="0"/>
              </a:rPr>
              <a:t>picture,“ or using </a:t>
            </a:r>
            <a:r>
              <a:rPr lang="en-US" sz="2400" dirty="0">
                <a:latin typeface="Calibri" panose="020F0502020204030204" pitchFamily="34" charset="0"/>
                <a:ea typeface="Calibri" panose="020F0502020204030204" pitchFamily="34" charset="0"/>
                <a:cs typeface="Times New Roman" panose="02020603050405020304" pitchFamily="18" charset="0"/>
              </a:rPr>
              <a:t>analogies, similes, or </a:t>
            </a:r>
            <a:r>
              <a:rPr lang="en-US" sz="2400" dirty="0" smtClean="0">
                <a:latin typeface="Calibri" panose="020F0502020204030204" pitchFamily="34" charset="0"/>
                <a:ea typeface="Calibri" panose="020F0502020204030204" pitchFamily="34" charset="0"/>
                <a:cs typeface="Times New Roman" panose="02020603050405020304" pitchFamily="18" charset="0"/>
              </a:rPr>
              <a:t>metaphors.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200000"/>
              </a:lnSpc>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sz="2000" dirty="0"/>
          </a:p>
        </p:txBody>
      </p:sp>
      <p:pic>
        <p:nvPicPr>
          <p:cNvPr id="4" name="Picture 3"/>
          <p:cNvPicPr>
            <a:picLocks noChangeAspect="1"/>
          </p:cNvPicPr>
          <p:nvPr/>
        </p:nvPicPr>
        <p:blipFill>
          <a:blip r:embed="rId3"/>
          <a:stretch>
            <a:fillRect/>
          </a:stretch>
        </p:blipFill>
        <p:spPr>
          <a:xfrm>
            <a:off x="2286000" y="3558381"/>
            <a:ext cx="3905250" cy="2950317"/>
          </a:xfrm>
          <a:prstGeom prst="rect">
            <a:avLst/>
          </a:prstGeom>
        </p:spPr>
      </p:pic>
    </p:spTree>
    <p:extLst>
      <p:ext uri="{BB962C8B-B14F-4D97-AF65-F5344CB8AC3E}">
        <p14:creationId xmlns:p14="http://schemas.microsoft.com/office/powerpoint/2010/main" val="20021175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Take Away</a:t>
            </a:r>
            <a:endParaRPr lang="en-US" dirty="0"/>
          </a:p>
        </p:txBody>
      </p:sp>
      <p:sp>
        <p:nvSpPr>
          <p:cNvPr id="3" name="Content Placeholder 2"/>
          <p:cNvSpPr>
            <a:spLocks noGrp="1"/>
          </p:cNvSpPr>
          <p:nvPr>
            <p:ph idx="1"/>
          </p:nvPr>
        </p:nvSpPr>
        <p:spPr>
          <a:xfrm>
            <a:off x="228600" y="1066800"/>
            <a:ext cx="8229600" cy="4525963"/>
          </a:xfrm>
        </p:spPr>
        <p:txBody>
          <a:bodyPr>
            <a:normAutofit lnSpcReduction="10000"/>
          </a:bodyPr>
          <a:lstStyle/>
          <a:p>
            <a:pPr marL="0" indent="0">
              <a:lnSpc>
                <a:spcPct val="150000"/>
              </a:lnSpc>
              <a:buNone/>
            </a:pPr>
            <a:r>
              <a:rPr lang="en-US" dirty="0" smtClean="0">
                <a:latin typeface="Calibri" panose="020F0502020204030204" pitchFamily="34" charset="0"/>
                <a:ea typeface="Calibri" panose="020F0502020204030204" pitchFamily="34" charset="0"/>
                <a:cs typeface="Times New Roman" panose="02020603050405020304" pitchFamily="18" charset="0"/>
              </a:rPr>
              <a:t>Support writing and research</a:t>
            </a:r>
          </a:p>
          <a:p>
            <a:pPr>
              <a:lnSpc>
                <a:spcPct val="150000"/>
              </a:lnSpc>
            </a:pPr>
            <a:r>
              <a:rPr lang="en-US" dirty="0" smtClean="0">
                <a:latin typeface="Calibri" panose="020F0502020204030204" pitchFamily="34" charset="0"/>
                <a:ea typeface="Calibri" panose="020F0502020204030204" pitchFamily="34" charset="0"/>
                <a:cs typeface="Times New Roman" panose="02020603050405020304" pitchFamily="18" charset="0"/>
              </a:rPr>
              <a:t>Help the student understand and describe the big picture</a:t>
            </a:r>
          </a:p>
          <a:p>
            <a:pPr>
              <a:lnSpc>
                <a:spcPct val="150000"/>
              </a:lnSpc>
            </a:pPr>
            <a:r>
              <a:rPr lang="en-US" dirty="0" smtClean="0">
                <a:latin typeface="Calibri" panose="020F0502020204030204" pitchFamily="34" charset="0"/>
                <a:ea typeface="Calibri" panose="020F0502020204030204" pitchFamily="34" charset="0"/>
                <a:cs typeface="Times New Roman" panose="02020603050405020304" pitchFamily="18" charset="0"/>
              </a:rPr>
              <a:t>Keep </a:t>
            </a:r>
            <a:r>
              <a:rPr lang="en-US" dirty="0">
                <a:latin typeface="Calibri" panose="020F0502020204030204" pitchFamily="34" charset="0"/>
                <a:ea typeface="Calibri" panose="020F0502020204030204" pitchFamily="34" charset="0"/>
                <a:cs typeface="Times New Roman" panose="02020603050405020304" pitchFamily="18" charset="0"/>
              </a:rPr>
              <a:t>directions simple and declarative</a:t>
            </a:r>
          </a:p>
          <a:p>
            <a:pPr>
              <a:lnSpc>
                <a:spcPct val="150000"/>
              </a:lnSpc>
            </a:pPr>
            <a:r>
              <a:rPr lang="en-US" dirty="0" smtClean="0">
                <a:latin typeface="Calibri" panose="020F0502020204030204" pitchFamily="34" charset="0"/>
                <a:ea typeface="Calibri" panose="020F0502020204030204" pitchFamily="34" charset="0"/>
                <a:cs typeface="Times New Roman" panose="02020603050405020304" pitchFamily="18" charset="0"/>
              </a:rPr>
              <a:t>Ask </a:t>
            </a:r>
            <a:r>
              <a:rPr lang="en-US" dirty="0">
                <a:latin typeface="Calibri" panose="020F0502020204030204" pitchFamily="34" charset="0"/>
                <a:ea typeface="Calibri" panose="020F0502020204030204" pitchFamily="34" charset="0"/>
                <a:cs typeface="Times New Roman" panose="02020603050405020304" pitchFamily="18" charset="0"/>
              </a:rPr>
              <a:t>students to repeat directions in their own words to check comprehension</a:t>
            </a:r>
          </a:p>
          <a:p>
            <a:endParaRPr lang="en-US" dirty="0"/>
          </a:p>
        </p:txBody>
      </p:sp>
      <p:pic>
        <p:nvPicPr>
          <p:cNvPr id="5" name="Picture 4"/>
          <p:cNvPicPr>
            <a:picLocks noChangeAspect="1"/>
          </p:cNvPicPr>
          <p:nvPr/>
        </p:nvPicPr>
        <p:blipFill>
          <a:blip r:embed="rId2"/>
          <a:stretch>
            <a:fillRect/>
          </a:stretch>
        </p:blipFill>
        <p:spPr>
          <a:xfrm>
            <a:off x="6586538" y="5164566"/>
            <a:ext cx="1323975" cy="1220359"/>
          </a:xfrm>
          <a:prstGeom prst="rect">
            <a:avLst/>
          </a:prstGeom>
        </p:spPr>
      </p:pic>
    </p:spTree>
    <p:extLst>
      <p:ext uri="{BB962C8B-B14F-4D97-AF65-F5344CB8AC3E}">
        <p14:creationId xmlns:p14="http://schemas.microsoft.com/office/powerpoint/2010/main" val="23746573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Attribution Theory Applied to Mentoring</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dirty="0"/>
              <a:t>Every day we must guess how people will act, often from small shreds of evidence.</a:t>
            </a:r>
          </a:p>
          <a:p>
            <a:pPr>
              <a:lnSpc>
                <a:spcPct val="90000"/>
              </a:lnSpc>
            </a:pPr>
            <a:r>
              <a:rPr lang="en-US" dirty="0"/>
              <a:t>We do this through a form of social cognition called attribution.  </a:t>
            </a:r>
          </a:p>
          <a:p>
            <a:pPr>
              <a:lnSpc>
                <a:spcPct val="90000"/>
              </a:lnSpc>
            </a:pPr>
            <a:r>
              <a:rPr lang="en-US" dirty="0"/>
              <a:t>As we observe others, we make inferences about them.  We attribute people’s behavior to various causes.  </a:t>
            </a:r>
          </a:p>
          <a:p>
            <a:pPr>
              <a:lnSpc>
                <a:spcPct val="90000"/>
              </a:lnSpc>
            </a:pPr>
            <a:r>
              <a:rPr lang="en-US" dirty="0"/>
              <a:t>Whether we are right or wrong about the causes of their behavior, our conclusions affect how we act.</a:t>
            </a:r>
          </a:p>
          <a:p>
            <a:endParaRPr lang="en-US" dirty="0"/>
          </a:p>
        </p:txBody>
      </p:sp>
    </p:spTree>
    <p:extLst>
      <p:ext uri="{BB962C8B-B14F-4D97-AF65-F5344CB8AC3E}">
        <p14:creationId xmlns:p14="http://schemas.microsoft.com/office/powerpoint/2010/main" val="17078370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our attributions change how we behave as mentors?</a:t>
            </a:r>
            <a:endParaRPr lang="en-US" dirty="0"/>
          </a:p>
        </p:txBody>
      </p:sp>
      <p:sp>
        <p:nvSpPr>
          <p:cNvPr id="6" name="Text Placeholder 5"/>
          <p:cNvSpPr>
            <a:spLocks noGrp="1"/>
          </p:cNvSpPr>
          <p:nvPr>
            <p:ph type="body" idx="1"/>
          </p:nvPr>
        </p:nvSpPr>
        <p:spPr>
          <a:xfrm>
            <a:off x="457200" y="2057400"/>
            <a:ext cx="3887788" cy="3078162"/>
          </a:xfrm>
          <a:solidFill>
            <a:schemeClr val="accent4">
              <a:lumMod val="40000"/>
              <a:lumOff val="60000"/>
            </a:schemeClr>
          </a:solidFill>
          <a:ln>
            <a:solidFill>
              <a:schemeClr val="tx1"/>
            </a:solidFill>
          </a:ln>
        </p:spPr>
        <p:txBody>
          <a:bodyPr>
            <a:noAutofit/>
          </a:bodyPr>
          <a:lstStyle/>
          <a:p>
            <a:pPr algn="ctr"/>
            <a:r>
              <a:rPr lang="en-US" sz="2800" dirty="0" smtClean="0"/>
              <a:t>This student is not progressing on his research because he’s disorganized and spends too much time talking about X and not enough time doing the work</a:t>
            </a:r>
            <a:endParaRPr lang="en-US" sz="2800" dirty="0"/>
          </a:p>
        </p:txBody>
      </p:sp>
      <p:sp>
        <p:nvSpPr>
          <p:cNvPr id="8" name="Text Placeholder 7"/>
          <p:cNvSpPr>
            <a:spLocks noGrp="1"/>
          </p:cNvSpPr>
          <p:nvPr>
            <p:ph type="body" sz="quarter" idx="3"/>
          </p:nvPr>
        </p:nvSpPr>
        <p:spPr>
          <a:xfrm>
            <a:off x="4949825" y="2057400"/>
            <a:ext cx="3736975" cy="3078162"/>
          </a:xfrm>
          <a:solidFill>
            <a:schemeClr val="accent3">
              <a:lumMod val="40000"/>
              <a:lumOff val="60000"/>
            </a:schemeClr>
          </a:solidFill>
          <a:ln>
            <a:solidFill>
              <a:schemeClr val="tx1"/>
            </a:solidFill>
          </a:ln>
        </p:spPr>
        <p:txBody>
          <a:bodyPr>
            <a:noAutofit/>
          </a:bodyPr>
          <a:lstStyle/>
          <a:p>
            <a:pPr algn="ctr"/>
            <a:r>
              <a:rPr lang="en-US" sz="2800" dirty="0" smtClean="0"/>
              <a:t>This student has ASD and it’s possible he needs additional supports to make progress because of some of these characteristics</a:t>
            </a:r>
            <a:endParaRPr lang="en-US" sz="2800" dirty="0"/>
          </a:p>
        </p:txBody>
      </p:sp>
    </p:spTree>
    <p:extLst>
      <p:ext uri="{BB962C8B-B14F-4D97-AF65-F5344CB8AC3E}">
        <p14:creationId xmlns:p14="http://schemas.microsoft.com/office/powerpoint/2010/main" val="5238299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a:t>
            </a:r>
            <a:endParaRPr lang="en-US" dirty="0"/>
          </a:p>
        </p:txBody>
      </p:sp>
      <p:sp>
        <p:nvSpPr>
          <p:cNvPr id="3" name="Content Placeholder 2"/>
          <p:cNvSpPr>
            <a:spLocks noGrp="1"/>
          </p:cNvSpPr>
          <p:nvPr>
            <p:ph idx="1"/>
          </p:nvPr>
        </p:nvSpPr>
        <p:spPr/>
        <p:txBody>
          <a:bodyPr>
            <a:normAutofit/>
          </a:bodyPr>
          <a:lstStyle/>
          <a:p>
            <a:pPr marL="0" indent="0">
              <a:buNone/>
            </a:pPr>
            <a:r>
              <a:rPr lang="en-US" dirty="0"/>
              <a:t>Strategies for Mentoring</a:t>
            </a:r>
            <a:endParaRPr lang="en-US" dirty="0" smtClean="0">
              <a:latin typeface="Calibri" panose="020F0502020204030204" pitchFamily="34" charset="0"/>
            </a:endParaRPr>
          </a:p>
          <a:p>
            <a:pPr marL="214313" indent="-214313"/>
            <a:r>
              <a:rPr lang="en-US" dirty="0" smtClean="0">
                <a:latin typeface="Calibri" panose="020F0502020204030204" pitchFamily="34" charset="0"/>
              </a:rPr>
              <a:t>Be </a:t>
            </a:r>
            <a:r>
              <a:rPr lang="en-US" dirty="0">
                <a:latin typeface="Calibri" panose="020F0502020204030204" pitchFamily="34" charset="0"/>
              </a:rPr>
              <a:t>direct when offering feedback, directions, </a:t>
            </a:r>
            <a:r>
              <a:rPr lang="en-US" dirty="0" smtClean="0">
                <a:latin typeface="Calibri" panose="020F0502020204030204" pitchFamily="34" charset="0"/>
              </a:rPr>
              <a:t>discussion</a:t>
            </a:r>
          </a:p>
          <a:p>
            <a:pPr marL="214313" indent="-214313"/>
            <a:r>
              <a:rPr lang="en-US" dirty="0">
                <a:latin typeface="Calibri" panose="020F0502020204030204" pitchFamily="34" charset="0"/>
              </a:rPr>
              <a:t>Model appropriate </a:t>
            </a:r>
            <a:r>
              <a:rPr lang="en-US" dirty="0" smtClean="0">
                <a:latin typeface="Calibri" panose="020F0502020204030204" pitchFamily="34" charset="0"/>
              </a:rPr>
              <a:t>behavior</a:t>
            </a:r>
            <a:endParaRPr lang="en-US" dirty="0">
              <a:latin typeface="Calibri" panose="020F0502020204030204" pitchFamily="34" charset="0"/>
            </a:endParaRPr>
          </a:p>
          <a:p>
            <a:pPr marL="214313" indent="-214313"/>
            <a:r>
              <a:rPr lang="en-US" dirty="0">
                <a:latin typeface="Calibri" panose="020F0502020204030204" pitchFamily="34" charset="0"/>
              </a:rPr>
              <a:t>Be patient, accepting, and inclusive</a:t>
            </a:r>
          </a:p>
          <a:p>
            <a:pPr marL="214313" indent="-214313"/>
            <a:r>
              <a:rPr lang="en-US" dirty="0" smtClean="0">
                <a:latin typeface="Calibri" panose="020F0502020204030204" pitchFamily="34" charset="0"/>
              </a:rPr>
              <a:t>Avoid </a:t>
            </a:r>
            <a:r>
              <a:rPr lang="en-US" dirty="0">
                <a:latin typeface="Calibri" panose="020F0502020204030204" pitchFamily="34" charset="0"/>
              </a:rPr>
              <a:t>taking seemingly rude behavior personally</a:t>
            </a:r>
          </a:p>
          <a:p>
            <a:pPr marL="0" indent="0">
              <a:buNone/>
            </a:pPr>
            <a:endParaRPr lang="en-US" dirty="0"/>
          </a:p>
        </p:txBody>
      </p:sp>
      <p:pic>
        <p:nvPicPr>
          <p:cNvPr id="5" name="Picture 4"/>
          <p:cNvPicPr>
            <a:picLocks noChangeAspect="1"/>
          </p:cNvPicPr>
          <p:nvPr/>
        </p:nvPicPr>
        <p:blipFill>
          <a:blip r:embed="rId2"/>
          <a:stretch>
            <a:fillRect/>
          </a:stretch>
        </p:blipFill>
        <p:spPr>
          <a:xfrm>
            <a:off x="6705600" y="4953000"/>
            <a:ext cx="1570726" cy="1447800"/>
          </a:xfrm>
          <a:prstGeom prst="rect">
            <a:avLst/>
          </a:prstGeom>
        </p:spPr>
      </p:pic>
    </p:spTree>
    <p:extLst>
      <p:ext uri="{BB962C8B-B14F-4D97-AF65-F5344CB8AC3E}">
        <p14:creationId xmlns:p14="http://schemas.microsoft.com/office/powerpoint/2010/main" val="27084940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sz="5100" dirty="0"/>
              <a:t>Supporting Group Work</a:t>
            </a:r>
            <a:endParaRPr lang="en-US" sz="5100" dirty="0" smtClean="0">
              <a:cs typeface="Calibri" panose="020F0502020204030204" pitchFamily="34" charset="0"/>
            </a:endParaRPr>
          </a:p>
          <a:p>
            <a:pPr marL="214313" indent="-214313"/>
            <a:r>
              <a:rPr lang="en-US" sz="3800" dirty="0" smtClean="0">
                <a:cs typeface="Calibri" panose="020F0502020204030204" pitchFamily="34" charset="0"/>
              </a:rPr>
              <a:t>Avoid </a:t>
            </a:r>
            <a:r>
              <a:rPr lang="en-US" sz="3800" dirty="0">
                <a:cs typeface="Calibri" panose="020F0502020204030204" pitchFamily="34" charset="0"/>
              </a:rPr>
              <a:t>having students self-select into groups.  T</a:t>
            </a:r>
            <a:r>
              <a:rPr lang="en-US" sz="3800" dirty="0" smtClean="0">
                <a:cs typeface="Calibri" panose="020F0502020204030204" pitchFamily="34" charset="0"/>
              </a:rPr>
              <a:t>ry </a:t>
            </a:r>
            <a:r>
              <a:rPr lang="en-US" sz="3800" dirty="0">
                <a:cs typeface="Calibri" panose="020F0502020204030204" pitchFamily="34" charset="0"/>
              </a:rPr>
              <a:t>to place the student with others who you believe will be understanding and accepting</a:t>
            </a:r>
          </a:p>
          <a:p>
            <a:pPr marL="214313" indent="-214313"/>
            <a:r>
              <a:rPr lang="en-US" sz="3800" dirty="0" smtClean="0">
                <a:cs typeface="Calibri" panose="020F0502020204030204" pitchFamily="34" charset="0"/>
              </a:rPr>
              <a:t>When </a:t>
            </a:r>
            <a:r>
              <a:rPr lang="en-US" sz="3800" dirty="0">
                <a:cs typeface="Calibri" panose="020F0502020204030204" pitchFamily="34" charset="0"/>
              </a:rPr>
              <a:t>the student must be in a group, clarify your expectations, both academic and behavioral, to individuals within the </a:t>
            </a:r>
            <a:r>
              <a:rPr lang="en-US" sz="3800" dirty="0" smtClean="0">
                <a:cs typeface="Calibri" panose="020F0502020204030204" pitchFamily="34" charset="0"/>
              </a:rPr>
              <a:t>group</a:t>
            </a:r>
          </a:p>
          <a:p>
            <a:pPr marL="214313" indent="-214313"/>
            <a:r>
              <a:rPr lang="en-US" sz="3800" dirty="0" smtClean="0">
                <a:cs typeface="Calibri" panose="020F0502020204030204" pitchFamily="34" charset="0"/>
              </a:rPr>
              <a:t>Be the </a:t>
            </a:r>
            <a:r>
              <a:rPr lang="en-US" sz="3800" dirty="0">
                <a:cs typeface="Calibri" panose="020F0502020204030204" pitchFamily="34" charset="0"/>
              </a:rPr>
              <a:t>mediator </a:t>
            </a:r>
            <a:r>
              <a:rPr lang="en-US" sz="3800" dirty="0" smtClean="0">
                <a:cs typeface="Calibri" panose="020F0502020204030204" pitchFamily="34" charset="0"/>
              </a:rPr>
              <a:t>if any conflicts arise </a:t>
            </a:r>
            <a:endParaRPr lang="en-US" sz="3800" dirty="0">
              <a:cs typeface="Calibri" panose="020F0502020204030204" pitchFamily="34" charset="0"/>
            </a:endParaRPr>
          </a:p>
          <a:p>
            <a:pPr marL="214313" indent="-214313"/>
            <a:r>
              <a:rPr lang="en-US" sz="3800" dirty="0" smtClean="0">
                <a:cs typeface="Calibri" panose="020F0502020204030204" pitchFamily="34" charset="0"/>
              </a:rPr>
              <a:t>If </a:t>
            </a:r>
            <a:r>
              <a:rPr lang="en-US" sz="3800" dirty="0">
                <a:cs typeface="Calibri" panose="020F0502020204030204" pitchFamily="34" charset="0"/>
              </a:rPr>
              <a:t>a </a:t>
            </a:r>
            <a:r>
              <a:rPr lang="en-US" sz="3800" dirty="0" smtClean="0">
                <a:cs typeface="Calibri" panose="020F0502020204030204" pitchFamily="34" charset="0"/>
              </a:rPr>
              <a:t>conflict occurs</a:t>
            </a:r>
            <a:r>
              <a:rPr lang="en-US" sz="3800" dirty="0">
                <a:cs typeface="Calibri" panose="020F0502020204030204" pitchFamily="34" charset="0"/>
              </a:rPr>
              <a:t>, explain to the student what effect they had on others, why the conflict arose, and how to be successful in a group setting (e.g. time spent talking, equal work from individuals, hearing everyone’s opinion)</a:t>
            </a:r>
          </a:p>
          <a:p>
            <a:endParaRPr lang="en-US" dirty="0"/>
          </a:p>
        </p:txBody>
      </p:sp>
      <p:pic>
        <p:nvPicPr>
          <p:cNvPr id="5" name="Picture 4"/>
          <p:cNvPicPr>
            <a:picLocks noChangeAspect="1"/>
          </p:cNvPicPr>
          <p:nvPr/>
        </p:nvPicPr>
        <p:blipFill>
          <a:blip r:embed="rId2"/>
          <a:stretch>
            <a:fillRect/>
          </a:stretch>
        </p:blipFill>
        <p:spPr>
          <a:xfrm>
            <a:off x="7391400" y="5486400"/>
            <a:ext cx="1171575" cy="1079887"/>
          </a:xfrm>
          <a:prstGeom prst="rect">
            <a:avLst/>
          </a:prstGeom>
        </p:spPr>
      </p:pic>
    </p:spTree>
    <p:extLst>
      <p:ext uri="{BB962C8B-B14F-4D97-AF65-F5344CB8AC3E}">
        <p14:creationId xmlns:p14="http://schemas.microsoft.com/office/powerpoint/2010/main" val="20843967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a:t>
            </a:r>
            <a:endParaRPr lang="en-US" dirty="0"/>
          </a:p>
        </p:txBody>
      </p:sp>
      <p:sp>
        <p:nvSpPr>
          <p:cNvPr id="3" name="Content Placeholder 2"/>
          <p:cNvSpPr>
            <a:spLocks noGrp="1"/>
          </p:cNvSpPr>
          <p:nvPr>
            <p:ph idx="1"/>
          </p:nvPr>
        </p:nvSpPr>
        <p:spPr/>
        <p:txBody>
          <a:bodyPr/>
          <a:lstStyle/>
          <a:p>
            <a:pPr marL="0" indent="0">
              <a:buNone/>
            </a:pPr>
            <a:r>
              <a:rPr lang="en-US" dirty="0" smtClean="0"/>
              <a:t>Rules and Guidelines</a:t>
            </a:r>
          </a:p>
          <a:p>
            <a:r>
              <a:rPr lang="en-US" dirty="0" smtClean="0"/>
              <a:t>Help identify rules </a:t>
            </a:r>
            <a:r>
              <a:rPr lang="en-US" dirty="0"/>
              <a:t>and g</a:t>
            </a:r>
            <a:r>
              <a:rPr lang="en-US" dirty="0" smtClean="0"/>
              <a:t>uidelines for interactions</a:t>
            </a:r>
          </a:p>
          <a:p>
            <a:pPr lvl="1"/>
            <a:r>
              <a:rPr lang="en-US" dirty="0" smtClean="0">
                <a:latin typeface="Calibri" panose="020F0502020204030204" pitchFamily="34" charset="0"/>
              </a:rPr>
              <a:t>Personal space</a:t>
            </a:r>
          </a:p>
          <a:p>
            <a:pPr lvl="1"/>
            <a:r>
              <a:rPr lang="en-US" dirty="0" smtClean="0">
                <a:latin typeface="Calibri" panose="020F0502020204030204" pitchFamily="34" charset="0"/>
              </a:rPr>
              <a:t>Time/boundaries</a:t>
            </a:r>
            <a:endParaRPr lang="en-US" dirty="0"/>
          </a:p>
        </p:txBody>
      </p:sp>
      <p:pic>
        <p:nvPicPr>
          <p:cNvPr id="5" name="Picture 4"/>
          <p:cNvPicPr>
            <a:picLocks noChangeAspect="1"/>
          </p:cNvPicPr>
          <p:nvPr/>
        </p:nvPicPr>
        <p:blipFill>
          <a:blip r:embed="rId2"/>
          <a:stretch>
            <a:fillRect/>
          </a:stretch>
        </p:blipFill>
        <p:spPr>
          <a:xfrm>
            <a:off x="3124200" y="4495800"/>
            <a:ext cx="2190750" cy="2019300"/>
          </a:xfrm>
          <a:prstGeom prst="rect">
            <a:avLst/>
          </a:prstGeom>
        </p:spPr>
      </p:pic>
    </p:spTree>
    <p:extLst>
      <p:ext uri="{BB962C8B-B14F-4D97-AF65-F5344CB8AC3E}">
        <p14:creationId xmlns:p14="http://schemas.microsoft.com/office/powerpoint/2010/main" val="32338422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Concrete</a:t>
            </a:r>
            <a:endParaRPr lang="en-US" dirty="0"/>
          </a:p>
        </p:txBody>
      </p:sp>
      <p:sp>
        <p:nvSpPr>
          <p:cNvPr id="3" name="Content Placeholder 2"/>
          <p:cNvSpPr>
            <a:spLocks noGrp="1"/>
          </p:cNvSpPr>
          <p:nvPr>
            <p:ph idx="1"/>
          </p:nvPr>
        </p:nvSpPr>
        <p:spPr/>
        <p:txBody>
          <a:bodyPr/>
          <a:lstStyle/>
          <a:p>
            <a:pPr marL="0" indent="0">
              <a:buNone/>
            </a:pPr>
            <a:r>
              <a:rPr lang="en-US" dirty="0" smtClean="0">
                <a:latin typeface="Calibri" panose="020F0502020204030204" pitchFamily="34" charset="0"/>
                <a:ea typeface="Calibri" panose="020F0502020204030204" pitchFamily="34" charset="0"/>
                <a:cs typeface="Times New Roman" panose="02020603050405020304" pitchFamily="18" charset="0"/>
              </a:rPr>
              <a:t>Student </a:t>
            </a:r>
            <a:r>
              <a:rPr lang="en-US" dirty="0">
                <a:latin typeface="Calibri" panose="020F0502020204030204" pitchFamily="34" charset="0"/>
                <a:ea typeface="Calibri" panose="020F0502020204030204" pitchFamily="34" charset="0"/>
                <a:cs typeface="Times New Roman" panose="02020603050405020304" pitchFamily="18" charset="0"/>
              </a:rPr>
              <a:t>arrives at your office at 1:40. "We have 20 minutes to work together. At 2:00, I'm going to ask you to take my suggestions home and start making changes to your paper. Come to my office </a:t>
            </a:r>
            <a:r>
              <a:rPr lang="en-US" dirty="0" smtClean="0">
                <a:latin typeface="Calibri" panose="020F0502020204030204" pitchFamily="34" charset="0"/>
                <a:ea typeface="Calibri" panose="020F0502020204030204" pitchFamily="34" charset="0"/>
                <a:cs typeface="Times New Roman" panose="02020603050405020304" pitchFamily="18" charset="0"/>
              </a:rPr>
              <a:t>Thursday </a:t>
            </a:r>
            <a:r>
              <a:rPr lang="en-US" dirty="0">
                <a:latin typeface="Calibri" panose="020F0502020204030204" pitchFamily="34" charset="0"/>
                <a:ea typeface="Calibri" panose="020F0502020204030204" pitchFamily="34" charset="0"/>
                <a:cs typeface="Times New Roman" panose="02020603050405020304" pitchFamily="18" charset="0"/>
              </a:rPr>
              <a:t>afternoon at 3:00 and show me what </a:t>
            </a:r>
            <a:r>
              <a:rPr lang="en-US" dirty="0" smtClean="0">
                <a:latin typeface="Calibri" panose="020F0502020204030204" pitchFamily="34" charset="0"/>
                <a:ea typeface="Calibri" panose="020F0502020204030204" pitchFamily="34" charset="0"/>
                <a:cs typeface="Times New Roman" panose="02020603050405020304" pitchFamily="18" charset="0"/>
              </a:rPr>
              <a:t>work you have done on the paper."</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606431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2479728189"/>
              </p:ext>
            </p:extLst>
          </p:nvPr>
        </p:nvGraphicFramePr>
        <p:xfrm>
          <a:off x="243663" y="287965"/>
          <a:ext cx="8656674" cy="62820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08047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229600" cy="1981200"/>
          </a:xfrm>
          <a:solidFill>
            <a:schemeClr val="accent5">
              <a:lumMod val="20000"/>
              <a:lumOff val="80000"/>
            </a:schemeClr>
          </a:solidFill>
        </p:spPr>
        <p:txBody>
          <a:bodyPr>
            <a:normAutofit fontScale="90000"/>
          </a:bodyPr>
          <a:lstStyle/>
          <a:p>
            <a:r>
              <a:rPr lang="en-US" i="1" dirty="0" smtClean="0"/>
              <a:t>A </a:t>
            </a:r>
            <a:r>
              <a:rPr lang="en-US" i="1" dirty="0"/>
              <a:t>g</a:t>
            </a:r>
            <a:r>
              <a:rPr lang="en-US" i="1" dirty="0" smtClean="0"/>
              <a:t>ood rule identified by Temple Grandin:</a:t>
            </a:r>
            <a:br>
              <a:rPr lang="en-US" i="1" dirty="0" smtClean="0"/>
            </a:br>
            <a:r>
              <a:rPr lang="en-US" dirty="0" smtClean="0"/>
              <a:t/>
            </a:r>
            <a:br>
              <a:rPr lang="en-US" dirty="0" smtClean="0"/>
            </a:br>
            <a:r>
              <a:rPr lang="en-US" dirty="0" smtClean="0"/>
              <a:t>“You </a:t>
            </a:r>
            <a:r>
              <a:rPr lang="en-US" dirty="0"/>
              <a:t>simply cannot tell other people they are stupid, even if they really are stupid</a:t>
            </a:r>
            <a:r>
              <a:rPr lang="en-US" dirty="0" smtClean="0"/>
              <a:t>.”</a:t>
            </a:r>
            <a:br>
              <a:rPr lang="en-US" dirty="0" smtClean="0"/>
            </a:br>
            <a:r>
              <a:rPr lang="en-US" dirty="0"/>
              <a:t/>
            </a:r>
            <a:br>
              <a:rPr lang="en-US" dirty="0"/>
            </a:br>
            <a:r>
              <a:rPr lang="en-US" dirty="0" smtClean="0"/>
              <a:t>                  — </a:t>
            </a:r>
            <a:r>
              <a:rPr lang="en-US" dirty="0"/>
              <a:t>Temple </a:t>
            </a:r>
            <a:r>
              <a:rPr lang="en-US" dirty="0" smtClean="0"/>
              <a:t>Grandin</a:t>
            </a:r>
            <a:r>
              <a:rPr lang="en-US" dirty="0"/>
              <a:t/>
            </a:r>
            <a:br>
              <a:rPr lang="en-US" dirty="0"/>
            </a:br>
            <a:endParaRPr lang="en-US" dirty="0"/>
          </a:p>
        </p:txBody>
      </p:sp>
      <p:pic>
        <p:nvPicPr>
          <p:cNvPr id="6" name="Picture 2" descr="Image result for temple gran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1148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6955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chemeClr val="accent5">
              <a:lumMod val="20000"/>
              <a:lumOff val="80000"/>
            </a:schemeClr>
          </a:solidFill>
          <a:ln>
            <a:solidFill>
              <a:schemeClr val="tx1"/>
            </a:solidFill>
          </a:ln>
        </p:spPr>
        <p:txBody>
          <a:bodyPr/>
          <a:lstStyle/>
          <a:p>
            <a:r>
              <a:rPr lang="en-US" dirty="0" smtClean="0"/>
              <a:t>Resources at GVSU</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99055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371600"/>
          </a:xfrm>
          <a:solidFill>
            <a:schemeClr val="accent1">
              <a:lumMod val="20000"/>
              <a:lumOff val="80000"/>
            </a:schemeClr>
          </a:solidFill>
        </p:spPr>
        <p:txBody>
          <a:bodyPr/>
          <a:lstStyle/>
          <a:p>
            <a:pPr algn="ctr"/>
            <a:r>
              <a:rPr lang="en-US" dirty="0" smtClean="0"/>
              <a:t>Autism Spectrum Disorder</a:t>
            </a:r>
            <a:r>
              <a:rPr lang="en-US" dirty="0"/>
              <a:t> </a:t>
            </a:r>
            <a:r>
              <a:rPr lang="en-US" dirty="0" smtClean="0"/>
              <a:t/>
            </a:r>
            <a:br>
              <a:rPr lang="en-US" dirty="0" smtClean="0"/>
            </a:br>
            <a:r>
              <a:rPr lang="en-US" dirty="0" smtClean="0"/>
              <a:t>Supports at GVSU</a:t>
            </a:r>
            <a:endParaRPr lang="en-US" dirty="0"/>
          </a:p>
        </p:txBody>
      </p:sp>
      <p:sp>
        <p:nvSpPr>
          <p:cNvPr id="3" name="Content Placeholder 2"/>
          <p:cNvSpPr>
            <a:spLocks noGrp="1"/>
          </p:cNvSpPr>
          <p:nvPr>
            <p:ph idx="1"/>
          </p:nvPr>
        </p:nvSpPr>
        <p:spPr>
          <a:xfrm>
            <a:off x="304800" y="1889847"/>
            <a:ext cx="5562600" cy="3226436"/>
          </a:xfrm>
        </p:spPr>
        <p:txBody>
          <a:bodyPr/>
          <a:lstStyle/>
          <a:p>
            <a:r>
              <a:rPr lang="en-US" sz="2000" dirty="0" smtClean="0">
                <a:latin typeface="Calibri" panose="020F0502020204030204" pitchFamily="34" charset="0"/>
              </a:rPr>
              <a:t>Disability Support Resources (DSR)</a:t>
            </a:r>
          </a:p>
          <a:p>
            <a:pPr marL="285743" lvl="1" indent="-285743">
              <a:buFont typeface="Arial" panose="020B0604020202020204" pitchFamily="34" charset="0"/>
              <a:buChar char="•"/>
            </a:pPr>
            <a:r>
              <a:rPr lang="en-US" sz="2000" dirty="0" smtClean="0">
                <a:latin typeface="Calibri" panose="020F0502020204030204" pitchFamily="34" charset="0"/>
              </a:rPr>
              <a:t>Kathleen VanderVeen </a:t>
            </a:r>
            <a:r>
              <a:rPr lang="en-US" sz="2000" dirty="0">
                <a:latin typeface="Calibri" panose="020F0502020204030204" pitchFamily="34" charset="0"/>
              </a:rPr>
              <a:t>- </a:t>
            </a:r>
            <a:r>
              <a:rPr lang="en-US" sz="2000" dirty="0" smtClean="0">
                <a:latin typeface="Calibri" panose="020F0502020204030204" pitchFamily="34" charset="0"/>
                <a:hlinkClick r:id="rId2"/>
              </a:rPr>
              <a:t>vandervk@gvsu.edu</a:t>
            </a:r>
            <a:endParaRPr lang="en-US" sz="2000" dirty="0">
              <a:latin typeface="Calibri" panose="020F0502020204030204" pitchFamily="34" charset="0"/>
            </a:endParaRPr>
          </a:p>
          <a:p>
            <a:pPr marL="285743" lvl="1" indent="-285743">
              <a:buFont typeface="Arial" panose="020B0604020202020204" pitchFamily="34" charset="0"/>
              <a:buChar char="•"/>
            </a:pPr>
            <a:r>
              <a:rPr lang="en-US" sz="2000" dirty="0" smtClean="0">
                <a:latin typeface="Calibri" panose="020F0502020204030204" pitchFamily="34" charset="0"/>
              </a:rPr>
              <a:t>Shontaye </a:t>
            </a:r>
            <a:r>
              <a:rPr lang="en-US" sz="2000" dirty="0">
                <a:latin typeface="Calibri" panose="020F0502020204030204" pitchFamily="34" charset="0"/>
              </a:rPr>
              <a:t>Witcher - </a:t>
            </a:r>
            <a:r>
              <a:rPr lang="en-US" sz="2000" dirty="0">
                <a:latin typeface="Calibri" panose="020F0502020204030204" pitchFamily="34" charset="0"/>
                <a:hlinkClick r:id="rId3"/>
              </a:rPr>
              <a:t>witchesh@gvsu.edu</a:t>
            </a:r>
            <a:r>
              <a:rPr lang="en-US" sz="2000" dirty="0">
                <a:latin typeface="Calibri" panose="020F0502020204030204" pitchFamily="34" charset="0"/>
              </a:rPr>
              <a:t> </a:t>
            </a:r>
            <a:endParaRPr lang="en-US" sz="2000" dirty="0" smtClean="0">
              <a:latin typeface="Calibri" panose="020F0502020204030204" pitchFamily="34" charset="0"/>
            </a:endParaRPr>
          </a:p>
          <a:p>
            <a:pPr marL="285743" lvl="1" indent="-285743">
              <a:buFont typeface="Arial" panose="020B0604020202020204" pitchFamily="34" charset="0"/>
              <a:buChar char="•"/>
            </a:pPr>
            <a:r>
              <a:rPr lang="en-US" sz="2000" dirty="0">
                <a:latin typeface="Calibri" panose="020F0502020204030204" pitchFamily="34" charset="0"/>
              </a:rPr>
              <a:t>Jason Osborne - </a:t>
            </a:r>
            <a:r>
              <a:rPr lang="en-US" sz="2000" dirty="0" smtClean="0">
                <a:latin typeface="Calibri" panose="020F0502020204030204" pitchFamily="34" charset="0"/>
                <a:hlinkClick r:id="rId4"/>
              </a:rPr>
              <a:t>osborjas@gvsu.edu</a:t>
            </a:r>
            <a:r>
              <a:rPr lang="en-US" sz="2000" dirty="0" smtClean="0">
                <a:latin typeface="Calibri" panose="020F0502020204030204" pitchFamily="34" charset="0"/>
              </a:rPr>
              <a:t> </a:t>
            </a:r>
            <a:endParaRPr lang="en-US" sz="2000" dirty="0">
              <a:latin typeface="Calibri" panose="020F0502020204030204" pitchFamily="34" charset="0"/>
            </a:endParaRPr>
          </a:p>
          <a:p>
            <a:pPr lvl="1"/>
            <a:endParaRPr lang="en-US" sz="2000" dirty="0">
              <a:latin typeface="Calibri" panose="020F0502020204030204" pitchFamily="34" charset="0"/>
            </a:endParaRPr>
          </a:p>
          <a:p>
            <a:r>
              <a:rPr lang="en-US" sz="2000" dirty="0">
                <a:latin typeface="Calibri" panose="020F0502020204030204" pitchFamily="34" charset="0"/>
              </a:rPr>
              <a:t>Psychology </a:t>
            </a:r>
            <a:r>
              <a:rPr lang="en-US" sz="2000" dirty="0" smtClean="0">
                <a:latin typeface="Calibri" panose="020F0502020204030204" pitchFamily="34" charset="0"/>
              </a:rPr>
              <a:t>Department/Autism Education Center</a:t>
            </a:r>
            <a:endParaRPr lang="en-US" sz="2000" dirty="0">
              <a:latin typeface="Calibri" panose="020F0502020204030204" pitchFamily="34" charset="0"/>
            </a:endParaRPr>
          </a:p>
          <a:p>
            <a:pPr marL="285743" lvl="1" indent="-285743">
              <a:buFont typeface="Arial" panose="020B0604020202020204" pitchFamily="34" charset="0"/>
              <a:buChar char="•"/>
            </a:pPr>
            <a:r>
              <a:rPr lang="en-US" sz="2000" dirty="0">
                <a:latin typeface="Calibri" panose="020F0502020204030204" pitchFamily="34" charset="0"/>
              </a:rPr>
              <a:t>Amy Matthews – </a:t>
            </a:r>
            <a:r>
              <a:rPr lang="en-US" sz="2000" dirty="0">
                <a:latin typeface="Calibri" panose="020F0502020204030204" pitchFamily="34" charset="0"/>
                <a:hlinkClick r:id="rId5"/>
              </a:rPr>
              <a:t>matthewa@gvsu.edu</a:t>
            </a:r>
            <a:endParaRPr lang="en-US" sz="2000" dirty="0">
              <a:latin typeface="Calibri" panose="020F0502020204030204" pitchFamily="34" charset="0"/>
            </a:endParaRPr>
          </a:p>
          <a:p>
            <a:pPr marL="285743" lvl="1" indent="-285743">
              <a:buFont typeface="Arial" panose="020B0604020202020204" pitchFamily="34" charset="0"/>
              <a:buChar char="•"/>
            </a:pPr>
            <a:r>
              <a:rPr lang="en-US" sz="2000" dirty="0">
                <a:latin typeface="Calibri" panose="020F0502020204030204" pitchFamily="34" charset="0"/>
              </a:rPr>
              <a:t>Jamie Owen-DeSchryver – </a:t>
            </a:r>
            <a:r>
              <a:rPr lang="en-US" sz="2000" dirty="0">
                <a:latin typeface="Calibri" panose="020F0502020204030204" pitchFamily="34" charset="0"/>
                <a:hlinkClick r:id="rId6"/>
              </a:rPr>
              <a:t>owendesj@gvsu.edu</a:t>
            </a:r>
            <a:endParaRPr lang="en-US" sz="2000" dirty="0">
              <a:latin typeface="Calibri" panose="020F0502020204030204" pitchFamily="34" charset="0"/>
            </a:endParaRPr>
          </a:p>
          <a:p>
            <a:pPr marL="285743" lvl="1" indent="-285743">
              <a:buFont typeface="Arial" panose="020B0604020202020204" pitchFamily="34" charset="0"/>
              <a:buChar char="•"/>
            </a:pPr>
            <a:endParaRPr lang="en-US" sz="2000" dirty="0" smtClean="0">
              <a:latin typeface="Calibri" panose="020F0502020204030204" pitchFamily="34" charset="0"/>
            </a:endParaRPr>
          </a:p>
        </p:txBody>
      </p:sp>
      <p:pic>
        <p:nvPicPr>
          <p:cNvPr id="9" name="Picture 7" descr="F:\Autism grant\General info\Maps &amp; logos etc\marktop_R_autism_2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9400" y="4535698"/>
            <a:ext cx="1773664" cy="13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2553469"/>
            <a:ext cx="2992890" cy="1318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7283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rgbClr val="000000"/>
                </a:solidFill>
                <a:latin typeface="Calibri" panose="020F0502020204030204" pitchFamily="34" charset="0"/>
              </a:rPr>
              <a:t>Campus Links</a:t>
            </a:r>
            <a:endParaRPr lang="en-US" sz="4400" dirty="0">
              <a:solidFill>
                <a:srgbClr val="000000"/>
              </a:solidFill>
              <a:latin typeface="Calibri" panose="020F0502020204030204" pitchFamily="34" charset="0"/>
            </a:endParaRPr>
          </a:p>
        </p:txBody>
      </p:sp>
      <p:sp>
        <p:nvSpPr>
          <p:cNvPr id="4" name="Text Placeholder 3"/>
          <p:cNvSpPr>
            <a:spLocks noGrp="1"/>
          </p:cNvSpPr>
          <p:nvPr>
            <p:ph type="body" idx="2"/>
          </p:nvPr>
        </p:nvSpPr>
        <p:spPr>
          <a:xfrm>
            <a:off x="457200" y="1905000"/>
            <a:ext cx="8070300" cy="4403600"/>
          </a:xfrm>
        </p:spPr>
        <p:txBody>
          <a:bodyPr/>
          <a:lstStyle/>
          <a:p>
            <a:pPr marL="214313" indent="-214313">
              <a:buFont typeface="Arial" panose="020B0604020202020204" pitchFamily="34" charset="0"/>
              <a:buChar char="•"/>
            </a:pPr>
            <a:r>
              <a:rPr lang="en-US" sz="2800" dirty="0" smtClean="0">
                <a:latin typeface="Calibri" panose="020F0502020204030204" pitchFamily="34" charset="0"/>
              </a:rPr>
              <a:t>Social community</a:t>
            </a:r>
          </a:p>
          <a:p>
            <a:pPr marL="214313" indent="-214313">
              <a:buFont typeface="Arial" panose="020B0604020202020204" pitchFamily="34" charset="0"/>
              <a:buChar char="•"/>
            </a:pPr>
            <a:r>
              <a:rPr lang="en-US" sz="2800" dirty="0" smtClean="0">
                <a:latin typeface="Calibri" panose="020F0502020204030204" pitchFamily="34" charset="0"/>
              </a:rPr>
              <a:t>Peer mentoring</a:t>
            </a:r>
          </a:p>
          <a:p>
            <a:pPr marL="214313" indent="-214313">
              <a:buFont typeface="Arial" panose="020B0604020202020204" pitchFamily="34" charset="0"/>
              <a:buChar char="•"/>
            </a:pPr>
            <a:r>
              <a:rPr lang="en-US" sz="2800" dirty="0" smtClean="0">
                <a:latin typeface="Calibri" panose="020F0502020204030204" pitchFamily="34" charset="0"/>
              </a:rPr>
              <a:t>Regular check ins</a:t>
            </a:r>
          </a:p>
          <a:p>
            <a:pPr marL="214313" indent="-214313">
              <a:buFont typeface="Arial" panose="020B0604020202020204" pitchFamily="34" charset="0"/>
              <a:buChar char="•"/>
            </a:pPr>
            <a:r>
              <a:rPr lang="en-US" sz="2800" dirty="0" smtClean="0">
                <a:latin typeface="Calibri" panose="020F0502020204030204" pitchFamily="34" charset="0"/>
              </a:rPr>
              <a:t>Social activities</a:t>
            </a:r>
            <a:endParaRPr lang="en-US" sz="2800" dirty="0">
              <a:latin typeface="Calibri" panose="020F0502020204030204" pitchFamily="34" charset="0"/>
            </a:endParaRPr>
          </a:p>
          <a:p>
            <a:endParaRPr lang="en-US" sz="2800" dirty="0">
              <a:latin typeface="Calibri" panose="020F0502020204030204" pitchFamily="34" charset="0"/>
            </a:endParaRPr>
          </a:p>
        </p:txBody>
      </p:sp>
      <p:pic>
        <p:nvPicPr>
          <p:cNvPr id="6" name="Picture 2" descr="C:\Users\matthewa\Desktop\My documents\Video &amp; audio clips, pictures\Peer to peer\Campus links\starr_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0033" y="2057400"/>
            <a:ext cx="5012267"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8295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pPr>
              <a:buNone/>
            </a:pPr>
            <a:r>
              <a:rPr lang="en-US" sz="2400" b="1" dirty="0"/>
              <a:t>Understanding </a:t>
            </a:r>
            <a:r>
              <a:rPr lang="en-US" sz="2400" b="1" dirty="0" err="1"/>
              <a:t>Asperger</a:t>
            </a:r>
            <a:r>
              <a:rPr lang="en-US" sz="2400" b="1" dirty="0"/>
              <a:t> Syndrome: A College Professor's Guide </a:t>
            </a:r>
            <a:endParaRPr lang="en-US" sz="2400" dirty="0"/>
          </a:p>
          <a:p>
            <a:r>
              <a:rPr lang="en-US" sz="2400" dirty="0">
                <a:hlinkClick r:id="rId2"/>
              </a:rPr>
              <a:t>http://www.youtube.com/watch?v=233-3jtEZck</a:t>
            </a:r>
            <a:endParaRPr lang="en-US" sz="2400" dirty="0"/>
          </a:p>
          <a:p>
            <a:endParaRPr lang="en-US" sz="2400" dirty="0"/>
          </a:p>
          <a:p>
            <a:endParaRPr lang="en-US" sz="2400" dirty="0"/>
          </a:p>
        </p:txBody>
      </p:sp>
    </p:spTree>
    <p:extLst>
      <p:ext uri="{BB962C8B-B14F-4D97-AF65-F5344CB8AC3E}">
        <p14:creationId xmlns:p14="http://schemas.microsoft.com/office/powerpoint/2010/main" val="8426042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848600" cy="2441575"/>
          </a:xfrm>
        </p:spPr>
        <p:txBody>
          <a:bodyPr>
            <a:normAutofit fontScale="90000"/>
          </a:bodyPr>
          <a:lstStyle/>
          <a:p>
            <a:r>
              <a:rPr lang="en-US" sz="6000" dirty="0" smtClean="0"/>
              <a:t>Questions?</a:t>
            </a:r>
            <a:br>
              <a:rPr lang="en-US" sz="6000" dirty="0" smtClean="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2700" dirty="0" smtClean="0"/>
              <a:t>Jamie Owen-DeSchryver</a:t>
            </a:r>
            <a:br>
              <a:rPr lang="en-US" sz="2700" dirty="0" smtClean="0"/>
            </a:br>
            <a:r>
              <a:rPr lang="en-US" sz="2700" dirty="0" smtClean="0">
                <a:hlinkClick r:id="rId2"/>
              </a:rPr>
              <a:t>owendesj@gvsu.edu</a:t>
            </a:r>
            <a:r>
              <a:rPr lang="en-US" sz="2700" dirty="0" smtClean="0"/>
              <a:t/>
            </a:r>
            <a:br>
              <a:rPr lang="en-US" sz="2700" dirty="0" smtClean="0"/>
            </a:br>
            <a:endParaRPr lang="en-US" sz="2700" dirty="0"/>
          </a:p>
        </p:txBody>
      </p:sp>
      <p:pic>
        <p:nvPicPr>
          <p:cNvPr id="2" name="Picture 1"/>
          <p:cNvPicPr>
            <a:picLocks noChangeAspect="1"/>
          </p:cNvPicPr>
          <p:nvPr/>
        </p:nvPicPr>
        <p:blipFill>
          <a:blip r:embed="rId3"/>
          <a:stretch>
            <a:fillRect/>
          </a:stretch>
        </p:blipFill>
        <p:spPr>
          <a:xfrm>
            <a:off x="3352800" y="2743200"/>
            <a:ext cx="2514600" cy="2171700"/>
          </a:xfrm>
          <a:prstGeom prst="rect">
            <a:avLst/>
          </a:prstGeom>
        </p:spPr>
      </p:pic>
    </p:spTree>
    <p:extLst>
      <p:ext uri="{BB962C8B-B14F-4D97-AF65-F5344CB8AC3E}">
        <p14:creationId xmlns:p14="http://schemas.microsoft.com/office/powerpoint/2010/main" val="17540630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How does this affect us?</a:t>
            </a:r>
            <a:endParaRPr lang="en-US" b="1" dirty="0"/>
          </a:p>
        </p:txBody>
      </p:sp>
      <p:sp>
        <p:nvSpPr>
          <p:cNvPr id="5" name="Text Placeholder 4"/>
          <p:cNvSpPr>
            <a:spLocks noGrp="1"/>
          </p:cNvSpPr>
          <p:nvPr>
            <p:ph type="body" idx="1"/>
          </p:nvPr>
        </p:nvSpPr>
        <p:spPr>
          <a:xfrm>
            <a:off x="4724400" y="1674325"/>
            <a:ext cx="4040188" cy="639762"/>
          </a:xfrm>
        </p:spPr>
        <p:txBody>
          <a:bodyPr>
            <a:normAutofit fontScale="85000" lnSpcReduction="20000"/>
          </a:bodyPr>
          <a:lstStyle/>
          <a:p>
            <a:pPr lvl="0" algn="ctr"/>
            <a:r>
              <a:rPr lang="en-US" dirty="0"/>
              <a:t>Improved identification and supports for K-12 students with ASD</a:t>
            </a:r>
          </a:p>
          <a:p>
            <a:endParaRPr lang="en-US" dirty="0"/>
          </a:p>
        </p:txBody>
      </p:sp>
      <p:sp>
        <p:nvSpPr>
          <p:cNvPr id="3" name="Content Placeholder 2"/>
          <p:cNvSpPr>
            <a:spLocks noGrp="1"/>
          </p:cNvSpPr>
          <p:nvPr>
            <p:ph sz="half" idx="2"/>
          </p:nvPr>
        </p:nvSpPr>
        <p:spPr/>
        <p:txBody>
          <a:bodyPr>
            <a:normAutofit/>
          </a:bodyPr>
          <a:lstStyle/>
          <a:p>
            <a:pPr marL="0" lvl="0" indent="0">
              <a:buNone/>
            </a:pPr>
            <a:endParaRPr lang="en-US" sz="2800" dirty="0" smtClean="0"/>
          </a:p>
          <a:p>
            <a:pPr lvl="0"/>
            <a:endParaRPr lang="en-US" sz="2800" dirty="0" smtClean="0"/>
          </a:p>
          <a:p>
            <a:pPr lvl="0"/>
            <a:endParaRPr lang="en-US" sz="2800" dirty="0"/>
          </a:p>
          <a:p>
            <a:endParaRPr lang="en-US" sz="2800" dirty="0"/>
          </a:p>
        </p:txBody>
      </p:sp>
      <p:sp>
        <p:nvSpPr>
          <p:cNvPr id="6" name="Text Placeholder 5"/>
          <p:cNvSpPr>
            <a:spLocks noGrp="1"/>
          </p:cNvSpPr>
          <p:nvPr>
            <p:ph type="body" sz="quarter" idx="3"/>
          </p:nvPr>
        </p:nvSpPr>
        <p:spPr>
          <a:xfrm>
            <a:off x="457200" y="1831598"/>
            <a:ext cx="4041775" cy="639762"/>
          </a:xfrm>
        </p:spPr>
        <p:txBody>
          <a:bodyPr>
            <a:normAutofit fontScale="92500" lnSpcReduction="20000"/>
          </a:bodyPr>
          <a:lstStyle/>
          <a:p>
            <a:pPr lvl="0" algn="ctr"/>
            <a:r>
              <a:rPr lang="en-US" dirty="0"/>
              <a:t>Increasing numbers of students with ASD</a:t>
            </a:r>
          </a:p>
          <a:p>
            <a:pPr algn="ctr"/>
            <a:endParaRPr lang="en-US" dirty="0"/>
          </a:p>
        </p:txBody>
      </p:sp>
      <p:pic>
        <p:nvPicPr>
          <p:cNvPr id="4" name="Picture 3" descr="GVSU.jpg"/>
          <p:cNvPicPr>
            <a:picLocks noChangeAspect="1"/>
          </p:cNvPicPr>
          <p:nvPr/>
        </p:nvPicPr>
        <p:blipFill>
          <a:blip r:embed="rId2" cstate="print"/>
          <a:stretch>
            <a:fillRect/>
          </a:stretch>
        </p:blipFill>
        <p:spPr>
          <a:xfrm>
            <a:off x="3200400" y="4493698"/>
            <a:ext cx="3048000" cy="2031999"/>
          </a:xfrm>
          <a:prstGeom prst="rect">
            <a:avLst/>
          </a:prstGeom>
        </p:spPr>
      </p:pic>
      <p:sp>
        <p:nvSpPr>
          <p:cNvPr id="9" name="TextBox 8"/>
          <p:cNvSpPr txBox="1"/>
          <p:nvPr/>
        </p:nvSpPr>
        <p:spPr>
          <a:xfrm>
            <a:off x="1862602" y="3367809"/>
            <a:ext cx="6180795" cy="1231106"/>
          </a:xfrm>
          <a:prstGeom prst="rect">
            <a:avLst/>
          </a:prstGeom>
          <a:noFill/>
        </p:spPr>
        <p:txBody>
          <a:bodyPr wrap="none" rtlCol="0">
            <a:spAutoFit/>
          </a:bodyPr>
          <a:lstStyle/>
          <a:p>
            <a:pPr lvl="0"/>
            <a:r>
              <a:rPr lang="en-US" sz="2800" dirty="0"/>
              <a:t>Increasing numbers of young adults with </a:t>
            </a:r>
            <a:endParaRPr lang="en-US" sz="2800" dirty="0" smtClean="0"/>
          </a:p>
          <a:p>
            <a:pPr lvl="0"/>
            <a:r>
              <a:rPr lang="en-US" sz="2800" dirty="0" smtClean="0"/>
              <a:t>diagnosed </a:t>
            </a:r>
            <a:r>
              <a:rPr lang="en-US" sz="2800" dirty="0"/>
              <a:t>ASD are </a:t>
            </a:r>
            <a:r>
              <a:rPr lang="en-US" sz="2800" dirty="0" smtClean="0"/>
              <a:t>coming </a:t>
            </a:r>
            <a:r>
              <a:rPr lang="en-US" sz="2800" dirty="0"/>
              <a:t>to college</a:t>
            </a:r>
          </a:p>
          <a:p>
            <a:endParaRPr lang="en-US" dirty="0"/>
          </a:p>
        </p:txBody>
      </p:sp>
      <p:sp>
        <p:nvSpPr>
          <p:cNvPr id="10" name="Down Arrow 9"/>
          <p:cNvSpPr/>
          <p:nvPr/>
        </p:nvSpPr>
        <p:spPr>
          <a:xfrm rot="20045670">
            <a:off x="2628888" y="2374721"/>
            <a:ext cx="723106" cy="8602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495066">
            <a:off x="6019800" y="2321610"/>
            <a:ext cx="723106" cy="8602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nvisible disa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64790"/>
            <a:ext cx="5755487" cy="44005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705600" y="5181600"/>
            <a:ext cx="1283111" cy="519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71211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914400"/>
            <a:ext cx="7010400" cy="5262979"/>
          </a:xfrm>
          <a:prstGeom prst="rect">
            <a:avLst/>
          </a:prstGeom>
          <a:solidFill>
            <a:schemeClr val="accent1">
              <a:lumMod val="40000"/>
              <a:lumOff val="60000"/>
            </a:schemeClr>
          </a:solidFill>
          <a:ln w="19050">
            <a:solidFill>
              <a:schemeClr val="tx1"/>
            </a:solidFill>
          </a:ln>
        </p:spPr>
        <p:txBody>
          <a:bodyPr wrap="square" rtlCol="0">
            <a:spAutoFit/>
          </a:bodyPr>
          <a:lstStyle/>
          <a:p>
            <a:pPr algn="ctr" defTabSz="685800"/>
            <a:r>
              <a:rPr lang="en-US" sz="3200" dirty="0">
                <a:solidFill>
                  <a:srgbClr val="002060"/>
                </a:solidFill>
                <a:latin typeface="Arial"/>
              </a:rPr>
              <a:t>“</a:t>
            </a:r>
            <a:r>
              <a:rPr lang="en-US" sz="3200" dirty="0">
                <a:solidFill>
                  <a:srgbClr val="695D46">
                    <a:lumMod val="50000"/>
                  </a:srgbClr>
                </a:solidFill>
                <a:latin typeface="Arial"/>
              </a:rPr>
              <a:t>Because students with ASD appear normal and may have obvious talents and abilities, faculty and other students may easily become frustrated by behaviors inherent to the disability. This can lead to social ostracism and ultimately adversely affect learning” </a:t>
            </a:r>
            <a:endParaRPr lang="en-US" sz="3200" dirty="0" smtClean="0">
              <a:solidFill>
                <a:srgbClr val="695D46">
                  <a:lumMod val="50000"/>
                </a:srgbClr>
              </a:solidFill>
              <a:latin typeface="Arial"/>
            </a:endParaRPr>
          </a:p>
          <a:p>
            <a:pPr algn="ctr" defTabSz="685800"/>
            <a:r>
              <a:rPr lang="en-US" sz="2400" dirty="0" smtClean="0">
                <a:solidFill>
                  <a:srgbClr val="695D46">
                    <a:lumMod val="50000"/>
                  </a:srgbClr>
                </a:solidFill>
                <a:latin typeface="Arial"/>
              </a:rPr>
              <a:t>                </a:t>
            </a:r>
          </a:p>
          <a:p>
            <a:pPr algn="ctr" defTabSz="685800"/>
            <a:r>
              <a:rPr lang="en-US" sz="2400" dirty="0" err="1" smtClean="0">
                <a:solidFill>
                  <a:srgbClr val="695D46">
                    <a:lumMod val="50000"/>
                  </a:srgbClr>
                </a:solidFill>
                <a:latin typeface="Arial"/>
              </a:rPr>
              <a:t>Camarena</a:t>
            </a:r>
            <a:r>
              <a:rPr lang="en-US" sz="2400" dirty="0" smtClean="0">
                <a:solidFill>
                  <a:srgbClr val="695D46">
                    <a:lumMod val="50000"/>
                  </a:srgbClr>
                </a:solidFill>
                <a:latin typeface="Arial"/>
              </a:rPr>
              <a:t> </a:t>
            </a:r>
            <a:r>
              <a:rPr lang="en-US" sz="2400" dirty="0">
                <a:solidFill>
                  <a:srgbClr val="695D46">
                    <a:lumMod val="50000"/>
                  </a:srgbClr>
                </a:solidFill>
                <a:latin typeface="Arial"/>
              </a:rPr>
              <a:t>&amp; </a:t>
            </a:r>
            <a:r>
              <a:rPr lang="en-US" sz="2400" dirty="0" err="1">
                <a:solidFill>
                  <a:srgbClr val="695D46">
                    <a:lumMod val="50000"/>
                  </a:srgbClr>
                </a:solidFill>
                <a:latin typeface="Arial"/>
              </a:rPr>
              <a:t>Sarigiani</a:t>
            </a:r>
            <a:r>
              <a:rPr lang="en-US" sz="2400" dirty="0">
                <a:solidFill>
                  <a:srgbClr val="695D46">
                    <a:lumMod val="50000"/>
                  </a:srgbClr>
                </a:solidFill>
                <a:latin typeface="Arial"/>
              </a:rPr>
              <a:t>, 2009, p. </a:t>
            </a:r>
            <a:r>
              <a:rPr lang="en-US" sz="2400" dirty="0" smtClean="0">
                <a:solidFill>
                  <a:srgbClr val="695D46">
                    <a:lumMod val="50000"/>
                  </a:srgbClr>
                </a:solidFill>
                <a:latin typeface="Arial"/>
              </a:rPr>
              <a:t>117</a:t>
            </a:r>
            <a:endParaRPr lang="en-US" sz="2400" dirty="0">
              <a:solidFill>
                <a:srgbClr val="695D46">
                  <a:lumMod val="50000"/>
                </a:srgbClr>
              </a:solidFill>
              <a:latin typeface="Arial"/>
            </a:endParaRPr>
          </a:p>
          <a:p>
            <a:pPr algn="ctr" defTabSz="685800"/>
            <a:endParaRPr lang="en-US" sz="3200" dirty="0">
              <a:solidFill>
                <a:srgbClr val="002060"/>
              </a:solidFill>
              <a:latin typeface="Arial"/>
            </a:endParaRPr>
          </a:p>
        </p:txBody>
      </p:sp>
    </p:spTree>
    <p:extLst>
      <p:ext uri="{BB962C8B-B14F-4D97-AF65-F5344CB8AC3E}">
        <p14:creationId xmlns:p14="http://schemas.microsoft.com/office/powerpoint/2010/main" val="1374295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1038" y="3184911"/>
            <a:ext cx="1662881" cy="1569660"/>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2400" dirty="0"/>
              <a:t>Has the diagnosis, discloses</a:t>
            </a:r>
          </a:p>
          <a:p>
            <a:pPr algn="ctr"/>
            <a:endParaRPr lang="en-US" sz="2400" dirty="0"/>
          </a:p>
        </p:txBody>
      </p:sp>
      <p:sp>
        <p:nvSpPr>
          <p:cNvPr id="5" name="TextBox 4"/>
          <p:cNvSpPr txBox="1"/>
          <p:nvPr/>
        </p:nvSpPr>
        <p:spPr>
          <a:xfrm>
            <a:off x="3485775" y="3184911"/>
            <a:ext cx="1817738" cy="1569660"/>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2400" dirty="0"/>
              <a:t>Has the diagnosis, does not disclose</a:t>
            </a:r>
          </a:p>
        </p:txBody>
      </p:sp>
      <p:sp>
        <p:nvSpPr>
          <p:cNvPr id="6" name="TextBox 5"/>
          <p:cNvSpPr txBox="1"/>
          <p:nvPr/>
        </p:nvSpPr>
        <p:spPr>
          <a:xfrm>
            <a:off x="6133405" y="3153071"/>
            <a:ext cx="2101646" cy="1569660"/>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2400" dirty="0"/>
              <a:t>Does not have the formal diagnosis, may not be aware</a:t>
            </a:r>
          </a:p>
        </p:txBody>
      </p:sp>
      <p:sp>
        <p:nvSpPr>
          <p:cNvPr id="7" name="Title 6"/>
          <p:cNvSpPr>
            <a:spLocks noGrp="1"/>
          </p:cNvSpPr>
          <p:nvPr>
            <p:ph type="title"/>
          </p:nvPr>
        </p:nvSpPr>
        <p:spPr>
          <a:xfrm>
            <a:off x="457200" y="788677"/>
            <a:ext cx="8229600" cy="1143000"/>
          </a:xfrm>
        </p:spPr>
        <p:txBody>
          <a:bodyPr>
            <a:normAutofit/>
          </a:bodyPr>
          <a:lstStyle/>
          <a:p>
            <a:pPr algn="ctr"/>
            <a:r>
              <a:rPr lang="en-US" dirty="0" smtClean="0"/>
              <a:t>Disclosure of ASD</a:t>
            </a:r>
            <a:endParaRPr lang="en-US" dirty="0"/>
          </a:p>
        </p:txBody>
      </p:sp>
      <p:sp>
        <p:nvSpPr>
          <p:cNvPr id="2" name="Right Arrow 1"/>
          <p:cNvSpPr/>
          <p:nvPr/>
        </p:nvSpPr>
        <p:spPr>
          <a:xfrm rot="3868819">
            <a:off x="6497207" y="2283893"/>
            <a:ext cx="942611" cy="620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ight Arrow 7"/>
          <p:cNvSpPr/>
          <p:nvPr/>
        </p:nvSpPr>
        <p:spPr>
          <a:xfrm rot="5400000">
            <a:off x="3947442" y="2344936"/>
            <a:ext cx="894401" cy="588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ight Arrow 8"/>
          <p:cNvSpPr/>
          <p:nvPr/>
        </p:nvSpPr>
        <p:spPr>
          <a:xfrm rot="7152965">
            <a:off x="1415006" y="2324973"/>
            <a:ext cx="960000" cy="620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921786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10955</TotalTime>
  <Words>1702</Words>
  <Application>Microsoft Office PowerPoint</Application>
  <PresentationFormat>On-screen Show (4:3)</PresentationFormat>
  <Paragraphs>247</Paragraphs>
  <Slides>55</Slides>
  <Notes>16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55</vt:i4>
      </vt:variant>
    </vt:vector>
  </HeadingPairs>
  <TitlesOfParts>
    <vt:vector size="65" baseType="lpstr">
      <vt:lpstr>Arial</vt:lpstr>
      <vt:lpstr>Calibri</vt:lpstr>
      <vt:lpstr>Monotype Sorts</vt:lpstr>
      <vt:lpstr>Open Sans</vt:lpstr>
      <vt:lpstr>PT Sans Narrow</vt:lpstr>
      <vt:lpstr>Tahoma</vt:lpstr>
      <vt:lpstr>Times New Roman</vt:lpstr>
      <vt:lpstr>Office Theme</vt:lpstr>
      <vt:lpstr>tropic</vt:lpstr>
      <vt:lpstr>Default Design</vt:lpstr>
      <vt:lpstr>Mentoring Students with Autism Spectrum Disorders in Research  (and Life)!</vt:lpstr>
      <vt:lpstr>Agenda</vt:lpstr>
      <vt:lpstr>Students with ASD in College</vt:lpstr>
      <vt:lpstr>PowerPoint Presentation</vt:lpstr>
      <vt:lpstr>PowerPoint Presentation</vt:lpstr>
      <vt:lpstr>How does this affect us?</vt:lpstr>
      <vt:lpstr>PowerPoint Presentation</vt:lpstr>
      <vt:lpstr>PowerPoint Presentation</vt:lpstr>
      <vt:lpstr>Disclosure of ASD</vt:lpstr>
      <vt:lpstr>What we can do…</vt:lpstr>
      <vt:lpstr> Characteristics of ASD</vt:lpstr>
      <vt:lpstr>PowerPoint Presentation</vt:lpstr>
      <vt:lpstr>The Range of ASD is Broad</vt:lpstr>
      <vt:lpstr>Autism Spectrum Disorder (ASD)  DSM-5 Definition (2013)</vt:lpstr>
      <vt:lpstr>Social-Communication Differences</vt:lpstr>
      <vt:lpstr>Social Thinking</vt:lpstr>
      <vt:lpstr>Social Thinking: Theory of Mind &amp; Mindblindness</vt:lpstr>
      <vt:lpstr>Social Thinking: Theory of Mind &amp; Mindblindness</vt:lpstr>
      <vt:lpstr>Social Awareness and  Emotional Contagion</vt:lpstr>
      <vt:lpstr>Restricted, Repetitive Patterns of Behavior</vt:lpstr>
      <vt:lpstr>Other Possible Challenges</vt:lpstr>
      <vt:lpstr>In addition, there are MANY positives about ASD…</vt:lpstr>
      <vt:lpstr>Uniqueness and Strengths</vt:lpstr>
      <vt:lpstr>PowerPoint Presentation</vt:lpstr>
      <vt:lpstr>Study confirms that College Students with ASD are more likely to be STEM Majors</vt:lpstr>
      <vt:lpstr>PowerPoint Presentation</vt:lpstr>
      <vt:lpstr>PowerPoint Presentation</vt:lpstr>
      <vt:lpstr>Stephen Shore, Ed.D.</vt:lpstr>
      <vt:lpstr>ASD and the Brain</vt:lpstr>
      <vt:lpstr>Processing Differences</vt:lpstr>
      <vt:lpstr>Autism is a Neurobiological Disorder</vt:lpstr>
      <vt:lpstr>The way that one’s brain is hardwired makes a certain pathway more likely</vt:lpstr>
      <vt:lpstr>John Elder Robison</vt:lpstr>
      <vt:lpstr>Strategies &amp; Supports</vt:lpstr>
      <vt:lpstr>Temple Grandin, Ph.D.</vt:lpstr>
      <vt:lpstr>PowerPoint Presentation</vt:lpstr>
      <vt:lpstr>Verbal Language</vt:lpstr>
      <vt:lpstr>Take Away</vt:lpstr>
      <vt:lpstr>PowerPoint Presentation</vt:lpstr>
      <vt:lpstr>Take Away</vt:lpstr>
      <vt:lpstr>Central Coherence</vt:lpstr>
      <vt:lpstr>Writing and Researching</vt:lpstr>
      <vt:lpstr>Take Away</vt:lpstr>
      <vt:lpstr>Attribution Theory Applied to Mentoring</vt:lpstr>
      <vt:lpstr>How do our attributions change how we behave as mentors?</vt:lpstr>
      <vt:lpstr>Take Away</vt:lpstr>
      <vt:lpstr>Take Away</vt:lpstr>
      <vt:lpstr>Take Away</vt:lpstr>
      <vt:lpstr>Be Concrete</vt:lpstr>
      <vt:lpstr>A good rule identified by Temple Grandin:  “You simply cannot tell other people they are stupid, even if they really are stupid.”                    — Temple Grandin </vt:lpstr>
      <vt:lpstr>Resources at GVSU</vt:lpstr>
      <vt:lpstr>Autism Spectrum Disorder  Supports at GVSU</vt:lpstr>
      <vt:lpstr>Campus Links</vt:lpstr>
      <vt:lpstr>Video</vt:lpstr>
      <vt:lpstr>Questions?     Jamie Owen-DeSchryver owendesj@gvsu.edu </vt:lpstr>
    </vt:vector>
  </TitlesOfParts>
  <Company>GVSU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matthewa</dc:creator>
  <cp:lastModifiedBy>Jamie Owen-De Schryver</cp:lastModifiedBy>
  <cp:revision>332</cp:revision>
  <cp:lastPrinted>2018-02-24T03:15:19Z</cp:lastPrinted>
  <dcterms:created xsi:type="dcterms:W3CDTF">2010-11-11T19:52:09Z</dcterms:created>
  <dcterms:modified xsi:type="dcterms:W3CDTF">2018-02-27T14:51:14Z</dcterms:modified>
</cp:coreProperties>
</file>