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1.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2.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3.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4.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5.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6.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5"/>
  </p:notesMasterIdLst>
  <p:handoutMasterIdLst>
    <p:handoutMasterId r:id="rId46"/>
  </p:handoutMasterIdLst>
  <p:sldIdLst>
    <p:sldId id="256" r:id="rId2"/>
    <p:sldId id="257" r:id="rId3"/>
    <p:sldId id="558" r:id="rId4"/>
    <p:sldId id="270" r:id="rId5"/>
    <p:sldId id="258" r:id="rId6"/>
    <p:sldId id="260" r:id="rId7"/>
    <p:sldId id="281" r:id="rId8"/>
    <p:sldId id="259" r:id="rId9"/>
    <p:sldId id="261" r:id="rId10"/>
    <p:sldId id="263" r:id="rId11"/>
    <p:sldId id="297" r:id="rId12"/>
    <p:sldId id="264" r:id="rId13"/>
    <p:sldId id="265" r:id="rId14"/>
    <p:sldId id="267" r:id="rId15"/>
    <p:sldId id="269" r:id="rId16"/>
    <p:sldId id="268" r:id="rId17"/>
    <p:sldId id="298" r:id="rId18"/>
    <p:sldId id="271" r:id="rId19"/>
    <p:sldId id="272" r:id="rId20"/>
    <p:sldId id="303" r:id="rId21"/>
    <p:sldId id="304" r:id="rId22"/>
    <p:sldId id="273" r:id="rId23"/>
    <p:sldId id="274" r:id="rId24"/>
    <p:sldId id="301" r:id="rId25"/>
    <p:sldId id="275" r:id="rId26"/>
    <p:sldId id="276" r:id="rId27"/>
    <p:sldId id="285" r:id="rId28"/>
    <p:sldId id="277" r:id="rId29"/>
    <p:sldId id="278" r:id="rId30"/>
    <p:sldId id="300" r:id="rId31"/>
    <p:sldId id="299" r:id="rId32"/>
    <p:sldId id="286" r:id="rId33"/>
    <p:sldId id="287" r:id="rId34"/>
    <p:sldId id="289" r:id="rId35"/>
    <p:sldId id="290" r:id="rId36"/>
    <p:sldId id="291" r:id="rId37"/>
    <p:sldId id="292" r:id="rId38"/>
    <p:sldId id="302" r:id="rId39"/>
    <p:sldId id="293" r:id="rId40"/>
    <p:sldId id="294" r:id="rId41"/>
    <p:sldId id="296" r:id="rId42"/>
    <p:sldId id="280" r:id="rId43"/>
    <p:sldId id="284"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BED5"/>
    <a:srgbClr val="324D60"/>
    <a:srgbClr val="CC0000"/>
    <a:srgbClr val="CC99FF"/>
    <a:srgbClr val="FF9966"/>
    <a:srgbClr val="33CC33"/>
    <a:srgbClr val="D0DFE6"/>
    <a:srgbClr val="F3C3C3"/>
    <a:srgbClr val="FF99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67" autoAdjust="0"/>
    <p:restoredTop sz="99053" autoAdjust="0"/>
  </p:normalViewPr>
  <p:slideViewPr>
    <p:cSldViewPr>
      <p:cViewPr varScale="1">
        <p:scale>
          <a:sx n="114" d="100"/>
          <a:sy n="114" d="100"/>
        </p:scale>
        <p:origin x="1722" y="11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9.xml.rels><?xml version="1.0" encoding="UTF-8" standalone="yes"?>
<Relationships xmlns="http://schemas.openxmlformats.org/package/2006/relationships"><Relationship Id="rId1" Type="http://schemas.openxmlformats.org/officeDocument/2006/relationships/image" Target="../media/image18.jpeg"/></Relationships>
</file>

<file path=ppt/diagrams/_rels/data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diagrams/_rels/data22.xml.rels><?xml version="1.0" encoding="UTF-8" standalone="yes"?>
<Relationships xmlns="http://schemas.openxmlformats.org/package/2006/relationships"><Relationship Id="rId1" Type="http://schemas.openxmlformats.org/officeDocument/2006/relationships/image" Target="../media/image22.jpeg"/></Relationships>
</file>

<file path=ppt/diagrams/_rels/data23.xml.rels><?xml version="1.0" encoding="UTF-8" standalone="yes"?>
<Relationships xmlns="http://schemas.openxmlformats.org/package/2006/relationships"><Relationship Id="rId1" Type="http://schemas.openxmlformats.org/officeDocument/2006/relationships/image" Target="../media/image22.jpeg"/></Relationships>
</file>

<file path=ppt/diagrams/_rels/data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4" Type="http://schemas.openxmlformats.org/officeDocument/2006/relationships/image" Target="../media/image11.jpeg"/></Relationships>
</file>

<file path=ppt/diagrams/_rels/data5.xml.rels><?xml version="1.0" encoding="UTF-8" standalone="yes"?>
<Relationships xmlns="http://schemas.openxmlformats.org/package/2006/relationships"><Relationship Id="rId1" Type="http://schemas.openxmlformats.org/officeDocument/2006/relationships/hyperlink" Target="http://www.gvsu.edu/campushealth" TargetMode="External"/></Relationships>
</file>

<file path=ppt/diagrams/_rels/drawing19.xml.rels><?xml version="1.0" encoding="UTF-8" standalone="yes"?>
<Relationships xmlns="http://schemas.openxmlformats.org/package/2006/relationships"><Relationship Id="rId1" Type="http://schemas.openxmlformats.org/officeDocument/2006/relationships/image" Target="../media/image18.jpeg"/></Relationships>
</file>

<file path=ppt/diagrams/_rels/drawing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diagrams/_rels/drawing22.xml.rels><?xml version="1.0" encoding="UTF-8" standalone="yes"?>
<Relationships xmlns="http://schemas.openxmlformats.org/package/2006/relationships"><Relationship Id="rId1" Type="http://schemas.openxmlformats.org/officeDocument/2006/relationships/image" Target="../media/image22.jpeg"/></Relationships>
</file>

<file path=ppt/diagrams/_rels/drawing23.xml.rels><?xml version="1.0" encoding="UTF-8" standalone="yes"?>
<Relationships xmlns="http://schemas.openxmlformats.org/package/2006/relationships"><Relationship Id="rId1" Type="http://schemas.openxmlformats.org/officeDocument/2006/relationships/image" Target="../media/image22.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4" Type="http://schemas.openxmlformats.org/officeDocument/2006/relationships/image" Target="../media/image11.jpeg"/></Relationships>
</file>

<file path=ppt/diagrams/_rels/drawing5.xml.rels><?xml version="1.0" encoding="UTF-8" standalone="yes"?>
<Relationships xmlns="http://schemas.openxmlformats.org/package/2006/relationships"><Relationship Id="rId1" Type="http://schemas.openxmlformats.org/officeDocument/2006/relationships/hyperlink" Target="http://www.gvsu.edu/campushealth"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50B341-B53A-4E9A-AAD9-B2A56F61813C}" type="doc">
      <dgm:prSet loTypeId="urn:microsoft.com/office/officeart/2005/8/layout/hProcess9" loCatId="process" qsTypeId="urn:microsoft.com/office/officeart/2005/8/quickstyle/3d9" qsCatId="3D" csTypeId="urn:microsoft.com/office/officeart/2005/8/colors/accent1_2" csCatId="accent1"/>
      <dgm:spPr/>
      <dgm:t>
        <a:bodyPr/>
        <a:lstStyle/>
        <a:p>
          <a:endParaRPr lang="en-US"/>
        </a:p>
      </dgm:t>
    </dgm:pt>
    <dgm:pt modelId="{99267692-EE39-42C1-8952-1F46B9E97766}">
      <dgm:prSet/>
      <dgm:spPr/>
      <dgm:t>
        <a:bodyPr/>
        <a:lstStyle/>
        <a:p>
          <a:pPr rtl="0"/>
          <a:r>
            <a:rPr lang="en-US" b="1" dirty="0"/>
            <a:t>Graduate Assistantship Orientation</a:t>
          </a:r>
          <a:br>
            <a:rPr lang="en-US" dirty="0"/>
          </a:br>
          <a:endParaRPr lang="en-US" dirty="0"/>
        </a:p>
      </dgm:t>
    </dgm:pt>
    <dgm:pt modelId="{DD6E1056-87A6-4493-BB07-22BEC3CDED3B}" type="parTrans" cxnId="{9155062E-23AB-4727-9D77-180E19A68966}">
      <dgm:prSet/>
      <dgm:spPr/>
      <dgm:t>
        <a:bodyPr/>
        <a:lstStyle/>
        <a:p>
          <a:endParaRPr lang="en-US"/>
        </a:p>
      </dgm:t>
    </dgm:pt>
    <dgm:pt modelId="{3DE7DDE6-D020-4D93-B931-6A5C3A6C0F28}" type="sibTrans" cxnId="{9155062E-23AB-4727-9D77-180E19A68966}">
      <dgm:prSet/>
      <dgm:spPr/>
      <dgm:t>
        <a:bodyPr/>
        <a:lstStyle/>
        <a:p>
          <a:endParaRPr lang="en-US"/>
        </a:p>
      </dgm:t>
    </dgm:pt>
    <dgm:pt modelId="{62861EBA-8BFD-4058-A776-278C37046877}" type="pres">
      <dgm:prSet presAssocID="{F050B341-B53A-4E9A-AAD9-B2A56F61813C}" presName="CompostProcess" presStyleCnt="0">
        <dgm:presLayoutVars>
          <dgm:dir/>
          <dgm:resizeHandles val="exact"/>
        </dgm:presLayoutVars>
      </dgm:prSet>
      <dgm:spPr/>
    </dgm:pt>
    <dgm:pt modelId="{109603A7-830D-4579-B1DD-70726CC02B9F}" type="pres">
      <dgm:prSet presAssocID="{F050B341-B53A-4E9A-AAD9-B2A56F61813C}" presName="arrow" presStyleLbl="bgShp" presStyleIdx="0" presStyleCnt="1"/>
      <dgm:spPr>
        <a:solidFill>
          <a:schemeClr val="tx1">
            <a:lumMod val="65000"/>
            <a:lumOff val="35000"/>
          </a:schemeClr>
        </a:solidFill>
      </dgm:spPr>
    </dgm:pt>
    <dgm:pt modelId="{BB964D68-87F9-45CD-A67C-C3C823AF2480}" type="pres">
      <dgm:prSet presAssocID="{F050B341-B53A-4E9A-AAD9-B2A56F61813C}" presName="linearProcess" presStyleCnt="0"/>
      <dgm:spPr/>
    </dgm:pt>
    <dgm:pt modelId="{FAE7A143-72B5-435F-AF1E-F81EDAE08AFF}" type="pres">
      <dgm:prSet presAssocID="{99267692-EE39-42C1-8952-1F46B9E97766}" presName="textNode" presStyleLbl="node1" presStyleIdx="0" presStyleCnt="1">
        <dgm:presLayoutVars>
          <dgm:bulletEnabled val="1"/>
        </dgm:presLayoutVars>
      </dgm:prSet>
      <dgm:spPr/>
    </dgm:pt>
  </dgm:ptLst>
  <dgm:cxnLst>
    <dgm:cxn modelId="{5A751221-2B4D-4929-AE16-6E621C0E493A}" type="presOf" srcId="{99267692-EE39-42C1-8952-1F46B9E97766}" destId="{FAE7A143-72B5-435F-AF1E-F81EDAE08AFF}" srcOrd="0" destOrd="0" presId="urn:microsoft.com/office/officeart/2005/8/layout/hProcess9"/>
    <dgm:cxn modelId="{9155062E-23AB-4727-9D77-180E19A68966}" srcId="{F050B341-B53A-4E9A-AAD9-B2A56F61813C}" destId="{99267692-EE39-42C1-8952-1F46B9E97766}" srcOrd="0" destOrd="0" parTransId="{DD6E1056-87A6-4493-BB07-22BEC3CDED3B}" sibTransId="{3DE7DDE6-D020-4D93-B931-6A5C3A6C0F28}"/>
    <dgm:cxn modelId="{513CBD80-C81A-40A0-9C68-6523F1584D75}" type="presOf" srcId="{F050B341-B53A-4E9A-AAD9-B2A56F61813C}" destId="{62861EBA-8BFD-4058-A776-278C37046877}" srcOrd="0" destOrd="0" presId="urn:microsoft.com/office/officeart/2005/8/layout/hProcess9"/>
    <dgm:cxn modelId="{5549D65C-D1F8-43DC-B035-9818EDE3DD5E}" type="presParOf" srcId="{62861EBA-8BFD-4058-A776-278C37046877}" destId="{109603A7-830D-4579-B1DD-70726CC02B9F}" srcOrd="0" destOrd="0" presId="urn:microsoft.com/office/officeart/2005/8/layout/hProcess9"/>
    <dgm:cxn modelId="{627ECF84-663B-45D2-89D9-37DB48C2D3C7}" type="presParOf" srcId="{62861EBA-8BFD-4058-A776-278C37046877}" destId="{BB964D68-87F9-45CD-A67C-C3C823AF2480}" srcOrd="1" destOrd="0" presId="urn:microsoft.com/office/officeart/2005/8/layout/hProcess9"/>
    <dgm:cxn modelId="{24FDA51A-E6FE-47FE-9FF3-E5CDFFA2E270}" type="presParOf" srcId="{BB964D68-87F9-45CD-A67C-C3C823AF2480}" destId="{FAE7A143-72B5-435F-AF1E-F81EDAE08AFF}" srcOrd="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39A834C-5C0F-4AF2-8865-D49EEAFD63B5}"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A233B05C-27BE-49F7-B25A-6BACFEACA97E}">
      <dgm:prSet custT="1"/>
      <dgm:spPr>
        <a:solidFill>
          <a:schemeClr val="accent2">
            <a:lumMod val="75000"/>
          </a:schemeClr>
        </a:solidFill>
      </dgm:spPr>
      <dgm:t>
        <a:bodyPr/>
        <a:lstStyle/>
        <a:p>
          <a:pPr algn="ctr" rtl="0"/>
          <a:r>
            <a:rPr lang="en-US" sz="2000" b="1" dirty="0"/>
            <a:t>Tasks assigned to GAs should challenge you to levels of success that can be reached by building new and better skills…</a:t>
          </a:r>
        </a:p>
      </dgm:t>
    </dgm:pt>
    <dgm:pt modelId="{98837E95-370D-40F6-AE30-D1144231A449}" type="parTrans" cxnId="{2235270E-DA24-4D03-91A0-9F720D312470}">
      <dgm:prSet/>
      <dgm:spPr/>
      <dgm:t>
        <a:bodyPr/>
        <a:lstStyle/>
        <a:p>
          <a:endParaRPr lang="en-US"/>
        </a:p>
      </dgm:t>
    </dgm:pt>
    <dgm:pt modelId="{71B61DF4-35CC-4F8B-86E2-29CC767C5966}" type="sibTrans" cxnId="{2235270E-DA24-4D03-91A0-9F720D312470}">
      <dgm:prSet/>
      <dgm:spPr/>
      <dgm:t>
        <a:bodyPr/>
        <a:lstStyle/>
        <a:p>
          <a:endParaRPr lang="en-US"/>
        </a:p>
      </dgm:t>
    </dgm:pt>
    <dgm:pt modelId="{12F9D89F-9C3F-49BB-BC23-EA128C1E25CE}">
      <dgm:prSet custT="1"/>
      <dgm:spPr/>
      <dgm:t>
        <a:bodyPr/>
        <a:lstStyle/>
        <a:p>
          <a:pPr rtl="0"/>
          <a:endParaRPr lang="en-US" sz="1800" dirty="0"/>
        </a:p>
      </dgm:t>
    </dgm:pt>
    <dgm:pt modelId="{3A14C52F-DAE2-4721-97DE-3395516E8C26}" type="parTrans" cxnId="{EB9D84C1-F06C-4840-9D7B-B897B17A786C}">
      <dgm:prSet/>
      <dgm:spPr/>
      <dgm:t>
        <a:bodyPr/>
        <a:lstStyle/>
        <a:p>
          <a:endParaRPr lang="en-US"/>
        </a:p>
      </dgm:t>
    </dgm:pt>
    <dgm:pt modelId="{12E65886-91D5-4064-ABB2-40D6240A637A}" type="sibTrans" cxnId="{EB9D84C1-F06C-4840-9D7B-B897B17A786C}">
      <dgm:prSet/>
      <dgm:spPr/>
      <dgm:t>
        <a:bodyPr/>
        <a:lstStyle/>
        <a:p>
          <a:endParaRPr lang="en-US"/>
        </a:p>
      </dgm:t>
    </dgm:pt>
    <dgm:pt modelId="{06D46AB8-7DA1-4088-A3F4-338F36E28A42}">
      <dgm:prSet custT="1"/>
      <dgm:spPr/>
      <dgm:t>
        <a:bodyPr/>
        <a:lstStyle/>
        <a:p>
          <a:pPr rtl="0"/>
          <a:endParaRPr lang="en-US" sz="1800" dirty="0"/>
        </a:p>
      </dgm:t>
    </dgm:pt>
    <dgm:pt modelId="{10BE3C70-93B2-4701-B059-4AE0FB3D9EAF}" type="parTrans" cxnId="{82DAAB47-92D5-48DA-8CBE-2FE4D43F00F8}">
      <dgm:prSet/>
      <dgm:spPr/>
      <dgm:t>
        <a:bodyPr/>
        <a:lstStyle/>
        <a:p>
          <a:endParaRPr lang="en-US"/>
        </a:p>
      </dgm:t>
    </dgm:pt>
    <dgm:pt modelId="{0E3FE1B8-6E50-49D1-BB8A-64086182C9D2}" type="sibTrans" cxnId="{82DAAB47-92D5-48DA-8CBE-2FE4D43F00F8}">
      <dgm:prSet/>
      <dgm:spPr/>
      <dgm:t>
        <a:bodyPr/>
        <a:lstStyle/>
        <a:p>
          <a:endParaRPr lang="en-US"/>
        </a:p>
      </dgm:t>
    </dgm:pt>
    <dgm:pt modelId="{CB7A53CE-1690-44A8-9526-75D8A1DAF858}">
      <dgm:prSet custT="1"/>
      <dgm:spPr/>
      <dgm:t>
        <a:bodyPr/>
        <a:lstStyle/>
        <a:p>
          <a:pPr rtl="0"/>
          <a:endParaRPr lang="en-US" sz="1800" dirty="0"/>
        </a:p>
      </dgm:t>
    </dgm:pt>
    <dgm:pt modelId="{64AFDA2F-6E47-442F-89F9-6FDE9DCC314E}" type="parTrans" cxnId="{777BC99D-81C4-44A3-B6D2-31ADE884A9A9}">
      <dgm:prSet/>
      <dgm:spPr/>
      <dgm:t>
        <a:bodyPr/>
        <a:lstStyle/>
        <a:p>
          <a:endParaRPr lang="en-US"/>
        </a:p>
      </dgm:t>
    </dgm:pt>
    <dgm:pt modelId="{CA2B7257-4C0A-422E-91B0-A4E58CF17641}" type="sibTrans" cxnId="{777BC99D-81C4-44A3-B6D2-31ADE884A9A9}">
      <dgm:prSet/>
      <dgm:spPr/>
      <dgm:t>
        <a:bodyPr/>
        <a:lstStyle/>
        <a:p>
          <a:endParaRPr lang="en-US"/>
        </a:p>
      </dgm:t>
    </dgm:pt>
    <dgm:pt modelId="{A36474FF-2BD2-4F9B-878B-75050726F565}">
      <dgm:prSet custT="1"/>
      <dgm:spPr>
        <a:solidFill>
          <a:schemeClr val="accent2">
            <a:lumMod val="75000"/>
          </a:schemeClr>
        </a:solidFill>
      </dgm:spPr>
      <dgm:t>
        <a:bodyPr/>
        <a:lstStyle/>
        <a:p>
          <a:pPr algn="ctr" rtl="0"/>
          <a:r>
            <a:rPr lang="en-US" sz="2000" b="1" dirty="0"/>
            <a:t>Respect timelines and deadlines and comply with them</a:t>
          </a:r>
        </a:p>
      </dgm:t>
    </dgm:pt>
    <dgm:pt modelId="{8FDD6EFD-57B5-46F3-B46F-147D1EF47D47}" type="parTrans" cxnId="{20DA9A16-38A3-4993-BF21-697ED96D46C0}">
      <dgm:prSet/>
      <dgm:spPr/>
      <dgm:t>
        <a:bodyPr/>
        <a:lstStyle/>
        <a:p>
          <a:endParaRPr lang="en-US"/>
        </a:p>
      </dgm:t>
    </dgm:pt>
    <dgm:pt modelId="{1FDE8A57-0BE3-4FED-AE57-97F23F848875}" type="sibTrans" cxnId="{20DA9A16-38A3-4993-BF21-697ED96D46C0}">
      <dgm:prSet/>
      <dgm:spPr/>
      <dgm:t>
        <a:bodyPr/>
        <a:lstStyle/>
        <a:p>
          <a:endParaRPr lang="en-US"/>
        </a:p>
      </dgm:t>
    </dgm:pt>
    <dgm:pt modelId="{7250902B-C0F0-4B3D-AFA2-2D9CF9A77064}">
      <dgm:prSet custT="1"/>
      <dgm:spPr>
        <a:solidFill>
          <a:schemeClr val="accent2">
            <a:lumMod val="75000"/>
          </a:schemeClr>
        </a:solidFill>
      </dgm:spPr>
      <dgm:t>
        <a:bodyPr/>
        <a:lstStyle/>
        <a:p>
          <a:pPr algn="ctr" rtl="0"/>
          <a:r>
            <a:rPr lang="en-US" sz="2000" b="1" dirty="0"/>
            <a:t>What if this is not the case for you?</a:t>
          </a:r>
        </a:p>
      </dgm:t>
    </dgm:pt>
    <dgm:pt modelId="{1C107577-0461-46DA-B3A9-1CEEF6F6F5C7}" type="sibTrans" cxnId="{0BB20B8B-82BE-4CD1-86C7-0F40E9864E4A}">
      <dgm:prSet/>
      <dgm:spPr/>
      <dgm:t>
        <a:bodyPr/>
        <a:lstStyle/>
        <a:p>
          <a:endParaRPr lang="en-US"/>
        </a:p>
      </dgm:t>
    </dgm:pt>
    <dgm:pt modelId="{DC96790D-A4D4-42F0-8042-59800303F067}" type="parTrans" cxnId="{0BB20B8B-82BE-4CD1-86C7-0F40E9864E4A}">
      <dgm:prSet/>
      <dgm:spPr/>
      <dgm:t>
        <a:bodyPr/>
        <a:lstStyle/>
        <a:p>
          <a:endParaRPr lang="en-US"/>
        </a:p>
      </dgm:t>
    </dgm:pt>
    <dgm:pt modelId="{18B1E398-BF3E-4BB7-8F3C-0E2DB0723A5E}" type="pres">
      <dgm:prSet presAssocID="{939A834C-5C0F-4AF2-8865-D49EEAFD63B5}" presName="linear" presStyleCnt="0">
        <dgm:presLayoutVars>
          <dgm:animLvl val="lvl"/>
          <dgm:resizeHandles val="exact"/>
        </dgm:presLayoutVars>
      </dgm:prSet>
      <dgm:spPr/>
    </dgm:pt>
    <dgm:pt modelId="{0F6E8E21-2728-4E8E-86E4-C0CED2F49F6E}" type="pres">
      <dgm:prSet presAssocID="{A233B05C-27BE-49F7-B25A-6BACFEACA97E}" presName="parentText" presStyleLbl="node1" presStyleIdx="0" presStyleCnt="3" custLinFactNeighborX="-239" custLinFactNeighborY="25008">
        <dgm:presLayoutVars>
          <dgm:chMax val="0"/>
          <dgm:bulletEnabled val="1"/>
        </dgm:presLayoutVars>
      </dgm:prSet>
      <dgm:spPr/>
    </dgm:pt>
    <dgm:pt modelId="{E180A027-A878-407D-AEE3-A32A71E40559}" type="pres">
      <dgm:prSet presAssocID="{A233B05C-27BE-49F7-B25A-6BACFEACA97E}" presName="childText" presStyleLbl="revTx" presStyleIdx="0" presStyleCnt="2">
        <dgm:presLayoutVars>
          <dgm:bulletEnabled val="1"/>
        </dgm:presLayoutVars>
      </dgm:prSet>
      <dgm:spPr/>
    </dgm:pt>
    <dgm:pt modelId="{6A560549-8E40-4F1B-ACDB-34DC0E4827BF}" type="pres">
      <dgm:prSet presAssocID="{7250902B-C0F0-4B3D-AFA2-2D9CF9A77064}" presName="parentText" presStyleLbl="node1" presStyleIdx="1" presStyleCnt="3" custScaleX="82108" custScaleY="63816" custLinFactNeighborX="-6159" custLinFactNeighborY="-80401">
        <dgm:presLayoutVars>
          <dgm:chMax val="0"/>
          <dgm:bulletEnabled val="1"/>
        </dgm:presLayoutVars>
      </dgm:prSet>
      <dgm:spPr/>
    </dgm:pt>
    <dgm:pt modelId="{FEE770B2-FAA8-43CE-A9ED-83E10FFD867C}" type="pres">
      <dgm:prSet presAssocID="{7250902B-C0F0-4B3D-AFA2-2D9CF9A77064}" presName="childText" presStyleLbl="revTx" presStyleIdx="1" presStyleCnt="2">
        <dgm:presLayoutVars>
          <dgm:bulletEnabled val="1"/>
        </dgm:presLayoutVars>
      </dgm:prSet>
      <dgm:spPr/>
    </dgm:pt>
    <dgm:pt modelId="{3CE04339-2C4E-4CF7-B2D6-C66618FF6FDF}" type="pres">
      <dgm:prSet presAssocID="{A36474FF-2BD2-4F9B-878B-75050726F565}" presName="parentText" presStyleLbl="node1" presStyleIdx="2" presStyleCnt="3" custScaleX="99894" custScaleY="70391" custLinFactNeighborX="-53" custLinFactNeighborY="-82014">
        <dgm:presLayoutVars>
          <dgm:chMax val="0"/>
          <dgm:bulletEnabled val="1"/>
        </dgm:presLayoutVars>
      </dgm:prSet>
      <dgm:spPr/>
    </dgm:pt>
  </dgm:ptLst>
  <dgm:cxnLst>
    <dgm:cxn modelId="{2235270E-DA24-4D03-91A0-9F720D312470}" srcId="{939A834C-5C0F-4AF2-8865-D49EEAFD63B5}" destId="{A233B05C-27BE-49F7-B25A-6BACFEACA97E}" srcOrd="0" destOrd="0" parTransId="{98837E95-370D-40F6-AE30-D1144231A449}" sibTransId="{71B61DF4-35CC-4F8B-86E2-29CC767C5966}"/>
    <dgm:cxn modelId="{20DA9A16-38A3-4993-BF21-697ED96D46C0}" srcId="{939A834C-5C0F-4AF2-8865-D49EEAFD63B5}" destId="{A36474FF-2BD2-4F9B-878B-75050726F565}" srcOrd="2" destOrd="0" parTransId="{8FDD6EFD-57B5-46F3-B46F-147D1EF47D47}" sibTransId="{1FDE8A57-0BE3-4FED-AE57-97F23F848875}"/>
    <dgm:cxn modelId="{1A889624-AF83-43F7-A4F9-A824BB26B655}" type="presOf" srcId="{939A834C-5C0F-4AF2-8865-D49EEAFD63B5}" destId="{18B1E398-BF3E-4BB7-8F3C-0E2DB0723A5E}" srcOrd="0" destOrd="0" presId="urn:microsoft.com/office/officeart/2005/8/layout/vList2"/>
    <dgm:cxn modelId="{C73E7164-A8C5-4C85-85D6-54BDF0C46D95}" type="presOf" srcId="{A233B05C-27BE-49F7-B25A-6BACFEACA97E}" destId="{0F6E8E21-2728-4E8E-86E4-C0CED2F49F6E}" srcOrd="0" destOrd="0" presId="urn:microsoft.com/office/officeart/2005/8/layout/vList2"/>
    <dgm:cxn modelId="{82DAAB47-92D5-48DA-8CBE-2FE4D43F00F8}" srcId="{A233B05C-27BE-49F7-B25A-6BACFEACA97E}" destId="{06D46AB8-7DA1-4088-A3F4-338F36E28A42}" srcOrd="1" destOrd="0" parTransId="{10BE3C70-93B2-4701-B059-4AE0FB3D9EAF}" sibTransId="{0E3FE1B8-6E50-49D1-BB8A-64086182C9D2}"/>
    <dgm:cxn modelId="{9B0D2070-7A79-43DD-A045-20A8EFA5C095}" type="presOf" srcId="{CB7A53CE-1690-44A8-9526-75D8A1DAF858}" destId="{FEE770B2-FAA8-43CE-A9ED-83E10FFD867C}" srcOrd="0" destOrd="0" presId="urn:microsoft.com/office/officeart/2005/8/layout/vList2"/>
    <dgm:cxn modelId="{B0501E55-795E-4643-90BC-995D055C4CAD}" type="presOf" srcId="{12F9D89F-9C3F-49BB-BC23-EA128C1E25CE}" destId="{E180A027-A878-407D-AEE3-A32A71E40559}" srcOrd="0" destOrd="0" presId="urn:microsoft.com/office/officeart/2005/8/layout/vList2"/>
    <dgm:cxn modelId="{9FAC2B87-D6F0-4726-8E11-BFD673EA44F4}" type="presOf" srcId="{7250902B-C0F0-4B3D-AFA2-2D9CF9A77064}" destId="{6A560549-8E40-4F1B-ACDB-34DC0E4827BF}" srcOrd="0" destOrd="0" presId="urn:microsoft.com/office/officeart/2005/8/layout/vList2"/>
    <dgm:cxn modelId="{0BB20B8B-82BE-4CD1-86C7-0F40E9864E4A}" srcId="{939A834C-5C0F-4AF2-8865-D49EEAFD63B5}" destId="{7250902B-C0F0-4B3D-AFA2-2D9CF9A77064}" srcOrd="1" destOrd="0" parTransId="{DC96790D-A4D4-42F0-8042-59800303F067}" sibTransId="{1C107577-0461-46DA-B3A9-1CEEF6F6F5C7}"/>
    <dgm:cxn modelId="{777BC99D-81C4-44A3-B6D2-31ADE884A9A9}" srcId="{7250902B-C0F0-4B3D-AFA2-2D9CF9A77064}" destId="{CB7A53CE-1690-44A8-9526-75D8A1DAF858}" srcOrd="0" destOrd="0" parTransId="{64AFDA2F-6E47-442F-89F9-6FDE9DCC314E}" sibTransId="{CA2B7257-4C0A-422E-91B0-A4E58CF17641}"/>
    <dgm:cxn modelId="{D6D8C49E-11D7-4F2D-80BE-AB5530F37321}" type="presOf" srcId="{A36474FF-2BD2-4F9B-878B-75050726F565}" destId="{3CE04339-2C4E-4CF7-B2D6-C66618FF6FDF}" srcOrd="0" destOrd="0" presId="urn:microsoft.com/office/officeart/2005/8/layout/vList2"/>
    <dgm:cxn modelId="{7116F8BD-2F6F-41A0-A4C5-A99175E1B31D}" type="presOf" srcId="{06D46AB8-7DA1-4088-A3F4-338F36E28A42}" destId="{E180A027-A878-407D-AEE3-A32A71E40559}" srcOrd="0" destOrd="1" presId="urn:microsoft.com/office/officeart/2005/8/layout/vList2"/>
    <dgm:cxn modelId="{EB9D84C1-F06C-4840-9D7B-B897B17A786C}" srcId="{A233B05C-27BE-49F7-B25A-6BACFEACA97E}" destId="{12F9D89F-9C3F-49BB-BC23-EA128C1E25CE}" srcOrd="0" destOrd="0" parTransId="{3A14C52F-DAE2-4721-97DE-3395516E8C26}" sibTransId="{12E65886-91D5-4064-ABB2-40D6240A637A}"/>
    <dgm:cxn modelId="{5ACDEA0C-7111-4CCA-B8DC-8061E97C5282}" type="presParOf" srcId="{18B1E398-BF3E-4BB7-8F3C-0E2DB0723A5E}" destId="{0F6E8E21-2728-4E8E-86E4-C0CED2F49F6E}" srcOrd="0" destOrd="0" presId="urn:microsoft.com/office/officeart/2005/8/layout/vList2"/>
    <dgm:cxn modelId="{B6430ED1-A8DF-4FCE-BAD9-8C0DF03C1157}" type="presParOf" srcId="{18B1E398-BF3E-4BB7-8F3C-0E2DB0723A5E}" destId="{E180A027-A878-407D-AEE3-A32A71E40559}" srcOrd="1" destOrd="0" presId="urn:microsoft.com/office/officeart/2005/8/layout/vList2"/>
    <dgm:cxn modelId="{16949F90-5E76-4D6D-B741-FC5037D6AAA7}" type="presParOf" srcId="{18B1E398-BF3E-4BB7-8F3C-0E2DB0723A5E}" destId="{6A560549-8E40-4F1B-ACDB-34DC0E4827BF}" srcOrd="2" destOrd="0" presId="urn:microsoft.com/office/officeart/2005/8/layout/vList2"/>
    <dgm:cxn modelId="{3F25DF41-E402-454D-AB0D-891E9731D27B}" type="presParOf" srcId="{18B1E398-BF3E-4BB7-8F3C-0E2DB0723A5E}" destId="{FEE770B2-FAA8-43CE-A9ED-83E10FFD867C}" srcOrd="3" destOrd="0" presId="urn:microsoft.com/office/officeart/2005/8/layout/vList2"/>
    <dgm:cxn modelId="{056B90CE-A9F4-452A-9FA1-109BC39B60F0}" type="presParOf" srcId="{18B1E398-BF3E-4BB7-8F3C-0E2DB0723A5E}" destId="{3CE04339-2C4E-4CF7-B2D6-C66618FF6FD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46CD207-0B05-428B-8384-C897D38B96C9}" type="doc">
      <dgm:prSet loTypeId="urn:microsoft.com/office/officeart/2005/8/layout/hierarchy3" loCatId="hierarchy" qsTypeId="urn:microsoft.com/office/officeart/2005/8/quickstyle/3d3" qsCatId="3D" csTypeId="urn:microsoft.com/office/officeart/2005/8/colors/accent1_2" csCatId="accent1" phldr="1"/>
      <dgm:spPr/>
      <dgm:t>
        <a:bodyPr/>
        <a:lstStyle/>
        <a:p>
          <a:endParaRPr lang="en-US"/>
        </a:p>
      </dgm:t>
    </dgm:pt>
    <dgm:pt modelId="{F9B723B9-C9A7-41CE-8356-E583BD549AD2}">
      <dgm:prSet/>
      <dgm:spPr>
        <a:solidFill>
          <a:schemeClr val="accent2">
            <a:lumMod val="75000"/>
          </a:schemeClr>
        </a:solidFill>
      </dgm:spPr>
      <dgm:t>
        <a:bodyPr/>
        <a:lstStyle/>
        <a:p>
          <a:pPr rtl="0"/>
          <a:r>
            <a:rPr lang="en-US" b="1" dirty="0"/>
            <a:t>Some GA positions require more supervision, others less.  Generally, the level of supervision provided during your GA changes, depending on outcomes. </a:t>
          </a:r>
        </a:p>
      </dgm:t>
    </dgm:pt>
    <dgm:pt modelId="{C6AC2E97-C7D3-4759-AB1C-F1A30BB962A7}" type="parTrans" cxnId="{61150427-FE51-486C-9383-C8411D0E4B0F}">
      <dgm:prSet/>
      <dgm:spPr/>
      <dgm:t>
        <a:bodyPr/>
        <a:lstStyle/>
        <a:p>
          <a:endParaRPr lang="en-US"/>
        </a:p>
      </dgm:t>
    </dgm:pt>
    <dgm:pt modelId="{D180E19E-7AC3-459A-A488-57CAFE8B7E8C}" type="sibTrans" cxnId="{61150427-FE51-486C-9383-C8411D0E4B0F}">
      <dgm:prSet/>
      <dgm:spPr/>
      <dgm:t>
        <a:bodyPr/>
        <a:lstStyle/>
        <a:p>
          <a:endParaRPr lang="en-US"/>
        </a:p>
      </dgm:t>
    </dgm:pt>
    <dgm:pt modelId="{B8BF4600-BFDA-4F1F-BC0E-72329E37AF7F}">
      <dgm:prSet custT="1"/>
      <dgm:spPr/>
      <dgm:t>
        <a:bodyPr/>
        <a:lstStyle/>
        <a:p>
          <a:pPr rtl="0"/>
          <a:r>
            <a:rPr lang="en-US" sz="1300" dirty="0"/>
            <a:t>As your skills/outcomes improve, supervision may be less necessary</a:t>
          </a:r>
        </a:p>
      </dgm:t>
    </dgm:pt>
    <dgm:pt modelId="{250D198F-AAC6-4791-AD71-084AFD2483F0}" type="parTrans" cxnId="{DAC3B302-84FC-4387-B60F-EA7158F04FE6}">
      <dgm:prSet/>
      <dgm:spPr/>
      <dgm:t>
        <a:bodyPr/>
        <a:lstStyle/>
        <a:p>
          <a:endParaRPr lang="en-US"/>
        </a:p>
      </dgm:t>
    </dgm:pt>
    <dgm:pt modelId="{16D07AC9-D5F0-4D4D-8585-CD124CF01A45}" type="sibTrans" cxnId="{DAC3B302-84FC-4387-B60F-EA7158F04FE6}">
      <dgm:prSet/>
      <dgm:spPr/>
      <dgm:t>
        <a:bodyPr/>
        <a:lstStyle/>
        <a:p>
          <a:endParaRPr lang="en-US"/>
        </a:p>
      </dgm:t>
    </dgm:pt>
    <dgm:pt modelId="{7EC6E30A-D5D4-4630-9E03-3FD73FC8188E}">
      <dgm:prSet custT="1"/>
      <dgm:spPr/>
      <dgm:t>
        <a:bodyPr/>
        <a:lstStyle/>
        <a:p>
          <a:pPr rtl="0"/>
          <a:r>
            <a:rPr lang="en-US" sz="1300" dirty="0"/>
            <a:t>You should seek the level of supervision you need for success over the course of your GA (early, middle, late)</a:t>
          </a:r>
        </a:p>
      </dgm:t>
    </dgm:pt>
    <dgm:pt modelId="{63F93177-9FA3-43C4-B40F-04990D32518C}" type="parTrans" cxnId="{93DF6A40-BEC0-4095-BBA5-2263C0ED2983}">
      <dgm:prSet/>
      <dgm:spPr/>
      <dgm:t>
        <a:bodyPr/>
        <a:lstStyle/>
        <a:p>
          <a:endParaRPr lang="en-US"/>
        </a:p>
      </dgm:t>
    </dgm:pt>
    <dgm:pt modelId="{DA00D58B-4903-4ABC-B641-B5C7DE6927EF}" type="sibTrans" cxnId="{93DF6A40-BEC0-4095-BBA5-2263C0ED2983}">
      <dgm:prSet/>
      <dgm:spPr/>
      <dgm:t>
        <a:bodyPr/>
        <a:lstStyle/>
        <a:p>
          <a:endParaRPr lang="en-US"/>
        </a:p>
      </dgm:t>
    </dgm:pt>
    <dgm:pt modelId="{432C7880-34DB-49AA-A5F0-D30A55B0AC51}">
      <dgm:prSet custT="1"/>
      <dgm:spPr/>
      <dgm:t>
        <a:bodyPr/>
        <a:lstStyle/>
        <a:p>
          <a:pPr rtl="0"/>
          <a:r>
            <a:rPr lang="en-US" sz="1300" dirty="0"/>
            <a:t>Supervision should be available to you if you need it; if not, take the initiative to ask for it</a:t>
          </a:r>
        </a:p>
      </dgm:t>
    </dgm:pt>
    <dgm:pt modelId="{155CC13E-5737-4D1C-8B17-3E4919CC72B7}" type="parTrans" cxnId="{C77790C6-653C-4E86-AA6F-0E78DCC89BEA}">
      <dgm:prSet/>
      <dgm:spPr/>
      <dgm:t>
        <a:bodyPr/>
        <a:lstStyle/>
        <a:p>
          <a:endParaRPr lang="en-US"/>
        </a:p>
      </dgm:t>
    </dgm:pt>
    <dgm:pt modelId="{F3F40E7C-EF23-4C91-BE89-31BE2486B119}" type="sibTrans" cxnId="{C77790C6-653C-4E86-AA6F-0E78DCC89BEA}">
      <dgm:prSet/>
      <dgm:spPr/>
      <dgm:t>
        <a:bodyPr/>
        <a:lstStyle/>
        <a:p>
          <a:endParaRPr lang="en-US"/>
        </a:p>
      </dgm:t>
    </dgm:pt>
    <dgm:pt modelId="{EC159521-2F85-42B0-B03B-3A579873FD3B}">
      <dgm:prSet/>
      <dgm:spPr>
        <a:solidFill>
          <a:schemeClr val="accent2">
            <a:lumMod val="75000"/>
          </a:schemeClr>
        </a:solidFill>
      </dgm:spPr>
      <dgm:t>
        <a:bodyPr/>
        <a:lstStyle/>
        <a:p>
          <a:pPr rtl="0"/>
          <a:r>
            <a:rPr lang="en-US" b="1" dirty="0"/>
            <a:t>All supervisors should provide you feedback (formal and informal) on a regular basis.</a:t>
          </a:r>
        </a:p>
      </dgm:t>
    </dgm:pt>
    <dgm:pt modelId="{72ECBFF2-6BDD-49EA-9FA5-0009DE321115}" type="parTrans" cxnId="{CBBAB461-5E7A-4C92-8C23-115C0B9C7978}">
      <dgm:prSet/>
      <dgm:spPr/>
      <dgm:t>
        <a:bodyPr/>
        <a:lstStyle/>
        <a:p>
          <a:endParaRPr lang="en-US"/>
        </a:p>
      </dgm:t>
    </dgm:pt>
    <dgm:pt modelId="{10D0DE45-55AB-4D22-83E5-DABCCEF4EA88}" type="sibTrans" cxnId="{CBBAB461-5E7A-4C92-8C23-115C0B9C7978}">
      <dgm:prSet/>
      <dgm:spPr/>
      <dgm:t>
        <a:bodyPr/>
        <a:lstStyle/>
        <a:p>
          <a:endParaRPr lang="en-US"/>
        </a:p>
      </dgm:t>
    </dgm:pt>
    <dgm:pt modelId="{CEF7D766-62C7-4BFB-8170-2989B91AAC98}">
      <dgm:prSet custT="1"/>
      <dgm:spPr/>
      <dgm:t>
        <a:bodyPr/>
        <a:lstStyle/>
        <a:p>
          <a:pPr rtl="0"/>
          <a:r>
            <a:rPr lang="en-US" sz="1300" dirty="0"/>
            <a:t>Weekly meetings as needed</a:t>
          </a:r>
        </a:p>
      </dgm:t>
    </dgm:pt>
    <dgm:pt modelId="{FCE2C187-9234-46DB-8758-B0BE8C4D9BEC}" type="parTrans" cxnId="{05B35FE8-B246-4EF0-89A7-A0AC4FE22DD1}">
      <dgm:prSet/>
      <dgm:spPr/>
      <dgm:t>
        <a:bodyPr/>
        <a:lstStyle/>
        <a:p>
          <a:endParaRPr lang="en-US"/>
        </a:p>
      </dgm:t>
    </dgm:pt>
    <dgm:pt modelId="{CFE2F0B9-3158-4F1F-B9B0-E2D90A0F6E6E}" type="sibTrans" cxnId="{05B35FE8-B246-4EF0-89A7-A0AC4FE22DD1}">
      <dgm:prSet/>
      <dgm:spPr/>
      <dgm:t>
        <a:bodyPr/>
        <a:lstStyle/>
        <a:p>
          <a:endParaRPr lang="en-US"/>
        </a:p>
      </dgm:t>
    </dgm:pt>
    <dgm:pt modelId="{506C6106-CD56-46E1-AB0C-162B1F229C4E}">
      <dgm:prSet custT="1"/>
      <dgm:spPr/>
      <dgm:t>
        <a:bodyPr/>
        <a:lstStyle/>
        <a:p>
          <a:pPr rtl="0"/>
          <a:r>
            <a:rPr lang="en-US" sz="1300" dirty="0"/>
            <a:t>Seek opportunities to provide your supervisor feedback</a:t>
          </a:r>
        </a:p>
      </dgm:t>
    </dgm:pt>
    <dgm:pt modelId="{6FF75A93-0B56-4702-96B2-4C5023545CBC}" type="parTrans" cxnId="{8C6EBCD2-2905-4360-97EC-90EAEE6A4EED}">
      <dgm:prSet/>
      <dgm:spPr/>
      <dgm:t>
        <a:bodyPr/>
        <a:lstStyle/>
        <a:p>
          <a:endParaRPr lang="en-US"/>
        </a:p>
      </dgm:t>
    </dgm:pt>
    <dgm:pt modelId="{9FF83FC3-65DB-4E29-AE28-76C1F87E8622}" type="sibTrans" cxnId="{8C6EBCD2-2905-4360-97EC-90EAEE6A4EED}">
      <dgm:prSet/>
      <dgm:spPr/>
      <dgm:t>
        <a:bodyPr/>
        <a:lstStyle/>
        <a:p>
          <a:endParaRPr lang="en-US"/>
        </a:p>
      </dgm:t>
    </dgm:pt>
    <dgm:pt modelId="{80A8BDEF-779C-442B-9156-FD84179AACE3}">
      <dgm:prSet custT="1"/>
      <dgm:spPr/>
      <dgm:t>
        <a:bodyPr/>
        <a:lstStyle/>
        <a:p>
          <a:pPr rtl="0"/>
          <a:r>
            <a:rPr lang="en-US" sz="1300" dirty="0"/>
            <a:t>Without feedback, how do GAs and supervisors improve?</a:t>
          </a:r>
        </a:p>
      </dgm:t>
    </dgm:pt>
    <dgm:pt modelId="{0E830EE8-1029-4A7C-A270-CEFB74881997}" type="parTrans" cxnId="{745453C7-3F0F-4838-932E-DBD6BBC6EB5D}">
      <dgm:prSet/>
      <dgm:spPr/>
      <dgm:t>
        <a:bodyPr/>
        <a:lstStyle/>
        <a:p>
          <a:endParaRPr lang="en-US"/>
        </a:p>
      </dgm:t>
    </dgm:pt>
    <dgm:pt modelId="{1088CDB6-6295-4D1C-9E67-3BF76DB48334}" type="sibTrans" cxnId="{745453C7-3F0F-4838-932E-DBD6BBC6EB5D}">
      <dgm:prSet/>
      <dgm:spPr/>
      <dgm:t>
        <a:bodyPr/>
        <a:lstStyle/>
        <a:p>
          <a:endParaRPr lang="en-US"/>
        </a:p>
      </dgm:t>
    </dgm:pt>
    <dgm:pt modelId="{CC567DEA-D51C-4416-9570-883C3B20942B}" type="pres">
      <dgm:prSet presAssocID="{946CD207-0B05-428B-8384-C897D38B96C9}" presName="diagram" presStyleCnt="0">
        <dgm:presLayoutVars>
          <dgm:chPref val="1"/>
          <dgm:dir/>
          <dgm:animOne val="branch"/>
          <dgm:animLvl val="lvl"/>
          <dgm:resizeHandles/>
        </dgm:presLayoutVars>
      </dgm:prSet>
      <dgm:spPr/>
    </dgm:pt>
    <dgm:pt modelId="{69F5074E-B95E-40D8-908D-409DE961B0EA}" type="pres">
      <dgm:prSet presAssocID="{F9B723B9-C9A7-41CE-8356-E583BD549AD2}" presName="root" presStyleCnt="0"/>
      <dgm:spPr/>
    </dgm:pt>
    <dgm:pt modelId="{74CAEFAA-0DE2-43C9-9AD2-36C420BB8AC0}" type="pres">
      <dgm:prSet presAssocID="{F9B723B9-C9A7-41CE-8356-E583BD549AD2}" presName="rootComposite" presStyleCnt="0"/>
      <dgm:spPr/>
    </dgm:pt>
    <dgm:pt modelId="{6903F101-BA7A-4422-AABE-9F075969050A}" type="pres">
      <dgm:prSet presAssocID="{F9B723B9-C9A7-41CE-8356-E583BD549AD2}" presName="rootText" presStyleLbl="node1" presStyleIdx="0" presStyleCnt="2" custScaleX="142754" custScaleY="123094"/>
      <dgm:spPr/>
    </dgm:pt>
    <dgm:pt modelId="{931CA025-121E-4706-A8FB-2E2246E5EB47}" type="pres">
      <dgm:prSet presAssocID="{F9B723B9-C9A7-41CE-8356-E583BD549AD2}" presName="rootConnector" presStyleLbl="node1" presStyleIdx="0" presStyleCnt="2"/>
      <dgm:spPr/>
    </dgm:pt>
    <dgm:pt modelId="{F3E95BF3-1E9E-4C58-96B3-E75E5A5F6984}" type="pres">
      <dgm:prSet presAssocID="{F9B723B9-C9A7-41CE-8356-E583BD549AD2}" presName="childShape" presStyleCnt="0"/>
      <dgm:spPr/>
    </dgm:pt>
    <dgm:pt modelId="{9E12B0A2-7707-424B-AC54-58D2B046A57F}" type="pres">
      <dgm:prSet presAssocID="{250D198F-AAC6-4791-AD71-084AFD2483F0}" presName="Name13" presStyleLbl="parChTrans1D2" presStyleIdx="0" presStyleCnt="6"/>
      <dgm:spPr/>
    </dgm:pt>
    <dgm:pt modelId="{8AD01AAC-8DE0-4D7B-B508-9AED27305F05}" type="pres">
      <dgm:prSet presAssocID="{B8BF4600-BFDA-4F1F-BC0E-72329E37AF7F}" presName="childText" presStyleLbl="bgAcc1" presStyleIdx="0" presStyleCnt="6">
        <dgm:presLayoutVars>
          <dgm:bulletEnabled val="1"/>
        </dgm:presLayoutVars>
      </dgm:prSet>
      <dgm:spPr/>
    </dgm:pt>
    <dgm:pt modelId="{013FCFC3-D973-4DB4-88F8-593A41E5A7B3}" type="pres">
      <dgm:prSet presAssocID="{63F93177-9FA3-43C4-B40F-04990D32518C}" presName="Name13" presStyleLbl="parChTrans1D2" presStyleIdx="1" presStyleCnt="6"/>
      <dgm:spPr/>
    </dgm:pt>
    <dgm:pt modelId="{983D4264-B176-438A-B430-490BDB1C659E}" type="pres">
      <dgm:prSet presAssocID="{7EC6E30A-D5D4-4630-9E03-3FD73FC8188E}" presName="childText" presStyleLbl="bgAcc1" presStyleIdx="1" presStyleCnt="6" custScaleY="112977">
        <dgm:presLayoutVars>
          <dgm:bulletEnabled val="1"/>
        </dgm:presLayoutVars>
      </dgm:prSet>
      <dgm:spPr/>
    </dgm:pt>
    <dgm:pt modelId="{E8CF6165-E5F8-45D8-BD58-56AF42AA14E5}" type="pres">
      <dgm:prSet presAssocID="{155CC13E-5737-4D1C-8B17-3E4919CC72B7}" presName="Name13" presStyleLbl="parChTrans1D2" presStyleIdx="2" presStyleCnt="6"/>
      <dgm:spPr/>
    </dgm:pt>
    <dgm:pt modelId="{0E705E01-7937-47B5-AD8E-44C75DC35F6F}" type="pres">
      <dgm:prSet presAssocID="{432C7880-34DB-49AA-A5F0-D30A55B0AC51}" presName="childText" presStyleLbl="bgAcc1" presStyleIdx="2" presStyleCnt="6">
        <dgm:presLayoutVars>
          <dgm:bulletEnabled val="1"/>
        </dgm:presLayoutVars>
      </dgm:prSet>
      <dgm:spPr/>
    </dgm:pt>
    <dgm:pt modelId="{49C3809A-53C0-4F52-9BAB-F98DF1152582}" type="pres">
      <dgm:prSet presAssocID="{EC159521-2F85-42B0-B03B-3A579873FD3B}" presName="root" presStyleCnt="0"/>
      <dgm:spPr/>
    </dgm:pt>
    <dgm:pt modelId="{C014C49B-D4DF-46F4-92EA-E8811C11DD65}" type="pres">
      <dgm:prSet presAssocID="{EC159521-2F85-42B0-B03B-3A579873FD3B}" presName="rootComposite" presStyleCnt="0"/>
      <dgm:spPr/>
    </dgm:pt>
    <dgm:pt modelId="{F8C3AEE6-7E53-455F-8FC7-C42BD011F656}" type="pres">
      <dgm:prSet presAssocID="{EC159521-2F85-42B0-B03B-3A579873FD3B}" presName="rootText" presStyleLbl="node1" presStyleIdx="1" presStyleCnt="2" custScaleX="142754" custScaleY="123094"/>
      <dgm:spPr/>
    </dgm:pt>
    <dgm:pt modelId="{C6A43C7A-FF51-402D-82F7-99CABF6CD847}" type="pres">
      <dgm:prSet presAssocID="{EC159521-2F85-42B0-B03B-3A579873FD3B}" presName="rootConnector" presStyleLbl="node1" presStyleIdx="1" presStyleCnt="2"/>
      <dgm:spPr/>
    </dgm:pt>
    <dgm:pt modelId="{E6238C05-D7FB-4004-A4E7-F8C06349F81A}" type="pres">
      <dgm:prSet presAssocID="{EC159521-2F85-42B0-B03B-3A579873FD3B}" presName="childShape" presStyleCnt="0"/>
      <dgm:spPr/>
    </dgm:pt>
    <dgm:pt modelId="{7645E361-78C9-4108-BA16-2ABE2891DFEE}" type="pres">
      <dgm:prSet presAssocID="{FCE2C187-9234-46DB-8758-B0BE8C4D9BEC}" presName="Name13" presStyleLbl="parChTrans1D2" presStyleIdx="3" presStyleCnt="6"/>
      <dgm:spPr/>
    </dgm:pt>
    <dgm:pt modelId="{1C64F554-2FE0-477C-BF1B-AA76BC199A66}" type="pres">
      <dgm:prSet presAssocID="{CEF7D766-62C7-4BFB-8170-2989B91AAC98}" presName="childText" presStyleLbl="bgAcc1" presStyleIdx="3" presStyleCnt="6">
        <dgm:presLayoutVars>
          <dgm:bulletEnabled val="1"/>
        </dgm:presLayoutVars>
      </dgm:prSet>
      <dgm:spPr/>
    </dgm:pt>
    <dgm:pt modelId="{FA9BCFE6-875C-4E2A-88DE-67C606A76777}" type="pres">
      <dgm:prSet presAssocID="{6FF75A93-0B56-4702-96B2-4C5023545CBC}" presName="Name13" presStyleLbl="parChTrans1D2" presStyleIdx="4" presStyleCnt="6"/>
      <dgm:spPr/>
    </dgm:pt>
    <dgm:pt modelId="{01556FA7-200F-4CC7-8BA3-B1DBE317ADED}" type="pres">
      <dgm:prSet presAssocID="{506C6106-CD56-46E1-AB0C-162B1F229C4E}" presName="childText" presStyleLbl="bgAcc1" presStyleIdx="4" presStyleCnt="6">
        <dgm:presLayoutVars>
          <dgm:bulletEnabled val="1"/>
        </dgm:presLayoutVars>
      </dgm:prSet>
      <dgm:spPr/>
    </dgm:pt>
    <dgm:pt modelId="{1F4F62A6-398F-407F-AABB-FF4E98496527}" type="pres">
      <dgm:prSet presAssocID="{0E830EE8-1029-4A7C-A270-CEFB74881997}" presName="Name13" presStyleLbl="parChTrans1D2" presStyleIdx="5" presStyleCnt="6"/>
      <dgm:spPr/>
    </dgm:pt>
    <dgm:pt modelId="{1A3286CE-E356-475B-9C24-5180324E7E54}" type="pres">
      <dgm:prSet presAssocID="{80A8BDEF-779C-442B-9156-FD84179AACE3}" presName="childText" presStyleLbl="bgAcc1" presStyleIdx="5" presStyleCnt="6">
        <dgm:presLayoutVars>
          <dgm:bulletEnabled val="1"/>
        </dgm:presLayoutVars>
      </dgm:prSet>
      <dgm:spPr/>
    </dgm:pt>
  </dgm:ptLst>
  <dgm:cxnLst>
    <dgm:cxn modelId="{DAC3B302-84FC-4387-B60F-EA7158F04FE6}" srcId="{F9B723B9-C9A7-41CE-8356-E583BD549AD2}" destId="{B8BF4600-BFDA-4F1F-BC0E-72329E37AF7F}" srcOrd="0" destOrd="0" parTransId="{250D198F-AAC6-4791-AD71-084AFD2483F0}" sibTransId="{16D07AC9-D5F0-4D4D-8585-CD124CF01A45}"/>
    <dgm:cxn modelId="{53B90713-82D8-44F8-8035-FA587E50BE3F}" type="presOf" srcId="{CEF7D766-62C7-4BFB-8170-2989B91AAC98}" destId="{1C64F554-2FE0-477C-BF1B-AA76BC199A66}" srcOrd="0" destOrd="0" presId="urn:microsoft.com/office/officeart/2005/8/layout/hierarchy3"/>
    <dgm:cxn modelId="{61150427-FE51-486C-9383-C8411D0E4B0F}" srcId="{946CD207-0B05-428B-8384-C897D38B96C9}" destId="{F9B723B9-C9A7-41CE-8356-E583BD549AD2}" srcOrd="0" destOrd="0" parTransId="{C6AC2E97-C7D3-4759-AB1C-F1A30BB962A7}" sibTransId="{D180E19E-7AC3-459A-A488-57CAFE8B7E8C}"/>
    <dgm:cxn modelId="{FD5D1D29-D699-4BF5-99B4-252ED816861E}" type="presOf" srcId="{F9B723B9-C9A7-41CE-8356-E583BD549AD2}" destId="{931CA025-121E-4706-A8FB-2E2246E5EB47}" srcOrd="1" destOrd="0" presId="urn:microsoft.com/office/officeart/2005/8/layout/hierarchy3"/>
    <dgm:cxn modelId="{5FACE036-8D8E-426C-9D6A-7218E5ECD2B8}" type="presOf" srcId="{0E830EE8-1029-4A7C-A270-CEFB74881997}" destId="{1F4F62A6-398F-407F-AABB-FF4E98496527}" srcOrd="0" destOrd="0" presId="urn:microsoft.com/office/officeart/2005/8/layout/hierarchy3"/>
    <dgm:cxn modelId="{93DF6A40-BEC0-4095-BBA5-2263C0ED2983}" srcId="{F9B723B9-C9A7-41CE-8356-E583BD549AD2}" destId="{7EC6E30A-D5D4-4630-9E03-3FD73FC8188E}" srcOrd="1" destOrd="0" parTransId="{63F93177-9FA3-43C4-B40F-04990D32518C}" sibTransId="{DA00D58B-4903-4ABC-B641-B5C7DE6927EF}"/>
    <dgm:cxn modelId="{CBBAB461-5E7A-4C92-8C23-115C0B9C7978}" srcId="{946CD207-0B05-428B-8384-C897D38B96C9}" destId="{EC159521-2F85-42B0-B03B-3A579873FD3B}" srcOrd="1" destOrd="0" parTransId="{72ECBFF2-6BDD-49EA-9FA5-0009DE321115}" sibTransId="{10D0DE45-55AB-4D22-83E5-DABCCEF4EA88}"/>
    <dgm:cxn modelId="{3D221148-F073-430C-9A91-1EBE91C41681}" type="presOf" srcId="{F9B723B9-C9A7-41CE-8356-E583BD549AD2}" destId="{6903F101-BA7A-4422-AABE-9F075969050A}" srcOrd="0" destOrd="0" presId="urn:microsoft.com/office/officeart/2005/8/layout/hierarchy3"/>
    <dgm:cxn modelId="{149D1C6A-DEA9-40F8-86D3-174C2F7D2008}" type="presOf" srcId="{FCE2C187-9234-46DB-8758-B0BE8C4D9BEC}" destId="{7645E361-78C9-4108-BA16-2ABE2891DFEE}" srcOrd="0" destOrd="0" presId="urn:microsoft.com/office/officeart/2005/8/layout/hierarchy3"/>
    <dgm:cxn modelId="{B30E556C-AB58-415A-B209-E8FB3C074E4F}" type="presOf" srcId="{946CD207-0B05-428B-8384-C897D38B96C9}" destId="{CC567DEA-D51C-4416-9570-883C3B20942B}" srcOrd="0" destOrd="0" presId="urn:microsoft.com/office/officeart/2005/8/layout/hierarchy3"/>
    <dgm:cxn modelId="{04D50755-EB0E-46A6-9BF6-776D4ED1BD6C}" type="presOf" srcId="{506C6106-CD56-46E1-AB0C-162B1F229C4E}" destId="{01556FA7-200F-4CC7-8BA3-B1DBE317ADED}" srcOrd="0" destOrd="0" presId="urn:microsoft.com/office/officeart/2005/8/layout/hierarchy3"/>
    <dgm:cxn modelId="{CB8D0A58-4889-4BC4-88B3-83923BE39AF7}" type="presOf" srcId="{250D198F-AAC6-4791-AD71-084AFD2483F0}" destId="{9E12B0A2-7707-424B-AC54-58D2B046A57F}" srcOrd="0" destOrd="0" presId="urn:microsoft.com/office/officeart/2005/8/layout/hierarchy3"/>
    <dgm:cxn modelId="{9C6B5789-9095-4498-9668-AE972E8E4BA8}" type="presOf" srcId="{155CC13E-5737-4D1C-8B17-3E4919CC72B7}" destId="{E8CF6165-E5F8-45D8-BD58-56AF42AA14E5}" srcOrd="0" destOrd="0" presId="urn:microsoft.com/office/officeart/2005/8/layout/hierarchy3"/>
    <dgm:cxn modelId="{90589089-1C43-4B26-8B13-296E55B14EB1}" type="presOf" srcId="{EC159521-2F85-42B0-B03B-3A579873FD3B}" destId="{F8C3AEE6-7E53-455F-8FC7-C42BD011F656}" srcOrd="0" destOrd="0" presId="urn:microsoft.com/office/officeart/2005/8/layout/hierarchy3"/>
    <dgm:cxn modelId="{C0031C94-9A5E-4326-A521-CE1716DB7B7D}" type="presOf" srcId="{B8BF4600-BFDA-4F1F-BC0E-72329E37AF7F}" destId="{8AD01AAC-8DE0-4D7B-B508-9AED27305F05}" srcOrd="0" destOrd="0" presId="urn:microsoft.com/office/officeart/2005/8/layout/hierarchy3"/>
    <dgm:cxn modelId="{BB71489A-1BD9-4009-9E60-2A3D77512544}" type="presOf" srcId="{6FF75A93-0B56-4702-96B2-4C5023545CBC}" destId="{FA9BCFE6-875C-4E2A-88DE-67C606A76777}" srcOrd="0" destOrd="0" presId="urn:microsoft.com/office/officeart/2005/8/layout/hierarchy3"/>
    <dgm:cxn modelId="{CE2952A4-7091-4156-8EF6-FB6591FC73F0}" type="presOf" srcId="{EC159521-2F85-42B0-B03B-3A579873FD3B}" destId="{C6A43C7A-FF51-402D-82F7-99CABF6CD847}" srcOrd="1" destOrd="0" presId="urn:microsoft.com/office/officeart/2005/8/layout/hierarchy3"/>
    <dgm:cxn modelId="{5B5F02A5-73EA-451F-8382-D0182CDE9B89}" type="presOf" srcId="{432C7880-34DB-49AA-A5F0-D30A55B0AC51}" destId="{0E705E01-7937-47B5-AD8E-44C75DC35F6F}" srcOrd="0" destOrd="0" presId="urn:microsoft.com/office/officeart/2005/8/layout/hierarchy3"/>
    <dgm:cxn modelId="{C77790C6-653C-4E86-AA6F-0E78DCC89BEA}" srcId="{F9B723B9-C9A7-41CE-8356-E583BD549AD2}" destId="{432C7880-34DB-49AA-A5F0-D30A55B0AC51}" srcOrd="2" destOrd="0" parTransId="{155CC13E-5737-4D1C-8B17-3E4919CC72B7}" sibTransId="{F3F40E7C-EF23-4C91-BE89-31BE2486B119}"/>
    <dgm:cxn modelId="{745453C7-3F0F-4838-932E-DBD6BBC6EB5D}" srcId="{EC159521-2F85-42B0-B03B-3A579873FD3B}" destId="{80A8BDEF-779C-442B-9156-FD84179AACE3}" srcOrd="2" destOrd="0" parTransId="{0E830EE8-1029-4A7C-A270-CEFB74881997}" sibTransId="{1088CDB6-6295-4D1C-9E67-3BF76DB48334}"/>
    <dgm:cxn modelId="{37CE8BC9-2B58-40D4-974E-E03C4390D13C}" type="presOf" srcId="{7EC6E30A-D5D4-4630-9E03-3FD73FC8188E}" destId="{983D4264-B176-438A-B430-490BDB1C659E}" srcOrd="0" destOrd="0" presId="urn:microsoft.com/office/officeart/2005/8/layout/hierarchy3"/>
    <dgm:cxn modelId="{225A69D0-FBEC-413D-9C7D-E2CCBC8D2856}" type="presOf" srcId="{80A8BDEF-779C-442B-9156-FD84179AACE3}" destId="{1A3286CE-E356-475B-9C24-5180324E7E54}" srcOrd="0" destOrd="0" presId="urn:microsoft.com/office/officeart/2005/8/layout/hierarchy3"/>
    <dgm:cxn modelId="{8C6EBCD2-2905-4360-97EC-90EAEE6A4EED}" srcId="{EC159521-2F85-42B0-B03B-3A579873FD3B}" destId="{506C6106-CD56-46E1-AB0C-162B1F229C4E}" srcOrd="1" destOrd="0" parTransId="{6FF75A93-0B56-4702-96B2-4C5023545CBC}" sibTransId="{9FF83FC3-65DB-4E29-AE28-76C1F87E8622}"/>
    <dgm:cxn modelId="{05B35FE8-B246-4EF0-89A7-A0AC4FE22DD1}" srcId="{EC159521-2F85-42B0-B03B-3A579873FD3B}" destId="{CEF7D766-62C7-4BFB-8170-2989B91AAC98}" srcOrd="0" destOrd="0" parTransId="{FCE2C187-9234-46DB-8758-B0BE8C4D9BEC}" sibTransId="{CFE2F0B9-3158-4F1F-B9B0-E2D90A0F6E6E}"/>
    <dgm:cxn modelId="{A5B37CED-3E67-4873-925A-9E3012F1BAE4}" type="presOf" srcId="{63F93177-9FA3-43C4-B40F-04990D32518C}" destId="{013FCFC3-D973-4DB4-88F8-593A41E5A7B3}" srcOrd="0" destOrd="0" presId="urn:microsoft.com/office/officeart/2005/8/layout/hierarchy3"/>
    <dgm:cxn modelId="{4268510D-9925-42DC-98E8-09058EFABACE}" type="presParOf" srcId="{CC567DEA-D51C-4416-9570-883C3B20942B}" destId="{69F5074E-B95E-40D8-908D-409DE961B0EA}" srcOrd="0" destOrd="0" presId="urn:microsoft.com/office/officeart/2005/8/layout/hierarchy3"/>
    <dgm:cxn modelId="{05DF9015-7D85-45AF-9A25-29A568B5EF39}" type="presParOf" srcId="{69F5074E-B95E-40D8-908D-409DE961B0EA}" destId="{74CAEFAA-0DE2-43C9-9AD2-36C420BB8AC0}" srcOrd="0" destOrd="0" presId="urn:microsoft.com/office/officeart/2005/8/layout/hierarchy3"/>
    <dgm:cxn modelId="{D356FEB4-755F-43E4-ACEF-2082A7B6BB7B}" type="presParOf" srcId="{74CAEFAA-0DE2-43C9-9AD2-36C420BB8AC0}" destId="{6903F101-BA7A-4422-AABE-9F075969050A}" srcOrd="0" destOrd="0" presId="urn:microsoft.com/office/officeart/2005/8/layout/hierarchy3"/>
    <dgm:cxn modelId="{31E239CE-11A7-4E30-AC00-BD5F606094AE}" type="presParOf" srcId="{74CAEFAA-0DE2-43C9-9AD2-36C420BB8AC0}" destId="{931CA025-121E-4706-A8FB-2E2246E5EB47}" srcOrd="1" destOrd="0" presId="urn:microsoft.com/office/officeart/2005/8/layout/hierarchy3"/>
    <dgm:cxn modelId="{238BDDDB-5886-4593-8455-5F7A3C62AFDA}" type="presParOf" srcId="{69F5074E-B95E-40D8-908D-409DE961B0EA}" destId="{F3E95BF3-1E9E-4C58-96B3-E75E5A5F6984}" srcOrd="1" destOrd="0" presId="urn:microsoft.com/office/officeart/2005/8/layout/hierarchy3"/>
    <dgm:cxn modelId="{B311E6F5-8D1F-4097-BF77-FD9DE26CA3EB}" type="presParOf" srcId="{F3E95BF3-1E9E-4C58-96B3-E75E5A5F6984}" destId="{9E12B0A2-7707-424B-AC54-58D2B046A57F}" srcOrd="0" destOrd="0" presId="urn:microsoft.com/office/officeart/2005/8/layout/hierarchy3"/>
    <dgm:cxn modelId="{9E71288B-9E09-49BC-BEEB-0B801D1F6576}" type="presParOf" srcId="{F3E95BF3-1E9E-4C58-96B3-E75E5A5F6984}" destId="{8AD01AAC-8DE0-4D7B-B508-9AED27305F05}" srcOrd="1" destOrd="0" presId="urn:microsoft.com/office/officeart/2005/8/layout/hierarchy3"/>
    <dgm:cxn modelId="{058230CE-0AB6-45DD-AD2A-26F43AA009CE}" type="presParOf" srcId="{F3E95BF3-1E9E-4C58-96B3-E75E5A5F6984}" destId="{013FCFC3-D973-4DB4-88F8-593A41E5A7B3}" srcOrd="2" destOrd="0" presId="urn:microsoft.com/office/officeart/2005/8/layout/hierarchy3"/>
    <dgm:cxn modelId="{EEB4D79B-A305-4B2E-9996-6F4484B37CDD}" type="presParOf" srcId="{F3E95BF3-1E9E-4C58-96B3-E75E5A5F6984}" destId="{983D4264-B176-438A-B430-490BDB1C659E}" srcOrd="3" destOrd="0" presId="urn:microsoft.com/office/officeart/2005/8/layout/hierarchy3"/>
    <dgm:cxn modelId="{448A9730-71B4-47FB-B0B1-82BAACCDAC8A}" type="presParOf" srcId="{F3E95BF3-1E9E-4C58-96B3-E75E5A5F6984}" destId="{E8CF6165-E5F8-45D8-BD58-56AF42AA14E5}" srcOrd="4" destOrd="0" presId="urn:microsoft.com/office/officeart/2005/8/layout/hierarchy3"/>
    <dgm:cxn modelId="{E85F708C-0A54-458A-B705-99E9DB3EEBE4}" type="presParOf" srcId="{F3E95BF3-1E9E-4C58-96B3-E75E5A5F6984}" destId="{0E705E01-7937-47B5-AD8E-44C75DC35F6F}" srcOrd="5" destOrd="0" presId="urn:microsoft.com/office/officeart/2005/8/layout/hierarchy3"/>
    <dgm:cxn modelId="{E7E55E7F-17E1-4BA2-8E2D-7507BF04EF69}" type="presParOf" srcId="{CC567DEA-D51C-4416-9570-883C3B20942B}" destId="{49C3809A-53C0-4F52-9BAB-F98DF1152582}" srcOrd="1" destOrd="0" presId="urn:microsoft.com/office/officeart/2005/8/layout/hierarchy3"/>
    <dgm:cxn modelId="{0757D67B-AD07-46C4-B372-A0A1FA70DF22}" type="presParOf" srcId="{49C3809A-53C0-4F52-9BAB-F98DF1152582}" destId="{C014C49B-D4DF-46F4-92EA-E8811C11DD65}" srcOrd="0" destOrd="0" presId="urn:microsoft.com/office/officeart/2005/8/layout/hierarchy3"/>
    <dgm:cxn modelId="{75C0873D-A793-44DD-9DE8-55AD13E8075A}" type="presParOf" srcId="{C014C49B-D4DF-46F4-92EA-E8811C11DD65}" destId="{F8C3AEE6-7E53-455F-8FC7-C42BD011F656}" srcOrd="0" destOrd="0" presId="urn:microsoft.com/office/officeart/2005/8/layout/hierarchy3"/>
    <dgm:cxn modelId="{633935E2-3BD9-4303-A104-61B494F710E0}" type="presParOf" srcId="{C014C49B-D4DF-46F4-92EA-E8811C11DD65}" destId="{C6A43C7A-FF51-402D-82F7-99CABF6CD847}" srcOrd="1" destOrd="0" presId="urn:microsoft.com/office/officeart/2005/8/layout/hierarchy3"/>
    <dgm:cxn modelId="{F2843B72-CB4B-46FD-91CD-A5A9AFE9FF8D}" type="presParOf" srcId="{49C3809A-53C0-4F52-9BAB-F98DF1152582}" destId="{E6238C05-D7FB-4004-A4E7-F8C06349F81A}" srcOrd="1" destOrd="0" presId="urn:microsoft.com/office/officeart/2005/8/layout/hierarchy3"/>
    <dgm:cxn modelId="{DA654A75-7BE4-4BBB-81E0-7926B1F87671}" type="presParOf" srcId="{E6238C05-D7FB-4004-A4E7-F8C06349F81A}" destId="{7645E361-78C9-4108-BA16-2ABE2891DFEE}" srcOrd="0" destOrd="0" presId="urn:microsoft.com/office/officeart/2005/8/layout/hierarchy3"/>
    <dgm:cxn modelId="{2C2556BF-664E-4829-A7AE-251CF538C1EF}" type="presParOf" srcId="{E6238C05-D7FB-4004-A4E7-F8C06349F81A}" destId="{1C64F554-2FE0-477C-BF1B-AA76BC199A66}" srcOrd="1" destOrd="0" presId="urn:microsoft.com/office/officeart/2005/8/layout/hierarchy3"/>
    <dgm:cxn modelId="{1BD3299E-D1EF-4D85-9D96-9029E6FA695B}" type="presParOf" srcId="{E6238C05-D7FB-4004-A4E7-F8C06349F81A}" destId="{FA9BCFE6-875C-4E2A-88DE-67C606A76777}" srcOrd="2" destOrd="0" presId="urn:microsoft.com/office/officeart/2005/8/layout/hierarchy3"/>
    <dgm:cxn modelId="{93B488D0-BD9C-42AC-9BDE-ABC3B5FB27F5}" type="presParOf" srcId="{E6238C05-D7FB-4004-A4E7-F8C06349F81A}" destId="{01556FA7-200F-4CC7-8BA3-B1DBE317ADED}" srcOrd="3" destOrd="0" presId="urn:microsoft.com/office/officeart/2005/8/layout/hierarchy3"/>
    <dgm:cxn modelId="{1D1B962D-FD95-452C-92D6-ED6E617AA177}" type="presParOf" srcId="{E6238C05-D7FB-4004-A4E7-F8C06349F81A}" destId="{1F4F62A6-398F-407F-AABB-FF4E98496527}" srcOrd="4" destOrd="0" presId="urn:microsoft.com/office/officeart/2005/8/layout/hierarchy3"/>
    <dgm:cxn modelId="{B5F63FD9-2B5A-433F-BF2C-B3F7069EADF1}" type="presParOf" srcId="{E6238C05-D7FB-4004-A4E7-F8C06349F81A}" destId="{1A3286CE-E356-475B-9C24-5180324E7E54}"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ED2631B-620E-4F53-BCB5-3DA8A5802CA9}" type="doc">
      <dgm:prSet loTypeId="urn:microsoft.com/office/officeart/2005/8/layout/process4" loCatId="list" qsTypeId="urn:microsoft.com/office/officeart/2005/8/quickstyle/3d2" qsCatId="3D" csTypeId="urn:microsoft.com/office/officeart/2005/8/colors/accent1_2" csCatId="accent1" phldr="1"/>
      <dgm:spPr/>
      <dgm:t>
        <a:bodyPr/>
        <a:lstStyle/>
        <a:p>
          <a:endParaRPr lang="en-US"/>
        </a:p>
      </dgm:t>
    </dgm:pt>
    <dgm:pt modelId="{BAF85D89-0691-40AD-BB02-C96E811ADD93}">
      <dgm:prSet custT="1"/>
      <dgm:spPr>
        <a:solidFill>
          <a:schemeClr val="accent2">
            <a:lumMod val="75000"/>
          </a:schemeClr>
        </a:solidFill>
      </dgm:spPr>
      <dgm:t>
        <a:bodyPr/>
        <a:lstStyle/>
        <a:p>
          <a:pPr rtl="0"/>
          <a:r>
            <a:rPr lang="en-US" sz="2500" dirty="0"/>
            <a:t>Every GA should undergo some form of evaluation process (formal or informal) before ending the appointment</a:t>
          </a:r>
        </a:p>
      </dgm:t>
    </dgm:pt>
    <dgm:pt modelId="{A3B1C777-559D-4C14-9DD3-2A4900D02988}" type="parTrans" cxnId="{9D90D000-AC38-49B2-B833-B46B6B86450B}">
      <dgm:prSet/>
      <dgm:spPr/>
      <dgm:t>
        <a:bodyPr/>
        <a:lstStyle/>
        <a:p>
          <a:endParaRPr lang="en-US"/>
        </a:p>
      </dgm:t>
    </dgm:pt>
    <dgm:pt modelId="{8305D209-FCE7-47CD-841A-871CDD9CBC07}" type="sibTrans" cxnId="{9D90D000-AC38-49B2-B833-B46B6B86450B}">
      <dgm:prSet/>
      <dgm:spPr/>
      <dgm:t>
        <a:bodyPr/>
        <a:lstStyle/>
        <a:p>
          <a:endParaRPr lang="en-US"/>
        </a:p>
      </dgm:t>
    </dgm:pt>
    <dgm:pt modelId="{59CC24BB-8F9E-4A9D-9FA8-F3F2C09D1C58}">
      <dgm:prSet/>
      <dgm:spPr/>
      <dgm:t>
        <a:bodyPr/>
        <a:lstStyle/>
        <a:p>
          <a:pPr rtl="0"/>
          <a:r>
            <a:rPr lang="en-US" dirty="0"/>
            <a:t>Process could be formative, focusing on strengths and things to improve; could be done regularly, at mid-point and/or conclusion </a:t>
          </a:r>
        </a:p>
      </dgm:t>
    </dgm:pt>
    <dgm:pt modelId="{D4B52DEC-282A-4966-9CBE-F83E54F60682}" type="parTrans" cxnId="{6C619892-58FA-41FC-B5E2-F7BFDCCBE5BF}">
      <dgm:prSet/>
      <dgm:spPr/>
      <dgm:t>
        <a:bodyPr/>
        <a:lstStyle/>
        <a:p>
          <a:endParaRPr lang="en-US"/>
        </a:p>
      </dgm:t>
    </dgm:pt>
    <dgm:pt modelId="{D13B3EC1-6C47-4799-890D-FDD50145324D}" type="sibTrans" cxnId="{6C619892-58FA-41FC-B5E2-F7BFDCCBE5BF}">
      <dgm:prSet/>
      <dgm:spPr/>
      <dgm:t>
        <a:bodyPr/>
        <a:lstStyle/>
        <a:p>
          <a:endParaRPr lang="en-US"/>
        </a:p>
      </dgm:t>
    </dgm:pt>
    <dgm:pt modelId="{BD23E4BB-6E7C-494E-A3F2-EAB513971C4E}">
      <dgm:prSet/>
      <dgm:spPr/>
      <dgm:t>
        <a:bodyPr/>
        <a:lstStyle/>
        <a:p>
          <a:pPr rtl="0"/>
          <a:r>
            <a:rPr lang="en-US" dirty="0"/>
            <a:t>Process could be summative (more formal; “here’s how you did…”)</a:t>
          </a:r>
        </a:p>
      </dgm:t>
    </dgm:pt>
    <dgm:pt modelId="{20AFF635-9752-451D-9879-C326EC768E36}" type="parTrans" cxnId="{FA4E8DA3-3C34-41DD-A58E-83FA92BC6819}">
      <dgm:prSet/>
      <dgm:spPr/>
      <dgm:t>
        <a:bodyPr/>
        <a:lstStyle/>
        <a:p>
          <a:endParaRPr lang="en-US"/>
        </a:p>
      </dgm:t>
    </dgm:pt>
    <dgm:pt modelId="{CA51EE1C-A5E4-4C8C-85D0-DF4B693A3056}" type="sibTrans" cxnId="{FA4E8DA3-3C34-41DD-A58E-83FA92BC6819}">
      <dgm:prSet/>
      <dgm:spPr/>
      <dgm:t>
        <a:bodyPr/>
        <a:lstStyle/>
        <a:p>
          <a:endParaRPr lang="en-US"/>
        </a:p>
      </dgm:t>
    </dgm:pt>
    <dgm:pt modelId="{86D5D966-F2E6-44A8-A6D5-85A777AB4CC2}">
      <dgm:prSet/>
      <dgm:spPr/>
      <dgm:t>
        <a:bodyPr/>
        <a:lstStyle/>
        <a:p>
          <a:pPr rtl="0"/>
          <a:r>
            <a:rPr lang="en-US" dirty="0"/>
            <a:t>Could be structured evaluation with GA knowing the areas assessed</a:t>
          </a:r>
        </a:p>
      </dgm:t>
    </dgm:pt>
    <dgm:pt modelId="{898F7505-50DD-45C4-A428-64AED9490447}" type="parTrans" cxnId="{C6217F85-70BA-4415-A9AE-7D77CD663DEC}">
      <dgm:prSet/>
      <dgm:spPr/>
      <dgm:t>
        <a:bodyPr/>
        <a:lstStyle/>
        <a:p>
          <a:endParaRPr lang="en-US"/>
        </a:p>
      </dgm:t>
    </dgm:pt>
    <dgm:pt modelId="{1321B56E-BC89-4D3C-904B-01FD6C988191}" type="sibTrans" cxnId="{C6217F85-70BA-4415-A9AE-7D77CD663DEC}">
      <dgm:prSet/>
      <dgm:spPr/>
      <dgm:t>
        <a:bodyPr/>
        <a:lstStyle/>
        <a:p>
          <a:endParaRPr lang="en-US"/>
        </a:p>
      </dgm:t>
    </dgm:pt>
    <dgm:pt modelId="{D46E7BCE-B151-4298-B202-BB6C037E0541}">
      <dgm:prSet custT="1"/>
      <dgm:spPr>
        <a:solidFill>
          <a:schemeClr val="accent2">
            <a:lumMod val="75000"/>
          </a:schemeClr>
        </a:solidFill>
      </dgm:spPr>
      <dgm:t>
        <a:bodyPr/>
        <a:lstStyle/>
        <a:p>
          <a:pPr rtl="0"/>
          <a:r>
            <a:rPr lang="en-US" sz="2500" dirty="0"/>
            <a:t>GAs should evaluate their supervisors by providing honest, open comments and suggestions for improvement of the GA experience</a:t>
          </a:r>
        </a:p>
      </dgm:t>
    </dgm:pt>
    <dgm:pt modelId="{A10C40DE-C9EA-447A-9018-F3BC368EF79C}" type="parTrans" cxnId="{CAF92576-E582-4BCA-BAD5-5D3403D3C47B}">
      <dgm:prSet/>
      <dgm:spPr/>
      <dgm:t>
        <a:bodyPr/>
        <a:lstStyle/>
        <a:p>
          <a:endParaRPr lang="en-US"/>
        </a:p>
      </dgm:t>
    </dgm:pt>
    <dgm:pt modelId="{75AC3EC7-BE27-414E-9EDD-B018DF2E4D77}" type="sibTrans" cxnId="{CAF92576-E582-4BCA-BAD5-5D3403D3C47B}">
      <dgm:prSet/>
      <dgm:spPr/>
      <dgm:t>
        <a:bodyPr/>
        <a:lstStyle/>
        <a:p>
          <a:endParaRPr lang="en-US"/>
        </a:p>
      </dgm:t>
    </dgm:pt>
    <dgm:pt modelId="{F305336A-A71F-4BB1-974F-37A747E97A38}">
      <dgm:prSet custT="1"/>
      <dgm:spPr/>
      <dgm:t>
        <a:bodyPr/>
        <a:lstStyle/>
        <a:p>
          <a:pPr rtl="0"/>
          <a:r>
            <a:rPr lang="en-US" sz="2400" b="0" dirty="0"/>
            <a:t>Graduate School has an online evaluation for completion at the end of the semester/academic year</a:t>
          </a:r>
        </a:p>
      </dgm:t>
    </dgm:pt>
    <dgm:pt modelId="{C5FA79B9-6567-4082-8360-C716F2FDEADB}" type="parTrans" cxnId="{86B4CF51-83BE-4936-80F3-C8686423C6EA}">
      <dgm:prSet/>
      <dgm:spPr/>
      <dgm:t>
        <a:bodyPr/>
        <a:lstStyle/>
        <a:p>
          <a:endParaRPr lang="en-US"/>
        </a:p>
      </dgm:t>
    </dgm:pt>
    <dgm:pt modelId="{D16712A6-2B06-4D84-B06C-DDC69C5820E7}" type="sibTrans" cxnId="{86B4CF51-83BE-4936-80F3-C8686423C6EA}">
      <dgm:prSet/>
      <dgm:spPr/>
      <dgm:t>
        <a:bodyPr/>
        <a:lstStyle/>
        <a:p>
          <a:endParaRPr lang="en-US"/>
        </a:p>
      </dgm:t>
    </dgm:pt>
    <dgm:pt modelId="{AA5FDA31-E990-42AC-8D09-B9171F2202DC}" type="pres">
      <dgm:prSet presAssocID="{3ED2631B-620E-4F53-BCB5-3DA8A5802CA9}" presName="Name0" presStyleCnt="0">
        <dgm:presLayoutVars>
          <dgm:dir/>
          <dgm:animLvl val="lvl"/>
          <dgm:resizeHandles val="exact"/>
        </dgm:presLayoutVars>
      </dgm:prSet>
      <dgm:spPr/>
    </dgm:pt>
    <dgm:pt modelId="{995BB56D-4FF4-46D1-AA90-5C1889427183}" type="pres">
      <dgm:prSet presAssocID="{D46E7BCE-B151-4298-B202-BB6C037E0541}" presName="boxAndChildren" presStyleCnt="0"/>
      <dgm:spPr/>
    </dgm:pt>
    <dgm:pt modelId="{6D7831C4-A52E-429D-AFB4-8120F44972E5}" type="pres">
      <dgm:prSet presAssocID="{D46E7BCE-B151-4298-B202-BB6C037E0541}" presName="parentTextBox" presStyleLbl="node1" presStyleIdx="0" presStyleCnt="2"/>
      <dgm:spPr/>
    </dgm:pt>
    <dgm:pt modelId="{00FE4031-E784-4BED-BC50-5FE2FAD8B27B}" type="pres">
      <dgm:prSet presAssocID="{D46E7BCE-B151-4298-B202-BB6C037E0541}" presName="entireBox" presStyleLbl="node1" presStyleIdx="0" presStyleCnt="2"/>
      <dgm:spPr/>
    </dgm:pt>
    <dgm:pt modelId="{891E28FC-C1E7-4DD3-BDED-E3D6D9A4B903}" type="pres">
      <dgm:prSet presAssocID="{D46E7BCE-B151-4298-B202-BB6C037E0541}" presName="descendantBox" presStyleCnt="0"/>
      <dgm:spPr/>
    </dgm:pt>
    <dgm:pt modelId="{CB18AC5B-34B6-49CB-B3D7-5AA39F2DE76E}" type="pres">
      <dgm:prSet presAssocID="{F305336A-A71F-4BB1-974F-37A747E97A38}" presName="childTextBox" presStyleLbl="fgAccFollowNode1" presStyleIdx="0" presStyleCnt="4">
        <dgm:presLayoutVars>
          <dgm:bulletEnabled val="1"/>
        </dgm:presLayoutVars>
      </dgm:prSet>
      <dgm:spPr/>
    </dgm:pt>
    <dgm:pt modelId="{2873D936-B3FC-4F03-B196-3AEF8FE1C9DC}" type="pres">
      <dgm:prSet presAssocID="{8305D209-FCE7-47CD-841A-871CDD9CBC07}" presName="sp" presStyleCnt="0"/>
      <dgm:spPr/>
    </dgm:pt>
    <dgm:pt modelId="{5DE052D0-325E-42E5-A4C9-82AB5FA09676}" type="pres">
      <dgm:prSet presAssocID="{BAF85D89-0691-40AD-BB02-C96E811ADD93}" presName="arrowAndChildren" presStyleCnt="0"/>
      <dgm:spPr/>
    </dgm:pt>
    <dgm:pt modelId="{1F5909DB-7BE5-4DA9-BFA4-F55CC025BCC6}" type="pres">
      <dgm:prSet presAssocID="{BAF85D89-0691-40AD-BB02-C96E811ADD93}" presName="parentTextArrow" presStyleLbl="node1" presStyleIdx="0" presStyleCnt="2"/>
      <dgm:spPr/>
    </dgm:pt>
    <dgm:pt modelId="{F5199F86-2B7E-4203-BAC3-DDB9E93E416C}" type="pres">
      <dgm:prSet presAssocID="{BAF85D89-0691-40AD-BB02-C96E811ADD93}" presName="arrow" presStyleLbl="node1" presStyleIdx="1" presStyleCnt="2" custLinFactNeighborX="909" custLinFactNeighborY="-74"/>
      <dgm:spPr/>
    </dgm:pt>
    <dgm:pt modelId="{E9FCAE30-CDA4-44CC-9C2F-7729A2CF83DD}" type="pres">
      <dgm:prSet presAssocID="{BAF85D89-0691-40AD-BB02-C96E811ADD93}" presName="descendantArrow" presStyleCnt="0"/>
      <dgm:spPr/>
    </dgm:pt>
    <dgm:pt modelId="{866C5E0F-712E-4A36-ABB6-F0953AFF3DC3}" type="pres">
      <dgm:prSet presAssocID="{59CC24BB-8F9E-4A9D-9FA8-F3F2C09D1C58}" presName="childTextArrow" presStyleLbl="fgAccFollowNode1" presStyleIdx="1" presStyleCnt="4">
        <dgm:presLayoutVars>
          <dgm:bulletEnabled val="1"/>
        </dgm:presLayoutVars>
      </dgm:prSet>
      <dgm:spPr/>
    </dgm:pt>
    <dgm:pt modelId="{F11C1E8F-3745-4019-95C2-C27D60C65F71}" type="pres">
      <dgm:prSet presAssocID="{BD23E4BB-6E7C-494E-A3F2-EAB513971C4E}" presName="childTextArrow" presStyleLbl="fgAccFollowNode1" presStyleIdx="2" presStyleCnt="4">
        <dgm:presLayoutVars>
          <dgm:bulletEnabled val="1"/>
        </dgm:presLayoutVars>
      </dgm:prSet>
      <dgm:spPr/>
    </dgm:pt>
    <dgm:pt modelId="{B0FEE8DD-5090-4810-AA2C-A23B9D6464A8}" type="pres">
      <dgm:prSet presAssocID="{86D5D966-F2E6-44A8-A6D5-85A777AB4CC2}" presName="childTextArrow" presStyleLbl="fgAccFollowNode1" presStyleIdx="3" presStyleCnt="4">
        <dgm:presLayoutVars>
          <dgm:bulletEnabled val="1"/>
        </dgm:presLayoutVars>
      </dgm:prSet>
      <dgm:spPr/>
    </dgm:pt>
  </dgm:ptLst>
  <dgm:cxnLst>
    <dgm:cxn modelId="{9D90D000-AC38-49B2-B833-B46B6B86450B}" srcId="{3ED2631B-620E-4F53-BCB5-3DA8A5802CA9}" destId="{BAF85D89-0691-40AD-BB02-C96E811ADD93}" srcOrd="0" destOrd="0" parTransId="{A3B1C777-559D-4C14-9DD3-2A4900D02988}" sibTransId="{8305D209-FCE7-47CD-841A-871CDD9CBC07}"/>
    <dgm:cxn modelId="{7F6AEB20-70BD-4024-92F8-FBE47AF08B60}" type="presOf" srcId="{BD23E4BB-6E7C-494E-A3F2-EAB513971C4E}" destId="{F11C1E8F-3745-4019-95C2-C27D60C65F71}" srcOrd="0" destOrd="0" presId="urn:microsoft.com/office/officeart/2005/8/layout/process4"/>
    <dgm:cxn modelId="{9C8FA32B-C8A4-4052-A149-EF3342AD1601}" type="presOf" srcId="{86D5D966-F2E6-44A8-A6D5-85A777AB4CC2}" destId="{B0FEE8DD-5090-4810-AA2C-A23B9D6464A8}" srcOrd="0" destOrd="0" presId="urn:microsoft.com/office/officeart/2005/8/layout/process4"/>
    <dgm:cxn modelId="{8D07D35E-735A-4593-9AF4-767E333A654F}" type="presOf" srcId="{D46E7BCE-B151-4298-B202-BB6C037E0541}" destId="{6D7831C4-A52E-429D-AFB4-8120F44972E5}" srcOrd="0" destOrd="0" presId="urn:microsoft.com/office/officeart/2005/8/layout/process4"/>
    <dgm:cxn modelId="{A43DD05F-FF98-4273-98E6-E46762E994C6}" type="presOf" srcId="{59CC24BB-8F9E-4A9D-9FA8-F3F2C09D1C58}" destId="{866C5E0F-712E-4A36-ABB6-F0953AFF3DC3}" srcOrd="0" destOrd="0" presId="urn:microsoft.com/office/officeart/2005/8/layout/process4"/>
    <dgm:cxn modelId="{B7411A4D-6799-4549-B317-5003B48B6E18}" type="presOf" srcId="{3ED2631B-620E-4F53-BCB5-3DA8A5802CA9}" destId="{AA5FDA31-E990-42AC-8D09-B9171F2202DC}" srcOrd="0" destOrd="0" presId="urn:microsoft.com/office/officeart/2005/8/layout/process4"/>
    <dgm:cxn modelId="{86B4CF51-83BE-4936-80F3-C8686423C6EA}" srcId="{D46E7BCE-B151-4298-B202-BB6C037E0541}" destId="{F305336A-A71F-4BB1-974F-37A747E97A38}" srcOrd="0" destOrd="0" parTransId="{C5FA79B9-6567-4082-8360-C716F2FDEADB}" sibTransId="{D16712A6-2B06-4D84-B06C-DDC69C5820E7}"/>
    <dgm:cxn modelId="{CAF92576-E582-4BCA-BAD5-5D3403D3C47B}" srcId="{3ED2631B-620E-4F53-BCB5-3DA8A5802CA9}" destId="{D46E7BCE-B151-4298-B202-BB6C037E0541}" srcOrd="1" destOrd="0" parTransId="{A10C40DE-C9EA-447A-9018-F3BC368EF79C}" sibTransId="{75AC3EC7-BE27-414E-9EDD-B018DF2E4D77}"/>
    <dgm:cxn modelId="{C6217F85-70BA-4415-A9AE-7D77CD663DEC}" srcId="{BAF85D89-0691-40AD-BB02-C96E811ADD93}" destId="{86D5D966-F2E6-44A8-A6D5-85A777AB4CC2}" srcOrd="2" destOrd="0" parTransId="{898F7505-50DD-45C4-A428-64AED9490447}" sibTransId="{1321B56E-BC89-4D3C-904B-01FD6C988191}"/>
    <dgm:cxn modelId="{EFA1F585-4E80-4D11-8A41-135C9D94A896}" type="presOf" srcId="{D46E7BCE-B151-4298-B202-BB6C037E0541}" destId="{00FE4031-E784-4BED-BC50-5FE2FAD8B27B}" srcOrd="1" destOrd="0" presId="urn:microsoft.com/office/officeart/2005/8/layout/process4"/>
    <dgm:cxn modelId="{6C619892-58FA-41FC-B5E2-F7BFDCCBE5BF}" srcId="{BAF85D89-0691-40AD-BB02-C96E811ADD93}" destId="{59CC24BB-8F9E-4A9D-9FA8-F3F2C09D1C58}" srcOrd="0" destOrd="0" parTransId="{D4B52DEC-282A-4966-9CBE-F83E54F60682}" sibTransId="{D13B3EC1-6C47-4799-890D-FDD50145324D}"/>
    <dgm:cxn modelId="{FA4E8DA3-3C34-41DD-A58E-83FA92BC6819}" srcId="{BAF85D89-0691-40AD-BB02-C96E811ADD93}" destId="{BD23E4BB-6E7C-494E-A3F2-EAB513971C4E}" srcOrd="1" destOrd="0" parTransId="{20AFF635-9752-451D-9879-C326EC768E36}" sibTransId="{CA51EE1C-A5E4-4C8C-85D0-DF4B693A3056}"/>
    <dgm:cxn modelId="{A75530AA-8476-4DC8-A053-09127D30105B}" type="presOf" srcId="{BAF85D89-0691-40AD-BB02-C96E811ADD93}" destId="{1F5909DB-7BE5-4DA9-BFA4-F55CC025BCC6}" srcOrd="0" destOrd="0" presId="urn:microsoft.com/office/officeart/2005/8/layout/process4"/>
    <dgm:cxn modelId="{C184F4CD-3CE2-478E-8939-5BF5335042E4}" type="presOf" srcId="{F305336A-A71F-4BB1-974F-37A747E97A38}" destId="{CB18AC5B-34B6-49CB-B3D7-5AA39F2DE76E}" srcOrd="0" destOrd="0" presId="urn:microsoft.com/office/officeart/2005/8/layout/process4"/>
    <dgm:cxn modelId="{6A31ADE5-144C-4C1C-9F0E-B59332CEF2DA}" type="presOf" srcId="{BAF85D89-0691-40AD-BB02-C96E811ADD93}" destId="{F5199F86-2B7E-4203-BAC3-DDB9E93E416C}" srcOrd="1" destOrd="0" presId="urn:microsoft.com/office/officeart/2005/8/layout/process4"/>
    <dgm:cxn modelId="{4F7AC767-BC6A-44A1-B10B-28864D85FD58}" type="presParOf" srcId="{AA5FDA31-E990-42AC-8D09-B9171F2202DC}" destId="{995BB56D-4FF4-46D1-AA90-5C1889427183}" srcOrd="0" destOrd="0" presId="urn:microsoft.com/office/officeart/2005/8/layout/process4"/>
    <dgm:cxn modelId="{F10DAF06-931A-4F2C-9CF5-3A44B1FE4B12}" type="presParOf" srcId="{995BB56D-4FF4-46D1-AA90-5C1889427183}" destId="{6D7831C4-A52E-429D-AFB4-8120F44972E5}" srcOrd="0" destOrd="0" presId="urn:microsoft.com/office/officeart/2005/8/layout/process4"/>
    <dgm:cxn modelId="{70E98C51-540F-47CF-B312-3B9D8B010E9E}" type="presParOf" srcId="{995BB56D-4FF4-46D1-AA90-5C1889427183}" destId="{00FE4031-E784-4BED-BC50-5FE2FAD8B27B}" srcOrd="1" destOrd="0" presId="urn:microsoft.com/office/officeart/2005/8/layout/process4"/>
    <dgm:cxn modelId="{8B15B50F-7168-4ADE-8700-CC368B7EEFD3}" type="presParOf" srcId="{995BB56D-4FF4-46D1-AA90-5C1889427183}" destId="{891E28FC-C1E7-4DD3-BDED-E3D6D9A4B903}" srcOrd="2" destOrd="0" presId="urn:microsoft.com/office/officeart/2005/8/layout/process4"/>
    <dgm:cxn modelId="{83362B87-A63F-411F-88EF-540A20B5C68E}" type="presParOf" srcId="{891E28FC-C1E7-4DD3-BDED-E3D6D9A4B903}" destId="{CB18AC5B-34B6-49CB-B3D7-5AA39F2DE76E}" srcOrd="0" destOrd="0" presId="urn:microsoft.com/office/officeart/2005/8/layout/process4"/>
    <dgm:cxn modelId="{5EC7C6FD-C525-48C8-BACA-451729BAE12A}" type="presParOf" srcId="{AA5FDA31-E990-42AC-8D09-B9171F2202DC}" destId="{2873D936-B3FC-4F03-B196-3AEF8FE1C9DC}" srcOrd="1" destOrd="0" presId="urn:microsoft.com/office/officeart/2005/8/layout/process4"/>
    <dgm:cxn modelId="{99190506-0386-4B25-A863-11E1E2BCE7E2}" type="presParOf" srcId="{AA5FDA31-E990-42AC-8D09-B9171F2202DC}" destId="{5DE052D0-325E-42E5-A4C9-82AB5FA09676}" srcOrd="2" destOrd="0" presId="urn:microsoft.com/office/officeart/2005/8/layout/process4"/>
    <dgm:cxn modelId="{5586993F-E9AD-42FC-8C23-4F03EE63E47C}" type="presParOf" srcId="{5DE052D0-325E-42E5-A4C9-82AB5FA09676}" destId="{1F5909DB-7BE5-4DA9-BFA4-F55CC025BCC6}" srcOrd="0" destOrd="0" presId="urn:microsoft.com/office/officeart/2005/8/layout/process4"/>
    <dgm:cxn modelId="{E4DF6B4C-EE09-40F1-8749-7F437ACF32DB}" type="presParOf" srcId="{5DE052D0-325E-42E5-A4C9-82AB5FA09676}" destId="{F5199F86-2B7E-4203-BAC3-DDB9E93E416C}" srcOrd="1" destOrd="0" presId="urn:microsoft.com/office/officeart/2005/8/layout/process4"/>
    <dgm:cxn modelId="{CB39DBA0-4E7E-4503-BB36-88482DFBFFFB}" type="presParOf" srcId="{5DE052D0-325E-42E5-A4C9-82AB5FA09676}" destId="{E9FCAE30-CDA4-44CC-9C2F-7729A2CF83DD}" srcOrd="2" destOrd="0" presId="urn:microsoft.com/office/officeart/2005/8/layout/process4"/>
    <dgm:cxn modelId="{DAFF8B0F-65E0-46F8-B6EE-3DB01E8FB452}" type="presParOf" srcId="{E9FCAE30-CDA4-44CC-9C2F-7729A2CF83DD}" destId="{866C5E0F-712E-4A36-ABB6-F0953AFF3DC3}" srcOrd="0" destOrd="0" presId="urn:microsoft.com/office/officeart/2005/8/layout/process4"/>
    <dgm:cxn modelId="{CE058A27-3409-484F-8901-B31A697F094F}" type="presParOf" srcId="{E9FCAE30-CDA4-44CC-9C2F-7729A2CF83DD}" destId="{F11C1E8F-3745-4019-95C2-C27D60C65F71}" srcOrd="1" destOrd="0" presId="urn:microsoft.com/office/officeart/2005/8/layout/process4"/>
    <dgm:cxn modelId="{A5035B11-88E8-4D41-9C7D-587D5DC2AB71}" type="presParOf" srcId="{E9FCAE30-CDA4-44CC-9C2F-7729A2CF83DD}" destId="{B0FEE8DD-5090-4810-AA2C-A23B9D6464A8}"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4CD7025-009A-413B-8AEA-44E850ABA539}" type="doc">
      <dgm:prSet loTypeId="urn:microsoft.com/office/officeart/2005/8/layout/hierarchy4" loCatId="relationship" qsTypeId="urn:microsoft.com/office/officeart/2005/8/quickstyle/3d5" qsCatId="3D" csTypeId="urn:microsoft.com/office/officeart/2005/8/colors/colorful1#1" csCatId="colorful" phldr="1"/>
      <dgm:spPr/>
      <dgm:t>
        <a:bodyPr/>
        <a:lstStyle/>
        <a:p>
          <a:endParaRPr lang="en-US"/>
        </a:p>
      </dgm:t>
    </dgm:pt>
    <dgm:pt modelId="{A727DC0E-7EC1-432C-9B7B-583E1FF8355B}">
      <dgm:prSet phldrT="[Text]" custT="1"/>
      <dgm:spPr>
        <a:solidFill>
          <a:srgbClr val="FFC000"/>
        </a:solidFill>
      </dgm:spPr>
      <dgm:t>
        <a:bodyPr/>
        <a:lstStyle/>
        <a:p>
          <a:r>
            <a:rPr lang="en-US" sz="2400" b="1" dirty="0"/>
            <a:t>Today’s Orientation</a:t>
          </a:r>
        </a:p>
      </dgm:t>
    </dgm:pt>
    <dgm:pt modelId="{80C4998B-85BD-4F32-AA2D-B11EE7D5C019}" type="parTrans" cxnId="{40C75F91-8B94-4DA4-9357-9FF5FA490C74}">
      <dgm:prSet/>
      <dgm:spPr/>
      <dgm:t>
        <a:bodyPr/>
        <a:lstStyle/>
        <a:p>
          <a:endParaRPr lang="en-US"/>
        </a:p>
      </dgm:t>
    </dgm:pt>
    <dgm:pt modelId="{AEF4A137-2F1E-4B31-9477-44ADEAA252C9}" type="sibTrans" cxnId="{40C75F91-8B94-4DA4-9357-9FF5FA490C74}">
      <dgm:prSet/>
      <dgm:spPr/>
      <dgm:t>
        <a:bodyPr/>
        <a:lstStyle/>
        <a:p>
          <a:endParaRPr lang="en-US"/>
        </a:p>
      </dgm:t>
    </dgm:pt>
    <dgm:pt modelId="{156A7F5C-BD07-4B8F-B026-0D00362C7086}">
      <dgm:prSet phldrT="[Text]"/>
      <dgm:spPr>
        <a:solidFill>
          <a:srgbClr val="33CC33"/>
        </a:solidFill>
      </dgm:spPr>
      <dgm:t>
        <a:bodyPr/>
        <a:lstStyle/>
        <a:p>
          <a:r>
            <a:rPr lang="en-US" b="1" dirty="0"/>
            <a:t>GA Benefits &amp; Responsibilities</a:t>
          </a:r>
        </a:p>
      </dgm:t>
    </dgm:pt>
    <dgm:pt modelId="{3C8127FD-4F98-414D-B032-5FA5021F81A0}" type="parTrans" cxnId="{7BA5425A-0AA5-487E-B679-5E58C2E902A3}">
      <dgm:prSet/>
      <dgm:spPr>
        <a:solidFill>
          <a:schemeClr val="tx2">
            <a:lumMod val="50000"/>
          </a:schemeClr>
        </a:solidFill>
      </dgm:spPr>
      <dgm:t>
        <a:bodyPr/>
        <a:lstStyle/>
        <a:p>
          <a:endParaRPr lang="en-US"/>
        </a:p>
      </dgm:t>
    </dgm:pt>
    <dgm:pt modelId="{D7762F29-3D20-4B75-BC68-195F92DC0577}" type="sibTrans" cxnId="{7BA5425A-0AA5-487E-B679-5E58C2E902A3}">
      <dgm:prSet/>
      <dgm:spPr/>
      <dgm:t>
        <a:bodyPr/>
        <a:lstStyle/>
        <a:p>
          <a:endParaRPr lang="en-US"/>
        </a:p>
      </dgm:t>
    </dgm:pt>
    <dgm:pt modelId="{C89361A0-2D5F-4CAD-AEBA-5D75FF1E52FC}">
      <dgm:prSet phldrT="[Text]"/>
      <dgm:spPr>
        <a:solidFill>
          <a:schemeClr val="accent2">
            <a:lumMod val="75000"/>
          </a:schemeClr>
        </a:solidFill>
      </dgm:spPr>
      <dgm:t>
        <a:bodyPr/>
        <a:lstStyle/>
        <a:p>
          <a:r>
            <a:rPr lang="en-US" b="1" dirty="0"/>
            <a:t>The GA Experience</a:t>
          </a:r>
        </a:p>
      </dgm:t>
    </dgm:pt>
    <dgm:pt modelId="{24B16F6A-33D8-47C8-A232-8E981B976852}" type="parTrans" cxnId="{E8693F19-35E5-40F9-92D0-AAF369529894}">
      <dgm:prSet/>
      <dgm:spPr>
        <a:solidFill>
          <a:schemeClr val="tx2">
            <a:lumMod val="50000"/>
          </a:schemeClr>
        </a:solidFill>
      </dgm:spPr>
      <dgm:t>
        <a:bodyPr/>
        <a:lstStyle/>
        <a:p>
          <a:endParaRPr lang="en-US"/>
        </a:p>
      </dgm:t>
    </dgm:pt>
    <dgm:pt modelId="{6361A2D0-063B-4835-A05D-E5F75EBF0491}" type="sibTrans" cxnId="{E8693F19-35E5-40F9-92D0-AAF369529894}">
      <dgm:prSet/>
      <dgm:spPr/>
      <dgm:t>
        <a:bodyPr/>
        <a:lstStyle/>
        <a:p>
          <a:endParaRPr lang="en-US"/>
        </a:p>
      </dgm:t>
    </dgm:pt>
    <dgm:pt modelId="{C5140992-B974-4041-942D-907F4FE6FD26}">
      <dgm:prSet phldrT="[Text]"/>
      <dgm:spPr>
        <a:solidFill>
          <a:srgbClr val="B41827"/>
        </a:solidFill>
      </dgm:spPr>
      <dgm:t>
        <a:bodyPr/>
        <a:lstStyle/>
        <a:p>
          <a:r>
            <a:rPr lang="en-US" b="1" dirty="0"/>
            <a:t>Do’s &amp; Don’ts: Policies &amp; Procedures</a:t>
          </a:r>
        </a:p>
      </dgm:t>
    </dgm:pt>
    <dgm:pt modelId="{68DB75CD-2CA9-4172-9C48-EB1665BDD1A8}" type="parTrans" cxnId="{DDC6C878-BD18-456C-B7C6-9C4D7F2BE185}">
      <dgm:prSet/>
      <dgm:spPr>
        <a:solidFill>
          <a:schemeClr val="tx2">
            <a:lumMod val="50000"/>
          </a:schemeClr>
        </a:solidFill>
      </dgm:spPr>
      <dgm:t>
        <a:bodyPr/>
        <a:lstStyle/>
        <a:p>
          <a:endParaRPr lang="en-US"/>
        </a:p>
      </dgm:t>
    </dgm:pt>
    <dgm:pt modelId="{798038F7-123D-495C-ADDB-E92C48F8FBAC}" type="sibTrans" cxnId="{DDC6C878-BD18-456C-B7C6-9C4D7F2BE185}">
      <dgm:prSet/>
      <dgm:spPr/>
      <dgm:t>
        <a:bodyPr/>
        <a:lstStyle/>
        <a:p>
          <a:endParaRPr lang="en-US"/>
        </a:p>
      </dgm:t>
    </dgm:pt>
    <dgm:pt modelId="{5916D547-C56C-43C7-AA3A-2D6DE9801844}">
      <dgm:prSet/>
      <dgm:spPr>
        <a:solidFill>
          <a:srgbClr val="7030A0">
            <a:alpha val="50000"/>
          </a:srgbClr>
        </a:solidFill>
      </dgm:spPr>
      <dgm:t>
        <a:bodyPr/>
        <a:lstStyle/>
        <a:p>
          <a:r>
            <a:rPr lang="en-US" dirty="0"/>
            <a:t>University Policies</a:t>
          </a:r>
        </a:p>
      </dgm:t>
    </dgm:pt>
    <dgm:pt modelId="{0FF671BC-183D-4E02-A807-A6A0629CB674}" type="parTrans" cxnId="{8FC84D9C-9019-439F-AE2E-95DCA245D5BD}">
      <dgm:prSet/>
      <dgm:spPr/>
      <dgm:t>
        <a:bodyPr/>
        <a:lstStyle/>
        <a:p>
          <a:endParaRPr lang="en-US"/>
        </a:p>
      </dgm:t>
    </dgm:pt>
    <dgm:pt modelId="{A4CB0469-0631-4F25-938B-21C76954CD4C}" type="sibTrans" cxnId="{8FC84D9C-9019-439F-AE2E-95DCA245D5BD}">
      <dgm:prSet/>
      <dgm:spPr/>
      <dgm:t>
        <a:bodyPr/>
        <a:lstStyle/>
        <a:p>
          <a:endParaRPr lang="en-US"/>
        </a:p>
      </dgm:t>
    </dgm:pt>
    <dgm:pt modelId="{0EE89805-E96F-4EB4-B935-8F69C2B11DEF}" type="pres">
      <dgm:prSet presAssocID="{C4CD7025-009A-413B-8AEA-44E850ABA539}" presName="Name0" presStyleCnt="0">
        <dgm:presLayoutVars>
          <dgm:chPref val="1"/>
          <dgm:dir/>
          <dgm:animOne val="branch"/>
          <dgm:animLvl val="lvl"/>
          <dgm:resizeHandles/>
        </dgm:presLayoutVars>
      </dgm:prSet>
      <dgm:spPr/>
    </dgm:pt>
    <dgm:pt modelId="{5AA5C0C5-23A3-45E6-B419-050A9CCE63FC}" type="pres">
      <dgm:prSet presAssocID="{A727DC0E-7EC1-432C-9B7B-583E1FF8355B}" presName="vertOne" presStyleCnt="0"/>
      <dgm:spPr/>
    </dgm:pt>
    <dgm:pt modelId="{55211821-33EC-4474-98FD-55ABC1D9BE2A}" type="pres">
      <dgm:prSet presAssocID="{A727DC0E-7EC1-432C-9B7B-583E1FF8355B}" presName="txOne" presStyleLbl="node0" presStyleIdx="0" presStyleCnt="1">
        <dgm:presLayoutVars>
          <dgm:chPref val="3"/>
        </dgm:presLayoutVars>
      </dgm:prSet>
      <dgm:spPr/>
    </dgm:pt>
    <dgm:pt modelId="{0954416B-415A-4203-A9E0-9C61C6D1A1A1}" type="pres">
      <dgm:prSet presAssocID="{A727DC0E-7EC1-432C-9B7B-583E1FF8355B}" presName="parTransOne" presStyleCnt="0"/>
      <dgm:spPr/>
    </dgm:pt>
    <dgm:pt modelId="{3CF785E3-9D06-4647-A668-5AF92DFC1A66}" type="pres">
      <dgm:prSet presAssocID="{A727DC0E-7EC1-432C-9B7B-583E1FF8355B}" presName="horzOne" presStyleCnt="0"/>
      <dgm:spPr/>
    </dgm:pt>
    <dgm:pt modelId="{8C9E2E22-997C-46CD-8757-4EA1340957FA}" type="pres">
      <dgm:prSet presAssocID="{156A7F5C-BD07-4B8F-B026-0D00362C7086}" presName="vertTwo" presStyleCnt="0"/>
      <dgm:spPr/>
    </dgm:pt>
    <dgm:pt modelId="{7A8F115E-9E25-4F71-9A48-8C57F226ADE7}" type="pres">
      <dgm:prSet presAssocID="{156A7F5C-BD07-4B8F-B026-0D00362C7086}" presName="txTwo" presStyleLbl="node2" presStyleIdx="0" presStyleCnt="4">
        <dgm:presLayoutVars>
          <dgm:chPref val="3"/>
        </dgm:presLayoutVars>
      </dgm:prSet>
      <dgm:spPr/>
    </dgm:pt>
    <dgm:pt modelId="{EA796C02-5430-442B-92C1-7B0A126353CF}" type="pres">
      <dgm:prSet presAssocID="{156A7F5C-BD07-4B8F-B026-0D00362C7086}" presName="horzTwo" presStyleCnt="0"/>
      <dgm:spPr/>
    </dgm:pt>
    <dgm:pt modelId="{FB3E11A2-19C6-464D-980E-7782F0A037AD}" type="pres">
      <dgm:prSet presAssocID="{D7762F29-3D20-4B75-BC68-195F92DC0577}" presName="sibSpaceTwo" presStyleCnt="0"/>
      <dgm:spPr/>
    </dgm:pt>
    <dgm:pt modelId="{F80A7DB6-B2B4-4183-AC31-30E6EA8A0F07}" type="pres">
      <dgm:prSet presAssocID="{C89361A0-2D5F-4CAD-AEBA-5D75FF1E52FC}" presName="vertTwo" presStyleCnt="0"/>
      <dgm:spPr/>
    </dgm:pt>
    <dgm:pt modelId="{3A929FED-F5A9-4767-85C0-F49742EB7DC2}" type="pres">
      <dgm:prSet presAssocID="{C89361A0-2D5F-4CAD-AEBA-5D75FF1E52FC}" presName="txTwo" presStyleLbl="node2" presStyleIdx="1" presStyleCnt="4">
        <dgm:presLayoutVars>
          <dgm:chPref val="3"/>
        </dgm:presLayoutVars>
      </dgm:prSet>
      <dgm:spPr/>
    </dgm:pt>
    <dgm:pt modelId="{C2EFE03F-19F7-4E8D-BA06-7F85193C884E}" type="pres">
      <dgm:prSet presAssocID="{C89361A0-2D5F-4CAD-AEBA-5D75FF1E52FC}" presName="horzTwo" presStyleCnt="0"/>
      <dgm:spPr/>
    </dgm:pt>
    <dgm:pt modelId="{276C38A1-DA65-42FB-9399-3B453CF6FB9F}" type="pres">
      <dgm:prSet presAssocID="{6361A2D0-063B-4835-A05D-E5F75EBF0491}" presName="sibSpaceTwo" presStyleCnt="0"/>
      <dgm:spPr/>
    </dgm:pt>
    <dgm:pt modelId="{AA4BA430-CAF5-4E95-8006-667AA0EC65DA}" type="pres">
      <dgm:prSet presAssocID="{5916D547-C56C-43C7-AA3A-2D6DE9801844}" presName="vertTwo" presStyleCnt="0"/>
      <dgm:spPr/>
    </dgm:pt>
    <dgm:pt modelId="{051368AF-532B-4CB7-959E-054284A90CED}" type="pres">
      <dgm:prSet presAssocID="{5916D547-C56C-43C7-AA3A-2D6DE9801844}" presName="txTwo" presStyleLbl="node2" presStyleIdx="2" presStyleCnt="4" custLinFactX="55302" custLinFactNeighborX="100000" custLinFactNeighborY="6312">
        <dgm:presLayoutVars>
          <dgm:chPref val="3"/>
        </dgm:presLayoutVars>
      </dgm:prSet>
      <dgm:spPr/>
    </dgm:pt>
    <dgm:pt modelId="{17DA2F66-264E-4049-A368-33BAF4BCB770}" type="pres">
      <dgm:prSet presAssocID="{5916D547-C56C-43C7-AA3A-2D6DE9801844}" presName="horzTwo" presStyleCnt="0"/>
      <dgm:spPr/>
    </dgm:pt>
    <dgm:pt modelId="{5DC7737E-BD23-4EE3-98B5-E17AE88D6F8A}" type="pres">
      <dgm:prSet presAssocID="{A4CB0469-0631-4F25-938B-21C76954CD4C}" presName="sibSpaceTwo" presStyleCnt="0"/>
      <dgm:spPr/>
    </dgm:pt>
    <dgm:pt modelId="{60B1C70C-C944-4A19-875E-3E4D069AC1F8}" type="pres">
      <dgm:prSet presAssocID="{C5140992-B974-4041-942D-907F4FE6FD26}" presName="vertTwo" presStyleCnt="0"/>
      <dgm:spPr/>
    </dgm:pt>
    <dgm:pt modelId="{16ECCF39-C00A-4E9E-8009-4B3D9EDD2667}" type="pres">
      <dgm:prSet presAssocID="{C5140992-B974-4041-942D-907F4FE6FD26}" presName="txTwo" presStyleLbl="node2" presStyleIdx="3" presStyleCnt="4" custLinFactX="-9055" custLinFactNeighborX="-100000" custLinFactNeighborY="-2856">
        <dgm:presLayoutVars>
          <dgm:chPref val="3"/>
        </dgm:presLayoutVars>
      </dgm:prSet>
      <dgm:spPr/>
    </dgm:pt>
    <dgm:pt modelId="{B3B725CE-6F8A-4702-A1CF-08E077B588F8}" type="pres">
      <dgm:prSet presAssocID="{C5140992-B974-4041-942D-907F4FE6FD26}" presName="horzTwo" presStyleCnt="0"/>
      <dgm:spPr/>
    </dgm:pt>
  </dgm:ptLst>
  <dgm:cxnLst>
    <dgm:cxn modelId="{D34CA900-0A52-47A7-904A-17ABC57B52EC}" type="presOf" srcId="{C89361A0-2D5F-4CAD-AEBA-5D75FF1E52FC}" destId="{3A929FED-F5A9-4767-85C0-F49742EB7DC2}" srcOrd="0" destOrd="0" presId="urn:microsoft.com/office/officeart/2005/8/layout/hierarchy4"/>
    <dgm:cxn modelId="{E8693F19-35E5-40F9-92D0-AAF369529894}" srcId="{A727DC0E-7EC1-432C-9B7B-583E1FF8355B}" destId="{C89361A0-2D5F-4CAD-AEBA-5D75FF1E52FC}" srcOrd="1" destOrd="0" parTransId="{24B16F6A-33D8-47C8-A232-8E981B976852}" sibTransId="{6361A2D0-063B-4835-A05D-E5F75EBF0491}"/>
    <dgm:cxn modelId="{1189BD63-2B89-4E48-9C57-E01C33D0217D}" type="presOf" srcId="{156A7F5C-BD07-4B8F-B026-0D00362C7086}" destId="{7A8F115E-9E25-4F71-9A48-8C57F226ADE7}" srcOrd="0" destOrd="0" presId="urn:microsoft.com/office/officeart/2005/8/layout/hierarchy4"/>
    <dgm:cxn modelId="{9B16FD6E-55B0-4F02-99BA-0B77B6CB9E8F}" type="presOf" srcId="{C5140992-B974-4041-942D-907F4FE6FD26}" destId="{16ECCF39-C00A-4E9E-8009-4B3D9EDD2667}" srcOrd="0" destOrd="0" presId="urn:microsoft.com/office/officeart/2005/8/layout/hierarchy4"/>
    <dgm:cxn modelId="{DDC6C878-BD18-456C-B7C6-9C4D7F2BE185}" srcId="{A727DC0E-7EC1-432C-9B7B-583E1FF8355B}" destId="{C5140992-B974-4041-942D-907F4FE6FD26}" srcOrd="3" destOrd="0" parTransId="{68DB75CD-2CA9-4172-9C48-EB1665BDD1A8}" sibTransId="{798038F7-123D-495C-ADDB-E92C48F8FBAC}"/>
    <dgm:cxn modelId="{0A834079-7BDB-443C-9438-161AFE5B19F0}" type="presOf" srcId="{A727DC0E-7EC1-432C-9B7B-583E1FF8355B}" destId="{55211821-33EC-4474-98FD-55ABC1D9BE2A}" srcOrd="0" destOrd="0" presId="urn:microsoft.com/office/officeart/2005/8/layout/hierarchy4"/>
    <dgm:cxn modelId="{7BA5425A-0AA5-487E-B679-5E58C2E902A3}" srcId="{A727DC0E-7EC1-432C-9B7B-583E1FF8355B}" destId="{156A7F5C-BD07-4B8F-B026-0D00362C7086}" srcOrd="0" destOrd="0" parTransId="{3C8127FD-4F98-414D-B032-5FA5021F81A0}" sibTransId="{D7762F29-3D20-4B75-BC68-195F92DC0577}"/>
    <dgm:cxn modelId="{9945628F-7719-4E7D-A53B-A1644FC96166}" type="presOf" srcId="{5916D547-C56C-43C7-AA3A-2D6DE9801844}" destId="{051368AF-532B-4CB7-959E-054284A90CED}" srcOrd="0" destOrd="0" presId="urn:microsoft.com/office/officeart/2005/8/layout/hierarchy4"/>
    <dgm:cxn modelId="{40C75F91-8B94-4DA4-9357-9FF5FA490C74}" srcId="{C4CD7025-009A-413B-8AEA-44E850ABA539}" destId="{A727DC0E-7EC1-432C-9B7B-583E1FF8355B}" srcOrd="0" destOrd="0" parTransId="{80C4998B-85BD-4F32-AA2D-B11EE7D5C019}" sibTransId="{AEF4A137-2F1E-4B31-9477-44ADEAA252C9}"/>
    <dgm:cxn modelId="{8FC84D9C-9019-439F-AE2E-95DCA245D5BD}" srcId="{A727DC0E-7EC1-432C-9B7B-583E1FF8355B}" destId="{5916D547-C56C-43C7-AA3A-2D6DE9801844}" srcOrd="2" destOrd="0" parTransId="{0FF671BC-183D-4E02-A807-A6A0629CB674}" sibTransId="{A4CB0469-0631-4F25-938B-21C76954CD4C}"/>
    <dgm:cxn modelId="{677E5AF2-E167-424C-82B6-8346498880ED}" type="presOf" srcId="{C4CD7025-009A-413B-8AEA-44E850ABA539}" destId="{0EE89805-E96F-4EB4-B935-8F69C2B11DEF}" srcOrd="0" destOrd="0" presId="urn:microsoft.com/office/officeart/2005/8/layout/hierarchy4"/>
    <dgm:cxn modelId="{DCE8CAF7-61C8-4F70-A1F4-867E2E378B8B}" type="presParOf" srcId="{0EE89805-E96F-4EB4-B935-8F69C2B11DEF}" destId="{5AA5C0C5-23A3-45E6-B419-050A9CCE63FC}" srcOrd="0" destOrd="0" presId="urn:microsoft.com/office/officeart/2005/8/layout/hierarchy4"/>
    <dgm:cxn modelId="{C5D68374-DF2A-4EFE-8300-13DAFC711D13}" type="presParOf" srcId="{5AA5C0C5-23A3-45E6-B419-050A9CCE63FC}" destId="{55211821-33EC-4474-98FD-55ABC1D9BE2A}" srcOrd="0" destOrd="0" presId="urn:microsoft.com/office/officeart/2005/8/layout/hierarchy4"/>
    <dgm:cxn modelId="{B5CD0B6D-793D-40A9-A6FA-1C764FE7E7C4}" type="presParOf" srcId="{5AA5C0C5-23A3-45E6-B419-050A9CCE63FC}" destId="{0954416B-415A-4203-A9E0-9C61C6D1A1A1}" srcOrd="1" destOrd="0" presId="urn:microsoft.com/office/officeart/2005/8/layout/hierarchy4"/>
    <dgm:cxn modelId="{10CC1D74-5DCD-418B-8F7A-1FAABEC0CDC4}" type="presParOf" srcId="{5AA5C0C5-23A3-45E6-B419-050A9CCE63FC}" destId="{3CF785E3-9D06-4647-A668-5AF92DFC1A66}" srcOrd="2" destOrd="0" presId="urn:microsoft.com/office/officeart/2005/8/layout/hierarchy4"/>
    <dgm:cxn modelId="{76768EEC-8C8B-4242-848B-BA1082BFBC46}" type="presParOf" srcId="{3CF785E3-9D06-4647-A668-5AF92DFC1A66}" destId="{8C9E2E22-997C-46CD-8757-4EA1340957FA}" srcOrd="0" destOrd="0" presId="urn:microsoft.com/office/officeart/2005/8/layout/hierarchy4"/>
    <dgm:cxn modelId="{07FA9C3D-1A49-48C8-B0E9-4E5E78DB6589}" type="presParOf" srcId="{8C9E2E22-997C-46CD-8757-4EA1340957FA}" destId="{7A8F115E-9E25-4F71-9A48-8C57F226ADE7}" srcOrd="0" destOrd="0" presId="urn:microsoft.com/office/officeart/2005/8/layout/hierarchy4"/>
    <dgm:cxn modelId="{4561B449-B506-4688-B310-08A857E019EB}" type="presParOf" srcId="{8C9E2E22-997C-46CD-8757-4EA1340957FA}" destId="{EA796C02-5430-442B-92C1-7B0A126353CF}" srcOrd="1" destOrd="0" presId="urn:microsoft.com/office/officeart/2005/8/layout/hierarchy4"/>
    <dgm:cxn modelId="{BD5048B7-C715-4B73-8A7F-52115AE0A8AA}" type="presParOf" srcId="{3CF785E3-9D06-4647-A668-5AF92DFC1A66}" destId="{FB3E11A2-19C6-464D-980E-7782F0A037AD}" srcOrd="1" destOrd="0" presId="urn:microsoft.com/office/officeart/2005/8/layout/hierarchy4"/>
    <dgm:cxn modelId="{6D5646A5-BAB8-4201-8DD0-15AAEA8FC8E3}" type="presParOf" srcId="{3CF785E3-9D06-4647-A668-5AF92DFC1A66}" destId="{F80A7DB6-B2B4-4183-AC31-30E6EA8A0F07}" srcOrd="2" destOrd="0" presId="urn:microsoft.com/office/officeart/2005/8/layout/hierarchy4"/>
    <dgm:cxn modelId="{B94AFEAD-C4A5-42E8-8E58-C945AD1F2614}" type="presParOf" srcId="{F80A7DB6-B2B4-4183-AC31-30E6EA8A0F07}" destId="{3A929FED-F5A9-4767-85C0-F49742EB7DC2}" srcOrd="0" destOrd="0" presId="urn:microsoft.com/office/officeart/2005/8/layout/hierarchy4"/>
    <dgm:cxn modelId="{137C9D03-20F4-44A2-A257-0F5C4FFF2F4A}" type="presParOf" srcId="{F80A7DB6-B2B4-4183-AC31-30E6EA8A0F07}" destId="{C2EFE03F-19F7-4E8D-BA06-7F85193C884E}" srcOrd="1" destOrd="0" presId="urn:microsoft.com/office/officeart/2005/8/layout/hierarchy4"/>
    <dgm:cxn modelId="{9A621FD3-21A8-4942-8B07-04BA0CD07025}" type="presParOf" srcId="{3CF785E3-9D06-4647-A668-5AF92DFC1A66}" destId="{276C38A1-DA65-42FB-9399-3B453CF6FB9F}" srcOrd="3" destOrd="0" presId="urn:microsoft.com/office/officeart/2005/8/layout/hierarchy4"/>
    <dgm:cxn modelId="{95A79476-BE68-4ACA-ADCE-11827FB223EC}" type="presParOf" srcId="{3CF785E3-9D06-4647-A668-5AF92DFC1A66}" destId="{AA4BA430-CAF5-4E95-8006-667AA0EC65DA}" srcOrd="4" destOrd="0" presId="urn:microsoft.com/office/officeart/2005/8/layout/hierarchy4"/>
    <dgm:cxn modelId="{81517DF7-ED88-4B13-8312-4F047801925E}" type="presParOf" srcId="{AA4BA430-CAF5-4E95-8006-667AA0EC65DA}" destId="{051368AF-532B-4CB7-959E-054284A90CED}" srcOrd="0" destOrd="0" presId="urn:microsoft.com/office/officeart/2005/8/layout/hierarchy4"/>
    <dgm:cxn modelId="{3EDC5133-C85E-4117-98C1-DBCAD851B988}" type="presParOf" srcId="{AA4BA430-CAF5-4E95-8006-667AA0EC65DA}" destId="{17DA2F66-264E-4049-A368-33BAF4BCB770}" srcOrd="1" destOrd="0" presId="urn:microsoft.com/office/officeart/2005/8/layout/hierarchy4"/>
    <dgm:cxn modelId="{8145292F-71C3-4DBB-A138-1988CBBD2F4B}" type="presParOf" srcId="{3CF785E3-9D06-4647-A668-5AF92DFC1A66}" destId="{5DC7737E-BD23-4EE3-98B5-E17AE88D6F8A}" srcOrd="5" destOrd="0" presId="urn:microsoft.com/office/officeart/2005/8/layout/hierarchy4"/>
    <dgm:cxn modelId="{F2A61127-7BA7-4EA8-9C01-01F6AF95EF9C}" type="presParOf" srcId="{3CF785E3-9D06-4647-A668-5AF92DFC1A66}" destId="{60B1C70C-C944-4A19-875E-3E4D069AC1F8}" srcOrd="6" destOrd="0" presId="urn:microsoft.com/office/officeart/2005/8/layout/hierarchy4"/>
    <dgm:cxn modelId="{FB914FCF-A325-46FF-9389-6E6638337551}" type="presParOf" srcId="{60B1C70C-C944-4A19-875E-3E4D069AC1F8}" destId="{16ECCF39-C00A-4E9E-8009-4B3D9EDD2667}" srcOrd="0" destOrd="0" presId="urn:microsoft.com/office/officeart/2005/8/layout/hierarchy4"/>
    <dgm:cxn modelId="{E91AB4CE-75B6-42A7-9A3E-23D556365D94}" type="presParOf" srcId="{60B1C70C-C944-4A19-875E-3E4D069AC1F8}" destId="{B3B725CE-6F8A-4702-A1CF-08E077B588F8}"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1564115-3151-4297-AEDF-9AF2D0822EB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AEEE5DF-3395-4D42-A5E4-8423ADB8CA86}">
      <dgm:prSet/>
      <dgm:spPr>
        <a:solidFill>
          <a:srgbClr val="B41827"/>
        </a:solidFill>
      </dgm:spPr>
      <dgm:t>
        <a:bodyPr/>
        <a:lstStyle/>
        <a:p>
          <a:pPr rtl="0"/>
          <a:r>
            <a:rPr lang="en-US" dirty="0"/>
            <a:t>Forms that need to be completed to be paid</a:t>
          </a:r>
        </a:p>
      </dgm:t>
    </dgm:pt>
    <dgm:pt modelId="{C72AC2FD-5FA3-4DC1-ABF6-0E58D6315A3A}" type="parTrans" cxnId="{D77AA43A-795E-4D91-9C34-4E948112C5EB}">
      <dgm:prSet/>
      <dgm:spPr/>
      <dgm:t>
        <a:bodyPr/>
        <a:lstStyle/>
        <a:p>
          <a:endParaRPr lang="en-US"/>
        </a:p>
      </dgm:t>
    </dgm:pt>
    <dgm:pt modelId="{399B5EE2-4150-4BD3-892B-890000069EC6}" type="sibTrans" cxnId="{D77AA43A-795E-4D91-9C34-4E948112C5EB}">
      <dgm:prSet/>
      <dgm:spPr/>
      <dgm:t>
        <a:bodyPr/>
        <a:lstStyle/>
        <a:p>
          <a:endParaRPr lang="en-US"/>
        </a:p>
      </dgm:t>
    </dgm:pt>
    <dgm:pt modelId="{848871B1-A0B5-4F8F-BBA8-0FAABF7C1FE6}">
      <dgm:prSet custT="1"/>
      <dgm:spPr>
        <a:solidFill>
          <a:srgbClr val="ABBED5">
            <a:alpha val="90000"/>
          </a:srgbClr>
        </a:solidFill>
      </dgm:spPr>
      <dgm:t>
        <a:bodyPr/>
        <a:lstStyle/>
        <a:p>
          <a:pPr marL="236538" indent="-236538" rtl="0"/>
          <a:r>
            <a:rPr lang="en-US" sz="1300" dirty="0"/>
            <a:t>I-9 </a:t>
          </a:r>
        </a:p>
      </dgm:t>
    </dgm:pt>
    <dgm:pt modelId="{0EC1C8D3-47BB-4510-B159-9705D1AF1F7B}" type="parTrans" cxnId="{5C6152B2-796C-4ECA-BB90-8E0ECF47AC11}">
      <dgm:prSet/>
      <dgm:spPr/>
      <dgm:t>
        <a:bodyPr/>
        <a:lstStyle/>
        <a:p>
          <a:endParaRPr lang="en-US"/>
        </a:p>
      </dgm:t>
    </dgm:pt>
    <dgm:pt modelId="{D4018297-7634-4C2F-9428-BC2DF0356084}" type="sibTrans" cxnId="{5C6152B2-796C-4ECA-BB90-8E0ECF47AC11}">
      <dgm:prSet/>
      <dgm:spPr/>
      <dgm:t>
        <a:bodyPr/>
        <a:lstStyle/>
        <a:p>
          <a:endParaRPr lang="en-US"/>
        </a:p>
      </dgm:t>
    </dgm:pt>
    <dgm:pt modelId="{94FC4B5D-E773-464F-A40E-EF2B8BE22BDE}">
      <dgm:prSet custT="1"/>
      <dgm:spPr>
        <a:solidFill>
          <a:srgbClr val="ABBED5">
            <a:alpha val="90000"/>
          </a:srgbClr>
        </a:solidFill>
      </dgm:spPr>
      <dgm:t>
        <a:bodyPr/>
        <a:lstStyle/>
        <a:p>
          <a:pPr marL="457200" indent="-236538" rtl="0"/>
          <a:r>
            <a:rPr lang="en-US" sz="1300" dirty="0"/>
            <a:t>Requires original documentation for proof</a:t>
          </a:r>
        </a:p>
      </dgm:t>
    </dgm:pt>
    <dgm:pt modelId="{22418D9A-F95A-4ED4-A1F4-0FA8C3151BBF}" type="parTrans" cxnId="{9C88E926-4474-4BFD-9766-AEAD7C7E69BE}">
      <dgm:prSet/>
      <dgm:spPr/>
      <dgm:t>
        <a:bodyPr/>
        <a:lstStyle/>
        <a:p>
          <a:endParaRPr lang="en-US"/>
        </a:p>
      </dgm:t>
    </dgm:pt>
    <dgm:pt modelId="{A6CC8AF2-7D55-4750-8960-29F88FF38764}" type="sibTrans" cxnId="{9C88E926-4474-4BFD-9766-AEAD7C7E69BE}">
      <dgm:prSet/>
      <dgm:spPr/>
      <dgm:t>
        <a:bodyPr/>
        <a:lstStyle/>
        <a:p>
          <a:endParaRPr lang="en-US"/>
        </a:p>
      </dgm:t>
    </dgm:pt>
    <dgm:pt modelId="{1F693EED-1C2F-4222-8D41-4959A18D36EA}">
      <dgm:prSet custT="1"/>
      <dgm:spPr>
        <a:solidFill>
          <a:srgbClr val="ABBED5">
            <a:alpha val="90000"/>
          </a:srgbClr>
        </a:solidFill>
      </dgm:spPr>
      <dgm:t>
        <a:bodyPr/>
        <a:lstStyle/>
        <a:p>
          <a:pPr marL="457200" indent="-236538" rtl="0"/>
          <a:r>
            <a:rPr lang="en-US" sz="1300" dirty="0"/>
            <a:t>Everyone should file at least 3 days prior to employment start date</a:t>
          </a:r>
        </a:p>
      </dgm:t>
    </dgm:pt>
    <dgm:pt modelId="{4019E0C5-207E-409F-AE0A-F764886F1D86}" type="parTrans" cxnId="{5207879B-639F-44F8-A656-AA86C0C098D4}">
      <dgm:prSet/>
      <dgm:spPr/>
      <dgm:t>
        <a:bodyPr/>
        <a:lstStyle/>
        <a:p>
          <a:endParaRPr lang="en-US"/>
        </a:p>
      </dgm:t>
    </dgm:pt>
    <dgm:pt modelId="{858F1BBC-D411-45CC-9494-342862E5035B}" type="sibTrans" cxnId="{5207879B-639F-44F8-A656-AA86C0C098D4}">
      <dgm:prSet/>
      <dgm:spPr/>
      <dgm:t>
        <a:bodyPr/>
        <a:lstStyle/>
        <a:p>
          <a:endParaRPr lang="en-US"/>
        </a:p>
      </dgm:t>
    </dgm:pt>
    <dgm:pt modelId="{863778D2-DF88-4B0F-9BAC-C2BD018BA664}">
      <dgm:prSet custT="1"/>
      <dgm:spPr>
        <a:solidFill>
          <a:srgbClr val="ABBED5">
            <a:alpha val="90000"/>
          </a:srgbClr>
        </a:solidFill>
      </dgm:spPr>
      <dgm:t>
        <a:bodyPr/>
        <a:lstStyle/>
        <a:p>
          <a:pPr marL="236538" indent="-236538" rtl="0"/>
          <a:r>
            <a:rPr lang="en-US" sz="1300" dirty="0"/>
            <a:t>W-4 (how much withholding tax you prefer)</a:t>
          </a:r>
        </a:p>
      </dgm:t>
    </dgm:pt>
    <dgm:pt modelId="{C9DEEE7D-DA54-4101-AB7B-EC2835E9626A}" type="parTrans" cxnId="{19079582-CA89-4C37-9449-CD372741796E}">
      <dgm:prSet/>
      <dgm:spPr/>
      <dgm:t>
        <a:bodyPr/>
        <a:lstStyle/>
        <a:p>
          <a:endParaRPr lang="en-US"/>
        </a:p>
      </dgm:t>
    </dgm:pt>
    <dgm:pt modelId="{9FA8729B-9ED5-4A73-B6C1-2F5D56C883F0}" type="sibTrans" cxnId="{19079582-CA89-4C37-9449-CD372741796E}">
      <dgm:prSet/>
      <dgm:spPr/>
      <dgm:t>
        <a:bodyPr/>
        <a:lstStyle/>
        <a:p>
          <a:endParaRPr lang="en-US"/>
        </a:p>
      </dgm:t>
    </dgm:pt>
    <dgm:pt modelId="{EFD30E79-2B64-4F49-B094-5D77415B4D43}">
      <dgm:prSet custT="1"/>
      <dgm:spPr>
        <a:solidFill>
          <a:srgbClr val="ABBED5">
            <a:alpha val="90000"/>
          </a:srgbClr>
        </a:solidFill>
      </dgm:spPr>
      <dgm:t>
        <a:bodyPr/>
        <a:lstStyle/>
        <a:p>
          <a:pPr marL="457200" indent="-236538" rtl="0"/>
          <a:r>
            <a:rPr lang="en-US" sz="1300" dirty="0"/>
            <a:t>Grand Rapids W-4 confuses students when asked…”what percentage of your work will occur in Grand Rapids?”</a:t>
          </a:r>
        </a:p>
      </dgm:t>
    </dgm:pt>
    <dgm:pt modelId="{0EA250BE-FB1C-465F-B13B-983196FFAC51}" type="parTrans" cxnId="{9D82EFCD-714A-4FAA-B7D4-03FFC400EAED}">
      <dgm:prSet/>
      <dgm:spPr/>
      <dgm:t>
        <a:bodyPr/>
        <a:lstStyle/>
        <a:p>
          <a:endParaRPr lang="en-US"/>
        </a:p>
      </dgm:t>
    </dgm:pt>
    <dgm:pt modelId="{98741D6A-9A59-4D52-8302-9C4895F5EE34}" type="sibTrans" cxnId="{9D82EFCD-714A-4FAA-B7D4-03FFC400EAED}">
      <dgm:prSet/>
      <dgm:spPr/>
      <dgm:t>
        <a:bodyPr/>
        <a:lstStyle/>
        <a:p>
          <a:endParaRPr lang="en-US"/>
        </a:p>
      </dgm:t>
    </dgm:pt>
    <dgm:pt modelId="{E37DEBFE-DCC7-4DDC-8352-C6C939BF09BA}">
      <dgm:prSet custT="1"/>
      <dgm:spPr>
        <a:solidFill>
          <a:srgbClr val="ABBED5">
            <a:alpha val="90000"/>
          </a:srgbClr>
        </a:solidFill>
      </dgm:spPr>
      <dgm:t>
        <a:bodyPr/>
        <a:lstStyle/>
        <a:p>
          <a:pPr marL="457200" indent="-236538" rtl="0"/>
          <a:r>
            <a:rPr lang="en-US" sz="1300" dirty="0"/>
            <a:t>100% if your work is on a downtown campus (Health Campus or Pew Campus)</a:t>
          </a:r>
        </a:p>
      </dgm:t>
    </dgm:pt>
    <dgm:pt modelId="{E3158AF5-2E87-418F-B4DF-6F35FEC5AA83}" type="parTrans" cxnId="{1090F200-01B1-4E4E-AB0B-B33183D1056D}">
      <dgm:prSet/>
      <dgm:spPr/>
      <dgm:t>
        <a:bodyPr/>
        <a:lstStyle/>
        <a:p>
          <a:endParaRPr lang="en-US"/>
        </a:p>
      </dgm:t>
    </dgm:pt>
    <dgm:pt modelId="{D66681B7-FFFA-4E4C-AA94-FFC599E90830}" type="sibTrans" cxnId="{1090F200-01B1-4E4E-AB0B-B33183D1056D}">
      <dgm:prSet/>
      <dgm:spPr/>
      <dgm:t>
        <a:bodyPr/>
        <a:lstStyle/>
        <a:p>
          <a:endParaRPr lang="en-US"/>
        </a:p>
      </dgm:t>
    </dgm:pt>
    <dgm:pt modelId="{D8FD8BDA-10BE-4E49-B90C-DDD82DD6F56E}">
      <dgm:prSet/>
      <dgm:spPr>
        <a:solidFill>
          <a:srgbClr val="B41827"/>
        </a:solidFill>
      </dgm:spPr>
      <dgm:t>
        <a:bodyPr/>
        <a:lstStyle/>
        <a:p>
          <a:pPr rtl="0"/>
          <a:r>
            <a:rPr lang="en-US" dirty="0"/>
            <a:t>Stipend payment</a:t>
          </a:r>
        </a:p>
      </dgm:t>
    </dgm:pt>
    <dgm:pt modelId="{2336C2BC-2576-42C8-B991-2C5C40E291C3}" type="parTrans" cxnId="{B544EED7-D9B8-4FC8-AE46-36B3FCF094D5}">
      <dgm:prSet/>
      <dgm:spPr/>
      <dgm:t>
        <a:bodyPr/>
        <a:lstStyle/>
        <a:p>
          <a:endParaRPr lang="en-US"/>
        </a:p>
      </dgm:t>
    </dgm:pt>
    <dgm:pt modelId="{4911BA18-7FEB-4813-B3CF-AB515F8B7A91}" type="sibTrans" cxnId="{B544EED7-D9B8-4FC8-AE46-36B3FCF094D5}">
      <dgm:prSet/>
      <dgm:spPr/>
      <dgm:t>
        <a:bodyPr/>
        <a:lstStyle/>
        <a:p>
          <a:endParaRPr lang="en-US"/>
        </a:p>
      </dgm:t>
    </dgm:pt>
    <dgm:pt modelId="{31883751-7DB2-4AD0-874F-CF38EFDC3DC4}">
      <dgm:prSet custT="1"/>
      <dgm:spPr>
        <a:solidFill>
          <a:srgbClr val="ABBED5">
            <a:alpha val="90000"/>
          </a:srgbClr>
        </a:solidFill>
      </dgm:spPr>
      <dgm:t>
        <a:bodyPr/>
        <a:lstStyle/>
        <a:p>
          <a:pPr marL="236538" indent="-236538" rtl="0"/>
          <a:r>
            <a:rPr lang="en-US" sz="1300" dirty="0"/>
            <a:t>Direct Deposit</a:t>
          </a:r>
        </a:p>
      </dgm:t>
    </dgm:pt>
    <dgm:pt modelId="{633B8417-9DF8-473B-881E-D355A4A148AF}" type="parTrans" cxnId="{5C374B3D-58A8-401E-8619-7A2E0B6C49DD}">
      <dgm:prSet/>
      <dgm:spPr/>
      <dgm:t>
        <a:bodyPr/>
        <a:lstStyle/>
        <a:p>
          <a:endParaRPr lang="en-US"/>
        </a:p>
      </dgm:t>
    </dgm:pt>
    <dgm:pt modelId="{7F0F62DF-41AA-4D1D-A699-87B0501698A7}" type="sibTrans" cxnId="{5C374B3D-58A8-401E-8619-7A2E0B6C49DD}">
      <dgm:prSet/>
      <dgm:spPr/>
      <dgm:t>
        <a:bodyPr/>
        <a:lstStyle/>
        <a:p>
          <a:endParaRPr lang="en-US"/>
        </a:p>
      </dgm:t>
    </dgm:pt>
    <dgm:pt modelId="{CF22CFCF-F147-4940-BAB6-DC465605EB46}">
      <dgm:prSet custT="1"/>
      <dgm:spPr>
        <a:solidFill>
          <a:srgbClr val="ABBED5">
            <a:alpha val="90000"/>
          </a:srgbClr>
        </a:solidFill>
      </dgm:spPr>
      <dgm:t>
        <a:bodyPr/>
        <a:lstStyle/>
        <a:p>
          <a:pPr marL="457200" indent="-236538" rtl="0"/>
          <a:r>
            <a:rPr lang="en-US" sz="1300" dirty="0"/>
            <a:t>Sign up for direct deposit online through </a:t>
          </a:r>
          <a:r>
            <a:rPr lang="en-US" sz="1300" dirty="0" err="1"/>
            <a:t>myBanner</a:t>
          </a:r>
          <a:endParaRPr lang="en-US" sz="1300" dirty="0"/>
        </a:p>
      </dgm:t>
    </dgm:pt>
    <dgm:pt modelId="{1F206EC9-4261-4347-956F-4DC399D971D4}" type="parTrans" cxnId="{D53E3EE4-E3E6-4AA5-86AA-536A3FE7C026}">
      <dgm:prSet/>
      <dgm:spPr/>
      <dgm:t>
        <a:bodyPr/>
        <a:lstStyle/>
        <a:p>
          <a:endParaRPr lang="en-US"/>
        </a:p>
      </dgm:t>
    </dgm:pt>
    <dgm:pt modelId="{A483C0B2-4E3B-4C91-80B1-246BF54FEF47}" type="sibTrans" cxnId="{D53E3EE4-E3E6-4AA5-86AA-536A3FE7C026}">
      <dgm:prSet/>
      <dgm:spPr/>
      <dgm:t>
        <a:bodyPr/>
        <a:lstStyle/>
        <a:p>
          <a:endParaRPr lang="en-US"/>
        </a:p>
      </dgm:t>
    </dgm:pt>
    <dgm:pt modelId="{1F6FCFBF-3BF1-41DA-B8A0-7910F88FD35A}">
      <dgm:prSet custT="1"/>
      <dgm:spPr>
        <a:solidFill>
          <a:srgbClr val="ABBED5">
            <a:alpha val="90000"/>
          </a:srgbClr>
        </a:solidFill>
      </dgm:spPr>
      <dgm:t>
        <a:bodyPr/>
        <a:lstStyle/>
        <a:p>
          <a:pPr marL="457200" indent="-236538" rtl="0"/>
          <a:r>
            <a:rPr lang="en-US" sz="1300" dirty="0"/>
            <a:t>Enter bank information on “Employee” tab </a:t>
          </a:r>
        </a:p>
      </dgm:t>
    </dgm:pt>
    <dgm:pt modelId="{8FE199D9-688E-4EEA-9696-C8650BA8DE89}" type="parTrans" cxnId="{6DCDBC1E-DC97-4B70-B1B2-E61291283642}">
      <dgm:prSet/>
      <dgm:spPr/>
      <dgm:t>
        <a:bodyPr/>
        <a:lstStyle/>
        <a:p>
          <a:endParaRPr lang="en-US"/>
        </a:p>
      </dgm:t>
    </dgm:pt>
    <dgm:pt modelId="{4B17C7FF-1C8F-4770-A99D-93DE613BC3B4}" type="sibTrans" cxnId="{6DCDBC1E-DC97-4B70-B1B2-E61291283642}">
      <dgm:prSet/>
      <dgm:spPr/>
      <dgm:t>
        <a:bodyPr/>
        <a:lstStyle/>
        <a:p>
          <a:endParaRPr lang="en-US"/>
        </a:p>
      </dgm:t>
    </dgm:pt>
    <dgm:pt modelId="{2D342E05-B461-4D1E-B939-BBE9758F7328}">
      <dgm:prSet custT="1"/>
      <dgm:spPr>
        <a:solidFill>
          <a:srgbClr val="ABBED5">
            <a:alpha val="90000"/>
          </a:srgbClr>
        </a:solidFill>
      </dgm:spPr>
      <dgm:t>
        <a:bodyPr/>
        <a:lstStyle/>
        <a:p>
          <a:pPr marL="236538" indent="-236538" rtl="0"/>
          <a:r>
            <a:rPr lang="en-US" sz="1300" dirty="0"/>
            <a:t>GAs without direct deposit will automatically be issued a pay card. Each pay day their stipend payment will be ‘loaded’ onto the card. </a:t>
          </a:r>
        </a:p>
      </dgm:t>
    </dgm:pt>
    <dgm:pt modelId="{F0CCF734-ECBF-4FF1-AE71-BFF1A5E17BE3}" type="parTrans" cxnId="{DA19DE90-C91C-424D-BB77-FF90D420BB14}">
      <dgm:prSet/>
      <dgm:spPr/>
      <dgm:t>
        <a:bodyPr/>
        <a:lstStyle/>
        <a:p>
          <a:endParaRPr lang="en-US"/>
        </a:p>
      </dgm:t>
    </dgm:pt>
    <dgm:pt modelId="{B97E45FD-64C3-4B9B-8157-FDD3BA3FA8AB}" type="sibTrans" cxnId="{DA19DE90-C91C-424D-BB77-FF90D420BB14}">
      <dgm:prSet/>
      <dgm:spPr/>
      <dgm:t>
        <a:bodyPr/>
        <a:lstStyle/>
        <a:p>
          <a:endParaRPr lang="en-US"/>
        </a:p>
      </dgm:t>
    </dgm:pt>
    <dgm:pt modelId="{3CBA636D-5101-4EEB-9BE3-71F2A4B5BDAD}" type="pres">
      <dgm:prSet presAssocID="{B1564115-3151-4297-AEDF-9AF2D0822EB9}" presName="Name0" presStyleCnt="0">
        <dgm:presLayoutVars>
          <dgm:dir/>
          <dgm:animLvl val="lvl"/>
          <dgm:resizeHandles val="exact"/>
        </dgm:presLayoutVars>
      </dgm:prSet>
      <dgm:spPr/>
    </dgm:pt>
    <dgm:pt modelId="{6D766EEF-B14C-49E1-A325-947BD6FB7615}" type="pres">
      <dgm:prSet presAssocID="{9AEEE5DF-3395-4D42-A5E4-8423ADB8CA86}" presName="linNode" presStyleCnt="0"/>
      <dgm:spPr/>
    </dgm:pt>
    <dgm:pt modelId="{855C6B72-3FD7-4D76-A609-BE2B37F6063A}" type="pres">
      <dgm:prSet presAssocID="{9AEEE5DF-3395-4D42-A5E4-8423ADB8CA86}" presName="parentText" presStyleLbl="node1" presStyleIdx="0" presStyleCnt="2">
        <dgm:presLayoutVars>
          <dgm:chMax val="1"/>
          <dgm:bulletEnabled val="1"/>
        </dgm:presLayoutVars>
      </dgm:prSet>
      <dgm:spPr/>
    </dgm:pt>
    <dgm:pt modelId="{37D9DC43-BDF2-4434-AD6E-AD6827DF8E27}" type="pres">
      <dgm:prSet presAssocID="{9AEEE5DF-3395-4D42-A5E4-8423ADB8CA86}" presName="descendantText" presStyleLbl="alignAccFollowNode1" presStyleIdx="0" presStyleCnt="2" custScaleY="117122">
        <dgm:presLayoutVars>
          <dgm:bulletEnabled val="1"/>
        </dgm:presLayoutVars>
      </dgm:prSet>
      <dgm:spPr/>
    </dgm:pt>
    <dgm:pt modelId="{76F4D050-4930-4473-B5F6-3B71190DD39D}" type="pres">
      <dgm:prSet presAssocID="{399B5EE2-4150-4BD3-892B-890000069EC6}" presName="sp" presStyleCnt="0"/>
      <dgm:spPr/>
    </dgm:pt>
    <dgm:pt modelId="{B9F0111C-17F1-47AB-B222-23A2D3079A3C}" type="pres">
      <dgm:prSet presAssocID="{D8FD8BDA-10BE-4E49-B90C-DDD82DD6F56E}" presName="linNode" presStyleCnt="0"/>
      <dgm:spPr/>
    </dgm:pt>
    <dgm:pt modelId="{AB71B0F8-262C-45CD-BD11-349FA3B6003D}" type="pres">
      <dgm:prSet presAssocID="{D8FD8BDA-10BE-4E49-B90C-DDD82DD6F56E}" presName="parentText" presStyleLbl="node1" presStyleIdx="1" presStyleCnt="2">
        <dgm:presLayoutVars>
          <dgm:chMax val="1"/>
          <dgm:bulletEnabled val="1"/>
        </dgm:presLayoutVars>
      </dgm:prSet>
      <dgm:spPr/>
    </dgm:pt>
    <dgm:pt modelId="{961B76FA-1CF5-406C-B29E-243E55FEDE18}" type="pres">
      <dgm:prSet presAssocID="{D8FD8BDA-10BE-4E49-B90C-DDD82DD6F56E}" presName="descendantText" presStyleLbl="alignAccFollowNode1" presStyleIdx="1" presStyleCnt="2" custLinFactNeighborX="0" custLinFactNeighborY="-1827">
        <dgm:presLayoutVars>
          <dgm:bulletEnabled val="1"/>
        </dgm:presLayoutVars>
      </dgm:prSet>
      <dgm:spPr/>
    </dgm:pt>
  </dgm:ptLst>
  <dgm:cxnLst>
    <dgm:cxn modelId="{1090F200-01B1-4E4E-AB0B-B33183D1056D}" srcId="{EFD30E79-2B64-4F49-B094-5D77415B4D43}" destId="{E37DEBFE-DCC7-4DDC-8352-C6C939BF09BA}" srcOrd="0" destOrd="0" parTransId="{E3158AF5-2E87-418F-B4DF-6F35FEC5AA83}" sibTransId="{D66681B7-FFFA-4E4C-AA94-FFC599E90830}"/>
    <dgm:cxn modelId="{DB5A6914-1194-4245-A093-51D6D5531218}" type="presOf" srcId="{EFD30E79-2B64-4F49-B094-5D77415B4D43}" destId="{37D9DC43-BDF2-4434-AD6E-AD6827DF8E27}" srcOrd="0" destOrd="4" presId="urn:microsoft.com/office/officeart/2005/8/layout/vList5"/>
    <dgm:cxn modelId="{6DCDBC1E-DC97-4B70-B1B2-E61291283642}" srcId="{31883751-7DB2-4AD0-874F-CF38EFDC3DC4}" destId="{1F6FCFBF-3BF1-41DA-B8A0-7910F88FD35A}" srcOrd="1" destOrd="0" parTransId="{8FE199D9-688E-4EEA-9696-C8650BA8DE89}" sibTransId="{4B17C7FF-1C8F-4770-A99D-93DE613BC3B4}"/>
    <dgm:cxn modelId="{9C88E926-4474-4BFD-9766-AEAD7C7E69BE}" srcId="{848871B1-A0B5-4F8F-BBA8-0FAABF7C1FE6}" destId="{94FC4B5D-E773-464F-A40E-EF2B8BE22BDE}" srcOrd="0" destOrd="0" parTransId="{22418D9A-F95A-4ED4-A1F4-0FA8C3151BBF}" sibTransId="{A6CC8AF2-7D55-4750-8960-29F88FF38764}"/>
    <dgm:cxn modelId="{D77AA43A-795E-4D91-9C34-4E948112C5EB}" srcId="{B1564115-3151-4297-AEDF-9AF2D0822EB9}" destId="{9AEEE5DF-3395-4D42-A5E4-8423ADB8CA86}" srcOrd="0" destOrd="0" parTransId="{C72AC2FD-5FA3-4DC1-ABF6-0E58D6315A3A}" sibTransId="{399B5EE2-4150-4BD3-892B-890000069EC6}"/>
    <dgm:cxn modelId="{5C374B3D-58A8-401E-8619-7A2E0B6C49DD}" srcId="{D8FD8BDA-10BE-4E49-B90C-DDD82DD6F56E}" destId="{31883751-7DB2-4AD0-874F-CF38EFDC3DC4}" srcOrd="0" destOrd="0" parTransId="{633B8417-9DF8-473B-881E-D355A4A148AF}" sibTransId="{7F0F62DF-41AA-4D1D-A699-87B0501698A7}"/>
    <dgm:cxn modelId="{99337D5C-69F9-41DC-BDB7-D27D296EE426}" type="presOf" srcId="{1F693EED-1C2F-4222-8D41-4959A18D36EA}" destId="{37D9DC43-BDF2-4434-AD6E-AD6827DF8E27}" srcOrd="0" destOrd="2" presId="urn:microsoft.com/office/officeart/2005/8/layout/vList5"/>
    <dgm:cxn modelId="{D73B0060-5A8D-4994-9F55-6A2EBADAA528}" type="presOf" srcId="{94FC4B5D-E773-464F-A40E-EF2B8BE22BDE}" destId="{37D9DC43-BDF2-4434-AD6E-AD6827DF8E27}" srcOrd="0" destOrd="1" presId="urn:microsoft.com/office/officeart/2005/8/layout/vList5"/>
    <dgm:cxn modelId="{45079E61-F440-4612-BD29-6EF9CAFF398F}" type="presOf" srcId="{D8FD8BDA-10BE-4E49-B90C-DDD82DD6F56E}" destId="{AB71B0F8-262C-45CD-BD11-349FA3B6003D}" srcOrd="0" destOrd="0" presId="urn:microsoft.com/office/officeart/2005/8/layout/vList5"/>
    <dgm:cxn modelId="{1360FD41-784E-4F3B-8AFE-61889D75B7AC}" type="presOf" srcId="{E37DEBFE-DCC7-4DDC-8352-C6C939BF09BA}" destId="{37D9DC43-BDF2-4434-AD6E-AD6827DF8E27}" srcOrd="0" destOrd="5" presId="urn:microsoft.com/office/officeart/2005/8/layout/vList5"/>
    <dgm:cxn modelId="{6CB6DC42-C9AB-4896-903F-AC9E53D33BFD}" type="presOf" srcId="{848871B1-A0B5-4F8F-BBA8-0FAABF7C1FE6}" destId="{37D9DC43-BDF2-4434-AD6E-AD6827DF8E27}" srcOrd="0" destOrd="0" presId="urn:microsoft.com/office/officeart/2005/8/layout/vList5"/>
    <dgm:cxn modelId="{715C3F7B-A10D-4F2F-8C7D-8DF862DB246D}" type="presOf" srcId="{B1564115-3151-4297-AEDF-9AF2D0822EB9}" destId="{3CBA636D-5101-4EEB-9BE3-71F2A4B5BDAD}" srcOrd="0" destOrd="0" presId="urn:microsoft.com/office/officeart/2005/8/layout/vList5"/>
    <dgm:cxn modelId="{19079582-CA89-4C37-9449-CD372741796E}" srcId="{9AEEE5DF-3395-4D42-A5E4-8423ADB8CA86}" destId="{863778D2-DF88-4B0F-9BAC-C2BD018BA664}" srcOrd="1" destOrd="0" parTransId="{C9DEEE7D-DA54-4101-AB7B-EC2835E9626A}" sibTransId="{9FA8729B-9ED5-4A73-B6C1-2F5D56C883F0}"/>
    <dgm:cxn modelId="{DA19DE90-C91C-424D-BB77-FF90D420BB14}" srcId="{D8FD8BDA-10BE-4E49-B90C-DDD82DD6F56E}" destId="{2D342E05-B461-4D1E-B939-BBE9758F7328}" srcOrd="1" destOrd="0" parTransId="{F0CCF734-ECBF-4FF1-AE71-BFF1A5E17BE3}" sibTransId="{B97E45FD-64C3-4B9B-8157-FDD3BA3FA8AB}"/>
    <dgm:cxn modelId="{36BD1C94-CA9A-4563-B8C5-91E163FA24BE}" type="presOf" srcId="{1F6FCFBF-3BF1-41DA-B8A0-7910F88FD35A}" destId="{961B76FA-1CF5-406C-B29E-243E55FEDE18}" srcOrd="0" destOrd="2" presId="urn:microsoft.com/office/officeart/2005/8/layout/vList5"/>
    <dgm:cxn modelId="{5207879B-639F-44F8-A656-AA86C0C098D4}" srcId="{848871B1-A0B5-4F8F-BBA8-0FAABF7C1FE6}" destId="{1F693EED-1C2F-4222-8D41-4959A18D36EA}" srcOrd="1" destOrd="0" parTransId="{4019E0C5-207E-409F-AE0A-F764886F1D86}" sibTransId="{858F1BBC-D411-45CC-9494-342862E5035B}"/>
    <dgm:cxn modelId="{4A0F50B1-7CBF-4D73-8D24-A577E338000F}" type="presOf" srcId="{31883751-7DB2-4AD0-874F-CF38EFDC3DC4}" destId="{961B76FA-1CF5-406C-B29E-243E55FEDE18}" srcOrd="0" destOrd="0" presId="urn:microsoft.com/office/officeart/2005/8/layout/vList5"/>
    <dgm:cxn modelId="{93BE3EB2-FCC5-4854-90E3-640E39C3F24E}" type="presOf" srcId="{9AEEE5DF-3395-4D42-A5E4-8423ADB8CA86}" destId="{855C6B72-3FD7-4D76-A609-BE2B37F6063A}" srcOrd="0" destOrd="0" presId="urn:microsoft.com/office/officeart/2005/8/layout/vList5"/>
    <dgm:cxn modelId="{5C6152B2-796C-4ECA-BB90-8E0ECF47AC11}" srcId="{9AEEE5DF-3395-4D42-A5E4-8423ADB8CA86}" destId="{848871B1-A0B5-4F8F-BBA8-0FAABF7C1FE6}" srcOrd="0" destOrd="0" parTransId="{0EC1C8D3-47BB-4510-B159-9705D1AF1F7B}" sibTransId="{D4018297-7634-4C2F-9428-BC2DF0356084}"/>
    <dgm:cxn modelId="{9D82EFCD-714A-4FAA-B7D4-03FFC400EAED}" srcId="{9AEEE5DF-3395-4D42-A5E4-8423ADB8CA86}" destId="{EFD30E79-2B64-4F49-B094-5D77415B4D43}" srcOrd="2" destOrd="0" parTransId="{0EA250BE-FB1C-465F-B13B-983196FFAC51}" sibTransId="{98741D6A-9A59-4D52-8302-9C4895F5EE34}"/>
    <dgm:cxn modelId="{C4867BD7-272E-45B2-9BCB-6F49A9DF4BBB}" type="presOf" srcId="{CF22CFCF-F147-4940-BAB6-DC465605EB46}" destId="{961B76FA-1CF5-406C-B29E-243E55FEDE18}" srcOrd="0" destOrd="1" presId="urn:microsoft.com/office/officeart/2005/8/layout/vList5"/>
    <dgm:cxn modelId="{B544EED7-D9B8-4FC8-AE46-36B3FCF094D5}" srcId="{B1564115-3151-4297-AEDF-9AF2D0822EB9}" destId="{D8FD8BDA-10BE-4E49-B90C-DDD82DD6F56E}" srcOrd="1" destOrd="0" parTransId="{2336C2BC-2576-42C8-B991-2C5C40E291C3}" sibTransId="{4911BA18-7FEB-4813-B3CF-AB515F8B7A91}"/>
    <dgm:cxn modelId="{D53E3EE4-E3E6-4AA5-86AA-536A3FE7C026}" srcId="{31883751-7DB2-4AD0-874F-CF38EFDC3DC4}" destId="{CF22CFCF-F147-4940-BAB6-DC465605EB46}" srcOrd="0" destOrd="0" parTransId="{1F206EC9-4261-4347-956F-4DC399D971D4}" sibTransId="{A483C0B2-4E3B-4C91-80B1-246BF54FEF47}"/>
    <dgm:cxn modelId="{AE72C1E7-618F-42B3-BD2C-95A32F06FC8C}" type="presOf" srcId="{2D342E05-B461-4D1E-B939-BBE9758F7328}" destId="{961B76FA-1CF5-406C-B29E-243E55FEDE18}" srcOrd="0" destOrd="3" presId="urn:microsoft.com/office/officeart/2005/8/layout/vList5"/>
    <dgm:cxn modelId="{F4546AEE-A4BA-4EB3-9933-D6E06CD69563}" type="presOf" srcId="{863778D2-DF88-4B0F-9BAC-C2BD018BA664}" destId="{37D9DC43-BDF2-4434-AD6E-AD6827DF8E27}" srcOrd="0" destOrd="3" presId="urn:microsoft.com/office/officeart/2005/8/layout/vList5"/>
    <dgm:cxn modelId="{ADBB3F4E-873B-4F43-A8CE-2409EDA79937}" type="presParOf" srcId="{3CBA636D-5101-4EEB-9BE3-71F2A4B5BDAD}" destId="{6D766EEF-B14C-49E1-A325-947BD6FB7615}" srcOrd="0" destOrd="0" presId="urn:microsoft.com/office/officeart/2005/8/layout/vList5"/>
    <dgm:cxn modelId="{BF5C3B9E-F0CA-4F11-A8A2-DBF565F2AF52}" type="presParOf" srcId="{6D766EEF-B14C-49E1-A325-947BD6FB7615}" destId="{855C6B72-3FD7-4D76-A609-BE2B37F6063A}" srcOrd="0" destOrd="0" presId="urn:microsoft.com/office/officeart/2005/8/layout/vList5"/>
    <dgm:cxn modelId="{1D6628D0-7D33-4054-878C-7B4A933D1A8F}" type="presParOf" srcId="{6D766EEF-B14C-49E1-A325-947BD6FB7615}" destId="{37D9DC43-BDF2-4434-AD6E-AD6827DF8E27}" srcOrd="1" destOrd="0" presId="urn:microsoft.com/office/officeart/2005/8/layout/vList5"/>
    <dgm:cxn modelId="{371C2B8D-358B-4657-B101-62197ABB941C}" type="presParOf" srcId="{3CBA636D-5101-4EEB-9BE3-71F2A4B5BDAD}" destId="{76F4D050-4930-4473-B5F6-3B71190DD39D}" srcOrd="1" destOrd="0" presId="urn:microsoft.com/office/officeart/2005/8/layout/vList5"/>
    <dgm:cxn modelId="{C8AED3D5-5726-4F96-8F2A-1B6CD894F33D}" type="presParOf" srcId="{3CBA636D-5101-4EEB-9BE3-71F2A4B5BDAD}" destId="{B9F0111C-17F1-47AB-B222-23A2D3079A3C}" srcOrd="2" destOrd="0" presId="urn:microsoft.com/office/officeart/2005/8/layout/vList5"/>
    <dgm:cxn modelId="{2D9B46E1-81FA-4A75-80DD-B8E90173C411}" type="presParOf" srcId="{B9F0111C-17F1-47AB-B222-23A2D3079A3C}" destId="{AB71B0F8-262C-45CD-BD11-349FA3B6003D}" srcOrd="0" destOrd="0" presId="urn:microsoft.com/office/officeart/2005/8/layout/vList5"/>
    <dgm:cxn modelId="{1B1CD678-5E1F-46A0-89FA-B38263BADF77}" type="presParOf" srcId="{B9F0111C-17F1-47AB-B222-23A2D3079A3C}" destId="{961B76FA-1CF5-406C-B29E-243E55FEDE1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DAEC536-ABE8-4659-88A4-C6BF1E0E398B}"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047821DA-EDF0-4A4C-919C-388ADD9326C7}">
      <dgm:prSet/>
      <dgm:spPr>
        <a:solidFill>
          <a:srgbClr val="C00000"/>
        </a:solidFill>
      </dgm:spPr>
      <dgm:t>
        <a:bodyPr/>
        <a:lstStyle/>
        <a:p>
          <a:pPr rtl="0"/>
          <a:r>
            <a:rPr lang="en-US" dirty="0"/>
            <a:t>Tuition</a:t>
          </a:r>
        </a:p>
      </dgm:t>
    </dgm:pt>
    <dgm:pt modelId="{66919210-110A-4A56-ADAC-C885C47206D8}" type="parTrans" cxnId="{1D252E9C-DFA7-4E67-968E-5233E71D79D4}">
      <dgm:prSet/>
      <dgm:spPr/>
      <dgm:t>
        <a:bodyPr/>
        <a:lstStyle/>
        <a:p>
          <a:endParaRPr lang="en-US"/>
        </a:p>
      </dgm:t>
    </dgm:pt>
    <dgm:pt modelId="{43EC3833-115E-425C-BA59-72778C13CE27}" type="sibTrans" cxnId="{1D252E9C-DFA7-4E67-968E-5233E71D79D4}">
      <dgm:prSet/>
      <dgm:spPr/>
      <dgm:t>
        <a:bodyPr/>
        <a:lstStyle/>
        <a:p>
          <a:endParaRPr lang="en-US"/>
        </a:p>
      </dgm:t>
    </dgm:pt>
    <dgm:pt modelId="{8B7D5AAC-7AAD-407B-8377-D3160EF6AE4B}">
      <dgm:prSet/>
      <dgm:spPr>
        <a:solidFill>
          <a:srgbClr val="ABBED5"/>
        </a:solidFill>
      </dgm:spPr>
      <dgm:t>
        <a:bodyPr/>
        <a:lstStyle/>
        <a:p>
          <a:pPr rtl="0"/>
          <a:r>
            <a:rPr lang="en-US" sz="1600" dirty="0">
              <a:solidFill>
                <a:schemeClr val="tx1"/>
              </a:solidFill>
            </a:rPr>
            <a:t>Students are responsible for tuition that the GA tuition waiver does not cover</a:t>
          </a:r>
        </a:p>
      </dgm:t>
    </dgm:pt>
    <dgm:pt modelId="{008E0F69-F40A-47C7-B3B8-F99D250533AF}" type="parTrans" cxnId="{23E78CE6-968C-4D80-914C-6B66E7C45413}">
      <dgm:prSet/>
      <dgm:spPr/>
      <dgm:t>
        <a:bodyPr/>
        <a:lstStyle/>
        <a:p>
          <a:endParaRPr lang="en-US"/>
        </a:p>
      </dgm:t>
    </dgm:pt>
    <dgm:pt modelId="{5DEAAC5D-5916-4852-B043-89B9FD9540D6}" type="sibTrans" cxnId="{23E78CE6-968C-4D80-914C-6B66E7C45413}">
      <dgm:prSet/>
      <dgm:spPr/>
      <dgm:t>
        <a:bodyPr/>
        <a:lstStyle/>
        <a:p>
          <a:endParaRPr lang="en-US"/>
        </a:p>
      </dgm:t>
    </dgm:pt>
    <dgm:pt modelId="{EB68260F-498E-4D60-8860-E710E22476B9}">
      <dgm:prSet custT="1"/>
      <dgm:spPr>
        <a:solidFill>
          <a:srgbClr val="ABBED5"/>
        </a:solidFill>
      </dgm:spPr>
      <dgm:t>
        <a:bodyPr/>
        <a:lstStyle/>
        <a:p>
          <a:pPr rtl="0"/>
          <a:r>
            <a:rPr lang="en-US" sz="1400" dirty="0">
              <a:solidFill>
                <a:schemeClr val="tx1"/>
              </a:solidFill>
            </a:rPr>
            <a:t>For example, ½ time GA must pay for any credits beyond 4.5 credit hours</a:t>
          </a:r>
        </a:p>
      </dgm:t>
    </dgm:pt>
    <dgm:pt modelId="{DF077B9A-E750-45DA-87A1-47ACD23DADE6}" type="parTrans" cxnId="{ADB12849-4C10-45DA-9131-057FFA4E490F}">
      <dgm:prSet/>
      <dgm:spPr/>
      <dgm:t>
        <a:bodyPr/>
        <a:lstStyle/>
        <a:p>
          <a:endParaRPr lang="en-US"/>
        </a:p>
      </dgm:t>
    </dgm:pt>
    <dgm:pt modelId="{0A04C575-A500-420F-BF24-729223322968}" type="sibTrans" cxnId="{ADB12849-4C10-45DA-9131-057FFA4E490F}">
      <dgm:prSet/>
      <dgm:spPr/>
      <dgm:t>
        <a:bodyPr/>
        <a:lstStyle/>
        <a:p>
          <a:endParaRPr lang="en-US"/>
        </a:p>
      </dgm:t>
    </dgm:pt>
    <dgm:pt modelId="{C499B42A-2394-44EE-9969-D9375286B414}">
      <dgm:prSet custT="1"/>
      <dgm:spPr>
        <a:solidFill>
          <a:srgbClr val="ABBED5"/>
        </a:solidFill>
      </dgm:spPr>
      <dgm:t>
        <a:bodyPr/>
        <a:lstStyle/>
        <a:p>
          <a:pPr rtl="0"/>
          <a:r>
            <a:rPr lang="en-US" sz="1400" dirty="0">
              <a:solidFill>
                <a:schemeClr val="tx1"/>
              </a:solidFill>
            </a:rPr>
            <a:t>Tuition must be paid before the tuition deadline or automatic course drops will occur</a:t>
          </a:r>
        </a:p>
      </dgm:t>
    </dgm:pt>
    <dgm:pt modelId="{A8A487C5-0C40-404E-B438-601FD54234DE}" type="parTrans" cxnId="{0C75D5A1-8C87-4F10-B1DC-83266DC1A983}">
      <dgm:prSet/>
      <dgm:spPr/>
      <dgm:t>
        <a:bodyPr/>
        <a:lstStyle/>
        <a:p>
          <a:endParaRPr lang="en-US"/>
        </a:p>
      </dgm:t>
    </dgm:pt>
    <dgm:pt modelId="{F2C58070-1311-4712-80F0-A422522B04E1}" type="sibTrans" cxnId="{0C75D5A1-8C87-4F10-B1DC-83266DC1A983}">
      <dgm:prSet/>
      <dgm:spPr/>
      <dgm:t>
        <a:bodyPr/>
        <a:lstStyle/>
        <a:p>
          <a:endParaRPr lang="en-US"/>
        </a:p>
      </dgm:t>
    </dgm:pt>
    <dgm:pt modelId="{DAAAF49E-7128-4458-AEA2-280B2568BC93}">
      <dgm:prSet custT="1"/>
      <dgm:spPr>
        <a:solidFill>
          <a:srgbClr val="ABBED5"/>
        </a:solidFill>
      </dgm:spPr>
      <dgm:t>
        <a:bodyPr/>
        <a:lstStyle/>
        <a:p>
          <a:pPr rtl="0"/>
          <a:r>
            <a:rPr lang="en-US" sz="1400" dirty="0">
              <a:solidFill>
                <a:schemeClr val="tx1"/>
              </a:solidFill>
            </a:rPr>
            <a:t>Be aware!.. Banner may take some time to show your payments</a:t>
          </a:r>
        </a:p>
      </dgm:t>
    </dgm:pt>
    <dgm:pt modelId="{F74A44EC-FA4E-40A7-81D8-06FDC137629E}" type="parTrans" cxnId="{372CDDBA-D0F4-4C3A-84B4-C0B04FAFEEFB}">
      <dgm:prSet/>
      <dgm:spPr/>
      <dgm:t>
        <a:bodyPr/>
        <a:lstStyle/>
        <a:p>
          <a:endParaRPr lang="en-US"/>
        </a:p>
      </dgm:t>
    </dgm:pt>
    <dgm:pt modelId="{2DC438A4-4814-4376-AB2B-9F834C7CF27A}" type="sibTrans" cxnId="{372CDDBA-D0F4-4C3A-84B4-C0B04FAFEEFB}">
      <dgm:prSet/>
      <dgm:spPr/>
      <dgm:t>
        <a:bodyPr/>
        <a:lstStyle/>
        <a:p>
          <a:endParaRPr lang="en-US"/>
        </a:p>
      </dgm:t>
    </dgm:pt>
    <dgm:pt modelId="{1BB6BB3B-C2F4-4E7F-A7C3-C3C14F8C4A1F}">
      <dgm:prSet custT="1"/>
      <dgm:spPr>
        <a:solidFill>
          <a:srgbClr val="ABBED5"/>
        </a:solidFill>
      </dgm:spPr>
      <dgm:t>
        <a:bodyPr/>
        <a:lstStyle/>
        <a:p>
          <a:pPr rtl="0"/>
          <a:r>
            <a:rPr lang="en-US" sz="1600" dirty="0">
              <a:solidFill>
                <a:schemeClr val="tx1"/>
              </a:solidFill>
            </a:rPr>
            <a:t>If students pay their tuition before the waiver is applied, it may take several weeks for your refund to be processed</a:t>
          </a:r>
        </a:p>
      </dgm:t>
    </dgm:pt>
    <dgm:pt modelId="{D23E2498-5452-4B51-B1DE-1311DE2D0440}" type="parTrans" cxnId="{F02DD558-CB71-4645-8282-DEEA78F19682}">
      <dgm:prSet/>
      <dgm:spPr/>
      <dgm:t>
        <a:bodyPr/>
        <a:lstStyle/>
        <a:p>
          <a:endParaRPr lang="en-US"/>
        </a:p>
      </dgm:t>
    </dgm:pt>
    <dgm:pt modelId="{BE6C380E-96FB-4F60-B1C6-973726562074}" type="sibTrans" cxnId="{F02DD558-CB71-4645-8282-DEEA78F19682}">
      <dgm:prSet/>
      <dgm:spPr/>
      <dgm:t>
        <a:bodyPr/>
        <a:lstStyle/>
        <a:p>
          <a:endParaRPr lang="en-US"/>
        </a:p>
      </dgm:t>
    </dgm:pt>
    <dgm:pt modelId="{268710E7-AD42-4464-AB8A-690182323DBD}">
      <dgm:prSet custT="1"/>
      <dgm:spPr>
        <a:solidFill>
          <a:srgbClr val="ABBED5"/>
        </a:solidFill>
      </dgm:spPr>
      <dgm:t>
        <a:bodyPr/>
        <a:lstStyle/>
        <a:p>
          <a:pPr rtl="0"/>
          <a:r>
            <a:rPr lang="en-US" sz="1600" dirty="0">
              <a:solidFill>
                <a:schemeClr val="tx1"/>
              </a:solidFill>
            </a:rPr>
            <a:t>If a credit card is used, a refund will be credited to your account by the next billing cycle (~ 2-4 wks)</a:t>
          </a:r>
        </a:p>
      </dgm:t>
    </dgm:pt>
    <dgm:pt modelId="{C6E2086A-EDC9-4816-A41F-DF8180AFD560}" type="parTrans" cxnId="{21E8B662-BDC1-48F8-9008-49BF23153BB8}">
      <dgm:prSet/>
      <dgm:spPr/>
      <dgm:t>
        <a:bodyPr/>
        <a:lstStyle/>
        <a:p>
          <a:endParaRPr lang="en-US"/>
        </a:p>
      </dgm:t>
    </dgm:pt>
    <dgm:pt modelId="{6769418D-E7F7-430E-BB58-ED9FDBDCA177}" type="sibTrans" cxnId="{21E8B662-BDC1-48F8-9008-49BF23153BB8}">
      <dgm:prSet/>
      <dgm:spPr/>
      <dgm:t>
        <a:bodyPr/>
        <a:lstStyle/>
        <a:p>
          <a:endParaRPr lang="en-US"/>
        </a:p>
      </dgm:t>
    </dgm:pt>
    <dgm:pt modelId="{33BC5711-9D05-4FD7-9652-87076EE532A3}">
      <dgm:prSet/>
      <dgm:spPr/>
      <dgm:t>
        <a:bodyPr/>
        <a:lstStyle/>
        <a:p>
          <a:pPr rtl="0"/>
          <a:endParaRPr lang="en-US" dirty="0"/>
        </a:p>
      </dgm:t>
    </dgm:pt>
    <dgm:pt modelId="{0174524B-36A6-4C53-B4F0-F88BD2479111}" type="parTrans" cxnId="{DB842C24-4F12-457D-8C4A-C3EA0B65664D}">
      <dgm:prSet/>
      <dgm:spPr/>
      <dgm:t>
        <a:bodyPr/>
        <a:lstStyle/>
        <a:p>
          <a:endParaRPr lang="en-US"/>
        </a:p>
      </dgm:t>
    </dgm:pt>
    <dgm:pt modelId="{E042AEFF-9ADE-42CE-B6D2-D0A947828156}" type="sibTrans" cxnId="{DB842C24-4F12-457D-8C4A-C3EA0B65664D}">
      <dgm:prSet/>
      <dgm:spPr/>
      <dgm:t>
        <a:bodyPr/>
        <a:lstStyle/>
        <a:p>
          <a:endParaRPr lang="en-US"/>
        </a:p>
      </dgm:t>
    </dgm:pt>
    <dgm:pt modelId="{7F49B199-A9D9-459F-943D-57C8B6CE0520}" type="pres">
      <dgm:prSet presAssocID="{1DAEC536-ABE8-4659-88A4-C6BF1E0E398B}" presName="composite" presStyleCnt="0">
        <dgm:presLayoutVars>
          <dgm:chMax val="1"/>
          <dgm:dir/>
          <dgm:resizeHandles val="exact"/>
        </dgm:presLayoutVars>
      </dgm:prSet>
      <dgm:spPr/>
    </dgm:pt>
    <dgm:pt modelId="{0D269410-CF6E-4CE2-B53D-5AE4F192D3BC}" type="pres">
      <dgm:prSet presAssocID="{047821DA-EDF0-4A4C-919C-388ADD9326C7}" presName="roof" presStyleLbl="dkBgShp" presStyleIdx="0" presStyleCnt="2" custLinFactNeighborX="926"/>
      <dgm:spPr/>
    </dgm:pt>
    <dgm:pt modelId="{B7C996C6-5822-485A-9DC2-A18131612A5D}" type="pres">
      <dgm:prSet presAssocID="{047821DA-EDF0-4A4C-919C-388ADD9326C7}" presName="pillars" presStyleCnt="0"/>
      <dgm:spPr/>
    </dgm:pt>
    <dgm:pt modelId="{85F6696B-4A26-45DC-9F43-93996E0AB949}" type="pres">
      <dgm:prSet presAssocID="{047821DA-EDF0-4A4C-919C-388ADD9326C7}" presName="pillar1" presStyleLbl="node1" presStyleIdx="0" presStyleCnt="3">
        <dgm:presLayoutVars>
          <dgm:bulletEnabled val="1"/>
        </dgm:presLayoutVars>
      </dgm:prSet>
      <dgm:spPr/>
    </dgm:pt>
    <dgm:pt modelId="{654A6B48-5917-4B59-A3A6-2B09DC24C5FC}" type="pres">
      <dgm:prSet presAssocID="{1BB6BB3B-C2F4-4E7F-A7C3-C3C14F8C4A1F}" presName="pillarX" presStyleLbl="node1" presStyleIdx="1" presStyleCnt="3" custScaleX="100098" custScaleY="99999" custLinFactNeighborX="0" custLinFactNeighborY="881">
        <dgm:presLayoutVars>
          <dgm:bulletEnabled val="1"/>
        </dgm:presLayoutVars>
      </dgm:prSet>
      <dgm:spPr/>
    </dgm:pt>
    <dgm:pt modelId="{291D3CA8-2E72-4572-A03E-E62FDDC2B408}" type="pres">
      <dgm:prSet presAssocID="{268710E7-AD42-4464-AB8A-690182323DBD}" presName="pillarX" presStyleLbl="node1" presStyleIdx="2" presStyleCnt="3">
        <dgm:presLayoutVars>
          <dgm:bulletEnabled val="1"/>
        </dgm:presLayoutVars>
      </dgm:prSet>
      <dgm:spPr/>
    </dgm:pt>
    <dgm:pt modelId="{9835A1D2-147D-4630-9BE4-8B53D08E4DBE}" type="pres">
      <dgm:prSet presAssocID="{047821DA-EDF0-4A4C-919C-388ADD9326C7}" presName="base" presStyleLbl="dkBgShp" presStyleIdx="1" presStyleCnt="2"/>
      <dgm:spPr>
        <a:solidFill>
          <a:srgbClr val="324D60"/>
        </a:solidFill>
      </dgm:spPr>
    </dgm:pt>
  </dgm:ptLst>
  <dgm:cxnLst>
    <dgm:cxn modelId="{CCC75218-7A5B-46F6-8274-4694223A5255}" type="presOf" srcId="{DAAAF49E-7128-4458-AEA2-280B2568BC93}" destId="{85F6696B-4A26-45DC-9F43-93996E0AB949}" srcOrd="0" destOrd="3" presId="urn:microsoft.com/office/officeart/2005/8/layout/hList3"/>
    <dgm:cxn modelId="{F74AC91D-7CF4-4637-845C-A766C5990454}" type="presOf" srcId="{C499B42A-2394-44EE-9969-D9375286B414}" destId="{85F6696B-4A26-45DC-9F43-93996E0AB949}" srcOrd="0" destOrd="2" presId="urn:microsoft.com/office/officeart/2005/8/layout/hList3"/>
    <dgm:cxn modelId="{DB842C24-4F12-457D-8C4A-C3EA0B65664D}" srcId="{1DAEC536-ABE8-4659-88A4-C6BF1E0E398B}" destId="{33BC5711-9D05-4FD7-9652-87076EE532A3}" srcOrd="1" destOrd="0" parTransId="{0174524B-36A6-4C53-B4F0-F88BD2479111}" sibTransId="{E042AEFF-9ADE-42CE-B6D2-D0A947828156}"/>
    <dgm:cxn modelId="{21E8B662-BDC1-48F8-9008-49BF23153BB8}" srcId="{047821DA-EDF0-4A4C-919C-388ADD9326C7}" destId="{268710E7-AD42-4464-AB8A-690182323DBD}" srcOrd="2" destOrd="0" parTransId="{C6E2086A-EDC9-4816-A41F-DF8180AFD560}" sibTransId="{6769418D-E7F7-430E-BB58-ED9FDBDCA177}"/>
    <dgm:cxn modelId="{ADB12849-4C10-45DA-9131-057FFA4E490F}" srcId="{8B7D5AAC-7AAD-407B-8377-D3160EF6AE4B}" destId="{EB68260F-498E-4D60-8860-E710E22476B9}" srcOrd="0" destOrd="0" parTransId="{DF077B9A-E750-45DA-87A1-47ACD23DADE6}" sibTransId="{0A04C575-A500-420F-BF24-729223322968}"/>
    <dgm:cxn modelId="{8A539A49-5AF8-402B-B55D-94AFB441BFC1}" type="presOf" srcId="{1BB6BB3B-C2F4-4E7F-A7C3-C3C14F8C4A1F}" destId="{654A6B48-5917-4B59-A3A6-2B09DC24C5FC}" srcOrd="0" destOrd="0" presId="urn:microsoft.com/office/officeart/2005/8/layout/hList3"/>
    <dgm:cxn modelId="{F02DD558-CB71-4645-8282-DEEA78F19682}" srcId="{047821DA-EDF0-4A4C-919C-388ADD9326C7}" destId="{1BB6BB3B-C2F4-4E7F-A7C3-C3C14F8C4A1F}" srcOrd="1" destOrd="0" parTransId="{D23E2498-5452-4B51-B1DE-1311DE2D0440}" sibTransId="{BE6C380E-96FB-4F60-B1C6-973726562074}"/>
    <dgm:cxn modelId="{678C337E-C7EE-4C29-85BB-22325B53D449}" type="presOf" srcId="{1DAEC536-ABE8-4659-88A4-C6BF1E0E398B}" destId="{7F49B199-A9D9-459F-943D-57C8B6CE0520}" srcOrd="0" destOrd="0" presId="urn:microsoft.com/office/officeart/2005/8/layout/hList3"/>
    <dgm:cxn modelId="{10532D8C-DFE2-4757-91F4-63962C316FEC}" type="presOf" srcId="{268710E7-AD42-4464-AB8A-690182323DBD}" destId="{291D3CA8-2E72-4572-A03E-E62FDDC2B408}" srcOrd="0" destOrd="0" presId="urn:microsoft.com/office/officeart/2005/8/layout/hList3"/>
    <dgm:cxn modelId="{9C551F9A-9D3D-49DE-886D-0B3E37035338}" type="presOf" srcId="{047821DA-EDF0-4A4C-919C-388ADD9326C7}" destId="{0D269410-CF6E-4CE2-B53D-5AE4F192D3BC}" srcOrd="0" destOrd="0" presId="urn:microsoft.com/office/officeart/2005/8/layout/hList3"/>
    <dgm:cxn modelId="{1D252E9C-DFA7-4E67-968E-5233E71D79D4}" srcId="{1DAEC536-ABE8-4659-88A4-C6BF1E0E398B}" destId="{047821DA-EDF0-4A4C-919C-388ADD9326C7}" srcOrd="0" destOrd="0" parTransId="{66919210-110A-4A56-ADAC-C885C47206D8}" sibTransId="{43EC3833-115E-425C-BA59-72778C13CE27}"/>
    <dgm:cxn modelId="{0C75D5A1-8C87-4F10-B1DC-83266DC1A983}" srcId="{8B7D5AAC-7AAD-407B-8377-D3160EF6AE4B}" destId="{C499B42A-2394-44EE-9969-D9375286B414}" srcOrd="1" destOrd="0" parTransId="{A8A487C5-0C40-404E-B438-601FD54234DE}" sibTransId="{F2C58070-1311-4712-80F0-A422522B04E1}"/>
    <dgm:cxn modelId="{372CDDBA-D0F4-4C3A-84B4-C0B04FAFEEFB}" srcId="{8B7D5AAC-7AAD-407B-8377-D3160EF6AE4B}" destId="{DAAAF49E-7128-4458-AEA2-280B2568BC93}" srcOrd="2" destOrd="0" parTransId="{F74A44EC-FA4E-40A7-81D8-06FDC137629E}" sibTransId="{2DC438A4-4814-4376-AB2B-9F834C7CF27A}"/>
    <dgm:cxn modelId="{D37A87BF-D430-4F75-B382-071570A62357}" type="presOf" srcId="{8B7D5AAC-7AAD-407B-8377-D3160EF6AE4B}" destId="{85F6696B-4A26-45DC-9F43-93996E0AB949}" srcOrd="0" destOrd="0" presId="urn:microsoft.com/office/officeart/2005/8/layout/hList3"/>
    <dgm:cxn modelId="{EB617AC4-235B-4E4F-B5FF-3448895649F9}" type="presOf" srcId="{EB68260F-498E-4D60-8860-E710E22476B9}" destId="{85F6696B-4A26-45DC-9F43-93996E0AB949}" srcOrd="0" destOrd="1" presId="urn:microsoft.com/office/officeart/2005/8/layout/hList3"/>
    <dgm:cxn modelId="{23E78CE6-968C-4D80-914C-6B66E7C45413}" srcId="{047821DA-EDF0-4A4C-919C-388ADD9326C7}" destId="{8B7D5AAC-7AAD-407B-8377-D3160EF6AE4B}" srcOrd="0" destOrd="0" parTransId="{008E0F69-F40A-47C7-B3B8-F99D250533AF}" sibTransId="{5DEAAC5D-5916-4852-B043-89B9FD9540D6}"/>
    <dgm:cxn modelId="{9CFD6169-8171-4EB3-85E4-E9991D1BB1C2}" type="presParOf" srcId="{7F49B199-A9D9-459F-943D-57C8B6CE0520}" destId="{0D269410-CF6E-4CE2-B53D-5AE4F192D3BC}" srcOrd="0" destOrd="0" presId="urn:microsoft.com/office/officeart/2005/8/layout/hList3"/>
    <dgm:cxn modelId="{355AFB65-B523-44A0-AB4A-C03B916E2BB7}" type="presParOf" srcId="{7F49B199-A9D9-459F-943D-57C8B6CE0520}" destId="{B7C996C6-5822-485A-9DC2-A18131612A5D}" srcOrd="1" destOrd="0" presId="urn:microsoft.com/office/officeart/2005/8/layout/hList3"/>
    <dgm:cxn modelId="{7E9AE223-22D3-4028-881E-9E0CDC6B135A}" type="presParOf" srcId="{B7C996C6-5822-485A-9DC2-A18131612A5D}" destId="{85F6696B-4A26-45DC-9F43-93996E0AB949}" srcOrd="0" destOrd="0" presId="urn:microsoft.com/office/officeart/2005/8/layout/hList3"/>
    <dgm:cxn modelId="{DEB35AA0-E320-4958-985F-CF1FA1D76144}" type="presParOf" srcId="{B7C996C6-5822-485A-9DC2-A18131612A5D}" destId="{654A6B48-5917-4B59-A3A6-2B09DC24C5FC}" srcOrd="1" destOrd="0" presId="urn:microsoft.com/office/officeart/2005/8/layout/hList3"/>
    <dgm:cxn modelId="{47B5E7EB-1FB7-4F29-A77A-1ED727676792}" type="presParOf" srcId="{B7C996C6-5822-485A-9DC2-A18131612A5D}" destId="{291D3CA8-2E72-4572-A03E-E62FDDC2B408}" srcOrd="2" destOrd="0" presId="urn:microsoft.com/office/officeart/2005/8/layout/hList3"/>
    <dgm:cxn modelId="{11AEE805-A729-4EAF-8072-B531775F77F3}" type="presParOf" srcId="{7F49B199-A9D9-459F-943D-57C8B6CE0520}" destId="{9835A1D2-147D-4630-9BE4-8B53D08E4DBE}" srcOrd="2" destOrd="0" presId="urn:microsoft.com/office/officeart/2005/8/layout/hList3"/>
  </dgm:cxnLst>
  <dgm:bg>
    <a:solidFill>
      <a:srgbClr val="CC0000"/>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92867D3-0A1F-4A5D-9CD9-6CB253E54BBD}" type="doc">
      <dgm:prSet loTypeId="urn:microsoft.com/office/officeart/2005/8/layout/process1" loCatId="process" qsTypeId="urn:microsoft.com/office/officeart/2005/8/quickstyle/simple1" qsCatId="simple" csTypeId="urn:microsoft.com/office/officeart/2005/8/colors/accent1_2" csCatId="accent1" phldr="0"/>
      <dgm:spPr/>
    </dgm:pt>
    <dgm:pt modelId="{DEB11D37-3CEB-43F7-BE1B-79964F933E2E}" type="pres">
      <dgm:prSet presAssocID="{592867D3-0A1F-4A5D-9CD9-6CB253E54BBD}" presName="Name0" presStyleCnt="0">
        <dgm:presLayoutVars>
          <dgm:dir/>
          <dgm:resizeHandles val="exact"/>
        </dgm:presLayoutVars>
      </dgm:prSet>
      <dgm:spPr/>
    </dgm:pt>
  </dgm:ptLst>
  <dgm:cxnLst>
    <dgm:cxn modelId="{3B6982A8-82E6-40FB-A090-76681D3658E6}" type="presOf" srcId="{592867D3-0A1F-4A5D-9CD9-6CB253E54BBD}" destId="{DEB11D37-3CEB-43F7-BE1B-79964F933E2E}"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6564C90-A880-426A-A637-E5C8DA8CF380}" type="doc">
      <dgm:prSet loTypeId="urn:microsoft.com/office/officeart/2005/8/layout/process1" loCatId="process" qsTypeId="urn:microsoft.com/office/officeart/2005/8/quickstyle/simple1" qsCatId="simple" csTypeId="urn:microsoft.com/office/officeart/2005/8/colors/accent1_2" csCatId="accent1" phldr="1"/>
      <dgm:spPr/>
    </dgm:pt>
    <dgm:pt modelId="{72B9FD34-73FC-4E57-A9C5-CAD7A1433DC8}" type="pres">
      <dgm:prSet presAssocID="{C6564C90-A880-426A-A637-E5C8DA8CF380}" presName="Name0" presStyleCnt="0">
        <dgm:presLayoutVars>
          <dgm:dir/>
          <dgm:resizeHandles val="exact"/>
        </dgm:presLayoutVars>
      </dgm:prSet>
      <dgm:spPr/>
    </dgm:pt>
  </dgm:ptLst>
  <dgm:cxnLst>
    <dgm:cxn modelId="{4242D96D-CCB0-4D6D-89CA-CA1D5007C411}" type="presOf" srcId="{C6564C90-A880-426A-A637-E5C8DA8CF380}" destId="{72B9FD34-73FC-4E57-A9C5-CAD7A1433DC8}" srcOrd="0"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5482FF2-9867-4F40-B80E-E1F4E772B7A4}" type="doc">
      <dgm:prSet loTypeId="urn:microsoft.com/office/officeart/2005/8/layout/target2" loCatId="relationship" qsTypeId="urn:microsoft.com/office/officeart/2005/8/quickstyle/3d1" qsCatId="3D" csTypeId="urn:microsoft.com/office/officeart/2005/8/colors/accent1_2" csCatId="accent1" phldr="1"/>
      <dgm:spPr/>
      <dgm:t>
        <a:bodyPr/>
        <a:lstStyle/>
        <a:p>
          <a:endParaRPr lang="en-US"/>
        </a:p>
      </dgm:t>
    </dgm:pt>
    <dgm:pt modelId="{DC9FE3A7-B3C3-43BC-BD65-592D5C32B926}">
      <dgm:prSet custT="1"/>
      <dgm:spPr>
        <a:solidFill>
          <a:srgbClr val="ABBED5">
            <a:alpha val="90000"/>
          </a:srgbClr>
        </a:solidFill>
      </dgm:spPr>
      <dgm:t>
        <a:bodyPr/>
        <a:lstStyle/>
        <a:p>
          <a:pPr algn="ctr" rtl="0"/>
          <a:r>
            <a:rPr lang="en-US" sz="1500" b="1" dirty="0"/>
            <a:t>GA work assignments should correspond with the job description </a:t>
          </a:r>
        </a:p>
        <a:p>
          <a:pPr algn="ctr" rtl="0"/>
          <a:endParaRPr lang="en-US" sz="1500" b="1" dirty="0"/>
        </a:p>
      </dgm:t>
    </dgm:pt>
    <dgm:pt modelId="{9381DC14-6EB1-4325-8F29-44F0D52601F7}" type="parTrans" cxnId="{30B1B7AD-CBAB-4FBC-99A8-4D88E5C77A5B}">
      <dgm:prSet/>
      <dgm:spPr/>
      <dgm:t>
        <a:bodyPr/>
        <a:lstStyle/>
        <a:p>
          <a:endParaRPr lang="en-US"/>
        </a:p>
      </dgm:t>
    </dgm:pt>
    <dgm:pt modelId="{989FCA80-3DC6-43D1-AF94-1B9C22088493}" type="sibTrans" cxnId="{30B1B7AD-CBAB-4FBC-99A8-4D88E5C77A5B}">
      <dgm:prSet/>
      <dgm:spPr/>
      <dgm:t>
        <a:bodyPr/>
        <a:lstStyle/>
        <a:p>
          <a:endParaRPr lang="en-US"/>
        </a:p>
      </dgm:t>
    </dgm:pt>
    <dgm:pt modelId="{F2DEE061-722E-44F0-A946-665E8BF6E6AF}">
      <dgm:prSet custT="1"/>
      <dgm:spPr>
        <a:solidFill>
          <a:srgbClr val="ABBED5">
            <a:alpha val="90000"/>
          </a:srgbClr>
        </a:solidFill>
      </dgm:spPr>
      <dgm:t>
        <a:bodyPr/>
        <a:lstStyle/>
        <a:p>
          <a:pPr algn="l" rtl="0"/>
          <a:r>
            <a:rPr lang="en-US" sz="1300" dirty="0"/>
            <a:t>Some deviation may be necessary depending on the needs of the hiring unit</a:t>
          </a:r>
        </a:p>
      </dgm:t>
    </dgm:pt>
    <dgm:pt modelId="{2FA367FA-5E0A-4E49-9BF9-F48C754DA7A1}" type="parTrans" cxnId="{554C4BC1-16F5-4B63-BEFF-8FA8707906BF}">
      <dgm:prSet/>
      <dgm:spPr/>
      <dgm:t>
        <a:bodyPr/>
        <a:lstStyle/>
        <a:p>
          <a:endParaRPr lang="en-US"/>
        </a:p>
      </dgm:t>
    </dgm:pt>
    <dgm:pt modelId="{CF43CA50-4B55-4877-965A-4A10DA3C82A3}" type="sibTrans" cxnId="{554C4BC1-16F5-4B63-BEFF-8FA8707906BF}">
      <dgm:prSet/>
      <dgm:spPr/>
      <dgm:t>
        <a:bodyPr/>
        <a:lstStyle/>
        <a:p>
          <a:endParaRPr lang="en-US"/>
        </a:p>
      </dgm:t>
    </dgm:pt>
    <dgm:pt modelId="{B8DBB6F0-7D67-41EE-9171-19B6F14C4E91}">
      <dgm:prSet custT="1"/>
      <dgm:spPr>
        <a:solidFill>
          <a:srgbClr val="ABBED5">
            <a:alpha val="90000"/>
          </a:srgbClr>
        </a:solidFill>
      </dgm:spPr>
      <dgm:t>
        <a:bodyPr/>
        <a:lstStyle/>
        <a:p>
          <a:pPr algn="ctr" rtl="0"/>
          <a:r>
            <a:rPr lang="en-US" sz="1500" b="1" dirty="0"/>
            <a:t>Supervisors are responsible for requesting a computer/email login for their GAs</a:t>
          </a:r>
        </a:p>
        <a:p>
          <a:pPr algn="ctr" rtl="0"/>
          <a:endParaRPr lang="en-US" sz="1500" b="1" dirty="0"/>
        </a:p>
      </dgm:t>
    </dgm:pt>
    <dgm:pt modelId="{3CB550D8-EB01-489D-9BAF-98F21377AD99}" type="parTrans" cxnId="{03A6BCD4-8CAE-4EA0-9651-40BC5D659956}">
      <dgm:prSet/>
      <dgm:spPr/>
      <dgm:t>
        <a:bodyPr/>
        <a:lstStyle/>
        <a:p>
          <a:endParaRPr lang="en-US"/>
        </a:p>
      </dgm:t>
    </dgm:pt>
    <dgm:pt modelId="{481F5610-EAAA-4B8D-AA28-4AC203A0708E}" type="sibTrans" cxnId="{03A6BCD4-8CAE-4EA0-9651-40BC5D659956}">
      <dgm:prSet/>
      <dgm:spPr/>
      <dgm:t>
        <a:bodyPr/>
        <a:lstStyle/>
        <a:p>
          <a:endParaRPr lang="en-US"/>
        </a:p>
      </dgm:t>
    </dgm:pt>
    <dgm:pt modelId="{F0498AE6-5836-495C-93C0-DEA35B163B6B}">
      <dgm:prSet custT="1"/>
      <dgm:spPr>
        <a:solidFill>
          <a:srgbClr val="ABBED5">
            <a:alpha val="90000"/>
          </a:srgbClr>
        </a:solidFill>
      </dgm:spPr>
      <dgm:t>
        <a:bodyPr/>
        <a:lstStyle/>
        <a:p>
          <a:pPr algn="l" rtl="0"/>
          <a:r>
            <a:rPr lang="en-US" sz="1300" dirty="0"/>
            <a:t>GAs are </a:t>
          </a:r>
          <a:r>
            <a:rPr lang="en-US" sz="1300" b="1" u="sng" dirty="0"/>
            <a:t>not</a:t>
          </a:r>
          <a:r>
            <a:rPr lang="en-US" sz="1300" dirty="0"/>
            <a:t> expected to use their personal or student email addresses </a:t>
          </a:r>
        </a:p>
      </dgm:t>
    </dgm:pt>
    <dgm:pt modelId="{29C368E2-D065-4979-A888-9CD6D2D14001}" type="parTrans" cxnId="{3A260B20-4F75-46DC-8237-0C676ACF6E00}">
      <dgm:prSet/>
      <dgm:spPr/>
      <dgm:t>
        <a:bodyPr/>
        <a:lstStyle/>
        <a:p>
          <a:endParaRPr lang="en-US"/>
        </a:p>
      </dgm:t>
    </dgm:pt>
    <dgm:pt modelId="{A0BF61AB-436A-4653-B554-C1CF1CEB9E40}" type="sibTrans" cxnId="{3A260B20-4F75-46DC-8237-0C676ACF6E00}">
      <dgm:prSet/>
      <dgm:spPr/>
      <dgm:t>
        <a:bodyPr/>
        <a:lstStyle/>
        <a:p>
          <a:endParaRPr lang="en-US"/>
        </a:p>
      </dgm:t>
    </dgm:pt>
    <dgm:pt modelId="{2AB7DDFD-4B4A-4AEC-B1E3-F59DEA1C98C0}">
      <dgm:prSet custT="1"/>
      <dgm:spPr>
        <a:solidFill>
          <a:srgbClr val="ABBED5">
            <a:alpha val="90000"/>
          </a:srgbClr>
        </a:solidFill>
      </dgm:spPr>
      <dgm:t>
        <a:bodyPr/>
        <a:lstStyle/>
        <a:p>
          <a:pPr algn="ctr" rtl="0"/>
          <a:r>
            <a:rPr lang="en-US" sz="1500" b="1" dirty="0"/>
            <a:t>GAs may </a:t>
          </a:r>
          <a:r>
            <a:rPr lang="en-US" sz="1500" b="1" u="sng" dirty="0"/>
            <a:t>not</a:t>
          </a:r>
          <a:r>
            <a:rPr lang="en-US" sz="1500" b="1" dirty="0"/>
            <a:t> be used in place of clerical staff - assignment should enhance the GA’s academic experience</a:t>
          </a:r>
        </a:p>
      </dgm:t>
    </dgm:pt>
    <dgm:pt modelId="{BD0CEA78-4D4F-4B5D-A59F-F49EF0A63089}" type="parTrans" cxnId="{7BE7F147-3FEA-4971-996F-19C067934755}">
      <dgm:prSet/>
      <dgm:spPr/>
      <dgm:t>
        <a:bodyPr/>
        <a:lstStyle/>
        <a:p>
          <a:endParaRPr lang="en-US"/>
        </a:p>
      </dgm:t>
    </dgm:pt>
    <dgm:pt modelId="{5CB9550F-DBD6-44A8-8855-598271799AF4}" type="sibTrans" cxnId="{7BE7F147-3FEA-4971-996F-19C067934755}">
      <dgm:prSet/>
      <dgm:spPr/>
      <dgm:t>
        <a:bodyPr/>
        <a:lstStyle/>
        <a:p>
          <a:endParaRPr lang="en-US"/>
        </a:p>
      </dgm:t>
    </dgm:pt>
    <dgm:pt modelId="{3346B614-2A96-4C09-9CAC-820E7C9C7DE3}">
      <dgm:prSet custT="1"/>
      <dgm:spPr>
        <a:solidFill>
          <a:srgbClr val="ABBED5">
            <a:alpha val="90000"/>
          </a:srgbClr>
        </a:solidFill>
      </dgm:spPr>
      <dgm:t>
        <a:bodyPr/>
        <a:lstStyle/>
        <a:p>
          <a:pPr algn="l" rtl="0"/>
          <a:r>
            <a:rPr lang="en-US" sz="1300" dirty="0"/>
            <a:t>Routine filing, copying, answering phones, are </a:t>
          </a:r>
          <a:r>
            <a:rPr lang="en-US" sz="1300" b="1" u="sng" dirty="0"/>
            <a:t>not</a:t>
          </a:r>
          <a:r>
            <a:rPr lang="en-US" sz="1300" dirty="0"/>
            <a:t> to be regular duties</a:t>
          </a:r>
        </a:p>
      </dgm:t>
    </dgm:pt>
    <dgm:pt modelId="{F1666772-F067-4370-AE1D-F00DC7604539}" type="parTrans" cxnId="{6E71CA3C-6ECE-4FDB-A610-EE589E66B053}">
      <dgm:prSet/>
      <dgm:spPr/>
      <dgm:t>
        <a:bodyPr/>
        <a:lstStyle/>
        <a:p>
          <a:endParaRPr lang="en-US"/>
        </a:p>
      </dgm:t>
    </dgm:pt>
    <dgm:pt modelId="{6D3E5219-9A70-4ADD-8B0A-04DDA7CBC369}" type="sibTrans" cxnId="{6E71CA3C-6ECE-4FDB-A610-EE589E66B053}">
      <dgm:prSet/>
      <dgm:spPr/>
      <dgm:t>
        <a:bodyPr/>
        <a:lstStyle/>
        <a:p>
          <a:endParaRPr lang="en-US"/>
        </a:p>
      </dgm:t>
    </dgm:pt>
    <dgm:pt modelId="{E9CA48CF-C8C2-4555-9D4C-E971F6C590A6}">
      <dgm:prSet custT="1"/>
      <dgm:spPr>
        <a:solidFill>
          <a:srgbClr val="ABBED5">
            <a:alpha val="90000"/>
          </a:srgbClr>
        </a:solidFill>
      </dgm:spPr>
      <dgm:t>
        <a:bodyPr anchor="t"/>
        <a:lstStyle/>
        <a:p>
          <a:pPr algn="ctr" rtl="0">
            <a:buNone/>
          </a:pPr>
          <a:r>
            <a:rPr lang="en-US" sz="1500" b="1" dirty="0"/>
            <a:t>GAs may work remotely with supervisor approval.</a:t>
          </a:r>
        </a:p>
        <a:p>
          <a:pPr algn="l" rtl="0">
            <a:buFont typeface="Arial" panose="020B0604020202020204" pitchFamily="34" charset="0"/>
            <a:buNone/>
          </a:pPr>
          <a:endParaRPr lang="en-US" sz="1300" b="0" dirty="0"/>
        </a:p>
        <a:p>
          <a:pPr algn="l" rtl="0">
            <a:buFont typeface="Arial" panose="020B0604020202020204" pitchFamily="34" charset="0"/>
            <a:buChar char="•"/>
          </a:pPr>
          <a:r>
            <a:rPr lang="en-US" sz="1300" b="0" dirty="0"/>
            <a:t>The GA and supervisor should create a plan for tracking work hours to ensure assignments are completed. </a:t>
          </a:r>
        </a:p>
      </dgm:t>
    </dgm:pt>
    <dgm:pt modelId="{66BC1347-9CAF-4AE2-A169-488B85D5BA66}" type="parTrans" cxnId="{46EDBCCC-38A1-4EE5-B72A-D6CE6DE48D66}">
      <dgm:prSet/>
      <dgm:spPr/>
      <dgm:t>
        <a:bodyPr/>
        <a:lstStyle/>
        <a:p>
          <a:endParaRPr lang="en-US"/>
        </a:p>
      </dgm:t>
    </dgm:pt>
    <dgm:pt modelId="{9C0BFEEB-ED48-4A3A-8EF9-397CAE4218EE}" type="sibTrans" cxnId="{46EDBCCC-38A1-4EE5-B72A-D6CE6DE48D66}">
      <dgm:prSet/>
      <dgm:spPr/>
      <dgm:t>
        <a:bodyPr/>
        <a:lstStyle/>
        <a:p>
          <a:endParaRPr lang="en-US"/>
        </a:p>
      </dgm:t>
    </dgm:pt>
    <dgm:pt modelId="{A1CA917D-CD24-44DB-9F7C-0E54B2FC4075}">
      <dgm:prSet/>
      <dgm:spPr>
        <a:solidFill>
          <a:srgbClr val="C00000"/>
        </a:solidFill>
      </dgm:spPr>
      <dgm:t>
        <a:bodyPr/>
        <a:lstStyle/>
        <a:p>
          <a:pPr rtl="0"/>
          <a:r>
            <a:rPr lang="en-US" dirty="0"/>
            <a:t>Work Assignment</a:t>
          </a:r>
        </a:p>
      </dgm:t>
    </dgm:pt>
    <dgm:pt modelId="{AE7150DD-3BD9-41FB-A1D5-2EF2EA2BD865}" type="sibTrans" cxnId="{984D4286-2929-4ACA-A743-54580B1903E9}">
      <dgm:prSet/>
      <dgm:spPr/>
      <dgm:t>
        <a:bodyPr/>
        <a:lstStyle/>
        <a:p>
          <a:endParaRPr lang="en-US"/>
        </a:p>
      </dgm:t>
    </dgm:pt>
    <dgm:pt modelId="{E7B8A581-E67F-4906-AB46-D6086D6D9F50}" type="parTrans" cxnId="{984D4286-2929-4ACA-A743-54580B1903E9}">
      <dgm:prSet/>
      <dgm:spPr/>
      <dgm:t>
        <a:bodyPr/>
        <a:lstStyle/>
        <a:p>
          <a:endParaRPr lang="en-US"/>
        </a:p>
      </dgm:t>
    </dgm:pt>
    <dgm:pt modelId="{1D13B505-2AE5-475F-B5EA-F6C902683C0D}">
      <dgm:prSet custT="1"/>
      <dgm:spPr>
        <a:solidFill>
          <a:srgbClr val="ABBED5">
            <a:alpha val="90000"/>
          </a:srgbClr>
        </a:solidFill>
      </dgm:spPr>
      <dgm:t>
        <a:bodyPr/>
        <a:lstStyle/>
        <a:p>
          <a:pPr algn="l" rtl="0"/>
          <a:endParaRPr lang="en-US" sz="1300" dirty="0"/>
        </a:p>
      </dgm:t>
    </dgm:pt>
    <dgm:pt modelId="{568AD1FA-AD4D-4AC8-B8E2-C212E2EAA8D8}" type="parTrans" cxnId="{4AE924E8-021C-4D2F-B42D-A110ED5B8D52}">
      <dgm:prSet/>
      <dgm:spPr/>
    </dgm:pt>
    <dgm:pt modelId="{9639E6DC-9CF3-4F90-A5C1-AABAE9E0B3D7}" type="sibTrans" cxnId="{4AE924E8-021C-4D2F-B42D-A110ED5B8D52}">
      <dgm:prSet/>
      <dgm:spPr/>
    </dgm:pt>
    <dgm:pt modelId="{1A52A4C0-55AE-4748-8455-958991993763}" type="pres">
      <dgm:prSet presAssocID="{75482FF2-9867-4F40-B80E-E1F4E772B7A4}" presName="Name0" presStyleCnt="0">
        <dgm:presLayoutVars>
          <dgm:chMax val="3"/>
          <dgm:chPref val="1"/>
          <dgm:dir/>
          <dgm:animLvl val="lvl"/>
          <dgm:resizeHandles/>
        </dgm:presLayoutVars>
      </dgm:prSet>
      <dgm:spPr/>
    </dgm:pt>
    <dgm:pt modelId="{B23BD22B-5AC9-42AE-9251-0031CCFE6D2A}" type="pres">
      <dgm:prSet presAssocID="{75482FF2-9867-4F40-B80E-E1F4E772B7A4}" presName="outerBox" presStyleCnt="0"/>
      <dgm:spPr/>
    </dgm:pt>
    <dgm:pt modelId="{7A7CF90F-57BB-461C-99C6-FA14CE85C217}" type="pres">
      <dgm:prSet presAssocID="{75482FF2-9867-4F40-B80E-E1F4E772B7A4}" presName="outerBoxParent" presStyleLbl="node1" presStyleIdx="0" presStyleCnt="1" custLinFactNeighborY="4167"/>
      <dgm:spPr/>
    </dgm:pt>
    <dgm:pt modelId="{B8FBE92C-C7C6-41AA-9E28-DC5913014F17}" type="pres">
      <dgm:prSet presAssocID="{75482FF2-9867-4F40-B80E-E1F4E772B7A4}" presName="outerBoxChildren" presStyleCnt="0"/>
      <dgm:spPr/>
    </dgm:pt>
    <dgm:pt modelId="{9DBFCB5C-3068-4470-87B3-CD09BD12933E}" type="pres">
      <dgm:prSet presAssocID="{DC9FE3A7-B3C3-43BC-BD65-592D5C32B926}" presName="oChild" presStyleLbl="fgAcc1" presStyleIdx="0" presStyleCnt="4" custScaleY="137811" custLinFactNeighborY="-18076">
        <dgm:presLayoutVars>
          <dgm:bulletEnabled val="1"/>
        </dgm:presLayoutVars>
      </dgm:prSet>
      <dgm:spPr/>
    </dgm:pt>
    <dgm:pt modelId="{0479CAA0-CF2C-4B7B-9930-D420C4FEB231}" type="pres">
      <dgm:prSet presAssocID="{989FCA80-3DC6-43D1-AF94-1B9C22088493}" presName="outerSibTrans" presStyleCnt="0"/>
      <dgm:spPr/>
    </dgm:pt>
    <dgm:pt modelId="{AF83619D-4D3B-4F1F-A2B9-6B811004D9CA}" type="pres">
      <dgm:prSet presAssocID="{B8DBB6F0-7D67-41EE-9171-19B6F14C4E91}" presName="oChild" presStyleLbl="fgAcc1" presStyleIdx="1" presStyleCnt="4" custScaleY="137811" custLinFactNeighborY="-18076">
        <dgm:presLayoutVars>
          <dgm:bulletEnabled val="1"/>
        </dgm:presLayoutVars>
      </dgm:prSet>
      <dgm:spPr/>
    </dgm:pt>
    <dgm:pt modelId="{196D403A-DC4A-4564-B94E-D639AAEF6B8D}" type="pres">
      <dgm:prSet presAssocID="{481F5610-EAAA-4B8D-AA28-4AC203A0708E}" presName="outerSibTrans" presStyleCnt="0"/>
      <dgm:spPr/>
    </dgm:pt>
    <dgm:pt modelId="{CB70CDD7-0202-4F2D-80CF-847D69FA3980}" type="pres">
      <dgm:prSet presAssocID="{2AB7DDFD-4B4A-4AEC-B1E3-F59DEA1C98C0}" presName="oChild" presStyleLbl="fgAcc1" presStyleIdx="2" presStyleCnt="4" custScaleY="137811" custLinFactNeighborY="-18076">
        <dgm:presLayoutVars>
          <dgm:bulletEnabled val="1"/>
        </dgm:presLayoutVars>
      </dgm:prSet>
      <dgm:spPr/>
    </dgm:pt>
    <dgm:pt modelId="{297516A3-6B9C-43F8-934C-540D47ED02C0}" type="pres">
      <dgm:prSet presAssocID="{5CB9550F-DBD6-44A8-8855-598271799AF4}" presName="outerSibTrans" presStyleCnt="0"/>
      <dgm:spPr/>
    </dgm:pt>
    <dgm:pt modelId="{9A0A8FB1-F39F-491B-9371-2C6E46EC1589}" type="pres">
      <dgm:prSet presAssocID="{E9CA48CF-C8C2-4555-9D4C-E971F6C590A6}" presName="oChild" presStyleLbl="fgAcc1" presStyleIdx="3" presStyleCnt="4" custScaleY="137811" custLinFactNeighborY="-18076">
        <dgm:presLayoutVars>
          <dgm:bulletEnabled val="1"/>
        </dgm:presLayoutVars>
      </dgm:prSet>
      <dgm:spPr/>
    </dgm:pt>
  </dgm:ptLst>
  <dgm:cxnLst>
    <dgm:cxn modelId="{43991D17-6FF5-4AC5-8DE3-8F3EFE247468}" type="presOf" srcId="{B8DBB6F0-7D67-41EE-9171-19B6F14C4E91}" destId="{AF83619D-4D3B-4F1F-A2B9-6B811004D9CA}" srcOrd="0" destOrd="0" presId="urn:microsoft.com/office/officeart/2005/8/layout/target2"/>
    <dgm:cxn modelId="{3A260B20-4F75-46DC-8237-0C676ACF6E00}" srcId="{B8DBB6F0-7D67-41EE-9171-19B6F14C4E91}" destId="{F0498AE6-5836-495C-93C0-DEA35B163B6B}" srcOrd="0" destOrd="0" parTransId="{29C368E2-D065-4979-A888-9CD6D2D14001}" sibTransId="{A0BF61AB-436A-4653-B554-C1CF1CEB9E40}"/>
    <dgm:cxn modelId="{BFC2C023-CD6B-4078-9C50-F0E335D1E6E5}" type="presOf" srcId="{E9CA48CF-C8C2-4555-9D4C-E971F6C590A6}" destId="{9A0A8FB1-F39F-491B-9371-2C6E46EC1589}" srcOrd="0" destOrd="0" presId="urn:microsoft.com/office/officeart/2005/8/layout/target2"/>
    <dgm:cxn modelId="{B280882B-E243-4D65-88F4-0A85018E48B0}" type="presOf" srcId="{F0498AE6-5836-495C-93C0-DEA35B163B6B}" destId="{AF83619D-4D3B-4F1F-A2B9-6B811004D9CA}" srcOrd="0" destOrd="1" presId="urn:microsoft.com/office/officeart/2005/8/layout/target2"/>
    <dgm:cxn modelId="{D4518C2B-46A0-4F70-9590-BD0B2302B83B}" type="presOf" srcId="{F2DEE061-722E-44F0-A946-665E8BF6E6AF}" destId="{9DBFCB5C-3068-4470-87B3-CD09BD12933E}" srcOrd="0" destOrd="1" presId="urn:microsoft.com/office/officeart/2005/8/layout/target2"/>
    <dgm:cxn modelId="{6E71CA3C-6ECE-4FDB-A610-EE589E66B053}" srcId="{2AB7DDFD-4B4A-4AEC-B1E3-F59DEA1C98C0}" destId="{3346B614-2A96-4C09-9CAC-820E7C9C7DE3}" srcOrd="1" destOrd="0" parTransId="{F1666772-F067-4370-AE1D-F00DC7604539}" sibTransId="{6D3E5219-9A70-4ADD-8B0A-04DDA7CBC369}"/>
    <dgm:cxn modelId="{937D2F45-7F19-42B9-A888-D9EEFE0964E8}" type="presOf" srcId="{DC9FE3A7-B3C3-43BC-BD65-592D5C32B926}" destId="{9DBFCB5C-3068-4470-87B3-CD09BD12933E}" srcOrd="0" destOrd="0" presId="urn:microsoft.com/office/officeart/2005/8/layout/target2"/>
    <dgm:cxn modelId="{7BE7F147-3FEA-4971-996F-19C067934755}" srcId="{A1CA917D-CD24-44DB-9F7C-0E54B2FC4075}" destId="{2AB7DDFD-4B4A-4AEC-B1E3-F59DEA1C98C0}" srcOrd="2" destOrd="0" parTransId="{BD0CEA78-4D4F-4B5D-A59F-F49EF0A63089}" sibTransId="{5CB9550F-DBD6-44A8-8855-598271799AF4}"/>
    <dgm:cxn modelId="{0FB2A455-FCD9-4367-A606-24B2F0CC6979}" type="presOf" srcId="{2AB7DDFD-4B4A-4AEC-B1E3-F59DEA1C98C0}" destId="{CB70CDD7-0202-4F2D-80CF-847D69FA3980}" srcOrd="0" destOrd="0" presId="urn:microsoft.com/office/officeart/2005/8/layout/target2"/>
    <dgm:cxn modelId="{984D4286-2929-4ACA-A743-54580B1903E9}" srcId="{75482FF2-9867-4F40-B80E-E1F4E772B7A4}" destId="{A1CA917D-CD24-44DB-9F7C-0E54B2FC4075}" srcOrd="0" destOrd="0" parTransId="{E7B8A581-E67F-4906-AB46-D6086D6D9F50}" sibTransId="{AE7150DD-3BD9-41FB-A1D5-2EF2EA2BD865}"/>
    <dgm:cxn modelId="{30B1B7AD-CBAB-4FBC-99A8-4D88E5C77A5B}" srcId="{A1CA917D-CD24-44DB-9F7C-0E54B2FC4075}" destId="{DC9FE3A7-B3C3-43BC-BD65-592D5C32B926}" srcOrd="0" destOrd="0" parTransId="{9381DC14-6EB1-4325-8F29-44F0D52601F7}" sibTransId="{989FCA80-3DC6-43D1-AF94-1B9C22088493}"/>
    <dgm:cxn modelId="{B66A2BB8-AA1D-48B2-ABD3-0512714A8316}" type="presOf" srcId="{75482FF2-9867-4F40-B80E-E1F4E772B7A4}" destId="{1A52A4C0-55AE-4748-8455-958991993763}" srcOrd="0" destOrd="0" presId="urn:microsoft.com/office/officeart/2005/8/layout/target2"/>
    <dgm:cxn modelId="{554C4BC1-16F5-4B63-BEFF-8FA8707906BF}" srcId="{DC9FE3A7-B3C3-43BC-BD65-592D5C32B926}" destId="{F2DEE061-722E-44F0-A946-665E8BF6E6AF}" srcOrd="0" destOrd="0" parTransId="{2FA367FA-5E0A-4E49-9BF9-F48C754DA7A1}" sibTransId="{CF43CA50-4B55-4877-965A-4A10DA3C82A3}"/>
    <dgm:cxn modelId="{F0DA9FC2-844F-44CD-BA0A-AB3532EA0E46}" type="presOf" srcId="{3346B614-2A96-4C09-9CAC-820E7C9C7DE3}" destId="{CB70CDD7-0202-4F2D-80CF-847D69FA3980}" srcOrd="0" destOrd="2" presId="urn:microsoft.com/office/officeart/2005/8/layout/target2"/>
    <dgm:cxn modelId="{338FCEC5-C6B3-48FB-A069-4DD257D74AB2}" type="presOf" srcId="{A1CA917D-CD24-44DB-9F7C-0E54B2FC4075}" destId="{7A7CF90F-57BB-461C-99C6-FA14CE85C217}" srcOrd="0" destOrd="0" presId="urn:microsoft.com/office/officeart/2005/8/layout/target2"/>
    <dgm:cxn modelId="{46EDBCCC-38A1-4EE5-B72A-D6CE6DE48D66}" srcId="{A1CA917D-CD24-44DB-9F7C-0E54B2FC4075}" destId="{E9CA48CF-C8C2-4555-9D4C-E971F6C590A6}" srcOrd="3" destOrd="0" parTransId="{66BC1347-9CAF-4AE2-A169-488B85D5BA66}" sibTransId="{9C0BFEEB-ED48-4A3A-8EF9-397CAE4218EE}"/>
    <dgm:cxn modelId="{03A6BCD4-8CAE-4EA0-9651-40BC5D659956}" srcId="{A1CA917D-CD24-44DB-9F7C-0E54B2FC4075}" destId="{B8DBB6F0-7D67-41EE-9171-19B6F14C4E91}" srcOrd="1" destOrd="0" parTransId="{3CB550D8-EB01-489D-9BAF-98F21377AD99}" sibTransId="{481F5610-EAAA-4B8D-AA28-4AC203A0708E}"/>
    <dgm:cxn modelId="{60F932DA-8B74-42BE-B43F-63DF5134DEC0}" type="presOf" srcId="{1D13B505-2AE5-475F-B5EA-F6C902683C0D}" destId="{CB70CDD7-0202-4F2D-80CF-847D69FA3980}" srcOrd="0" destOrd="1" presId="urn:microsoft.com/office/officeart/2005/8/layout/target2"/>
    <dgm:cxn modelId="{4AE924E8-021C-4D2F-B42D-A110ED5B8D52}" srcId="{2AB7DDFD-4B4A-4AEC-B1E3-F59DEA1C98C0}" destId="{1D13B505-2AE5-475F-B5EA-F6C902683C0D}" srcOrd="0" destOrd="0" parTransId="{568AD1FA-AD4D-4AC8-B8E2-C212E2EAA8D8}" sibTransId="{9639E6DC-9CF3-4F90-A5C1-AABAE9E0B3D7}"/>
    <dgm:cxn modelId="{9D16A5B1-C485-48A0-BDEE-E3E8FBAF2199}" type="presParOf" srcId="{1A52A4C0-55AE-4748-8455-958991993763}" destId="{B23BD22B-5AC9-42AE-9251-0031CCFE6D2A}" srcOrd="0" destOrd="0" presId="urn:microsoft.com/office/officeart/2005/8/layout/target2"/>
    <dgm:cxn modelId="{E9EB227A-8267-4AF9-A676-2D091848B8F4}" type="presParOf" srcId="{B23BD22B-5AC9-42AE-9251-0031CCFE6D2A}" destId="{7A7CF90F-57BB-461C-99C6-FA14CE85C217}" srcOrd="0" destOrd="0" presId="urn:microsoft.com/office/officeart/2005/8/layout/target2"/>
    <dgm:cxn modelId="{2978014B-3EAF-4877-B208-54790B1746FA}" type="presParOf" srcId="{B23BD22B-5AC9-42AE-9251-0031CCFE6D2A}" destId="{B8FBE92C-C7C6-41AA-9E28-DC5913014F17}" srcOrd="1" destOrd="0" presId="urn:microsoft.com/office/officeart/2005/8/layout/target2"/>
    <dgm:cxn modelId="{8DCC4341-C50D-4C6A-AB5C-B89B752C3850}" type="presParOf" srcId="{B8FBE92C-C7C6-41AA-9E28-DC5913014F17}" destId="{9DBFCB5C-3068-4470-87B3-CD09BD12933E}" srcOrd="0" destOrd="0" presId="urn:microsoft.com/office/officeart/2005/8/layout/target2"/>
    <dgm:cxn modelId="{64EBBDCE-02A8-4830-A4BD-C312C34648DA}" type="presParOf" srcId="{B8FBE92C-C7C6-41AA-9E28-DC5913014F17}" destId="{0479CAA0-CF2C-4B7B-9930-D420C4FEB231}" srcOrd="1" destOrd="0" presId="urn:microsoft.com/office/officeart/2005/8/layout/target2"/>
    <dgm:cxn modelId="{BBC49B3A-70FD-4FF5-A3EE-CB885F008420}" type="presParOf" srcId="{B8FBE92C-C7C6-41AA-9E28-DC5913014F17}" destId="{AF83619D-4D3B-4F1F-A2B9-6B811004D9CA}" srcOrd="2" destOrd="0" presId="urn:microsoft.com/office/officeart/2005/8/layout/target2"/>
    <dgm:cxn modelId="{521D2BB3-440D-4A8D-9721-02B34A83ACFE}" type="presParOf" srcId="{B8FBE92C-C7C6-41AA-9E28-DC5913014F17}" destId="{196D403A-DC4A-4564-B94E-D639AAEF6B8D}" srcOrd="3" destOrd="0" presId="urn:microsoft.com/office/officeart/2005/8/layout/target2"/>
    <dgm:cxn modelId="{2180E775-F873-4463-BE59-B8830596BC83}" type="presParOf" srcId="{B8FBE92C-C7C6-41AA-9E28-DC5913014F17}" destId="{CB70CDD7-0202-4F2D-80CF-847D69FA3980}" srcOrd="4" destOrd="0" presId="urn:microsoft.com/office/officeart/2005/8/layout/target2"/>
    <dgm:cxn modelId="{6C3372B3-24AA-400E-AFF8-80406A2A489A}" type="presParOf" srcId="{B8FBE92C-C7C6-41AA-9E28-DC5913014F17}" destId="{297516A3-6B9C-43F8-934C-540D47ED02C0}" srcOrd="5" destOrd="0" presId="urn:microsoft.com/office/officeart/2005/8/layout/target2"/>
    <dgm:cxn modelId="{BEF121D9-8715-4D67-9864-A6A973FF3CFE}" type="presParOf" srcId="{B8FBE92C-C7C6-41AA-9E28-DC5913014F17}" destId="{9A0A8FB1-F39F-491B-9371-2C6E46EC1589}" srcOrd="6"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216A191-F938-46D9-BDCE-CBB3704662DA}" type="doc">
      <dgm:prSet loTypeId="urn:microsoft.com/office/officeart/2005/8/layout/bList2#3" loCatId="list" qsTypeId="urn:microsoft.com/office/officeart/2005/8/quickstyle/simple3" qsCatId="simple" csTypeId="urn:microsoft.com/office/officeart/2005/8/colors/accent1_2" csCatId="accent1" phldr="1"/>
      <dgm:spPr/>
      <dgm:t>
        <a:bodyPr/>
        <a:lstStyle/>
        <a:p>
          <a:endParaRPr lang="en-US"/>
        </a:p>
      </dgm:t>
    </dgm:pt>
    <dgm:pt modelId="{2CFAEFCB-50BF-4855-8EC6-86EF6D294E42}">
      <dgm:prSet custT="1"/>
      <dgm:spPr>
        <a:solidFill>
          <a:srgbClr val="ABBED5">
            <a:alpha val="90000"/>
          </a:srgbClr>
        </a:solidFill>
      </dgm:spPr>
      <dgm:t>
        <a:bodyPr/>
        <a:lstStyle/>
        <a:p>
          <a:pPr marL="236538" indent="-236538" rtl="0"/>
          <a:r>
            <a:rPr lang="en-US" sz="2000" b="1" dirty="0"/>
            <a:t>Class attendance is the first priority for all GAs</a:t>
          </a:r>
        </a:p>
      </dgm:t>
    </dgm:pt>
    <dgm:pt modelId="{84278E7A-C3C4-44FD-834A-93CD78752921}" type="parTrans" cxnId="{09A6F1D8-AC15-4D31-B4E1-702E24007C4C}">
      <dgm:prSet/>
      <dgm:spPr/>
      <dgm:t>
        <a:bodyPr/>
        <a:lstStyle/>
        <a:p>
          <a:endParaRPr lang="en-US"/>
        </a:p>
      </dgm:t>
    </dgm:pt>
    <dgm:pt modelId="{3D7ACB1F-68AB-4DBE-B35F-B8303AE389B8}" type="sibTrans" cxnId="{09A6F1D8-AC15-4D31-B4E1-702E24007C4C}">
      <dgm:prSet/>
      <dgm:spPr/>
      <dgm:t>
        <a:bodyPr/>
        <a:lstStyle/>
        <a:p>
          <a:endParaRPr lang="en-US"/>
        </a:p>
      </dgm:t>
    </dgm:pt>
    <dgm:pt modelId="{1967C828-C696-4937-9F0B-BC3EA611E8A8}">
      <dgm:prSet custT="1"/>
      <dgm:spPr>
        <a:solidFill>
          <a:srgbClr val="ABBED5">
            <a:alpha val="90000"/>
          </a:srgbClr>
        </a:solidFill>
      </dgm:spPr>
      <dgm:t>
        <a:bodyPr/>
        <a:lstStyle/>
        <a:p>
          <a:pPr marL="236538" indent="-236538" rtl="0"/>
          <a:r>
            <a:rPr lang="en-US" sz="1800" b="1" dirty="0"/>
            <a:t>Break and lunch schedules should be discussed with the supervisor</a:t>
          </a:r>
        </a:p>
      </dgm:t>
    </dgm:pt>
    <dgm:pt modelId="{A036475D-C701-4197-B8B1-B9830CDA3C85}" type="parTrans" cxnId="{6E15C2F9-6AAA-4A23-A310-3974FE662BF7}">
      <dgm:prSet/>
      <dgm:spPr/>
      <dgm:t>
        <a:bodyPr/>
        <a:lstStyle/>
        <a:p>
          <a:endParaRPr lang="en-US"/>
        </a:p>
      </dgm:t>
    </dgm:pt>
    <dgm:pt modelId="{11AE864D-4473-4F20-942C-22C0A3E50F9D}" type="sibTrans" cxnId="{6E15C2F9-6AAA-4A23-A310-3974FE662BF7}">
      <dgm:prSet/>
      <dgm:spPr/>
      <dgm:t>
        <a:bodyPr/>
        <a:lstStyle/>
        <a:p>
          <a:endParaRPr lang="en-US"/>
        </a:p>
      </dgm:t>
    </dgm:pt>
    <dgm:pt modelId="{8A2E64C5-A6C2-4600-86BE-293745B3B75B}">
      <dgm:prSet custT="1"/>
      <dgm:spPr>
        <a:solidFill>
          <a:srgbClr val="ABBED5">
            <a:alpha val="90000"/>
          </a:srgbClr>
        </a:solidFill>
      </dgm:spPr>
      <dgm:t>
        <a:bodyPr/>
        <a:lstStyle/>
        <a:p>
          <a:pPr marL="236538" indent="-236538" rtl="0"/>
          <a:r>
            <a:rPr lang="en-US" sz="1800" b="1" dirty="0"/>
            <a:t>With supervisor approval, GAs may work fewer hours during any given week to accommodate exam schedules, academic matters, and urgent personal matters</a:t>
          </a:r>
          <a:r>
            <a:rPr lang="en-US" sz="1500" dirty="0"/>
            <a:t>	</a:t>
          </a:r>
        </a:p>
      </dgm:t>
    </dgm:pt>
    <dgm:pt modelId="{1E3C7416-0DA2-48DF-ABD4-BA99803A102E}" type="parTrans" cxnId="{95BF4350-8032-4B1C-9A37-E221F1214763}">
      <dgm:prSet/>
      <dgm:spPr/>
      <dgm:t>
        <a:bodyPr/>
        <a:lstStyle/>
        <a:p>
          <a:endParaRPr lang="en-US"/>
        </a:p>
      </dgm:t>
    </dgm:pt>
    <dgm:pt modelId="{21EB9FF6-765A-4359-A9CD-DB7D810B5F38}" type="sibTrans" cxnId="{95BF4350-8032-4B1C-9A37-E221F1214763}">
      <dgm:prSet/>
      <dgm:spPr/>
      <dgm:t>
        <a:bodyPr/>
        <a:lstStyle/>
        <a:p>
          <a:endParaRPr lang="en-US"/>
        </a:p>
      </dgm:t>
    </dgm:pt>
    <dgm:pt modelId="{CB3B97E7-28D4-4941-ACE4-38740E3ABE59}">
      <dgm:prSet custT="1"/>
      <dgm:spPr>
        <a:solidFill>
          <a:srgbClr val="C00000"/>
        </a:solidFill>
      </dgm:spPr>
      <dgm:t>
        <a:bodyPr/>
        <a:lstStyle/>
        <a:p>
          <a:pPr rtl="0"/>
          <a:r>
            <a:rPr lang="en-US" sz="4400" dirty="0"/>
            <a:t>Work Schedule</a:t>
          </a:r>
        </a:p>
      </dgm:t>
    </dgm:pt>
    <dgm:pt modelId="{D69DDC96-B0C9-4FBF-AAEA-58F1DD1D6F22}" type="sibTrans" cxnId="{36B8218A-828B-44CC-BD69-12D957BD9BF2}">
      <dgm:prSet/>
      <dgm:spPr/>
      <dgm:t>
        <a:bodyPr/>
        <a:lstStyle/>
        <a:p>
          <a:endParaRPr lang="en-US"/>
        </a:p>
      </dgm:t>
    </dgm:pt>
    <dgm:pt modelId="{ABE3DD24-7C58-4D9A-B647-D4616EB1EC59}" type="parTrans" cxnId="{36B8218A-828B-44CC-BD69-12D957BD9BF2}">
      <dgm:prSet/>
      <dgm:spPr/>
      <dgm:t>
        <a:bodyPr/>
        <a:lstStyle/>
        <a:p>
          <a:endParaRPr lang="en-US"/>
        </a:p>
      </dgm:t>
    </dgm:pt>
    <dgm:pt modelId="{62B75312-1342-46D3-BF7F-FD8A456F23E1}">
      <dgm:prSet custT="1"/>
      <dgm:spPr>
        <a:solidFill>
          <a:srgbClr val="ABBED5">
            <a:alpha val="90000"/>
          </a:srgbClr>
        </a:solidFill>
      </dgm:spPr>
      <dgm:t>
        <a:bodyPr/>
        <a:lstStyle/>
        <a:p>
          <a:pPr marL="457200" indent="-236538" rtl="0"/>
          <a:r>
            <a:rPr lang="en-US" sz="1400" dirty="0">
              <a:solidFill>
                <a:schemeClr val="tx1"/>
              </a:solidFill>
            </a:rPr>
            <a:t>Lunch breaks (&gt; 30 min) are </a:t>
          </a:r>
          <a:r>
            <a:rPr lang="en-US" sz="1400" b="1" u="sng" dirty="0">
              <a:solidFill>
                <a:schemeClr val="tx1"/>
              </a:solidFill>
            </a:rPr>
            <a:t>not</a:t>
          </a:r>
          <a:r>
            <a:rPr lang="en-US" sz="1400" dirty="0">
              <a:solidFill>
                <a:schemeClr val="tx1"/>
              </a:solidFill>
            </a:rPr>
            <a:t> considered part of work hours </a:t>
          </a:r>
        </a:p>
      </dgm:t>
    </dgm:pt>
    <dgm:pt modelId="{5705C529-1423-47C2-B13A-13DE3D7C16D1}" type="sibTrans" cxnId="{0F744E11-FE4E-415D-AA1B-F61FDB3A3F7A}">
      <dgm:prSet/>
      <dgm:spPr/>
      <dgm:t>
        <a:bodyPr/>
        <a:lstStyle/>
        <a:p>
          <a:endParaRPr lang="en-US"/>
        </a:p>
      </dgm:t>
    </dgm:pt>
    <dgm:pt modelId="{B9287EDE-C295-4E6F-AD65-429F9AC515EE}" type="parTrans" cxnId="{0F744E11-FE4E-415D-AA1B-F61FDB3A3F7A}">
      <dgm:prSet/>
      <dgm:spPr/>
      <dgm:t>
        <a:bodyPr/>
        <a:lstStyle/>
        <a:p>
          <a:endParaRPr lang="en-US"/>
        </a:p>
      </dgm:t>
    </dgm:pt>
    <dgm:pt modelId="{B9362ABF-B2F0-40A3-9B12-2C424C5BF669}">
      <dgm:prSet custT="1"/>
      <dgm:spPr>
        <a:solidFill>
          <a:srgbClr val="ABBED5">
            <a:alpha val="90000"/>
          </a:srgbClr>
        </a:solidFill>
      </dgm:spPr>
      <dgm:t>
        <a:bodyPr/>
        <a:lstStyle/>
        <a:p>
          <a:pPr marL="457200" indent="-236538" rtl="0"/>
          <a:r>
            <a:rPr lang="en-US" sz="1400" dirty="0">
              <a:solidFill>
                <a:schemeClr val="tx1"/>
              </a:solidFill>
            </a:rPr>
            <a:t>Short breaks (</a:t>
          </a:r>
          <a:r>
            <a:rPr lang="en-US" sz="1400" u="sng" dirty="0">
              <a:solidFill>
                <a:schemeClr val="tx1"/>
              </a:solidFill>
            </a:rPr>
            <a:t>&lt;</a:t>
          </a:r>
          <a:r>
            <a:rPr lang="en-US" sz="1400" dirty="0">
              <a:solidFill>
                <a:schemeClr val="tx1"/>
              </a:solidFill>
            </a:rPr>
            <a:t> 15 min) are typically counted towards work hours</a:t>
          </a:r>
        </a:p>
      </dgm:t>
    </dgm:pt>
    <dgm:pt modelId="{CC66E3C3-A315-46D1-B0E6-21D1A310E0C0}" type="sibTrans" cxnId="{A06FBB98-59C9-4C82-AF0D-40F5191FF703}">
      <dgm:prSet/>
      <dgm:spPr/>
      <dgm:t>
        <a:bodyPr/>
        <a:lstStyle/>
        <a:p>
          <a:endParaRPr lang="en-US"/>
        </a:p>
      </dgm:t>
    </dgm:pt>
    <dgm:pt modelId="{777B883C-96D4-4342-A01E-E61DEA5D1388}" type="parTrans" cxnId="{A06FBB98-59C9-4C82-AF0D-40F5191FF703}">
      <dgm:prSet/>
      <dgm:spPr/>
      <dgm:t>
        <a:bodyPr/>
        <a:lstStyle/>
        <a:p>
          <a:endParaRPr lang="en-US"/>
        </a:p>
      </dgm:t>
    </dgm:pt>
    <dgm:pt modelId="{F746F7D0-00B5-4633-9EE6-8B47F501D07E}">
      <dgm:prSet custT="1"/>
      <dgm:spPr>
        <a:solidFill>
          <a:srgbClr val="ABBED5">
            <a:alpha val="90000"/>
          </a:srgbClr>
        </a:solidFill>
      </dgm:spPr>
      <dgm:t>
        <a:bodyPr/>
        <a:lstStyle/>
        <a:p>
          <a:pPr marL="457200" indent="-236538" rtl="0"/>
          <a:r>
            <a:rPr lang="en-US" sz="1400" dirty="0">
              <a:solidFill>
                <a:schemeClr val="tx1"/>
              </a:solidFill>
            </a:rPr>
            <a:t>GAs are </a:t>
          </a:r>
          <a:r>
            <a:rPr lang="en-US" sz="1400" b="1" u="sng" dirty="0">
              <a:solidFill>
                <a:schemeClr val="tx1"/>
              </a:solidFill>
            </a:rPr>
            <a:t>not</a:t>
          </a:r>
          <a:r>
            <a:rPr lang="en-US" sz="1400" dirty="0">
              <a:solidFill>
                <a:schemeClr val="tx1"/>
              </a:solidFill>
            </a:rPr>
            <a:t> expected to work when they have a class</a:t>
          </a:r>
        </a:p>
      </dgm:t>
    </dgm:pt>
    <dgm:pt modelId="{E77BFDA9-A77C-47E8-B04A-9273BD9433DD}" type="sibTrans" cxnId="{005F922B-0232-4A37-ABC5-519C9F920D1B}">
      <dgm:prSet/>
      <dgm:spPr/>
      <dgm:t>
        <a:bodyPr/>
        <a:lstStyle/>
        <a:p>
          <a:endParaRPr lang="en-US"/>
        </a:p>
      </dgm:t>
    </dgm:pt>
    <dgm:pt modelId="{AF8EAB2F-DAED-451A-B54D-97C2C209C340}" type="parTrans" cxnId="{005F922B-0232-4A37-ABC5-519C9F920D1B}">
      <dgm:prSet/>
      <dgm:spPr/>
      <dgm:t>
        <a:bodyPr/>
        <a:lstStyle/>
        <a:p>
          <a:endParaRPr lang="en-US"/>
        </a:p>
      </dgm:t>
    </dgm:pt>
    <dgm:pt modelId="{8F294B30-9442-46FD-AAF9-EBA361355820}">
      <dgm:prSet custT="1"/>
      <dgm:spPr>
        <a:solidFill>
          <a:srgbClr val="ABBED5">
            <a:alpha val="90000"/>
          </a:srgbClr>
        </a:solidFill>
      </dgm:spPr>
      <dgm:t>
        <a:bodyPr/>
        <a:lstStyle/>
        <a:p>
          <a:pPr marL="457200" indent="-236538" rtl="0"/>
          <a:r>
            <a:rPr lang="en-US" sz="1400" dirty="0"/>
            <a:t>Supervisors and GAs should discuss work arrangements once the GA’s class schedule is finalized, to determine what days and hours the student will work</a:t>
          </a:r>
          <a:endParaRPr lang="en-US" sz="1400" dirty="0">
            <a:solidFill>
              <a:schemeClr val="tx1">
                <a:lumMod val="75000"/>
                <a:lumOff val="25000"/>
              </a:schemeClr>
            </a:solidFill>
          </a:endParaRPr>
        </a:p>
      </dgm:t>
    </dgm:pt>
    <dgm:pt modelId="{4C1B7C9B-BF8B-41E8-8802-1D23D86A7949}" type="parTrans" cxnId="{3DCC4E37-91FE-4D5C-9F67-C4EE96774C14}">
      <dgm:prSet/>
      <dgm:spPr/>
      <dgm:t>
        <a:bodyPr/>
        <a:lstStyle/>
        <a:p>
          <a:endParaRPr lang="en-US"/>
        </a:p>
      </dgm:t>
    </dgm:pt>
    <dgm:pt modelId="{3CF36AA0-C033-4474-BDFB-AE3EDF5A40AC}" type="sibTrans" cxnId="{3DCC4E37-91FE-4D5C-9F67-C4EE96774C14}">
      <dgm:prSet/>
      <dgm:spPr/>
      <dgm:t>
        <a:bodyPr/>
        <a:lstStyle/>
        <a:p>
          <a:endParaRPr lang="en-US"/>
        </a:p>
      </dgm:t>
    </dgm:pt>
    <dgm:pt modelId="{5A6ACE01-44EA-4D37-A185-558706A83063}">
      <dgm:prSet custT="1"/>
      <dgm:spPr>
        <a:solidFill>
          <a:srgbClr val="ABBED5">
            <a:alpha val="90000"/>
          </a:srgbClr>
        </a:solidFill>
      </dgm:spPr>
      <dgm:t>
        <a:bodyPr/>
        <a:lstStyle/>
        <a:p>
          <a:pPr marL="457200" indent="-236538" rtl="0"/>
          <a:endParaRPr lang="en-US" sz="1400" dirty="0">
            <a:solidFill>
              <a:schemeClr val="tx1"/>
            </a:solidFill>
          </a:endParaRPr>
        </a:p>
      </dgm:t>
    </dgm:pt>
    <dgm:pt modelId="{C3210E2D-2393-4D12-B866-FCBD027365C7}" type="sibTrans" cxnId="{39C7C7FA-F548-4A04-AFF1-4EB94F350940}">
      <dgm:prSet/>
      <dgm:spPr/>
      <dgm:t>
        <a:bodyPr/>
        <a:lstStyle/>
        <a:p>
          <a:endParaRPr lang="en-US"/>
        </a:p>
      </dgm:t>
    </dgm:pt>
    <dgm:pt modelId="{B5176BC1-CFC4-4D15-8614-F6206E7EBE8E}" type="parTrans" cxnId="{39C7C7FA-F548-4A04-AFF1-4EB94F350940}">
      <dgm:prSet/>
      <dgm:spPr/>
      <dgm:t>
        <a:bodyPr/>
        <a:lstStyle/>
        <a:p>
          <a:endParaRPr lang="en-US"/>
        </a:p>
      </dgm:t>
    </dgm:pt>
    <dgm:pt modelId="{5B36FE60-91EA-4DB6-BCD1-5D29DA999543}">
      <dgm:prSet custT="1"/>
      <dgm:spPr>
        <a:solidFill>
          <a:srgbClr val="ABBED5">
            <a:alpha val="90000"/>
          </a:srgbClr>
        </a:solidFill>
      </dgm:spPr>
      <dgm:t>
        <a:bodyPr/>
        <a:lstStyle/>
        <a:p>
          <a:pPr marL="457200" indent="-236538" rtl="0"/>
          <a:r>
            <a:rPr lang="en-US" sz="1400" dirty="0">
              <a:solidFill>
                <a:schemeClr val="tx1"/>
              </a:solidFill>
            </a:rPr>
            <a:t>Arrangements to make up missed hours should be agreed upon by the GA and the supervisor</a:t>
          </a:r>
        </a:p>
      </dgm:t>
    </dgm:pt>
    <dgm:pt modelId="{52EABDC8-1DC7-4B1F-ACCE-DA3D8312261B}" type="sibTrans" cxnId="{E064779E-215A-4C87-9E92-A88C5F478835}">
      <dgm:prSet/>
      <dgm:spPr/>
      <dgm:t>
        <a:bodyPr/>
        <a:lstStyle/>
        <a:p>
          <a:endParaRPr lang="en-US"/>
        </a:p>
      </dgm:t>
    </dgm:pt>
    <dgm:pt modelId="{4F26E9B2-A65C-4E76-ABC1-9F34DC063655}" type="parTrans" cxnId="{E064779E-215A-4C87-9E92-A88C5F478835}">
      <dgm:prSet/>
      <dgm:spPr/>
      <dgm:t>
        <a:bodyPr/>
        <a:lstStyle/>
        <a:p>
          <a:endParaRPr lang="en-US"/>
        </a:p>
      </dgm:t>
    </dgm:pt>
    <dgm:pt modelId="{05B8F349-8A6C-4C96-9B78-D48CC284E6C3}" type="pres">
      <dgm:prSet presAssocID="{C216A191-F938-46D9-BDCE-CBB3704662DA}" presName="diagram" presStyleCnt="0">
        <dgm:presLayoutVars>
          <dgm:dir/>
          <dgm:animLvl val="lvl"/>
          <dgm:resizeHandles val="exact"/>
        </dgm:presLayoutVars>
      </dgm:prSet>
      <dgm:spPr/>
    </dgm:pt>
    <dgm:pt modelId="{D8BBE052-12F9-4C58-9904-20BCD1136D08}" type="pres">
      <dgm:prSet presAssocID="{CB3B97E7-28D4-4941-ACE4-38740E3ABE59}" presName="compNode" presStyleCnt="0"/>
      <dgm:spPr/>
    </dgm:pt>
    <dgm:pt modelId="{7C46ABA9-BA1E-4627-8612-F99FFB750E05}" type="pres">
      <dgm:prSet presAssocID="{CB3B97E7-28D4-4941-ACE4-38740E3ABE59}" presName="childRect" presStyleLbl="bgAcc1" presStyleIdx="0" presStyleCnt="1" custScaleX="148804">
        <dgm:presLayoutVars>
          <dgm:bulletEnabled val="1"/>
        </dgm:presLayoutVars>
      </dgm:prSet>
      <dgm:spPr/>
    </dgm:pt>
    <dgm:pt modelId="{5931D075-BF1C-4DD9-BBE9-F789C395406B}" type="pres">
      <dgm:prSet presAssocID="{CB3B97E7-28D4-4941-ACE4-38740E3ABE59}" presName="parentText" presStyleLbl="node1" presStyleIdx="0" presStyleCnt="0">
        <dgm:presLayoutVars>
          <dgm:chMax val="0"/>
          <dgm:bulletEnabled val="1"/>
        </dgm:presLayoutVars>
      </dgm:prSet>
      <dgm:spPr/>
    </dgm:pt>
    <dgm:pt modelId="{EC6C6E74-57CB-457A-B5E1-354442E68EBE}" type="pres">
      <dgm:prSet presAssocID="{CB3B97E7-28D4-4941-ACE4-38740E3ABE59}" presName="parentRect" presStyleLbl="alignNode1" presStyleIdx="0" presStyleCnt="1" custScaleX="150129"/>
      <dgm:spPr/>
    </dgm:pt>
    <dgm:pt modelId="{19489EF2-4249-4FA8-B721-A4A90576A6C7}" type="pres">
      <dgm:prSet presAssocID="{CB3B97E7-28D4-4941-ACE4-38740E3ABE59}" presName="adorn" presStyleLbl="fgAccFollowNode1" presStyleIdx="0" presStyleCnt="1"/>
      <dgm:spPr>
        <a:blipFill rotWithShape="0">
          <a:blip xmlns:r="http://schemas.openxmlformats.org/officeDocument/2006/relationships" r:embed="rId1"/>
          <a:stretch>
            <a:fillRect/>
          </a:stretch>
        </a:blipFill>
      </dgm:spPr>
    </dgm:pt>
  </dgm:ptLst>
  <dgm:cxnLst>
    <dgm:cxn modelId="{93AF6005-3430-4ACE-8BB6-C87083FAA015}" type="presOf" srcId="{1967C828-C696-4937-9F0B-BC3EA611E8A8}" destId="{7C46ABA9-BA1E-4627-8612-F99FFB750E05}" srcOrd="0" destOrd="3" presId="urn:microsoft.com/office/officeart/2005/8/layout/bList2#3"/>
    <dgm:cxn modelId="{0F744E11-FE4E-415D-AA1B-F61FDB3A3F7A}" srcId="{1967C828-C696-4937-9F0B-BC3EA611E8A8}" destId="{62B75312-1342-46D3-BF7F-FD8A456F23E1}" srcOrd="1" destOrd="0" parTransId="{B9287EDE-C295-4E6F-AD65-429F9AC515EE}" sibTransId="{5705C529-1423-47C2-B13A-13DE3D7C16D1}"/>
    <dgm:cxn modelId="{3B989822-5019-4DF4-99BB-DCBC8519F9B7}" type="presOf" srcId="{8F294B30-9442-46FD-AAF9-EBA361355820}" destId="{7C46ABA9-BA1E-4627-8612-F99FFB750E05}" srcOrd="0" destOrd="2" presId="urn:microsoft.com/office/officeart/2005/8/layout/bList2#3"/>
    <dgm:cxn modelId="{005F922B-0232-4A37-ABC5-519C9F920D1B}" srcId="{2CFAEFCB-50BF-4855-8EC6-86EF6D294E42}" destId="{F746F7D0-00B5-4633-9EE6-8B47F501D07E}" srcOrd="0" destOrd="0" parTransId="{AF8EAB2F-DAED-451A-B54D-97C2C209C340}" sibTransId="{E77BFDA9-A77C-47E8-B04A-9273BD9433DD}"/>
    <dgm:cxn modelId="{3DCC4E37-91FE-4D5C-9F67-C4EE96774C14}" srcId="{2CFAEFCB-50BF-4855-8EC6-86EF6D294E42}" destId="{8F294B30-9442-46FD-AAF9-EBA361355820}" srcOrd="1" destOrd="0" parTransId="{4C1B7C9B-BF8B-41E8-8802-1D23D86A7949}" sibTransId="{3CF36AA0-C033-4474-BDFB-AE3EDF5A40AC}"/>
    <dgm:cxn modelId="{7E49C961-4319-44F7-82A4-ADAA0EA7E959}" type="presOf" srcId="{5A6ACE01-44EA-4D37-A185-558706A83063}" destId="{7C46ABA9-BA1E-4627-8612-F99FFB750E05}" srcOrd="0" destOrd="8" presId="urn:microsoft.com/office/officeart/2005/8/layout/bList2#3"/>
    <dgm:cxn modelId="{14B8284A-D127-4774-9F75-CB026A41E567}" type="presOf" srcId="{62B75312-1342-46D3-BF7F-FD8A456F23E1}" destId="{7C46ABA9-BA1E-4627-8612-F99FFB750E05}" srcOrd="0" destOrd="5" presId="urn:microsoft.com/office/officeart/2005/8/layout/bList2#3"/>
    <dgm:cxn modelId="{CD54D54B-E059-4052-901E-F51259E2595B}" type="presOf" srcId="{CB3B97E7-28D4-4941-ACE4-38740E3ABE59}" destId="{5931D075-BF1C-4DD9-BBE9-F789C395406B}" srcOrd="0" destOrd="0" presId="urn:microsoft.com/office/officeart/2005/8/layout/bList2#3"/>
    <dgm:cxn modelId="{95BF4350-8032-4B1C-9A37-E221F1214763}" srcId="{CB3B97E7-28D4-4941-ACE4-38740E3ABE59}" destId="{8A2E64C5-A6C2-4600-86BE-293745B3B75B}" srcOrd="2" destOrd="0" parTransId="{1E3C7416-0DA2-48DF-ABD4-BA99803A102E}" sibTransId="{21EB9FF6-765A-4359-A9CD-DB7D810B5F38}"/>
    <dgm:cxn modelId="{C9D91D7E-F232-448D-94BC-91EDAB568776}" type="presOf" srcId="{5B36FE60-91EA-4DB6-BCD1-5D29DA999543}" destId="{7C46ABA9-BA1E-4627-8612-F99FFB750E05}" srcOrd="0" destOrd="7" presId="urn:microsoft.com/office/officeart/2005/8/layout/bList2#3"/>
    <dgm:cxn modelId="{3FDE0989-00FC-4408-BB36-BE7378EF4F87}" type="presOf" srcId="{CB3B97E7-28D4-4941-ACE4-38740E3ABE59}" destId="{EC6C6E74-57CB-457A-B5E1-354442E68EBE}" srcOrd="1" destOrd="0" presId="urn:microsoft.com/office/officeart/2005/8/layout/bList2#3"/>
    <dgm:cxn modelId="{36B8218A-828B-44CC-BD69-12D957BD9BF2}" srcId="{C216A191-F938-46D9-BDCE-CBB3704662DA}" destId="{CB3B97E7-28D4-4941-ACE4-38740E3ABE59}" srcOrd="0" destOrd="0" parTransId="{ABE3DD24-7C58-4D9A-B647-D4616EB1EC59}" sibTransId="{D69DDC96-B0C9-4FBF-AAEA-58F1DD1D6F22}"/>
    <dgm:cxn modelId="{A06FBB98-59C9-4C82-AF0D-40F5191FF703}" srcId="{1967C828-C696-4937-9F0B-BC3EA611E8A8}" destId="{B9362ABF-B2F0-40A3-9B12-2C424C5BF669}" srcOrd="0" destOrd="0" parTransId="{777B883C-96D4-4342-A01E-E61DEA5D1388}" sibTransId="{CC66E3C3-A315-46D1-B0E6-21D1A310E0C0}"/>
    <dgm:cxn modelId="{E064779E-215A-4C87-9E92-A88C5F478835}" srcId="{8A2E64C5-A6C2-4600-86BE-293745B3B75B}" destId="{5B36FE60-91EA-4DB6-BCD1-5D29DA999543}" srcOrd="0" destOrd="0" parTransId="{4F26E9B2-A65C-4E76-ABC1-9F34DC063655}" sibTransId="{52EABDC8-1DC7-4B1F-ACCE-DA3D8312261B}"/>
    <dgm:cxn modelId="{0C5119B0-33C0-4180-8F77-182A3E865223}" type="presOf" srcId="{F746F7D0-00B5-4633-9EE6-8B47F501D07E}" destId="{7C46ABA9-BA1E-4627-8612-F99FFB750E05}" srcOrd="0" destOrd="1" presId="urn:microsoft.com/office/officeart/2005/8/layout/bList2#3"/>
    <dgm:cxn modelId="{0CABD9BE-0BD4-4D73-B986-81C364C0AEAB}" type="presOf" srcId="{B9362ABF-B2F0-40A3-9B12-2C424C5BF669}" destId="{7C46ABA9-BA1E-4627-8612-F99FFB750E05}" srcOrd="0" destOrd="4" presId="urn:microsoft.com/office/officeart/2005/8/layout/bList2#3"/>
    <dgm:cxn modelId="{09A6F1D8-AC15-4D31-B4E1-702E24007C4C}" srcId="{CB3B97E7-28D4-4941-ACE4-38740E3ABE59}" destId="{2CFAEFCB-50BF-4855-8EC6-86EF6D294E42}" srcOrd="0" destOrd="0" parTransId="{84278E7A-C3C4-44FD-834A-93CD78752921}" sibTransId="{3D7ACB1F-68AB-4DBE-B35F-B8303AE389B8}"/>
    <dgm:cxn modelId="{B754A9DC-D989-452A-A7F3-01E1DAF6EEE3}" type="presOf" srcId="{8A2E64C5-A6C2-4600-86BE-293745B3B75B}" destId="{7C46ABA9-BA1E-4627-8612-F99FFB750E05}" srcOrd="0" destOrd="6" presId="urn:microsoft.com/office/officeart/2005/8/layout/bList2#3"/>
    <dgm:cxn modelId="{774BE4E1-42CE-42D7-B152-1C1576F41008}" type="presOf" srcId="{C216A191-F938-46D9-BDCE-CBB3704662DA}" destId="{05B8F349-8A6C-4C96-9B78-D48CC284E6C3}" srcOrd="0" destOrd="0" presId="urn:microsoft.com/office/officeart/2005/8/layout/bList2#3"/>
    <dgm:cxn modelId="{A8D2D0E6-88BC-44F3-B517-73490E5F9F01}" type="presOf" srcId="{2CFAEFCB-50BF-4855-8EC6-86EF6D294E42}" destId="{7C46ABA9-BA1E-4627-8612-F99FFB750E05}" srcOrd="0" destOrd="0" presId="urn:microsoft.com/office/officeart/2005/8/layout/bList2#3"/>
    <dgm:cxn modelId="{6E15C2F9-6AAA-4A23-A310-3974FE662BF7}" srcId="{CB3B97E7-28D4-4941-ACE4-38740E3ABE59}" destId="{1967C828-C696-4937-9F0B-BC3EA611E8A8}" srcOrd="1" destOrd="0" parTransId="{A036475D-C701-4197-B8B1-B9830CDA3C85}" sibTransId="{11AE864D-4473-4F20-942C-22C0A3E50F9D}"/>
    <dgm:cxn modelId="{39C7C7FA-F548-4A04-AFF1-4EB94F350940}" srcId="{8A2E64C5-A6C2-4600-86BE-293745B3B75B}" destId="{5A6ACE01-44EA-4D37-A185-558706A83063}" srcOrd="1" destOrd="0" parTransId="{B5176BC1-CFC4-4D15-8614-F6206E7EBE8E}" sibTransId="{C3210E2D-2393-4D12-B866-FCBD027365C7}"/>
    <dgm:cxn modelId="{97F69C2E-94D2-4210-A199-81E26C58571A}" type="presParOf" srcId="{05B8F349-8A6C-4C96-9B78-D48CC284E6C3}" destId="{D8BBE052-12F9-4C58-9904-20BCD1136D08}" srcOrd="0" destOrd="0" presId="urn:microsoft.com/office/officeart/2005/8/layout/bList2#3"/>
    <dgm:cxn modelId="{2C0E4F7C-0444-4503-99C1-30C05999AA3B}" type="presParOf" srcId="{D8BBE052-12F9-4C58-9904-20BCD1136D08}" destId="{7C46ABA9-BA1E-4627-8612-F99FFB750E05}" srcOrd="0" destOrd="0" presId="urn:microsoft.com/office/officeart/2005/8/layout/bList2#3"/>
    <dgm:cxn modelId="{D787AFC1-5018-42C6-AB96-50041A923842}" type="presParOf" srcId="{D8BBE052-12F9-4C58-9904-20BCD1136D08}" destId="{5931D075-BF1C-4DD9-BBE9-F789C395406B}" srcOrd="1" destOrd="0" presId="urn:microsoft.com/office/officeart/2005/8/layout/bList2#3"/>
    <dgm:cxn modelId="{B4836661-B345-42E0-9F15-BD6245A140C9}" type="presParOf" srcId="{D8BBE052-12F9-4C58-9904-20BCD1136D08}" destId="{EC6C6E74-57CB-457A-B5E1-354442E68EBE}" srcOrd="2" destOrd="0" presId="urn:microsoft.com/office/officeart/2005/8/layout/bList2#3"/>
    <dgm:cxn modelId="{1BA81FFA-539C-463F-A642-6CB3930FA740}" type="presParOf" srcId="{D8BBE052-12F9-4C58-9904-20BCD1136D08}" destId="{19489EF2-4249-4FA8-B721-A4A90576A6C7}" srcOrd="3" destOrd="0" presId="urn:microsoft.com/office/officeart/2005/8/layout/bList2#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CD7025-009A-413B-8AEA-44E850ABA539}" type="doc">
      <dgm:prSet loTypeId="urn:microsoft.com/office/officeart/2005/8/layout/hierarchy4" loCatId="relationship" qsTypeId="urn:microsoft.com/office/officeart/2005/8/quickstyle/3d5" qsCatId="3D" csTypeId="urn:microsoft.com/office/officeart/2005/8/colors/colorful1#1" csCatId="colorful" phldr="1"/>
      <dgm:spPr/>
      <dgm:t>
        <a:bodyPr/>
        <a:lstStyle/>
        <a:p>
          <a:endParaRPr lang="en-US"/>
        </a:p>
      </dgm:t>
    </dgm:pt>
    <dgm:pt modelId="{A727DC0E-7EC1-432C-9B7B-583E1FF8355B}">
      <dgm:prSet phldrT="[Text]" custT="1"/>
      <dgm:spPr>
        <a:solidFill>
          <a:srgbClr val="FFC000"/>
        </a:solidFill>
      </dgm:spPr>
      <dgm:t>
        <a:bodyPr/>
        <a:lstStyle/>
        <a:p>
          <a:r>
            <a:rPr lang="en-US" sz="2400" b="1" dirty="0"/>
            <a:t>Today’s Orientation</a:t>
          </a:r>
        </a:p>
      </dgm:t>
    </dgm:pt>
    <dgm:pt modelId="{80C4998B-85BD-4F32-AA2D-B11EE7D5C019}" type="parTrans" cxnId="{40C75F91-8B94-4DA4-9357-9FF5FA490C74}">
      <dgm:prSet/>
      <dgm:spPr/>
      <dgm:t>
        <a:bodyPr/>
        <a:lstStyle/>
        <a:p>
          <a:endParaRPr lang="en-US"/>
        </a:p>
      </dgm:t>
    </dgm:pt>
    <dgm:pt modelId="{AEF4A137-2F1E-4B31-9477-44ADEAA252C9}" type="sibTrans" cxnId="{40C75F91-8B94-4DA4-9357-9FF5FA490C74}">
      <dgm:prSet/>
      <dgm:spPr/>
      <dgm:t>
        <a:bodyPr/>
        <a:lstStyle/>
        <a:p>
          <a:endParaRPr lang="en-US"/>
        </a:p>
      </dgm:t>
    </dgm:pt>
    <dgm:pt modelId="{156A7F5C-BD07-4B8F-B026-0D00362C7086}">
      <dgm:prSet phldrT="[Text]"/>
      <dgm:spPr>
        <a:solidFill>
          <a:srgbClr val="33CC33"/>
        </a:solidFill>
      </dgm:spPr>
      <dgm:t>
        <a:bodyPr/>
        <a:lstStyle/>
        <a:p>
          <a:r>
            <a:rPr lang="en-US" b="1" dirty="0"/>
            <a:t>GA Benefits &amp; Responsibilities</a:t>
          </a:r>
        </a:p>
      </dgm:t>
    </dgm:pt>
    <dgm:pt modelId="{3C8127FD-4F98-414D-B032-5FA5021F81A0}" type="parTrans" cxnId="{7BA5425A-0AA5-487E-B679-5E58C2E902A3}">
      <dgm:prSet/>
      <dgm:spPr>
        <a:solidFill>
          <a:schemeClr val="tx2">
            <a:lumMod val="50000"/>
          </a:schemeClr>
        </a:solidFill>
      </dgm:spPr>
      <dgm:t>
        <a:bodyPr/>
        <a:lstStyle/>
        <a:p>
          <a:endParaRPr lang="en-US"/>
        </a:p>
      </dgm:t>
    </dgm:pt>
    <dgm:pt modelId="{D7762F29-3D20-4B75-BC68-195F92DC0577}" type="sibTrans" cxnId="{7BA5425A-0AA5-487E-B679-5E58C2E902A3}">
      <dgm:prSet/>
      <dgm:spPr/>
      <dgm:t>
        <a:bodyPr/>
        <a:lstStyle/>
        <a:p>
          <a:endParaRPr lang="en-US"/>
        </a:p>
      </dgm:t>
    </dgm:pt>
    <dgm:pt modelId="{C89361A0-2D5F-4CAD-AEBA-5D75FF1E52FC}">
      <dgm:prSet phldrT="[Text]"/>
      <dgm:spPr>
        <a:solidFill>
          <a:schemeClr val="accent2">
            <a:lumMod val="75000"/>
          </a:schemeClr>
        </a:solidFill>
      </dgm:spPr>
      <dgm:t>
        <a:bodyPr/>
        <a:lstStyle/>
        <a:p>
          <a:r>
            <a:rPr lang="en-US" b="1" dirty="0"/>
            <a:t>The GA Experience</a:t>
          </a:r>
        </a:p>
      </dgm:t>
    </dgm:pt>
    <dgm:pt modelId="{24B16F6A-33D8-47C8-A232-8E981B976852}" type="parTrans" cxnId="{E8693F19-35E5-40F9-92D0-AAF369529894}">
      <dgm:prSet/>
      <dgm:spPr>
        <a:solidFill>
          <a:schemeClr val="tx2">
            <a:lumMod val="50000"/>
          </a:schemeClr>
        </a:solidFill>
      </dgm:spPr>
      <dgm:t>
        <a:bodyPr/>
        <a:lstStyle/>
        <a:p>
          <a:endParaRPr lang="en-US"/>
        </a:p>
      </dgm:t>
    </dgm:pt>
    <dgm:pt modelId="{6361A2D0-063B-4835-A05D-E5F75EBF0491}" type="sibTrans" cxnId="{E8693F19-35E5-40F9-92D0-AAF369529894}">
      <dgm:prSet/>
      <dgm:spPr/>
      <dgm:t>
        <a:bodyPr/>
        <a:lstStyle/>
        <a:p>
          <a:endParaRPr lang="en-US"/>
        </a:p>
      </dgm:t>
    </dgm:pt>
    <dgm:pt modelId="{C5140992-B974-4041-942D-907F4FE6FD26}">
      <dgm:prSet phldrT="[Text]"/>
      <dgm:spPr>
        <a:solidFill>
          <a:srgbClr val="B41827"/>
        </a:solidFill>
      </dgm:spPr>
      <dgm:t>
        <a:bodyPr/>
        <a:lstStyle/>
        <a:p>
          <a:r>
            <a:rPr lang="en-US" b="1" dirty="0"/>
            <a:t>Do’s &amp; Don’ts: Policies &amp; Procedures</a:t>
          </a:r>
        </a:p>
      </dgm:t>
    </dgm:pt>
    <dgm:pt modelId="{68DB75CD-2CA9-4172-9C48-EB1665BDD1A8}" type="parTrans" cxnId="{DDC6C878-BD18-456C-B7C6-9C4D7F2BE185}">
      <dgm:prSet/>
      <dgm:spPr>
        <a:solidFill>
          <a:schemeClr val="tx2">
            <a:lumMod val="50000"/>
          </a:schemeClr>
        </a:solidFill>
      </dgm:spPr>
      <dgm:t>
        <a:bodyPr/>
        <a:lstStyle/>
        <a:p>
          <a:endParaRPr lang="en-US"/>
        </a:p>
      </dgm:t>
    </dgm:pt>
    <dgm:pt modelId="{798038F7-123D-495C-ADDB-E92C48F8FBAC}" type="sibTrans" cxnId="{DDC6C878-BD18-456C-B7C6-9C4D7F2BE185}">
      <dgm:prSet/>
      <dgm:spPr/>
      <dgm:t>
        <a:bodyPr/>
        <a:lstStyle/>
        <a:p>
          <a:endParaRPr lang="en-US"/>
        </a:p>
      </dgm:t>
    </dgm:pt>
    <dgm:pt modelId="{5916D547-C56C-43C7-AA3A-2D6DE9801844}">
      <dgm:prSet/>
      <dgm:spPr>
        <a:solidFill>
          <a:srgbClr val="7030A0">
            <a:alpha val="50000"/>
          </a:srgbClr>
        </a:solidFill>
      </dgm:spPr>
      <dgm:t>
        <a:bodyPr/>
        <a:lstStyle/>
        <a:p>
          <a:r>
            <a:rPr lang="en-US" dirty="0"/>
            <a:t>University Policies</a:t>
          </a:r>
        </a:p>
      </dgm:t>
    </dgm:pt>
    <dgm:pt modelId="{0FF671BC-183D-4E02-A807-A6A0629CB674}" type="parTrans" cxnId="{8FC84D9C-9019-439F-AE2E-95DCA245D5BD}">
      <dgm:prSet/>
      <dgm:spPr/>
      <dgm:t>
        <a:bodyPr/>
        <a:lstStyle/>
        <a:p>
          <a:endParaRPr lang="en-US"/>
        </a:p>
      </dgm:t>
    </dgm:pt>
    <dgm:pt modelId="{A4CB0469-0631-4F25-938B-21C76954CD4C}" type="sibTrans" cxnId="{8FC84D9C-9019-439F-AE2E-95DCA245D5BD}">
      <dgm:prSet/>
      <dgm:spPr/>
      <dgm:t>
        <a:bodyPr/>
        <a:lstStyle/>
        <a:p>
          <a:endParaRPr lang="en-US"/>
        </a:p>
      </dgm:t>
    </dgm:pt>
    <dgm:pt modelId="{0EE89805-E96F-4EB4-B935-8F69C2B11DEF}" type="pres">
      <dgm:prSet presAssocID="{C4CD7025-009A-413B-8AEA-44E850ABA539}" presName="Name0" presStyleCnt="0">
        <dgm:presLayoutVars>
          <dgm:chPref val="1"/>
          <dgm:dir/>
          <dgm:animOne val="branch"/>
          <dgm:animLvl val="lvl"/>
          <dgm:resizeHandles/>
        </dgm:presLayoutVars>
      </dgm:prSet>
      <dgm:spPr/>
    </dgm:pt>
    <dgm:pt modelId="{5AA5C0C5-23A3-45E6-B419-050A9CCE63FC}" type="pres">
      <dgm:prSet presAssocID="{A727DC0E-7EC1-432C-9B7B-583E1FF8355B}" presName="vertOne" presStyleCnt="0"/>
      <dgm:spPr/>
    </dgm:pt>
    <dgm:pt modelId="{55211821-33EC-4474-98FD-55ABC1D9BE2A}" type="pres">
      <dgm:prSet presAssocID="{A727DC0E-7EC1-432C-9B7B-583E1FF8355B}" presName="txOne" presStyleLbl="node0" presStyleIdx="0" presStyleCnt="1">
        <dgm:presLayoutVars>
          <dgm:chPref val="3"/>
        </dgm:presLayoutVars>
      </dgm:prSet>
      <dgm:spPr/>
    </dgm:pt>
    <dgm:pt modelId="{0954416B-415A-4203-A9E0-9C61C6D1A1A1}" type="pres">
      <dgm:prSet presAssocID="{A727DC0E-7EC1-432C-9B7B-583E1FF8355B}" presName="parTransOne" presStyleCnt="0"/>
      <dgm:spPr/>
    </dgm:pt>
    <dgm:pt modelId="{3CF785E3-9D06-4647-A668-5AF92DFC1A66}" type="pres">
      <dgm:prSet presAssocID="{A727DC0E-7EC1-432C-9B7B-583E1FF8355B}" presName="horzOne" presStyleCnt="0"/>
      <dgm:spPr/>
    </dgm:pt>
    <dgm:pt modelId="{8C9E2E22-997C-46CD-8757-4EA1340957FA}" type="pres">
      <dgm:prSet presAssocID="{156A7F5C-BD07-4B8F-B026-0D00362C7086}" presName="vertTwo" presStyleCnt="0"/>
      <dgm:spPr/>
    </dgm:pt>
    <dgm:pt modelId="{7A8F115E-9E25-4F71-9A48-8C57F226ADE7}" type="pres">
      <dgm:prSet presAssocID="{156A7F5C-BD07-4B8F-B026-0D00362C7086}" presName="txTwo" presStyleLbl="node2" presStyleIdx="0" presStyleCnt="4">
        <dgm:presLayoutVars>
          <dgm:chPref val="3"/>
        </dgm:presLayoutVars>
      </dgm:prSet>
      <dgm:spPr/>
    </dgm:pt>
    <dgm:pt modelId="{EA796C02-5430-442B-92C1-7B0A126353CF}" type="pres">
      <dgm:prSet presAssocID="{156A7F5C-BD07-4B8F-B026-0D00362C7086}" presName="horzTwo" presStyleCnt="0"/>
      <dgm:spPr/>
    </dgm:pt>
    <dgm:pt modelId="{FB3E11A2-19C6-464D-980E-7782F0A037AD}" type="pres">
      <dgm:prSet presAssocID="{D7762F29-3D20-4B75-BC68-195F92DC0577}" presName="sibSpaceTwo" presStyleCnt="0"/>
      <dgm:spPr/>
    </dgm:pt>
    <dgm:pt modelId="{F80A7DB6-B2B4-4183-AC31-30E6EA8A0F07}" type="pres">
      <dgm:prSet presAssocID="{C89361A0-2D5F-4CAD-AEBA-5D75FF1E52FC}" presName="vertTwo" presStyleCnt="0"/>
      <dgm:spPr/>
    </dgm:pt>
    <dgm:pt modelId="{3A929FED-F5A9-4767-85C0-F49742EB7DC2}" type="pres">
      <dgm:prSet presAssocID="{C89361A0-2D5F-4CAD-AEBA-5D75FF1E52FC}" presName="txTwo" presStyleLbl="node2" presStyleIdx="1" presStyleCnt="4">
        <dgm:presLayoutVars>
          <dgm:chPref val="3"/>
        </dgm:presLayoutVars>
      </dgm:prSet>
      <dgm:spPr/>
    </dgm:pt>
    <dgm:pt modelId="{C2EFE03F-19F7-4E8D-BA06-7F85193C884E}" type="pres">
      <dgm:prSet presAssocID="{C89361A0-2D5F-4CAD-AEBA-5D75FF1E52FC}" presName="horzTwo" presStyleCnt="0"/>
      <dgm:spPr/>
    </dgm:pt>
    <dgm:pt modelId="{276C38A1-DA65-42FB-9399-3B453CF6FB9F}" type="pres">
      <dgm:prSet presAssocID="{6361A2D0-063B-4835-A05D-E5F75EBF0491}" presName="sibSpaceTwo" presStyleCnt="0"/>
      <dgm:spPr/>
    </dgm:pt>
    <dgm:pt modelId="{AA4BA430-CAF5-4E95-8006-667AA0EC65DA}" type="pres">
      <dgm:prSet presAssocID="{5916D547-C56C-43C7-AA3A-2D6DE9801844}" presName="vertTwo" presStyleCnt="0"/>
      <dgm:spPr/>
    </dgm:pt>
    <dgm:pt modelId="{051368AF-532B-4CB7-959E-054284A90CED}" type="pres">
      <dgm:prSet presAssocID="{5916D547-C56C-43C7-AA3A-2D6DE9801844}" presName="txTwo" presStyleLbl="node2" presStyleIdx="2" presStyleCnt="4" custLinFactX="55302" custLinFactNeighborX="100000" custLinFactNeighborY="6312">
        <dgm:presLayoutVars>
          <dgm:chPref val="3"/>
        </dgm:presLayoutVars>
      </dgm:prSet>
      <dgm:spPr/>
    </dgm:pt>
    <dgm:pt modelId="{17DA2F66-264E-4049-A368-33BAF4BCB770}" type="pres">
      <dgm:prSet presAssocID="{5916D547-C56C-43C7-AA3A-2D6DE9801844}" presName="horzTwo" presStyleCnt="0"/>
      <dgm:spPr/>
    </dgm:pt>
    <dgm:pt modelId="{5DC7737E-BD23-4EE3-98B5-E17AE88D6F8A}" type="pres">
      <dgm:prSet presAssocID="{A4CB0469-0631-4F25-938B-21C76954CD4C}" presName="sibSpaceTwo" presStyleCnt="0"/>
      <dgm:spPr/>
    </dgm:pt>
    <dgm:pt modelId="{60B1C70C-C944-4A19-875E-3E4D069AC1F8}" type="pres">
      <dgm:prSet presAssocID="{C5140992-B974-4041-942D-907F4FE6FD26}" presName="vertTwo" presStyleCnt="0"/>
      <dgm:spPr/>
    </dgm:pt>
    <dgm:pt modelId="{16ECCF39-C00A-4E9E-8009-4B3D9EDD2667}" type="pres">
      <dgm:prSet presAssocID="{C5140992-B974-4041-942D-907F4FE6FD26}" presName="txTwo" presStyleLbl="node2" presStyleIdx="3" presStyleCnt="4" custLinFactX="-9055" custLinFactNeighborX="-100000" custLinFactNeighborY="-2856">
        <dgm:presLayoutVars>
          <dgm:chPref val="3"/>
        </dgm:presLayoutVars>
      </dgm:prSet>
      <dgm:spPr/>
    </dgm:pt>
    <dgm:pt modelId="{B3B725CE-6F8A-4702-A1CF-08E077B588F8}" type="pres">
      <dgm:prSet presAssocID="{C5140992-B974-4041-942D-907F4FE6FD26}" presName="horzTwo" presStyleCnt="0"/>
      <dgm:spPr/>
    </dgm:pt>
  </dgm:ptLst>
  <dgm:cxnLst>
    <dgm:cxn modelId="{D34CA900-0A52-47A7-904A-17ABC57B52EC}" type="presOf" srcId="{C89361A0-2D5F-4CAD-AEBA-5D75FF1E52FC}" destId="{3A929FED-F5A9-4767-85C0-F49742EB7DC2}" srcOrd="0" destOrd="0" presId="urn:microsoft.com/office/officeart/2005/8/layout/hierarchy4"/>
    <dgm:cxn modelId="{E8693F19-35E5-40F9-92D0-AAF369529894}" srcId="{A727DC0E-7EC1-432C-9B7B-583E1FF8355B}" destId="{C89361A0-2D5F-4CAD-AEBA-5D75FF1E52FC}" srcOrd="1" destOrd="0" parTransId="{24B16F6A-33D8-47C8-A232-8E981B976852}" sibTransId="{6361A2D0-063B-4835-A05D-E5F75EBF0491}"/>
    <dgm:cxn modelId="{1189BD63-2B89-4E48-9C57-E01C33D0217D}" type="presOf" srcId="{156A7F5C-BD07-4B8F-B026-0D00362C7086}" destId="{7A8F115E-9E25-4F71-9A48-8C57F226ADE7}" srcOrd="0" destOrd="0" presId="urn:microsoft.com/office/officeart/2005/8/layout/hierarchy4"/>
    <dgm:cxn modelId="{9B16FD6E-55B0-4F02-99BA-0B77B6CB9E8F}" type="presOf" srcId="{C5140992-B974-4041-942D-907F4FE6FD26}" destId="{16ECCF39-C00A-4E9E-8009-4B3D9EDD2667}" srcOrd="0" destOrd="0" presId="urn:microsoft.com/office/officeart/2005/8/layout/hierarchy4"/>
    <dgm:cxn modelId="{DDC6C878-BD18-456C-B7C6-9C4D7F2BE185}" srcId="{A727DC0E-7EC1-432C-9B7B-583E1FF8355B}" destId="{C5140992-B974-4041-942D-907F4FE6FD26}" srcOrd="3" destOrd="0" parTransId="{68DB75CD-2CA9-4172-9C48-EB1665BDD1A8}" sibTransId="{798038F7-123D-495C-ADDB-E92C48F8FBAC}"/>
    <dgm:cxn modelId="{0A834079-7BDB-443C-9438-161AFE5B19F0}" type="presOf" srcId="{A727DC0E-7EC1-432C-9B7B-583E1FF8355B}" destId="{55211821-33EC-4474-98FD-55ABC1D9BE2A}" srcOrd="0" destOrd="0" presId="urn:microsoft.com/office/officeart/2005/8/layout/hierarchy4"/>
    <dgm:cxn modelId="{7BA5425A-0AA5-487E-B679-5E58C2E902A3}" srcId="{A727DC0E-7EC1-432C-9B7B-583E1FF8355B}" destId="{156A7F5C-BD07-4B8F-B026-0D00362C7086}" srcOrd="0" destOrd="0" parTransId="{3C8127FD-4F98-414D-B032-5FA5021F81A0}" sibTransId="{D7762F29-3D20-4B75-BC68-195F92DC0577}"/>
    <dgm:cxn modelId="{9945628F-7719-4E7D-A53B-A1644FC96166}" type="presOf" srcId="{5916D547-C56C-43C7-AA3A-2D6DE9801844}" destId="{051368AF-532B-4CB7-959E-054284A90CED}" srcOrd="0" destOrd="0" presId="urn:microsoft.com/office/officeart/2005/8/layout/hierarchy4"/>
    <dgm:cxn modelId="{40C75F91-8B94-4DA4-9357-9FF5FA490C74}" srcId="{C4CD7025-009A-413B-8AEA-44E850ABA539}" destId="{A727DC0E-7EC1-432C-9B7B-583E1FF8355B}" srcOrd="0" destOrd="0" parTransId="{80C4998B-85BD-4F32-AA2D-B11EE7D5C019}" sibTransId="{AEF4A137-2F1E-4B31-9477-44ADEAA252C9}"/>
    <dgm:cxn modelId="{8FC84D9C-9019-439F-AE2E-95DCA245D5BD}" srcId="{A727DC0E-7EC1-432C-9B7B-583E1FF8355B}" destId="{5916D547-C56C-43C7-AA3A-2D6DE9801844}" srcOrd="2" destOrd="0" parTransId="{0FF671BC-183D-4E02-A807-A6A0629CB674}" sibTransId="{A4CB0469-0631-4F25-938B-21C76954CD4C}"/>
    <dgm:cxn modelId="{677E5AF2-E167-424C-82B6-8346498880ED}" type="presOf" srcId="{C4CD7025-009A-413B-8AEA-44E850ABA539}" destId="{0EE89805-E96F-4EB4-B935-8F69C2B11DEF}" srcOrd="0" destOrd="0" presId="urn:microsoft.com/office/officeart/2005/8/layout/hierarchy4"/>
    <dgm:cxn modelId="{DCE8CAF7-61C8-4F70-A1F4-867E2E378B8B}" type="presParOf" srcId="{0EE89805-E96F-4EB4-B935-8F69C2B11DEF}" destId="{5AA5C0C5-23A3-45E6-B419-050A9CCE63FC}" srcOrd="0" destOrd="0" presId="urn:microsoft.com/office/officeart/2005/8/layout/hierarchy4"/>
    <dgm:cxn modelId="{C5D68374-DF2A-4EFE-8300-13DAFC711D13}" type="presParOf" srcId="{5AA5C0C5-23A3-45E6-B419-050A9CCE63FC}" destId="{55211821-33EC-4474-98FD-55ABC1D9BE2A}" srcOrd="0" destOrd="0" presId="urn:microsoft.com/office/officeart/2005/8/layout/hierarchy4"/>
    <dgm:cxn modelId="{B5CD0B6D-793D-40A9-A6FA-1C764FE7E7C4}" type="presParOf" srcId="{5AA5C0C5-23A3-45E6-B419-050A9CCE63FC}" destId="{0954416B-415A-4203-A9E0-9C61C6D1A1A1}" srcOrd="1" destOrd="0" presId="urn:microsoft.com/office/officeart/2005/8/layout/hierarchy4"/>
    <dgm:cxn modelId="{10CC1D74-5DCD-418B-8F7A-1FAABEC0CDC4}" type="presParOf" srcId="{5AA5C0C5-23A3-45E6-B419-050A9CCE63FC}" destId="{3CF785E3-9D06-4647-A668-5AF92DFC1A66}" srcOrd="2" destOrd="0" presId="urn:microsoft.com/office/officeart/2005/8/layout/hierarchy4"/>
    <dgm:cxn modelId="{76768EEC-8C8B-4242-848B-BA1082BFBC46}" type="presParOf" srcId="{3CF785E3-9D06-4647-A668-5AF92DFC1A66}" destId="{8C9E2E22-997C-46CD-8757-4EA1340957FA}" srcOrd="0" destOrd="0" presId="urn:microsoft.com/office/officeart/2005/8/layout/hierarchy4"/>
    <dgm:cxn modelId="{07FA9C3D-1A49-48C8-B0E9-4E5E78DB6589}" type="presParOf" srcId="{8C9E2E22-997C-46CD-8757-4EA1340957FA}" destId="{7A8F115E-9E25-4F71-9A48-8C57F226ADE7}" srcOrd="0" destOrd="0" presId="urn:microsoft.com/office/officeart/2005/8/layout/hierarchy4"/>
    <dgm:cxn modelId="{4561B449-B506-4688-B310-08A857E019EB}" type="presParOf" srcId="{8C9E2E22-997C-46CD-8757-4EA1340957FA}" destId="{EA796C02-5430-442B-92C1-7B0A126353CF}" srcOrd="1" destOrd="0" presId="urn:microsoft.com/office/officeart/2005/8/layout/hierarchy4"/>
    <dgm:cxn modelId="{BD5048B7-C715-4B73-8A7F-52115AE0A8AA}" type="presParOf" srcId="{3CF785E3-9D06-4647-A668-5AF92DFC1A66}" destId="{FB3E11A2-19C6-464D-980E-7782F0A037AD}" srcOrd="1" destOrd="0" presId="urn:microsoft.com/office/officeart/2005/8/layout/hierarchy4"/>
    <dgm:cxn modelId="{6D5646A5-BAB8-4201-8DD0-15AAEA8FC8E3}" type="presParOf" srcId="{3CF785E3-9D06-4647-A668-5AF92DFC1A66}" destId="{F80A7DB6-B2B4-4183-AC31-30E6EA8A0F07}" srcOrd="2" destOrd="0" presId="urn:microsoft.com/office/officeart/2005/8/layout/hierarchy4"/>
    <dgm:cxn modelId="{B94AFEAD-C4A5-42E8-8E58-C945AD1F2614}" type="presParOf" srcId="{F80A7DB6-B2B4-4183-AC31-30E6EA8A0F07}" destId="{3A929FED-F5A9-4767-85C0-F49742EB7DC2}" srcOrd="0" destOrd="0" presId="urn:microsoft.com/office/officeart/2005/8/layout/hierarchy4"/>
    <dgm:cxn modelId="{137C9D03-20F4-44A2-A257-0F5C4FFF2F4A}" type="presParOf" srcId="{F80A7DB6-B2B4-4183-AC31-30E6EA8A0F07}" destId="{C2EFE03F-19F7-4E8D-BA06-7F85193C884E}" srcOrd="1" destOrd="0" presId="urn:microsoft.com/office/officeart/2005/8/layout/hierarchy4"/>
    <dgm:cxn modelId="{9A621FD3-21A8-4942-8B07-04BA0CD07025}" type="presParOf" srcId="{3CF785E3-9D06-4647-A668-5AF92DFC1A66}" destId="{276C38A1-DA65-42FB-9399-3B453CF6FB9F}" srcOrd="3" destOrd="0" presId="urn:microsoft.com/office/officeart/2005/8/layout/hierarchy4"/>
    <dgm:cxn modelId="{95A79476-BE68-4ACA-ADCE-11827FB223EC}" type="presParOf" srcId="{3CF785E3-9D06-4647-A668-5AF92DFC1A66}" destId="{AA4BA430-CAF5-4E95-8006-667AA0EC65DA}" srcOrd="4" destOrd="0" presId="urn:microsoft.com/office/officeart/2005/8/layout/hierarchy4"/>
    <dgm:cxn modelId="{81517DF7-ED88-4B13-8312-4F047801925E}" type="presParOf" srcId="{AA4BA430-CAF5-4E95-8006-667AA0EC65DA}" destId="{051368AF-532B-4CB7-959E-054284A90CED}" srcOrd="0" destOrd="0" presId="urn:microsoft.com/office/officeart/2005/8/layout/hierarchy4"/>
    <dgm:cxn modelId="{3EDC5133-C85E-4117-98C1-DBCAD851B988}" type="presParOf" srcId="{AA4BA430-CAF5-4E95-8006-667AA0EC65DA}" destId="{17DA2F66-264E-4049-A368-33BAF4BCB770}" srcOrd="1" destOrd="0" presId="urn:microsoft.com/office/officeart/2005/8/layout/hierarchy4"/>
    <dgm:cxn modelId="{8145292F-71C3-4DBB-A138-1988CBBD2F4B}" type="presParOf" srcId="{3CF785E3-9D06-4647-A668-5AF92DFC1A66}" destId="{5DC7737E-BD23-4EE3-98B5-E17AE88D6F8A}" srcOrd="5" destOrd="0" presId="urn:microsoft.com/office/officeart/2005/8/layout/hierarchy4"/>
    <dgm:cxn modelId="{F2A61127-7BA7-4EA8-9C01-01F6AF95EF9C}" type="presParOf" srcId="{3CF785E3-9D06-4647-A668-5AF92DFC1A66}" destId="{60B1C70C-C944-4A19-875E-3E4D069AC1F8}" srcOrd="6" destOrd="0" presId="urn:microsoft.com/office/officeart/2005/8/layout/hierarchy4"/>
    <dgm:cxn modelId="{FB914FCF-A325-46FF-9389-6E6638337551}" type="presParOf" srcId="{60B1C70C-C944-4A19-875E-3E4D069AC1F8}" destId="{16ECCF39-C00A-4E9E-8009-4B3D9EDD2667}" srcOrd="0" destOrd="0" presId="urn:microsoft.com/office/officeart/2005/8/layout/hierarchy4"/>
    <dgm:cxn modelId="{E91AB4CE-75B6-42A7-9A3E-23D556365D94}" type="presParOf" srcId="{60B1C70C-C944-4A19-875E-3E4D069AC1F8}" destId="{B3B725CE-6F8A-4702-A1CF-08E077B588F8}"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5482FF2-9867-4F40-B80E-E1F4E772B7A4}" type="doc">
      <dgm:prSet loTypeId="urn:microsoft.com/office/officeart/2005/8/layout/target2" loCatId="relationship" qsTypeId="urn:microsoft.com/office/officeart/2005/8/quickstyle/3d1" qsCatId="3D" csTypeId="urn:microsoft.com/office/officeart/2005/8/colors/accent1_2" csCatId="accent1" phldr="1"/>
      <dgm:spPr/>
      <dgm:t>
        <a:bodyPr/>
        <a:lstStyle/>
        <a:p>
          <a:endParaRPr lang="en-US"/>
        </a:p>
      </dgm:t>
    </dgm:pt>
    <dgm:pt modelId="{A1CA917D-CD24-44DB-9F7C-0E54B2FC4075}">
      <dgm:prSet custT="1"/>
      <dgm:spPr>
        <a:solidFill>
          <a:srgbClr val="C00000"/>
        </a:solidFill>
      </dgm:spPr>
      <dgm:t>
        <a:bodyPr/>
        <a:lstStyle/>
        <a:p>
          <a:pPr rtl="0"/>
          <a:r>
            <a:rPr lang="en-US" sz="2400" dirty="0"/>
            <a:t>Additional On-Campus Employment</a:t>
          </a:r>
        </a:p>
      </dgm:t>
    </dgm:pt>
    <dgm:pt modelId="{AE7150DD-3BD9-41FB-A1D5-2EF2EA2BD865}" type="sibTrans" cxnId="{984D4286-2929-4ACA-A743-54580B1903E9}">
      <dgm:prSet/>
      <dgm:spPr/>
      <dgm:t>
        <a:bodyPr/>
        <a:lstStyle/>
        <a:p>
          <a:endParaRPr lang="en-US"/>
        </a:p>
      </dgm:t>
    </dgm:pt>
    <dgm:pt modelId="{E7B8A581-E67F-4906-AB46-D6086D6D9F50}" type="parTrans" cxnId="{984D4286-2929-4ACA-A743-54580B1903E9}">
      <dgm:prSet/>
      <dgm:spPr/>
      <dgm:t>
        <a:bodyPr/>
        <a:lstStyle/>
        <a:p>
          <a:endParaRPr lang="en-US"/>
        </a:p>
      </dgm:t>
    </dgm:pt>
    <dgm:pt modelId="{1A52A4C0-55AE-4748-8455-958991993763}" type="pres">
      <dgm:prSet presAssocID="{75482FF2-9867-4F40-B80E-E1F4E772B7A4}" presName="Name0" presStyleCnt="0">
        <dgm:presLayoutVars>
          <dgm:chMax val="3"/>
          <dgm:chPref val="1"/>
          <dgm:dir/>
          <dgm:animLvl val="lvl"/>
          <dgm:resizeHandles/>
        </dgm:presLayoutVars>
      </dgm:prSet>
      <dgm:spPr/>
    </dgm:pt>
    <dgm:pt modelId="{B23BD22B-5AC9-42AE-9251-0031CCFE6D2A}" type="pres">
      <dgm:prSet presAssocID="{75482FF2-9867-4F40-B80E-E1F4E772B7A4}" presName="outerBox" presStyleCnt="0"/>
      <dgm:spPr/>
    </dgm:pt>
    <dgm:pt modelId="{7A7CF90F-57BB-461C-99C6-FA14CE85C217}" type="pres">
      <dgm:prSet presAssocID="{75482FF2-9867-4F40-B80E-E1F4E772B7A4}" presName="outerBoxParent" presStyleLbl="node1" presStyleIdx="0" presStyleCnt="1" custLinFactNeighborY="-2778"/>
      <dgm:spPr/>
    </dgm:pt>
    <dgm:pt modelId="{B8FBE92C-C7C6-41AA-9E28-DC5913014F17}" type="pres">
      <dgm:prSet presAssocID="{75482FF2-9867-4F40-B80E-E1F4E772B7A4}" presName="outerBoxChildren" presStyleCnt="0"/>
      <dgm:spPr/>
    </dgm:pt>
  </dgm:ptLst>
  <dgm:cxnLst>
    <dgm:cxn modelId="{984D4286-2929-4ACA-A743-54580B1903E9}" srcId="{75482FF2-9867-4F40-B80E-E1F4E772B7A4}" destId="{A1CA917D-CD24-44DB-9F7C-0E54B2FC4075}" srcOrd="0" destOrd="0" parTransId="{E7B8A581-E67F-4906-AB46-D6086D6D9F50}" sibTransId="{AE7150DD-3BD9-41FB-A1D5-2EF2EA2BD865}"/>
    <dgm:cxn modelId="{B66A2BB8-AA1D-48B2-ABD3-0512714A8316}" type="presOf" srcId="{75482FF2-9867-4F40-B80E-E1F4E772B7A4}" destId="{1A52A4C0-55AE-4748-8455-958991993763}" srcOrd="0" destOrd="0" presId="urn:microsoft.com/office/officeart/2005/8/layout/target2"/>
    <dgm:cxn modelId="{338FCEC5-C6B3-48FB-A069-4DD257D74AB2}" type="presOf" srcId="{A1CA917D-CD24-44DB-9F7C-0E54B2FC4075}" destId="{7A7CF90F-57BB-461C-99C6-FA14CE85C217}" srcOrd="0" destOrd="0" presId="urn:microsoft.com/office/officeart/2005/8/layout/target2"/>
    <dgm:cxn modelId="{9D16A5B1-C485-48A0-BDEE-E3E8FBAF2199}" type="presParOf" srcId="{1A52A4C0-55AE-4748-8455-958991993763}" destId="{B23BD22B-5AC9-42AE-9251-0031CCFE6D2A}" srcOrd="0" destOrd="0" presId="urn:microsoft.com/office/officeart/2005/8/layout/target2"/>
    <dgm:cxn modelId="{E9EB227A-8267-4AF9-A676-2D091848B8F4}" type="presParOf" srcId="{B23BD22B-5AC9-42AE-9251-0031CCFE6D2A}" destId="{7A7CF90F-57BB-461C-99C6-FA14CE85C217}" srcOrd="0" destOrd="0" presId="urn:microsoft.com/office/officeart/2005/8/layout/target2"/>
    <dgm:cxn modelId="{2978014B-3EAF-4877-B208-54790B1746FA}" type="presParOf" srcId="{B23BD22B-5AC9-42AE-9251-0031CCFE6D2A}" destId="{B8FBE92C-C7C6-41AA-9E28-DC5913014F17}" srcOrd="1"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56EDBC0-758F-4D71-BC2E-DDB10BE80AFC}" type="doc">
      <dgm:prSet loTypeId="urn:microsoft.com/office/officeart/2005/8/layout/bList2#4" loCatId="list" qsTypeId="urn:microsoft.com/office/officeart/2005/8/quickstyle/3d3" qsCatId="3D" csTypeId="urn:microsoft.com/office/officeart/2005/8/colors/accent1_2" csCatId="accent1" phldr="1"/>
      <dgm:spPr/>
      <dgm:t>
        <a:bodyPr/>
        <a:lstStyle/>
        <a:p>
          <a:endParaRPr lang="en-US"/>
        </a:p>
      </dgm:t>
    </dgm:pt>
    <dgm:pt modelId="{042905E8-7FBE-4EFF-8EC8-F0A97D3A1E4D}">
      <dgm:prSet custT="1"/>
      <dgm:spPr>
        <a:solidFill>
          <a:srgbClr val="C00000"/>
        </a:solidFill>
      </dgm:spPr>
      <dgm:t>
        <a:bodyPr/>
        <a:lstStyle/>
        <a:p>
          <a:pPr rtl="0"/>
          <a:r>
            <a:rPr lang="en-US" sz="2800" dirty="0"/>
            <a:t>Vacation &amp; Time Off</a:t>
          </a:r>
        </a:p>
      </dgm:t>
    </dgm:pt>
    <dgm:pt modelId="{8348702B-0A54-44C6-B6F6-0B662FC3DEBA}" type="parTrans" cxnId="{5E402A3F-DDDA-46F7-A1EB-91662CC7FEDB}">
      <dgm:prSet/>
      <dgm:spPr/>
      <dgm:t>
        <a:bodyPr/>
        <a:lstStyle/>
        <a:p>
          <a:endParaRPr lang="en-US"/>
        </a:p>
      </dgm:t>
    </dgm:pt>
    <dgm:pt modelId="{C48B9419-F3AE-4334-8AFA-2154091B986C}" type="sibTrans" cxnId="{5E402A3F-DDDA-46F7-A1EB-91662CC7FEDB}">
      <dgm:prSet/>
      <dgm:spPr/>
      <dgm:t>
        <a:bodyPr/>
        <a:lstStyle/>
        <a:p>
          <a:endParaRPr lang="en-US"/>
        </a:p>
      </dgm:t>
    </dgm:pt>
    <dgm:pt modelId="{4BE68043-9BFE-4BFE-A770-D035410BB2A7}">
      <dgm:prSet custT="1"/>
      <dgm:spPr>
        <a:solidFill>
          <a:srgbClr val="ABBED5">
            <a:alpha val="90000"/>
          </a:srgbClr>
        </a:solidFill>
      </dgm:spPr>
      <dgm:t>
        <a:bodyPr/>
        <a:lstStyle/>
        <a:p>
          <a:pPr rtl="0"/>
          <a:r>
            <a:rPr lang="en-US" sz="1600" dirty="0"/>
            <a:t>GAs with AY appointments are expected to work when classes are in session.  GAs do </a:t>
          </a:r>
          <a:r>
            <a:rPr lang="en-US" sz="1600" b="1" u="sng" dirty="0"/>
            <a:t>not</a:t>
          </a:r>
          <a:r>
            <a:rPr lang="en-US" sz="1600" dirty="0"/>
            <a:t> work:</a:t>
          </a:r>
        </a:p>
      </dgm:t>
    </dgm:pt>
    <dgm:pt modelId="{9EDDC31A-0B98-40D1-AD32-E9C303619F30}" type="parTrans" cxnId="{3D48FE98-0FE7-4347-AD62-93C20F3E2A4A}">
      <dgm:prSet/>
      <dgm:spPr/>
      <dgm:t>
        <a:bodyPr/>
        <a:lstStyle/>
        <a:p>
          <a:endParaRPr lang="en-US"/>
        </a:p>
      </dgm:t>
    </dgm:pt>
    <dgm:pt modelId="{303BBD5C-A40D-4C47-8999-A13489411DDB}" type="sibTrans" cxnId="{3D48FE98-0FE7-4347-AD62-93C20F3E2A4A}">
      <dgm:prSet/>
      <dgm:spPr/>
      <dgm:t>
        <a:bodyPr/>
        <a:lstStyle/>
        <a:p>
          <a:endParaRPr lang="en-US"/>
        </a:p>
      </dgm:t>
    </dgm:pt>
    <dgm:pt modelId="{D9BBA34A-C53F-46FC-92D9-FC4747D41385}">
      <dgm:prSet custT="1"/>
      <dgm:spPr>
        <a:solidFill>
          <a:srgbClr val="C00000"/>
        </a:solidFill>
      </dgm:spPr>
      <dgm:t>
        <a:bodyPr/>
        <a:lstStyle/>
        <a:p>
          <a:pPr rtl="0"/>
          <a:r>
            <a:rPr lang="en-US" sz="2800" dirty="0"/>
            <a:t>Dress Code &amp; Appearance</a:t>
          </a:r>
        </a:p>
      </dgm:t>
    </dgm:pt>
    <dgm:pt modelId="{76A3E92D-88AD-4541-9ACE-5F940AF6663F}" type="parTrans" cxnId="{6B9F8B7E-1273-4EC0-AE47-960F0C40B362}">
      <dgm:prSet/>
      <dgm:spPr/>
      <dgm:t>
        <a:bodyPr/>
        <a:lstStyle/>
        <a:p>
          <a:endParaRPr lang="en-US"/>
        </a:p>
      </dgm:t>
    </dgm:pt>
    <dgm:pt modelId="{037A5ADA-E613-4ED9-B7BD-DD17223D266E}" type="sibTrans" cxnId="{6B9F8B7E-1273-4EC0-AE47-960F0C40B362}">
      <dgm:prSet/>
      <dgm:spPr/>
      <dgm:t>
        <a:bodyPr/>
        <a:lstStyle/>
        <a:p>
          <a:endParaRPr lang="en-US"/>
        </a:p>
      </dgm:t>
    </dgm:pt>
    <dgm:pt modelId="{FCC2C7FE-AA51-4428-991C-818E5CADA840}">
      <dgm:prSet custT="1"/>
      <dgm:spPr>
        <a:solidFill>
          <a:srgbClr val="ABBED5">
            <a:alpha val="90000"/>
          </a:srgbClr>
        </a:solidFill>
      </dgm:spPr>
      <dgm:t>
        <a:bodyPr/>
        <a:lstStyle/>
        <a:p>
          <a:pPr rtl="0"/>
          <a:r>
            <a:rPr lang="en-US" sz="1600" dirty="0"/>
            <a:t>Units may determine their own dress code for GAs</a:t>
          </a:r>
        </a:p>
      </dgm:t>
    </dgm:pt>
    <dgm:pt modelId="{A6C23A1A-AC30-4697-8741-670B89200537}" type="parTrans" cxnId="{B216DAC6-2155-453E-8D76-AF09DA560A14}">
      <dgm:prSet/>
      <dgm:spPr/>
      <dgm:t>
        <a:bodyPr/>
        <a:lstStyle/>
        <a:p>
          <a:endParaRPr lang="en-US"/>
        </a:p>
      </dgm:t>
    </dgm:pt>
    <dgm:pt modelId="{AFF66C29-26E0-4925-AE88-2B61722766FE}" type="sibTrans" cxnId="{B216DAC6-2155-453E-8D76-AF09DA560A14}">
      <dgm:prSet/>
      <dgm:spPr/>
      <dgm:t>
        <a:bodyPr/>
        <a:lstStyle/>
        <a:p>
          <a:endParaRPr lang="en-US"/>
        </a:p>
      </dgm:t>
    </dgm:pt>
    <dgm:pt modelId="{AA0214B1-266F-4C20-BCEE-72402167B82A}">
      <dgm:prSet custT="1"/>
      <dgm:spPr>
        <a:solidFill>
          <a:srgbClr val="ABBED5">
            <a:alpha val="90000"/>
          </a:srgbClr>
        </a:solidFill>
      </dgm:spPr>
      <dgm:t>
        <a:bodyPr/>
        <a:lstStyle/>
        <a:p>
          <a:pPr rtl="0"/>
          <a:r>
            <a:rPr lang="en-US" sz="1600" dirty="0"/>
            <a:t>GAs should dress according to their department culture and nature of their work… </a:t>
          </a:r>
          <a:r>
            <a:rPr lang="en-US" sz="1600" dirty="0">
              <a:solidFill>
                <a:schemeClr val="tx1">
                  <a:lumMod val="75000"/>
                  <a:lumOff val="25000"/>
                </a:schemeClr>
              </a:solidFill>
            </a:rPr>
            <a:t>e.g., in an office setting, business casual is expected</a:t>
          </a:r>
        </a:p>
      </dgm:t>
    </dgm:pt>
    <dgm:pt modelId="{2EEEE457-9C04-4B44-8DBB-EE6255799D39}" type="parTrans" cxnId="{AF2EC0E7-6BBB-4FE8-BA04-AE7938F8F846}">
      <dgm:prSet/>
      <dgm:spPr/>
      <dgm:t>
        <a:bodyPr/>
        <a:lstStyle/>
        <a:p>
          <a:endParaRPr lang="en-US"/>
        </a:p>
      </dgm:t>
    </dgm:pt>
    <dgm:pt modelId="{ABEDF202-8427-43D9-8A02-B5E0FA314C17}" type="sibTrans" cxnId="{AF2EC0E7-6BBB-4FE8-BA04-AE7938F8F846}">
      <dgm:prSet/>
      <dgm:spPr/>
      <dgm:t>
        <a:bodyPr/>
        <a:lstStyle/>
        <a:p>
          <a:endParaRPr lang="en-US"/>
        </a:p>
      </dgm:t>
    </dgm:pt>
    <dgm:pt modelId="{845BB99F-BB32-4BD8-A61A-E25D32C96501}">
      <dgm:prSet custT="1"/>
      <dgm:spPr>
        <a:solidFill>
          <a:srgbClr val="ABBED5">
            <a:alpha val="90000"/>
          </a:srgbClr>
        </a:solidFill>
      </dgm:spPr>
      <dgm:t>
        <a:bodyPr/>
        <a:lstStyle/>
        <a:p>
          <a:pPr rtl="0"/>
          <a:r>
            <a:rPr lang="en-US" sz="1600" dirty="0"/>
            <a:t>GAs whose positions require physical activity may dress for conditions</a:t>
          </a:r>
        </a:p>
      </dgm:t>
    </dgm:pt>
    <dgm:pt modelId="{43EE2C60-532B-41F9-8256-5096CED4755B}" type="parTrans" cxnId="{EB8A5818-50AF-494A-A613-02E9D89D131B}">
      <dgm:prSet/>
      <dgm:spPr/>
      <dgm:t>
        <a:bodyPr/>
        <a:lstStyle/>
        <a:p>
          <a:endParaRPr lang="en-US"/>
        </a:p>
      </dgm:t>
    </dgm:pt>
    <dgm:pt modelId="{10FF8E93-37BB-4445-88D3-67CF1964E924}" type="sibTrans" cxnId="{EB8A5818-50AF-494A-A613-02E9D89D131B}">
      <dgm:prSet/>
      <dgm:spPr/>
      <dgm:t>
        <a:bodyPr/>
        <a:lstStyle/>
        <a:p>
          <a:endParaRPr lang="en-US"/>
        </a:p>
      </dgm:t>
    </dgm:pt>
    <dgm:pt modelId="{FB4E8B07-26CD-4134-ACBC-CD2BC7F2CA59}">
      <dgm:prSet custT="1"/>
      <dgm:spPr>
        <a:solidFill>
          <a:srgbClr val="ABBED5">
            <a:alpha val="90000"/>
          </a:srgbClr>
        </a:solidFill>
      </dgm:spPr>
      <dgm:t>
        <a:bodyPr/>
        <a:lstStyle/>
        <a:p>
          <a:pPr rtl="0"/>
          <a:r>
            <a:rPr lang="en-US" sz="1600" dirty="0"/>
            <a:t>For special events, GAs should generally dress in more formal business attire</a:t>
          </a:r>
        </a:p>
      </dgm:t>
    </dgm:pt>
    <dgm:pt modelId="{4A2A0EF6-2CD3-4D20-AC41-2426AD0A0D18}" type="parTrans" cxnId="{78B4E8E3-0B74-4067-ACB3-2B960D0D1173}">
      <dgm:prSet/>
      <dgm:spPr/>
      <dgm:t>
        <a:bodyPr/>
        <a:lstStyle/>
        <a:p>
          <a:endParaRPr lang="en-US"/>
        </a:p>
      </dgm:t>
    </dgm:pt>
    <dgm:pt modelId="{712773AB-8B06-4E09-9858-DF525926480B}" type="sibTrans" cxnId="{78B4E8E3-0B74-4067-ACB3-2B960D0D1173}">
      <dgm:prSet/>
      <dgm:spPr/>
      <dgm:t>
        <a:bodyPr/>
        <a:lstStyle/>
        <a:p>
          <a:endParaRPr lang="en-US"/>
        </a:p>
      </dgm:t>
    </dgm:pt>
    <dgm:pt modelId="{BD1A2FA5-7F37-4AF5-A78F-81BFD7D123E3}">
      <dgm:prSet custT="1"/>
      <dgm:spPr>
        <a:solidFill>
          <a:srgbClr val="ABBED5">
            <a:alpha val="90000"/>
          </a:srgbClr>
        </a:solidFill>
      </dgm:spPr>
      <dgm:t>
        <a:bodyPr/>
        <a:lstStyle/>
        <a:p>
          <a:pPr rtl="0"/>
          <a:r>
            <a:rPr lang="en-US" sz="1600" dirty="0"/>
            <a:t>However, hiring units </a:t>
          </a:r>
          <a:r>
            <a:rPr lang="en-US" sz="1600" b="1" u="sng" dirty="0"/>
            <a:t>may</a:t>
          </a:r>
          <a:r>
            <a:rPr lang="en-US" sz="1600" dirty="0"/>
            <a:t> require their GA to work during such breaks if they have a substantial need and if the GA is informed of this expectation at the time of hiring</a:t>
          </a:r>
        </a:p>
      </dgm:t>
    </dgm:pt>
    <dgm:pt modelId="{520220C4-54E8-41EC-9518-F37D91A3E425}" type="sibTrans" cxnId="{AB6B9077-6D03-4D13-9987-D4280D394FDF}">
      <dgm:prSet/>
      <dgm:spPr/>
      <dgm:t>
        <a:bodyPr/>
        <a:lstStyle/>
        <a:p>
          <a:endParaRPr lang="en-US"/>
        </a:p>
      </dgm:t>
    </dgm:pt>
    <dgm:pt modelId="{63D06912-FD3B-4CE6-B0BD-FF92368A8C9B}" type="parTrans" cxnId="{AB6B9077-6D03-4D13-9987-D4280D394FDF}">
      <dgm:prSet/>
      <dgm:spPr/>
      <dgm:t>
        <a:bodyPr/>
        <a:lstStyle/>
        <a:p>
          <a:endParaRPr lang="en-US"/>
        </a:p>
      </dgm:t>
    </dgm:pt>
    <dgm:pt modelId="{55DA9FC7-E0C2-4D19-85A4-6E448E8CC0DD}">
      <dgm:prSet custT="1"/>
      <dgm:spPr>
        <a:solidFill>
          <a:srgbClr val="ABBED5">
            <a:alpha val="90000"/>
          </a:srgbClr>
        </a:solidFill>
      </dgm:spPr>
      <dgm:t>
        <a:bodyPr/>
        <a:lstStyle/>
        <a:p>
          <a:pPr rtl="0"/>
          <a:r>
            <a:rPr lang="en-US" sz="1600" dirty="0">
              <a:solidFill>
                <a:schemeClr val="tx1">
                  <a:lumMod val="75000"/>
                  <a:lumOff val="25000"/>
                </a:schemeClr>
              </a:solidFill>
            </a:rPr>
            <a:t>During fall break, winter break, spring break or between winter and Sp/Sum semesters</a:t>
          </a:r>
        </a:p>
      </dgm:t>
    </dgm:pt>
    <dgm:pt modelId="{ED496E9E-22A2-43B6-92DE-A6DCD72034B4}" type="sibTrans" cxnId="{8738ACE9-DB65-42EA-A7D0-D19A0E33F8C8}">
      <dgm:prSet/>
      <dgm:spPr/>
      <dgm:t>
        <a:bodyPr/>
        <a:lstStyle/>
        <a:p>
          <a:endParaRPr lang="en-US"/>
        </a:p>
      </dgm:t>
    </dgm:pt>
    <dgm:pt modelId="{2543E7B2-E529-4C7B-A85C-714DA178FEE4}" type="parTrans" cxnId="{8738ACE9-DB65-42EA-A7D0-D19A0E33F8C8}">
      <dgm:prSet/>
      <dgm:spPr/>
      <dgm:t>
        <a:bodyPr/>
        <a:lstStyle/>
        <a:p>
          <a:endParaRPr lang="en-US"/>
        </a:p>
      </dgm:t>
    </dgm:pt>
    <dgm:pt modelId="{3E56837C-6941-4C2C-AADC-A1B638F0E769}">
      <dgm:prSet custT="1"/>
      <dgm:spPr>
        <a:solidFill>
          <a:srgbClr val="ABBED5">
            <a:alpha val="90000"/>
          </a:srgbClr>
        </a:solidFill>
      </dgm:spPr>
      <dgm:t>
        <a:bodyPr/>
        <a:lstStyle/>
        <a:p>
          <a:pPr rtl="0"/>
          <a:r>
            <a:rPr lang="en-US" sz="1600" dirty="0">
              <a:solidFill>
                <a:schemeClr val="tx1">
                  <a:lumMod val="75000"/>
                  <a:lumOff val="25000"/>
                </a:schemeClr>
              </a:solidFill>
            </a:rPr>
            <a:t>Wednesday before Thanksgiving</a:t>
          </a:r>
        </a:p>
      </dgm:t>
    </dgm:pt>
    <dgm:pt modelId="{A377D7E0-E18D-485F-BE6E-693A5E9F5CD6}" type="sibTrans" cxnId="{A475B33C-A47B-482E-8005-52BA9B9E5680}">
      <dgm:prSet/>
      <dgm:spPr/>
      <dgm:t>
        <a:bodyPr/>
        <a:lstStyle/>
        <a:p>
          <a:endParaRPr lang="en-US"/>
        </a:p>
      </dgm:t>
    </dgm:pt>
    <dgm:pt modelId="{09B4676E-1A4B-4EBE-AF48-7AED16DC1C4A}" type="parTrans" cxnId="{A475B33C-A47B-482E-8005-52BA9B9E5680}">
      <dgm:prSet/>
      <dgm:spPr/>
      <dgm:t>
        <a:bodyPr/>
        <a:lstStyle/>
        <a:p>
          <a:endParaRPr lang="en-US"/>
        </a:p>
      </dgm:t>
    </dgm:pt>
    <dgm:pt modelId="{9C5CB779-B11F-4CDA-A5E8-4840F69DFFD8}">
      <dgm:prSet custT="1"/>
      <dgm:spPr>
        <a:solidFill>
          <a:srgbClr val="ABBED5">
            <a:alpha val="90000"/>
          </a:srgbClr>
        </a:solidFill>
      </dgm:spPr>
      <dgm:t>
        <a:bodyPr/>
        <a:lstStyle/>
        <a:p>
          <a:pPr rtl="0"/>
          <a:r>
            <a:rPr lang="en-US" sz="1600" dirty="0">
              <a:solidFill>
                <a:schemeClr val="tx1">
                  <a:lumMod val="75000"/>
                  <a:lumOff val="25000"/>
                </a:schemeClr>
              </a:solidFill>
            </a:rPr>
            <a:t>Martin Luther King Day</a:t>
          </a:r>
        </a:p>
      </dgm:t>
    </dgm:pt>
    <dgm:pt modelId="{EA9BBED2-87E6-4A1B-8AA0-6A5A80DED7CC}" type="parTrans" cxnId="{F09FD87E-3596-454A-A2C0-EF3B433EF35E}">
      <dgm:prSet/>
      <dgm:spPr/>
      <dgm:t>
        <a:bodyPr/>
        <a:lstStyle/>
        <a:p>
          <a:endParaRPr lang="en-US"/>
        </a:p>
      </dgm:t>
    </dgm:pt>
    <dgm:pt modelId="{D4044216-42C2-4EB3-B4C3-BBED59660ACA}" type="sibTrans" cxnId="{F09FD87E-3596-454A-A2C0-EF3B433EF35E}">
      <dgm:prSet/>
      <dgm:spPr/>
      <dgm:t>
        <a:bodyPr/>
        <a:lstStyle/>
        <a:p>
          <a:endParaRPr lang="en-US"/>
        </a:p>
      </dgm:t>
    </dgm:pt>
    <dgm:pt modelId="{12214C16-E966-4CAD-BC11-7E511A07050D}" type="pres">
      <dgm:prSet presAssocID="{D56EDBC0-758F-4D71-BC2E-DDB10BE80AFC}" presName="diagram" presStyleCnt="0">
        <dgm:presLayoutVars>
          <dgm:dir/>
          <dgm:animLvl val="lvl"/>
          <dgm:resizeHandles val="exact"/>
        </dgm:presLayoutVars>
      </dgm:prSet>
      <dgm:spPr/>
    </dgm:pt>
    <dgm:pt modelId="{0544560E-960C-45CC-A130-7CC8499A9675}" type="pres">
      <dgm:prSet presAssocID="{042905E8-7FBE-4EFF-8EC8-F0A97D3A1E4D}" presName="compNode" presStyleCnt="0"/>
      <dgm:spPr/>
    </dgm:pt>
    <dgm:pt modelId="{4BD53EAA-E74F-4DE2-914C-8134094851A4}" type="pres">
      <dgm:prSet presAssocID="{042905E8-7FBE-4EFF-8EC8-F0A97D3A1E4D}" presName="childRect" presStyleLbl="bgAcc1" presStyleIdx="0" presStyleCnt="2" custScaleY="188169">
        <dgm:presLayoutVars>
          <dgm:bulletEnabled val="1"/>
        </dgm:presLayoutVars>
      </dgm:prSet>
      <dgm:spPr/>
    </dgm:pt>
    <dgm:pt modelId="{C0598C19-8AEB-4178-99B7-7F585C04ECF3}" type="pres">
      <dgm:prSet presAssocID="{042905E8-7FBE-4EFF-8EC8-F0A97D3A1E4D}" presName="parentText" presStyleLbl="node1" presStyleIdx="0" presStyleCnt="0">
        <dgm:presLayoutVars>
          <dgm:chMax val="0"/>
          <dgm:bulletEnabled val="1"/>
        </dgm:presLayoutVars>
      </dgm:prSet>
      <dgm:spPr/>
    </dgm:pt>
    <dgm:pt modelId="{DB3EBCD1-6390-429C-972A-0B041DE412F3}" type="pres">
      <dgm:prSet presAssocID="{042905E8-7FBE-4EFF-8EC8-F0A97D3A1E4D}" presName="parentRect" presStyleLbl="alignNode1" presStyleIdx="0" presStyleCnt="2" custLinFactNeighborX="1941" custLinFactNeighborY="31935"/>
      <dgm:spPr/>
    </dgm:pt>
    <dgm:pt modelId="{477D2A56-A342-445D-A49D-E6DC035D14F3}" type="pres">
      <dgm:prSet presAssocID="{042905E8-7FBE-4EFF-8EC8-F0A97D3A1E4D}" presName="adorn" presStyleLbl="fgAccFollowNode1" presStyleIdx="0" presStyleCnt="2" custScaleX="180729" custScaleY="140012" custLinFactNeighborX="968" custLinFactNeighborY="10378"/>
      <dgm:spPr>
        <a:blipFill rotWithShape="0">
          <a:blip xmlns:r="http://schemas.openxmlformats.org/officeDocument/2006/relationships" r:embed="rId1"/>
          <a:stretch>
            <a:fillRect/>
          </a:stretch>
        </a:blipFill>
      </dgm:spPr>
    </dgm:pt>
    <dgm:pt modelId="{55DE14BA-FA4B-468E-BFC4-B1BDDFEACE33}" type="pres">
      <dgm:prSet presAssocID="{C48B9419-F3AE-4334-8AFA-2154091B986C}" presName="sibTrans" presStyleLbl="sibTrans2D1" presStyleIdx="0" presStyleCnt="0"/>
      <dgm:spPr/>
    </dgm:pt>
    <dgm:pt modelId="{6563AA27-2400-4F3D-9CF1-E7C57FF90657}" type="pres">
      <dgm:prSet presAssocID="{D9BBA34A-C53F-46FC-92D9-FC4747D41385}" presName="compNode" presStyleCnt="0"/>
      <dgm:spPr/>
    </dgm:pt>
    <dgm:pt modelId="{19F5AA7B-2983-476D-A5A2-DEFA18A330E8}" type="pres">
      <dgm:prSet presAssocID="{D9BBA34A-C53F-46FC-92D9-FC4747D41385}" presName="childRect" presStyleLbl="bgAcc1" presStyleIdx="1" presStyleCnt="2" custScaleY="175966">
        <dgm:presLayoutVars>
          <dgm:bulletEnabled val="1"/>
        </dgm:presLayoutVars>
      </dgm:prSet>
      <dgm:spPr/>
    </dgm:pt>
    <dgm:pt modelId="{95FC39A1-05DD-4764-913E-1166FCD6C2B6}" type="pres">
      <dgm:prSet presAssocID="{D9BBA34A-C53F-46FC-92D9-FC4747D41385}" presName="parentText" presStyleLbl="node1" presStyleIdx="0" presStyleCnt="0">
        <dgm:presLayoutVars>
          <dgm:chMax val="0"/>
          <dgm:bulletEnabled val="1"/>
        </dgm:presLayoutVars>
      </dgm:prSet>
      <dgm:spPr/>
    </dgm:pt>
    <dgm:pt modelId="{BB865084-226F-41A7-9423-D3E5831506BE}" type="pres">
      <dgm:prSet presAssocID="{D9BBA34A-C53F-46FC-92D9-FC4747D41385}" presName="parentRect" presStyleLbl="alignNode1" presStyleIdx="1" presStyleCnt="2"/>
      <dgm:spPr/>
    </dgm:pt>
    <dgm:pt modelId="{49A55B47-FBD9-4933-9EFC-41C165D2B4B3}" type="pres">
      <dgm:prSet presAssocID="{D9BBA34A-C53F-46FC-92D9-FC4747D41385}" presName="adorn" presStyleLbl="fgAccFollowNode1" presStyleIdx="1" presStyleCnt="2" custScaleX="166918" custScaleY="140012" custLinFactNeighborX="372" custLinFactNeighborY="-708"/>
      <dgm:spPr>
        <a:blipFill rotWithShape="0">
          <a:blip xmlns:r="http://schemas.openxmlformats.org/officeDocument/2006/relationships" r:embed="rId2"/>
          <a:stretch>
            <a:fillRect/>
          </a:stretch>
        </a:blipFill>
      </dgm:spPr>
    </dgm:pt>
  </dgm:ptLst>
  <dgm:cxnLst>
    <dgm:cxn modelId="{FC14E10C-DC8E-401B-AA73-64492F48D907}" type="presOf" srcId="{9C5CB779-B11F-4CDA-A5E8-4840F69DFFD8}" destId="{4BD53EAA-E74F-4DE2-914C-8134094851A4}" srcOrd="0" destOrd="2" presId="urn:microsoft.com/office/officeart/2005/8/layout/bList2#4"/>
    <dgm:cxn modelId="{B79BB80F-558D-461F-9EAE-A2A3992E1A45}" type="presOf" srcId="{FCC2C7FE-AA51-4428-991C-818E5CADA840}" destId="{19F5AA7B-2983-476D-A5A2-DEFA18A330E8}" srcOrd="0" destOrd="0" presId="urn:microsoft.com/office/officeart/2005/8/layout/bList2#4"/>
    <dgm:cxn modelId="{3D33A613-0F2E-44DE-8C6B-CE0A9594D532}" type="presOf" srcId="{C48B9419-F3AE-4334-8AFA-2154091B986C}" destId="{55DE14BA-FA4B-468E-BFC4-B1BDDFEACE33}" srcOrd="0" destOrd="0" presId="urn:microsoft.com/office/officeart/2005/8/layout/bList2#4"/>
    <dgm:cxn modelId="{EB8A5818-50AF-494A-A613-02E9D89D131B}" srcId="{D9BBA34A-C53F-46FC-92D9-FC4747D41385}" destId="{845BB99F-BB32-4BD8-A61A-E25D32C96501}" srcOrd="2" destOrd="0" parTransId="{43EE2C60-532B-41F9-8256-5096CED4755B}" sibTransId="{10FF8E93-37BB-4445-88D3-67CF1964E924}"/>
    <dgm:cxn modelId="{056C9723-E1A9-43A5-8B3F-D1D6CA109179}" type="presOf" srcId="{55DA9FC7-E0C2-4D19-85A4-6E448E8CC0DD}" destId="{4BD53EAA-E74F-4DE2-914C-8134094851A4}" srcOrd="0" destOrd="3" presId="urn:microsoft.com/office/officeart/2005/8/layout/bList2#4"/>
    <dgm:cxn modelId="{6633082E-58DC-43AA-9EC5-9EABA2AEE0E3}" type="presOf" srcId="{D9BBA34A-C53F-46FC-92D9-FC4747D41385}" destId="{95FC39A1-05DD-4764-913E-1166FCD6C2B6}" srcOrd="0" destOrd="0" presId="urn:microsoft.com/office/officeart/2005/8/layout/bList2#4"/>
    <dgm:cxn modelId="{0DABC930-1535-492A-BB2E-7457BF0AB8E9}" type="presOf" srcId="{845BB99F-BB32-4BD8-A61A-E25D32C96501}" destId="{19F5AA7B-2983-476D-A5A2-DEFA18A330E8}" srcOrd="0" destOrd="2" presId="urn:microsoft.com/office/officeart/2005/8/layout/bList2#4"/>
    <dgm:cxn modelId="{22D85837-9843-4FC4-8453-45D50D55C58F}" type="presOf" srcId="{BD1A2FA5-7F37-4AF5-A78F-81BFD7D123E3}" destId="{4BD53EAA-E74F-4DE2-914C-8134094851A4}" srcOrd="0" destOrd="4" presId="urn:microsoft.com/office/officeart/2005/8/layout/bList2#4"/>
    <dgm:cxn modelId="{B4559D39-759D-423A-A8A3-0FE22D2FC533}" type="presOf" srcId="{3E56837C-6941-4C2C-AADC-A1B638F0E769}" destId="{4BD53EAA-E74F-4DE2-914C-8134094851A4}" srcOrd="0" destOrd="1" presId="urn:microsoft.com/office/officeart/2005/8/layout/bList2#4"/>
    <dgm:cxn modelId="{A475B33C-A47B-482E-8005-52BA9B9E5680}" srcId="{4BE68043-9BFE-4BFE-A770-D035410BB2A7}" destId="{3E56837C-6941-4C2C-AADC-A1B638F0E769}" srcOrd="0" destOrd="0" parTransId="{09B4676E-1A4B-4EBE-AF48-7AED16DC1C4A}" sibTransId="{A377D7E0-E18D-485F-BE6E-693A5E9F5CD6}"/>
    <dgm:cxn modelId="{5E402A3F-DDDA-46F7-A1EB-91662CC7FEDB}" srcId="{D56EDBC0-758F-4D71-BC2E-DDB10BE80AFC}" destId="{042905E8-7FBE-4EFF-8EC8-F0A97D3A1E4D}" srcOrd="0" destOrd="0" parTransId="{8348702B-0A54-44C6-B6F6-0B662FC3DEBA}" sibTransId="{C48B9419-F3AE-4334-8AFA-2154091B986C}"/>
    <dgm:cxn modelId="{9600B64F-6AE9-4112-AF71-C9BB0B5C393B}" type="presOf" srcId="{042905E8-7FBE-4EFF-8EC8-F0A97D3A1E4D}" destId="{DB3EBCD1-6390-429C-972A-0B041DE412F3}" srcOrd="1" destOrd="0" presId="urn:microsoft.com/office/officeart/2005/8/layout/bList2#4"/>
    <dgm:cxn modelId="{AB6B9077-6D03-4D13-9987-D4280D394FDF}" srcId="{042905E8-7FBE-4EFF-8EC8-F0A97D3A1E4D}" destId="{BD1A2FA5-7F37-4AF5-A78F-81BFD7D123E3}" srcOrd="1" destOrd="0" parTransId="{63D06912-FD3B-4CE6-B0BD-FF92368A8C9B}" sibTransId="{520220C4-54E8-41EC-9518-F37D91A3E425}"/>
    <dgm:cxn modelId="{6B9F8B7E-1273-4EC0-AE47-960F0C40B362}" srcId="{D56EDBC0-758F-4D71-BC2E-DDB10BE80AFC}" destId="{D9BBA34A-C53F-46FC-92D9-FC4747D41385}" srcOrd="1" destOrd="0" parTransId="{76A3E92D-88AD-4541-9ACE-5F940AF6663F}" sibTransId="{037A5ADA-E613-4ED9-B7BD-DD17223D266E}"/>
    <dgm:cxn modelId="{F46FAC7E-83D7-4447-9829-F8B4091ED51F}" type="presOf" srcId="{042905E8-7FBE-4EFF-8EC8-F0A97D3A1E4D}" destId="{C0598C19-8AEB-4178-99B7-7F585C04ECF3}" srcOrd="0" destOrd="0" presId="urn:microsoft.com/office/officeart/2005/8/layout/bList2#4"/>
    <dgm:cxn modelId="{F09FD87E-3596-454A-A2C0-EF3B433EF35E}" srcId="{4BE68043-9BFE-4BFE-A770-D035410BB2A7}" destId="{9C5CB779-B11F-4CDA-A5E8-4840F69DFFD8}" srcOrd="1" destOrd="0" parTransId="{EA9BBED2-87E6-4A1B-8AA0-6A5A80DED7CC}" sibTransId="{D4044216-42C2-4EB3-B4C3-BBED59660ACA}"/>
    <dgm:cxn modelId="{3D48FE98-0FE7-4347-AD62-93C20F3E2A4A}" srcId="{042905E8-7FBE-4EFF-8EC8-F0A97D3A1E4D}" destId="{4BE68043-9BFE-4BFE-A770-D035410BB2A7}" srcOrd="0" destOrd="0" parTransId="{9EDDC31A-0B98-40D1-AD32-E9C303619F30}" sibTransId="{303BBD5C-A40D-4C47-8999-A13489411DDB}"/>
    <dgm:cxn modelId="{8CE424B5-509A-4DB2-BB25-4C1EBEA52BCB}" type="presOf" srcId="{FB4E8B07-26CD-4134-ACBC-CD2BC7F2CA59}" destId="{19F5AA7B-2983-476D-A5A2-DEFA18A330E8}" srcOrd="0" destOrd="3" presId="urn:microsoft.com/office/officeart/2005/8/layout/bList2#4"/>
    <dgm:cxn modelId="{A229A2BA-7534-4D5D-9544-0CFB8A432449}" type="presOf" srcId="{AA0214B1-266F-4C20-BCEE-72402167B82A}" destId="{19F5AA7B-2983-476D-A5A2-DEFA18A330E8}" srcOrd="0" destOrd="1" presId="urn:microsoft.com/office/officeart/2005/8/layout/bList2#4"/>
    <dgm:cxn modelId="{E2DD2BC0-1711-4C39-ABE7-DDA63292748E}" type="presOf" srcId="{D9BBA34A-C53F-46FC-92D9-FC4747D41385}" destId="{BB865084-226F-41A7-9423-D3E5831506BE}" srcOrd="1" destOrd="0" presId="urn:microsoft.com/office/officeart/2005/8/layout/bList2#4"/>
    <dgm:cxn modelId="{B216DAC6-2155-453E-8D76-AF09DA560A14}" srcId="{D9BBA34A-C53F-46FC-92D9-FC4747D41385}" destId="{FCC2C7FE-AA51-4428-991C-818E5CADA840}" srcOrd="0" destOrd="0" parTransId="{A6C23A1A-AC30-4697-8741-670B89200537}" sibTransId="{AFF66C29-26E0-4925-AE88-2B61722766FE}"/>
    <dgm:cxn modelId="{5D4F77DB-E45F-44F8-AB72-45AD0D157F0B}" type="presOf" srcId="{4BE68043-9BFE-4BFE-A770-D035410BB2A7}" destId="{4BD53EAA-E74F-4DE2-914C-8134094851A4}" srcOrd="0" destOrd="0" presId="urn:microsoft.com/office/officeart/2005/8/layout/bList2#4"/>
    <dgm:cxn modelId="{885107E0-EAA0-48E6-9077-E40759BAA447}" type="presOf" srcId="{D56EDBC0-758F-4D71-BC2E-DDB10BE80AFC}" destId="{12214C16-E966-4CAD-BC11-7E511A07050D}" srcOrd="0" destOrd="0" presId="urn:microsoft.com/office/officeart/2005/8/layout/bList2#4"/>
    <dgm:cxn modelId="{78B4E8E3-0B74-4067-ACB3-2B960D0D1173}" srcId="{D9BBA34A-C53F-46FC-92D9-FC4747D41385}" destId="{FB4E8B07-26CD-4134-ACBC-CD2BC7F2CA59}" srcOrd="3" destOrd="0" parTransId="{4A2A0EF6-2CD3-4D20-AC41-2426AD0A0D18}" sibTransId="{712773AB-8B06-4E09-9858-DF525926480B}"/>
    <dgm:cxn modelId="{AF2EC0E7-6BBB-4FE8-BA04-AE7938F8F846}" srcId="{D9BBA34A-C53F-46FC-92D9-FC4747D41385}" destId="{AA0214B1-266F-4C20-BCEE-72402167B82A}" srcOrd="1" destOrd="0" parTransId="{2EEEE457-9C04-4B44-8DBB-EE6255799D39}" sibTransId="{ABEDF202-8427-43D9-8A02-B5E0FA314C17}"/>
    <dgm:cxn modelId="{8738ACE9-DB65-42EA-A7D0-D19A0E33F8C8}" srcId="{4BE68043-9BFE-4BFE-A770-D035410BB2A7}" destId="{55DA9FC7-E0C2-4D19-85A4-6E448E8CC0DD}" srcOrd="2" destOrd="0" parTransId="{2543E7B2-E529-4C7B-A85C-714DA178FEE4}" sibTransId="{ED496E9E-22A2-43B6-92DE-A6DCD72034B4}"/>
    <dgm:cxn modelId="{D86352C9-AD90-40F6-934B-7E61C17B7D55}" type="presParOf" srcId="{12214C16-E966-4CAD-BC11-7E511A07050D}" destId="{0544560E-960C-45CC-A130-7CC8499A9675}" srcOrd="0" destOrd="0" presId="urn:microsoft.com/office/officeart/2005/8/layout/bList2#4"/>
    <dgm:cxn modelId="{160262A3-71E8-4B11-B982-86001506797F}" type="presParOf" srcId="{0544560E-960C-45CC-A130-7CC8499A9675}" destId="{4BD53EAA-E74F-4DE2-914C-8134094851A4}" srcOrd="0" destOrd="0" presId="urn:microsoft.com/office/officeart/2005/8/layout/bList2#4"/>
    <dgm:cxn modelId="{EEC71A60-6103-4BE1-81A6-68D559CB2002}" type="presParOf" srcId="{0544560E-960C-45CC-A130-7CC8499A9675}" destId="{C0598C19-8AEB-4178-99B7-7F585C04ECF3}" srcOrd="1" destOrd="0" presId="urn:microsoft.com/office/officeart/2005/8/layout/bList2#4"/>
    <dgm:cxn modelId="{650D34B8-E51D-41C4-842F-9F66DC92B8B2}" type="presParOf" srcId="{0544560E-960C-45CC-A130-7CC8499A9675}" destId="{DB3EBCD1-6390-429C-972A-0B041DE412F3}" srcOrd="2" destOrd="0" presId="urn:microsoft.com/office/officeart/2005/8/layout/bList2#4"/>
    <dgm:cxn modelId="{FFADB1D7-7424-4580-A038-EFE01E488652}" type="presParOf" srcId="{0544560E-960C-45CC-A130-7CC8499A9675}" destId="{477D2A56-A342-445D-A49D-E6DC035D14F3}" srcOrd="3" destOrd="0" presId="urn:microsoft.com/office/officeart/2005/8/layout/bList2#4"/>
    <dgm:cxn modelId="{59C093EB-6EA4-4819-BA1A-DBF189F04616}" type="presParOf" srcId="{12214C16-E966-4CAD-BC11-7E511A07050D}" destId="{55DE14BA-FA4B-468E-BFC4-B1BDDFEACE33}" srcOrd="1" destOrd="0" presId="urn:microsoft.com/office/officeart/2005/8/layout/bList2#4"/>
    <dgm:cxn modelId="{6B55547D-B382-4201-830B-7290F5176C6E}" type="presParOf" srcId="{12214C16-E966-4CAD-BC11-7E511A07050D}" destId="{6563AA27-2400-4F3D-9CF1-E7C57FF90657}" srcOrd="2" destOrd="0" presId="urn:microsoft.com/office/officeart/2005/8/layout/bList2#4"/>
    <dgm:cxn modelId="{BC4E4833-3DCF-473B-B982-DD52CE595644}" type="presParOf" srcId="{6563AA27-2400-4F3D-9CF1-E7C57FF90657}" destId="{19F5AA7B-2983-476D-A5A2-DEFA18A330E8}" srcOrd="0" destOrd="0" presId="urn:microsoft.com/office/officeart/2005/8/layout/bList2#4"/>
    <dgm:cxn modelId="{DAA45371-B056-4FA1-84B9-E101481AAF76}" type="presParOf" srcId="{6563AA27-2400-4F3D-9CF1-E7C57FF90657}" destId="{95FC39A1-05DD-4764-913E-1166FCD6C2B6}" srcOrd="1" destOrd="0" presId="urn:microsoft.com/office/officeart/2005/8/layout/bList2#4"/>
    <dgm:cxn modelId="{1E753E9E-0783-49FB-9A24-43F6712C6947}" type="presParOf" srcId="{6563AA27-2400-4F3D-9CF1-E7C57FF90657}" destId="{BB865084-226F-41A7-9423-D3E5831506BE}" srcOrd="2" destOrd="0" presId="urn:microsoft.com/office/officeart/2005/8/layout/bList2#4"/>
    <dgm:cxn modelId="{5EF9070E-1F41-4CE7-8D1A-0E8DE5EB570C}" type="presParOf" srcId="{6563AA27-2400-4F3D-9CF1-E7C57FF90657}" destId="{49A55B47-FBD9-4933-9EFC-41C165D2B4B3}" srcOrd="3" destOrd="0" presId="urn:microsoft.com/office/officeart/2005/8/layout/bList2#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580EEFD-6C87-47DA-9FE2-5EFE4DBAA99E}" type="doc">
      <dgm:prSet loTypeId="urn:microsoft.com/office/officeart/2005/8/layout/vList4#2" loCatId="list" qsTypeId="urn:microsoft.com/office/officeart/2005/8/quickstyle/simple1" qsCatId="simple" csTypeId="urn:microsoft.com/office/officeart/2005/8/colors/accent1_2" csCatId="accent1" phldr="1"/>
      <dgm:spPr/>
      <dgm:t>
        <a:bodyPr/>
        <a:lstStyle/>
        <a:p>
          <a:endParaRPr lang="en-US"/>
        </a:p>
      </dgm:t>
    </dgm:pt>
    <dgm:pt modelId="{C81D564D-D936-4B39-9EA8-9A5465977BB3}">
      <dgm:prSet custT="1"/>
      <dgm:spPr>
        <a:solidFill>
          <a:srgbClr val="C00000"/>
        </a:solidFill>
      </dgm:spPr>
      <dgm:t>
        <a:bodyPr/>
        <a:lstStyle/>
        <a:p>
          <a:pPr algn="ctr" rtl="0"/>
          <a:r>
            <a:rPr lang="en-US" sz="2800" b="1" dirty="0"/>
            <a:t>Termination and Cancellation of Appointment</a:t>
          </a:r>
        </a:p>
      </dgm:t>
    </dgm:pt>
    <dgm:pt modelId="{C96B4907-05C5-4E40-9586-C34C4546B942}" type="parTrans" cxnId="{F3BB2C93-12DA-449A-9C65-2C62556DA172}">
      <dgm:prSet/>
      <dgm:spPr/>
      <dgm:t>
        <a:bodyPr/>
        <a:lstStyle/>
        <a:p>
          <a:endParaRPr lang="en-US"/>
        </a:p>
      </dgm:t>
    </dgm:pt>
    <dgm:pt modelId="{36F542EC-4D76-4162-BF14-E24D9EAF0EDD}" type="sibTrans" cxnId="{F3BB2C93-12DA-449A-9C65-2C62556DA172}">
      <dgm:prSet/>
      <dgm:spPr/>
      <dgm:t>
        <a:bodyPr/>
        <a:lstStyle/>
        <a:p>
          <a:endParaRPr lang="en-US"/>
        </a:p>
      </dgm:t>
    </dgm:pt>
    <dgm:pt modelId="{F6C842F0-2FF7-463D-8F5D-1E712806D667}">
      <dgm:prSet custT="1"/>
      <dgm:spPr>
        <a:solidFill>
          <a:srgbClr val="C00000"/>
        </a:solidFill>
      </dgm:spPr>
      <dgm:t>
        <a:bodyPr/>
        <a:lstStyle/>
        <a:p>
          <a:pPr marL="236538" indent="-236538" algn="l" rtl="0"/>
          <a:r>
            <a:rPr lang="en-US" sz="2400" b="1" dirty="0"/>
            <a:t>Circumstances may occur that require a GA to resign</a:t>
          </a:r>
        </a:p>
      </dgm:t>
    </dgm:pt>
    <dgm:pt modelId="{4E0F7FD0-A7F9-43A2-B146-3ECF54C6750C}" type="parTrans" cxnId="{9A3B87E9-8253-497E-A41C-8C09CD052257}">
      <dgm:prSet/>
      <dgm:spPr/>
      <dgm:t>
        <a:bodyPr/>
        <a:lstStyle/>
        <a:p>
          <a:endParaRPr lang="en-US"/>
        </a:p>
      </dgm:t>
    </dgm:pt>
    <dgm:pt modelId="{925A5C7C-4862-4DFB-8330-AAC333F5C93B}" type="sibTrans" cxnId="{9A3B87E9-8253-497E-A41C-8C09CD052257}">
      <dgm:prSet/>
      <dgm:spPr/>
      <dgm:t>
        <a:bodyPr/>
        <a:lstStyle/>
        <a:p>
          <a:endParaRPr lang="en-US"/>
        </a:p>
      </dgm:t>
    </dgm:pt>
    <dgm:pt modelId="{A5005C4E-742C-4ADB-9145-26A3F6BA8F78}">
      <dgm:prSet custT="1"/>
      <dgm:spPr>
        <a:solidFill>
          <a:srgbClr val="C00000"/>
        </a:solidFill>
      </dgm:spPr>
      <dgm:t>
        <a:bodyPr/>
        <a:lstStyle/>
        <a:p>
          <a:pPr marL="457200" indent="-236538" algn="l" rtl="0"/>
          <a:r>
            <a:rPr lang="en-US" sz="1800" dirty="0"/>
            <a:t>Whenever possible, two weeks’ notice should be given to the supervisor</a:t>
          </a:r>
        </a:p>
      </dgm:t>
    </dgm:pt>
    <dgm:pt modelId="{86C45C18-1F6B-4A0E-8BA8-74691073365B}" type="parTrans" cxnId="{967F587B-48D9-4E8D-B87A-D1FA7BF0AE29}">
      <dgm:prSet/>
      <dgm:spPr/>
      <dgm:t>
        <a:bodyPr/>
        <a:lstStyle/>
        <a:p>
          <a:endParaRPr lang="en-US"/>
        </a:p>
      </dgm:t>
    </dgm:pt>
    <dgm:pt modelId="{D02EC6E7-CF9D-49C3-B52D-9A5168ADA6B5}" type="sibTrans" cxnId="{967F587B-48D9-4E8D-B87A-D1FA7BF0AE29}">
      <dgm:prSet/>
      <dgm:spPr/>
      <dgm:t>
        <a:bodyPr/>
        <a:lstStyle/>
        <a:p>
          <a:endParaRPr lang="en-US"/>
        </a:p>
      </dgm:t>
    </dgm:pt>
    <dgm:pt modelId="{34A75D4F-7CCD-487B-8A85-1F7D648A0875}">
      <dgm:prSet custT="1"/>
      <dgm:spPr>
        <a:solidFill>
          <a:srgbClr val="C00000"/>
        </a:solidFill>
      </dgm:spPr>
      <dgm:t>
        <a:bodyPr/>
        <a:lstStyle/>
        <a:p>
          <a:pPr marL="457200" indent="-236538" algn="l" rtl="0"/>
          <a:r>
            <a:rPr lang="en-US" sz="1800" dirty="0"/>
            <a:t>Assignments should be completed to the best of the GA’s ability prior to departure</a:t>
          </a:r>
        </a:p>
      </dgm:t>
    </dgm:pt>
    <dgm:pt modelId="{F79FA894-E354-401D-9742-2C16C0F8D3C3}" type="parTrans" cxnId="{1A71786C-D3A5-4C35-AB5D-52C6E76CFAFF}">
      <dgm:prSet/>
      <dgm:spPr/>
      <dgm:t>
        <a:bodyPr/>
        <a:lstStyle/>
        <a:p>
          <a:endParaRPr lang="en-US"/>
        </a:p>
      </dgm:t>
    </dgm:pt>
    <dgm:pt modelId="{A117AE17-B254-442C-937F-DD43C6648FE9}" type="sibTrans" cxnId="{1A71786C-D3A5-4C35-AB5D-52C6E76CFAFF}">
      <dgm:prSet/>
      <dgm:spPr/>
      <dgm:t>
        <a:bodyPr/>
        <a:lstStyle/>
        <a:p>
          <a:endParaRPr lang="en-US"/>
        </a:p>
      </dgm:t>
    </dgm:pt>
    <dgm:pt modelId="{4D26FE35-DE6E-4214-8ED1-F0EE3DFFE936}">
      <dgm:prSet custT="1"/>
      <dgm:spPr>
        <a:solidFill>
          <a:srgbClr val="C00000"/>
        </a:solidFill>
      </dgm:spPr>
      <dgm:t>
        <a:bodyPr/>
        <a:lstStyle/>
        <a:p>
          <a:pPr marL="457200" indent="-236538" algn="l" rtl="0"/>
          <a:r>
            <a:rPr lang="en-US" sz="1800" dirty="0"/>
            <a:t>The stipend will be discontinued at completion of the GA’s last day of employment</a:t>
          </a:r>
        </a:p>
      </dgm:t>
    </dgm:pt>
    <dgm:pt modelId="{BC6B4B04-0B00-410C-9F5D-CDB77CEA296B}" type="parTrans" cxnId="{7E24E7AF-4F7A-4CA4-8CA2-7BE629719CE4}">
      <dgm:prSet/>
      <dgm:spPr/>
      <dgm:t>
        <a:bodyPr/>
        <a:lstStyle/>
        <a:p>
          <a:endParaRPr lang="en-US"/>
        </a:p>
      </dgm:t>
    </dgm:pt>
    <dgm:pt modelId="{CBA02258-FDE6-40CA-B856-F6BC06E4C718}" type="sibTrans" cxnId="{7E24E7AF-4F7A-4CA4-8CA2-7BE629719CE4}">
      <dgm:prSet/>
      <dgm:spPr/>
      <dgm:t>
        <a:bodyPr/>
        <a:lstStyle/>
        <a:p>
          <a:endParaRPr lang="en-US"/>
        </a:p>
      </dgm:t>
    </dgm:pt>
    <dgm:pt modelId="{FB7A8AD7-F45B-494C-8F0C-2E2F2E0D74AD}">
      <dgm:prSet custT="1"/>
      <dgm:spPr>
        <a:solidFill>
          <a:srgbClr val="C00000"/>
        </a:solidFill>
      </dgm:spPr>
      <dgm:t>
        <a:bodyPr/>
        <a:lstStyle/>
        <a:p>
          <a:pPr marL="457200" indent="-236538" algn="l" rtl="0"/>
          <a:r>
            <a:rPr lang="en-US" sz="1800" dirty="0"/>
            <a:t>Tuition will be pro-rated and the GA will be billed for the portion of the semester tuition that remains after resignation</a:t>
          </a:r>
        </a:p>
      </dgm:t>
    </dgm:pt>
    <dgm:pt modelId="{A1D29239-9A74-44E9-B450-9F28035CEFC1}" type="parTrans" cxnId="{B0E3C5E6-6B68-492F-879A-5C09BC6BC368}">
      <dgm:prSet/>
      <dgm:spPr/>
      <dgm:t>
        <a:bodyPr/>
        <a:lstStyle/>
        <a:p>
          <a:endParaRPr lang="en-US"/>
        </a:p>
      </dgm:t>
    </dgm:pt>
    <dgm:pt modelId="{1C378E36-0CF2-4C5E-8153-A179C9C6101F}" type="sibTrans" cxnId="{B0E3C5E6-6B68-492F-879A-5C09BC6BC368}">
      <dgm:prSet/>
      <dgm:spPr/>
      <dgm:t>
        <a:bodyPr/>
        <a:lstStyle/>
        <a:p>
          <a:endParaRPr lang="en-US"/>
        </a:p>
      </dgm:t>
    </dgm:pt>
    <dgm:pt modelId="{EFCB197B-B9BD-4480-B7E4-10D08F023EC7}">
      <dgm:prSet/>
      <dgm:spPr>
        <a:solidFill>
          <a:srgbClr val="C00000"/>
        </a:solidFill>
      </dgm:spPr>
      <dgm:t>
        <a:bodyPr/>
        <a:lstStyle/>
        <a:p>
          <a:pPr marL="171450" indent="0" algn="l" rtl="0"/>
          <a:endParaRPr lang="en-US" sz="1600" dirty="0"/>
        </a:p>
      </dgm:t>
    </dgm:pt>
    <dgm:pt modelId="{8DF0AD42-E7A0-4922-94FE-87974CEE1F07}" type="parTrans" cxnId="{639537AC-E288-48CE-B664-FD5F2679F652}">
      <dgm:prSet/>
      <dgm:spPr/>
      <dgm:t>
        <a:bodyPr/>
        <a:lstStyle/>
        <a:p>
          <a:endParaRPr lang="en-US"/>
        </a:p>
      </dgm:t>
    </dgm:pt>
    <dgm:pt modelId="{CB9939F8-B9AD-4C11-B2E3-A1B9CDB077BB}" type="sibTrans" cxnId="{639537AC-E288-48CE-B664-FD5F2679F652}">
      <dgm:prSet/>
      <dgm:spPr/>
      <dgm:t>
        <a:bodyPr/>
        <a:lstStyle/>
        <a:p>
          <a:endParaRPr lang="en-US"/>
        </a:p>
      </dgm:t>
    </dgm:pt>
    <dgm:pt modelId="{36CCAE13-234F-41D3-BE84-6359BA697FA9}" type="pres">
      <dgm:prSet presAssocID="{E580EEFD-6C87-47DA-9FE2-5EFE4DBAA99E}" presName="linear" presStyleCnt="0">
        <dgm:presLayoutVars>
          <dgm:dir/>
          <dgm:resizeHandles val="exact"/>
        </dgm:presLayoutVars>
      </dgm:prSet>
      <dgm:spPr/>
    </dgm:pt>
    <dgm:pt modelId="{654F2152-70C9-4EC3-AAA1-01A69311C567}" type="pres">
      <dgm:prSet presAssocID="{C81D564D-D936-4B39-9EA8-9A5465977BB3}" presName="comp" presStyleCnt="0"/>
      <dgm:spPr/>
    </dgm:pt>
    <dgm:pt modelId="{06B9FC34-033C-462E-91EE-9549BE6D09AB}" type="pres">
      <dgm:prSet presAssocID="{C81D564D-D936-4B39-9EA8-9A5465977BB3}" presName="box" presStyleLbl="node1" presStyleIdx="0" presStyleCnt="1" custLinFactNeighborY="-1449"/>
      <dgm:spPr/>
    </dgm:pt>
    <dgm:pt modelId="{A54B33E2-A8C6-4C8E-8937-BA694D20529D}" type="pres">
      <dgm:prSet presAssocID="{C81D564D-D936-4B39-9EA8-9A5465977BB3}" presName="img" presStyleLbl="fgImgPlace1" presStyleIdx="0" presStyleCnt="1" custLinFactNeighborY="-468"/>
      <dgm:spPr>
        <a:blipFill rotWithShape="0">
          <a:blip xmlns:r="http://schemas.openxmlformats.org/officeDocument/2006/relationships" r:embed="rId1"/>
          <a:stretch>
            <a:fillRect/>
          </a:stretch>
        </a:blipFill>
      </dgm:spPr>
    </dgm:pt>
    <dgm:pt modelId="{723907A9-817A-459A-8DBA-7AE7D19D861B}" type="pres">
      <dgm:prSet presAssocID="{C81D564D-D936-4B39-9EA8-9A5465977BB3}" presName="text" presStyleLbl="node1" presStyleIdx="0" presStyleCnt="1">
        <dgm:presLayoutVars>
          <dgm:bulletEnabled val="1"/>
        </dgm:presLayoutVars>
      </dgm:prSet>
      <dgm:spPr/>
    </dgm:pt>
  </dgm:ptLst>
  <dgm:cxnLst>
    <dgm:cxn modelId="{99B98004-3172-4B92-A572-40817672F8CD}" type="presOf" srcId="{A5005C4E-742C-4ADB-9145-26A3F6BA8F78}" destId="{723907A9-817A-459A-8DBA-7AE7D19D861B}" srcOrd="1" destOrd="2" presId="urn:microsoft.com/office/officeart/2005/8/layout/vList4#2"/>
    <dgm:cxn modelId="{9FDA3B26-EAA2-4E3B-AE45-863F8B9F0FAE}" type="presOf" srcId="{C81D564D-D936-4B39-9EA8-9A5465977BB3}" destId="{06B9FC34-033C-462E-91EE-9549BE6D09AB}" srcOrd="0" destOrd="0" presId="urn:microsoft.com/office/officeart/2005/8/layout/vList4#2"/>
    <dgm:cxn modelId="{4025A52C-58C0-467D-994F-E4B6A3383FF7}" type="presOf" srcId="{C81D564D-D936-4B39-9EA8-9A5465977BB3}" destId="{723907A9-817A-459A-8DBA-7AE7D19D861B}" srcOrd="1" destOrd="0" presId="urn:microsoft.com/office/officeart/2005/8/layout/vList4#2"/>
    <dgm:cxn modelId="{966FB532-B73B-4AB8-8652-8F0CE841060D}" type="presOf" srcId="{A5005C4E-742C-4ADB-9145-26A3F6BA8F78}" destId="{06B9FC34-033C-462E-91EE-9549BE6D09AB}" srcOrd="0" destOrd="2" presId="urn:microsoft.com/office/officeart/2005/8/layout/vList4#2"/>
    <dgm:cxn modelId="{F64F7B46-4440-459E-B0CF-626386F057AE}" type="presOf" srcId="{FB7A8AD7-F45B-494C-8F0C-2E2F2E0D74AD}" destId="{723907A9-817A-459A-8DBA-7AE7D19D861B}" srcOrd="1" destOrd="5" presId="urn:microsoft.com/office/officeart/2005/8/layout/vList4#2"/>
    <dgm:cxn modelId="{BEF60E4C-A065-4A79-B504-EFF779FBE7D7}" type="presOf" srcId="{34A75D4F-7CCD-487B-8A85-1F7D648A0875}" destId="{06B9FC34-033C-462E-91EE-9549BE6D09AB}" srcOrd="0" destOrd="3" presId="urn:microsoft.com/office/officeart/2005/8/layout/vList4#2"/>
    <dgm:cxn modelId="{1A71786C-D3A5-4C35-AB5D-52C6E76CFAFF}" srcId="{F6C842F0-2FF7-463D-8F5D-1E712806D667}" destId="{34A75D4F-7CCD-487B-8A85-1F7D648A0875}" srcOrd="1" destOrd="0" parTransId="{F79FA894-E354-401D-9742-2C16C0F8D3C3}" sibTransId="{A117AE17-B254-442C-937F-DD43C6648FE9}"/>
    <dgm:cxn modelId="{591F6C6D-D97B-4D3D-BEDA-8813F1D0CA5C}" type="presOf" srcId="{34A75D4F-7CCD-487B-8A85-1F7D648A0875}" destId="{723907A9-817A-459A-8DBA-7AE7D19D861B}" srcOrd="1" destOrd="3" presId="urn:microsoft.com/office/officeart/2005/8/layout/vList4#2"/>
    <dgm:cxn modelId="{ADC1D671-5C7B-42C1-A34F-20627DE933DE}" type="presOf" srcId="{F6C842F0-2FF7-463D-8F5D-1E712806D667}" destId="{06B9FC34-033C-462E-91EE-9549BE6D09AB}" srcOrd="0" destOrd="1" presId="urn:microsoft.com/office/officeart/2005/8/layout/vList4#2"/>
    <dgm:cxn modelId="{967F587B-48D9-4E8D-B87A-D1FA7BF0AE29}" srcId="{F6C842F0-2FF7-463D-8F5D-1E712806D667}" destId="{A5005C4E-742C-4ADB-9145-26A3F6BA8F78}" srcOrd="0" destOrd="0" parTransId="{86C45C18-1F6B-4A0E-8BA8-74691073365B}" sibTransId="{D02EC6E7-CF9D-49C3-B52D-9A5168ADA6B5}"/>
    <dgm:cxn modelId="{5BC8838A-A608-49AE-8434-F4D88E1A131E}" type="presOf" srcId="{4D26FE35-DE6E-4214-8ED1-F0EE3DFFE936}" destId="{723907A9-817A-459A-8DBA-7AE7D19D861B}" srcOrd="1" destOrd="4" presId="urn:microsoft.com/office/officeart/2005/8/layout/vList4#2"/>
    <dgm:cxn modelId="{795D2C8E-767E-45E0-99D7-C3C54234E7E9}" type="presOf" srcId="{F6C842F0-2FF7-463D-8F5D-1E712806D667}" destId="{723907A9-817A-459A-8DBA-7AE7D19D861B}" srcOrd="1" destOrd="1" presId="urn:microsoft.com/office/officeart/2005/8/layout/vList4#2"/>
    <dgm:cxn modelId="{F3BB2C93-12DA-449A-9C65-2C62556DA172}" srcId="{E580EEFD-6C87-47DA-9FE2-5EFE4DBAA99E}" destId="{C81D564D-D936-4B39-9EA8-9A5465977BB3}" srcOrd="0" destOrd="0" parTransId="{C96B4907-05C5-4E40-9586-C34C4546B942}" sibTransId="{36F542EC-4D76-4162-BF14-E24D9EAF0EDD}"/>
    <dgm:cxn modelId="{639537AC-E288-48CE-B664-FD5F2679F652}" srcId="{C81D564D-D936-4B39-9EA8-9A5465977BB3}" destId="{EFCB197B-B9BD-4480-B7E4-10D08F023EC7}" srcOrd="1" destOrd="0" parTransId="{8DF0AD42-E7A0-4922-94FE-87974CEE1F07}" sibTransId="{CB9939F8-B9AD-4C11-B2E3-A1B9CDB077BB}"/>
    <dgm:cxn modelId="{7E24E7AF-4F7A-4CA4-8CA2-7BE629719CE4}" srcId="{F6C842F0-2FF7-463D-8F5D-1E712806D667}" destId="{4D26FE35-DE6E-4214-8ED1-F0EE3DFFE936}" srcOrd="2" destOrd="0" parTransId="{BC6B4B04-0B00-410C-9F5D-CDB77CEA296B}" sibTransId="{CBA02258-FDE6-40CA-B856-F6BC06E4C718}"/>
    <dgm:cxn modelId="{0D5289C5-A4FC-4655-99B5-CC2B4CE7128D}" type="presOf" srcId="{FB7A8AD7-F45B-494C-8F0C-2E2F2E0D74AD}" destId="{06B9FC34-033C-462E-91EE-9549BE6D09AB}" srcOrd="0" destOrd="5" presId="urn:microsoft.com/office/officeart/2005/8/layout/vList4#2"/>
    <dgm:cxn modelId="{F1D631C6-CE1C-4350-AB5C-264ED99F5910}" type="presOf" srcId="{EFCB197B-B9BD-4480-B7E4-10D08F023EC7}" destId="{06B9FC34-033C-462E-91EE-9549BE6D09AB}" srcOrd="0" destOrd="6" presId="urn:microsoft.com/office/officeart/2005/8/layout/vList4#2"/>
    <dgm:cxn modelId="{79D04CD6-5D10-4CDD-A7BD-785781794DC1}" type="presOf" srcId="{4D26FE35-DE6E-4214-8ED1-F0EE3DFFE936}" destId="{06B9FC34-033C-462E-91EE-9549BE6D09AB}" srcOrd="0" destOrd="4" presId="urn:microsoft.com/office/officeart/2005/8/layout/vList4#2"/>
    <dgm:cxn modelId="{FD878DE3-3C01-4E65-8AD4-F3D0D96D8893}" type="presOf" srcId="{EFCB197B-B9BD-4480-B7E4-10D08F023EC7}" destId="{723907A9-817A-459A-8DBA-7AE7D19D861B}" srcOrd="1" destOrd="6" presId="urn:microsoft.com/office/officeart/2005/8/layout/vList4#2"/>
    <dgm:cxn modelId="{B0E3C5E6-6B68-492F-879A-5C09BC6BC368}" srcId="{F6C842F0-2FF7-463D-8F5D-1E712806D667}" destId="{FB7A8AD7-F45B-494C-8F0C-2E2F2E0D74AD}" srcOrd="3" destOrd="0" parTransId="{A1D29239-9A74-44E9-B450-9F28035CEFC1}" sibTransId="{1C378E36-0CF2-4C5E-8153-A179C9C6101F}"/>
    <dgm:cxn modelId="{9A3B87E9-8253-497E-A41C-8C09CD052257}" srcId="{C81D564D-D936-4B39-9EA8-9A5465977BB3}" destId="{F6C842F0-2FF7-463D-8F5D-1E712806D667}" srcOrd="0" destOrd="0" parTransId="{4E0F7FD0-A7F9-43A2-B146-3ECF54C6750C}" sibTransId="{925A5C7C-4862-4DFB-8330-AAC333F5C93B}"/>
    <dgm:cxn modelId="{02B70CEA-97A5-4270-A2BF-8236C8B60ABC}" type="presOf" srcId="{E580EEFD-6C87-47DA-9FE2-5EFE4DBAA99E}" destId="{36CCAE13-234F-41D3-BE84-6359BA697FA9}" srcOrd="0" destOrd="0" presId="urn:microsoft.com/office/officeart/2005/8/layout/vList4#2"/>
    <dgm:cxn modelId="{E402A0CC-F610-4553-B7BB-2E85151769FA}" type="presParOf" srcId="{36CCAE13-234F-41D3-BE84-6359BA697FA9}" destId="{654F2152-70C9-4EC3-AAA1-01A69311C567}" srcOrd="0" destOrd="0" presId="urn:microsoft.com/office/officeart/2005/8/layout/vList4#2"/>
    <dgm:cxn modelId="{AB0DDE74-57BE-45E5-9B3A-0B0E5DE373B5}" type="presParOf" srcId="{654F2152-70C9-4EC3-AAA1-01A69311C567}" destId="{06B9FC34-033C-462E-91EE-9549BE6D09AB}" srcOrd="0" destOrd="0" presId="urn:microsoft.com/office/officeart/2005/8/layout/vList4#2"/>
    <dgm:cxn modelId="{E0665EAE-351D-478F-AC52-90E4FF9053E8}" type="presParOf" srcId="{654F2152-70C9-4EC3-AAA1-01A69311C567}" destId="{A54B33E2-A8C6-4C8E-8937-BA694D20529D}" srcOrd="1" destOrd="0" presId="urn:microsoft.com/office/officeart/2005/8/layout/vList4#2"/>
    <dgm:cxn modelId="{20439CFC-11EB-412A-B4D1-1935EB8E4AA3}" type="presParOf" srcId="{654F2152-70C9-4EC3-AAA1-01A69311C567}" destId="{723907A9-817A-459A-8DBA-7AE7D19D861B}" srcOrd="2" destOrd="0" presId="urn:microsoft.com/office/officeart/2005/8/layout/vList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580EEFD-6C87-47DA-9FE2-5EFE4DBAA99E}" type="doc">
      <dgm:prSet loTypeId="urn:microsoft.com/office/officeart/2005/8/layout/vList4#2" loCatId="list" qsTypeId="urn:microsoft.com/office/officeart/2005/8/quickstyle/simple1" qsCatId="simple" csTypeId="urn:microsoft.com/office/officeart/2005/8/colors/accent1_2" csCatId="accent1" phldr="1"/>
      <dgm:spPr/>
      <dgm:t>
        <a:bodyPr/>
        <a:lstStyle/>
        <a:p>
          <a:endParaRPr lang="en-US"/>
        </a:p>
      </dgm:t>
    </dgm:pt>
    <dgm:pt modelId="{C81D564D-D936-4B39-9EA8-9A5465977BB3}">
      <dgm:prSet custT="1"/>
      <dgm:spPr>
        <a:solidFill>
          <a:srgbClr val="C00000"/>
        </a:solidFill>
      </dgm:spPr>
      <dgm:t>
        <a:bodyPr/>
        <a:lstStyle/>
        <a:p>
          <a:pPr algn="ctr" rtl="0"/>
          <a:r>
            <a:rPr lang="en-US" sz="2800" b="1" dirty="0"/>
            <a:t>Termination and Cancellation of Appointment</a:t>
          </a:r>
        </a:p>
      </dgm:t>
    </dgm:pt>
    <dgm:pt modelId="{C96B4907-05C5-4E40-9586-C34C4546B942}" type="parTrans" cxnId="{F3BB2C93-12DA-449A-9C65-2C62556DA172}">
      <dgm:prSet/>
      <dgm:spPr/>
      <dgm:t>
        <a:bodyPr/>
        <a:lstStyle/>
        <a:p>
          <a:endParaRPr lang="en-US"/>
        </a:p>
      </dgm:t>
    </dgm:pt>
    <dgm:pt modelId="{36F542EC-4D76-4162-BF14-E24D9EAF0EDD}" type="sibTrans" cxnId="{F3BB2C93-12DA-449A-9C65-2C62556DA172}">
      <dgm:prSet/>
      <dgm:spPr/>
      <dgm:t>
        <a:bodyPr/>
        <a:lstStyle/>
        <a:p>
          <a:endParaRPr lang="en-US"/>
        </a:p>
      </dgm:t>
    </dgm:pt>
    <dgm:pt modelId="{26DC66E2-80E9-4B29-B97F-867AF6ABFCC8}">
      <dgm:prSet custT="1"/>
      <dgm:spPr>
        <a:solidFill>
          <a:srgbClr val="C00000"/>
        </a:solidFill>
      </dgm:spPr>
      <dgm:t>
        <a:bodyPr/>
        <a:lstStyle/>
        <a:p>
          <a:pPr marL="236538" indent="-236538" algn="l" rtl="0"/>
          <a:r>
            <a:rPr lang="en-US" sz="2400" b="1" dirty="0"/>
            <a:t>If a supervisor wishes to terminate a GA for cause (e.g., the student was unable to satisfactorily perform the duties of the assistantship), the hiring unit must do the following:</a:t>
          </a:r>
        </a:p>
      </dgm:t>
    </dgm:pt>
    <dgm:pt modelId="{0281CC39-1E57-40CD-AA43-5CDB3DF0013A}" type="parTrans" cxnId="{33DF0F03-0D04-4AD5-9BD7-087AF773F712}">
      <dgm:prSet/>
      <dgm:spPr/>
      <dgm:t>
        <a:bodyPr/>
        <a:lstStyle/>
        <a:p>
          <a:endParaRPr lang="en-US"/>
        </a:p>
      </dgm:t>
    </dgm:pt>
    <dgm:pt modelId="{185331C4-D79B-4A59-9513-E199D83FFA63}" type="sibTrans" cxnId="{33DF0F03-0D04-4AD5-9BD7-087AF773F712}">
      <dgm:prSet/>
      <dgm:spPr/>
      <dgm:t>
        <a:bodyPr/>
        <a:lstStyle/>
        <a:p>
          <a:endParaRPr lang="en-US"/>
        </a:p>
      </dgm:t>
    </dgm:pt>
    <dgm:pt modelId="{EFCB197B-B9BD-4480-B7E4-10D08F023EC7}">
      <dgm:prSet custT="1"/>
      <dgm:spPr>
        <a:solidFill>
          <a:srgbClr val="C00000"/>
        </a:solidFill>
      </dgm:spPr>
      <dgm:t>
        <a:bodyPr/>
        <a:lstStyle/>
        <a:p>
          <a:pPr marL="171450" indent="0" algn="l" rtl="0"/>
          <a:endParaRPr lang="en-US" sz="1050" b="0" dirty="0"/>
        </a:p>
      </dgm:t>
    </dgm:pt>
    <dgm:pt modelId="{CB9939F8-B9AD-4C11-B2E3-A1B9CDB077BB}" type="sibTrans" cxnId="{639537AC-E288-48CE-B664-FD5F2679F652}">
      <dgm:prSet/>
      <dgm:spPr/>
      <dgm:t>
        <a:bodyPr/>
        <a:lstStyle/>
        <a:p>
          <a:endParaRPr lang="en-US"/>
        </a:p>
      </dgm:t>
    </dgm:pt>
    <dgm:pt modelId="{8DF0AD42-E7A0-4922-94FE-87974CEE1F07}" type="parTrans" cxnId="{639537AC-E288-48CE-B664-FD5F2679F652}">
      <dgm:prSet/>
      <dgm:spPr/>
      <dgm:t>
        <a:bodyPr/>
        <a:lstStyle/>
        <a:p>
          <a:endParaRPr lang="en-US"/>
        </a:p>
      </dgm:t>
    </dgm:pt>
    <dgm:pt modelId="{452521EA-28CD-4576-AD7A-2BA0F6B8ACA3}">
      <dgm:prSet custT="1"/>
      <dgm:spPr/>
      <dgm:t>
        <a:bodyPr/>
        <a:lstStyle/>
        <a:p>
          <a:pPr rtl="0"/>
          <a:r>
            <a:rPr lang="en-US" sz="1800" dirty="0"/>
            <a:t>Create a performance improvement plan</a:t>
          </a:r>
        </a:p>
      </dgm:t>
    </dgm:pt>
    <dgm:pt modelId="{D069AC94-8240-4EDF-AF80-F7D3C7382390}" type="parTrans" cxnId="{6D58712D-F90E-42DE-8A59-1E108FD1201A}">
      <dgm:prSet/>
      <dgm:spPr/>
      <dgm:t>
        <a:bodyPr/>
        <a:lstStyle/>
        <a:p>
          <a:endParaRPr lang="en-US"/>
        </a:p>
      </dgm:t>
    </dgm:pt>
    <dgm:pt modelId="{4CF984EE-7F1C-41BE-B455-69DB695427D0}" type="sibTrans" cxnId="{6D58712D-F90E-42DE-8A59-1E108FD1201A}">
      <dgm:prSet/>
      <dgm:spPr/>
      <dgm:t>
        <a:bodyPr/>
        <a:lstStyle/>
        <a:p>
          <a:endParaRPr lang="en-US"/>
        </a:p>
      </dgm:t>
    </dgm:pt>
    <dgm:pt modelId="{D8ED77CD-5ACB-42B0-ACA8-65AD84184B6F}">
      <dgm:prSet custT="1"/>
      <dgm:spPr/>
      <dgm:t>
        <a:bodyPr/>
        <a:lstStyle/>
        <a:p>
          <a:pPr rtl="0"/>
          <a:r>
            <a:rPr lang="en-US" sz="1800" dirty="0"/>
            <a:t>Allow an opportunity for improvement</a:t>
          </a:r>
        </a:p>
      </dgm:t>
    </dgm:pt>
    <dgm:pt modelId="{4EF0D255-852B-46D9-B316-7C87E0D849B9}" type="parTrans" cxnId="{ED080479-318A-4C22-AA74-4109F97E76D5}">
      <dgm:prSet/>
      <dgm:spPr/>
      <dgm:t>
        <a:bodyPr/>
        <a:lstStyle/>
        <a:p>
          <a:endParaRPr lang="en-US"/>
        </a:p>
      </dgm:t>
    </dgm:pt>
    <dgm:pt modelId="{3099ABE8-FEAF-416C-863E-6628030BF25E}" type="sibTrans" cxnId="{ED080479-318A-4C22-AA74-4109F97E76D5}">
      <dgm:prSet/>
      <dgm:spPr/>
      <dgm:t>
        <a:bodyPr/>
        <a:lstStyle/>
        <a:p>
          <a:endParaRPr lang="en-US"/>
        </a:p>
      </dgm:t>
    </dgm:pt>
    <dgm:pt modelId="{BEDB39C8-21DD-4D9F-8AFE-1111D5263D04}">
      <dgm:prSet custT="1"/>
      <dgm:spPr/>
      <dgm:t>
        <a:bodyPr/>
        <a:lstStyle/>
        <a:p>
          <a:pPr rtl="0"/>
          <a:r>
            <a:rPr lang="en-US" sz="1800" b="0" dirty="0"/>
            <a:t>Notify the student of termination in writing and provide a copy of the termination notice to the Graduate School</a:t>
          </a:r>
        </a:p>
      </dgm:t>
    </dgm:pt>
    <dgm:pt modelId="{FB89D0D9-2848-4C6F-9E66-AA8CB399ED0C}" type="parTrans" cxnId="{F197D9CD-D620-4F5C-8C87-642B7096A30B}">
      <dgm:prSet/>
      <dgm:spPr/>
      <dgm:t>
        <a:bodyPr/>
        <a:lstStyle/>
        <a:p>
          <a:endParaRPr lang="en-US"/>
        </a:p>
      </dgm:t>
    </dgm:pt>
    <dgm:pt modelId="{82F10B95-560B-45AC-8280-519C7340570F}" type="sibTrans" cxnId="{F197D9CD-D620-4F5C-8C87-642B7096A30B}">
      <dgm:prSet/>
      <dgm:spPr/>
      <dgm:t>
        <a:bodyPr/>
        <a:lstStyle/>
        <a:p>
          <a:endParaRPr lang="en-US"/>
        </a:p>
      </dgm:t>
    </dgm:pt>
    <dgm:pt modelId="{36CCAE13-234F-41D3-BE84-6359BA697FA9}" type="pres">
      <dgm:prSet presAssocID="{E580EEFD-6C87-47DA-9FE2-5EFE4DBAA99E}" presName="linear" presStyleCnt="0">
        <dgm:presLayoutVars>
          <dgm:dir/>
          <dgm:resizeHandles val="exact"/>
        </dgm:presLayoutVars>
      </dgm:prSet>
      <dgm:spPr/>
    </dgm:pt>
    <dgm:pt modelId="{654F2152-70C9-4EC3-AAA1-01A69311C567}" type="pres">
      <dgm:prSet presAssocID="{C81D564D-D936-4B39-9EA8-9A5465977BB3}" presName="comp" presStyleCnt="0"/>
      <dgm:spPr/>
    </dgm:pt>
    <dgm:pt modelId="{06B9FC34-033C-462E-91EE-9549BE6D09AB}" type="pres">
      <dgm:prSet presAssocID="{C81D564D-D936-4B39-9EA8-9A5465977BB3}" presName="box" presStyleLbl="node1" presStyleIdx="0" presStyleCnt="1" custLinFactNeighborY="-1449"/>
      <dgm:spPr/>
    </dgm:pt>
    <dgm:pt modelId="{A54B33E2-A8C6-4C8E-8937-BA694D20529D}" type="pres">
      <dgm:prSet presAssocID="{C81D564D-D936-4B39-9EA8-9A5465977BB3}" presName="img" presStyleLbl="fgImgPlace1" presStyleIdx="0" presStyleCnt="1" custLinFactNeighborY="-468"/>
      <dgm:spPr>
        <a:blipFill rotWithShape="0">
          <a:blip xmlns:r="http://schemas.openxmlformats.org/officeDocument/2006/relationships" r:embed="rId1"/>
          <a:stretch>
            <a:fillRect/>
          </a:stretch>
        </a:blipFill>
      </dgm:spPr>
    </dgm:pt>
    <dgm:pt modelId="{723907A9-817A-459A-8DBA-7AE7D19D861B}" type="pres">
      <dgm:prSet presAssocID="{C81D564D-D936-4B39-9EA8-9A5465977BB3}" presName="text" presStyleLbl="node1" presStyleIdx="0" presStyleCnt="1">
        <dgm:presLayoutVars>
          <dgm:bulletEnabled val="1"/>
        </dgm:presLayoutVars>
      </dgm:prSet>
      <dgm:spPr/>
    </dgm:pt>
  </dgm:ptLst>
  <dgm:cxnLst>
    <dgm:cxn modelId="{33DF0F03-0D04-4AD5-9BD7-087AF773F712}" srcId="{C81D564D-D936-4B39-9EA8-9A5465977BB3}" destId="{26DC66E2-80E9-4B29-B97F-867AF6ABFCC8}" srcOrd="0" destOrd="0" parTransId="{0281CC39-1E57-40CD-AA43-5CDB3DF0013A}" sibTransId="{185331C4-D79B-4A59-9513-E199D83FFA63}"/>
    <dgm:cxn modelId="{51944807-29E2-4655-A608-9116AF374F2B}" type="presOf" srcId="{D8ED77CD-5ACB-42B0-ACA8-65AD84184B6F}" destId="{06B9FC34-033C-462E-91EE-9549BE6D09AB}" srcOrd="0" destOrd="3" presId="urn:microsoft.com/office/officeart/2005/8/layout/vList4#2"/>
    <dgm:cxn modelId="{672C9412-4C36-40B8-987F-61BD8A00E6F8}" type="presOf" srcId="{C81D564D-D936-4B39-9EA8-9A5465977BB3}" destId="{06B9FC34-033C-462E-91EE-9549BE6D09AB}" srcOrd="0" destOrd="0" presId="urn:microsoft.com/office/officeart/2005/8/layout/vList4#2"/>
    <dgm:cxn modelId="{AA1B9028-A35F-4227-B8D3-155E2714DFA6}" type="presOf" srcId="{EFCB197B-B9BD-4480-B7E4-10D08F023EC7}" destId="{723907A9-817A-459A-8DBA-7AE7D19D861B}" srcOrd="1" destOrd="5" presId="urn:microsoft.com/office/officeart/2005/8/layout/vList4#2"/>
    <dgm:cxn modelId="{6D58712D-F90E-42DE-8A59-1E108FD1201A}" srcId="{26DC66E2-80E9-4B29-B97F-867AF6ABFCC8}" destId="{452521EA-28CD-4576-AD7A-2BA0F6B8ACA3}" srcOrd="0" destOrd="0" parTransId="{D069AC94-8240-4EDF-AF80-F7D3C7382390}" sibTransId="{4CF984EE-7F1C-41BE-B455-69DB695427D0}"/>
    <dgm:cxn modelId="{4926D233-6C7F-49B2-B025-8B1D1F48E13B}" type="presOf" srcId="{E580EEFD-6C87-47DA-9FE2-5EFE4DBAA99E}" destId="{36CCAE13-234F-41D3-BE84-6359BA697FA9}" srcOrd="0" destOrd="0" presId="urn:microsoft.com/office/officeart/2005/8/layout/vList4#2"/>
    <dgm:cxn modelId="{05D55168-4E0C-4E26-8F3E-02441552FD94}" type="presOf" srcId="{26DC66E2-80E9-4B29-B97F-867AF6ABFCC8}" destId="{06B9FC34-033C-462E-91EE-9549BE6D09AB}" srcOrd="0" destOrd="1" presId="urn:microsoft.com/office/officeart/2005/8/layout/vList4#2"/>
    <dgm:cxn modelId="{359EF469-4A58-477E-8E66-726F3D06EFA1}" type="presOf" srcId="{26DC66E2-80E9-4B29-B97F-867AF6ABFCC8}" destId="{723907A9-817A-459A-8DBA-7AE7D19D861B}" srcOrd="1" destOrd="1" presId="urn:microsoft.com/office/officeart/2005/8/layout/vList4#2"/>
    <dgm:cxn modelId="{ED080479-318A-4C22-AA74-4109F97E76D5}" srcId="{26DC66E2-80E9-4B29-B97F-867AF6ABFCC8}" destId="{D8ED77CD-5ACB-42B0-ACA8-65AD84184B6F}" srcOrd="1" destOrd="0" parTransId="{4EF0D255-852B-46D9-B316-7C87E0D849B9}" sibTransId="{3099ABE8-FEAF-416C-863E-6628030BF25E}"/>
    <dgm:cxn modelId="{191F817E-80F3-477C-84AB-77B489105A0D}" type="presOf" srcId="{BEDB39C8-21DD-4D9F-8AFE-1111D5263D04}" destId="{723907A9-817A-459A-8DBA-7AE7D19D861B}" srcOrd="1" destOrd="4" presId="urn:microsoft.com/office/officeart/2005/8/layout/vList4#2"/>
    <dgm:cxn modelId="{1F9DBD8F-6E0B-4A50-B6A4-C91DF39EA80C}" type="presOf" srcId="{D8ED77CD-5ACB-42B0-ACA8-65AD84184B6F}" destId="{723907A9-817A-459A-8DBA-7AE7D19D861B}" srcOrd="1" destOrd="3" presId="urn:microsoft.com/office/officeart/2005/8/layout/vList4#2"/>
    <dgm:cxn modelId="{F3BB2C93-12DA-449A-9C65-2C62556DA172}" srcId="{E580EEFD-6C87-47DA-9FE2-5EFE4DBAA99E}" destId="{C81D564D-D936-4B39-9EA8-9A5465977BB3}" srcOrd="0" destOrd="0" parTransId="{C96B4907-05C5-4E40-9586-C34C4546B942}" sibTransId="{36F542EC-4D76-4162-BF14-E24D9EAF0EDD}"/>
    <dgm:cxn modelId="{AB2A2899-0CD8-4094-9225-3AC0378AEDBD}" type="presOf" srcId="{452521EA-28CD-4576-AD7A-2BA0F6B8ACA3}" destId="{723907A9-817A-459A-8DBA-7AE7D19D861B}" srcOrd="1" destOrd="2" presId="urn:microsoft.com/office/officeart/2005/8/layout/vList4#2"/>
    <dgm:cxn modelId="{639537AC-E288-48CE-B664-FD5F2679F652}" srcId="{C81D564D-D936-4B39-9EA8-9A5465977BB3}" destId="{EFCB197B-B9BD-4480-B7E4-10D08F023EC7}" srcOrd="1" destOrd="0" parTransId="{8DF0AD42-E7A0-4922-94FE-87974CEE1F07}" sibTransId="{CB9939F8-B9AD-4C11-B2E3-A1B9CDB077BB}"/>
    <dgm:cxn modelId="{1C9A5FAE-68F2-4C7C-B889-C1A8C704BC2F}" type="presOf" srcId="{EFCB197B-B9BD-4480-B7E4-10D08F023EC7}" destId="{06B9FC34-033C-462E-91EE-9549BE6D09AB}" srcOrd="0" destOrd="5" presId="urn:microsoft.com/office/officeart/2005/8/layout/vList4#2"/>
    <dgm:cxn modelId="{8E7799B7-95B9-4C30-82F2-7B6069648CAE}" type="presOf" srcId="{BEDB39C8-21DD-4D9F-8AFE-1111D5263D04}" destId="{06B9FC34-033C-462E-91EE-9549BE6D09AB}" srcOrd="0" destOrd="4" presId="urn:microsoft.com/office/officeart/2005/8/layout/vList4#2"/>
    <dgm:cxn modelId="{27C2BAC4-5B8E-493F-8C30-B0E9C2EAC4B6}" type="presOf" srcId="{452521EA-28CD-4576-AD7A-2BA0F6B8ACA3}" destId="{06B9FC34-033C-462E-91EE-9549BE6D09AB}" srcOrd="0" destOrd="2" presId="urn:microsoft.com/office/officeart/2005/8/layout/vList4#2"/>
    <dgm:cxn modelId="{F197D9CD-D620-4F5C-8C87-642B7096A30B}" srcId="{26DC66E2-80E9-4B29-B97F-867AF6ABFCC8}" destId="{BEDB39C8-21DD-4D9F-8AFE-1111D5263D04}" srcOrd="2" destOrd="0" parTransId="{FB89D0D9-2848-4C6F-9E66-AA8CB399ED0C}" sibTransId="{82F10B95-560B-45AC-8280-519C7340570F}"/>
    <dgm:cxn modelId="{CD74BEEB-253F-4242-A7CD-BA52617FFC92}" type="presOf" srcId="{C81D564D-D936-4B39-9EA8-9A5465977BB3}" destId="{723907A9-817A-459A-8DBA-7AE7D19D861B}" srcOrd="1" destOrd="0" presId="urn:microsoft.com/office/officeart/2005/8/layout/vList4#2"/>
    <dgm:cxn modelId="{98307C21-2664-4E2E-9198-CA3AFEB2F8EB}" type="presParOf" srcId="{36CCAE13-234F-41D3-BE84-6359BA697FA9}" destId="{654F2152-70C9-4EC3-AAA1-01A69311C567}" srcOrd="0" destOrd="0" presId="urn:microsoft.com/office/officeart/2005/8/layout/vList4#2"/>
    <dgm:cxn modelId="{84317930-B2E0-44F3-A0F2-216C8F7D9C37}" type="presParOf" srcId="{654F2152-70C9-4EC3-AAA1-01A69311C567}" destId="{06B9FC34-033C-462E-91EE-9549BE6D09AB}" srcOrd="0" destOrd="0" presId="urn:microsoft.com/office/officeart/2005/8/layout/vList4#2"/>
    <dgm:cxn modelId="{4AD1C81E-2613-47FB-BB40-8ABC54D9D69C}" type="presParOf" srcId="{654F2152-70C9-4EC3-AAA1-01A69311C567}" destId="{A54B33E2-A8C6-4C8E-8937-BA694D20529D}" srcOrd="1" destOrd="0" presId="urn:microsoft.com/office/officeart/2005/8/layout/vList4#2"/>
    <dgm:cxn modelId="{2AF36417-AB41-41FD-BEE3-CC04EE9361A0}" type="presParOf" srcId="{654F2152-70C9-4EC3-AAA1-01A69311C567}" destId="{723907A9-817A-459A-8DBA-7AE7D19D861B}" srcOrd="2" destOrd="0" presId="urn:microsoft.com/office/officeart/2005/8/layout/vList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C3C65DB-7191-40D8-A444-854297F0521B}"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2847C7C8-E599-4697-8C78-7837A08DC85C}">
      <dgm:prSet custT="1"/>
      <dgm:spPr/>
      <dgm:t>
        <a:bodyPr/>
        <a:lstStyle/>
        <a:p>
          <a:pPr rtl="0"/>
          <a:r>
            <a:rPr lang="en-US" sz="1600" b="1" dirty="0"/>
            <a:t>GA complaints should be addressed locally, by the supervisor’s office or unit, whenever possible</a:t>
          </a:r>
        </a:p>
      </dgm:t>
    </dgm:pt>
    <dgm:pt modelId="{19B7F2F6-A597-4F14-90BE-98951132F96F}" type="parTrans" cxnId="{D40F2AC6-FEDA-457B-994A-8A9FDC7B3A09}">
      <dgm:prSet/>
      <dgm:spPr/>
      <dgm:t>
        <a:bodyPr/>
        <a:lstStyle/>
        <a:p>
          <a:endParaRPr lang="en-US"/>
        </a:p>
      </dgm:t>
    </dgm:pt>
    <dgm:pt modelId="{00ECBAFD-7DCC-4D9D-ACFF-BE767242831E}" type="sibTrans" cxnId="{D40F2AC6-FEDA-457B-994A-8A9FDC7B3A09}">
      <dgm:prSet/>
      <dgm:spPr/>
      <dgm:t>
        <a:bodyPr/>
        <a:lstStyle/>
        <a:p>
          <a:endParaRPr lang="en-US"/>
        </a:p>
      </dgm:t>
    </dgm:pt>
    <dgm:pt modelId="{83B84A53-04E3-48BB-B069-804CE7B86D10}">
      <dgm:prSet custT="1"/>
      <dgm:spPr/>
      <dgm:t>
        <a:bodyPr/>
        <a:lstStyle/>
        <a:p>
          <a:pPr rtl="0"/>
          <a:r>
            <a:rPr lang="en-US" sz="1600" b="1" dirty="0"/>
            <a:t>At times, it may be necessary for a GA to file an appeal related to their position</a:t>
          </a:r>
        </a:p>
      </dgm:t>
    </dgm:pt>
    <dgm:pt modelId="{3E068E38-236F-4121-A9A0-E2717E3907A2}" type="parTrans" cxnId="{E041D2E3-F321-45AD-940F-FA5EBB9F2C9A}">
      <dgm:prSet/>
      <dgm:spPr/>
      <dgm:t>
        <a:bodyPr/>
        <a:lstStyle/>
        <a:p>
          <a:endParaRPr lang="en-US"/>
        </a:p>
      </dgm:t>
    </dgm:pt>
    <dgm:pt modelId="{F1113EBF-E366-45B5-BCA2-FB01DB378A4F}" type="sibTrans" cxnId="{E041D2E3-F321-45AD-940F-FA5EBB9F2C9A}">
      <dgm:prSet/>
      <dgm:spPr/>
      <dgm:t>
        <a:bodyPr/>
        <a:lstStyle/>
        <a:p>
          <a:endParaRPr lang="en-US"/>
        </a:p>
      </dgm:t>
    </dgm:pt>
    <dgm:pt modelId="{4883FB86-652F-4F3A-8E75-96135CDC5B7E}">
      <dgm:prSet custT="1"/>
      <dgm:spPr/>
      <dgm:t>
        <a:bodyPr/>
        <a:lstStyle/>
        <a:p>
          <a:pPr rtl="0"/>
          <a:r>
            <a:rPr lang="en-US" sz="1400" dirty="0"/>
            <a:t>GA-related disputes or concerns should be directed to the appointing officer who may intervene or refer the issue to the appropriate university office</a:t>
          </a:r>
        </a:p>
      </dgm:t>
    </dgm:pt>
    <dgm:pt modelId="{C32A86E3-88F9-4743-A557-8E2DF0395BD9}" type="parTrans" cxnId="{2F72C4E5-DCE3-480F-8E9F-39FFFB8476B5}">
      <dgm:prSet/>
      <dgm:spPr/>
      <dgm:t>
        <a:bodyPr/>
        <a:lstStyle/>
        <a:p>
          <a:endParaRPr lang="en-US"/>
        </a:p>
      </dgm:t>
    </dgm:pt>
    <dgm:pt modelId="{566F048B-7032-4BC4-BFCE-39D272F9493B}" type="sibTrans" cxnId="{2F72C4E5-DCE3-480F-8E9F-39FFFB8476B5}">
      <dgm:prSet/>
      <dgm:spPr/>
      <dgm:t>
        <a:bodyPr/>
        <a:lstStyle/>
        <a:p>
          <a:endParaRPr lang="en-US"/>
        </a:p>
      </dgm:t>
    </dgm:pt>
    <dgm:pt modelId="{A0C07C61-BD26-4969-B97D-7C4DEA6272A0}">
      <dgm:prSet custT="1"/>
      <dgm:spPr/>
      <dgm:t>
        <a:bodyPr/>
        <a:lstStyle/>
        <a:p>
          <a:pPr rtl="0"/>
          <a:r>
            <a:rPr lang="en-US" sz="1600" b="1" dirty="0"/>
            <a:t>Unresolved complaints may be appealed to the Graduate School</a:t>
          </a:r>
        </a:p>
      </dgm:t>
    </dgm:pt>
    <dgm:pt modelId="{2731CCC7-3D88-4A7E-9C59-F1C74DB00518}" type="parTrans" cxnId="{72293586-052A-4198-9B9B-5A5EB57B8FB7}">
      <dgm:prSet/>
      <dgm:spPr/>
      <dgm:t>
        <a:bodyPr/>
        <a:lstStyle/>
        <a:p>
          <a:endParaRPr lang="en-US"/>
        </a:p>
      </dgm:t>
    </dgm:pt>
    <dgm:pt modelId="{E14A6035-857E-4CD0-895D-6C20F9418C91}" type="sibTrans" cxnId="{72293586-052A-4198-9B9B-5A5EB57B8FB7}">
      <dgm:prSet/>
      <dgm:spPr/>
      <dgm:t>
        <a:bodyPr/>
        <a:lstStyle/>
        <a:p>
          <a:endParaRPr lang="en-US"/>
        </a:p>
      </dgm:t>
    </dgm:pt>
    <dgm:pt modelId="{23298338-1BF1-4BDB-96AF-531CAC6F6D81}" type="pres">
      <dgm:prSet presAssocID="{4C3C65DB-7191-40D8-A444-854297F0521B}" presName="arrowDiagram" presStyleCnt="0">
        <dgm:presLayoutVars>
          <dgm:chMax val="5"/>
          <dgm:dir/>
          <dgm:resizeHandles val="exact"/>
        </dgm:presLayoutVars>
      </dgm:prSet>
      <dgm:spPr/>
    </dgm:pt>
    <dgm:pt modelId="{C97A8443-1421-4469-9113-592F183395E1}" type="pres">
      <dgm:prSet presAssocID="{4C3C65DB-7191-40D8-A444-854297F0521B}" presName="arrow" presStyleLbl="bgShp" presStyleIdx="0" presStyleCnt="1" custLinFactNeighborY="-1712"/>
      <dgm:spPr/>
    </dgm:pt>
    <dgm:pt modelId="{AB9A4D25-E522-4585-B5BB-3A4FE626F53E}" type="pres">
      <dgm:prSet presAssocID="{4C3C65DB-7191-40D8-A444-854297F0521B}" presName="arrowDiagram3" presStyleCnt="0"/>
      <dgm:spPr/>
    </dgm:pt>
    <dgm:pt modelId="{5F45B5EF-A407-4707-B8F1-3DD9B799FC30}" type="pres">
      <dgm:prSet presAssocID="{2847C7C8-E599-4697-8C78-7837A08DC85C}" presName="bullet3a" presStyleLbl="node1" presStyleIdx="0" presStyleCnt="3"/>
      <dgm:spPr>
        <a:solidFill>
          <a:srgbClr val="C00000"/>
        </a:solidFill>
      </dgm:spPr>
    </dgm:pt>
    <dgm:pt modelId="{96B7DD04-6355-4537-BF64-D63C6DA2F60A}" type="pres">
      <dgm:prSet presAssocID="{2847C7C8-E599-4697-8C78-7837A08DC85C}" presName="textBox3a" presStyleLbl="revTx" presStyleIdx="0" presStyleCnt="3" custScaleX="111513" custScaleY="80274" custLinFactNeighborX="-10859" custLinFactNeighborY="969">
        <dgm:presLayoutVars>
          <dgm:bulletEnabled val="1"/>
        </dgm:presLayoutVars>
      </dgm:prSet>
      <dgm:spPr/>
    </dgm:pt>
    <dgm:pt modelId="{A5D50A55-B607-4F6A-921A-00AD61FECBAC}" type="pres">
      <dgm:prSet presAssocID="{83B84A53-04E3-48BB-B069-804CE7B86D10}" presName="bullet3b" presStyleLbl="node1" presStyleIdx="1" presStyleCnt="3" custLinFactX="26517" custLinFactNeighborX="100000" custLinFactNeighborY="-88495"/>
      <dgm:spPr>
        <a:solidFill>
          <a:srgbClr val="C00000"/>
        </a:solidFill>
      </dgm:spPr>
    </dgm:pt>
    <dgm:pt modelId="{4A438598-ED11-455C-AF4A-AE4D443A7951}" type="pres">
      <dgm:prSet presAssocID="{83B84A53-04E3-48BB-B069-804CE7B86D10}" presName="textBox3b" presStyleLbl="revTx" presStyleIdx="1" presStyleCnt="3" custScaleX="108025" custScaleY="111057">
        <dgm:presLayoutVars>
          <dgm:bulletEnabled val="1"/>
        </dgm:presLayoutVars>
      </dgm:prSet>
      <dgm:spPr/>
    </dgm:pt>
    <dgm:pt modelId="{9279F8ED-7DF2-466B-BC72-A4E51A75477B}" type="pres">
      <dgm:prSet presAssocID="{A0C07C61-BD26-4969-B97D-7C4DEA6272A0}" presName="bullet3c" presStyleLbl="node1" presStyleIdx="2" presStyleCnt="3" custLinFactNeighborX="95014" custLinFactNeighborY="-61645"/>
      <dgm:spPr>
        <a:solidFill>
          <a:srgbClr val="C00000"/>
        </a:solidFill>
      </dgm:spPr>
    </dgm:pt>
    <dgm:pt modelId="{05A5F57F-7C06-428C-8869-383EA9713A90}" type="pres">
      <dgm:prSet presAssocID="{A0C07C61-BD26-4969-B97D-7C4DEA6272A0}" presName="textBox3c" presStyleLbl="revTx" presStyleIdx="2" presStyleCnt="3" custScaleY="43821" custLinFactNeighborY="-28899">
        <dgm:presLayoutVars>
          <dgm:bulletEnabled val="1"/>
        </dgm:presLayoutVars>
      </dgm:prSet>
      <dgm:spPr/>
    </dgm:pt>
  </dgm:ptLst>
  <dgm:cxnLst>
    <dgm:cxn modelId="{50BA9C24-BECD-4CDC-BA13-8BA1BFE6F2F3}" type="presOf" srcId="{A0C07C61-BD26-4969-B97D-7C4DEA6272A0}" destId="{05A5F57F-7C06-428C-8869-383EA9713A90}" srcOrd="0" destOrd="0" presId="urn:microsoft.com/office/officeart/2005/8/layout/arrow2"/>
    <dgm:cxn modelId="{C2CA062D-6652-498D-9B03-40CFCCFA753F}" type="presOf" srcId="{4C3C65DB-7191-40D8-A444-854297F0521B}" destId="{23298338-1BF1-4BDB-96AF-531CAC6F6D81}" srcOrd="0" destOrd="0" presId="urn:microsoft.com/office/officeart/2005/8/layout/arrow2"/>
    <dgm:cxn modelId="{B1685247-F0B8-484B-872B-7A5E99C3FA46}" type="presOf" srcId="{2847C7C8-E599-4697-8C78-7837A08DC85C}" destId="{96B7DD04-6355-4537-BF64-D63C6DA2F60A}" srcOrd="0" destOrd="0" presId="urn:microsoft.com/office/officeart/2005/8/layout/arrow2"/>
    <dgm:cxn modelId="{72293586-052A-4198-9B9B-5A5EB57B8FB7}" srcId="{4C3C65DB-7191-40D8-A444-854297F0521B}" destId="{A0C07C61-BD26-4969-B97D-7C4DEA6272A0}" srcOrd="2" destOrd="0" parTransId="{2731CCC7-3D88-4A7E-9C59-F1C74DB00518}" sibTransId="{E14A6035-857E-4CD0-895D-6C20F9418C91}"/>
    <dgm:cxn modelId="{1CE9FEB3-BB5F-4B4D-90F7-7153FEDD8A86}" type="presOf" srcId="{83B84A53-04E3-48BB-B069-804CE7B86D10}" destId="{4A438598-ED11-455C-AF4A-AE4D443A7951}" srcOrd="0" destOrd="0" presId="urn:microsoft.com/office/officeart/2005/8/layout/arrow2"/>
    <dgm:cxn modelId="{D40F2AC6-FEDA-457B-994A-8A9FDC7B3A09}" srcId="{4C3C65DB-7191-40D8-A444-854297F0521B}" destId="{2847C7C8-E599-4697-8C78-7837A08DC85C}" srcOrd="0" destOrd="0" parTransId="{19B7F2F6-A597-4F14-90BE-98951132F96F}" sibTransId="{00ECBAFD-7DCC-4D9D-ACFF-BE767242831E}"/>
    <dgm:cxn modelId="{E041D2E3-F321-45AD-940F-FA5EBB9F2C9A}" srcId="{4C3C65DB-7191-40D8-A444-854297F0521B}" destId="{83B84A53-04E3-48BB-B069-804CE7B86D10}" srcOrd="1" destOrd="0" parTransId="{3E068E38-236F-4121-A9A0-E2717E3907A2}" sibTransId="{F1113EBF-E366-45B5-BCA2-FB01DB378A4F}"/>
    <dgm:cxn modelId="{2F72C4E5-DCE3-480F-8E9F-39FFFB8476B5}" srcId="{83B84A53-04E3-48BB-B069-804CE7B86D10}" destId="{4883FB86-652F-4F3A-8E75-96135CDC5B7E}" srcOrd="0" destOrd="0" parTransId="{C32A86E3-88F9-4743-A557-8E2DF0395BD9}" sibTransId="{566F048B-7032-4BC4-BFCE-39D272F9493B}"/>
    <dgm:cxn modelId="{79BBCDEB-192A-414C-BF9D-7EB37665A3BB}" type="presOf" srcId="{4883FB86-652F-4F3A-8E75-96135CDC5B7E}" destId="{4A438598-ED11-455C-AF4A-AE4D443A7951}" srcOrd="0" destOrd="1" presId="urn:microsoft.com/office/officeart/2005/8/layout/arrow2"/>
    <dgm:cxn modelId="{7661533D-3026-4C53-B04E-8C5AC0598F47}" type="presParOf" srcId="{23298338-1BF1-4BDB-96AF-531CAC6F6D81}" destId="{C97A8443-1421-4469-9113-592F183395E1}" srcOrd="0" destOrd="0" presId="urn:microsoft.com/office/officeart/2005/8/layout/arrow2"/>
    <dgm:cxn modelId="{382630C9-D2E5-4670-932A-C118E29F34AE}" type="presParOf" srcId="{23298338-1BF1-4BDB-96AF-531CAC6F6D81}" destId="{AB9A4D25-E522-4585-B5BB-3A4FE626F53E}" srcOrd="1" destOrd="0" presId="urn:microsoft.com/office/officeart/2005/8/layout/arrow2"/>
    <dgm:cxn modelId="{7F803FE7-4B06-42A5-9C4E-6C3392E2842E}" type="presParOf" srcId="{AB9A4D25-E522-4585-B5BB-3A4FE626F53E}" destId="{5F45B5EF-A407-4707-B8F1-3DD9B799FC30}" srcOrd="0" destOrd="0" presId="urn:microsoft.com/office/officeart/2005/8/layout/arrow2"/>
    <dgm:cxn modelId="{2137E187-7C0B-4E5D-A97A-1E83D9659FBF}" type="presParOf" srcId="{AB9A4D25-E522-4585-B5BB-3A4FE626F53E}" destId="{96B7DD04-6355-4537-BF64-D63C6DA2F60A}" srcOrd="1" destOrd="0" presId="urn:microsoft.com/office/officeart/2005/8/layout/arrow2"/>
    <dgm:cxn modelId="{B4DE12BF-312A-4F6C-96BE-E4408409756D}" type="presParOf" srcId="{AB9A4D25-E522-4585-B5BB-3A4FE626F53E}" destId="{A5D50A55-B607-4F6A-921A-00AD61FECBAC}" srcOrd="2" destOrd="0" presId="urn:microsoft.com/office/officeart/2005/8/layout/arrow2"/>
    <dgm:cxn modelId="{D0034B56-1E66-4AB1-8DDE-7A3EF5ED2A78}" type="presParOf" srcId="{AB9A4D25-E522-4585-B5BB-3A4FE626F53E}" destId="{4A438598-ED11-455C-AF4A-AE4D443A7951}" srcOrd="3" destOrd="0" presId="urn:microsoft.com/office/officeart/2005/8/layout/arrow2"/>
    <dgm:cxn modelId="{60516474-1902-4E4E-A9EB-256982C5BE7C}" type="presParOf" srcId="{AB9A4D25-E522-4585-B5BB-3A4FE626F53E}" destId="{9279F8ED-7DF2-466B-BC72-A4E51A75477B}" srcOrd="4" destOrd="0" presId="urn:microsoft.com/office/officeart/2005/8/layout/arrow2"/>
    <dgm:cxn modelId="{AB4F8DAE-6211-4D2F-9F62-5E322844B5A6}" type="presParOf" srcId="{AB9A4D25-E522-4585-B5BB-3A4FE626F53E}" destId="{05A5F57F-7C06-428C-8869-383EA9713A90}"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616ABB0-B386-4C9B-9496-B301107B3FB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7590488-0738-46C7-87F9-7A8691506B24}">
      <dgm:prSet/>
      <dgm:spPr>
        <a:solidFill>
          <a:srgbClr val="002060"/>
        </a:solidFill>
      </dgm:spPr>
      <dgm:t>
        <a:bodyPr/>
        <a:lstStyle/>
        <a:p>
          <a:pPr rtl="0"/>
          <a:r>
            <a:rPr lang="en-US" b="1" dirty="0"/>
            <a:t>Do…</a:t>
          </a:r>
        </a:p>
      </dgm:t>
    </dgm:pt>
    <dgm:pt modelId="{C9B2E103-195F-49CF-B42F-1B1DF598CB7D}" type="parTrans" cxnId="{3A951CAB-4112-4758-AFDA-F39E6E89946C}">
      <dgm:prSet/>
      <dgm:spPr/>
      <dgm:t>
        <a:bodyPr/>
        <a:lstStyle/>
        <a:p>
          <a:endParaRPr lang="en-US"/>
        </a:p>
      </dgm:t>
    </dgm:pt>
    <dgm:pt modelId="{02072C1F-B75C-4203-9343-394F0D9F603C}" type="sibTrans" cxnId="{3A951CAB-4112-4758-AFDA-F39E6E89946C}">
      <dgm:prSet/>
      <dgm:spPr/>
      <dgm:t>
        <a:bodyPr/>
        <a:lstStyle/>
        <a:p>
          <a:endParaRPr lang="en-US"/>
        </a:p>
      </dgm:t>
    </dgm:pt>
    <dgm:pt modelId="{EAA7A921-BEBE-4D2D-9AB3-E5C8BF7A647D}">
      <dgm:prSet/>
      <dgm:spPr/>
      <dgm:t>
        <a:bodyPr/>
        <a:lstStyle/>
        <a:p>
          <a:pPr rtl="0"/>
          <a:r>
            <a:rPr lang="en-US" dirty="0"/>
            <a:t>Ask questions when needed</a:t>
          </a:r>
        </a:p>
      </dgm:t>
    </dgm:pt>
    <dgm:pt modelId="{0633D067-1CD4-48FB-AEAE-1F1EE36B2316}" type="parTrans" cxnId="{F3984CB1-B691-4456-A0EB-9FD69A2DDA80}">
      <dgm:prSet/>
      <dgm:spPr/>
      <dgm:t>
        <a:bodyPr/>
        <a:lstStyle/>
        <a:p>
          <a:endParaRPr lang="en-US"/>
        </a:p>
      </dgm:t>
    </dgm:pt>
    <dgm:pt modelId="{4265D3D6-E40E-48AC-AC0E-58F2A41A3751}" type="sibTrans" cxnId="{F3984CB1-B691-4456-A0EB-9FD69A2DDA80}">
      <dgm:prSet/>
      <dgm:spPr/>
      <dgm:t>
        <a:bodyPr/>
        <a:lstStyle/>
        <a:p>
          <a:endParaRPr lang="en-US"/>
        </a:p>
      </dgm:t>
    </dgm:pt>
    <dgm:pt modelId="{3D74886D-A613-433D-9501-BB0A37D31AAD}">
      <dgm:prSet/>
      <dgm:spPr/>
      <dgm:t>
        <a:bodyPr/>
        <a:lstStyle/>
        <a:p>
          <a:pPr rtl="0"/>
          <a:r>
            <a:rPr lang="en-US" dirty="0"/>
            <a:t>Become informed of unit/office cultures</a:t>
          </a:r>
        </a:p>
      </dgm:t>
    </dgm:pt>
    <dgm:pt modelId="{61EDBAF2-7FD0-43C3-B1F2-1A1A5CF9B748}" type="parTrans" cxnId="{B471D239-0BFC-4E95-91BB-1A979F369BC4}">
      <dgm:prSet/>
      <dgm:spPr/>
      <dgm:t>
        <a:bodyPr/>
        <a:lstStyle/>
        <a:p>
          <a:endParaRPr lang="en-US"/>
        </a:p>
      </dgm:t>
    </dgm:pt>
    <dgm:pt modelId="{719AF366-81E8-4A6D-90BA-79EE41643A36}" type="sibTrans" cxnId="{B471D239-0BFC-4E95-91BB-1A979F369BC4}">
      <dgm:prSet/>
      <dgm:spPr/>
      <dgm:t>
        <a:bodyPr/>
        <a:lstStyle/>
        <a:p>
          <a:endParaRPr lang="en-US"/>
        </a:p>
      </dgm:t>
    </dgm:pt>
    <dgm:pt modelId="{DBDEB087-8125-465E-BE5F-B2F2295DA99E}">
      <dgm:prSet/>
      <dgm:spPr/>
      <dgm:t>
        <a:bodyPr/>
        <a:lstStyle/>
        <a:p>
          <a:pPr rtl="0"/>
          <a:r>
            <a:rPr lang="en-US" dirty="0"/>
            <a:t>Communicate professionally</a:t>
          </a:r>
        </a:p>
      </dgm:t>
    </dgm:pt>
    <dgm:pt modelId="{57A9497E-5254-4547-AF15-0F698D7A688C}" type="parTrans" cxnId="{34D86423-2AD8-4DC9-9F24-91C3C6904317}">
      <dgm:prSet/>
      <dgm:spPr/>
      <dgm:t>
        <a:bodyPr/>
        <a:lstStyle/>
        <a:p>
          <a:endParaRPr lang="en-US"/>
        </a:p>
      </dgm:t>
    </dgm:pt>
    <dgm:pt modelId="{970CC8CE-E08C-44B1-B2E0-698C58104D58}" type="sibTrans" cxnId="{34D86423-2AD8-4DC9-9F24-91C3C6904317}">
      <dgm:prSet/>
      <dgm:spPr/>
      <dgm:t>
        <a:bodyPr/>
        <a:lstStyle/>
        <a:p>
          <a:endParaRPr lang="en-US"/>
        </a:p>
      </dgm:t>
    </dgm:pt>
    <dgm:pt modelId="{D5F3CE9F-7B2E-4005-A4D2-24A407C1C24E}">
      <dgm:prSet/>
      <dgm:spPr/>
      <dgm:t>
        <a:bodyPr/>
        <a:lstStyle/>
        <a:p>
          <a:pPr rtl="0"/>
          <a:r>
            <a:rPr lang="en-US" dirty="0"/>
            <a:t>Take initiative – go ‘above and beyond’</a:t>
          </a:r>
        </a:p>
      </dgm:t>
    </dgm:pt>
    <dgm:pt modelId="{96238B1E-B765-4BA1-AB44-D9EA36544596}" type="parTrans" cxnId="{4A881813-D44E-467D-929C-BEE12E1756A9}">
      <dgm:prSet/>
      <dgm:spPr/>
      <dgm:t>
        <a:bodyPr/>
        <a:lstStyle/>
        <a:p>
          <a:endParaRPr lang="en-US"/>
        </a:p>
      </dgm:t>
    </dgm:pt>
    <dgm:pt modelId="{9C7F016B-55B0-42C5-A7EA-00F0D4845498}" type="sibTrans" cxnId="{4A881813-D44E-467D-929C-BEE12E1756A9}">
      <dgm:prSet/>
      <dgm:spPr/>
      <dgm:t>
        <a:bodyPr/>
        <a:lstStyle/>
        <a:p>
          <a:endParaRPr lang="en-US"/>
        </a:p>
      </dgm:t>
    </dgm:pt>
    <dgm:pt modelId="{2D537AAB-9F6A-40E4-986F-D0B5938C77BD}">
      <dgm:prSet/>
      <dgm:spPr/>
      <dgm:t>
        <a:bodyPr/>
        <a:lstStyle/>
        <a:p>
          <a:pPr rtl="0"/>
          <a:r>
            <a:rPr lang="en-US" dirty="0"/>
            <a:t>Seek out opportunities to build skills and abilities</a:t>
          </a:r>
        </a:p>
      </dgm:t>
    </dgm:pt>
    <dgm:pt modelId="{074BD8BF-BE08-4A49-9E12-C7B1E21D7C41}" type="parTrans" cxnId="{F1B2D58A-0648-4F51-B8A1-BC71BF69BD44}">
      <dgm:prSet/>
      <dgm:spPr/>
      <dgm:t>
        <a:bodyPr/>
        <a:lstStyle/>
        <a:p>
          <a:endParaRPr lang="en-US"/>
        </a:p>
      </dgm:t>
    </dgm:pt>
    <dgm:pt modelId="{8D97F263-C8CF-488C-8BAB-DF483BE75D6C}" type="sibTrans" cxnId="{F1B2D58A-0648-4F51-B8A1-BC71BF69BD44}">
      <dgm:prSet/>
      <dgm:spPr/>
      <dgm:t>
        <a:bodyPr/>
        <a:lstStyle/>
        <a:p>
          <a:endParaRPr lang="en-US"/>
        </a:p>
      </dgm:t>
    </dgm:pt>
    <dgm:pt modelId="{5EE27B81-6FF4-41BA-89F0-3C3DCCBE6D3C}">
      <dgm:prSet/>
      <dgm:spPr/>
      <dgm:t>
        <a:bodyPr/>
        <a:lstStyle/>
        <a:p>
          <a:pPr rtl="0"/>
          <a:r>
            <a:rPr lang="en-US" dirty="0"/>
            <a:t>Ask what else you could do to help</a:t>
          </a:r>
        </a:p>
      </dgm:t>
    </dgm:pt>
    <dgm:pt modelId="{28F78003-A4BB-43BA-ABC0-5A3EB8FD4512}" type="parTrans" cxnId="{365CC996-F3C0-4ACE-809C-940FFD62CEA4}">
      <dgm:prSet/>
      <dgm:spPr/>
      <dgm:t>
        <a:bodyPr/>
        <a:lstStyle/>
        <a:p>
          <a:endParaRPr lang="en-US"/>
        </a:p>
      </dgm:t>
    </dgm:pt>
    <dgm:pt modelId="{DA143A38-3130-43EA-A68A-D5D88F27A112}" type="sibTrans" cxnId="{365CC996-F3C0-4ACE-809C-940FFD62CEA4}">
      <dgm:prSet/>
      <dgm:spPr/>
      <dgm:t>
        <a:bodyPr/>
        <a:lstStyle/>
        <a:p>
          <a:endParaRPr lang="en-US"/>
        </a:p>
      </dgm:t>
    </dgm:pt>
    <dgm:pt modelId="{7D46346E-DF6E-4C2E-A1BE-8B2B483D32DF}">
      <dgm:prSet/>
      <dgm:spPr/>
      <dgm:t>
        <a:bodyPr/>
        <a:lstStyle/>
        <a:p>
          <a:pPr rtl="0"/>
          <a:r>
            <a:rPr lang="en-US" dirty="0"/>
            <a:t>Follow GVSU policies and procedures</a:t>
          </a:r>
        </a:p>
      </dgm:t>
    </dgm:pt>
    <dgm:pt modelId="{0DC1D748-68C4-453F-8E9E-0354EA86AD86}" type="parTrans" cxnId="{B07457C2-115C-4EF9-A9C5-0226D49F60CE}">
      <dgm:prSet/>
      <dgm:spPr/>
      <dgm:t>
        <a:bodyPr/>
        <a:lstStyle/>
        <a:p>
          <a:endParaRPr lang="en-US"/>
        </a:p>
      </dgm:t>
    </dgm:pt>
    <dgm:pt modelId="{B150E1E8-0546-4D8D-BDD5-B9EBF614D3EF}" type="sibTrans" cxnId="{B07457C2-115C-4EF9-A9C5-0226D49F60CE}">
      <dgm:prSet/>
      <dgm:spPr/>
      <dgm:t>
        <a:bodyPr/>
        <a:lstStyle/>
        <a:p>
          <a:endParaRPr lang="en-US"/>
        </a:p>
      </dgm:t>
    </dgm:pt>
    <dgm:pt modelId="{4BBF23DE-AD9A-4E91-9710-3FBCD65D70C1}">
      <dgm:prSet/>
      <dgm:spPr/>
      <dgm:t>
        <a:bodyPr/>
        <a:lstStyle/>
        <a:p>
          <a:pPr rtl="0"/>
          <a:r>
            <a:rPr lang="en-US" dirty="0"/>
            <a:t>Be professional in your job</a:t>
          </a:r>
        </a:p>
      </dgm:t>
    </dgm:pt>
    <dgm:pt modelId="{48F71317-E0C9-4711-802D-47366717EB60}" type="parTrans" cxnId="{B0A9F7F8-68D5-4470-8CE6-D68F58B8967B}">
      <dgm:prSet/>
      <dgm:spPr/>
      <dgm:t>
        <a:bodyPr/>
        <a:lstStyle/>
        <a:p>
          <a:endParaRPr lang="en-US"/>
        </a:p>
      </dgm:t>
    </dgm:pt>
    <dgm:pt modelId="{24601B95-7058-4499-9660-2D01B9FEDEC5}" type="sibTrans" cxnId="{B0A9F7F8-68D5-4470-8CE6-D68F58B8967B}">
      <dgm:prSet/>
      <dgm:spPr/>
      <dgm:t>
        <a:bodyPr/>
        <a:lstStyle/>
        <a:p>
          <a:endParaRPr lang="en-US"/>
        </a:p>
      </dgm:t>
    </dgm:pt>
    <dgm:pt modelId="{FCD480FB-290D-42B3-BC05-92C0C4C0CA3A}">
      <dgm:prSet/>
      <dgm:spPr/>
      <dgm:t>
        <a:bodyPr/>
        <a:lstStyle/>
        <a:p>
          <a:pPr rtl="0"/>
          <a:r>
            <a:rPr lang="en-US" dirty="0"/>
            <a:t>Get to know your supervisor</a:t>
          </a:r>
        </a:p>
      </dgm:t>
    </dgm:pt>
    <dgm:pt modelId="{C222B26C-E492-4838-AE01-B2D791D5AF4E}" type="parTrans" cxnId="{D6C4E439-E233-4110-8636-1ADDF3ABA7AC}">
      <dgm:prSet/>
      <dgm:spPr/>
      <dgm:t>
        <a:bodyPr/>
        <a:lstStyle/>
        <a:p>
          <a:endParaRPr lang="en-US"/>
        </a:p>
      </dgm:t>
    </dgm:pt>
    <dgm:pt modelId="{01B11425-2ED1-4913-976E-164FD30B697F}" type="sibTrans" cxnId="{D6C4E439-E233-4110-8636-1ADDF3ABA7AC}">
      <dgm:prSet/>
      <dgm:spPr/>
      <dgm:t>
        <a:bodyPr/>
        <a:lstStyle/>
        <a:p>
          <a:endParaRPr lang="en-US"/>
        </a:p>
      </dgm:t>
    </dgm:pt>
    <dgm:pt modelId="{A142B7E1-5610-419A-BFB8-D717F607133D}">
      <dgm:prSet/>
      <dgm:spPr/>
      <dgm:t>
        <a:bodyPr/>
        <a:lstStyle/>
        <a:p>
          <a:pPr rtl="0"/>
          <a:r>
            <a:rPr lang="en-US" dirty="0"/>
            <a:t>Fulfill your contract hours</a:t>
          </a:r>
        </a:p>
      </dgm:t>
    </dgm:pt>
    <dgm:pt modelId="{7AE1FFB9-2CD1-473B-B6FC-0E8F8A3D5F48}" type="parTrans" cxnId="{46F7FD31-BF8E-40A1-856B-47E8ACF084D6}">
      <dgm:prSet/>
      <dgm:spPr/>
      <dgm:t>
        <a:bodyPr/>
        <a:lstStyle/>
        <a:p>
          <a:endParaRPr lang="en-US"/>
        </a:p>
      </dgm:t>
    </dgm:pt>
    <dgm:pt modelId="{71A73A1B-A839-462F-B553-061E662700FA}" type="sibTrans" cxnId="{46F7FD31-BF8E-40A1-856B-47E8ACF084D6}">
      <dgm:prSet/>
      <dgm:spPr/>
      <dgm:t>
        <a:bodyPr/>
        <a:lstStyle/>
        <a:p>
          <a:endParaRPr lang="en-US"/>
        </a:p>
      </dgm:t>
    </dgm:pt>
    <dgm:pt modelId="{A28CFFBB-11CA-406F-B63C-DB7748954522}">
      <dgm:prSet/>
      <dgm:spPr>
        <a:solidFill>
          <a:srgbClr val="C00000"/>
        </a:solidFill>
      </dgm:spPr>
      <dgm:t>
        <a:bodyPr/>
        <a:lstStyle/>
        <a:p>
          <a:pPr rtl="0"/>
          <a:r>
            <a:rPr lang="en-US" b="1" dirty="0"/>
            <a:t>Don’t…</a:t>
          </a:r>
        </a:p>
      </dgm:t>
    </dgm:pt>
    <dgm:pt modelId="{67BD30FA-7F1B-4331-968C-65CE310E5DC7}" type="parTrans" cxnId="{AC782F87-147A-4655-A9B6-B86F538FA888}">
      <dgm:prSet/>
      <dgm:spPr/>
      <dgm:t>
        <a:bodyPr/>
        <a:lstStyle/>
        <a:p>
          <a:endParaRPr lang="en-US"/>
        </a:p>
      </dgm:t>
    </dgm:pt>
    <dgm:pt modelId="{F7190330-F8D8-44B2-8E6F-0906A071CD0C}" type="sibTrans" cxnId="{AC782F87-147A-4655-A9B6-B86F538FA888}">
      <dgm:prSet/>
      <dgm:spPr/>
      <dgm:t>
        <a:bodyPr/>
        <a:lstStyle/>
        <a:p>
          <a:endParaRPr lang="en-US"/>
        </a:p>
      </dgm:t>
    </dgm:pt>
    <dgm:pt modelId="{AB8B9C4C-A216-4718-AE93-95787D2114D4}">
      <dgm:prSet/>
      <dgm:spPr/>
      <dgm:t>
        <a:bodyPr/>
        <a:lstStyle/>
        <a:p>
          <a:pPr rtl="0"/>
          <a:r>
            <a:rPr lang="en-US" dirty="0"/>
            <a:t>Do the bare minimum to get by, make sure to exceed expectations</a:t>
          </a:r>
        </a:p>
      </dgm:t>
    </dgm:pt>
    <dgm:pt modelId="{CE450D20-492E-4119-ABB7-27AEFDBDE6B6}" type="parTrans" cxnId="{AC6B72A3-0CE9-475A-84BC-7244D33E1F9A}">
      <dgm:prSet/>
      <dgm:spPr/>
      <dgm:t>
        <a:bodyPr/>
        <a:lstStyle/>
        <a:p>
          <a:endParaRPr lang="en-US"/>
        </a:p>
      </dgm:t>
    </dgm:pt>
    <dgm:pt modelId="{C2E67ED7-31E0-49F6-A8A9-A5C4DE546198}" type="sibTrans" cxnId="{AC6B72A3-0CE9-475A-84BC-7244D33E1F9A}">
      <dgm:prSet/>
      <dgm:spPr/>
      <dgm:t>
        <a:bodyPr/>
        <a:lstStyle/>
        <a:p>
          <a:endParaRPr lang="en-US"/>
        </a:p>
      </dgm:t>
    </dgm:pt>
    <dgm:pt modelId="{F6803395-837B-48CB-9490-6D8C49BB308A}">
      <dgm:prSet/>
      <dgm:spPr/>
      <dgm:t>
        <a:bodyPr/>
        <a:lstStyle/>
        <a:p>
          <a:pPr rtl="0"/>
          <a:r>
            <a:rPr lang="en-US" dirty="0"/>
            <a:t>Ignore rules and procedures in your office, unit, classroom, laboratory</a:t>
          </a:r>
        </a:p>
      </dgm:t>
    </dgm:pt>
    <dgm:pt modelId="{F223F0B2-E25D-4419-BC3B-54D7689F63DC}" type="parTrans" cxnId="{BD892BF9-0C0F-4EC2-AE7B-7AC5EF4423A6}">
      <dgm:prSet/>
      <dgm:spPr/>
      <dgm:t>
        <a:bodyPr/>
        <a:lstStyle/>
        <a:p>
          <a:endParaRPr lang="en-US"/>
        </a:p>
      </dgm:t>
    </dgm:pt>
    <dgm:pt modelId="{5D6EFFDC-1D95-474D-965D-5C05E76A2279}" type="sibTrans" cxnId="{BD892BF9-0C0F-4EC2-AE7B-7AC5EF4423A6}">
      <dgm:prSet/>
      <dgm:spPr/>
      <dgm:t>
        <a:bodyPr/>
        <a:lstStyle/>
        <a:p>
          <a:endParaRPr lang="en-US"/>
        </a:p>
      </dgm:t>
    </dgm:pt>
    <dgm:pt modelId="{7ECB9C4D-54EB-4A42-ABD1-6BE822B4665B}">
      <dgm:prSet/>
      <dgm:spPr/>
      <dgm:t>
        <a:bodyPr/>
        <a:lstStyle/>
        <a:p>
          <a:pPr rtl="0"/>
          <a:r>
            <a:rPr lang="en-US" dirty="0"/>
            <a:t>Skip on your contract hours; a GA is not a scholarship</a:t>
          </a:r>
        </a:p>
      </dgm:t>
    </dgm:pt>
    <dgm:pt modelId="{4FB15465-0EB9-4501-866A-5DF14B50471B}" type="parTrans" cxnId="{3B1B8BA9-B022-4799-A776-04B0881378C8}">
      <dgm:prSet/>
      <dgm:spPr/>
      <dgm:t>
        <a:bodyPr/>
        <a:lstStyle/>
        <a:p>
          <a:endParaRPr lang="en-US"/>
        </a:p>
      </dgm:t>
    </dgm:pt>
    <dgm:pt modelId="{FD597DAF-4C72-4B41-94CB-9DBD007C3620}" type="sibTrans" cxnId="{3B1B8BA9-B022-4799-A776-04B0881378C8}">
      <dgm:prSet/>
      <dgm:spPr/>
      <dgm:t>
        <a:bodyPr/>
        <a:lstStyle/>
        <a:p>
          <a:endParaRPr lang="en-US"/>
        </a:p>
      </dgm:t>
    </dgm:pt>
    <dgm:pt modelId="{3E139C5E-CF4B-41A4-BCD9-585196493897}">
      <dgm:prSet/>
      <dgm:spPr/>
      <dgm:t>
        <a:bodyPr/>
        <a:lstStyle/>
        <a:p>
          <a:pPr rtl="0"/>
          <a:r>
            <a:rPr lang="en-US" dirty="0"/>
            <a:t>Be discourteous or disrespectful to the University Community or dress inappropriately</a:t>
          </a:r>
        </a:p>
      </dgm:t>
    </dgm:pt>
    <dgm:pt modelId="{18B868F4-84B3-401E-B6DB-BD1198B6153F}" type="parTrans" cxnId="{F7FA3215-80E6-436F-AC59-3EF04244584A}">
      <dgm:prSet/>
      <dgm:spPr/>
      <dgm:t>
        <a:bodyPr/>
        <a:lstStyle/>
        <a:p>
          <a:endParaRPr lang="en-US"/>
        </a:p>
      </dgm:t>
    </dgm:pt>
    <dgm:pt modelId="{3825DE4A-63DB-49A7-8FC5-5637A5B76D81}" type="sibTrans" cxnId="{F7FA3215-80E6-436F-AC59-3EF04244584A}">
      <dgm:prSet/>
      <dgm:spPr/>
      <dgm:t>
        <a:bodyPr/>
        <a:lstStyle/>
        <a:p>
          <a:endParaRPr lang="en-US"/>
        </a:p>
      </dgm:t>
    </dgm:pt>
    <dgm:pt modelId="{33BFC3BE-568E-499D-B079-1D59F62DAF3E}">
      <dgm:prSet/>
      <dgm:spPr/>
      <dgm:t>
        <a:bodyPr/>
        <a:lstStyle/>
        <a:p>
          <a:pPr rtl="0"/>
          <a:r>
            <a:rPr lang="en-US" dirty="0"/>
            <a:t>Contact the GS regarding any questions about tuition, payroll, paperwork, or policies</a:t>
          </a:r>
        </a:p>
      </dgm:t>
    </dgm:pt>
    <dgm:pt modelId="{16C1A213-8065-43C6-89A7-ED9289EEFAFB}" type="parTrans" cxnId="{418CF1EB-D1E6-4C6F-8C03-0316EC4444BA}">
      <dgm:prSet/>
      <dgm:spPr/>
      <dgm:t>
        <a:bodyPr/>
        <a:lstStyle/>
        <a:p>
          <a:endParaRPr lang="en-US"/>
        </a:p>
      </dgm:t>
    </dgm:pt>
    <dgm:pt modelId="{6F14A5BB-17E0-43FE-93DE-44070A6A80E2}" type="sibTrans" cxnId="{418CF1EB-D1E6-4C6F-8C03-0316EC4444BA}">
      <dgm:prSet/>
      <dgm:spPr/>
      <dgm:t>
        <a:bodyPr/>
        <a:lstStyle/>
        <a:p>
          <a:endParaRPr lang="en-US"/>
        </a:p>
      </dgm:t>
    </dgm:pt>
    <dgm:pt modelId="{D6700EA8-4FA4-4D8D-82DD-978DCC2422A4}">
      <dgm:prSet/>
      <dgm:spPr/>
      <dgm:t>
        <a:bodyPr/>
        <a:lstStyle/>
        <a:p>
          <a:pPr rtl="0"/>
          <a:r>
            <a:rPr lang="en-US" dirty="0"/>
            <a:t>Enjoy the experience!</a:t>
          </a:r>
        </a:p>
      </dgm:t>
    </dgm:pt>
    <dgm:pt modelId="{7279B39D-95B6-47AD-A27C-541075E1F86C}" type="parTrans" cxnId="{C62A0088-2268-4800-9169-CBB40B1C9890}">
      <dgm:prSet/>
      <dgm:spPr/>
      <dgm:t>
        <a:bodyPr/>
        <a:lstStyle/>
        <a:p>
          <a:endParaRPr lang="en-US"/>
        </a:p>
      </dgm:t>
    </dgm:pt>
    <dgm:pt modelId="{7BAD678F-D35E-4A7A-873D-1A9EF178FB3C}" type="sibTrans" cxnId="{C62A0088-2268-4800-9169-CBB40B1C9890}">
      <dgm:prSet/>
      <dgm:spPr/>
      <dgm:t>
        <a:bodyPr/>
        <a:lstStyle/>
        <a:p>
          <a:endParaRPr lang="en-US"/>
        </a:p>
      </dgm:t>
    </dgm:pt>
    <dgm:pt modelId="{8EFD8120-4685-4B2E-A164-8A9ACD87819A}">
      <dgm:prSet/>
      <dgm:spPr/>
      <dgm:t>
        <a:bodyPr/>
        <a:lstStyle/>
        <a:p>
          <a:pPr rtl="0"/>
          <a:r>
            <a:rPr lang="en-US" dirty="0"/>
            <a:t>Compare your GA experience directly with others as there may be differences in assignments, responsibilities, supervision, etc.</a:t>
          </a:r>
        </a:p>
      </dgm:t>
    </dgm:pt>
    <dgm:pt modelId="{4E17ADB2-6273-4E6A-B1FC-D402163EDE4F}" type="parTrans" cxnId="{5D31B386-7616-44E6-925B-C68CE0377AB1}">
      <dgm:prSet/>
      <dgm:spPr/>
      <dgm:t>
        <a:bodyPr/>
        <a:lstStyle/>
        <a:p>
          <a:endParaRPr lang="en-US"/>
        </a:p>
      </dgm:t>
    </dgm:pt>
    <dgm:pt modelId="{3119B112-839A-4543-ABF8-21EB732B8708}" type="sibTrans" cxnId="{5D31B386-7616-44E6-925B-C68CE0377AB1}">
      <dgm:prSet/>
      <dgm:spPr/>
      <dgm:t>
        <a:bodyPr/>
        <a:lstStyle/>
        <a:p>
          <a:endParaRPr lang="en-US"/>
        </a:p>
      </dgm:t>
    </dgm:pt>
    <dgm:pt modelId="{C6CEA0FF-07FF-433F-B301-930A39F66539}" type="pres">
      <dgm:prSet presAssocID="{8616ABB0-B386-4C9B-9496-B301107B3FB5}" presName="Name0" presStyleCnt="0">
        <dgm:presLayoutVars>
          <dgm:dir/>
          <dgm:animLvl val="lvl"/>
          <dgm:resizeHandles val="exact"/>
        </dgm:presLayoutVars>
      </dgm:prSet>
      <dgm:spPr/>
    </dgm:pt>
    <dgm:pt modelId="{B4B3417F-FEEA-4E8A-AF42-CFEB27D65C17}" type="pres">
      <dgm:prSet presAssocID="{57590488-0738-46C7-87F9-7A8691506B24}" presName="composite" presStyleCnt="0"/>
      <dgm:spPr/>
    </dgm:pt>
    <dgm:pt modelId="{9223F391-9A7F-4613-9D5B-8188298C242B}" type="pres">
      <dgm:prSet presAssocID="{57590488-0738-46C7-87F9-7A8691506B24}" presName="parTx" presStyleLbl="alignNode1" presStyleIdx="0" presStyleCnt="2">
        <dgm:presLayoutVars>
          <dgm:chMax val="0"/>
          <dgm:chPref val="0"/>
          <dgm:bulletEnabled val="1"/>
        </dgm:presLayoutVars>
      </dgm:prSet>
      <dgm:spPr/>
    </dgm:pt>
    <dgm:pt modelId="{24816177-8983-42B3-86D5-7F30A878A904}" type="pres">
      <dgm:prSet presAssocID="{57590488-0738-46C7-87F9-7A8691506B24}" presName="desTx" presStyleLbl="alignAccFollowNode1" presStyleIdx="0" presStyleCnt="2">
        <dgm:presLayoutVars>
          <dgm:bulletEnabled val="1"/>
        </dgm:presLayoutVars>
      </dgm:prSet>
      <dgm:spPr/>
    </dgm:pt>
    <dgm:pt modelId="{DE6D49B5-204D-4605-B5CE-D143F05DCF71}" type="pres">
      <dgm:prSet presAssocID="{02072C1F-B75C-4203-9343-394F0D9F603C}" presName="space" presStyleCnt="0"/>
      <dgm:spPr/>
    </dgm:pt>
    <dgm:pt modelId="{44CA06B6-3C41-45F6-A952-B91646FEA0FE}" type="pres">
      <dgm:prSet presAssocID="{A28CFFBB-11CA-406F-B63C-DB7748954522}" presName="composite" presStyleCnt="0"/>
      <dgm:spPr/>
    </dgm:pt>
    <dgm:pt modelId="{798006EE-FDEB-4717-9328-5399B7A6CB72}" type="pres">
      <dgm:prSet presAssocID="{A28CFFBB-11CA-406F-B63C-DB7748954522}" presName="parTx" presStyleLbl="alignNode1" presStyleIdx="1" presStyleCnt="2">
        <dgm:presLayoutVars>
          <dgm:chMax val="0"/>
          <dgm:chPref val="0"/>
          <dgm:bulletEnabled val="1"/>
        </dgm:presLayoutVars>
      </dgm:prSet>
      <dgm:spPr/>
    </dgm:pt>
    <dgm:pt modelId="{BD0524BE-C8D3-4158-8D2E-C0A4883ABE84}" type="pres">
      <dgm:prSet presAssocID="{A28CFFBB-11CA-406F-B63C-DB7748954522}" presName="desTx" presStyleLbl="alignAccFollowNode1" presStyleIdx="1" presStyleCnt="2">
        <dgm:presLayoutVars>
          <dgm:bulletEnabled val="1"/>
        </dgm:presLayoutVars>
      </dgm:prSet>
      <dgm:spPr/>
    </dgm:pt>
  </dgm:ptLst>
  <dgm:cxnLst>
    <dgm:cxn modelId="{EBF1FA0C-9C53-4A67-A502-02036E9DDF0E}" type="presOf" srcId="{2D537AAB-9F6A-40E4-986F-D0B5938C77BD}" destId="{24816177-8983-42B3-86D5-7F30A878A904}" srcOrd="0" destOrd="4" presId="urn:microsoft.com/office/officeart/2005/8/layout/hList1"/>
    <dgm:cxn modelId="{4B817411-7146-4B0E-A7FA-3B94B2E6368A}" type="presOf" srcId="{D6700EA8-4FA4-4D8D-82DD-978DCC2422A4}" destId="{24816177-8983-42B3-86D5-7F30A878A904}" srcOrd="0" destOrd="11" presId="urn:microsoft.com/office/officeart/2005/8/layout/hList1"/>
    <dgm:cxn modelId="{4A881813-D44E-467D-929C-BEE12E1756A9}" srcId="{57590488-0738-46C7-87F9-7A8691506B24}" destId="{D5F3CE9F-7B2E-4005-A4D2-24A407C1C24E}" srcOrd="3" destOrd="0" parTransId="{96238B1E-B765-4BA1-AB44-D9EA36544596}" sibTransId="{9C7F016B-55B0-42C5-A7EA-00F0D4845498}"/>
    <dgm:cxn modelId="{F7FA3215-80E6-436F-AC59-3EF04244584A}" srcId="{A28CFFBB-11CA-406F-B63C-DB7748954522}" destId="{3E139C5E-CF4B-41A4-BCD9-585196493897}" srcOrd="3" destOrd="0" parTransId="{18B868F4-84B3-401E-B6DB-BD1198B6153F}" sibTransId="{3825DE4A-63DB-49A7-8FC5-5637A5B76D81}"/>
    <dgm:cxn modelId="{EC5DCA15-7D62-44B0-AF12-A3782EBC2A2F}" type="presOf" srcId="{7D46346E-DF6E-4C2E-A1BE-8B2B483D32DF}" destId="{24816177-8983-42B3-86D5-7F30A878A904}" srcOrd="0" destOrd="6" presId="urn:microsoft.com/office/officeart/2005/8/layout/hList1"/>
    <dgm:cxn modelId="{C89D3322-41ED-4C69-8405-A37E6CA7326B}" type="presOf" srcId="{A28CFFBB-11CA-406F-B63C-DB7748954522}" destId="{798006EE-FDEB-4717-9328-5399B7A6CB72}" srcOrd="0" destOrd="0" presId="urn:microsoft.com/office/officeart/2005/8/layout/hList1"/>
    <dgm:cxn modelId="{34D86423-2AD8-4DC9-9F24-91C3C6904317}" srcId="{57590488-0738-46C7-87F9-7A8691506B24}" destId="{DBDEB087-8125-465E-BE5F-B2F2295DA99E}" srcOrd="2" destOrd="0" parTransId="{57A9497E-5254-4547-AF15-0F698D7A688C}" sibTransId="{970CC8CE-E08C-44B1-B2E0-698C58104D58}"/>
    <dgm:cxn modelId="{46F7FD31-BF8E-40A1-856B-47E8ACF084D6}" srcId="{57590488-0738-46C7-87F9-7A8691506B24}" destId="{A142B7E1-5610-419A-BFB8-D717F607133D}" srcOrd="9" destOrd="0" parTransId="{7AE1FFB9-2CD1-473B-B6FC-0E8F8A3D5F48}" sibTransId="{71A73A1B-A839-462F-B553-061E662700FA}"/>
    <dgm:cxn modelId="{B471D239-0BFC-4E95-91BB-1A979F369BC4}" srcId="{57590488-0738-46C7-87F9-7A8691506B24}" destId="{3D74886D-A613-433D-9501-BB0A37D31AAD}" srcOrd="1" destOrd="0" parTransId="{61EDBAF2-7FD0-43C3-B1F2-1A1A5CF9B748}" sibTransId="{719AF366-81E8-4A6D-90BA-79EE41643A36}"/>
    <dgm:cxn modelId="{D6C4E439-E233-4110-8636-1ADDF3ABA7AC}" srcId="{57590488-0738-46C7-87F9-7A8691506B24}" destId="{FCD480FB-290D-42B3-BC05-92C0C4C0CA3A}" srcOrd="8" destOrd="0" parTransId="{C222B26C-E492-4838-AE01-B2D791D5AF4E}" sibTransId="{01B11425-2ED1-4913-976E-164FD30B697F}"/>
    <dgm:cxn modelId="{601E5D5D-41CF-42B2-8FFB-6C0964C3E2DF}" type="presOf" srcId="{33BFC3BE-568E-499D-B079-1D59F62DAF3E}" destId="{24816177-8983-42B3-86D5-7F30A878A904}" srcOrd="0" destOrd="10" presId="urn:microsoft.com/office/officeart/2005/8/layout/hList1"/>
    <dgm:cxn modelId="{B167ED5E-B070-4ED2-9952-5239ACC18392}" type="presOf" srcId="{8EFD8120-4685-4B2E-A164-8A9ACD87819A}" destId="{BD0524BE-C8D3-4158-8D2E-C0A4883ABE84}" srcOrd="0" destOrd="4" presId="urn:microsoft.com/office/officeart/2005/8/layout/hList1"/>
    <dgm:cxn modelId="{A9672847-BB63-4606-88B7-B9A552F5E21D}" type="presOf" srcId="{FCD480FB-290D-42B3-BC05-92C0C4C0CA3A}" destId="{24816177-8983-42B3-86D5-7F30A878A904}" srcOrd="0" destOrd="8" presId="urn:microsoft.com/office/officeart/2005/8/layout/hList1"/>
    <dgm:cxn modelId="{E2F4A847-D7F2-4965-97DE-26E3F3533115}" type="presOf" srcId="{DBDEB087-8125-465E-BE5F-B2F2295DA99E}" destId="{24816177-8983-42B3-86D5-7F30A878A904}" srcOrd="0" destOrd="2" presId="urn:microsoft.com/office/officeart/2005/8/layout/hList1"/>
    <dgm:cxn modelId="{F747157B-57BF-4439-BE3D-6F095A328BDA}" type="presOf" srcId="{EAA7A921-BEBE-4D2D-9AB3-E5C8BF7A647D}" destId="{24816177-8983-42B3-86D5-7F30A878A904}" srcOrd="0" destOrd="0" presId="urn:microsoft.com/office/officeart/2005/8/layout/hList1"/>
    <dgm:cxn modelId="{795E3C7B-39CA-4CB6-AB23-A2C83AB8FD88}" type="presOf" srcId="{AB8B9C4C-A216-4718-AE93-95787D2114D4}" destId="{BD0524BE-C8D3-4158-8D2E-C0A4883ABE84}" srcOrd="0" destOrd="0" presId="urn:microsoft.com/office/officeart/2005/8/layout/hList1"/>
    <dgm:cxn modelId="{E221087E-5B59-4659-8429-A2A2DA5D038D}" type="presOf" srcId="{F6803395-837B-48CB-9490-6D8C49BB308A}" destId="{BD0524BE-C8D3-4158-8D2E-C0A4883ABE84}" srcOrd="0" destOrd="1" presId="urn:microsoft.com/office/officeart/2005/8/layout/hList1"/>
    <dgm:cxn modelId="{AA386B81-9521-48EE-ABF7-7A32397286F7}" type="presOf" srcId="{3E139C5E-CF4B-41A4-BCD9-585196493897}" destId="{BD0524BE-C8D3-4158-8D2E-C0A4883ABE84}" srcOrd="0" destOrd="3" presId="urn:microsoft.com/office/officeart/2005/8/layout/hList1"/>
    <dgm:cxn modelId="{5D31B386-7616-44E6-925B-C68CE0377AB1}" srcId="{A28CFFBB-11CA-406F-B63C-DB7748954522}" destId="{8EFD8120-4685-4B2E-A164-8A9ACD87819A}" srcOrd="4" destOrd="0" parTransId="{4E17ADB2-6273-4E6A-B1FC-D402163EDE4F}" sibTransId="{3119B112-839A-4543-ABF8-21EB732B8708}"/>
    <dgm:cxn modelId="{AC782F87-147A-4655-A9B6-B86F538FA888}" srcId="{8616ABB0-B386-4C9B-9496-B301107B3FB5}" destId="{A28CFFBB-11CA-406F-B63C-DB7748954522}" srcOrd="1" destOrd="0" parTransId="{67BD30FA-7F1B-4331-968C-65CE310E5DC7}" sibTransId="{F7190330-F8D8-44B2-8E6F-0906A071CD0C}"/>
    <dgm:cxn modelId="{C62A0088-2268-4800-9169-CBB40B1C9890}" srcId="{57590488-0738-46C7-87F9-7A8691506B24}" destId="{D6700EA8-4FA4-4D8D-82DD-978DCC2422A4}" srcOrd="11" destOrd="0" parTransId="{7279B39D-95B6-47AD-A27C-541075E1F86C}" sibTransId="{7BAD678F-D35E-4A7A-873D-1A9EF178FB3C}"/>
    <dgm:cxn modelId="{F1B2D58A-0648-4F51-B8A1-BC71BF69BD44}" srcId="{57590488-0738-46C7-87F9-7A8691506B24}" destId="{2D537AAB-9F6A-40E4-986F-D0B5938C77BD}" srcOrd="4" destOrd="0" parTransId="{074BD8BF-BE08-4A49-9E12-C7B1E21D7C41}" sibTransId="{8D97F263-C8CF-488C-8BAB-DF483BE75D6C}"/>
    <dgm:cxn modelId="{CCF85E8E-8B81-4E06-B5B8-6DEA7A7117FE}" type="presOf" srcId="{8616ABB0-B386-4C9B-9496-B301107B3FB5}" destId="{C6CEA0FF-07FF-433F-B301-930A39F66539}" srcOrd="0" destOrd="0" presId="urn:microsoft.com/office/officeart/2005/8/layout/hList1"/>
    <dgm:cxn modelId="{F5F52895-BA39-434F-99BF-1C2547F90A2A}" type="presOf" srcId="{5EE27B81-6FF4-41BA-89F0-3C3DCCBE6D3C}" destId="{24816177-8983-42B3-86D5-7F30A878A904}" srcOrd="0" destOrd="5" presId="urn:microsoft.com/office/officeart/2005/8/layout/hList1"/>
    <dgm:cxn modelId="{365CC996-F3C0-4ACE-809C-940FFD62CEA4}" srcId="{57590488-0738-46C7-87F9-7A8691506B24}" destId="{5EE27B81-6FF4-41BA-89F0-3C3DCCBE6D3C}" srcOrd="5" destOrd="0" parTransId="{28F78003-A4BB-43BA-ABC0-5A3EB8FD4512}" sibTransId="{DA143A38-3130-43EA-A68A-D5D88F27A112}"/>
    <dgm:cxn modelId="{AC6B72A3-0CE9-475A-84BC-7244D33E1F9A}" srcId="{A28CFFBB-11CA-406F-B63C-DB7748954522}" destId="{AB8B9C4C-A216-4718-AE93-95787D2114D4}" srcOrd="0" destOrd="0" parTransId="{CE450D20-492E-4119-ABB7-27AEFDBDE6B6}" sibTransId="{C2E67ED7-31E0-49F6-A8A9-A5C4DE546198}"/>
    <dgm:cxn modelId="{D1A4D1A3-7428-4D29-A286-25B1666D5A52}" type="presOf" srcId="{D5F3CE9F-7B2E-4005-A4D2-24A407C1C24E}" destId="{24816177-8983-42B3-86D5-7F30A878A904}" srcOrd="0" destOrd="3" presId="urn:microsoft.com/office/officeart/2005/8/layout/hList1"/>
    <dgm:cxn modelId="{3B1B8BA9-B022-4799-A776-04B0881378C8}" srcId="{A28CFFBB-11CA-406F-B63C-DB7748954522}" destId="{7ECB9C4D-54EB-4A42-ABD1-6BE822B4665B}" srcOrd="2" destOrd="0" parTransId="{4FB15465-0EB9-4501-866A-5DF14B50471B}" sibTransId="{FD597DAF-4C72-4B41-94CB-9DBD007C3620}"/>
    <dgm:cxn modelId="{3A951CAB-4112-4758-AFDA-F39E6E89946C}" srcId="{8616ABB0-B386-4C9B-9496-B301107B3FB5}" destId="{57590488-0738-46C7-87F9-7A8691506B24}" srcOrd="0" destOrd="0" parTransId="{C9B2E103-195F-49CF-B42F-1B1DF598CB7D}" sibTransId="{02072C1F-B75C-4203-9343-394F0D9F603C}"/>
    <dgm:cxn modelId="{F3984CB1-B691-4456-A0EB-9FD69A2DDA80}" srcId="{57590488-0738-46C7-87F9-7A8691506B24}" destId="{EAA7A921-BEBE-4D2D-9AB3-E5C8BF7A647D}" srcOrd="0" destOrd="0" parTransId="{0633D067-1CD4-48FB-AEAE-1F1EE36B2316}" sibTransId="{4265D3D6-E40E-48AC-AC0E-58F2A41A3751}"/>
    <dgm:cxn modelId="{B73751BF-4EEB-422E-9A38-3279361127DA}" type="presOf" srcId="{7ECB9C4D-54EB-4A42-ABD1-6BE822B4665B}" destId="{BD0524BE-C8D3-4158-8D2E-C0A4883ABE84}" srcOrd="0" destOrd="2" presId="urn:microsoft.com/office/officeart/2005/8/layout/hList1"/>
    <dgm:cxn modelId="{B07457C2-115C-4EF9-A9C5-0226D49F60CE}" srcId="{57590488-0738-46C7-87F9-7A8691506B24}" destId="{7D46346E-DF6E-4C2E-A1BE-8B2B483D32DF}" srcOrd="6" destOrd="0" parTransId="{0DC1D748-68C4-453F-8E9E-0354EA86AD86}" sibTransId="{B150E1E8-0546-4D8D-BDD5-B9EBF614D3EF}"/>
    <dgm:cxn modelId="{8BECF6D3-F46E-4483-AA9B-7233DA7ACB81}" type="presOf" srcId="{4BBF23DE-AD9A-4E91-9710-3FBCD65D70C1}" destId="{24816177-8983-42B3-86D5-7F30A878A904}" srcOrd="0" destOrd="7" presId="urn:microsoft.com/office/officeart/2005/8/layout/hList1"/>
    <dgm:cxn modelId="{AF1714DF-4067-4626-8D19-0C3C25EE961F}" type="presOf" srcId="{57590488-0738-46C7-87F9-7A8691506B24}" destId="{9223F391-9A7F-4613-9D5B-8188298C242B}" srcOrd="0" destOrd="0" presId="urn:microsoft.com/office/officeart/2005/8/layout/hList1"/>
    <dgm:cxn modelId="{F63D2EE2-A969-45C8-9E8B-7F6F2DC1E7ED}" type="presOf" srcId="{A142B7E1-5610-419A-BFB8-D717F607133D}" destId="{24816177-8983-42B3-86D5-7F30A878A904}" srcOrd="0" destOrd="9" presId="urn:microsoft.com/office/officeart/2005/8/layout/hList1"/>
    <dgm:cxn modelId="{DF7F86E3-53E2-408E-AAC7-731D8597F4EB}" type="presOf" srcId="{3D74886D-A613-433D-9501-BB0A37D31AAD}" destId="{24816177-8983-42B3-86D5-7F30A878A904}" srcOrd="0" destOrd="1" presId="urn:microsoft.com/office/officeart/2005/8/layout/hList1"/>
    <dgm:cxn modelId="{418CF1EB-D1E6-4C6F-8C03-0316EC4444BA}" srcId="{57590488-0738-46C7-87F9-7A8691506B24}" destId="{33BFC3BE-568E-499D-B079-1D59F62DAF3E}" srcOrd="10" destOrd="0" parTransId="{16C1A213-8065-43C6-89A7-ED9289EEFAFB}" sibTransId="{6F14A5BB-17E0-43FE-93DE-44070A6A80E2}"/>
    <dgm:cxn modelId="{B0A9F7F8-68D5-4470-8CE6-D68F58B8967B}" srcId="{57590488-0738-46C7-87F9-7A8691506B24}" destId="{4BBF23DE-AD9A-4E91-9710-3FBCD65D70C1}" srcOrd="7" destOrd="0" parTransId="{48F71317-E0C9-4711-802D-47366717EB60}" sibTransId="{24601B95-7058-4499-9660-2D01B9FEDEC5}"/>
    <dgm:cxn modelId="{BD892BF9-0C0F-4EC2-AE7B-7AC5EF4423A6}" srcId="{A28CFFBB-11CA-406F-B63C-DB7748954522}" destId="{F6803395-837B-48CB-9490-6D8C49BB308A}" srcOrd="1" destOrd="0" parTransId="{F223F0B2-E25D-4419-BC3B-54D7689F63DC}" sibTransId="{5D6EFFDC-1D95-474D-965D-5C05E76A2279}"/>
    <dgm:cxn modelId="{36FBB63D-C13D-4923-8AE5-60C0E85A267F}" type="presParOf" srcId="{C6CEA0FF-07FF-433F-B301-930A39F66539}" destId="{B4B3417F-FEEA-4E8A-AF42-CFEB27D65C17}" srcOrd="0" destOrd="0" presId="urn:microsoft.com/office/officeart/2005/8/layout/hList1"/>
    <dgm:cxn modelId="{90ADF165-3909-4F96-9558-2DFDF77ADCAE}" type="presParOf" srcId="{B4B3417F-FEEA-4E8A-AF42-CFEB27D65C17}" destId="{9223F391-9A7F-4613-9D5B-8188298C242B}" srcOrd="0" destOrd="0" presId="urn:microsoft.com/office/officeart/2005/8/layout/hList1"/>
    <dgm:cxn modelId="{780E5C07-D810-4B41-8CD8-5003B54497A1}" type="presParOf" srcId="{B4B3417F-FEEA-4E8A-AF42-CFEB27D65C17}" destId="{24816177-8983-42B3-86D5-7F30A878A904}" srcOrd="1" destOrd="0" presId="urn:microsoft.com/office/officeart/2005/8/layout/hList1"/>
    <dgm:cxn modelId="{B096EFDF-0BB8-45AE-B6C5-616296D8BAB2}" type="presParOf" srcId="{C6CEA0FF-07FF-433F-B301-930A39F66539}" destId="{DE6D49B5-204D-4605-B5CE-D143F05DCF71}" srcOrd="1" destOrd="0" presId="urn:microsoft.com/office/officeart/2005/8/layout/hList1"/>
    <dgm:cxn modelId="{0233040B-C194-4A03-9A30-5563863425DB}" type="presParOf" srcId="{C6CEA0FF-07FF-433F-B301-930A39F66539}" destId="{44CA06B6-3C41-45F6-A952-B91646FEA0FE}" srcOrd="2" destOrd="0" presId="urn:microsoft.com/office/officeart/2005/8/layout/hList1"/>
    <dgm:cxn modelId="{432417A5-28E6-425E-999C-9DF07A728453}" type="presParOf" srcId="{44CA06B6-3C41-45F6-A952-B91646FEA0FE}" destId="{798006EE-FDEB-4717-9328-5399B7A6CB72}" srcOrd="0" destOrd="0" presId="urn:microsoft.com/office/officeart/2005/8/layout/hList1"/>
    <dgm:cxn modelId="{A603A5A6-FCD3-4618-A174-C22490274EEC}" type="presParOf" srcId="{44CA06B6-3C41-45F6-A952-B91646FEA0FE}" destId="{BD0524BE-C8D3-4158-8D2E-C0A4883ABE8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4CD7025-009A-413B-8AEA-44E850ABA539}" type="doc">
      <dgm:prSet loTypeId="urn:microsoft.com/office/officeart/2005/8/layout/hierarchy4" loCatId="relationship" qsTypeId="urn:microsoft.com/office/officeart/2005/8/quickstyle/3d5" qsCatId="3D" csTypeId="urn:microsoft.com/office/officeart/2005/8/colors/colorful1#1" csCatId="colorful" phldr="1"/>
      <dgm:spPr/>
      <dgm:t>
        <a:bodyPr/>
        <a:lstStyle/>
        <a:p>
          <a:endParaRPr lang="en-US"/>
        </a:p>
      </dgm:t>
    </dgm:pt>
    <dgm:pt modelId="{A727DC0E-7EC1-432C-9B7B-583E1FF8355B}">
      <dgm:prSet phldrT="[Text]" custT="1"/>
      <dgm:spPr>
        <a:solidFill>
          <a:srgbClr val="FFC000"/>
        </a:solidFill>
      </dgm:spPr>
      <dgm:t>
        <a:bodyPr/>
        <a:lstStyle/>
        <a:p>
          <a:r>
            <a:rPr lang="en-US" sz="2400" b="1" dirty="0"/>
            <a:t>Today’s Orientation</a:t>
          </a:r>
        </a:p>
      </dgm:t>
    </dgm:pt>
    <dgm:pt modelId="{80C4998B-85BD-4F32-AA2D-B11EE7D5C019}" type="parTrans" cxnId="{40C75F91-8B94-4DA4-9357-9FF5FA490C74}">
      <dgm:prSet/>
      <dgm:spPr/>
      <dgm:t>
        <a:bodyPr/>
        <a:lstStyle/>
        <a:p>
          <a:endParaRPr lang="en-US"/>
        </a:p>
      </dgm:t>
    </dgm:pt>
    <dgm:pt modelId="{AEF4A137-2F1E-4B31-9477-44ADEAA252C9}" type="sibTrans" cxnId="{40C75F91-8B94-4DA4-9357-9FF5FA490C74}">
      <dgm:prSet/>
      <dgm:spPr/>
      <dgm:t>
        <a:bodyPr/>
        <a:lstStyle/>
        <a:p>
          <a:endParaRPr lang="en-US"/>
        </a:p>
      </dgm:t>
    </dgm:pt>
    <dgm:pt modelId="{156A7F5C-BD07-4B8F-B026-0D00362C7086}">
      <dgm:prSet phldrT="[Text]"/>
      <dgm:spPr>
        <a:solidFill>
          <a:srgbClr val="33CC33"/>
        </a:solidFill>
      </dgm:spPr>
      <dgm:t>
        <a:bodyPr/>
        <a:lstStyle/>
        <a:p>
          <a:r>
            <a:rPr lang="en-US" b="1" dirty="0"/>
            <a:t>GA Benefits &amp; Responsibilities</a:t>
          </a:r>
        </a:p>
      </dgm:t>
    </dgm:pt>
    <dgm:pt modelId="{3C8127FD-4F98-414D-B032-5FA5021F81A0}" type="parTrans" cxnId="{7BA5425A-0AA5-487E-B679-5E58C2E902A3}">
      <dgm:prSet/>
      <dgm:spPr>
        <a:solidFill>
          <a:schemeClr val="tx2">
            <a:lumMod val="50000"/>
          </a:schemeClr>
        </a:solidFill>
      </dgm:spPr>
      <dgm:t>
        <a:bodyPr/>
        <a:lstStyle/>
        <a:p>
          <a:endParaRPr lang="en-US"/>
        </a:p>
      </dgm:t>
    </dgm:pt>
    <dgm:pt modelId="{D7762F29-3D20-4B75-BC68-195F92DC0577}" type="sibTrans" cxnId="{7BA5425A-0AA5-487E-B679-5E58C2E902A3}">
      <dgm:prSet/>
      <dgm:spPr/>
      <dgm:t>
        <a:bodyPr/>
        <a:lstStyle/>
        <a:p>
          <a:endParaRPr lang="en-US"/>
        </a:p>
      </dgm:t>
    </dgm:pt>
    <dgm:pt modelId="{C89361A0-2D5F-4CAD-AEBA-5D75FF1E52FC}">
      <dgm:prSet phldrT="[Text]"/>
      <dgm:spPr>
        <a:solidFill>
          <a:schemeClr val="accent2">
            <a:lumMod val="75000"/>
          </a:schemeClr>
        </a:solidFill>
      </dgm:spPr>
      <dgm:t>
        <a:bodyPr/>
        <a:lstStyle/>
        <a:p>
          <a:r>
            <a:rPr lang="en-US" b="1" dirty="0"/>
            <a:t>The GA Experience</a:t>
          </a:r>
        </a:p>
      </dgm:t>
    </dgm:pt>
    <dgm:pt modelId="{24B16F6A-33D8-47C8-A232-8E981B976852}" type="parTrans" cxnId="{E8693F19-35E5-40F9-92D0-AAF369529894}">
      <dgm:prSet/>
      <dgm:spPr>
        <a:solidFill>
          <a:schemeClr val="tx2">
            <a:lumMod val="50000"/>
          </a:schemeClr>
        </a:solidFill>
      </dgm:spPr>
      <dgm:t>
        <a:bodyPr/>
        <a:lstStyle/>
        <a:p>
          <a:endParaRPr lang="en-US"/>
        </a:p>
      </dgm:t>
    </dgm:pt>
    <dgm:pt modelId="{6361A2D0-063B-4835-A05D-E5F75EBF0491}" type="sibTrans" cxnId="{E8693F19-35E5-40F9-92D0-AAF369529894}">
      <dgm:prSet/>
      <dgm:spPr/>
      <dgm:t>
        <a:bodyPr/>
        <a:lstStyle/>
        <a:p>
          <a:endParaRPr lang="en-US"/>
        </a:p>
      </dgm:t>
    </dgm:pt>
    <dgm:pt modelId="{C5140992-B974-4041-942D-907F4FE6FD26}">
      <dgm:prSet phldrT="[Text]"/>
      <dgm:spPr>
        <a:solidFill>
          <a:srgbClr val="B41827"/>
        </a:solidFill>
      </dgm:spPr>
      <dgm:t>
        <a:bodyPr/>
        <a:lstStyle/>
        <a:p>
          <a:r>
            <a:rPr lang="en-US" b="1" dirty="0"/>
            <a:t>Do’s &amp; Don’ts: Policies &amp; Procedures</a:t>
          </a:r>
        </a:p>
      </dgm:t>
    </dgm:pt>
    <dgm:pt modelId="{68DB75CD-2CA9-4172-9C48-EB1665BDD1A8}" type="parTrans" cxnId="{DDC6C878-BD18-456C-B7C6-9C4D7F2BE185}">
      <dgm:prSet/>
      <dgm:spPr>
        <a:solidFill>
          <a:schemeClr val="tx2">
            <a:lumMod val="50000"/>
          </a:schemeClr>
        </a:solidFill>
      </dgm:spPr>
      <dgm:t>
        <a:bodyPr/>
        <a:lstStyle/>
        <a:p>
          <a:endParaRPr lang="en-US"/>
        </a:p>
      </dgm:t>
    </dgm:pt>
    <dgm:pt modelId="{798038F7-123D-495C-ADDB-E92C48F8FBAC}" type="sibTrans" cxnId="{DDC6C878-BD18-456C-B7C6-9C4D7F2BE185}">
      <dgm:prSet/>
      <dgm:spPr/>
      <dgm:t>
        <a:bodyPr/>
        <a:lstStyle/>
        <a:p>
          <a:endParaRPr lang="en-US"/>
        </a:p>
      </dgm:t>
    </dgm:pt>
    <dgm:pt modelId="{5916D547-C56C-43C7-AA3A-2D6DE9801844}">
      <dgm:prSet/>
      <dgm:spPr>
        <a:solidFill>
          <a:srgbClr val="7030A0">
            <a:alpha val="50000"/>
          </a:srgbClr>
        </a:solidFill>
      </dgm:spPr>
      <dgm:t>
        <a:bodyPr/>
        <a:lstStyle/>
        <a:p>
          <a:r>
            <a:rPr lang="en-US" dirty="0"/>
            <a:t>University Policies</a:t>
          </a:r>
        </a:p>
      </dgm:t>
    </dgm:pt>
    <dgm:pt modelId="{0FF671BC-183D-4E02-A807-A6A0629CB674}" type="parTrans" cxnId="{8FC84D9C-9019-439F-AE2E-95DCA245D5BD}">
      <dgm:prSet/>
      <dgm:spPr/>
      <dgm:t>
        <a:bodyPr/>
        <a:lstStyle/>
        <a:p>
          <a:endParaRPr lang="en-US"/>
        </a:p>
      </dgm:t>
    </dgm:pt>
    <dgm:pt modelId="{A4CB0469-0631-4F25-938B-21C76954CD4C}" type="sibTrans" cxnId="{8FC84D9C-9019-439F-AE2E-95DCA245D5BD}">
      <dgm:prSet/>
      <dgm:spPr/>
      <dgm:t>
        <a:bodyPr/>
        <a:lstStyle/>
        <a:p>
          <a:endParaRPr lang="en-US"/>
        </a:p>
      </dgm:t>
    </dgm:pt>
    <dgm:pt modelId="{0EE89805-E96F-4EB4-B935-8F69C2B11DEF}" type="pres">
      <dgm:prSet presAssocID="{C4CD7025-009A-413B-8AEA-44E850ABA539}" presName="Name0" presStyleCnt="0">
        <dgm:presLayoutVars>
          <dgm:chPref val="1"/>
          <dgm:dir/>
          <dgm:animOne val="branch"/>
          <dgm:animLvl val="lvl"/>
          <dgm:resizeHandles/>
        </dgm:presLayoutVars>
      </dgm:prSet>
      <dgm:spPr/>
    </dgm:pt>
    <dgm:pt modelId="{5AA5C0C5-23A3-45E6-B419-050A9CCE63FC}" type="pres">
      <dgm:prSet presAssocID="{A727DC0E-7EC1-432C-9B7B-583E1FF8355B}" presName="vertOne" presStyleCnt="0"/>
      <dgm:spPr/>
    </dgm:pt>
    <dgm:pt modelId="{55211821-33EC-4474-98FD-55ABC1D9BE2A}" type="pres">
      <dgm:prSet presAssocID="{A727DC0E-7EC1-432C-9B7B-583E1FF8355B}" presName="txOne" presStyleLbl="node0" presStyleIdx="0" presStyleCnt="1">
        <dgm:presLayoutVars>
          <dgm:chPref val="3"/>
        </dgm:presLayoutVars>
      </dgm:prSet>
      <dgm:spPr/>
    </dgm:pt>
    <dgm:pt modelId="{0954416B-415A-4203-A9E0-9C61C6D1A1A1}" type="pres">
      <dgm:prSet presAssocID="{A727DC0E-7EC1-432C-9B7B-583E1FF8355B}" presName="parTransOne" presStyleCnt="0"/>
      <dgm:spPr/>
    </dgm:pt>
    <dgm:pt modelId="{3CF785E3-9D06-4647-A668-5AF92DFC1A66}" type="pres">
      <dgm:prSet presAssocID="{A727DC0E-7EC1-432C-9B7B-583E1FF8355B}" presName="horzOne" presStyleCnt="0"/>
      <dgm:spPr/>
    </dgm:pt>
    <dgm:pt modelId="{8C9E2E22-997C-46CD-8757-4EA1340957FA}" type="pres">
      <dgm:prSet presAssocID="{156A7F5C-BD07-4B8F-B026-0D00362C7086}" presName="vertTwo" presStyleCnt="0"/>
      <dgm:spPr/>
    </dgm:pt>
    <dgm:pt modelId="{7A8F115E-9E25-4F71-9A48-8C57F226ADE7}" type="pres">
      <dgm:prSet presAssocID="{156A7F5C-BD07-4B8F-B026-0D00362C7086}" presName="txTwo" presStyleLbl="node2" presStyleIdx="0" presStyleCnt="4">
        <dgm:presLayoutVars>
          <dgm:chPref val="3"/>
        </dgm:presLayoutVars>
      </dgm:prSet>
      <dgm:spPr/>
    </dgm:pt>
    <dgm:pt modelId="{EA796C02-5430-442B-92C1-7B0A126353CF}" type="pres">
      <dgm:prSet presAssocID="{156A7F5C-BD07-4B8F-B026-0D00362C7086}" presName="horzTwo" presStyleCnt="0"/>
      <dgm:spPr/>
    </dgm:pt>
    <dgm:pt modelId="{FB3E11A2-19C6-464D-980E-7782F0A037AD}" type="pres">
      <dgm:prSet presAssocID="{D7762F29-3D20-4B75-BC68-195F92DC0577}" presName="sibSpaceTwo" presStyleCnt="0"/>
      <dgm:spPr/>
    </dgm:pt>
    <dgm:pt modelId="{F80A7DB6-B2B4-4183-AC31-30E6EA8A0F07}" type="pres">
      <dgm:prSet presAssocID="{C89361A0-2D5F-4CAD-AEBA-5D75FF1E52FC}" presName="vertTwo" presStyleCnt="0"/>
      <dgm:spPr/>
    </dgm:pt>
    <dgm:pt modelId="{3A929FED-F5A9-4767-85C0-F49742EB7DC2}" type="pres">
      <dgm:prSet presAssocID="{C89361A0-2D5F-4CAD-AEBA-5D75FF1E52FC}" presName="txTwo" presStyleLbl="node2" presStyleIdx="1" presStyleCnt="4">
        <dgm:presLayoutVars>
          <dgm:chPref val="3"/>
        </dgm:presLayoutVars>
      </dgm:prSet>
      <dgm:spPr/>
    </dgm:pt>
    <dgm:pt modelId="{C2EFE03F-19F7-4E8D-BA06-7F85193C884E}" type="pres">
      <dgm:prSet presAssocID="{C89361A0-2D5F-4CAD-AEBA-5D75FF1E52FC}" presName="horzTwo" presStyleCnt="0"/>
      <dgm:spPr/>
    </dgm:pt>
    <dgm:pt modelId="{276C38A1-DA65-42FB-9399-3B453CF6FB9F}" type="pres">
      <dgm:prSet presAssocID="{6361A2D0-063B-4835-A05D-E5F75EBF0491}" presName="sibSpaceTwo" presStyleCnt="0"/>
      <dgm:spPr/>
    </dgm:pt>
    <dgm:pt modelId="{AA4BA430-CAF5-4E95-8006-667AA0EC65DA}" type="pres">
      <dgm:prSet presAssocID="{5916D547-C56C-43C7-AA3A-2D6DE9801844}" presName="vertTwo" presStyleCnt="0"/>
      <dgm:spPr/>
    </dgm:pt>
    <dgm:pt modelId="{051368AF-532B-4CB7-959E-054284A90CED}" type="pres">
      <dgm:prSet presAssocID="{5916D547-C56C-43C7-AA3A-2D6DE9801844}" presName="txTwo" presStyleLbl="node2" presStyleIdx="2" presStyleCnt="4" custLinFactX="55302" custLinFactNeighborX="100000" custLinFactNeighborY="6312">
        <dgm:presLayoutVars>
          <dgm:chPref val="3"/>
        </dgm:presLayoutVars>
      </dgm:prSet>
      <dgm:spPr/>
    </dgm:pt>
    <dgm:pt modelId="{17DA2F66-264E-4049-A368-33BAF4BCB770}" type="pres">
      <dgm:prSet presAssocID="{5916D547-C56C-43C7-AA3A-2D6DE9801844}" presName="horzTwo" presStyleCnt="0"/>
      <dgm:spPr/>
    </dgm:pt>
    <dgm:pt modelId="{5DC7737E-BD23-4EE3-98B5-E17AE88D6F8A}" type="pres">
      <dgm:prSet presAssocID="{A4CB0469-0631-4F25-938B-21C76954CD4C}" presName="sibSpaceTwo" presStyleCnt="0"/>
      <dgm:spPr/>
    </dgm:pt>
    <dgm:pt modelId="{60B1C70C-C944-4A19-875E-3E4D069AC1F8}" type="pres">
      <dgm:prSet presAssocID="{C5140992-B974-4041-942D-907F4FE6FD26}" presName="vertTwo" presStyleCnt="0"/>
      <dgm:spPr/>
    </dgm:pt>
    <dgm:pt modelId="{16ECCF39-C00A-4E9E-8009-4B3D9EDD2667}" type="pres">
      <dgm:prSet presAssocID="{C5140992-B974-4041-942D-907F4FE6FD26}" presName="txTwo" presStyleLbl="node2" presStyleIdx="3" presStyleCnt="4" custLinFactX="-9055" custLinFactNeighborX="-100000" custLinFactNeighborY="-2856">
        <dgm:presLayoutVars>
          <dgm:chPref val="3"/>
        </dgm:presLayoutVars>
      </dgm:prSet>
      <dgm:spPr/>
    </dgm:pt>
    <dgm:pt modelId="{B3B725CE-6F8A-4702-A1CF-08E077B588F8}" type="pres">
      <dgm:prSet presAssocID="{C5140992-B974-4041-942D-907F4FE6FD26}" presName="horzTwo" presStyleCnt="0"/>
      <dgm:spPr/>
    </dgm:pt>
  </dgm:ptLst>
  <dgm:cxnLst>
    <dgm:cxn modelId="{D34CA900-0A52-47A7-904A-17ABC57B52EC}" type="presOf" srcId="{C89361A0-2D5F-4CAD-AEBA-5D75FF1E52FC}" destId="{3A929FED-F5A9-4767-85C0-F49742EB7DC2}" srcOrd="0" destOrd="0" presId="urn:microsoft.com/office/officeart/2005/8/layout/hierarchy4"/>
    <dgm:cxn modelId="{E8693F19-35E5-40F9-92D0-AAF369529894}" srcId="{A727DC0E-7EC1-432C-9B7B-583E1FF8355B}" destId="{C89361A0-2D5F-4CAD-AEBA-5D75FF1E52FC}" srcOrd="1" destOrd="0" parTransId="{24B16F6A-33D8-47C8-A232-8E981B976852}" sibTransId="{6361A2D0-063B-4835-A05D-E5F75EBF0491}"/>
    <dgm:cxn modelId="{1189BD63-2B89-4E48-9C57-E01C33D0217D}" type="presOf" srcId="{156A7F5C-BD07-4B8F-B026-0D00362C7086}" destId="{7A8F115E-9E25-4F71-9A48-8C57F226ADE7}" srcOrd="0" destOrd="0" presId="urn:microsoft.com/office/officeart/2005/8/layout/hierarchy4"/>
    <dgm:cxn modelId="{9B16FD6E-55B0-4F02-99BA-0B77B6CB9E8F}" type="presOf" srcId="{C5140992-B974-4041-942D-907F4FE6FD26}" destId="{16ECCF39-C00A-4E9E-8009-4B3D9EDD2667}" srcOrd="0" destOrd="0" presId="urn:microsoft.com/office/officeart/2005/8/layout/hierarchy4"/>
    <dgm:cxn modelId="{DDC6C878-BD18-456C-B7C6-9C4D7F2BE185}" srcId="{A727DC0E-7EC1-432C-9B7B-583E1FF8355B}" destId="{C5140992-B974-4041-942D-907F4FE6FD26}" srcOrd="3" destOrd="0" parTransId="{68DB75CD-2CA9-4172-9C48-EB1665BDD1A8}" sibTransId="{798038F7-123D-495C-ADDB-E92C48F8FBAC}"/>
    <dgm:cxn modelId="{0A834079-7BDB-443C-9438-161AFE5B19F0}" type="presOf" srcId="{A727DC0E-7EC1-432C-9B7B-583E1FF8355B}" destId="{55211821-33EC-4474-98FD-55ABC1D9BE2A}" srcOrd="0" destOrd="0" presId="urn:microsoft.com/office/officeart/2005/8/layout/hierarchy4"/>
    <dgm:cxn modelId="{7BA5425A-0AA5-487E-B679-5E58C2E902A3}" srcId="{A727DC0E-7EC1-432C-9B7B-583E1FF8355B}" destId="{156A7F5C-BD07-4B8F-B026-0D00362C7086}" srcOrd="0" destOrd="0" parTransId="{3C8127FD-4F98-414D-B032-5FA5021F81A0}" sibTransId="{D7762F29-3D20-4B75-BC68-195F92DC0577}"/>
    <dgm:cxn modelId="{9945628F-7719-4E7D-A53B-A1644FC96166}" type="presOf" srcId="{5916D547-C56C-43C7-AA3A-2D6DE9801844}" destId="{051368AF-532B-4CB7-959E-054284A90CED}" srcOrd="0" destOrd="0" presId="urn:microsoft.com/office/officeart/2005/8/layout/hierarchy4"/>
    <dgm:cxn modelId="{40C75F91-8B94-4DA4-9357-9FF5FA490C74}" srcId="{C4CD7025-009A-413B-8AEA-44E850ABA539}" destId="{A727DC0E-7EC1-432C-9B7B-583E1FF8355B}" srcOrd="0" destOrd="0" parTransId="{80C4998B-85BD-4F32-AA2D-B11EE7D5C019}" sibTransId="{AEF4A137-2F1E-4B31-9477-44ADEAA252C9}"/>
    <dgm:cxn modelId="{8FC84D9C-9019-439F-AE2E-95DCA245D5BD}" srcId="{A727DC0E-7EC1-432C-9B7B-583E1FF8355B}" destId="{5916D547-C56C-43C7-AA3A-2D6DE9801844}" srcOrd="2" destOrd="0" parTransId="{0FF671BC-183D-4E02-A807-A6A0629CB674}" sibTransId="{A4CB0469-0631-4F25-938B-21C76954CD4C}"/>
    <dgm:cxn modelId="{677E5AF2-E167-424C-82B6-8346498880ED}" type="presOf" srcId="{C4CD7025-009A-413B-8AEA-44E850ABA539}" destId="{0EE89805-E96F-4EB4-B935-8F69C2B11DEF}" srcOrd="0" destOrd="0" presId="urn:microsoft.com/office/officeart/2005/8/layout/hierarchy4"/>
    <dgm:cxn modelId="{DCE8CAF7-61C8-4F70-A1F4-867E2E378B8B}" type="presParOf" srcId="{0EE89805-E96F-4EB4-B935-8F69C2B11DEF}" destId="{5AA5C0C5-23A3-45E6-B419-050A9CCE63FC}" srcOrd="0" destOrd="0" presId="urn:microsoft.com/office/officeart/2005/8/layout/hierarchy4"/>
    <dgm:cxn modelId="{C5D68374-DF2A-4EFE-8300-13DAFC711D13}" type="presParOf" srcId="{5AA5C0C5-23A3-45E6-B419-050A9CCE63FC}" destId="{55211821-33EC-4474-98FD-55ABC1D9BE2A}" srcOrd="0" destOrd="0" presId="urn:microsoft.com/office/officeart/2005/8/layout/hierarchy4"/>
    <dgm:cxn modelId="{B5CD0B6D-793D-40A9-A6FA-1C764FE7E7C4}" type="presParOf" srcId="{5AA5C0C5-23A3-45E6-B419-050A9CCE63FC}" destId="{0954416B-415A-4203-A9E0-9C61C6D1A1A1}" srcOrd="1" destOrd="0" presId="urn:microsoft.com/office/officeart/2005/8/layout/hierarchy4"/>
    <dgm:cxn modelId="{10CC1D74-5DCD-418B-8F7A-1FAABEC0CDC4}" type="presParOf" srcId="{5AA5C0C5-23A3-45E6-B419-050A9CCE63FC}" destId="{3CF785E3-9D06-4647-A668-5AF92DFC1A66}" srcOrd="2" destOrd="0" presId="urn:microsoft.com/office/officeart/2005/8/layout/hierarchy4"/>
    <dgm:cxn modelId="{76768EEC-8C8B-4242-848B-BA1082BFBC46}" type="presParOf" srcId="{3CF785E3-9D06-4647-A668-5AF92DFC1A66}" destId="{8C9E2E22-997C-46CD-8757-4EA1340957FA}" srcOrd="0" destOrd="0" presId="urn:microsoft.com/office/officeart/2005/8/layout/hierarchy4"/>
    <dgm:cxn modelId="{07FA9C3D-1A49-48C8-B0E9-4E5E78DB6589}" type="presParOf" srcId="{8C9E2E22-997C-46CD-8757-4EA1340957FA}" destId="{7A8F115E-9E25-4F71-9A48-8C57F226ADE7}" srcOrd="0" destOrd="0" presId="urn:microsoft.com/office/officeart/2005/8/layout/hierarchy4"/>
    <dgm:cxn modelId="{4561B449-B506-4688-B310-08A857E019EB}" type="presParOf" srcId="{8C9E2E22-997C-46CD-8757-4EA1340957FA}" destId="{EA796C02-5430-442B-92C1-7B0A126353CF}" srcOrd="1" destOrd="0" presId="urn:microsoft.com/office/officeart/2005/8/layout/hierarchy4"/>
    <dgm:cxn modelId="{BD5048B7-C715-4B73-8A7F-52115AE0A8AA}" type="presParOf" srcId="{3CF785E3-9D06-4647-A668-5AF92DFC1A66}" destId="{FB3E11A2-19C6-464D-980E-7782F0A037AD}" srcOrd="1" destOrd="0" presId="urn:microsoft.com/office/officeart/2005/8/layout/hierarchy4"/>
    <dgm:cxn modelId="{6D5646A5-BAB8-4201-8DD0-15AAEA8FC8E3}" type="presParOf" srcId="{3CF785E3-9D06-4647-A668-5AF92DFC1A66}" destId="{F80A7DB6-B2B4-4183-AC31-30E6EA8A0F07}" srcOrd="2" destOrd="0" presId="urn:microsoft.com/office/officeart/2005/8/layout/hierarchy4"/>
    <dgm:cxn modelId="{B94AFEAD-C4A5-42E8-8E58-C945AD1F2614}" type="presParOf" srcId="{F80A7DB6-B2B4-4183-AC31-30E6EA8A0F07}" destId="{3A929FED-F5A9-4767-85C0-F49742EB7DC2}" srcOrd="0" destOrd="0" presId="urn:microsoft.com/office/officeart/2005/8/layout/hierarchy4"/>
    <dgm:cxn modelId="{137C9D03-20F4-44A2-A257-0F5C4FFF2F4A}" type="presParOf" srcId="{F80A7DB6-B2B4-4183-AC31-30E6EA8A0F07}" destId="{C2EFE03F-19F7-4E8D-BA06-7F85193C884E}" srcOrd="1" destOrd="0" presId="urn:microsoft.com/office/officeart/2005/8/layout/hierarchy4"/>
    <dgm:cxn modelId="{9A621FD3-21A8-4942-8B07-04BA0CD07025}" type="presParOf" srcId="{3CF785E3-9D06-4647-A668-5AF92DFC1A66}" destId="{276C38A1-DA65-42FB-9399-3B453CF6FB9F}" srcOrd="3" destOrd="0" presId="urn:microsoft.com/office/officeart/2005/8/layout/hierarchy4"/>
    <dgm:cxn modelId="{95A79476-BE68-4ACA-ADCE-11827FB223EC}" type="presParOf" srcId="{3CF785E3-9D06-4647-A668-5AF92DFC1A66}" destId="{AA4BA430-CAF5-4E95-8006-667AA0EC65DA}" srcOrd="4" destOrd="0" presId="urn:microsoft.com/office/officeart/2005/8/layout/hierarchy4"/>
    <dgm:cxn modelId="{81517DF7-ED88-4B13-8312-4F047801925E}" type="presParOf" srcId="{AA4BA430-CAF5-4E95-8006-667AA0EC65DA}" destId="{051368AF-532B-4CB7-959E-054284A90CED}" srcOrd="0" destOrd="0" presId="urn:microsoft.com/office/officeart/2005/8/layout/hierarchy4"/>
    <dgm:cxn modelId="{3EDC5133-C85E-4117-98C1-DBCAD851B988}" type="presParOf" srcId="{AA4BA430-CAF5-4E95-8006-667AA0EC65DA}" destId="{17DA2F66-264E-4049-A368-33BAF4BCB770}" srcOrd="1" destOrd="0" presId="urn:microsoft.com/office/officeart/2005/8/layout/hierarchy4"/>
    <dgm:cxn modelId="{8145292F-71C3-4DBB-A138-1988CBBD2F4B}" type="presParOf" srcId="{3CF785E3-9D06-4647-A668-5AF92DFC1A66}" destId="{5DC7737E-BD23-4EE3-98B5-E17AE88D6F8A}" srcOrd="5" destOrd="0" presId="urn:microsoft.com/office/officeart/2005/8/layout/hierarchy4"/>
    <dgm:cxn modelId="{F2A61127-7BA7-4EA8-9C01-01F6AF95EF9C}" type="presParOf" srcId="{3CF785E3-9D06-4647-A668-5AF92DFC1A66}" destId="{60B1C70C-C944-4A19-875E-3E4D069AC1F8}" srcOrd="6" destOrd="0" presId="urn:microsoft.com/office/officeart/2005/8/layout/hierarchy4"/>
    <dgm:cxn modelId="{FB914FCF-A325-46FF-9389-6E6638337551}" type="presParOf" srcId="{60B1C70C-C944-4A19-875E-3E4D069AC1F8}" destId="{16ECCF39-C00A-4E9E-8009-4B3D9EDD2667}" srcOrd="0" destOrd="0" presId="urn:microsoft.com/office/officeart/2005/8/layout/hierarchy4"/>
    <dgm:cxn modelId="{E91AB4CE-75B6-42A7-9A3E-23D556365D94}" type="presParOf" srcId="{60B1C70C-C944-4A19-875E-3E4D069AC1F8}" destId="{B3B725CE-6F8A-4702-A1CF-08E077B588F8}"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590232-73BC-49EC-9462-746B1D347643}" type="doc">
      <dgm:prSet loTypeId="urn:microsoft.com/office/officeart/2005/8/layout/vList3#2" loCatId="list" qsTypeId="urn:microsoft.com/office/officeart/2005/8/quickstyle/simple1" qsCatId="simple" csTypeId="urn:microsoft.com/office/officeart/2005/8/colors/accent1_2" csCatId="accent1" phldr="1"/>
      <dgm:spPr/>
      <dgm:t>
        <a:bodyPr/>
        <a:lstStyle/>
        <a:p>
          <a:endParaRPr lang="en-US"/>
        </a:p>
      </dgm:t>
    </dgm:pt>
    <dgm:pt modelId="{781DD63B-DF6A-43A4-815B-C2ABF4EABBAA}">
      <dgm:prSet/>
      <dgm:spPr>
        <a:solidFill>
          <a:schemeClr val="accent5">
            <a:lumMod val="50000"/>
          </a:schemeClr>
        </a:solidFill>
      </dgm:spPr>
      <dgm:t>
        <a:bodyPr/>
        <a:lstStyle/>
        <a:p>
          <a:pPr rtl="0"/>
          <a:r>
            <a:rPr lang="en-US" b="1" dirty="0"/>
            <a:t>Financial support in exchange for contractual work experience that supports your graduate education</a:t>
          </a:r>
        </a:p>
      </dgm:t>
    </dgm:pt>
    <dgm:pt modelId="{0085B18F-4483-43A0-B26F-A3A7293EC460}" type="parTrans" cxnId="{3D5C7F6F-B1D7-4A9A-86B0-A2234CCB6EB9}">
      <dgm:prSet/>
      <dgm:spPr/>
      <dgm:t>
        <a:bodyPr/>
        <a:lstStyle/>
        <a:p>
          <a:endParaRPr lang="en-US"/>
        </a:p>
      </dgm:t>
    </dgm:pt>
    <dgm:pt modelId="{45103A23-189C-4205-89B3-13281CAF918D}" type="sibTrans" cxnId="{3D5C7F6F-B1D7-4A9A-86B0-A2234CCB6EB9}">
      <dgm:prSet/>
      <dgm:spPr/>
      <dgm:t>
        <a:bodyPr/>
        <a:lstStyle/>
        <a:p>
          <a:endParaRPr lang="en-US"/>
        </a:p>
      </dgm:t>
    </dgm:pt>
    <dgm:pt modelId="{D1EF8273-044B-4C9D-B038-248AF7573694}">
      <dgm:prSet/>
      <dgm:spPr>
        <a:solidFill>
          <a:schemeClr val="accent5">
            <a:lumMod val="75000"/>
          </a:schemeClr>
        </a:solidFill>
      </dgm:spPr>
      <dgm:t>
        <a:bodyPr/>
        <a:lstStyle/>
        <a:p>
          <a:pPr rtl="0"/>
          <a:r>
            <a:rPr lang="en-US" b="1" dirty="0"/>
            <a:t>Experience (research, teaching, application) that complements your program of study</a:t>
          </a:r>
        </a:p>
      </dgm:t>
    </dgm:pt>
    <dgm:pt modelId="{F50348BB-1708-462B-8244-508F0EF35F64}" type="parTrans" cxnId="{17EDAEB6-A337-4399-86FA-4A817FD562A8}">
      <dgm:prSet/>
      <dgm:spPr/>
      <dgm:t>
        <a:bodyPr/>
        <a:lstStyle/>
        <a:p>
          <a:endParaRPr lang="en-US"/>
        </a:p>
      </dgm:t>
    </dgm:pt>
    <dgm:pt modelId="{BC160C34-6BBA-4697-83FE-7E63187D7C25}" type="sibTrans" cxnId="{17EDAEB6-A337-4399-86FA-4A817FD562A8}">
      <dgm:prSet/>
      <dgm:spPr/>
      <dgm:t>
        <a:bodyPr/>
        <a:lstStyle/>
        <a:p>
          <a:endParaRPr lang="en-US"/>
        </a:p>
      </dgm:t>
    </dgm:pt>
    <dgm:pt modelId="{6F1FA866-473B-42A4-AF07-51E5DEED6EC2}">
      <dgm:prSet/>
      <dgm:spPr>
        <a:solidFill>
          <a:schemeClr val="accent5">
            <a:lumMod val="60000"/>
            <a:lumOff val="40000"/>
          </a:schemeClr>
        </a:solidFill>
      </dgm:spPr>
      <dgm:t>
        <a:bodyPr/>
        <a:lstStyle/>
        <a:p>
          <a:pPr rtl="0"/>
          <a:r>
            <a:rPr lang="en-US" b="1" dirty="0">
              <a:solidFill>
                <a:srgbClr val="002060"/>
              </a:solidFill>
            </a:rPr>
            <a:t>Initial steps towards a chosen career or discovery of possible career paths, including doctoral studies</a:t>
          </a:r>
        </a:p>
      </dgm:t>
    </dgm:pt>
    <dgm:pt modelId="{A9D870C2-5A0E-498A-93CF-A272EAD5FC1A}" type="parTrans" cxnId="{752B2FE8-A1F9-4152-9A1B-9F0ABD25CCDE}">
      <dgm:prSet/>
      <dgm:spPr/>
      <dgm:t>
        <a:bodyPr/>
        <a:lstStyle/>
        <a:p>
          <a:endParaRPr lang="en-US"/>
        </a:p>
      </dgm:t>
    </dgm:pt>
    <dgm:pt modelId="{C19F015E-551A-40D1-9DA5-335116DEA23F}" type="sibTrans" cxnId="{752B2FE8-A1F9-4152-9A1B-9F0ABD25CCDE}">
      <dgm:prSet/>
      <dgm:spPr/>
      <dgm:t>
        <a:bodyPr/>
        <a:lstStyle/>
        <a:p>
          <a:endParaRPr lang="en-US"/>
        </a:p>
      </dgm:t>
    </dgm:pt>
    <dgm:pt modelId="{B00DB392-62A1-4C0D-83BA-EB2D70D15923}">
      <dgm:prSet/>
      <dgm:spPr>
        <a:solidFill>
          <a:schemeClr val="accent5"/>
        </a:solidFill>
      </dgm:spPr>
      <dgm:t>
        <a:bodyPr/>
        <a:lstStyle/>
        <a:p>
          <a:pPr rtl="0"/>
          <a:r>
            <a:rPr lang="en-US" b="1" dirty="0">
              <a:solidFill>
                <a:srgbClr val="002060"/>
              </a:solidFill>
            </a:rPr>
            <a:t>An opportunity to build technical and professional skills and gain valuable experience</a:t>
          </a:r>
        </a:p>
      </dgm:t>
    </dgm:pt>
    <dgm:pt modelId="{374FED1B-A151-40CA-A932-B48DAA501330}" type="parTrans" cxnId="{AA976B99-0BE2-4BEA-8D10-408255C022BA}">
      <dgm:prSet/>
      <dgm:spPr/>
      <dgm:t>
        <a:bodyPr/>
        <a:lstStyle/>
        <a:p>
          <a:endParaRPr lang="en-US"/>
        </a:p>
      </dgm:t>
    </dgm:pt>
    <dgm:pt modelId="{0B6AE3A2-BF20-4DE4-B93A-137773BE41EC}" type="sibTrans" cxnId="{AA976B99-0BE2-4BEA-8D10-408255C022BA}">
      <dgm:prSet/>
      <dgm:spPr/>
      <dgm:t>
        <a:bodyPr/>
        <a:lstStyle/>
        <a:p>
          <a:endParaRPr lang="en-US"/>
        </a:p>
      </dgm:t>
    </dgm:pt>
    <dgm:pt modelId="{2DAC8A1D-2E9A-411F-A9A0-3C47E95E5757}" type="pres">
      <dgm:prSet presAssocID="{68590232-73BC-49EC-9462-746B1D347643}" presName="linearFlow" presStyleCnt="0">
        <dgm:presLayoutVars>
          <dgm:dir/>
          <dgm:resizeHandles val="exact"/>
        </dgm:presLayoutVars>
      </dgm:prSet>
      <dgm:spPr/>
    </dgm:pt>
    <dgm:pt modelId="{22A7D6C1-F3A7-40C5-AD9F-E348C260501D}" type="pres">
      <dgm:prSet presAssocID="{781DD63B-DF6A-43A4-815B-C2ABF4EABBAA}" presName="composite" presStyleCnt="0"/>
      <dgm:spPr/>
    </dgm:pt>
    <dgm:pt modelId="{754A26A9-34E2-4B52-BF2E-604D4376DF34}" type="pres">
      <dgm:prSet presAssocID="{781DD63B-DF6A-43A4-815B-C2ABF4EABBAA}" presName="imgShp" presStyleLbl="fgImgPlace1" presStyleIdx="0" presStyleCnt="4" custScaleX="134001"/>
      <dgm:spPr>
        <a:blipFill rotWithShape="0">
          <a:blip xmlns:r="http://schemas.openxmlformats.org/officeDocument/2006/relationships" r:embed="rId1"/>
          <a:stretch>
            <a:fillRect/>
          </a:stretch>
        </a:blipFill>
      </dgm:spPr>
    </dgm:pt>
    <dgm:pt modelId="{BD78C394-D855-41B2-AA00-60DBB7AC13A8}" type="pres">
      <dgm:prSet presAssocID="{781DD63B-DF6A-43A4-815B-C2ABF4EABBAA}" presName="txShp" presStyleLbl="node1" presStyleIdx="0" presStyleCnt="4">
        <dgm:presLayoutVars>
          <dgm:bulletEnabled val="1"/>
        </dgm:presLayoutVars>
      </dgm:prSet>
      <dgm:spPr/>
    </dgm:pt>
    <dgm:pt modelId="{4ACA4C7A-02A9-40F1-B9AE-5034B33A9536}" type="pres">
      <dgm:prSet presAssocID="{45103A23-189C-4205-89B3-13281CAF918D}" presName="spacing" presStyleCnt="0"/>
      <dgm:spPr/>
    </dgm:pt>
    <dgm:pt modelId="{5FF19E15-66AD-416B-87A1-A3AE0D697A8F}" type="pres">
      <dgm:prSet presAssocID="{D1EF8273-044B-4C9D-B038-248AF7573694}" presName="composite" presStyleCnt="0"/>
      <dgm:spPr/>
    </dgm:pt>
    <dgm:pt modelId="{BB0E5F5B-EC76-4955-9CD7-5F216CB7406E}" type="pres">
      <dgm:prSet presAssocID="{D1EF8273-044B-4C9D-B038-248AF7573694}" presName="imgShp" presStyleLbl="fgImgPlace1" presStyleIdx="1" presStyleCnt="4" custScaleX="134001"/>
      <dgm:spPr>
        <a:blipFill rotWithShape="0">
          <a:blip xmlns:r="http://schemas.openxmlformats.org/officeDocument/2006/relationships" r:embed="rId2"/>
          <a:stretch>
            <a:fillRect/>
          </a:stretch>
        </a:blipFill>
      </dgm:spPr>
    </dgm:pt>
    <dgm:pt modelId="{8040089A-ABCA-40A9-8260-8BE3F075CF92}" type="pres">
      <dgm:prSet presAssocID="{D1EF8273-044B-4C9D-B038-248AF7573694}" presName="txShp" presStyleLbl="node1" presStyleIdx="1" presStyleCnt="4">
        <dgm:presLayoutVars>
          <dgm:bulletEnabled val="1"/>
        </dgm:presLayoutVars>
      </dgm:prSet>
      <dgm:spPr/>
    </dgm:pt>
    <dgm:pt modelId="{0AF983DB-8650-4682-8F34-A3A9142D14CA}" type="pres">
      <dgm:prSet presAssocID="{BC160C34-6BBA-4697-83FE-7E63187D7C25}" presName="spacing" presStyleCnt="0"/>
      <dgm:spPr/>
    </dgm:pt>
    <dgm:pt modelId="{C128275E-8AED-4ECE-882E-D4FC408CD640}" type="pres">
      <dgm:prSet presAssocID="{B00DB392-62A1-4C0D-83BA-EB2D70D15923}" presName="composite" presStyleCnt="0"/>
      <dgm:spPr/>
    </dgm:pt>
    <dgm:pt modelId="{3B7B2B34-7561-4321-8B68-1418D1882F39}" type="pres">
      <dgm:prSet presAssocID="{B00DB392-62A1-4C0D-83BA-EB2D70D15923}" presName="imgShp" presStyleLbl="fgImgPlace1" presStyleIdx="2" presStyleCnt="4" custScaleX="134001"/>
      <dgm:spPr>
        <a:blipFill rotWithShape="0">
          <a:blip xmlns:r="http://schemas.openxmlformats.org/officeDocument/2006/relationships" r:embed="rId3"/>
          <a:stretch>
            <a:fillRect/>
          </a:stretch>
        </a:blipFill>
      </dgm:spPr>
    </dgm:pt>
    <dgm:pt modelId="{62C4055A-DFB3-425C-996A-4B0FAEE0B9EC}" type="pres">
      <dgm:prSet presAssocID="{B00DB392-62A1-4C0D-83BA-EB2D70D15923}" presName="txShp" presStyleLbl="node1" presStyleIdx="2" presStyleCnt="4">
        <dgm:presLayoutVars>
          <dgm:bulletEnabled val="1"/>
        </dgm:presLayoutVars>
      </dgm:prSet>
      <dgm:spPr/>
    </dgm:pt>
    <dgm:pt modelId="{691F9035-F725-47A8-84AE-71E2B32FCDE1}" type="pres">
      <dgm:prSet presAssocID="{0B6AE3A2-BF20-4DE4-B93A-137773BE41EC}" presName="spacing" presStyleCnt="0"/>
      <dgm:spPr/>
    </dgm:pt>
    <dgm:pt modelId="{8AC80BF5-CE74-4F64-85FF-5D2DD3EDA61F}" type="pres">
      <dgm:prSet presAssocID="{6F1FA866-473B-42A4-AF07-51E5DEED6EC2}" presName="composite" presStyleCnt="0"/>
      <dgm:spPr/>
    </dgm:pt>
    <dgm:pt modelId="{8D9FCF82-62B9-4B7C-83AB-5915C5DAB9D3}" type="pres">
      <dgm:prSet presAssocID="{6F1FA866-473B-42A4-AF07-51E5DEED6EC2}" presName="imgShp" presStyleLbl="fgImgPlace1" presStyleIdx="3" presStyleCnt="4" custScaleX="135382" custScaleY="105085"/>
      <dgm:spPr>
        <a:blipFill rotWithShape="0">
          <a:blip xmlns:r="http://schemas.openxmlformats.org/officeDocument/2006/relationships" r:embed="rId4"/>
          <a:stretch>
            <a:fillRect/>
          </a:stretch>
        </a:blipFill>
      </dgm:spPr>
    </dgm:pt>
    <dgm:pt modelId="{FAED1C93-318D-423B-BB55-FEA81D06AB4B}" type="pres">
      <dgm:prSet presAssocID="{6F1FA866-473B-42A4-AF07-51E5DEED6EC2}" presName="txShp" presStyleLbl="node1" presStyleIdx="3" presStyleCnt="4">
        <dgm:presLayoutVars>
          <dgm:bulletEnabled val="1"/>
        </dgm:presLayoutVars>
      </dgm:prSet>
      <dgm:spPr/>
    </dgm:pt>
  </dgm:ptLst>
  <dgm:cxnLst>
    <dgm:cxn modelId="{C6EFAA0D-8105-47F5-9C98-521C91EFEB80}" type="presOf" srcId="{68590232-73BC-49EC-9462-746B1D347643}" destId="{2DAC8A1D-2E9A-411F-A9A0-3C47E95E5757}" srcOrd="0" destOrd="0" presId="urn:microsoft.com/office/officeart/2005/8/layout/vList3#2"/>
    <dgm:cxn modelId="{E543735E-2642-4232-9E79-5DE5DC6C9FDB}" type="presOf" srcId="{D1EF8273-044B-4C9D-B038-248AF7573694}" destId="{8040089A-ABCA-40A9-8260-8BE3F075CF92}" srcOrd="0" destOrd="0" presId="urn:microsoft.com/office/officeart/2005/8/layout/vList3#2"/>
    <dgm:cxn modelId="{BB5A8E6B-9330-4BE3-B58C-066901ED37E4}" type="presOf" srcId="{6F1FA866-473B-42A4-AF07-51E5DEED6EC2}" destId="{FAED1C93-318D-423B-BB55-FEA81D06AB4B}" srcOrd="0" destOrd="0" presId="urn:microsoft.com/office/officeart/2005/8/layout/vList3#2"/>
    <dgm:cxn modelId="{3D5C7F6F-B1D7-4A9A-86B0-A2234CCB6EB9}" srcId="{68590232-73BC-49EC-9462-746B1D347643}" destId="{781DD63B-DF6A-43A4-815B-C2ABF4EABBAA}" srcOrd="0" destOrd="0" parTransId="{0085B18F-4483-43A0-B26F-A3A7293EC460}" sibTransId="{45103A23-189C-4205-89B3-13281CAF918D}"/>
    <dgm:cxn modelId="{AA976B99-0BE2-4BEA-8D10-408255C022BA}" srcId="{68590232-73BC-49EC-9462-746B1D347643}" destId="{B00DB392-62A1-4C0D-83BA-EB2D70D15923}" srcOrd="2" destOrd="0" parTransId="{374FED1B-A151-40CA-A932-B48DAA501330}" sibTransId="{0B6AE3A2-BF20-4DE4-B93A-137773BE41EC}"/>
    <dgm:cxn modelId="{547BD6A5-DDA1-43F3-9673-190A14ADD3B4}" type="presOf" srcId="{781DD63B-DF6A-43A4-815B-C2ABF4EABBAA}" destId="{BD78C394-D855-41B2-AA00-60DBB7AC13A8}" srcOrd="0" destOrd="0" presId="urn:microsoft.com/office/officeart/2005/8/layout/vList3#2"/>
    <dgm:cxn modelId="{17EDAEB6-A337-4399-86FA-4A817FD562A8}" srcId="{68590232-73BC-49EC-9462-746B1D347643}" destId="{D1EF8273-044B-4C9D-B038-248AF7573694}" srcOrd="1" destOrd="0" parTransId="{F50348BB-1708-462B-8244-508F0EF35F64}" sibTransId="{BC160C34-6BBA-4697-83FE-7E63187D7C25}"/>
    <dgm:cxn modelId="{B4D988D5-804F-4E32-9E59-A0E11056C5E9}" type="presOf" srcId="{B00DB392-62A1-4C0D-83BA-EB2D70D15923}" destId="{62C4055A-DFB3-425C-996A-4B0FAEE0B9EC}" srcOrd="0" destOrd="0" presId="urn:microsoft.com/office/officeart/2005/8/layout/vList3#2"/>
    <dgm:cxn modelId="{752B2FE8-A1F9-4152-9A1B-9F0ABD25CCDE}" srcId="{68590232-73BC-49EC-9462-746B1D347643}" destId="{6F1FA866-473B-42A4-AF07-51E5DEED6EC2}" srcOrd="3" destOrd="0" parTransId="{A9D870C2-5A0E-498A-93CF-A272EAD5FC1A}" sibTransId="{C19F015E-551A-40D1-9DA5-335116DEA23F}"/>
    <dgm:cxn modelId="{7BD628BE-42A7-4A1A-83B9-926DDD87A34E}" type="presParOf" srcId="{2DAC8A1D-2E9A-411F-A9A0-3C47E95E5757}" destId="{22A7D6C1-F3A7-40C5-AD9F-E348C260501D}" srcOrd="0" destOrd="0" presId="urn:microsoft.com/office/officeart/2005/8/layout/vList3#2"/>
    <dgm:cxn modelId="{EDDB845F-768B-478A-A030-E90416242A35}" type="presParOf" srcId="{22A7D6C1-F3A7-40C5-AD9F-E348C260501D}" destId="{754A26A9-34E2-4B52-BF2E-604D4376DF34}" srcOrd="0" destOrd="0" presId="urn:microsoft.com/office/officeart/2005/8/layout/vList3#2"/>
    <dgm:cxn modelId="{CC585639-737C-48A7-88C5-EEDD5D92CD1F}" type="presParOf" srcId="{22A7D6C1-F3A7-40C5-AD9F-E348C260501D}" destId="{BD78C394-D855-41B2-AA00-60DBB7AC13A8}" srcOrd="1" destOrd="0" presId="urn:microsoft.com/office/officeart/2005/8/layout/vList3#2"/>
    <dgm:cxn modelId="{D4F39B51-0049-499A-BC4F-5E42099939CB}" type="presParOf" srcId="{2DAC8A1D-2E9A-411F-A9A0-3C47E95E5757}" destId="{4ACA4C7A-02A9-40F1-B9AE-5034B33A9536}" srcOrd="1" destOrd="0" presId="urn:microsoft.com/office/officeart/2005/8/layout/vList3#2"/>
    <dgm:cxn modelId="{092B0945-88A3-486D-8BC4-502FFEC25761}" type="presParOf" srcId="{2DAC8A1D-2E9A-411F-A9A0-3C47E95E5757}" destId="{5FF19E15-66AD-416B-87A1-A3AE0D697A8F}" srcOrd="2" destOrd="0" presId="urn:microsoft.com/office/officeart/2005/8/layout/vList3#2"/>
    <dgm:cxn modelId="{9B78A12B-766B-4902-8FE3-7C4A54482301}" type="presParOf" srcId="{5FF19E15-66AD-416B-87A1-A3AE0D697A8F}" destId="{BB0E5F5B-EC76-4955-9CD7-5F216CB7406E}" srcOrd="0" destOrd="0" presId="urn:microsoft.com/office/officeart/2005/8/layout/vList3#2"/>
    <dgm:cxn modelId="{C47EE5EA-0CBB-4D4F-9D03-D0740EDBF647}" type="presParOf" srcId="{5FF19E15-66AD-416B-87A1-A3AE0D697A8F}" destId="{8040089A-ABCA-40A9-8260-8BE3F075CF92}" srcOrd="1" destOrd="0" presId="urn:microsoft.com/office/officeart/2005/8/layout/vList3#2"/>
    <dgm:cxn modelId="{292E729E-5F09-49D2-9252-3EA38017957B}" type="presParOf" srcId="{2DAC8A1D-2E9A-411F-A9A0-3C47E95E5757}" destId="{0AF983DB-8650-4682-8F34-A3A9142D14CA}" srcOrd="3" destOrd="0" presId="urn:microsoft.com/office/officeart/2005/8/layout/vList3#2"/>
    <dgm:cxn modelId="{8E7B4984-011D-43F1-9157-A2F913786FE7}" type="presParOf" srcId="{2DAC8A1D-2E9A-411F-A9A0-3C47E95E5757}" destId="{C128275E-8AED-4ECE-882E-D4FC408CD640}" srcOrd="4" destOrd="0" presId="urn:microsoft.com/office/officeart/2005/8/layout/vList3#2"/>
    <dgm:cxn modelId="{50EA936C-AFC0-4527-9EF0-84983A01701A}" type="presParOf" srcId="{C128275E-8AED-4ECE-882E-D4FC408CD640}" destId="{3B7B2B34-7561-4321-8B68-1418D1882F39}" srcOrd="0" destOrd="0" presId="urn:microsoft.com/office/officeart/2005/8/layout/vList3#2"/>
    <dgm:cxn modelId="{FF79C96E-CA14-490D-850C-BAB72C8DFB37}" type="presParOf" srcId="{C128275E-8AED-4ECE-882E-D4FC408CD640}" destId="{62C4055A-DFB3-425C-996A-4B0FAEE0B9EC}" srcOrd="1" destOrd="0" presId="urn:microsoft.com/office/officeart/2005/8/layout/vList3#2"/>
    <dgm:cxn modelId="{20336B90-B144-4C0D-8949-E2DB9BC19811}" type="presParOf" srcId="{2DAC8A1D-2E9A-411F-A9A0-3C47E95E5757}" destId="{691F9035-F725-47A8-84AE-71E2B32FCDE1}" srcOrd="5" destOrd="0" presId="urn:microsoft.com/office/officeart/2005/8/layout/vList3#2"/>
    <dgm:cxn modelId="{BC7E9E9F-50B5-448A-9919-E0DA2B50057E}" type="presParOf" srcId="{2DAC8A1D-2E9A-411F-A9A0-3C47E95E5757}" destId="{8AC80BF5-CE74-4F64-85FF-5D2DD3EDA61F}" srcOrd="6" destOrd="0" presId="urn:microsoft.com/office/officeart/2005/8/layout/vList3#2"/>
    <dgm:cxn modelId="{0D1A0788-6FF1-4C38-95F2-494A9E60BB5A}" type="presParOf" srcId="{8AC80BF5-CE74-4F64-85FF-5D2DD3EDA61F}" destId="{8D9FCF82-62B9-4B7C-83AB-5915C5DAB9D3}" srcOrd="0" destOrd="0" presId="urn:microsoft.com/office/officeart/2005/8/layout/vList3#2"/>
    <dgm:cxn modelId="{400E6A24-EF48-4271-96A0-D6DC183D82D8}" type="presParOf" srcId="{8AC80BF5-CE74-4F64-85FF-5D2DD3EDA61F}" destId="{FAED1C93-318D-423B-BB55-FEA81D06AB4B}" srcOrd="1" destOrd="0" presId="urn:microsoft.com/office/officeart/2005/8/layout/vList3#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B129AF-D85E-45D6-8EC5-FDF21DF19698}" type="doc">
      <dgm:prSet loTypeId="urn:microsoft.com/office/officeart/2005/8/layout/matrix1" loCatId="matrix" qsTypeId="urn:microsoft.com/office/officeart/2005/8/quickstyle/3d3" qsCatId="3D" csTypeId="urn:microsoft.com/office/officeart/2005/8/colors/accent1_2" csCatId="accent1" phldr="1"/>
      <dgm:spPr/>
      <dgm:t>
        <a:bodyPr/>
        <a:lstStyle/>
        <a:p>
          <a:endParaRPr lang="en-US"/>
        </a:p>
      </dgm:t>
    </dgm:pt>
    <dgm:pt modelId="{4105AB1E-FFEA-47CE-91C2-6B6451878A0A}">
      <dgm:prSet custT="1"/>
      <dgm:spPr>
        <a:solidFill>
          <a:srgbClr val="33CC33"/>
        </a:solidFill>
        <a:ln>
          <a:noFill/>
        </a:ln>
      </dgm:spPr>
      <dgm:t>
        <a:bodyPr/>
        <a:lstStyle/>
        <a:p>
          <a:pPr algn="ctr" rtl="0"/>
          <a:r>
            <a:rPr lang="en-US" sz="2200" b="1" dirty="0">
              <a:solidFill>
                <a:srgbClr val="002060"/>
              </a:solidFill>
            </a:rPr>
            <a:t>Tuition Remission Varies by Appointment Length</a:t>
          </a:r>
        </a:p>
      </dgm:t>
    </dgm:pt>
    <dgm:pt modelId="{5FBA92A1-340E-48BA-9202-6231D0A07440}" type="parTrans" cxnId="{786D96AE-96F0-43A1-B637-F4B83CB13E17}">
      <dgm:prSet/>
      <dgm:spPr/>
      <dgm:t>
        <a:bodyPr/>
        <a:lstStyle/>
        <a:p>
          <a:endParaRPr lang="en-US"/>
        </a:p>
      </dgm:t>
    </dgm:pt>
    <dgm:pt modelId="{971B17A2-5035-438E-9334-D8494DB8E4CC}" type="sibTrans" cxnId="{786D96AE-96F0-43A1-B637-F4B83CB13E17}">
      <dgm:prSet/>
      <dgm:spPr/>
      <dgm:t>
        <a:bodyPr/>
        <a:lstStyle/>
        <a:p>
          <a:endParaRPr lang="en-US"/>
        </a:p>
      </dgm:t>
    </dgm:pt>
    <dgm:pt modelId="{329B61AB-229E-4FDE-9124-73839A8A29AA}">
      <dgm:prSet/>
      <dgm:spPr>
        <a:solidFill>
          <a:schemeClr val="accent5">
            <a:lumMod val="50000"/>
          </a:schemeClr>
        </a:solidFill>
      </dgm:spPr>
      <dgm:t>
        <a:bodyPr/>
        <a:lstStyle/>
        <a:p>
          <a:pPr algn="l" rtl="0"/>
          <a:r>
            <a:rPr lang="en-US" sz="900" b="1" dirty="0"/>
            <a:t>Full-Time 10-mos </a:t>
          </a:r>
          <a:r>
            <a:rPr lang="en-US" sz="900" dirty="0"/>
            <a:t>= </a:t>
          </a:r>
          <a:r>
            <a:rPr lang="en-US" sz="900" b="1" dirty="0"/>
            <a:t>21 </a:t>
          </a:r>
          <a:r>
            <a:rPr lang="en-US" sz="900" b="0" dirty="0"/>
            <a:t>cr hr </a:t>
          </a:r>
          <a:r>
            <a:rPr lang="en-US" sz="900" dirty="0"/>
            <a:t>(9 cr hrs in Fall; 9 cr hrs in Winter;  3 cr hr in summer)</a:t>
          </a:r>
        </a:p>
      </dgm:t>
    </dgm:pt>
    <dgm:pt modelId="{35F86798-A809-4079-A49C-9445AE612DDF}" type="parTrans" cxnId="{655A60AA-E14A-441C-88E5-3C18EF09E5E8}">
      <dgm:prSet/>
      <dgm:spPr/>
      <dgm:t>
        <a:bodyPr/>
        <a:lstStyle/>
        <a:p>
          <a:endParaRPr lang="en-US"/>
        </a:p>
      </dgm:t>
    </dgm:pt>
    <dgm:pt modelId="{03D2FDF8-47B7-4D9C-82C0-43255D360E1E}" type="sibTrans" cxnId="{655A60AA-E14A-441C-88E5-3C18EF09E5E8}">
      <dgm:prSet/>
      <dgm:spPr/>
      <dgm:t>
        <a:bodyPr/>
        <a:lstStyle/>
        <a:p>
          <a:endParaRPr lang="en-US"/>
        </a:p>
      </dgm:t>
    </dgm:pt>
    <dgm:pt modelId="{D27D611B-9D64-4093-90A6-A43689562114}">
      <dgm:prSet/>
      <dgm:spPr>
        <a:solidFill>
          <a:schemeClr val="accent5">
            <a:lumMod val="50000"/>
          </a:schemeClr>
        </a:solidFill>
      </dgm:spPr>
      <dgm:t>
        <a:bodyPr/>
        <a:lstStyle/>
        <a:p>
          <a:pPr algn="l" rtl="0"/>
          <a:r>
            <a:rPr lang="en-US" sz="900" b="1" dirty="0"/>
            <a:t>Full-time 12-mos </a:t>
          </a:r>
          <a:r>
            <a:rPr lang="en-US" sz="900" dirty="0"/>
            <a:t>= </a:t>
          </a:r>
          <a:r>
            <a:rPr lang="en-US" sz="900" b="1" dirty="0"/>
            <a:t>24 </a:t>
          </a:r>
          <a:r>
            <a:rPr lang="en-US" sz="900" b="0" dirty="0"/>
            <a:t>cr hr </a:t>
          </a:r>
          <a:r>
            <a:rPr lang="en-US" sz="900" dirty="0"/>
            <a:t>(9 cr hrs in Fall; 9 cr hrs in Winter; 6 cr hrs in summer)</a:t>
          </a:r>
        </a:p>
      </dgm:t>
    </dgm:pt>
    <dgm:pt modelId="{32D2375C-FC2F-4505-B42F-2937D9531CF6}" type="parTrans" cxnId="{244781E0-357A-47A1-A000-72A359F07DDC}">
      <dgm:prSet/>
      <dgm:spPr/>
      <dgm:t>
        <a:bodyPr/>
        <a:lstStyle/>
        <a:p>
          <a:endParaRPr lang="en-US"/>
        </a:p>
      </dgm:t>
    </dgm:pt>
    <dgm:pt modelId="{F29AF2BE-1CAA-4E67-ABE2-AC37F90F9070}" type="sibTrans" cxnId="{244781E0-357A-47A1-A000-72A359F07DDC}">
      <dgm:prSet/>
      <dgm:spPr/>
      <dgm:t>
        <a:bodyPr/>
        <a:lstStyle/>
        <a:p>
          <a:endParaRPr lang="en-US"/>
        </a:p>
      </dgm:t>
    </dgm:pt>
    <dgm:pt modelId="{6A6DCE93-2F5A-4C80-A42D-93CAF97C7917}">
      <dgm:prSet/>
      <dgm:spPr>
        <a:solidFill>
          <a:schemeClr val="accent5">
            <a:lumMod val="50000"/>
          </a:schemeClr>
        </a:solidFill>
      </dgm:spPr>
      <dgm:t>
        <a:bodyPr/>
        <a:lstStyle/>
        <a:p>
          <a:pPr algn="l" rtl="0"/>
          <a:r>
            <a:rPr lang="en-US" sz="900" b="1" dirty="0"/>
            <a:t>Full-time, 9-mon AY </a:t>
          </a:r>
          <a:r>
            <a:rPr lang="en-US" sz="900" dirty="0"/>
            <a:t>= </a:t>
          </a:r>
          <a:r>
            <a:rPr lang="en-US" sz="900" b="1" dirty="0"/>
            <a:t>18 </a:t>
          </a:r>
          <a:r>
            <a:rPr lang="en-US" sz="900" b="0" dirty="0"/>
            <a:t>cr hr </a:t>
          </a:r>
          <a:r>
            <a:rPr lang="en-US" sz="900" dirty="0"/>
            <a:t>(9 cr hrs in Fall; 9 cr hrs in Winter)</a:t>
          </a:r>
        </a:p>
      </dgm:t>
    </dgm:pt>
    <dgm:pt modelId="{2E8CF664-41E9-41F5-8C2B-E64378568725}" type="parTrans" cxnId="{CA3D9649-EF0B-4AB9-BE1D-E183ECAFB8D4}">
      <dgm:prSet/>
      <dgm:spPr/>
      <dgm:t>
        <a:bodyPr/>
        <a:lstStyle/>
        <a:p>
          <a:endParaRPr lang="en-US"/>
        </a:p>
      </dgm:t>
    </dgm:pt>
    <dgm:pt modelId="{47A90B90-2B40-4BA4-806F-0C98CF3EE550}" type="sibTrans" cxnId="{CA3D9649-EF0B-4AB9-BE1D-E183ECAFB8D4}">
      <dgm:prSet/>
      <dgm:spPr/>
      <dgm:t>
        <a:bodyPr/>
        <a:lstStyle/>
        <a:p>
          <a:endParaRPr lang="en-US"/>
        </a:p>
      </dgm:t>
    </dgm:pt>
    <dgm:pt modelId="{C48F7AA6-FDE0-4848-BC01-A488AFF0B306}">
      <dgm:prSet/>
      <dgm:spPr>
        <a:solidFill>
          <a:schemeClr val="accent5">
            <a:lumMod val="50000"/>
          </a:schemeClr>
        </a:solidFill>
      </dgm:spPr>
      <dgm:t>
        <a:bodyPr/>
        <a:lstStyle/>
        <a:p>
          <a:pPr algn="l" rtl="0"/>
          <a:r>
            <a:rPr lang="en-US" sz="900" b="1" dirty="0"/>
            <a:t>Half-time, 9-mos AY = 9 </a:t>
          </a:r>
          <a:r>
            <a:rPr lang="en-US" sz="900" b="0" dirty="0"/>
            <a:t>cr hr </a:t>
          </a:r>
          <a:r>
            <a:rPr lang="en-US" sz="900" dirty="0"/>
            <a:t>(4.5 cr hrs in Fall; 4.5 cr hrs in Winter) </a:t>
          </a:r>
        </a:p>
      </dgm:t>
    </dgm:pt>
    <dgm:pt modelId="{A01B4F27-29D8-491B-AED6-A02FD1203B5C}" type="sibTrans" cxnId="{BBF747B6-C783-4FE8-B48D-25A27BDAD6AB}">
      <dgm:prSet/>
      <dgm:spPr/>
      <dgm:t>
        <a:bodyPr/>
        <a:lstStyle/>
        <a:p>
          <a:endParaRPr lang="en-US"/>
        </a:p>
      </dgm:t>
    </dgm:pt>
    <dgm:pt modelId="{A1C3C2C7-98EF-419B-8A95-F8B94C32F14B}" type="parTrans" cxnId="{BBF747B6-C783-4FE8-B48D-25A27BDAD6AB}">
      <dgm:prSet/>
      <dgm:spPr/>
      <dgm:t>
        <a:bodyPr/>
        <a:lstStyle/>
        <a:p>
          <a:endParaRPr lang="en-US"/>
        </a:p>
      </dgm:t>
    </dgm:pt>
    <dgm:pt modelId="{B7542A2E-21D8-44EC-8939-CD3B714941EB}" type="pres">
      <dgm:prSet presAssocID="{41B129AF-D85E-45D6-8EC5-FDF21DF19698}" presName="diagram" presStyleCnt="0">
        <dgm:presLayoutVars>
          <dgm:chMax val="1"/>
          <dgm:dir/>
          <dgm:animLvl val="ctr"/>
          <dgm:resizeHandles val="exact"/>
        </dgm:presLayoutVars>
      </dgm:prSet>
      <dgm:spPr/>
    </dgm:pt>
    <dgm:pt modelId="{EAA59D02-BEAA-4A18-A4E9-D4C1003EC5BB}" type="pres">
      <dgm:prSet presAssocID="{41B129AF-D85E-45D6-8EC5-FDF21DF19698}" presName="matrix" presStyleCnt="0"/>
      <dgm:spPr/>
    </dgm:pt>
    <dgm:pt modelId="{DE8EF744-78A7-4109-811E-EB2AE7380C03}" type="pres">
      <dgm:prSet presAssocID="{41B129AF-D85E-45D6-8EC5-FDF21DF19698}" presName="tile1" presStyleLbl="node1" presStyleIdx="0" presStyleCnt="4"/>
      <dgm:spPr/>
    </dgm:pt>
    <dgm:pt modelId="{465664C9-5470-4937-8CBB-24B6723B51A9}" type="pres">
      <dgm:prSet presAssocID="{41B129AF-D85E-45D6-8EC5-FDF21DF19698}" presName="tile1text" presStyleLbl="node1" presStyleIdx="0" presStyleCnt="4">
        <dgm:presLayoutVars>
          <dgm:chMax val="0"/>
          <dgm:chPref val="0"/>
          <dgm:bulletEnabled val="1"/>
        </dgm:presLayoutVars>
      </dgm:prSet>
      <dgm:spPr/>
    </dgm:pt>
    <dgm:pt modelId="{D8993E92-7445-4AB1-9864-199F7A21B151}" type="pres">
      <dgm:prSet presAssocID="{41B129AF-D85E-45D6-8EC5-FDF21DF19698}" presName="tile2" presStyleLbl="node1" presStyleIdx="1" presStyleCnt="4"/>
      <dgm:spPr/>
    </dgm:pt>
    <dgm:pt modelId="{539C7E0B-69AF-4820-BB81-E33AB5BFE8F4}" type="pres">
      <dgm:prSet presAssocID="{41B129AF-D85E-45D6-8EC5-FDF21DF19698}" presName="tile2text" presStyleLbl="node1" presStyleIdx="1" presStyleCnt="4">
        <dgm:presLayoutVars>
          <dgm:chMax val="0"/>
          <dgm:chPref val="0"/>
          <dgm:bulletEnabled val="1"/>
        </dgm:presLayoutVars>
      </dgm:prSet>
      <dgm:spPr/>
    </dgm:pt>
    <dgm:pt modelId="{39605A1A-27F3-43E8-B6F6-B73209A7580B}" type="pres">
      <dgm:prSet presAssocID="{41B129AF-D85E-45D6-8EC5-FDF21DF19698}" presName="tile3" presStyleLbl="node1" presStyleIdx="2" presStyleCnt="4"/>
      <dgm:spPr/>
    </dgm:pt>
    <dgm:pt modelId="{CE0B04CB-F8E6-454E-A2A1-865120B0EE7A}" type="pres">
      <dgm:prSet presAssocID="{41B129AF-D85E-45D6-8EC5-FDF21DF19698}" presName="tile3text" presStyleLbl="node1" presStyleIdx="2" presStyleCnt="4">
        <dgm:presLayoutVars>
          <dgm:chMax val="0"/>
          <dgm:chPref val="0"/>
          <dgm:bulletEnabled val="1"/>
        </dgm:presLayoutVars>
      </dgm:prSet>
      <dgm:spPr/>
    </dgm:pt>
    <dgm:pt modelId="{09CC5D53-3E3E-424E-93BF-B673D66373F4}" type="pres">
      <dgm:prSet presAssocID="{41B129AF-D85E-45D6-8EC5-FDF21DF19698}" presName="tile4" presStyleLbl="node1" presStyleIdx="3" presStyleCnt="4"/>
      <dgm:spPr/>
    </dgm:pt>
    <dgm:pt modelId="{646DD255-9E65-4481-84DC-DDA23633651E}" type="pres">
      <dgm:prSet presAssocID="{41B129AF-D85E-45D6-8EC5-FDF21DF19698}" presName="tile4text" presStyleLbl="node1" presStyleIdx="3" presStyleCnt="4">
        <dgm:presLayoutVars>
          <dgm:chMax val="0"/>
          <dgm:chPref val="0"/>
          <dgm:bulletEnabled val="1"/>
        </dgm:presLayoutVars>
      </dgm:prSet>
      <dgm:spPr/>
    </dgm:pt>
    <dgm:pt modelId="{62C59A88-94F5-4DD2-8CEB-DDA3870B5037}" type="pres">
      <dgm:prSet presAssocID="{41B129AF-D85E-45D6-8EC5-FDF21DF19698}" presName="centerTile" presStyleLbl="fgShp" presStyleIdx="0" presStyleCnt="1" custScaleX="118644" custScaleY="129231">
        <dgm:presLayoutVars>
          <dgm:chMax val="0"/>
          <dgm:chPref val="0"/>
        </dgm:presLayoutVars>
      </dgm:prSet>
      <dgm:spPr/>
    </dgm:pt>
  </dgm:ptLst>
  <dgm:cxnLst>
    <dgm:cxn modelId="{B7DB4508-8F84-4D8F-9A16-CA4E5D84322C}" type="presOf" srcId="{C48F7AA6-FDE0-4848-BC01-A488AFF0B306}" destId="{465664C9-5470-4937-8CBB-24B6723B51A9}" srcOrd="1" destOrd="0" presId="urn:microsoft.com/office/officeart/2005/8/layout/matrix1"/>
    <dgm:cxn modelId="{3D34810A-012C-4E6F-B74B-7354827F438B}" type="presOf" srcId="{6A6DCE93-2F5A-4C80-A42D-93CAF97C7917}" destId="{539C7E0B-69AF-4820-BB81-E33AB5BFE8F4}" srcOrd="1" destOrd="0" presId="urn:microsoft.com/office/officeart/2005/8/layout/matrix1"/>
    <dgm:cxn modelId="{A83C0C2C-637A-4C69-9976-A1031717BF42}" type="presOf" srcId="{4105AB1E-FFEA-47CE-91C2-6B6451878A0A}" destId="{62C59A88-94F5-4DD2-8CEB-DDA3870B5037}" srcOrd="0" destOrd="0" presId="urn:microsoft.com/office/officeart/2005/8/layout/matrix1"/>
    <dgm:cxn modelId="{25CFF035-B105-4112-BDF5-D4D81228973B}" type="presOf" srcId="{C48F7AA6-FDE0-4848-BC01-A488AFF0B306}" destId="{DE8EF744-78A7-4109-811E-EB2AE7380C03}" srcOrd="0" destOrd="0" presId="urn:microsoft.com/office/officeart/2005/8/layout/matrix1"/>
    <dgm:cxn modelId="{CA3D9649-EF0B-4AB9-BE1D-E183ECAFB8D4}" srcId="{4105AB1E-FFEA-47CE-91C2-6B6451878A0A}" destId="{6A6DCE93-2F5A-4C80-A42D-93CAF97C7917}" srcOrd="1" destOrd="0" parTransId="{2E8CF664-41E9-41F5-8C2B-E64378568725}" sibTransId="{47A90B90-2B40-4BA4-806F-0C98CF3EE550}"/>
    <dgm:cxn modelId="{B964AE92-42B7-41E2-B15C-7613C75D4A68}" type="presOf" srcId="{D27D611B-9D64-4093-90A6-A43689562114}" destId="{646DD255-9E65-4481-84DC-DDA23633651E}" srcOrd="1" destOrd="0" presId="urn:microsoft.com/office/officeart/2005/8/layout/matrix1"/>
    <dgm:cxn modelId="{1036759D-3D91-4D87-878A-6E06608D3B5A}" type="presOf" srcId="{329B61AB-229E-4FDE-9124-73839A8A29AA}" destId="{39605A1A-27F3-43E8-B6F6-B73209A7580B}" srcOrd="0" destOrd="0" presId="urn:microsoft.com/office/officeart/2005/8/layout/matrix1"/>
    <dgm:cxn modelId="{70C2569E-56BC-41A6-AFAC-AB504DE1A957}" type="presOf" srcId="{6A6DCE93-2F5A-4C80-A42D-93CAF97C7917}" destId="{D8993E92-7445-4AB1-9864-199F7A21B151}" srcOrd="0" destOrd="0" presId="urn:microsoft.com/office/officeart/2005/8/layout/matrix1"/>
    <dgm:cxn modelId="{0504EEA0-92F7-49E3-B1F7-602D169DEEAB}" type="presOf" srcId="{329B61AB-229E-4FDE-9124-73839A8A29AA}" destId="{CE0B04CB-F8E6-454E-A2A1-865120B0EE7A}" srcOrd="1" destOrd="0" presId="urn:microsoft.com/office/officeart/2005/8/layout/matrix1"/>
    <dgm:cxn modelId="{655A60AA-E14A-441C-88E5-3C18EF09E5E8}" srcId="{4105AB1E-FFEA-47CE-91C2-6B6451878A0A}" destId="{329B61AB-229E-4FDE-9124-73839A8A29AA}" srcOrd="2" destOrd="0" parTransId="{35F86798-A809-4079-A49C-9445AE612DDF}" sibTransId="{03D2FDF8-47B7-4D9C-82C0-43255D360E1E}"/>
    <dgm:cxn modelId="{786D96AE-96F0-43A1-B637-F4B83CB13E17}" srcId="{41B129AF-D85E-45D6-8EC5-FDF21DF19698}" destId="{4105AB1E-FFEA-47CE-91C2-6B6451878A0A}" srcOrd="0" destOrd="0" parTransId="{5FBA92A1-340E-48BA-9202-6231D0A07440}" sibTransId="{971B17A2-5035-438E-9334-D8494DB8E4CC}"/>
    <dgm:cxn modelId="{BBF747B6-C783-4FE8-B48D-25A27BDAD6AB}" srcId="{4105AB1E-FFEA-47CE-91C2-6B6451878A0A}" destId="{C48F7AA6-FDE0-4848-BC01-A488AFF0B306}" srcOrd="0" destOrd="0" parTransId="{A1C3C2C7-98EF-419B-8A95-F8B94C32F14B}" sibTransId="{A01B4F27-29D8-491B-AED6-A02FD1203B5C}"/>
    <dgm:cxn modelId="{F150FDCE-D7A1-4CE4-9B32-73DF0710847D}" type="presOf" srcId="{41B129AF-D85E-45D6-8EC5-FDF21DF19698}" destId="{B7542A2E-21D8-44EC-8939-CD3B714941EB}" srcOrd="0" destOrd="0" presId="urn:microsoft.com/office/officeart/2005/8/layout/matrix1"/>
    <dgm:cxn modelId="{8829D7D0-496B-4E4B-A423-D846803899D3}" type="presOf" srcId="{D27D611B-9D64-4093-90A6-A43689562114}" destId="{09CC5D53-3E3E-424E-93BF-B673D66373F4}" srcOrd="0" destOrd="0" presId="urn:microsoft.com/office/officeart/2005/8/layout/matrix1"/>
    <dgm:cxn modelId="{244781E0-357A-47A1-A000-72A359F07DDC}" srcId="{4105AB1E-FFEA-47CE-91C2-6B6451878A0A}" destId="{D27D611B-9D64-4093-90A6-A43689562114}" srcOrd="3" destOrd="0" parTransId="{32D2375C-FC2F-4505-B42F-2937D9531CF6}" sibTransId="{F29AF2BE-1CAA-4E67-ABE2-AC37F90F9070}"/>
    <dgm:cxn modelId="{C6837D48-6D67-46A5-97B2-33161AAF7B18}" type="presParOf" srcId="{B7542A2E-21D8-44EC-8939-CD3B714941EB}" destId="{EAA59D02-BEAA-4A18-A4E9-D4C1003EC5BB}" srcOrd="0" destOrd="0" presId="urn:microsoft.com/office/officeart/2005/8/layout/matrix1"/>
    <dgm:cxn modelId="{5206C79D-CED4-4B4A-B709-051104B7D07C}" type="presParOf" srcId="{EAA59D02-BEAA-4A18-A4E9-D4C1003EC5BB}" destId="{DE8EF744-78A7-4109-811E-EB2AE7380C03}" srcOrd="0" destOrd="0" presId="urn:microsoft.com/office/officeart/2005/8/layout/matrix1"/>
    <dgm:cxn modelId="{3A002FE2-61C5-456A-9E6B-56D0D3C166F5}" type="presParOf" srcId="{EAA59D02-BEAA-4A18-A4E9-D4C1003EC5BB}" destId="{465664C9-5470-4937-8CBB-24B6723B51A9}" srcOrd="1" destOrd="0" presId="urn:microsoft.com/office/officeart/2005/8/layout/matrix1"/>
    <dgm:cxn modelId="{DC75B2AC-F77E-4E7E-82FD-6A840014926C}" type="presParOf" srcId="{EAA59D02-BEAA-4A18-A4E9-D4C1003EC5BB}" destId="{D8993E92-7445-4AB1-9864-199F7A21B151}" srcOrd="2" destOrd="0" presId="urn:microsoft.com/office/officeart/2005/8/layout/matrix1"/>
    <dgm:cxn modelId="{75BB4A06-2143-4465-883E-750C6667F60E}" type="presParOf" srcId="{EAA59D02-BEAA-4A18-A4E9-D4C1003EC5BB}" destId="{539C7E0B-69AF-4820-BB81-E33AB5BFE8F4}" srcOrd="3" destOrd="0" presId="urn:microsoft.com/office/officeart/2005/8/layout/matrix1"/>
    <dgm:cxn modelId="{493A15F9-D166-4644-B1CD-C32506D961FC}" type="presParOf" srcId="{EAA59D02-BEAA-4A18-A4E9-D4C1003EC5BB}" destId="{39605A1A-27F3-43E8-B6F6-B73209A7580B}" srcOrd="4" destOrd="0" presId="urn:microsoft.com/office/officeart/2005/8/layout/matrix1"/>
    <dgm:cxn modelId="{E4D7B84C-2186-4210-81CD-2938F8AD3F22}" type="presParOf" srcId="{EAA59D02-BEAA-4A18-A4E9-D4C1003EC5BB}" destId="{CE0B04CB-F8E6-454E-A2A1-865120B0EE7A}" srcOrd="5" destOrd="0" presId="urn:microsoft.com/office/officeart/2005/8/layout/matrix1"/>
    <dgm:cxn modelId="{376B4A42-C7C9-48A5-B2E1-BECE6AFA84F8}" type="presParOf" srcId="{EAA59D02-BEAA-4A18-A4E9-D4C1003EC5BB}" destId="{09CC5D53-3E3E-424E-93BF-B673D66373F4}" srcOrd="6" destOrd="0" presId="urn:microsoft.com/office/officeart/2005/8/layout/matrix1"/>
    <dgm:cxn modelId="{4CCD70AF-6F46-4358-B1F7-E17DC986B7E6}" type="presParOf" srcId="{EAA59D02-BEAA-4A18-A4E9-D4C1003EC5BB}" destId="{646DD255-9E65-4481-84DC-DDA23633651E}" srcOrd="7" destOrd="0" presId="urn:microsoft.com/office/officeart/2005/8/layout/matrix1"/>
    <dgm:cxn modelId="{3892075B-1149-424C-A301-43F5A04F3102}" type="presParOf" srcId="{B7542A2E-21D8-44EC-8939-CD3B714941EB}" destId="{62C59A88-94F5-4DD2-8CEB-DDA3870B5037}"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B129AF-D85E-45D6-8EC5-FDF21DF19698}" type="doc">
      <dgm:prSet loTypeId="urn:microsoft.com/office/officeart/2005/8/layout/gear1" loCatId="relationship" qsTypeId="urn:microsoft.com/office/officeart/2005/8/quickstyle/3d7" qsCatId="3D" csTypeId="urn:microsoft.com/office/officeart/2005/8/colors/accent1_2" csCatId="accent1" phldr="1"/>
      <dgm:spPr/>
      <dgm:t>
        <a:bodyPr/>
        <a:lstStyle/>
        <a:p>
          <a:endParaRPr lang="en-US"/>
        </a:p>
      </dgm:t>
    </dgm:pt>
    <dgm:pt modelId="{EB5CC54C-F786-4274-BE75-F8771787C72D}">
      <dgm:prSet custT="1"/>
      <dgm:spPr>
        <a:solidFill>
          <a:schemeClr val="accent5">
            <a:lumMod val="50000"/>
          </a:schemeClr>
        </a:solidFill>
      </dgm:spPr>
      <dgm:t>
        <a:bodyPr/>
        <a:lstStyle/>
        <a:p>
          <a:pPr algn="ctr" rtl="0"/>
          <a:r>
            <a:rPr lang="en-US" sz="2600" b="1" dirty="0">
              <a:solidFill>
                <a:schemeClr val="tx1"/>
              </a:solidFill>
            </a:rPr>
            <a:t>Stipend</a:t>
          </a:r>
        </a:p>
        <a:p>
          <a:pPr algn="ctr" rtl="0"/>
          <a:r>
            <a:rPr lang="en-US" sz="1500" b="1" dirty="0">
              <a:solidFill>
                <a:schemeClr val="tx1"/>
              </a:solidFill>
            </a:rPr>
            <a:t>$2,000 </a:t>
          </a:r>
          <a:r>
            <a:rPr lang="en-US" sz="1500" dirty="0">
              <a:solidFill>
                <a:schemeClr val="tx1"/>
              </a:solidFill>
            </a:rPr>
            <a:t>per semester for half-time appointments</a:t>
          </a:r>
        </a:p>
        <a:p>
          <a:pPr algn="ctr" rtl="0"/>
          <a:r>
            <a:rPr lang="en-US" sz="1500" b="1" dirty="0">
              <a:solidFill>
                <a:schemeClr val="tx1"/>
              </a:solidFill>
            </a:rPr>
            <a:t>$4,000 </a:t>
          </a:r>
          <a:r>
            <a:rPr lang="en-US" sz="1500" dirty="0">
              <a:solidFill>
                <a:schemeClr val="tx1"/>
              </a:solidFill>
            </a:rPr>
            <a:t>per semester for full-time appointments</a:t>
          </a:r>
        </a:p>
        <a:p>
          <a:pPr algn="ctr" rtl="0"/>
          <a:r>
            <a:rPr lang="en-US" sz="1500" b="1" dirty="0">
              <a:solidFill>
                <a:schemeClr val="tx1"/>
              </a:solidFill>
            </a:rPr>
            <a:t>$4,000 </a:t>
          </a:r>
          <a:r>
            <a:rPr lang="en-US" sz="1500" dirty="0">
              <a:solidFill>
                <a:schemeClr val="tx1"/>
              </a:solidFill>
            </a:rPr>
            <a:t>for summer semester for those with 12-mos appointments</a:t>
          </a:r>
          <a:endParaRPr lang="en-US" sz="1500" b="1" dirty="0">
            <a:solidFill>
              <a:schemeClr val="tx1"/>
            </a:solidFill>
          </a:endParaRPr>
        </a:p>
      </dgm:t>
    </dgm:pt>
    <dgm:pt modelId="{035EC742-AC27-495D-8874-8D18C315A78B}" type="parTrans" cxnId="{BF963018-5F22-483C-BB9C-697A1ACEC79C}">
      <dgm:prSet/>
      <dgm:spPr/>
      <dgm:t>
        <a:bodyPr/>
        <a:lstStyle/>
        <a:p>
          <a:endParaRPr lang="en-US"/>
        </a:p>
      </dgm:t>
    </dgm:pt>
    <dgm:pt modelId="{37017DDA-BC07-4EC3-BD98-11F8CB967DB8}" type="sibTrans" cxnId="{BF963018-5F22-483C-BB9C-697A1ACEC79C}">
      <dgm:prSet/>
      <dgm:spPr>
        <a:solidFill>
          <a:schemeClr val="accent5"/>
        </a:solidFill>
      </dgm:spPr>
      <dgm:t>
        <a:bodyPr/>
        <a:lstStyle/>
        <a:p>
          <a:endParaRPr lang="en-US"/>
        </a:p>
      </dgm:t>
    </dgm:pt>
    <dgm:pt modelId="{5BAD43FD-E471-4B55-BAB7-F0BC0689B9FF}">
      <dgm:prSet custT="1"/>
      <dgm:spPr>
        <a:solidFill>
          <a:schemeClr val="accent5">
            <a:lumMod val="60000"/>
            <a:lumOff val="40000"/>
          </a:schemeClr>
        </a:solidFill>
      </dgm:spPr>
      <dgm:t>
        <a:bodyPr/>
        <a:lstStyle/>
        <a:p>
          <a:pPr rtl="0"/>
          <a:r>
            <a:rPr lang="en-US" sz="1800" b="1" dirty="0">
              <a:solidFill>
                <a:schemeClr val="tx1"/>
              </a:solidFill>
            </a:rPr>
            <a:t>Free parking</a:t>
          </a:r>
        </a:p>
        <a:p>
          <a:pPr rtl="0"/>
          <a:r>
            <a:rPr lang="en-US" sz="1600" b="1" dirty="0"/>
            <a:t>(no payment for student sticker)</a:t>
          </a:r>
        </a:p>
      </dgm:t>
    </dgm:pt>
    <dgm:pt modelId="{F117E883-F399-4A01-AF37-4C078A205DE9}" type="parTrans" cxnId="{0150370A-31EE-4AC6-91D9-0DD9EBA6B312}">
      <dgm:prSet/>
      <dgm:spPr/>
      <dgm:t>
        <a:bodyPr/>
        <a:lstStyle/>
        <a:p>
          <a:endParaRPr lang="en-US"/>
        </a:p>
      </dgm:t>
    </dgm:pt>
    <dgm:pt modelId="{00FB4675-ACF6-44F7-9799-1A5F2475D34F}" type="sibTrans" cxnId="{0150370A-31EE-4AC6-91D9-0DD9EBA6B312}">
      <dgm:prSet/>
      <dgm:spPr>
        <a:solidFill>
          <a:schemeClr val="accent5"/>
        </a:solidFill>
      </dgm:spPr>
      <dgm:t>
        <a:bodyPr/>
        <a:lstStyle/>
        <a:p>
          <a:endParaRPr lang="en-US"/>
        </a:p>
      </dgm:t>
    </dgm:pt>
    <dgm:pt modelId="{20415ED5-76B8-4003-AC1D-E711C1911A97}">
      <dgm:prSet custT="1"/>
      <dgm:spPr>
        <a:solidFill>
          <a:schemeClr val="accent5"/>
        </a:solidFill>
      </dgm:spPr>
      <dgm:t>
        <a:bodyPr/>
        <a:lstStyle/>
        <a:p>
          <a:pPr rtl="0"/>
          <a:r>
            <a:rPr lang="en-US" sz="1800" b="1" dirty="0"/>
            <a:t>Health care access</a:t>
          </a:r>
        </a:p>
        <a:p>
          <a:pPr rtl="0"/>
          <a:r>
            <a:rPr lang="en-US" sz="1600" dirty="0">
              <a:hlinkClick xmlns:r="http://schemas.openxmlformats.org/officeDocument/2006/relationships" r:id="rId1"/>
            </a:rPr>
            <a:t>www.gvsu.edu/campushealth</a:t>
          </a:r>
          <a:endParaRPr lang="en-US" sz="1600" b="1" dirty="0"/>
        </a:p>
      </dgm:t>
    </dgm:pt>
    <dgm:pt modelId="{9CDF8302-4EF7-4401-94C3-22FE0E6E7E00}" type="parTrans" cxnId="{A71FE6FE-0D11-4E8E-91DB-A29286F1A73C}">
      <dgm:prSet/>
      <dgm:spPr/>
      <dgm:t>
        <a:bodyPr/>
        <a:lstStyle/>
        <a:p>
          <a:endParaRPr lang="en-US"/>
        </a:p>
      </dgm:t>
    </dgm:pt>
    <dgm:pt modelId="{2F32D9BB-E423-4E69-A3D3-62B48623F1A7}" type="sibTrans" cxnId="{A71FE6FE-0D11-4E8E-91DB-A29286F1A73C}">
      <dgm:prSet/>
      <dgm:spPr>
        <a:solidFill>
          <a:schemeClr val="accent5"/>
        </a:solidFill>
      </dgm:spPr>
      <dgm:t>
        <a:bodyPr/>
        <a:lstStyle/>
        <a:p>
          <a:endParaRPr lang="en-US"/>
        </a:p>
      </dgm:t>
    </dgm:pt>
    <dgm:pt modelId="{77E822EA-88F9-4B60-9441-71D8198A75F5}" type="pres">
      <dgm:prSet presAssocID="{41B129AF-D85E-45D6-8EC5-FDF21DF19698}" presName="composite" presStyleCnt="0">
        <dgm:presLayoutVars>
          <dgm:chMax val="3"/>
          <dgm:animLvl val="lvl"/>
          <dgm:resizeHandles val="exact"/>
        </dgm:presLayoutVars>
      </dgm:prSet>
      <dgm:spPr/>
    </dgm:pt>
    <dgm:pt modelId="{5F5078A0-2C54-43B6-B22D-04B91ABDD193}" type="pres">
      <dgm:prSet presAssocID="{EB5CC54C-F786-4274-BE75-F8771787C72D}" presName="gear1" presStyleLbl="node1" presStyleIdx="0" presStyleCnt="3">
        <dgm:presLayoutVars>
          <dgm:chMax val="1"/>
          <dgm:bulletEnabled val="1"/>
        </dgm:presLayoutVars>
      </dgm:prSet>
      <dgm:spPr/>
    </dgm:pt>
    <dgm:pt modelId="{A5B93595-1FA3-485D-8C5D-9D0A47DCD922}" type="pres">
      <dgm:prSet presAssocID="{EB5CC54C-F786-4274-BE75-F8771787C72D}" presName="gear1srcNode" presStyleLbl="node1" presStyleIdx="0" presStyleCnt="3"/>
      <dgm:spPr/>
    </dgm:pt>
    <dgm:pt modelId="{BFE3195A-A61C-4860-A62D-04799362FD1C}" type="pres">
      <dgm:prSet presAssocID="{EB5CC54C-F786-4274-BE75-F8771787C72D}" presName="gear1dstNode" presStyleLbl="node1" presStyleIdx="0" presStyleCnt="3"/>
      <dgm:spPr/>
    </dgm:pt>
    <dgm:pt modelId="{36090E97-C81E-4F8E-9E13-C36044E5A5AC}" type="pres">
      <dgm:prSet presAssocID="{5BAD43FD-E471-4B55-BAB7-F0BC0689B9FF}" presName="gear2" presStyleLbl="node1" presStyleIdx="1" presStyleCnt="3">
        <dgm:presLayoutVars>
          <dgm:chMax val="1"/>
          <dgm:bulletEnabled val="1"/>
        </dgm:presLayoutVars>
      </dgm:prSet>
      <dgm:spPr/>
    </dgm:pt>
    <dgm:pt modelId="{3152109C-74CD-4198-A2D6-87BA42D282D3}" type="pres">
      <dgm:prSet presAssocID="{5BAD43FD-E471-4B55-BAB7-F0BC0689B9FF}" presName="gear2srcNode" presStyleLbl="node1" presStyleIdx="1" presStyleCnt="3"/>
      <dgm:spPr/>
    </dgm:pt>
    <dgm:pt modelId="{B46F58B5-9032-4AEE-8ACD-AD92EA0F2B4A}" type="pres">
      <dgm:prSet presAssocID="{5BAD43FD-E471-4B55-BAB7-F0BC0689B9FF}" presName="gear2dstNode" presStyleLbl="node1" presStyleIdx="1" presStyleCnt="3"/>
      <dgm:spPr/>
    </dgm:pt>
    <dgm:pt modelId="{15B561F9-E143-4B91-8DB0-F77CDE7C253D}" type="pres">
      <dgm:prSet presAssocID="{20415ED5-76B8-4003-AC1D-E711C1911A97}" presName="gear3" presStyleLbl="node1" presStyleIdx="2" presStyleCnt="3"/>
      <dgm:spPr/>
    </dgm:pt>
    <dgm:pt modelId="{36C495B1-A352-4B68-B789-73B2A246274F}" type="pres">
      <dgm:prSet presAssocID="{20415ED5-76B8-4003-AC1D-E711C1911A97}" presName="gear3tx" presStyleLbl="node1" presStyleIdx="2" presStyleCnt="3">
        <dgm:presLayoutVars>
          <dgm:chMax val="1"/>
          <dgm:bulletEnabled val="1"/>
        </dgm:presLayoutVars>
      </dgm:prSet>
      <dgm:spPr/>
    </dgm:pt>
    <dgm:pt modelId="{56CA5C34-20A2-4C88-8841-26183636E254}" type="pres">
      <dgm:prSet presAssocID="{20415ED5-76B8-4003-AC1D-E711C1911A97}" presName="gear3srcNode" presStyleLbl="node1" presStyleIdx="2" presStyleCnt="3"/>
      <dgm:spPr/>
    </dgm:pt>
    <dgm:pt modelId="{0C362D4F-7E47-4A15-A40B-5DB245606DB5}" type="pres">
      <dgm:prSet presAssocID="{20415ED5-76B8-4003-AC1D-E711C1911A97}" presName="gear3dstNode" presStyleLbl="node1" presStyleIdx="2" presStyleCnt="3"/>
      <dgm:spPr/>
    </dgm:pt>
    <dgm:pt modelId="{0BAA8A13-C77D-4D7C-9BE1-8EA9C56D1A65}" type="pres">
      <dgm:prSet presAssocID="{37017DDA-BC07-4EC3-BD98-11F8CB967DB8}" presName="connector1" presStyleLbl="sibTrans2D1" presStyleIdx="0" presStyleCnt="3"/>
      <dgm:spPr/>
    </dgm:pt>
    <dgm:pt modelId="{528CF234-9E85-4182-A052-B9C1DDFC0B5B}" type="pres">
      <dgm:prSet presAssocID="{00FB4675-ACF6-44F7-9799-1A5F2475D34F}" presName="connector2" presStyleLbl="sibTrans2D1" presStyleIdx="1" presStyleCnt="3"/>
      <dgm:spPr/>
    </dgm:pt>
    <dgm:pt modelId="{1EA3506C-A3A4-429B-9D81-219142092CDC}" type="pres">
      <dgm:prSet presAssocID="{2F32D9BB-E423-4E69-A3D3-62B48623F1A7}" presName="connector3" presStyleLbl="sibTrans2D1" presStyleIdx="2" presStyleCnt="3"/>
      <dgm:spPr/>
    </dgm:pt>
  </dgm:ptLst>
  <dgm:cxnLst>
    <dgm:cxn modelId="{0150370A-31EE-4AC6-91D9-0DD9EBA6B312}" srcId="{41B129AF-D85E-45D6-8EC5-FDF21DF19698}" destId="{5BAD43FD-E471-4B55-BAB7-F0BC0689B9FF}" srcOrd="1" destOrd="0" parTransId="{F117E883-F399-4A01-AF37-4C078A205DE9}" sibTransId="{00FB4675-ACF6-44F7-9799-1A5F2475D34F}"/>
    <dgm:cxn modelId="{BF963018-5F22-483C-BB9C-697A1ACEC79C}" srcId="{41B129AF-D85E-45D6-8EC5-FDF21DF19698}" destId="{EB5CC54C-F786-4274-BE75-F8771787C72D}" srcOrd="0" destOrd="0" parTransId="{035EC742-AC27-495D-8874-8D18C315A78B}" sibTransId="{37017DDA-BC07-4EC3-BD98-11F8CB967DB8}"/>
    <dgm:cxn modelId="{B7652421-587B-4E50-9826-F86A5332EFF8}" type="presOf" srcId="{5BAD43FD-E471-4B55-BAB7-F0BC0689B9FF}" destId="{36090E97-C81E-4F8E-9E13-C36044E5A5AC}" srcOrd="0" destOrd="0" presId="urn:microsoft.com/office/officeart/2005/8/layout/gear1"/>
    <dgm:cxn modelId="{5A6AE927-33ED-45D3-974C-40084FE87F38}" type="presOf" srcId="{20415ED5-76B8-4003-AC1D-E711C1911A97}" destId="{0C362D4F-7E47-4A15-A40B-5DB245606DB5}" srcOrd="3" destOrd="0" presId="urn:microsoft.com/office/officeart/2005/8/layout/gear1"/>
    <dgm:cxn modelId="{6B51275C-6421-4862-8D07-D23FE1AE8189}" type="presOf" srcId="{2F32D9BB-E423-4E69-A3D3-62B48623F1A7}" destId="{1EA3506C-A3A4-429B-9D81-219142092CDC}" srcOrd="0" destOrd="0" presId="urn:microsoft.com/office/officeart/2005/8/layout/gear1"/>
    <dgm:cxn modelId="{A624EC5F-2061-4437-B4AA-032D3B105A89}" type="presOf" srcId="{37017DDA-BC07-4EC3-BD98-11F8CB967DB8}" destId="{0BAA8A13-C77D-4D7C-9BE1-8EA9C56D1A65}" srcOrd="0" destOrd="0" presId="urn:microsoft.com/office/officeart/2005/8/layout/gear1"/>
    <dgm:cxn modelId="{F8922245-FCB1-4A26-848D-EFB693E64D72}" type="presOf" srcId="{20415ED5-76B8-4003-AC1D-E711C1911A97}" destId="{15B561F9-E143-4B91-8DB0-F77CDE7C253D}" srcOrd="0" destOrd="0" presId="urn:microsoft.com/office/officeart/2005/8/layout/gear1"/>
    <dgm:cxn modelId="{CEE2DF6C-1BD8-483F-9664-466B187B9FCC}" type="presOf" srcId="{EB5CC54C-F786-4274-BE75-F8771787C72D}" destId="{5F5078A0-2C54-43B6-B22D-04B91ABDD193}" srcOrd="0" destOrd="0" presId="urn:microsoft.com/office/officeart/2005/8/layout/gear1"/>
    <dgm:cxn modelId="{4D875450-0D07-4692-A28C-9932932E4232}" type="presOf" srcId="{20415ED5-76B8-4003-AC1D-E711C1911A97}" destId="{56CA5C34-20A2-4C88-8841-26183636E254}" srcOrd="2" destOrd="0" presId="urn:microsoft.com/office/officeart/2005/8/layout/gear1"/>
    <dgm:cxn modelId="{3BE38F70-1085-4E55-B0A4-CF0628516107}" type="presOf" srcId="{5BAD43FD-E471-4B55-BAB7-F0BC0689B9FF}" destId="{B46F58B5-9032-4AEE-8ACD-AD92EA0F2B4A}" srcOrd="2" destOrd="0" presId="urn:microsoft.com/office/officeart/2005/8/layout/gear1"/>
    <dgm:cxn modelId="{92656A53-C95C-4B16-BCF1-C70423B570B3}" type="presOf" srcId="{00FB4675-ACF6-44F7-9799-1A5F2475D34F}" destId="{528CF234-9E85-4182-A052-B9C1DDFC0B5B}" srcOrd="0" destOrd="0" presId="urn:microsoft.com/office/officeart/2005/8/layout/gear1"/>
    <dgm:cxn modelId="{1BA2DA54-A820-437C-AD58-827E71B6F226}" type="presOf" srcId="{5BAD43FD-E471-4B55-BAB7-F0BC0689B9FF}" destId="{3152109C-74CD-4198-A2D6-87BA42D282D3}" srcOrd="1" destOrd="0" presId="urn:microsoft.com/office/officeart/2005/8/layout/gear1"/>
    <dgm:cxn modelId="{C44A9F79-59EE-4FA6-9A0B-04E6659B4004}" type="presOf" srcId="{EB5CC54C-F786-4274-BE75-F8771787C72D}" destId="{A5B93595-1FA3-485D-8C5D-9D0A47DCD922}" srcOrd="1" destOrd="0" presId="urn:microsoft.com/office/officeart/2005/8/layout/gear1"/>
    <dgm:cxn modelId="{D08C67AE-AA67-4B01-A886-9EE15E63F1A6}" type="presOf" srcId="{EB5CC54C-F786-4274-BE75-F8771787C72D}" destId="{BFE3195A-A61C-4860-A62D-04799362FD1C}" srcOrd="2" destOrd="0" presId="urn:microsoft.com/office/officeart/2005/8/layout/gear1"/>
    <dgm:cxn modelId="{3B718DBC-D2D0-4009-84ED-307738E65BBB}" type="presOf" srcId="{20415ED5-76B8-4003-AC1D-E711C1911A97}" destId="{36C495B1-A352-4B68-B789-73B2A246274F}" srcOrd="1" destOrd="0" presId="urn:microsoft.com/office/officeart/2005/8/layout/gear1"/>
    <dgm:cxn modelId="{1C624DE2-CE4D-4B25-AAA7-DA5707B0BF74}" type="presOf" srcId="{41B129AF-D85E-45D6-8EC5-FDF21DF19698}" destId="{77E822EA-88F9-4B60-9441-71D8198A75F5}" srcOrd="0" destOrd="0" presId="urn:microsoft.com/office/officeart/2005/8/layout/gear1"/>
    <dgm:cxn modelId="{A71FE6FE-0D11-4E8E-91DB-A29286F1A73C}" srcId="{41B129AF-D85E-45D6-8EC5-FDF21DF19698}" destId="{20415ED5-76B8-4003-AC1D-E711C1911A97}" srcOrd="2" destOrd="0" parTransId="{9CDF8302-4EF7-4401-94C3-22FE0E6E7E00}" sibTransId="{2F32D9BB-E423-4E69-A3D3-62B48623F1A7}"/>
    <dgm:cxn modelId="{E5CB4699-62F8-4187-B661-E29D06272646}" type="presParOf" srcId="{77E822EA-88F9-4B60-9441-71D8198A75F5}" destId="{5F5078A0-2C54-43B6-B22D-04B91ABDD193}" srcOrd="0" destOrd="0" presId="urn:microsoft.com/office/officeart/2005/8/layout/gear1"/>
    <dgm:cxn modelId="{3E59F451-963F-4B6A-AE07-00709DB68D9E}" type="presParOf" srcId="{77E822EA-88F9-4B60-9441-71D8198A75F5}" destId="{A5B93595-1FA3-485D-8C5D-9D0A47DCD922}" srcOrd="1" destOrd="0" presId="urn:microsoft.com/office/officeart/2005/8/layout/gear1"/>
    <dgm:cxn modelId="{1D9700BB-9658-4E3F-AFF0-20F85EAB3B75}" type="presParOf" srcId="{77E822EA-88F9-4B60-9441-71D8198A75F5}" destId="{BFE3195A-A61C-4860-A62D-04799362FD1C}" srcOrd="2" destOrd="0" presId="urn:microsoft.com/office/officeart/2005/8/layout/gear1"/>
    <dgm:cxn modelId="{05159435-448A-4C79-8FEC-9854C9C93EBB}" type="presParOf" srcId="{77E822EA-88F9-4B60-9441-71D8198A75F5}" destId="{36090E97-C81E-4F8E-9E13-C36044E5A5AC}" srcOrd="3" destOrd="0" presId="urn:microsoft.com/office/officeart/2005/8/layout/gear1"/>
    <dgm:cxn modelId="{830AA6D2-DB6B-43FF-B167-8F66425D0553}" type="presParOf" srcId="{77E822EA-88F9-4B60-9441-71D8198A75F5}" destId="{3152109C-74CD-4198-A2D6-87BA42D282D3}" srcOrd="4" destOrd="0" presId="urn:microsoft.com/office/officeart/2005/8/layout/gear1"/>
    <dgm:cxn modelId="{ACBEEA12-AB95-4F63-96BF-ACC11929234A}" type="presParOf" srcId="{77E822EA-88F9-4B60-9441-71D8198A75F5}" destId="{B46F58B5-9032-4AEE-8ACD-AD92EA0F2B4A}" srcOrd="5" destOrd="0" presId="urn:microsoft.com/office/officeart/2005/8/layout/gear1"/>
    <dgm:cxn modelId="{6ADCE3E5-0B99-410E-A87C-C0827A9525CC}" type="presParOf" srcId="{77E822EA-88F9-4B60-9441-71D8198A75F5}" destId="{15B561F9-E143-4B91-8DB0-F77CDE7C253D}" srcOrd="6" destOrd="0" presId="urn:microsoft.com/office/officeart/2005/8/layout/gear1"/>
    <dgm:cxn modelId="{4CF8B709-EF5D-4A76-8327-1C9FBCB37E9E}" type="presParOf" srcId="{77E822EA-88F9-4B60-9441-71D8198A75F5}" destId="{36C495B1-A352-4B68-B789-73B2A246274F}" srcOrd="7" destOrd="0" presId="urn:microsoft.com/office/officeart/2005/8/layout/gear1"/>
    <dgm:cxn modelId="{4F8524DB-8E14-483B-A375-0DF6EB09E21F}" type="presParOf" srcId="{77E822EA-88F9-4B60-9441-71D8198A75F5}" destId="{56CA5C34-20A2-4C88-8841-26183636E254}" srcOrd="8" destOrd="0" presId="urn:microsoft.com/office/officeart/2005/8/layout/gear1"/>
    <dgm:cxn modelId="{C11ADA09-182B-4213-9347-F27F204A2451}" type="presParOf" srcId="{77E822EA-88F9-4B60-9441-71D8198A75F5}" destId="{0C362D4F-7E47-4A15-A40B-5DB245606DB5}" srcOrd="9" destOrd="0" presId="urn:microsoft.com/office/officeart/2005/8/layout/gear1"/>
    <dgm:cxn modelId="{014E3EE9-EAC5-46C3-BCD5-F9CF4B477A00}" type="presParOf" srcId="{77E822EA-88F9-4B60-9441-71D8198A75F5}" destId="{0BAA8A13-C77D-4D7C-9BE1-8EA9C56D1A65}" srcOrd="10" destOrd="0" presId="urn:microsoft.com/office/officeart/2005/8/layout/gear1"/>
    <dgm:cxn modelId="{874FA772-E950-47CF-A7FB-5C571A720778}" type="presParOf" srcId="{77E822EA-88F9-4B60-9441-71D8198A75F5}" destId="{528CF234-9E85-4182-A052-B9C1DDFC0B5B}" srcOrd="11" destOrd="0" presId="urn:microsoft.com/office/officeart/2005/8/layout/gear1"/>
    <dgm:cxn modelId="{96D2C749-B4A2-4719-8653-6832D5FF35FC}" type="presParOf" srcId="{77E822EA-88F9-4B60-9441-71D8198A75F5}" destId="{1EA3506C-A3A4-429B-9D81-219142092CDC}"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FEFA305-C9EC-4FE1-A08A-DBD7C18ECE2F}" type="doc">
      <dgm:prSet loTypeId="urn:microsoft.com/office/officeart/2005/8/layout/hList3" loCatId="list" qsTypeId="urn:microsoft.com/office/officeart/2005/8/quickstyle/3d7" qsCatId="3D" csTypeId="urn:microsoft.com/office/officeart/2005/8/colors/accent1_2" csCatId="accent1" phldr="1"/>
      <dgm:spPr/>
      <dgm:t>
        <a:bodyPr/>
        <a:lstStyle/>
        <a:p>
          <a:endParaRPr lang="en-US"/>
        </a:p>
      </dgm:t>
    </dgm:pt>
    <dgm:pt modelId="{CDF9A237-D1D9-4B69-9F12-86AC9BBF2A9E}">
      <dgm:prSet/>
      <dgm:spPr>
        <a:solidFill>
          <a:schemeClr val="accent5">
            <a:lumMod val="50000"/>
          </a:schemeClr>
        </a:solidFill>
      </dgm:spPr>
      <dgm:t>
        <a:bodyPr/>
        <a:lstStyle/>
        <a:p>
          <a:pPr rtl="0"/>
          <a:r>
            <a:rPr lang="en-US" b="1" dirty="0"/>
            <a:t>To provide skills and services to faculty/units/offices to enhance teaching, scholarship, service or other outcomes of the unit to which assigned…</a:t>
          </a:r>
        </a:p>
      </dgm:t>
    </dgm:pt>
    <dgm:pt modelId="{5E77AACD-E72C-47D5-A62C-AB2FF24765B9}" type="parTrans" cxnId="{2F772E96-CEEA-4E63-92B1-5D69AC97531E}">
      <dgm:prSet/>
      <dgm:spPr/>
      <dgm:t>
        <a:bodyPr/>
        <a:lstStyle/>
        <a:p>
          <a:endParaRPr lang="en-US"/>
        </a:p>
      </dgm:t>
    </dgm:pt>
    <dgm:pt modelId="{68388917-AC62-4178-8D5D-EC18B207E68C}" type="sibTrans" cxnId="{2F772E96-CEEA-4E63-92B1-5D69AC97531E}">
      <dgm:prSet/>
      <dgm:spPr/>
      <dgm:t>
        <a:bodyPr/>
        <a:lstStyle/>
        <a:p>
          <a:endParaRPr lang="en-US"/>
        </a:p>
      </dgm:t>
    </dgm:pt>
    <dgm:pt modelId="{FE0FF573-BDB0-4066-B4BC-45DD994B8E15}">
      <dgm:prSet/>
      <dgm:spPr>
        <a:solidFill>
          <a:schemeClr val="accent5">
            <a:lumMod val="75000"/>
          </a:schemeClr>
        </a:solidFill>
      </dgm:spPr>
      <dgm:t>
        <a:bodyPr/>
        <a:lstStyle/>
        <a:p>
          <a:pPr rtl="0"/>
          <a:r>
            <a:rPr lang="en-US" b="1" dirty="0"/>
            <a:t>Half-time appointments = 10 clock hours/wk</a:t>
          </a:r>
        </a:p>
      </dgm:t>
    </dgm:pt>
    <dgm:pt modelId="{E0D08A71-DCB1-449C-8C8B-784D0E770259}" type="parTrans" cxnId="{C76364D4-A47B-4142-A564-D2A703DBFDE0}">
      <dgm:prSet/>
      <dgm:spPr/>
      <dgm:t>
        <a:bodyPr/>
        <a:lstStyle/>
        <a:p>
          <a:endParaRPr lang="en-US"/>
        </a:p>
      </dgm:t>
    </dgm:pt>
    <dgm:pt modelId="{83119590-948B-4CBB-A3AE-11C1F8489DD9}" type="sibTrans" cxnId="{C76364D4-A47B-4142-A564-D2A703DBFDE0}">
      <dgm:prSet/>
      <dgm:spPr/>
      <dgm:t>
        <a:bodyPr/>
        <a:lstStyle/>
        <a:p>
          <a:endParaRPr lang="en-US"/>
        </a:p>
      </dgm:t>
    </dgm:pt>
    <dgm:pt modelId="{DED9C9BC-387C-4039-BA20-3409E2C38E21}">
      <dgm:prSet/>
      <dgm:spPr>
        <a:solidFill>
          <a:schemeClr val="accent5">
            <a:lumMod val="75000"/>
          </a:schemeClr>
        </a:solidFill>
      </dgm:spPr>
      <dgm:t>
        <a:bodyPr/>
        <a:lstStyle/>
        <a:p>
          <a:pPr rtl="0"/>
          <a:r>
            <a:rPr lang="en-US" b="1" dirty="0"/>
            <a:t>Full time appointments = 20 clock hours/wk</a:t>
          </a:r>
        </a:p>
      </dgm:t>
    </dgm:pt>
    <dgm:pt modelId="{C3A161F3-9957-4172-86F5-1008CCCACE30}" type="parTrans" cxnId="{2D28257F-56FD-4D58-87DA-721EF0650AD7}">
      <dgm:prSet/>
      <dgm:spPr/>
      <dgm:t>
        <a:bodyPr/>
        <a:lstStyle/>
        <a:p>
          <a:endParaRPr lang="en-US"/>
        </a:p>
      </dgm:t>
    </dgm:pt>
    <dgm:pt modelId="{D72A129C-6871-48E2-8D07-AB1A5D75C5BD}" type="sibTrans" cxnId="{2D28257F-56FD-4D58-87DA-721EF0650AD7}">
      <dgm:prSet/>
      <dgm:spPr/>
      <dgm:t>
        <a:bodyPr/>
        <a:lstStyle/>
        <a:p>
          <a:endParaRPr lang="en-US"/>
        </a:p>
      </dgm:t>
    </dgm:pt>
    <dgm:pt modelId="{DA9972B7-789A-4139-A9A3-3C9099EACBBB}">
      <dgm:prSet/>
      <dgm:spPr>
        <a:solidFill>
          <a:schemeClr val="accent5">
            <a:lumMod val="75000"/>
          </a:schemeClr>
        </a:solidFill>
      </dgm:spPr>
      <dgm:t>
        <a:bodyPr/>
        <a:lstStyle/>
        <a:p>
          <a:pPr rtl="0"/>
          <a:r>
            <a:rPr lang="en-US" b="1" dirty="0"/>
            <a:t>No requirement to work over university breaks (i.e., any time classes are not in session)</a:t>
          </a:r>
        </a:p>
      </dgm:t>
    </dgm:pt>
    <dgm:pt modelId="{CCEA3356-08EC-4F50-A5CA-EE300A174A32}" type="parTrans" cxnId="{BF0B4458-7D46-4441-8F04-CD0D688A15A7}">
      <dgm:prSet/>
      <dgm:spPr/>
      <dgm:t>
        <a:bodyPr/>
        <a:lstStyle/>
        <a:p>
          <a:endParaRPr lang="en-US"/>
        </a:p>
      </dgm:t>
    </dgm:pt>
    <dgm:pt modelId="{6903DD5E-AA60-4730-B780-23664A40A7B6}" type="sibTrans" cxnId="{BF0B4458-7D46-4441-8F04-CD0D688A15A7}">
      <dgm:prSet/>
      <dgm:spPr/>
      <dgm:t>
        <a:bodyPr/>
        <a:lstStyle/>
        <a:p>
          <a:endParaRPr lang="en-US"/>
        </a:p>
      </dgm:t>
    </dgm:pt>
    <dgm:pt modelId="{EA52C094-D265-4256-8130-1606FFE012A2}">
      <dgm:prSet/>
      <dgm:spPr>
        <a:solidFill>
          <a:schemeClr val="accent5">
            <a:lumMod val="75000"/>
          </a:schemeClr>
        </a:solidFill>
      </dgm:spPr>
      <dgm:t>
        <a:bodyPr/>
        <a:lstStyle/>
        <a:p>
          <a:pPr rtl="0"/>
          <a:r>
            <a:rPr lang="en-US" dirty="0"/>
            <a:t>Unless supervisor specifies otherwise, as pre-arranged with the GA</a:t>
          </a:r>
        </a:p>
      </dgm:t>
    </dgm:pt>
    <dgm:pt modelId="{49F10B0A-5D29-4604-8556-5D770C0EDE30}" type="parTrans" cxnId="{FF7B0AAE-6A03-4B2F-A6DA-5554F506E3AE}">
      <dgm:prSet/>
      <dgm:spPr/>
      <dgm:t>
        <a:bodyPr/>
        <a:lstStyle/>
        <a:p>
          <a:endParaRPr lang="en-US"/>
        </a:p>
      </dgm:t>
    </dgm:pt>
    <dgm:pt modelId="{BC902727-FEF4-412F-AFA3-9694BB19CD21}" type="sibTrans" cxnId="{FF7B0AAE-6A03-4B2F-A6DA-5554F506E3AE}">
      <dgm:prSet/>
      <dgm:spPr/>
      <dgm:t>
        <a:bodyPr/>
        <a:lstStyle/>
        <a:p>
          <a:endParaRPr lang="en-US"/>
        </a:p>
      </dgm:t>
    </dgm:pt>
    <dgm:pt modelId="{00FB5692-4C44-418F-9C9F-FC0D63930C26}" type="pres">
      <dgm:prSet presAssocID="{4FEFA305-C9EC-4FE1-A08A-DBD7C18ECE2F}" presName="composite" presStyleCnt="0">
        <dgm:presLayoutVars>
          <dgm:chMax val="1"/>
          <dgm:dir/>
          <dgm:resizeHandles val="exact"/>
        </dgm:presLayoutVars>
      </dgm:prSet>
      <dgm:spPr/>
    </dgm:pt>
    <dgm:pt modelId="{DEA476FB-4FF2-4329-9CB1-FDA56C0E896E}" type="pres">
      <dgm:prSet presAssocID="{CDF9A237-D1D9-4B69-9F12-86AC9BBF2A9E}" presName="roof" presStyleLbl="dkBgShp" presStyleIdx="0" presStyleCnt="2"/>
      <dgm:spPr/>
    </dgm:pt>
    <dgm:pt modelId="{DEE8B74E-241A-4AA8-B173-20EA9313E14F}" type="pres">
      <dgm:prSet presAssocID="{CDF9A237-D1D9-4B69-9F12-86AC9BBF2A9E}" presName="pillars" presStyleCnt="0"/>
      <dgm:spPr/>
    </dgm:pt>
    <dgm:pt modelId="{A2F1EE28-B86C-4C47-9466-04A5D04E9090}" type="pres">
      <dgm:prSet presAssocID="{CDF9A237-D1D9-4B69-9F12-86AC9BBF2A9E}" presName="pillar1" presStyleLbl="node1" presStyleIdx="0" presStyleCnt="3">
        <dgm:presLayoutVars>
          <dgm:bulletEnabled val="1"/>
        </dgm:presLayoutVars>
      </dgm:prSet>
      <dgm:spPr/>
    </dgm:pt>
    <dgm:pt modelId="{06EF2EBC-E369-4096-9BE5-675F39B322D3}" type="pres">
      <dgm:prSet presAssocID="{DED9C9BC-387C-4039-BA20-3409E2C38E21}" presName="pillarX" presStyleLbl="node1" presStyleIdx="1" presStyleCnt="3">
        <dgm:presLayoutVars>
          <dgm:bulletEnabled val="1"/>
        </dgm:presLayoutVars>
      </dgm:prSet>
      <dgm:spPr/>
    </dgm:pt>
    <dgm:pt modelId="{6E315C58-F7D0-4732-B496-48D7EADF9E86}" type="pres">
      <dgm:prSet presAssocID="{DA9972B7-789A-4139-A9A3-3C9099EACBBB}" presName="pillarX" presStyleLbl="node1" presStyleIdx="2" presStyleCnt="3">
        <dgm:presLayoutVars>
          <dgm:bulletEnabled val="1"/>
        </dgm:presLayoutVars>
      </dgm:prSet>
      <dgm:spPr/>
    </dgm:pt>
    <dgm:pt modelId="{15345158-1916-492C-BE58-62861137761D}" type="pres">
      <dgm:prSet presAssocID="{CDF9A237-D1D9-4B69-9F12-86AC9BBF2A9E}" presName="base" presStyleLbl="dkBgShp" presStyleIdx="1" presStyleCnt="2"/>
      <dgm:spPr>
        <a:solidFill>
          <a:schemeClr val="accent5">
            <a:lumMod val="60000"/>
            <a:lumOff val="40000"/>
          </a:schemeClr>
        </a:solidFill>
      </dgm:spPr>
    </dgm:pt>
  </dgm:ptLst>
  <dgm:cxnLst>
    <dgm:cxn modelId="{FEB6E033-9462-4CCA-8DAF-2CD4F10B5EAC}" type="presOf" srcId="{FE0FF573-BDB0-4066-B4BC-45DD994B8E15}" destId="{A2F1EE28-B86C-4C47-9466-04A5D04E9090}" srcOrd="0" destOrd="0" presId="urn:microsoft.com/office/officeart/2005/8/layout/hList3"/>
    <dgm:cxn modelId="{EDF00065-8347-47DF-972E-BBBDFD55287D}" type="presOf" srcId="{DED9C9BC-387C-4039-BA20-3409E2C38E21}" destId="{06EF2EBC-E369-4096-9BE5-675F39B322D3}" srcOrd="0" destOrd="0" presId="urn:microsoft.com/office/officeart/2005/8/layout/hList3"/>
    <dgm:cxn modelId="{B237286F-5873-47E2-857D-DE853D80DFC8}" type="presOf" srcId="{DA9972B7-789A-4139-A9A3-3C9099EACBBB}" destId="{6E315C58-F7D0-4732-B496-48D7EADF9E86}" srcOrd="0" destOrd="0" presId="urn:microsoft.com/office/officeart/2005/8/layout/hList3"/>
    <dgm:cxn modelId="{BF0B4458-7D46-4441-8F04-CD0D688A15A7}" srcId="{CDF9A237-D1D9-4B69-9F12-86AC9BBF2A9E}" destId="{DA9972B7-789A-4139-A9A3-3C9099EACBBB}" srcOrd="2" destOrd="0" parTransId="{CCEA3356-08EC-4F50-A5CA-EE300A174A32}" sibTransId="{6903DD5E-AA60-4730-B780-23664A40A7B6}"/>
    <dgm:cxn modelId="{2D28257F-56FD-4D58-87DA-721EF0650AD7}" srcId="{CDF9A237-D1D9-4B69-9F12-86AC9BBF2A9E}" destId="{DED9C9BC-387C-4039-BA20-3409E2C38E21}" srcOrd="1" destOrd="0" parTransId="{C3A161F3-9957-4172-86F5-1008CCCACE30}" sibTransId="{D72A129C-6871-48E2-8D07-AB1A5D75C5BD}"/>
    <dgm:cxn modelId="{2F772E96-CEEA-4E63-92B1-5D69AC97531E}" srcId="{4FEFA305-C9EC-4FE1-A08A-DBD7C18ECE2F}" destId="{CDF9A237-D1D9-4B69-9F12-86AC9BBF2A9E}" srcOrd="0" destOrd="0" parTransId="{5E77AACD-E72C-47D5-A62C-AB2FF24765B9}" sibTransId="{68388917-AC62-4178-8D5D-EC18B207E68C}"/>
    <dgm:cxn modelId="{5054939E-ADBD-446A-B8E0-3994767AC77A}" type="presOf" srcId="{EA52C094-D265-4256-8130-1606FFE012A2}" destId="{6E315C58-F7D0-4732-B496-48D7EADF9E86}" srcOrd="0" destOrd="1" presId="urn:microsoft.com/office/officeart/2005/8/layout/hList3"/>
    <dgm:cxn modelId="{FF7B0AAE-6A03-4B2F-A6DA-5554F506E3AE}" srcId="{DA9972B7-789A-4139-A9A3-3C9099EACBBB}" destId="{EA52C094-D265-4256-8130-1606FFE012A2}" srcOrd="0" destOrd="0" parTransId="{49F10B0A-5D29-4604-8556-5D770C0EDE30}" sibTransId="{BC902727-FEF4-412F-AFA3-9694BB19CD21}"/>
    <dgm:cxn modelId="{DF6073CD-63F2-40D1-9A9A-40B79CA4B7DF}" type="presOf" srcId="{CDF9A237-D1D9-4B69-9F12-86AC9BBF2A9E}" destId="{DEA476FB-4FF2-4329-9CB1-FDA56C0E896E}" srcOrd="0" destOrd="0" presId="urn:microsoft.com/office/officeart/2005/8/layout/hList3"/>
    <dgm:cxn modelId="{370032CF-E6FC-40B3-B6EA-60F79ED15163}" type="presOf" srcId="{4FEFA305-C9EC-4FE1-A08A-DBD7C18ECE2F}" destId="{00FB5692-4C44-418F-9C9F-FC0D63930C26}" srcOrd="0" destOrd="0" presId="urn:microsoft.com/office/officeart/2005/8/layout/hList3"/>
    <dgm:cxn modelId="{C76364D4-A47B-4142-A564-D2A703DBFDE0}" srcId="{CDF9A237-D1D9-4B69-9F12-86AC9BBF2A9E}" destId="{FE0FF573-BDB0-4066-B4BC-45DD994B8E15}" srcOrd="0" destOrd="0" parTransId="{E0D08A71-DCB1-449C-8C8B-784D0E770259}" sibTransId="{83119590-948B-4CBB-A3AE-11C1F8489DD9}"/>
    <dgm:cxn modelId="{594C885B-D444-4BE5-A685-C7042CBF3CC8}" type="presParOf" srcId="{00FB5692-4C44-418F-9C9F-FC0D63930C26}" destId="{DEA476FB-4FF2-4329-9CB1-FDA56C0E896E}" srcOrd="0" destOrd="0" presId="urn:microsoft.com/office/officeart/2005/8/layout/hList3"/>
    <dgm:cxn modelId="{C240D06C-9B4A-4D34-9B83-A2C80779DE41}" type="presParOf" srcId="{00FB5692-4C44-418F-9C9F-FC0D63930C26}" destId="{DEE8B74E-241A-4AA8-B173-20EA9313E14F}" srcOrd="1" destOrd="0" presId="urn:microsoft.com/office/officeart/2005/8/layout/hList3"/>
    <dgm:cxn modelId="{8D8681A4-121A-43B6-9A4E-14CC19CC6AE9}" type="presParOf" srcId="{DEE8B74E-241A-4AA8-B173-20EA9313E14F}" destId="{A2F1EE28-B86C-4C47-9466-04A5D04E9090}" srcOrd="0" destOrd="0" presId="urn:microsoft.com/office/officeart/2005/8/layout/hList3"/>
    <dgm:cxn modelId="{87006487-B21F-45E1-900C-E3E6F2777712}" type="presParOf" srcId="{DEE8B74E-241A-4AA8-B173-20EA9313E14F}" destId="{06EF2EBC-E369-4096-9BE5-675F39B322D3}" srcOrd="1" destOrd="0" presId="urn:microsoft.com/office/officeart/2005/8/layout/hList3"/>
    <dgm:cxn modelId="{48D9D687-FE54-4C19-96EF-BFDD675B4B07}" type="presParOf" srcId="{DEE8B74E-241A-4AA8-B173-20EA9313E14F}" destId="{6E315C58-F7D0-4732-B496-48D7EADF9E86}" srcOrd="2" destOrd="0" presId="urn:microsoft.com/office/officeart/2005/8/layout/hList3"/>
    <dgm:cxn modelId="{595255CD-2F08-456A-8783-614C108C5576}" type="presParOf" srcId="{00FB5692-4C44-418F-9C9F-FC0D63930C26}" destId="{15345158-1916-492C-BE58-62861137761D}"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0BDFC82-5257-4E12-9013-57730639FFBF}" type="doc">
      <dgm:prSet loTypeId="urn:microsoft.com/office/officeart/2005/8/layout/venn3" loCatId="relationship" qsTypeId="urn:microsoft.com/office/officeart/2005/8/quickstyle/simple1" qsCatId="simple" csTypeId="urn:microsoft.com/office/officeart/2005/8/colors/accent0_3" csCatId="mainScheme" phldr="1"/>
      <dgm:spPr/>
      <dgm:t>
        <a:bodyPr/>
        <a:lstStyle/>
        <a:p>
          <a:endParaRPr lang="en-US"/>
        </a:p>
      </dgm:t>
    </dgm:pt>
    <dgm:pt modelId="{D2986118-A712-4D0C-812D-1CD2F0EE6FFF}">
      <dgm:prSet custT="1"/>
      <dgm:spPr>
        <a:solidFill>
          <a:schemeClr val="accent5">
            <a:lumMod val="40000"/>
            <a:lumOff val="60000"/>
            <a:alpha val="49804"/>
          </a:schemeClr>
        </a:solidFill>
      </dgm:spPr>
      <dgm:t>
        <a:bodyPr/>
        <a:lstStyle/>
        <a:p>
          <a:pPr algn="ctr" rtl="0"/>
          <a:r>
            <a:rPr lang="en-US" sz="1600" b="1" dirty="0"/>
            <a:t>Pay periods listed on Student Employment website</a:t>
          </a:r>
        </a:p>
      </dgm:t>
    </dgm:pt>
    <dgm:pt modelId="{B754A583-C99F-4072-8569-4947508E3A16}" type="parTrans" cxnId="{710D7529-245E-44F1-9BB8-240D8171D2C0}">
      <dgm:prSet/>
      <dgm:spPr/>
      <dgm:t>
        <a:bodyPr/>
        <a:lstStyle/>
        <a:p>
          <a:endParaRPr lang="en-US"/>
        </a:p>
      </dgm:t>
    </dgm:pt>
    <dgm:pt modelId="{66592793-0597-404A-B1E5-04A9D37B66E0}" type="sibTrans" cxnId="{710D7529-245E-44F1-9BB8-240D8171D2C0}">
      <dgm:prSet/>
      <dgm:spPr/>
      <dgm:t>
        <a:bodyPr/>
        <a:lstStyle/>
        <a:p>
          <a:endParaRPr lang="en-US"/>
        </a:p>
      </dgm:t>
    </dgm:pt>
    <dgm:pt modelId="{091D0B65-1010-4E1B-8B00-221002DF6C4D}">
      <dgm:prSet custT="1"/>
      <dgm:spPr>
        <a:solidFill>
          <a:schemeClr val="accent5">
            <a:lumMod val="40000"/>
            <a:lumOff val="60000"/>
            <a:alpha val="49804"/>
          </a:schemeClr>
        </a:solidFill>
      </dgm:spPr>
      <dgm:t>
        <a:bodyPr/>
        <a:lstStyle/>
        <a:p>
          <a:pPr marL="117475" indent="-117475" algn="l" rtl="0"/>
          <a:r>
            <a:rPr lang="en-US" sz="1400" dirty="0"/>
            <a:t>1</a:t>
          </a:r>
          <a:r>
            <a:rPr lang="en-US" sz="1400" baseline="30000" dirty="0"/>
            <a:t>st</a:t>
          </a:r>
          <a:r>
            <a:rPr lang="en-US" sz="1400" dirty="0"/>
            <a:t> full paycheck -  10-Month GAs </a:t>
          </a:r>
          <a:r>
            <a:rPr lang="en-US" sz="1400" b="1" dirty="0"/>
            <a:t>Aug. 31</a:t>
          </a:r>
          <a:br>
            <a:rPr lang="en-US" sz="1400" dirty="0"/>
          </a:br>
          <a:r>
            <a:rPr lang="en-US" sz="1400" dirty="0"/>
            <a:t>- 9-Month GAs</a:t>
          </a:r>
          <a:br>
            <a:rPr lang="en-US" sz="1400" dirty="0"/>
          </a:br>
          <a:r>
            <a:rPr lang="en-US" sz="1400" b="1" dirty="0"/>
            <a:t>Sept. 14</a:t>
          </a:r>
        </a:p>
      </dgm:t>
    </dgm:pt>
    <dgm:pt modelId="{D85257F2-8921-45D0-BC1D-B0008C8030BB}" type="parTrans" cxnId="{64C37011-D8CA-49A1-9337-6C25ABF3BAF3}">
      <dgm:prSet/>
      <dgm:spPr/>
      <dgm:t>
        <a:bodyPr/>
        <a:lstStyle/>
        <a:p>
          <a:endParaRPr lang="en-US"/>
        </a:p>
      </dgm:t>
    </dgm:pt>
    <dgm:pt modelId="{A5FCA391-A831-4264-B4BD-CDBE30E48357}" type="sibTrans" cxnId="{64C37011-D8CA-49A1-9337-6C25ABF3BAF3}">
      <dgm:prSet/>
      <dgm:spPr/>
      <dgm:t>
        <a:bodyPr/>
        <a:lstStyle/>
        <a:p>
          <a:endParaRPr lang="en-US"/>
        </a:p>
      </dgm:t>
    </dgm:pt>
    <dgm:pt modelId="{EFCC4EAA-568A-4E96-ABCF-A9657222053D}">
      <dgm:prSet custT="1"/>
      <dgm:spPr>
        <a:solidFill>
          <a:schemeClr val="accent5">
            <a:lumMod val="40000"/>
            <a:lumOff val="60000"/>
            <a:alpha val="49804"/>
          </a:schemeClr>
        </a:solidFill>
      </dgm:spPr>
      <dgm:t>
        <a:bodyPr/>
        <a:lstStyle/>
        <a:p>
          <a:pPr marL="117475" indent="-117475" algn="l" rtl="0"/>
          <a:r>
            <a:rPr lang="en-US" sz="1400" dirty="0"/>
            <a:t>Benefits of direct deposit (earlier, more secure)</a:t>
          </a:r>
        </a:p>
      </dgm:t>
    </dgm:pt>
    <dgm:pt modelId="{687BA243-4846-4FC3-8EB2-BA72048856EB}" type="parTrans" cxnId="{22B521C8-7467-4269-B050-BD061E812B84}">
      <dgm:prSet/>
      <dgm:spPr/>
      <dgm:t>
        <a:bodyPr/>
        <a:lstStyle/>
        <a:p>
          <a:endParaRPr lang="en-US"/>
        </a:p>
      </dgm:t>
    </dgm:pt>
    <dgm:pt modelId="{E5578B6F-CAF1-46C3-B790-F5C7F2F8135F}" type="sibTrans" cxnId="{22B521C8-7467-4269-B050-BD061E812B84}">
      <dgm:prSet/>
      <dgm:spPr/>
      <dgm:t>
        <a:bodyPr/>
        <a:lstStyle/>
        <a:p>
          <a:endParaRPr lang="en-US"/>
        </a:p>
      </dgm:t>
    </dgm:pt>
    <dgm:pt modelId="{7095DF12-B747-4000-B1C9-6E6602D02FF2}">
      <dgm:prSet custT="1"/>
      <dgm:spPr>
        <a:solidFill>
          <a:schemeClr val="accent5">
            <a:lumMod val="40000"/>
            <a:lumOff val="60000"/>
            <a:alpha val="49804"/>
          </a:schemeClr>
        </a:solidFill>
      </dgm:spPr>
      <dgm:t>
        <a:bodyPr/>
        <a:lstStyle/>
        <a:p>
          <a:pPr marL="117475" indent="-117475" algn="l" rtl="0"/>
          <a:r>
            <a:rPr lang="en-US" sz="1400" dirty="0"/>
            <a:t>For any appt </a:t>
          </a:r>
          <a:r>
            <a:rPr lang="en-US" sz="1400" u="sng" dirty="0"/>
            <a:t>&gt;</a:t>
          </a:r>
          <a:r>
            <a:rPr lang="en-US" sz="1400" dirty="0"/>
            <a:t> 9 mos, paychecks are scheduled through breaks</a:t>
          </a:r>
        </a:p>
      </dgm:t>
    </dgm:pt>
    <dgm:pt modelId="{97408E5D-61AF-4BAA-A0D4-E161529FA897}" type="parTrans" cxnId="{4E0D01BA-9C91-4CDC-84AD-B185E95A779F}">
      <dgm:prSet/>
      <dgm:spPr/>
      <dgm:t>
        <a:bodyPr/>
        <a:lstStyle/>
        <a:p>
          <a:endParaRPr lang="en-US"/>
        </a:p>
      </dgm:t>
    </dgm:pt>
    <dgm:pt modelId="{EFFEC95F-872C-40CF-97DC-E3399990EE2D}" type="sibTrans" cxnId="{4E0D01BA-9C91-4CDC-84AD-B185E95A779F}">
      <dgm:prSet/>
      <dgm:spPr/>
      <dgm:t>
        <a:bodyPr/>
        <a:lstStyle/>
        <a:p>
          <a:endParaRPr lang="en-US"/>
        </a:p>
      </dgm:t>
    </dgm:pt>
    <dgm:pt modelId="{2FD2E084-FC85-4282-A4B8-A70B87C93607}">
      <dgm:prSet custT="1"/>
      <dgm:spPr>
        <a:solidFill>
          <a:schemeClr val="accent5">
            <a:lumMod val="60000"/>
            <a:lumOff val="40000"/>
            <a:alpha val="49804"/>
          </a:schemeClr>
        </a:solidFill>
      </dgm:spPr>
      <dgm:t>
        <a:bodyPr/>
        <a:lstStyle/>
        <a:p>
          <a:pPr algn="ctr" rtl="0"/>
          <a:r>
            <a:rPr lang="en-US" sz="1600" b="1" dirty="0"/>
            <a:t>Length of employment - standard</a:t>
          </a:r>
        </a:p>
        <a:p>
          <a:pPr algn="ctr" rtl="0"/>
          <a:r>
            <a:rPr lang="en-US" sz="1400" dirty="0"/>
            <a:t>Aug. 30, 2021 through </a:t>
          </a:r>
          <a:br>
            <a:rPr lang="en-US" sz="1400" dirty="0"/>
          </a:br>
          <a:r>
            <a:rPr lang="en-US" sz="1400" dirty="0"/>
            <a:t>April 29, 2022</a:t>
          </a:r>
        </a:p>
        <a:p>
          <a:pPr algn="ctr" rtl="0"/>
          <a:r>
            <a:rPr lang="en-US" sz="1600" b="1" dirty="0"/>
            <a:t>GAs on extended contracts have different start/end dates. </a:t>
          </a:r>
        </a:p>
      </dgm:t>
    </dgm:pt>
    <dgm:pt modelId="{541D233C-1042-4A03-9C12-850C69EA5E9E}" type="parTrans" cxnId="{04E1B52E-A459-491A-B24B-AD2F11508202}">
      <dgm:prSet/>
      <dgm:spPr/>
      <dgm:t>
        <a:bodyPr/>
        <a:lstStyle/>
        <a:p>
          <a:endParaRPr lang="en-US"/>
        </a:p>
      </dgm:t>
    </dgm:pt>
    <dgm:pt modelId="{A90F5543-7F4E-4DEB-98A9-B2061A1C351C}" type="sibTrans" cxnId="{04E1B52E-A459-491A-B24B-AD2F11508202}">
      <dgm:prSet/>
      <dgm:spPr/>
      <dgm:t>
        <a:bodyPr/>
        <a:lstStyle/>
        <a:p>
          <a:endParaRPr lang="en-US"/>
        </a:p>
      </dgm:t>
    </dgm:pt>
    <dgm:pt modelId="{7862D95E-9A6F-4AC7-95F7-95E50F78CADB}">
      <dgm:prSet custT="1"/>
      <dgm:spPr>
        <a:solidFill>
          <a:schemeClr val="accent6">
            <a:lumMod val="40000"/>
            <a:lumOff val="60000"/>
            <a:alpha val="49804"/>
          </a:schemeClr>
        </a:solidFill>
      </dgm:spPr>
      <dgm:t>
        <a:bodyPr/>
        <a:lstStyle/>
        <a:p>
          <a:pPr algn="ctr" rtl="0"/>
          <a:r>
            <a:rPr lang="en-US" sz="1600" b="1" dirty="0"/>
            <a:t>Vacation</a:t>
          </a:r>
        </a:p>
        <a:p>
          <a:pPr algn="ctr" rtl="0"/>
          <a:endParaRPr lang="en-US" sz="1600" b="1" dirty="0"/>
        </a:p>
      </dgm:t>
    </dgm:pt>
    <dgm:pt modelId="{E998E322-9815-448B-ABAD-C726DAC3D2EA}" type="parTrans" cxnId="{67A1CCB8-D025-448D-AD2F-73466422FD96}">
      <dgm:prSet/>
      <dgm:spPr/>
      <dgm:t>
        <a:bodyPr/>
        <a:lstStyle/>
        <a:p>
          <a:endParaRPr lang="en-US"/>
        </a:p>
      </dgm:t>
    </dgm:pt>
    <dgm:pt modelId="{4DA37BBB-93CB-437A-80AE-053DB5303DE8}" type="sibTrans" cxnId="{67A1CCB8-D025-448D-AD2F-73466422FD96}">
      <dgm:prSet/>
      <dgm:spPr/>
      <dgm:t>
        <a:bodyPr/>
        <a:lstStyle/>
        <a:p>
          <a:endParaRPr lang="en-US"/>
        </a:p>
      </dgm:t>
    </dgm:pt>
    <dgm:pt modelId="{F7D76FF7-13DC-4ED1-A18E-3C5588174EDB}">
      <dgm:prSet/>
      <dgm:spPr>
        <a:solidFill>
          <a:schemeClr val="accent6">
            <a:lumMod val="60000"/>
            <a:lumOff val="40000"/>
            <a:alpha val="49804"/>
          </a:schemeClr>
        </a:solidFill>
      </dgm:spPr>
      <dgm:t>
        <a:bodyPr/>
        <a:lstStyle/>
        <a:p>
          <a:pPr algn="ctr" rtl="0"/>
          <a:r>
            <a:rPr lang="en-US" sz="1900" dirty="0"/>
            <a:t>Tax requirements</a:t>
          </a:r>
        </a:p>
      </dgm:t>
    </dgm:pt>
    <dgm:pt modelId="{71D01BF0-4B3B-4B55-A97A-A95913C14D1A}" type="parTrans" cxnId="{D9718AB8-ECD1-41CD-996B-2E732FADC669}">
      <dgm:prSet/>
      <dgm:spPr/>
      <dgm:t>
        <a:bodyPr/>
        <a:lstStyle/>
        <a:p>
          <a:endParaRPr lang="en-US"/>
        </a:p>
      </dgm:t>
    </dgm:pt>
    <dgm:pt modelId="{BE69172A-2E61-446D-B073-D4B1B7671643}" type="sibTrans" cxnId="{D9718AB8-ECD1-41CD-996B-2E732FADC669}">
      <dgm:prSet/>
      <dgm:spPr/>
      <dgm:t>
        <a:bodyPr/>
        <a:lstStyle/>
        <a:p>
          <a:endParaRPr lang="en-US"/>
        </a:p>
      </dgm:t>
    </dgm:pt>
    <dgm:pt modelId="{B766B9F3-71DF-4E63-B60B-965AA6053F09}">
      <dgm:prSet custT="1"/>
      <dgm:spPr>
        <a:solidFill>
          <a:schemeClr val="accent6">
            <a:lumMod val="60000"/>
            <a:lumOff val="40000"/>
            <a:alpha val="49804"/>
          </a:schemeClr>
        </a:solidFill>
      </dgm:spPr>
      <dgm:t>
        <a:bodyPr/>
        <a:lstStyle/>
        <a:p>
          <a:pPr algn="l" rtl="0"/>
          <a:r>
            <a:rPr lang="en-US" sz="1400" dirty="0"/>
            <a:t>Federal and Michigan (I-9 &amp; W-4 forms)</a:t>
          </a:r>
        </a:p>
      </dgm:t>
    </dgm:pt>
    <dgm:pt modelId="{EC732E60-3E98-4018-844F-A253EBF6C4F0}" type="parTrans" cxnId="{86A38E7F-2D9C-4D23-9E94-5E177965B8F1}">
      <dgm:prSet/>
      <dgm:spPr/>
      <dgm:t>
        <a:bodyPr/>
        <a:lstStyle/>
        <a:p>
          <a:endParaRPr lang="en-US"/>
        </a:p>
      </dgm:t>
    </dgm:pt>
    <dgm:pt modelId="{A22E749D-F50A-4056-85CB-C35A0B8465F3}" type="sibTrans" cxnId="{86A38E7F-2D9C-4D23-9E94-5E177965B8F1}">
      <dgm:prSet/>
      <dgm:spPr/>
      <dgm:t>
        <a:bodyPr/>
        <a:lstStyle/>
        <a:p>
          <a:endParaRPr lang="en-US"/>
        </a:p>
      </dgm:t>
    </dgm:pt>
    <dgm:pt modelId="{4B6839B8-259A-44B0-B52F-E0166A835886}">
      <dgm:prSet custT="1"/>
      <dgm:spPr>
        <a:solidFill>
          <a:schemeClr val="accent6">
            <a:lumMod val="60000"/>
            <a:lumOff val="40000"/>
            <a:alpha val="49804"/>
          </a:schemeClr>
        </a:solidFill>
      </dgm:spPr>
      <dgm:t>
        <a:bodyPr/>
        <a:lstStyle/>
        <a:p>
          <a:pPr algn="l" rtl="0"/>
          <a:r>
            <a:rPr lang="en-US" sz="1400" dirty="0"/>
            <a:t>GAs must file a city tax form if working in GR, Muskegon, Detroit, regardless of residence</a:t>
          </a:r>
        </a:p>
      </dgm:t>
    </dgm:pt>
    <dgm:pt modelId="{61864840-606C-40E9-B7F1-E4BF37EC7625}" type="parTrans" cxnId="{69E7A0EF-8BAB-448E-9216-D91D09ACC123}">
      <dgm:prSet/>
      <dgm:spPr/>
      <dgm:t>
        <a:bodyPr/>
        <a:lstStyle/>
        <a:p>
          <a:endParaRPr lang="en-US"/>
        </a:p>
      </dgm:t>
    </dgm:pt>
    <dgm:pt modelId="{1A5118CC-3739-47C5-9C27-2E53C431544A}" type="sibTrans" cxnId="{69E7A0EF-8BAB-448E-9216-D91D09ACC123}">
      <dgm:prSet/>
      <dgm:spPr/>
      <dgm:t>
        <a:bodyPr/>
        <a:lstStyle/>
        <a:p>
          <a:endParaRPr lang="en-US"/>
        </a:p>
      </dgm:t>
    </dgm:pt>
    <dgm:pt modelId="{EFF35B74-7129-4163-BB33-FB21D45FAAD2}">
      <dgm:prSet custT="1"/>
      <dgm:spPr>
        <a:solidFill>
          <a:schemeClr val="accent6">
            <a:lumMod val="60000"/>
            <a:lumOff val="40000"/>
            <a:alpha val="49804"/>
          </a:schemeClr>
        </a:solidFill>
      </dgm:spPr>
      <dgm:t>
        <a:bodyPr/>
        <a:lstStyle/>
        <a:p>
          <a:pPr algn="l" rtl="0"/>
          <a:r>
            <a:rPr lang="en-US" sz="1400" dirty="0"/>
            <a:t>Tuition waiver is taxable income if assignment is not research or teaching</a:t>
          </a:r>
        </a:p>
      </dgm:t>
    </dgm:pt>
    <dgm:pt modelId="{B12C6856-90EB-4928-ACBA-CD52CCF40AC8}" type="parTrans" cxnId="{07736CE9-5F09-4DAE-BD7C-3CA4B82A462B}">
      <dgm:prSet/>
      <dgm:spPr/>
      <dgm:t>
        <a:bodyPr/>
        <a:lstStyle/>
        <a:p>
          <a:endParaRPr lang="en-US"/>
        </a:p>
      </dgm:t>
    </dgm:pt>
    <dgm:pt modelId="{0A51E846-D4E3-4F87-80B9-9A169FDC5467}" type="sibTrans" cxnId="{07736CE9-5F09-4DAE-BD7C-3CA4B82A462B}">
      <dgm:prSet/>
      <dgm:spPr/>
      <dgm:t>
        <a:bodyPr/>
        <a:lstStyle/>
        <a:p>
          <a:endParaRPr lang="en-US"/>
        </a:p>
      </dgm:t>
    </dgm:pt>
    <dgm:pt modelId="{4E7F960A-BA77-4544-B285-E0842A3041D1}">
      <dgm:prSet custT="1"/>
      <dgm:spPr/>
      <dgm:t>
        <a:bodyPr/>
        <a:lstStyle/>
        <a:p>
          <a:pPr algn="l"/>
          <a:endParaRPr lang="en-US" sz="1400" dirty="0"/>
        </a:p>
      </dgm:t>
    </dgm:pt>
    <dgm:pt modelId="{EB2C163E-DA3B-4082-AB02-F28899725136}" type="parTrans" cxnId="{46FC19A0-69C9-439D-88E5-F03E9A9B6E63}">
      <dgm:prSet/>
      <dgm:spPr/>
      <dgm:t>
        <a:bodyPr/>
        <a:lstStyle/>
        <a:p>
          <a:endParaRPr lang="en-US"/>
        </a:p>
      </dgm:t>
    </dgm:pt>
    <dgm:pt modelId="{603985B9-A390-49A9-A544-2D763E604036}" type="sibTrans" cxnId="{46FC19A0-69C9-439D-88E5-F03E9A9B6E63}">
      <dgm:prSet/>
      <dgm:spPr/>
      <dgm:t>
        <a:bodyPr/>
        <a:lstStyle/>
        <a:p>
          <a:endParaRPr lang="en-US"/>
        </a:p>
      </dgm:t>
    </dgm:pt>
    <dgm:pt modelId="{930FF6F5-7996-4741-ACAE-8331D26A29FA}">
      <dgm:prSet custT="1"/>
      <dgm:spPr>
        <a:solidFill>
          <a:schemeClr val="accent6">
            <a:lumMod val="40000"/>
            <a:lumOff val="60000"/>
            <a:alpha val="49804"/>
          </a:schemeClr>
        </a:solidFill>
      </dgm:spPr>
      <dgm:t>
        <a:bodyPr/>
        <a:lstStyle/>
        <a:p>
          <a:pPr algn="l" rtl="0"/>
          <a:r>
            <a:rPr lang="en-US" sz="1400" dirty="0"/>
            <a:t>GAs do not receive vacation other than university breaks and holidays</a:t>
          </a:r>
        </a:p>
      </dgm:t>
    </dgm:pt>
    <dgm:pt modelId="{75425B79-60BF-4764-BA9C-6DAF2DF7A413}" type="sibTrans" cxnId="{A0C0708B-EB4D-43C9-9CA4-1640892F1E5A}">
      <dgm:prSet/>
      <dgm:spPr/>
      <dgm:t>
        <a:bodyPr/>
        <a:lstStyle/>
        <a:p>
          <a:endParaRPr lang="en-US"/>
        </a:p>
      </dgm:t>
    </dgm:pt>
    <dgm:pt modelId="{8CD7783C-E5DF-41DB-BE88-3493806E96EC}" type="parTrans" cxnId="{A0C0708B-EB4D-43C9-9CA4-1640892F1E5A}">
      <dgm:prSet/>
      <dgm:spPr/>
      <dgm:t>
        <a:bodyPr/>
        <a:lstStyle/>
        <a:p>
          <a:endParaRPr lang="en-US"/>
        </a:p>
      </dgm:t>
    </dgm:pt>
    <dgm:pt modelId="{3AFD8779-8D62-4789-950E-FD925B7DEE6F}" type="pres">
      <dgm:prSet presAssocID="{50BDFC82-5257-4E12-9013-57730639FFBF}" presName="Name0" presStyleCnt="0">
        <dgm:presLayoutVars>
          <dgm:dir/>
          <dgm:resizeHandles val="exact"/>
        </dgm:presLayoutVars>
      </dgm:prSet>
      <dgm:spPr/>
    </dgm:pt>
    <dgm:pt modelId="{17D4D26C-C837-4ACC-8B7C-400240FE167D}" type="pres">
      <dgm:prSet presAssocID="{D2986118-A712-4D0C-812D-1CD2F0EE6FFF}" presName="Name5" presStyleLbl="vennNode1" presStyleIdx="0" presStyleCnt="4" custScaleY="178303">
        <dgm:presLayoutVars>
          <dgm:bulletEnabled val="1"/>
        </dgm:presLayoutVars>
      </dgm:prSet>
      <dgm:spPr/>
    </dgm:pt>
    <dgm:pt modelId="{D7947463-FCDF-4D33-A173-9E3BAA12215D}" type="pres">
      <dgm:prSet presAssocID="{66592793-0597-404A-B1E5-04A9D37B66E0}" presName="space" presStyleCnt="0"/>
      <dgm:spPr/>
    </dgm:pt>
    <dgm:pt modelId="{B635F2FA-8B39-4ACB-8BF1-5C2CDA160FA2}" type="pres">
      <dgm:prSet presAssocID="{2FD2E084-FC85-4282-A4B8-A70B87C93607}" presName="Name5" presStyleLbl="vennNode1" presStyleIdx="1" presStyleCnt="4" custScaleY="178303">
        <dgm:presLayoutVars>
          <dgm:bulletEnabled val="1"/>
        </dgm:presLayoutVars>
      </dgm:prSet>
      <dgm:spPr/>
    </dgm:pt>
    <dgm:pt modelId="{F2B6E442-B1DD-4588-9E13-81676373456A}" type="pres">
      <dgm:prSet presAssocID="{A90F5543-7F4E-4DEB-98A9-B2061A1C351C}" presName="space" presStyleCnt="0"/>
      <dgm:spPr/>
    </dgm:pt>
    <dgm:pt modelId="{B42E2678-F0C5-480E-B40A-6FB6547D60E4}" type="pres">
      <dgm:prSet presAssocID="{7862D95E-9A6F-4AC7-95F7-95E50F78CADB}" presName="Name5" presStyleLbl="vennNode1" presStyleIdx="2" presStyleCnt="4" custScaleY="178303">
        <dgm:presLayoutVars>
          <dgm:bulletEnabled val="1"/>
        </dgm:presLayoutVars>
      </dgm:prSet>
      <dgm:spPr/>
    </dgm:pt>
    <dgm:pt modelId="{BAF1F5C1-8251-4438-BF3E-0EE35705E8AB}" type="pres">
      <dgm:prSet presAssocID="{4DA37BBB-93CB-437A-80AE-053DB5303DE8}" presName="space" presStyleCnt="0"/>
      <dgm:spPr/>
    </dgm:pt>
    <dgm:pt modelId="{1176D65D-AB75-498B-B7CE-B57E395B0BFB}" type="pres">
      <dgm:prSet presAssocID="{F7D76FF7-13DC-4ED1-A18E-3C5588174EDB}" presName="Name5" presStyleLbl="vennNode1" presStyleIdx="3" presStyleCnt="4" custScaleY="178303">
        <dgm:presLayoutVars>
          <dgm:bulletEnabled val="1"/>
        </dgm:presLayoutVars>
      </dgm:prSet>
      <dgm:spPr/>
    </dgm:pt>
  </dgm:ptLst>
  <dgm:cxnLst>
    <dgm:cxn modelId="{64C37011-D8CA-49A1-9337-6C25ABF3BAF3}" srcId="{D2986118-A712-4D0C-812D-1CD2F0EE6FFF}" destId="{091D0B65-1010-4E1B-8B00-221002DF6C4D}" srcOrd="0" destOrd="0" parTransId="{D85257F2-8921-45D0-BC1D-B0008C8030BB}" sibTransId="{A5FCA391-A831-4264-B4BD-CDBE30E48357}"/>
    <dgm:cxn modelId="{8352261A-F73B-420E-9367-DDF097A059A7}" type="presOf" srcId="{2FD2E084-FC85-4282-A4B8-A70B87C93607}" destId="{B635F2FA-8B39-4ACB-8BF1-5C2CDA160FA2}" srcOrd="0" destOrd="0" presId="urn:microsoft.com/office/officeart/2005/8/layout/venn3"/>
    <dgm:cxn modelId="{B69D2A22-F7F8-4733-8265-3BED33536070}" type="presOf" srcId="{7095DF12-B747-4000-B1C9-6E6602D02FF2}" destId="{17D4D26C-C837-4ACC-8B7C-400240FE167D}" srcOrd="0" destOrd="3" presId="urn:microsoft.com/office/officeart/2005/8/layout/venn3"/>
    <dgm:cxn modelId="{251DD922-4D80-4BCB-8478-BFC9F3535911}" type="presOf" srcId="{D2986118-A712-4D0C-812D-1CD2F0EE6FFF}" destId="{17D4D26C-C837-4ACC-8B7C-400240FE167D}" srcOrd="0" destOrd="0" presId="urn:microsoft.com/office/officeart/2005/8/layout/venn3"/>
    <dgm:cxn modelId="{710D7529-245E-44F1-9BB8-240D8171D2C0}" srcId="{50BDFC82-5257-4E12-9013-57730639FFBF}" destId="{D2986118-A712-4D0C-812D-1CD2F0EE6FFF}" srcOrd="0" destOrd="0" parTransId="{B754A583-C99F-4072-8569-4947508E3A16}" sibTransId="{66592793-0597-404A-B1E5-04A9D37B66E0}"/>
    <dgm:cxn modelId="{04E1B52E-A459-491A-B24B-AD2F11508202}" srcId="{50BDFC82-5257-4E12-9013-57730639FFBF}" destId="{2FD2E084-FC85-4282-A4B8-A70B87C93607}" srcOrd="1" destOrd="0" parTransId="{541D233C-1042-4A03-9C12-850C69EA5E9E}" sibTransId="{A90F5543-7F4E-4DEB-98A9-B2061A1C351C}"/>
    <dgm:cxn modelId="{CEE5A564-8BB0-48B3-951E-E7392366CC26}" type="presOf" srcId="{EFCC4EAA-568A-4E96-ABCF-A9657222053D}" destId="{17D4D26C-C837-4ACC-8B7C-400240FE167D}" srcOrd="0" destOrd="2" presId="urn:microsoft.com/office/officeart/2005/8/layout/venn3"/>
    <dgm:cxn modelId="{4BB63952-DA0D-47CE-B898-782B5E7FB2EA}" type="presOf" srcId="{930FF6F5-7996-4741-ACAE-8331D26A29FA}" destId="{B42E2678-F0C5-480E-B40A-6FB6547D60E4}" srcOrd="0" destOrd="1" presId="urn:microsoft.com/office/officeart/2005/8/layout/venn3"/>
    <dgm:cxn modelId="{60E47178-8444-4F2B-A0E3-F4DF34BC8E33}" type="presOf" srcId="{F7D76FF7-13DC-4ED1-A18E-3C5588174EDB}" destId="{1176D65D-AB75-498B-B7CE-B57E395B0BFB}" srcOrd="0" destOrd="0" presId="urn:microsoft.com/office/officeart/2005/8/layout/venn3"/>
    <dgm:cxn modelId="{86A38E7F-2D9C-4D23-9E94-5E177965B8F1}" srcId="{F7D76FF7-13DC-4ED1-A18E-3C5588174EDB}" destId="{B766B9F3-71DF-4E63-B60B-965AA6053F09}" srcOrd="0" destOrd="0" parTransId="{EC732E60-3E98-4018-844F-A253EBF6C4F0}" sibTransId="{A22E749D-F50A-4056-85CB-C35A0B8465F3}"/>
    <dgm:cxn modelId="{A0C0708B-EB4D-43C9-9CA4-1640892F1E5A}" srcId="{7862D95E-9A6F-4AC7-95F7-95E50F78CADB}" destId="{930FF6F5-7996-4741-ACAE-8331D26A29FA}" srcOrd="0" destOrd="0" parTransId="{8CD7783C-E5DF-41DB-BE88-3493806E96EC}" sibTransId="{75425B79-60BF-4764-BA9C-6DAF2DF7A413}"/>
    <dgm:cxn modelId="{46FC19A0-69C9-439D-88E5-F03E9A9B6E63}" srcId="{2FD2E084-FC85-4282-A4B8-A70B87C93607}" destId="{4E7F960A-BA77-4544-B285-E0842A3041D1}" srcOrd="0" destOrd="0" parTransId="{EB2C163E-DA3B-4082-AB02-F28899725136}" sibTransId="{603985B9-A390-49A9-A544-2D763E604036}"/>
    <dgm:cxn modelId="{3A6F05A1-F6B1-4EE7-A903-C9F006DA5E90}" type="presOf" srcId="{7862D95E-9A6F-4AC7-95F7-95E50F78CADB}" destId="{B42E2678-F0C5-480E-B40A-6FB6547D60E4}" srcOrd="0" destOrd="0" presId="urn:microsoft.com/office/officeart/2005/8/layout/venn3"/>
    <dgm:cxn modelId="{92ACBAA5-2999-4F30-81DA-5C0CFA68BE01}" type="presOf" srcId="{50BDFC82-5257-4E12-9013-57730639FFBF}" destId="{3AFD8779-8D62-4789-950E-FD925B7DEE6F}" srcOrd="0" destOrd="0" presId="urn:microsoft.com/office/officeart/2005/8/layout/venn3"/>
    <dgm:cxn modelId="{247985B4-345D-4590-9673-8867F8E4A1DD}" type="presOf" srcId="{091D0B65-1010-4E1B-8B00-221002DF6C4D}" destId="{17D4D26C-C837-4ACC-8B7C-400240FE167D}" srcOrd="0" destOrd="1" presId="urn:microsoft.com/office/officeart/2005/8/layout/venn3"/>
    <dgm:cxn modelId="{D9718AB8-ECD1-41CD-996B-2E732FADC669}" srcId="{50BDFC82-5257-4E12-9013-57730639FFBF}" destId="{F7D76FF7-13DC-4ED1-A18E-3C5588174EDB}" srcOrd="3" destOrd="0" parTransId="{71D01BF0-4B3B-4B55-A97A-A95913C14D1A}" sibTransId="{BE69172A-2E61-446D-B073-D4B1B7671643}"/>
    <dgm:cxn modelId="{67A1CCB8-D025-448D-AD2F-73466422FD96}" srcId="{50BDFC82-5257-4E12-9013-57730639FFBF}" destId="{7862D95E-9A6F-4AC7-95F7-95E50F78CADB}" srcOrd="2" destOrd="0" parTransId="{E998E322-9815-448B-ABAD-C726DAC3D2EA}" sibTransId="{4DA37BBB-93CB-437A-80AE-053DB5303DE8}"/>
    <dgm:cxn modelId="{4E0D01BA-9C91-4CDC-84AD-B185E95A779F}" srcId="{D2986118-A712-4D0C-812D-1CD2F0EE6FFF}" destId="{7095DF12-B747-4000-B1C9-6E6602D02FF2}" srcOrd="2" destOrd="0" parTransId="{97408E5D-61AF-4BAA-A0D4-E161529FA897}" sibTransId="{EFFEC95F-872C-40CF-97DC-E3399990EE2D}"/>
    <dgm:cxn modelId="{15B705BD-BD08-4294-BDC6-6C8DDDA64A3F}" type="presOf" srcId="{B766B9F3-71DF-4E63-B60B-965AA6053F09}" destId="{1176D65D-AB75-498B-B7CE-B57E395B0BFB}" srcOrd="0" destOrd="1" presId="urn:microsoft.com/office/officeart/2005/8/layout/venn3"/>
    <dgm:cxn modelId="{22B521C8-7467-4269-B050-BD061E812B84}" srcId="{D2986118-A712-4D0C-812D-1CD2F0EE6FFF}" destId="{EFCC4EAA-568A-4E96-ABCF-A9657222053D}" srcOrd="1" destOrd="0" parTransId="{687BA243-4846-4FC3-8EB2-BA72048856EB}" sibTransId="{E5578B6F-CAF1-46C3-B790-F5C7F2F8135F}"/>
    <dgm:cxn modelId="{0F8D6BD8-B64C-4D0D-83C8-ECE7C8917BCE}" type="presOf" srcId="{EFF35B74-7129-4163-BB33-FB21D45FAAD2}" destId="{1176D65D-AB75-498B-B7CE-B57E395B0BFB}" srcOrd="0" destOrd="3" presId="urn:microsoft.com/office/officeart/2005/8/layout/venn3"/>
    <dgm:cxn modelId="{961F4DE5-C83E-4A91-9F39-671DD76B79F1}" type="presOf" srcId="{4E7F960A-BA77-4544-B285-E0842A3041D1}" destId="{B635F2FA-8B39-4ACB-8BF1-5C2CDA160FA2}" srcOrd="0" destOrd="1" presId="urn:microsoft.com/office/officeart/2005/8/layout/venn3"/>
    <dgm:cxn modelId="{07736CE9-5F09-4DAE-BD7C-3CA4B82A462B}" srcId="{F7D76FF7-13DC-4ED1-A18E-3C5588174EDB}" destId="{EFF35B74-7129-4163-BB33-FB21D45FAAD2}" srcOrd="2" destOrd="0" parTransId="{B12C6856-90EB-4928-ACBA-CD52CCF40AC8}" sibTransId="{0A51E846-D4E3-4F87-80B9-9A169FDC5467}"/>
    <dgm:cxn modelId="{69E7A0EF-8BAB-448E-9216-D91D09ACC123}" srcId="{F7D76FF7-13DC-4ED1-A18E-3C5588174EDB}" destId="{4B6839B8-259A-44B0-B52F-E0166A835886}" srcOrd="1" destOrd="0" parTransId="{61864840-606C-40E9-B7F1-E4BF37EC7625}" sibTransId="{1A5118CC-3739-47C5-9C27-2E53C431544A}"/>
    <dgm:cxn modelId="{4B937AFC-D40F-4610-AAA1-0E827E3D3CFC}" type="presOf" srcId="{4B6839B8-259A-44B0-B52F-E0166A835886}" destId="{1176D65D-AB75-498B-B7CE-B57E395B0BFB}" srcOrd="0" destOrd="2" presId="urn:microsoft.com/office/officeart/2005/8/layout/venn3"/>
    <dgm:cxn modelId="{5DDB3D41-13D0-4292-B6E6-D25EE2B84B8C}" type="presParOf" srcId="{3AFD8779-8D62-4789-950E-FD925B7DEE6F}" destId="{17D4D26C-C837-4ACC-8B7C-400240FE167D}" srcOrd="0" destOrd="0" presId="urn:microsoft.com/office/officeart/2005/8/layout/venn3"/>
    <dgm:cxn modelId="{FB841817-9143-4AA5-BF96-6E629DEF1E5B}" type="presParOf" srcId="{3AFD8779-8D62-4789-950E-FD925B7DEE6F}" destId="{D7947463-FCDF-4D33-A173-9E3BAA12215D}" srcOrd="1" destOrd="0" presId="urn:microsoft.com/office/officeart/2005/8/layout/venn3"/>
    <dgm:cxn modelId="{B5063E8E-2CFC-48FC-886F-3021AD410C15}" type="presParOf" srcId="{3AFD8779-8D62-4789-950E-FD925B7DEE6F}" destId="{B635F2FA-8B39-4ACB-8BF1-5C2CDA160FA2}" srcOrd="2" destOrd="0" presId="urn:microsoft.com/office/officeart/2005/8/layout/venn3"/>
    <dgm:cxn modelId="{67C7BF3B-FD88-4FC1-A7A1-7284B8710ACC}" type="presParOf" srcId="{3AFD8779-8D62-4789-950E-FD925B7DEE6F}" destId="{F2B6E442-B1DD-4588-9E13-81676373456A}" srcOrd="3" destOrd="0" presId="urn:microsoft.com/office/officeart/2005/8/layout/venn3"/>
    <dgm:cxn modelId="{FE738275-D881-42A6-A0B3-74D8E88E282B}" type="presParOf" srcId="{3AFD8779-8D62-4789-950E-FD925B7DEE6F}" destId="{B42E2678-F0C5-480E-B40A-6FB6547D60E4}" srcOrd="4" destOrd="0" presId="urn:microsoft.com/office/officeart/2005/8/layout/venn3"/>
    <dgm:cxn modelId="{D883B72E-A911-4D05-B05D-915A650B3EAE}" type="presParOf" srcId="{3AFD8779-8D62-4789-950E-FD925B7DEE6F}" destId="{BAF1F5C1-8251-4438-BF3E-0EE35705E8AB}" srcOrd="5" destOrd="0" presId="urn:microsoft.com/office/officeart/2005/8/layout/venn3"/>
    <dgm:cxn modelId="{5FAAB45C-0FFB-40CA-AE27-A202C040D8F2}" type="presParOf" srcId="{3AFD8779-8D62-4789-950E-FD925B7DEE6F}" destId="{1176D65D-AB75-498B-B7CE-B57E395B0BFB}"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4CD7025-009A-413B-8AEA-44E850ABA539}" type="doc">
      <dgm:prSet loTypeId="urn:microsoft.com/office/officeart/2005/8/layout/hierarchy4" loCatId="relationship" qsTypeId="urn:microsoft.com/office/officeart/2005/8/quickstyle/3d5" qsCatId="3D" csTypeId="urn:microsoft.com/office/officeart/2005/8/colors/colorful1#1" csCatId="colorful" phldr="1"/>
      <dgm:spPr/>
      <dgm:t>
        <a:bodyPr/>
        <a:lstStyle/>
        <a:p>
          <a:endParaRPr lang="en-US"/>
        </a:p>
      </dgm:t>
    </dgm:pt>
    <dgm:pt modelId="{A727DC0E-7EC1-432C-9B7B-583E1FF8355B}">
      <dgm:prSet phldrT="[Text]" custT="1"/>
      <dgm:spPr>
        <a:solidFill>
          <a:srgbClr val="FFC000"/>
        </a:solidFill>
      </dgm:spPr>
      <dgm:t>
        <a:bodyPr/>
        <a:lstStyle/>
        <a:p>
          <a:r>
            <a:rPr lang="en-US" sz="2400" b="1" dirty="0"/>
            <a:t>Today’s Orientation</a:t>
          </a:r>
        </a:p>
      </dgm:t>
    </dgm:pt>
    <dgm:pt modelId="{80C4998B-85BD-4F32-AA2D-B11EE7D5C019}" type="parTrans" cxnId="{40C75F91-8B94-4DA4-9357-9FF5FA490C74}">
      <dgm:prSet/>
      <dgm:spPr/>
      <dgm:t>
        <a:bodyPr/>
        <a:lstStyle/>
        <a:p>
          <a:endParaRPr lang="en-US"/>
        </a:p>
      </dgm:t>
    </dgm:pt>
    <dgm:pt modelId="{AEF4A137-2F1E-4B31-9477-44ADEAA252C9}" type="sibTrans" cxnId="{40C75F91-8B94-4DA4-9357-9FF5FA490C74}">
      <dgm:prSet/>
      <dgm:spPr/>
      <dgm:t>
        <a:bodyPr/>
        <a:lstStyle/>
        <a:p>
          <a:endParaRPr lang="en-US"/>
        </a:p>
      </dgm:t>
    </dgm:pt>
    <dgm:pt modelId="{156A7F5C-BD07-4B8F-B026-0D00362C7086}">
      <dgm:prSet phldrT="[Text]"/>
      <dgm:spPr>
        <a:solidFill>
          <a:srgbClr val="33CC33"/>
        </a:solidFill>
      </dgm:spPr>
      <dgm:t>
        <a:bodyPr/>
        <a:lstStyle/>
        <a:p>
          <a:r>
            <a:rPr lang="en-US" b="1" dirty="0"/>
            <a:t>GA Benefits &amp; Responsibilities</a:t>
          </a:r>
        </a:p>
      </dgm:t>
    </dgm:pt>
    <dgm:pt modelId="{3C8127FD-4F98-414D-B032-5FA5021F81A0}" type="parTrans" cxnId="{7BA5425A-0AA5-487E-B679-5E58C2E902A3}">
      <dgm:prSet/>
      <dgm:spPr>
        <a:solidFill>
          <a:schemeClr val="tx2">
            <a:lumMod val="50000"/>
          </a:schemeClr>
        </a:solidFill>
      </dgm:spPr>
      <dgm:t>
        <a:bodyPr/>
        <a:lstStyle/>
        <a:p>
          <a:endParaRPr lang="en-US"/>
        </a:p>
      </dgm:t>
    </dgm:pt>
    <dgm:pt modelId="{D7762F29-3D20-4B75-BC68-195F92DC0577}" type="sibTrans" cxnId="{7BA5425A-0AA5-487E-B679-5E58C2E902A3}">
      <dgm:prSet/>
      <dgm:spPr/>
      <dgm:t>
        <a:bodyPr/>
        <a:lstStyle/>
        <a:p>
          <a:endParaRPr lang="en-US"/>
        </a:p>
      </dgm:t>
    </dgm:pt>
    <dgm:pt modelId="{C89361A0-2D5F-4CAD-AEBA-5D75FF1E52FC}">
      <dgm:prSet phldrT="[Text]"/>
      <dgm:spPr>
        <a:solidFill>
          <a:schemeClr val="accent2">
            <a:lumMod val="75000"/>
          </a:schemeClr>
        </a:solidFill>
      </dgm:spPr>
      <dgm:t>
        <a:bodyPr/>
        <a:lstStyle/>
        <a:p>
          <a:r>
            <a:rPr lang="en-US" b="1" dirty="0"/>
            <a:t>The GA Experience</a:t>
          </a:r>
        </a:p>
      </dgm:t>
    </dgm:pt>
    <dgm:pt modelId="{24B16F6A-33D8-47C8-A232-8E981B976852}" type="parTrans" cxnId="{E8693F19-35E5-40F9-92D0-AAF369529894}">
      <dgm:prSet/>
      <dgm:spPr>
        <a:solidFill>
          <a:schemeClr val="tx2">
            <a:lumMod val="50000"/>
          </a:schemeClr>
        </a:solidFill>
      </dgm:spPr>
      <dgm:t>
        <a:bodyPr/>
        <a:lstStyle/>
        <a:p>
          <a:endParaRPr lang="en-US"/>
        </a:p>
      </dgm:t>
    </dgm:pt>
    <dgm:pt modelId="{6361A2D0-063B-4835-A05D-E5F75EBF0491}" type="sibTrans" cxnId="{E8693F19-35E5-40F9-92D0-AAF369529894}">
      <dgm:prSet/>
      <dgm:spPr/>
      <dgm:t>
        <a:bodyPr/>
        <a:lstStyle/>
        <a:p>
          <a:endParaRPr lang="en-US"/>
        </a:p>
      </dgm:t>
    </dgm:pt>
    <dgm:pt modelId="{C5140992-B974-4041-942D-907F4FE6FD26}">
      <dgm:prSet phldrT="[Text]"/>
      <dgm:spPr>
        <a:solidFill>
          <a:srgbClr val="B41827"/>
        </a:solidFill>
      </dgm:spPr>
      <dgm:t>
        <a:bodyPr/>
        <a:lstStyle/>
        <a:p>
          <a:r>
            <a:rPr lang="en-US" b="1" dirty="0"/>
            <a:t>Do’s &amp; Don’ts: Policies &amp; Procedures</a:t>
          </a:r>
        </a:p>
      </dgm:t>
    </dgm:pt>
    <dgm:pt modelId="{68DB75CD-2CA9-4172-9C48-EB1665BDD1A8}" type="parTrans" cxnId="{DDC6C878-BD18-456C-B7C6-9C4D7F2BE185}">
      <dgm:prSet/>
      <dgm:spPr>
        <a:solidFill>
          <a:schemeClr val="tx2">
            <a:lumMod val="50000"/>
          </a:schemeClr>
        </a:solidFill>
      </dgm:spPr>
      <dgm:t>
        <a:bodyPr/>
        <a:lstStyle/>
        <a:p>
          <a:endParaRPr lang="en-US"/>
        </a:p>
      </dgm:t>
    </dgm:pt>
    <dgm:pt modelId="{798038F7-123D-495C-ADDB-E92C48F8FBAC}" type="sibTrans" cxnId="{DDC6C878-BD18-456C-B7C6-9C4D7F2BE185}">
      <dgm:prSet/>
      <dgm:spPr/>
      <dgm:t>
        <a:bodyPr/>
        <a:lstStyle/>
        <a:p>
          <a:endParaRPr lang="en-US"/>
        </a:p>
      </dgm:t>
    </dgm:pt>
    <dgm:pt modelId="{5916D547-C56C-43C7-AA3A-2D6DE9801844}">
      <dgm:prSet/>
      <dgm:spPr>
        <a:solidFill>
          <a:srgbClr val="7030A0">
            <a:alpha val="50000"/>
          </a:srgbClr>
        </a:solidFill>
      </dgm:spPr>
      <dgm:t>
        <a:bodyPr/>
        <a:lstStyle/>
        <a:p>
          <a:r>
            <a:rPr lang="en-US" dirty="0"/>
            <a:t>University Policies</a:t>
          </a:r>
        </a:p>
      </dgm:t>
    </dgm:pt>
    <dgm:pt modelId="{0FF671BC-183D-4E02-A807-A6A0629CB674}" type="parTrans" cxnId="{8FC84D9C-9019-439F-AE2E-95DCA245D5BD}">
      <dgm:prSet/>
      <dgm:spPr/>
      <dgm:t>
        <a:bodyPr/>
        <a:lstStyle/>
        <a:p>
          <a:endParaRPr lang="en-US"/>
        </a:p>
      </dgm:t>
    </dgm:pt>
    <dgm:pt modelId="{A4CB0469-0631-4F25-938B-21C76954CD4C}" type="sibTrans" cxnId="{8FC84D9C-9019-439F-AE2E-95DCA245D5BD}">
      <dgm:prSet/>
      <dgm:spPr/>
      <dgm:t>
        <a:bodyPr/>
        <a:lstStyle/>
        <a:p>
          <a:endParaRPr lang="en-US"/>
        </a:p>
      </dgm:t>
    </dgm:pt>
    <dgm:pt modelId="{0EE89805-E96F-4EB4-B935-8F69C2B11DEF}" type="pres">
      <dgm:prSet presAssocID="{C4CD7025-009A-413B-8AEA-44E850ABA539}" presName="Name0" presStyleCnt="0">
        <dgm:presLayoutVars>
          <dgm:chPref val="1"/>
          <dgm:dir/>
          <dgm:animOne val="branch"/>
          <dgm:animLvl val="lvl"/>
          <dgm:resizeHandles/>
        </dgm:presLayoutVars>
      </dgm:prSet>
      <dgm:spPr/>
    </dgm:pt>
    <dgm:pt modelId="{5AA5C0C5-23A3-45E6-B419-050A9CCE63FC}" type="pres">
      <dgm:prSet presAssocID="{A727DC0E-7EC1-432C-9B7B-583E1FF8355B}" presName="vertOne" presStyleCnt="0"/>
      <dgm:spPr/>
    </dgm:pt>
    <dgm:pt modelId="{55211821-33EC-4474-98FD-55ABC1D9BE2A}" type="pres">
      <dgm:prSet presAssocID="{A727DC0E-7EC1-432C-9B7B-583E1FF8355B}" presName="txOne" presStyleLbl="node0" presStyleIdx="0" presStyleCnt="1">
        <dgm:presLayoutVars>
          <dgm:chPref val="3"/>
        </dgm:presLayoutVars>
      </dgm:prSet>
      <dgm:spPr/>
    </dgm:pt>
    <dgm:pt modelId="{0954416B-415A-4203-A9E0-9C61C6D1A1A1}" type="pres">
      <dgm:prSet presAssocID="{A727DC0E-7EC1-432C-9B7B-583E1FF8355B}" presName="parTransOne" presStyleCnt="0"/>
      <dgm:spPr/>
    </dgm:pt>
    <dgm:pt modelId="{3CF785E3-9D06-4647-A668-5AF92DFC1A66}" type="pres">
      <dgm:prSet presAssocID="{A727DC0E-7EC1-432C-9B7B-583E1FF8355B}" presName="horzOne" presStyleCnt="0"/>
      <dgm:spPr/>
    </dgm:pt>
    <dgm:pt modelId="{8C9E2E22-997C-46CD-8757-4EA1340957FA}" type="pres">
      <dgm:prSet presAssocID="{156A7F5C-BD07-4B8F-B026-0D00362C7086}" presName="vertTwo" presStyleCnt="0"/>
      <dgm:spPr/>
    </dgm:pt>
    <dgm:pt modelId="{7A8F115E-9E25-4F71-9A48-8C57F226ADE7}" type="pres">
      <dgm:prSet presAssocID="{156A7F5C-BD07-4B8F-B026-0D00362C7086}" presName="txTwo" presStyleLbl="node2" presStyleIdx="0" presStyleCnt="4">
        <dgm:presLayoutVars>
          <dgm:chPref val="3"/>
        </dgm:presLayoutVars>
      </dgm:prSet>
      <dgm:spPr/>
    </dgm:pt>
    <dgm:pt modelId="{EA796C02-5430-442B-92C1-7B0A126353CF}" type="pres">
      <dgm:prSet presAssocID="{156A7F5C-BD07-4B8F-B026-0D00362C7086}" presName="horzTwo" presStyleCnt="0"/>
      <dgm:spPr/>
    </dgm:pt>
    <dgm:pt modelId="{FB3E11A2-19C6-464D-980E-7782F0A037AD}" type="pres">
      <dgm:prSet presAssocID="{D7762F29-3D20-4B75-BC68-195F92DC0577}" presName="sibSpaceTwo" presStyleCnt="0"/>
      <dgm:spPr/>
    </dgm:pt>
    <dgm:pt modelId="{F80A7DB6-B2B4-4183-AC31-30E6EA8A0F07}" type="pres">
      <dgm:prSet presAssocID="{C89361A0-2D5F-4CAD-AEBA-5D75FF1E52FC}" presName="vertTwo" presStyleCnt="0"/>
      <dgm:spPr/>
    </dgm:pt>
    <dgm:pt modelId="{3A929FED-F5A9-4767-85C0-F49742EB7DC2}" type="pres">
      <dgm:prSet presAssocID="{C89361A0-2D5F-4CAD-AEBA-5D75FF1E52FC}" presName="txTwo" presStyleLbl="node2" presStyleIdx="1" presStyleCnt="4">
        <dgm:presLayoutVars>
          <dgm:chPref val="3"/>
        </dgm:presLayoutVars>
      </dgm:prSet>
      <dgm:spPr/>
    </dgm:pt>
    <dgm:pt modelId="{C2EFE03F-19F7-4E8D-BA06-7F85193C884E}" type="pres">
      <dgm:prSet presAssocID="{C89361A0-2D5F-4CAD-AEBA-5D75FF1E52FC}" presName="horzTwo" presStyleCnt="0"/>
      <dgm:spPr/>
    </dgm:pt>
    <dgm:pt modelId="{276C38A1-DA65-42FB-9399-3B453CF6FB9F}" type="pres">
      <dgm:prSet presAssocID="{6361A2D0-063B-4835-A05D-E5F75EBF0491}" presName="sibSpaceTwo" presStyleCnt="0"/>
      <dgm:spPr/>
    </dgm:pt>
    <dgm:pt modelId="{AA4BA430-CAF5-4E95-8006-667AA0EC65DA}" type="pres">
      <dgm:prSet presAssocID="{5916D547-C56C-43C7-AA3A-2D6DE9801844}" presName="vertTwo" presStyleCnt="0"/>
      <dgm:spPr/>
    </dgm:pt>
    <dgm:pt modelId="{051368AF-532B-4CB7-959E-054284A90CED}" type="pres">
      <dgm:prSet presAssocID="{5916D547-C56C-43C7-AA3A-2D6DE9801844}" presName="txTwo" presStyleLbl="node2" presStyleIdx="2" presStyleCnt="4" custLinFactX="55302" custLinFactNeighborX="100000" custLinFactNeighborY="6312">
        <dgm:presLayoutVars>
          <dgm:chPref val="3"/>
        </dgm:presLayoutVars>
      </dgm:prSet>
      <dgm:spPr/>
    </dgm:pt>
    <dgm:pt modelId="{17DA2F66-264E-4049-A368-33BAF4BCB770}" type="pres">
      <dgm:prSet presAssocID="{5916D547-C56C-43C7-AA3A-2D6DE9801844}" presName="horzTwo" presStyleCnt="0"/>
      <dgm:spPr/>
    </dgm:pt>
    <dgm:pt modelId="{5DC7737E-BD23-4EE3-98B5-E17AE88D6F8A}" type="pres">
      <dgm:prSet presAssocID="{A4CB0469-0631-4F25-938B-21C76954CD4C}" presName="sibSpaceTwo" presStyleCnt="0"/>
      <dgm:spPr/>
    </dgm:pt>
    <dgm:pt modelId="{60B1C70C-C944-4A19-875E-3E4D069AC1F8}" type="pres">
      <dgm:prSet presAssocID="{C5140992-B974-4041-942D-907F4FE6FD26}" presName="vertTwo" presStyleCnt="0"/>
      <dgm:spPr/>
    </dgm:pt>
    <dgm:pt modelId="{16ECCF39-C00A-4E9E-8009-4B3D9EDD2667}" type="pres">
      <dgm:prSet presAssocID="{C5140992-B974-4041-942D-907F4FE6FD26}" presName="txTwo" presStyleLbl="node2" presStyleIdx="3" presStyleCnt="4" custLinFactX="-9055" custLinFactNeighborX="-100000" custLinFactNeighborY="-2856">
        <dgm:presLayoutVars>
          <dgm:chPref val="3"/>
        </dgm:presLayoutVars>
      </dgm:prSet>
      <dgm:spPr/>
    </dgm:pt>
    <dgm:pt modelId="{B3B725CE-6F8A-4702-A1CF-08E077B588F8}" type="pres">
      <dgm:prSet presAssocID="{C5140992-B974-4041-942D-907F4FE6FD26}" presName="horzTwo" presStyleCnt="0"/>
      <dgm:spPr/>
    </dgm:pt>
  </dgm:ptLst>
  <dgm:cxnLst>
    <dgm:cxn modelId="{D34CA900-0A52-47A7-904A-17ABC57B52EC}" type="presOf" srcId="{C89361A0-2D5F-4CAD-AEBA-5D75FF1E52FC}" destId="{3A929FED-F5A9-4767-85C0-F49742EB7DC2}" srcOrd="0" destOrd="0" presId="urn:microsoft.com/office/officeart/2005/8/layout/hierarchy4"/>
    <dgm:cxn modelId="{E8693F19-35E5-40F9-92D0-AAF369529894}" srcId="{A727DC0E-7EC1-432C-9B7B-583E1FF8355B}" destId="{C89361A0-2D5F-4CAD-AEBA-5D75FF1E52FC}" srcOrd="1" destOrd="0" parTransId="{24B16F6A-33D8-47C8-A232-8E981B976852}" sibTransId="{6361A2D0-063B-4835-A05D-E5F75EBF0491}"/>
    <dgm:cxn modelId="{1189BD63-2B89-4E48-9C57-E01C33D0217D}" type="presOf" srcId="{156A7F5C-BD07-4B8F-B026-0D00362C7086}" destId="{7A8F115E-9E25-4F71-9A48-8C57F226ADE7}" srcOrd="0" destOrd="0" presId="urn:microsoft.com/office/officeart/2005/8/layout/hierarchy4"/>
    <dgm:cxn modelId="{9B16FD6E-55B0-4F02-99BA-0B77B6CB9E8F}" type="presOf" srcId="{C5140992-B974-4041-942D-907F4FE6FD26}" destId="{16ECCF39-C00A-4E9E-8009-4B3D9EDD2667}" srcOrd="0" destOrd="0" presId="urn:microsoft.com/office/officeart/2005/8/layout/hierarchy4"/>
    <dgm:cxn modelId="{DDC6C878-BD18-456C-B7C6-9C4D7F2BE185}" srcId="{A727DC0E-7EC1-432C-9B7B-583E1FF8355B}" destId="{C5140992-B974-4041-942D-907F4FE6FD26}" srcOrd="3" destOrd="0" parTransId="{68DB75CD-2CA9-4172-9C48-EB1665BDD1A8}" sibTransId="{798038F7-123D-495C-ADDB-E92C48F8FBAC}"/>
    <dgm:cxn modelId="{0A834079-7BDB-443C-9438-161AFE5B19F0}" type="presOf" srcId="{A727DC0E-7EC1-432C-9B7B-583E1FF8355B}" destId="{55211821-33EC-4474-98FD-55ABC1D9BE2A}" srcOrd="0" destOrd="0" presId="urn:microsoft.com/office/officeart/2005/8/layout/hierarchy4"/>
    <dgm:cxn modelId="{7BA5425A-0AA5-487E-B679-5E58C2E902A3}" srcId="{A727DC0E-7EC1-432C-9B7B-583E1FF8355B}" destId="{156A7F5C-BD07-4B8F-B026-0D00362C7086}" srcOrd="0" destOrd="0" parTransId="{3C8127FD-4F98-414D-B032-5FA5021F81A0}" sibTransId="{D7762F29-3D20-4B75-BC68-195F92DC0577}"/>
    <dgm:cxn modelId="{9945628F-7719-4E7D-A53B-A1644FC96166}" type="presOf" srcId="{5916D547-C56C-43C7-AA3A-2D6DE9801844}" destId="{051368AF-532B-4CB7-959E-054284A90CED}" srcOrd="0" destOrd="0" presId="urn:microsoft.com/office/officeart/2005/8/layout/hierarchy4"/>
    <dgm:cxn modelId="{40C75F91-8B94-4DA4-9357-9FF5FA490C74}" srcId="{C4CD7025-009A-413B-8AEA-44E850ABA539}" destId="{A727DC0E-7EC1-432C-9B7B-583E1FF8355B}" srcOrd="0" destOrd="0" parTransId="{80C4998B-85BD-4F32-AA2D-B11EE7D5C019}" sibTransId="{AEF4A137-2F1E-4B31-9477-44ADEAA252C9}"/>
    <dgm:cxn modelId="{8FC84D9C-9019-439F-AE2E-95DCA245D5BD}" srcId="{A727DC0E-7EC1-432C-9B7B-583E1FF8355B}" destId="{5916D547-C56C-43C7-AA3A-2D6DE9801844}" srcOrd="2" destOrd="0" parTransId="{0FF671BC-183D-4E02-A807-A6A0629CB674}" sibTransId="{A4CB0469-0631-4F25-938B-21C76954CD4C}"/>
    <dgm:cxn modelId="{677E5AF2-E167-424C-82B6-8346498880ED}" type="presOf" srcId="{C4CD7025-009A-413B-8AEA-44E850ABA539}" destId="{0EE89805-E96F-4EB4-B935-8F69C2B11DEF}" srcOrd="0" destOrd="0" presId="urn:microsoft.com/office/officeart/2005/8/layout/hierarchy4"/>
    <dgm:cxn modelId="{DCE8CAF7-61C8-4F70-A1F4-867E2E378B8B}" type="presParOf" srcId="{0EE89805-E96F-4EB4-B935-8F69C2B11DEF}" destId="{5AA5C0C5-23A3-45E6-B419-050A9CCE63FC}" srcOrd="0" destOrd="0" presId="urn:microsoft.com/office/officeart/2005/8/layout/hierarchy4"/>
    <dgm:cxn modelId="{C5D68374-DF2A-4EFE-8300-13DAFC711D13}" type="presParOf" srcId="{5AA5C0C5-23A3-45E6-B419-050A9CCE63FC}" destId="{55211821-33EC-4474-98FD-55ABC1D9BE2A}" srcOrd="0" destOrd="0" presId="urn:microsoft.com/office/officeart/2005/8/layout/hierarchy4"/>
    <dgm:cxn modelId="{B5CD0B6D-793D-40A9-A6FA-1C764FE7E7C4}" type="presParOf" srcId="{5AA5C0C5-23A3-45E6-B419-050A9CCE63FC}" destId="{0954416B-415A-4203-A9E0-9C61C6D1A1A1}" srcOrd="1" destOrd="0" presId="urn:microsoft.com/office/officeart/2005/8/layout/hierarchy4"/>
    <dgm:cxn modelId="{10CC1D74-5DCD-418B-8F7A-1FAABEC0CDC4}" type="presParOf" srcId="{5AA5C0C5-23A3-45E6-B419-050A9CCE63FC}" destId="{3CF785E3-9D06-4647-A668-5AF92DFC1A66}" srcOrd="2" destOrd="0" presId="urn:microsoft.com/office/officeart/2005/8/layout/hierarchy4"/>
    <dgm:cxn modelId="{76768EEC-8C8B-4242-848B-BA1082BFBC46}" type="presParOf" srcId="{3CF785E3-9D06-4647-A668-5AF92DFC1A66}" destId="{8C9E2E22-997C-46CD-8757-4EA1340957FA}" srcOrd="0" destOrd="0" presId="urn:microsoft.com/office/officeart/2005/8/layout/hierarchy4"/>
    <dgm:cxn modelId="{07FA9C3D-1A49-48C8-B0E9-4E5E78DB6589}" type="presParOf" srcId="{8C9E2E22-997C-46CD-8757-4EA1340957FA}" destId="{7A8F115E-9E25-4F71-9A48-8C57F226ADE7}" srcOrd="0" destOrd="0" presId="urn:microsoft.com/office/officeart/2005/8/layout/hierarchy4"/>
    <dgm:cxn modelId="{4561B449-B506-4688-B310-08A857E019EB}" type="presParOf" srcId="{8C9E2E22-997C-46CD-8757-4EA1340957FA}" destId="{EA796C02-5430-442B-92C1-7B0A126353CF}" srcOrd="1" destOrd="0" presId="urn:microsoft.com/office/officeart/2005/8/layout/hierarchy4"/>
    <dgm:cxn modelId="{BD5048B7-C715-4B73-8A7F-52115AE0A8AA}" type="presParOf" srcId="{3CF785E3-9D06-4647-A668-5AF92DFC1A66}" destId="{FB3E11A2-19C6-464D-980E-7782F0A037AD}" srcOrd="1" destOrd="0" presId="urn:microsoft.com/office/officeart/2005/8/layout/hierarchy4"/>
    <dgm:cxn modelId="{6D5646A5-BAB8-4201-8DD0-15AAEA8FC8E3}" type="presParOf" srcId="{3CF785E3-9D06-4647-A668-5AF92DFC1A66}" destId="{F80A7DB6-B2B4-4183-AC31-30E6EA8A0F07}" srcOrd="2" destOrd="0" presId="urn:microsoft.com/office/officeart/2005/8/layout/hierarchy4"/>
    <dgm:cxn modelId="{B94AFEAD-C4A5-42E8-8E58-C945AD1F2614}" type="presParOf" srcId="{F80A7DB6-B2B4-4183-AC31-30E6EA8A0F07}" destId="{3A929FED-F5A9-4767-85C0-F49742EB7DC2}" srcOrd="0" destOrd="0" presId="urn:microsoft.com/office/officeart/2005/8/layout/hierarchy4"/>
    <dgm:cxn modelId="{137C9D03-20F4-44A2-A257-0F5C4FFF2F4A}" type="presParOf" srcId="{F80A7DB6-B2B4-4183-AC31-30E6EA8A0F07}" destId="{C2EFE03F-19F7-4E8D-BA06-7F85193C884E}" srcOrd="1" destOrd="0" presId="urn:microsoft.com/office/officeart/2005/8/layout/hierarchy4"/>
    <dgm:cxn modelId="{9A621FD3-21A8-4942-8B07-04BA0CD07025}" type="presParOf" srcId="{3CF785E3-9D06-4647-A668-5AF92DFC1A66}" destId="{276C38A1-DA65-42FB-9399-3B453CF6FB9F}" srcOrd="3" destOrd="0" presId="urn:microsoft.com/office/officeart/2005/8/layout/hierarchy4"/>
    <dgm:cxn modelId="{95A79476-BE68-4ACA-ADCE-11827FB223EC}" type="presParOf" srcId="{3CF785E3-9D06-4647-A668-5AF92DFC1A66}" destId="{AA4BA430-CAF5-4E95-8006-667AA0EC65DA}" srcOrd="4" destOrd="0" presId="urn:microsoft.com/office/officeart/2005/8/layout/hierarchy4"/>
    <dgm:cxn modelId="{81517DF7-ED88-4B13-8312-4F047801925E}" type="presParOf" srcId="{AA4BA430-CAF5-4E95-8006-667AA0EC65DA}" destId="{051368AF-532B-4CB7-959E-054284A90CED}" srcOrd="0" destOrd="0" presId="urn:microsoft.com/office/officeart/2005/8/layout/hierarchy4"/>
    <dgm:cxn modelId="{3EDC5133-C85E-4117-98C1-DBCAD851B988}" type="presParOf" srcId="{AA4BA430-CAF5-4E95-8006-667AA0EC65DA}" destId="{17DA2F66-264E-4049-A368-33BAF4BCB770}" srcOrd="1" destOrd="0" presId="urn:microsoft.com/office/officeart/2005/8/layout/hierarchy4"/>
    <dgm:cxn modelId="{8145292F-71C3-4DBB-A138-1988CBBD2F4B}" type="presParOf" srcId="{3CF785E3-9D06-4647-A668-5AF92DFC1A66}" destId="{5DC7737E-BD23-4EE3-98B5-E17AE88D6F8A}" srcOrd="5" destOrd="0" presId="urn:microsoft.com/office/officeart/2005/8/layout/hierarchy4"/>
    <dgm:cxn modelId="{F2A61127-7BA7-4EA8-9C01-01F6AF95EF9C}" type="presParOf" srcId="{3CF785E3-9D06-4647-A668-5AF92DFC1A66}" destId="{60B1C70C-C944-4A19-875E-3E4D069AC1F8}" srcOrd="6" destOrd="0" presId="urn:microsoft.com/office/officeart/2005/8/layout/hierarchy4"/>
    <dgm:cxn modelId="{FB914FCF-A325-46FF-9389-6E6638337551}" type="presParOf" srcId="{60B1C70C-C944-4A19-875E-3E4D069AC1F8}" destId="{16ECCF39-C00A-4E9E-8009-4B3D9EDD2667}" srcOrd="0" destOrd="0" presId="urn:microsoft.com/office/officeart/2005/8/layout/hierarchy4"/>
    <dgm:cxn modelId="{E91AB4CE-75B6-42A7-9A3E-23D556365D94}" type="presParOf" srcId="{60B1C70C-C944-4A19-875E-3E4D069AC1F8}" destId="{B3B725CE-6F8A-4702-A1CF-08E077B588F8}"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BEBEDF7-65B6-42EF-A773-D3D9EC8DC0FE}" type="doc">
      <dgm:prSet loTypeId="urn:microsoft.com/office/officeart/2005/8/layout/hProcess4" loCatId="process" qsTypeId="urn:microsoft.com/office/officeart/2005/8/quickstyle/3d1" qsCatId="3D" csTypeId="urn:microsoft.com/office/officeart/2005/8/colors/accent1_2" csCatId="accent1" phldr="1"/>
      <dgm:spPr/>
      <dgm:t>
        <a:bodyPr/>
        <a:lstStyle/>
        <a:p>
          <a:endParaRPr lang="en-US"/>
        </a:p>
      </dgm:t>
    </dgm:pt>
    <dgm:pt modelId="{A3CC6666-111D-4E83-9C61-43FBF80067EF}">
      <dgm:prSet/>
      <dgm:spPr>
        <a:solidFill>
          <a:schemeClr val="accent2">
            <a:lumMod val="75000"/>
          </a:schemeClr>
        </a:solidFill>
      </dgm:spPr>
      <dgm:t>
        <a:bodyPr/>
        <a:lstStyle/>
        <a:p>
          <a:pPr rtl="0"/>
          <a:r>
            <a:rPr lang="en-US" b="1" dirty="0"/>
            <a:t>Importance of going through orientation</a:t>
          </a:r>
        </a:p>
      </dgm:t>
    </dgm:pt>
    <dgm:pt modelId="{D2A41B41-271E-4510-B1BA-F583AB16FA50}" type="parTrans" cxnId="{206679DE-2536-42A1-9F50-BD8EA1419E5D}">
      <dgm:prSet/>
      <dgm:spPr/>
      <dgm:t>
        <a:bodyPr/>
        <a:lstStyle/>
        <a:p>
          <a:endParaRPr lang="en-US"/>
        </a:p>
      </dgm:t>
    </dgm:pt>
    <dgm:pt modelId="{76DCE7AC-CD0D-4C52-B9D9-597B6948C86F}" type="sibTrans" cxnId="{206679DE-2536-42A1-9F50-BD8EA1419E5D}">
      <dgm:prSet/>
      <dgm:spPr/>
      <dgm:t>
        <a:bodyPr/>
        <a:lstStyle/>
        <a:p>
          <a:endParaRPr lang="en-US"/>
        </a:p>
      </dgm:t>
    </dgm:pt>
    <dgm:pt modelId="{F1F47373-8FE6-4A40-98E5-8984BE1F64DD}">
      <dgm:prSet custT="1"/>
      <dgm:spPr/>
      <dgm:t>
        <a:bodyPr/>
        <a:lstStyle/>
        <a:p>
          <a:pPr rtl="0"/>
          <a:r>
            <a:rPr lang="en-US" sz="1600" dirty="0"/>
            <a:t>Participate in unit orientation</a:t>
          </a:r>
        </a:p>
      </dgm:t>
    </dgm:pt>
    <dgm:pt modelId="{34601632-FE41-4995-964B-B721BB90E2ED}" type="parTrans" cxnId="{688A170E-5812-4A42-AE61-580D053C2E03}">
      <dgm:prSet/>
      <dgm:spPr/>
      <dgm:t>
        <a:bodyPr/>
        <a:lstStyle/>
        <a:p>
          <a:endParaRPr lang="en-US"/>
        </a:p>
      </dgm:t>
    </dgm:pt>
    <dgm:pt modelId="{E93FA794-BA47-4313-9AC1-5388BF89BBED}" type="sibTrans" cxnId="{688A170E-5812-4A42-AE61-580D053C2E03}">
      <dgm:prSet/>
      <dgm:spPr/>
      <dgm:t>
        <a:bodyPr/>
        <a:lstStyle/>
        <a:p>
          <a:endParaRPr lang="en-US"/>
        </a:p>
      </dgm:t>
    </dgm:pt>
    <dgm:pt modelId="{EF4496F2-5862-4230-9C1B-E4A97CC506F7}">
      <dgm:prSet custT="1"/>
      <dgm:spPr/>
      <dgm:t>
        <a:bodyPr/>
        <a:lstStyle/>
        <a:p>
          <a:pPr rtl="0"/>
          <a:r>
            <a:rPr lang="en-US" sz="1600" dirty="0"/>
            <a:t>Meet &amp; greet staff/faculty</a:t>
          </a:r>
        </a:p>
      </dgm:t>
    </dgm:pt>
    <dgm:pt modelId="{29B4AE2F-B3A6-4F92-9A17-85B8DBF1ECDE}" type="parTrans" cxnId="{7D617921-1AE0-49B8-90D9-998AFB0AD58D}">
      <dgm:prSet/>
      <dgm:spPr/>
      <dgm:t>
        <a:bodyPr/>
        <a:lstStyle/>
        <a:p>
          <a:endParaRPr lang="en-US"/>
        </a:p>
      </dgm:t>
    </dgm:pt>
    <dgm:pt modelId="{7910E620-50FF-4BEA-A1B8-1CE3BA269E4B}" type="sibTrans" cxnId="{7D617921-1AE0-49B8-90D9-998AFB0AD58D}">
      <dgm:prSet/>
      <dgm:spPr/>
      <dgm:t>
        <a:bodyPr/>
        <a:lstStyle/>
        <a:p>
          <a:endParaRPr lang="en-US"/>
        </a:p>
      </dgm:t>
    </dgm:pt>
    <dgm:pt modelId="{A1DD9371-A484-4373-A71A-8E4B9AE0F94E}">
      <dgm:prSet custT="1"/>
      <dgm:spPr/>
      <dgm:t>
        <a:bodyPr/>
        <a:lstStyle/>
        <a:p>
          <a:pPr rtl="0"/>
          <a:r>
            <a:rPr lang="en-US" sz="1600" dirty="0"/>
            <a:t>Prevents confusion and provides for a good start</a:t>
          </a:r>
        </a:p>
      </dgm:t>
    </dgm:pt>
    <dgm:pt modelId="{D4D6A481-1CD1-48BE-9B07-F9D5631CA83C}" type="parTrans" cxnId="{B2DC0B50-A11B-4495-8F17-93B79C3A0FBD}">
      <dgm:prSet/>
      <dgm:spPr/>
      <dgm:t>
        <a:bodyPr/>
        <a:lstStyle/>
        <a:p>
          <a:endParaRPr lang="en-US"/>
        </a:p>
      </dgm:t>
    </dgm:pt>
    <dgm:pt modelId="{79BB3606-25A5-4616-AF6B-097BDB4617A8}" type="sibTrans" cxnId="{B2DC0B50-A11B-4495-8F17-93B79C3A0FBD}">
      <dgm:prSet/>
      <dgm:spPr/>
      <dgm:t>
        <a:bodyPr/>
        <a:lstStyle/>
        <a:p>
          <a:endParaRPr lang="en-US"/>
        </a:p>
      </dgm:t>
    </dgm:pt>
    <dgm:pt modelId="{8F393B59-FB08-4691-BACD-4B35427C7529}">
      <dgm:prSet custT="1"/>
      <dgm:spPr/>
      <dgm:t>
        <a:bodyPr/>
        <a:lstStyle/>
        <a:p>
          <a:pPr rtl="0"/>
          <a:r>
            <a:rPr lang="en-US" sz="1600" dirty="0"/>
            <a:t>Gain information regarding your job responsibilities and assignments</a:t>
          </a:r>
        </a:p>
      </dgm:t>
    </dgm:pt>
    <dgm:pt modelId="{89E28E63-DDAB-4541-BDCD-531FB66EA2E7}" type="parTrans" cxnId="{E9BC810E-2CD5-4660-AA59-30CA539641CD}">
      <dgm:prSet/>
      <dgm:spPr/>
      <dgm:t>
        <a:bodyPr/>
        <a:lstStyle/>
        <a:p>
          <a:endParaRPr lang="en-US"/>
        </a:p>
      </dgm:t>
    </dgm:pt>
    <dgm:pt modelId="{E5B15DD9-90EC-464A-B71A-219B7EBBA46D}" type="sibTrans" cxnId="{E9BC810E-2CD5-4660-AA59-30CA539641CD}">
      <dgm:prSet/>
      <dgm:spPr/>
      <dgm:t>
        <a:bodyPr/>
        <a:lstStyle/>
        <a:p>
          <a:endParaRPr lang="en-US"/>
        </a:p>
      </dgm:t>
    </dgm:pt>
    <dgm:pt modelId="{62EEC7AC-5C9F-488D-B8E7-F618ADAB9D04}">
      <dgm:prSet custT="1"/>
      <dgm:spPr/>
      <dgm:t>
        <a:bodyPr/>
        <a:lstStyle/>
        <a:p>
          <a:pPr rtl="0"/>
          <a:r>
            <a:rPr lang="en-US" sz="1600" dirty="0"/>
            <a:t>Learn your rights and what’s expected of you in the position</a:t>
          </a:r>
        </a:p>
      </dgm:t>
    </dgm:pt>
    <dgm:pt modelId="{E7134B0F-9F59-4A1B-8824-F6BBD1088754}" type="parTrans" cxnId="{A3EEC8FB-169A-421E-B470-DAB081D82380}">
      <dgm:prSet/>
      <dgm:spPr/>
      <dgm:t>
        <a:bodyPr/>
        <a:lstStyle/>
        <a:p>
          <a:endParaRPr lang="en-US"/>
        </a:p>
      </dgm:t>
    </dgm:pt>
    <dgm:pt modelId="{CCBA8C43-B3E5-489F-BFF5-91EBF02B689C}" type="sibTrans" cxnId="{A3EEC8FB-169A-421E-B470-DAB081D82380}">
      <dgm:prSet/>
      <dgm:spPr/>
      <dgm:t>
        <a:bodyPr/>
        <a:lstStyle/>
        <a:p>
          <a:endParaRPr lang="en-US"/>
        </a:p>
      </dgm:t>
    </dgm:pt>
    <dgm:pt modelId="{CC1ABD91-D927-46E2-A98E-BB6DF6FC17AC}">
      <dgm:prSet/>
      <dgm:spPr>
        <a:solidFill>
          <a:schemeClr val="accent2">
            <a:lumMod val="75000"/>
          </a:schemeClr>
        </a:solidFill>
      </dgm:spPr>
      <dgm:t>
        <a:bodyPr/>
        <a:lstStyle/>
        <a:p>
          <a:pPr rtl="0"/>
          <a:r>
            <a:rPr lang="en-US" b="1" dirty="0"/>
            <a:t>Ask questions…</a:t>
          </a:r>
        </a:p>
      </dgm:t>
    </dgm:pt>
    <dgm:pt modelId="{50E6FF2E-1E75-4BE4-8A14-80307087F37B}" type="parTrans" cxnId="{E18E22D0-34B6-4A71-B532-7A6726EB461C}">
      <dgm:prSet/>
      <dgm:spPr/>
      <dgm:t>
        <a:bodyPr/>
        <a:lstStyle/>
        <a:p>
          <a:endParaRPr lang="en-US"/>
        </a:p>
      </dgm:t>
    </dgm:pt>
    <dgm:pt modelId="{CEDAC3EB-F463-4B7A-85DF-3FAD8F89213A}" type="sibTrans" cxnId="{E18E22D0-34B6-4A71-B532-7A6726EB461C}">
      <dgm:prSet/>
      <dgm:spPr/>
      <dgm:t>
        <a:bodyPr/>
        <a:lstStyle/>
        <a:p>
          <a:endParaRPr lang="en-US"/>
        </a:p>
      </dgm:t>
    </dgm:pt>
    <dgm:pt modelId="{B0EB904A-0901-4A3B-B9A8-875E58A8BF2E}">
      <dgm:prSet custT="1"/>
      <dgm:spPr/>
      <dgm:t>
        <a:bodyPr/>
        <a:lstStyle/>
        <a:p>
          <a:pPr rtl="0"/>
          <a:r>
            <a:rPr lang="en-US" sz="1600" dirty="0"/>
            <a:t>What have previous GA experiences been like?</a:t>
          </a:r>
        </a:p>
      </dgm:t>
    </dgm:pt>
    <dgm:pt modelId="{78990819-F690-47EF-BE88-EA084DBAC0B4}" type="parTrans" cxnId="{0BB376C7-C853-46A6-8B88-6AB709747F62}">
      <dgm:prSet/>
      <dgm:spPr/>
      <dgm:t>
        <a:bodyPr/>
        <a:lstStyle/>
        <a:p>
          <a:endParaRPr lang="en-US"/>
        </a:p>
      </dgm:t>
    </dgm:pt>
    <dgm:pt modelId="{2AC339B8-A600-4669-97F9-6D004C1E346A}" type="sibTrans" cxnId="{0BB376C7-C853-46A6-8B88-6AB709747F62}">
      <dgm:prSet/>
      <dgm:spPr/>
      <dgm:t>
        <a:bodyPr/>
        <a:lstStyle/>
        <a:p>
          <a:endParaRPr lang="en-US"/>
        </a:p>
      </dgm:t>
    </dgm:pt>
    <dgm:pt modelId="{CC6704EF-CBB5-454C-85DB-A04BAAFF6AC0}">
      <dgm:prSet custT="1"/>
      <dgm:spPr/>
      <dgm:t>
        <a:bodyPr/>
        <a:lstStyle/>
        <a:p>
          <a:pPr rtl="0"/>
          <a:r>
            <a:rPr lang="en-US" sz="1600" dirty="0"/>
            <a:t>Could this GA position be renewed?</a:t>
          </a:r>
        </a:p>
      </dgm:t>
    </dgm:pt>
    <dgm:pt modelId="{E10699D5-28DD-47E7-8F16-0DF6257194F0}" type="parTrans" cxnId="{C828F6A5-9D59-49CF-BE93-9E06E4154307}">
      <dgm:prSet/>
      <dgm:spPr/>
      <dgm:t>
        <a:bodyPr/>
        <a:lstStyle/>
        <a:p>
          <a:endParaRPr lang="en-US"/>
        </a:p>
      </dgm:t>
    </dgm:pt>
    <dgm:pt modelId="{CBD2DD01-2F40-4903-8584-6F3AFE74BBB2}" type="sibTrans" cxnId="{C828F6A5-9D59-49CF-BE93-9E06E4154307}">
      <dgm:prSet/>
      <dgm:spPr/>
      <dgm:t>
        <a:bodyPr/>
        <a:lstStyle/>
        <a:p>
          <a:endParaRPr lang="en-US"/>
        </a:p>
      </dgm:t>
    </dgm:pt>
    <dgm:pt modelId="{BEE479C4-3666-4978-AD17-E026D152FB1E}">
      <dgm:prSet custT="1"/>
      <dgm:spPr/>
      <dgm:t>
        <a:bodyPr/>
        <a:lstStyle/>
        <a:p>
          <a:pPr rtl="0"/>
          <a:r>
            <a:rPr lang="en-US" sz="1600" dirty="0"/>
            <a:t>How are complaints &amp; grievances resolved?</a:t>
          </a:r>
        </a:p>
      </dgm:t>
    </dgm:pt>
    <dgm:pt modelId="{8BBCC105-CB10-4A03-BC37-3CB85D13B57A}" type="parTrans" cxnId="{FFFA37F9-F5A4-4212-AFC0-5F5D0BF84136}">
      <dgm:prSet/>
      <dgm:spPr/>
      <dgm:t>
        <a:bodyPr/>
        <a:lstStyle/>
        <a:p>
          <a:endParaRPr lang="en-US"/>
        </a:p>
      </dgm:t>
    </dgm:pt>
    <dgm:pt modelId="{3142C231-F20E-4F0B-8B41-5E78AD3BAA22}" type="sibTrans" cxnId="{FFFA37F9-F5A4-4212-AFC0-5F5D0BF84136}">
      <dgm:prSet/>
      <dgm:spPr/>
      <dgm:t>
        <a:bodyPr/>
        <a:lstStyle/>
        <a:p>
          <a:endParaRPr lang="en-US"/>
        </a:p>
      </dgm:t>
    </dgm:pt>
    <dgm:pt modelId="{BE95C6F7-126C-4C89-9276-DFCB49459FF0}">
      <dgm:prSet custT="1"/>
      <dgm:spPr/>
      <dgm:t>
        <a:bodyPr/>
        <a:lstStyle/>
        <a:p>
          <a:pPr rtl="0"/>
          <a:r>
            <a:rPr lang="en-US" sz="1600" dirty="0"/>
            <a:t>How will I be evaluated – methodology &amp; frequency?</a:t>
          </a:r>
        </a:p>
      </dgm:t>
    </dgm:pt>
    <dgm:pt modelId="{A974347B-FE56-405E-95A8-4ADBA439AAC0}" type="parTrans" cxnId="{A32E0A76-475A-4B6B-9F09-522B4B0EE3D3}">
      <dgm:prSet/>
      <dgm:spPr/>
      <dgm:t>
        <a:bodyPr/>
        <a:lstStyle/>
        <a:p>
          <a:endParaRPr lang="en-US"/>
        </a:p>
      </dgm:t>
    </dgm:pt>
    <dgm:pt modelId="{381E5AC7-AFCA-4748-A1F6-6886406A92B4}" type="sibTrans" cxnId="{A32E0A76-475A-4B6B-9F09-522B4B0EE3D3}">
      <dgm:prSet/>
      <dgm:spPr/>
      <dgm:t>
        <a:bodyPr/>
        <a:lstStyle/>
        <a:p>
          <a:endParaRPr lang="en-US"/>
        </a:p>
      </dgm:t>
    </dgm:pt>
    <dgm:pt modelId="{5C9F3E40-7E37-452E-848A-6AC93BE6A1D8}" type="pres">
      <dgm:prSet presAssocID="{5BEBEDF7-65B6-42EF-A773-D3D9EC8DC0FE}" presName="Name0" presStyleCnt="0">
        <dgm:presLayoutVars>
          <dgm:dir/>
          <dgm:animLvl val="lvl"/>
          <dgm:resizeHandles val="exact"/>
        </dgm:presLayoutVars>
      </dgm:prSet>
      <dgm:spPr/>
    </dgm:pt>
    <dgm:pt modelId="{E652F4E9-CF0B-49F5-8A3F-2030679AD9F8}" type="pres">
      <dgm:prSet presAssocID="{5BEBEDF7-65B6-42EF-A773-D3D9EC8DC0FE}" presName="tSp" presStyleCnt="0"/>
      <dgm:spPr/>
    </dgm:pt>
    <dgm:pt modelId="{E15F9A22-02DB-40D5-8C28-DF9E1194A54F}" type="pres">
      <dgm:prSet presAssocID="{5BEBEDF7-65B6-42EF-A773-D3D9EC8DC0FE}" presName="bSp" presStyleCnt="0"/>
      <dgm:spPr/>
    </dgm:pt>
    <dgm:pt modelId="{F48DF559-A5F2-447A-BC5C-3688C1C67355}" type="pres">
      <dgm:prSet presAssocID="{5BEBEDF7-65B6-42EF-A773-D3D9EC8DC0FE}" presName="process" presStyleCnt="0"/>
      <dgm:spPr/>
    </dgm:pt>
    <dgm:pt modelId="{11B22251-BF3E-4F7A-A49D-5E628DFA3B29}" type="pres">
      <dgm:prSet presAssocID="{A3CC6666-111D-4E83-9C61-43FBF80067EF}" presName="composite1" presStyleCnt="0"/>
      <dgm:spPr/>
    </dgm:pt>
    <dgm:pt modelId="{A1971E64-F53E-4CC0-A453-6B0C17BEF310}" type="pres">
      <dgm:prSet presAssocID="{A3CC6666-111D-4E83-9C61-43FBF80067EF}" presName="dummyNode1" presStyleLbl="node1" presStyleIdx="0" presStyleCnt="2"/>
      <dgm:spPr/>
    </dgm:pt>
    <dgm:pt modelId="{E0F10FB3-68D5-488B-9734-1644407B51D1}" type="pres">
      <dgm:prSet presAssocID="{A3CC6666-111D-4E83-9C61-43FBF80067EF}" presName="childNode1" presStyleLbl="bgAcc1" presStyleIdx="0" presStyleCnt="2" custScaleY="121768" custLinFactNeighborX="466" custLinFactNeighborY="-8631">
        <dgm:presLayoutVars>
          <dgm:bulletEnabled val="1"/>
        </dgm:presLayoutVars>
      </dgm:prSet>
      <dgm:spPr/>
    </dgm:pt>
    <dgm:pt modelId="{93E815BC-1EA1-4F53-8B5A-DFF5F82BA6B0}" type="pres">
      <dgm:prSet presAssocID="{A3CC6666-111D-4E83-9C61-43FBF80067EF}" presName="childNode1tx" presStyleLbl="bgAcc1" presStyleIdx="0" presStyleCnt="2">
        <dgm:presLayoutVars>
          <dgm:bulletEnabled val="1"/>
        </dgm:presLayoutVars>
      </dgm:prSet>
      <dgm:spPr/>
    </dgm:pt>
    <dgm:pt modelId="{70F4E0D6-A888-4E34-8783-F2786245EB92}" type="pres">
      <dgm:prSet presAssocID="{A3CC6666-111D-4E83-9C61-43FBF80067EF}" presName="parentNode1" presStyleLbl="node1" presStyleIdx="0" presStyleCnt="2" custLinFactNeighborX="-1752" custLinFactNeighborY="-297">
        <dgm:presLayoutVars>
          <dgm:chMax val="1"/>
          <dgm:bulletEnabled val="1"/>
        </dgm:presLayoutVars>
      </dgm:prSet>
      <dgm:spPr/>
    </dgm:pt>
    <dgm:pt modelId="{1A4D4B36-8ECA-45AF-8F4B-043D54EB9539}" type="pres">
      <dgm:prSet presAssocID="{A3CC6666-111D-4E83-9C61-43FBF80067EF}" presName="connSite1" presStyleCnt="0"/>
      <dgm:spPr/>
    </dgm:pt>
    <dgm:pt modelId="{2756CCA0-B5F0-4296-990A-DBD8D945B3ED}" type="pres">
      <dgm:prSet presAssocID="{76DCE7AC-CD0D-4C52-B9D9-597B6948C86F}" presName="Name9" presStyleLbl="sibTrans2D1" presStyleIdx="0" presStyleCnt="1" custLinFactNeighborY="-9193"/>
      <dgm:spPr/>
    </dgm:pt>
    <dgm:pt modelId="{8949D50C-3534-4645-B3BE-07687320D1CC}" type="pres">
      <dgm:prSet presAssocID="{CC1ABD91-D927-46E2-A98E-BB6DF6FC17AC}" presName="composite2" presStyleCnt="0"/>
      <dgm:spPr/>
    </dgm:pt>
    <dgm:pt modelId="{741E0B91-0E25-4D99-AEA2-A39E71705962}" type="pres">
      <dgm:prSet presAssocID="{CC1ABD91-D927-46E2-A98E-BB6DF6FC17AC}" presName="dummyNode2" presStyleLbl="node1" presStyleIdx="0" presStyleCnt="2"/>
      <dgm:spPr/>
    </dgm:pt>
    <dgm:pt modelId="{32A76247-2528-47EF-BD3C-D629D4E601FB}" type="pres">
      <dgm:prSet presAssocID="{CC1ABD91-D927-46E2-A98E-BB6DF6FC17AC}" presName="childNode2" presStyleLbl="bgAcc1" presStyleIdx="1" presStyleCnt="2" custScaleY="111310">
        <dgm:presLayoutVars>
          <dgm:bulletEnabled val="1"/>
        </dgm:presLayoutVars>
      </dgm:prSet>
      <dgm:spPr/>
    </dgm:pt>
    <dgm:pt modelId="{CD04F854-3EA9-4053-A807-76073BC17CE6}" type="pres">
      <dgm:prSet presAssocID="{CC1ABD91-D927-46E2-A98E-BB6DF6FC17AC}" presName="childNode2tx" presStyleLbl="bgAcc1" presStyleIdx="1" presStyleCnt="2">
        <dgm:presLayoutVars>
          <dgm:bulletEnabled val="1"/>
        </dgm:presLayoutVars>
      </dgm:prSet>
      <dgm:spPr/>
    </dgm:pt>
    <dgm:pt modelId="{9F13FC0B-8D7F-48C1-86A8-5F9E8ECFCDC5}" type="pres">
      <dgm:prSet presAssocID="{CC1ABD91-D927-46E2-A98E-BB6DF6FC17AC}" presName="parentNode2" presStyleLbl="node1" presStyleIdx="1" presStyleCnt="2">
        <dgm:presLayoutVars>
          <dgm:chMax val="0"/>
          <dgm:bulletEnabled val="1"/>
        </dgm:presLayoutVars>
      </dgm:prSet>
      <dgm:spPr/>
    </dgm:pt>
    <dgm:pt modelId="{5E9E6D9B-BE4C-43B1-9259-EDDC0B36B064}" type="pres">
      <dgm:prSet presAssocID="{CC1ABD91-D927-46E2-A98E-BB6DF6FC17AC}" presName="connSite2" presStyleCnt="0"/>
      <dgm:spPr/>
    </dgm:pt>
  </dgm:ptLst>
  <dgm:cxnLst>
    <dgm:cxn modelId="{312B8F07-96A3-40DD-A7AC-5A582DC88F0F}" type="presOf" srcId="{76DCE7AC-CD0D-4C52-B9D9-597B6948C86F}" destId="{2756CCA0-B5F0-4296-990A-DBD8D945B3ED}" srcOrd="0" destOrd="0" presId="urn:microsoft.com/office/officeart/2005/8/layout/hProcess4"/>
    <dgm:cxn modelId="{688A170E-5812-4A42-AE61-580D053C2E03}" srcId="{A3CC6666-111D-4E83-9C61-43FBF80067EF}" destId="{F1F47373-8FE6-4A40-98E5-8984BE1F64DD}" srcOrd="0" destOrd="0" parTransId="{34601632-FE41-4995-964B-B721BB90E2ED}" sibTransId="{E93FA794-BA47-4313-9AC1-5388BF89BBED}"/>
    <dgm:cxn modelId="{E9BC810E-2CD5-4660-AA59-30CA539641CD}" srcId="{A3CC6666-111D-4E83-9C61-43FBF80067EF}" destId="{8F393B59-FB08-4691-BACD-4B35427C7529}" srcOrd="3" destOrd="0" parTransId="{89E28E63-DDAB-4541-BDCD-531FB66EA2E7}" sibTransId="{E5B15DD9-90EC-464A-B71A-219B7EBBA46D}"/>
    <dgm:cxn modelId="{C041AF14-4976-4A3E-929F-839742A18B15}" type="presOf" srcId="{CC6704EF-CBB5-454C-85DB-A04BAAFF6AC0}" destId="{32A76247-2528-47EF-BD3C-D629D4E601FB}" srcOrd="0" destOrd="2" presId="urn:microsoft.com/office/officeart/2005/8/layout/hProcess4"/>
    <dgm:cxn modelId="{4A9D2D21-7DDC-4777-AD2A-BE43FE73590D}" type="presOf" srcId="{62EEC7AC-5C9F-488D-B8E7-F618ADAB9D04}" destId="{E0F10FB3-68D5-488B-9734-1644407B51D1}" srcOrd="0" destOrd="4" presId="urn:microsoft.com/office/officeart/2005/8/layout/hProcess4"/>
    <dgm:cxn modelId="{7D617921-1AE0-49B8-90D9-998AFB0AD58D}" srcId="{A3CC6666-111D-4E83-9C61-43FBF80067EF}" destId="{EF4496F2-5862-4230-9C1B-E4A97CC506F7}" srcOrd="1" destOrd="0" parTransId="{29B4AE2F-B3A6-4F92-9A17-85B8DBF1ECDE}" sibTransId="{7910E620-50FF-4BEA-A1B8-1CE3BA269E4B}"/>
    <dgm:cxn modelId="{DA9FDF2F-706E-4DA1-AE09-7355D39B9AFC}" type="presOf" srcId="{F1F47373-8FE6-4A40-98E5-8984BE1F64DD}" destId="{93E815BC-1EA1-4F53-8B5A-DFF5F82BA6B0}" srcOrd="1" destOrd="0" presId="urn:microsoft.com/office/officeart/2005/8/layout/hProcess4"/>
    <dgm:cxn modelId="{30981138-D129-4DCC-8B26-D5DAC0ECAA90}" type="presOf" srcId="{8F393B59-FB08-4691-BACD-4B35427C7529}" destId="{93E815BC-1EA1-4F53-8B5A-DFF5F82BA6B0}" srcOrd="1" destOrd="3" presId="urn:microsoft.com/office/officeart/2005/8/layout/hProcess4"/>
    <dgm:cxn modelId="{9DEC4E3A-D42D-4CD8-BE70-9CADF2AFD2F5}" type="presOf" srcId="{B0EB904A-0901-4A3B-B9A8-875E58A8BF2E}" destId="{CD04F854-3EA9-4053-A807-76073BC17CE6}" srcOrd="1" destOrd="0" presId="urn:microsoft.com/office/officeart/2005/8/layout/hProcess4"/>
    <dgm:cxn modelId="{0C302649-5FAD-407E-A748-7347AD4F2DEB}" type="presOf" srcId="{A3CC6666-111D-4E83-9C61-43FBF80067EF}" destId="{70F4E0D6-A888-4E34-8783-F2786245EB92}" srcOrd="0" destOrd="0" presId="urn:microsoft.com/office/officeart/2005/8/layout/hProcess4"/>
    <dgm:cxn modelId="{B2DC0B50-A11B-4495-8F17-93B79C3A0FBD}" srcId="{A3CC6666-111D-4E83-9C61-43FBF80067EF}" destId="{A1DD9371-A484-4373-A71A-8E4B9AE0F94E}" srcOrd="2" destOrd="0" parTransId="{D4D6A481-1CD1-48BE-9B07-F9D5631CA83C}" sibTransId="{79BB3606-25A5-4616-AF6B-097BDB4617A8}"/>
    <dgm:cxn modelId="{1D2BEA50-4690-4B70-B73A-C2DB5B5DD728}" type="presOf" srcId="{BEE479C4-3666-4978-AD17-E026D152FB1E}" destId="{32A76247-2528-47EF-BD3C-D629D4E601FB}" srcOrd="0" destOrd="3" presId="urn:microsoft.com/office/officeart/2005/8/layout/hProcess4"/>
    <dgm:cxn modelId="{D7420053-EDDD-4B45-8D64-3A9920FD8287}" type="presOf" srcId="{62EEC7AC-5C9F-488D-B8E7-F618ADAB9D04}" destId="{93E815BC-1EA1-4F53-8B5A-DFF5F82BA6B0}" srcOrd="1" destOrd="4" presId="urn:microsoft.com/office/officeart/2005/8/layout/hProcess4"/>
    <dgm:cxn modelId="{A32E0A76-475A-4B6B-9F09-522B4B0EE3D3}" srcId="{CC1ABD91-D927-46E2-A98E-BB6DF6FC17AC}" destId="{BE95C6F7-126C-4C89-9276-DFCB49459FF0}" srcOrd="1" destOrd="0" parTransId="{A974347B-FE56-405E-95A8-4ADBA439AAC0}" sibTransId="{381E5AC7-AFCA-4748-A1F6-6886406A92B4}"/>
    <dgm:cxn modelId="{2065807C-6E45-40DC-A22F-9CB39CAFFA6D}" type="presOf" srcId="{5BEBEDF7-65B6-42EF-A773-D3D9EC8DC0FE}" destId="{5C9F3E40-7E37-452E-848A-6AC93BE6A1D8}" srcOrd="0" destOrd="0" presId="urn:microsoft.com/office/officeart/2005/8/layout/hProcess4"/>
    <dgm:cxn modelId="{0AF56F81-CBDC-42FB-BEB0-37B9F5A66E1B}" type="presOf" srcId="{CC1ABD91-D927-46E2-A98E-BB6DF6FC17AC}" destId="{9F13FC0B-8D7F-48C1-86A8-5F9E8ECFCDC5}" srcOrd="0" destOrd="0" presId="urn:microsoft.com/office/officeart/2005/8/layout/hProcess4"/>
    <dgm:cxn modelId="{FDB66D96-7FA9-4826-87BB-FD9730807B83}" type="presOf" srcId="{BEE479C4-3666-4978-AD17-E026D152FB1E}" destId="{CD04F854-3EA9-4053-A807-76073BC17CE6}" srcOrd="1" destOrd="3" presId="urn:microsoft.com/office/officeart/2005/8/layout/hProcess4"/>
    <dgm:cxn modelId="{C828F6A5-9D59-49CF-BE93-9E06E4154307}" srcId="{CC1ABD91-D927-46E2-A98E-BB6DF6FC17AC}" destId="{CC6704EF-CBB5-454C-85DB-A04BAAFF6AC0}" srcOrd="2" destOrd="0" parTransId="{E10699D5-28DD-47E7-8F16-0DF6257194F0}" sibTransId="{CBD2DD01-2F40-4903-8584-6F3AFE74BBB2}"/>
    <dgm:cxn modelId="{7D5023AC-4F52-4C0D-9599-1E72BDD73907}" type="presOf" srcId="{BE95C6F7-126C-4C89-9276-DFCB49459FF0}" destId="{CD04F854-3EA9-4053-A807-76073BC17CE6}" srcOrd="1" destOrd="1" presId="urn:microsoft.com/office/officeart/2005/8/layout/hProcess4"/>
    <dgm:cxn modelId="{0712EFAF-B5CC-4374-B20B-F2428036E631}" type="presOf" srcId="{8F393B59-FB08-4691-BACD-4B35427C7529}" destId="{E0F10FB3-68D5-488B-9734-1644407B51D1}" srcOrd="0" destOrd="3" presId="urn:microsoft.com/office/officeart/2005/8/layout/hProcess4"/>
    <dgm:cxn modelId="{DC850DB2-0A58-450C-8C81-6C6ADC2B6DC0}" type="presOf" srcId="{CC6704EF-CBB5-454C-85DB-A04BAAFF6AC0}" destId="{CD04F854-3EA9-4053-A807-76073BC17CE6}" srcOrd="1" destOrd="2" presId="urn:microsoft.com/office/officeart/2005/8/layout/hProcess4"/>
    <dgm:cxn modelId="{9DF313B2-5678-4EFB-8BF9-88B1ECDF9726}" type="presOf" srcId="{F1F47373-8FE6-4A40-98E5-8984BE1F64DD}" destId="{E0F10FB3-68D5-488B-9734-1644407B51D1}" srcOrd="0" destOrd="0" presId="urn:microsoft.com/office/officeart/2005/8/layout/hProcess4"/>
    <dgm:cxn modelId="{19257AB2-180F-488B-B993-50EDFD6B35E0}" type="presOf" srcId="{B0EB904A-0901-4A3B-B9A8-875E58A8BF2E}" destId="{32A76247-2528-47EF-BD3C-D629D4E601FB}" srcOrd="0" destOrd="0" presId="urn:microsoft.com/office/officeart/2005/8/layout/hProcess4"/>
    <dgm:cxn modelId="{2AFAE9B6-339D-487C-82D3-56F70F52ACBF}" type="presOf" srcId="{A1DD9371-A484-4373-A71A-8E4B9AE0F94E}" destId="{93E815BC-1EA1-4F53-8B5A-DFF5F82BA6B0}" srcOrd="1" destOrd="2" presId="urn:microsoft.com/office/officeart/2005/8/layout/hProcess4"/>
    <dgm:cxn modelId="{0BB376C7-C853-46A6-8B88-6AB709747F62}" srcId="{CC1ABD91-D927-46E2-A98E-BB6DF6FC17AC}" destId="{B0EB904A-0901-4A3B-B9A8-875E58A8BF2E}" srcOrd="0" destOrd="0" parTransId="{78990819-F690-47EF-BE88-EA084DBAC0B4}" sibTransId="{2AC339B8-A600-4669-97F9-6D004C1E346A}"/>
    <dgm:cxn modelId="{E18E22D0-34B6-4A71-B532-7A6726EB461C}" srcId="{5BEBEDF7-65B6-42EF-A773-D3D9EC8DC0FE}" destId="{CC1ABD91-D927-46E2-A98E-BB6DF6FC17AC}" srcOrd="1" destOrd="0" parTransId="{50E6FF2E-1E75-4BE4-8A14-80307087F37B}" sibTransId="{CEDAC3EB-F463-4B7A-85DF-3FAD8F89213A}"/>
    <dgm:cxn modelId="{30513AD6-CF57-4B17-BEBD-4904A9E49841}" type="presOf" srcId="{A1DD9371-A484-4373-A71A-8E4B9AE0F94E}" destId="{E0F10FB3-68D5-488B-9734-1644407B51D1}" srcOrd="0" destOrd="2" presId="urn:microsoft.com/office/officeart/2005/8/layout/hProcess4"/>
    <dgm:cxn modelId="{D2E1BFD8-9113-405D-9F9B-E11936B6CC6F}" type="presOf" srcId="{BE95C6F7-126C-4C89-9276-DFCB49459FF0}" destId="{32A76247-2528-47EF-BD3C-D629D4E601FB}" srcOrd="0" destOrd="1" presId="urn:microsoft.com/office/officeart/2005/8/layout/hProcess4"/>
    <dgm:cxn modelId="{EEF783DC-86CF-46E8-ADB4-B6EAF33FE55D}" type="presOf" srcId="{EF4496F2-5862-4230-9C1B-E4A97CC506F7}" destId="{93E815BC-1EA1-4F53-8B5A-DFF5F82BA6B0}" srcOrd="1" destOrd="1" presId="urn:microsoft.com/office/officeart/2005/8/layout/hProcess4"/>
    <dgm:cxn modelId="{206679DE-2536-42A1-9F50-BD8EA1419E5D}" srcId="{5BEBEDF7-65B6-42EF-A773-D3D9EC8DC0FE}" destId="{A3CC6666-111D-4E83-9C61-43FBF80067EF}" srcOrd="0" destOrd="0" parTransId="{D2A41B41-271E-4510-B1BA-F583AB16FA50}" sibTransId="{76DCE7AC-CD0D-4C52-B9D9-597B6948C86F}"/>
    <dgm:cxn modelId="{FFFA37F9-F5A4-4212-AFC0-5F5D0BF84136}" srcId="{CC1ABD91-D927-46E2-A98E-BB6DF6FC17AC}" destId="{BEE479C4-3666-4978-AD17-E026D152FB1E}" srcOrd="3" destOrd="0" parTransId="{8BBCC105-CB10-4A03-BC37-3CB85D13B57A}" sibTransId="{3142C231-F20E-4F0B-8B41-5E78AD3BAA22}"/>
    <dgm:cxn modelId="{91F8C3FB-CF63-40FE-B661-B0DAE07289EC}" type="presOf" srcId="{EF4496F2-5862-4230-9C1B-E4A97CC506F7}" destId="{E0F10FB3-68D5-488B-9734-1644407B51D1}" srcOrd="0" destOrd="1" presId="urn:microsoft.com/office/officeart/2005/8/layout/hProcess4"/>
    <dgm:cxn modelId="{A3EEC8FB-169A-421E-B470-DAB081D82380}" srcId="{A3CC6666-111D-4E83-9C61-43FBF80067EF}" destId="{62EEC7AC-5C9F-488D-B8E7-F618ADAB9D04}" srcOrd="4" destOrd="0" parTransId="{E7134B0F-9F59-4A1B-8824-F6BBD1088754}" sibTransId="{CCBA8C43-B3E5-489F-BFF5-91EBF02B689C}"/>
    <dgm:cxn modelId="{F720F0A5-5484-4326-A316-46D4FE3E16D8}" type="presParOf" srcId="{5C9F3E40-7E37-452E-848A-6AC93BE6A1D8}" destId="{E652F4E9-CF0B-49F5-8A3F-2030679AD9F8}" srcOrd="0" destOrd="0" presId="urn:microsoft.com/office/officeart/2005/8/layout/hProcess4"/>
    <dgm:cxn modelId="{A38175B7-3BB9-4C63-BD77-9AE4B99B9AC7}" type="presParOf" srcId="{5C9F3E40-7E37-452E-848A-6AC93BE6A1D8}" destId="{E15F9A22-02DB-40D5-8C28-DF9E1194A54F}" srcOrd="1" destOrd="0" presId="urn:microsoft.com/office/officeart/2005/8/layout/hProcess4"/>
    <dgm:cxn modelId="{E657C964-6D82-42FB-86A6-8EFA05CC782B}" type="presParOf" srcId="{5C9F3E40-7E37-452E-848A-6AC93BE6A1D8}" destId="{F48DF559-A5F2-447A-BC5C-3688C1C67355}" srcOrd="2" destOrd="0" presId="urn:microsoft.com/office/officeart/2005/8/layout/hProcess4"/>
    <dgm:cxn modelId="{06C80339-2C72-4ABE-8B8D-F77452B93692}" type="presParOf" srcId="{F48DF559-A5F2-447A-BC5C-3688C1C67355}" destId="{11B22251-BF3E-4F7A-A49D-5E628DFA3B29}" srcOrd="0" destOrd="0" presId="urn:microsoft.com/office/officeart/2005/8/layout/hProcess4"/>
    <dgm:cxn modelId="{76603753-9F6E-40B2-9016-041D21E2CFD6}" type="presParOf" srcId="{11B22251-BF3E-4F7A-A49D-5E628DFA3B29}" destId="{A1971E64-F53E-4CC0-A453-6B0C17BEF310}" srcOrd="0" destOrd="0" presId="urn:microsoft.com/office/officeart/2005/8/layout/hProcess4"/>
    <dgm:cxn modelId="{BFC9468D-EB8A-44CA-84E4-84A4A061B202}" type="presParOf" srcId="{11B22251-BF3E-4F7A-A49D-5E628DFA3B29}" destId="{E0F10FB3-68D5-488B-9734-1644407B51D1}" srcOrd="1" destOrd="0" presId="urn:microsoft.com/office/officeart/2005/8/layout/hProcess4"/>
    <dgm:cxn modelId="{6817B766-0A83-45E9-A68F-15BDEC305BD1}" type="presParOf" srcId="{11B22251-BF3E-4F7A-A49D-5E628DFA3B29}" destId="{93E815BC-1EA1-4F53-8B5A-DFF5F82BA6B0}" srcOrd="2" destOrd="0" presId="urn:microsoft.com/office/officeart/2005/8/layout/hProcess4"/>
    <dgm:cxn modelId="{74B26878-A8D9-4E98-B494-A2D76FFFA3F9}" type="presParOf" srcId="{11B22251-BF3E-4F7A-A49D-5E628DFA3B29}" destId="{70F4E0D6-A888-4E34-8783-F2786245EB92}" srcOrd="3" destOrd="0" presId="urn:microsoft.com/office/officeart/2005/8/layout/hProcess4"/>
    <dgm:cxn modelId="{A0809202-2282-4C77-9998-FD918D3917D7}" type="presParOf" srcId="{11B22251-BF3E-4F7A-A49D-5E628DFA3B29}" destId="{1A4D4B36-8ECA-45AF-8F4B-043D54EB9539}" srcOrd="4" destOrd="0" presId="urn:microsoft.com/office/officeart/2005/8/layout/hProcess4"/>
    <dgm:cxn modelId="{459399B1-F8AC-4BFD-8FA2-C7ABCF47D7E3}" type="presParOf" srcId="{F48DF559-A5F2-447A-BC5C-3688C1C67355}" destId="{2756CCA0-B5F0-4296-990A-DBD8D945B3ED}" srcOrd="1" destOrd="0" presId="urn:microsoft.com/office/officeart/2005/8/layout/hProcess4"/>
    <dgm:cxn modelId="{5592A951-A369-4C24-96AB-6B640EE64711}" type="presParOf" srcId="{F48DF559-A5F2-447A-BC5C-3688C1C67355}" destId="{8949D50C-3534-4645-B3BE-07687320D1CC}" srcOrd="2" destOrd="0" presId="urn:microsoft.com/office/officeart/2005/8/layout/hProcess4"/>
    <dgm:cxn modelId="{3CE546AD-2A08-4B66-A06E-A911A81C7F3C}" type="presParOf" srcId="{8949D50C-3534-4645-B3BE-07687320D1CC}" destId="{741E0B91-0E25-4D99-AEA2-A39E71705962}" srcOrd="0" destOrd="0" presId="urn:microsoft.com/office/officeart/2005/8/layout/hProcess4"/>
    <dgm:cxn modelId="{1E697D45-ADAF-405A-9EFD-7B0656479B34}" type="presParOf" srcId="{8949D50C-3534-4645-B3BE-07687320D1CC}" destId="{32A76247-2528-47EF-BD3C-D629D4E601FB}" srcOrd="1" destOrd="0" presId="urn:microsoft.com/office/officeart/2005/8/layout/hProcess4"/>
    <dgm:cxn modelId="{4AFAE124-A0E5-46B2-8E3A-333F49F5D06B}" type="presParOf" srcId="{8949D50C-3534-4645-B3BE-07687320D1CC}" destId="{CD04F854-3EA9-4053-A807-76073BC17CE6}" srcOrd="2" destOrd="0" presId="urn:microsoft.com/office/officeart/2005/8/layout/hProcess4"/>
    <dgm:cxn modelId="{5D6BFE99-C3A2-4DCF-80D6-6A9BB4A6112D}" type="presParOf" srcId="{8949D50C-3534-4645-B3BE-07687320D1CC}" destId="{9F13FC0B-8D7F-48C1-86A8-5F9E8ECFCDC5}" srcOrd="3" destOrd="0" presId="urn:microsoft.com/office/officeart/2005/8/layout/hProcess4"/>
    <dgm:cxn modelId="{50D2BA21-3323-45E1-AD8F-9BEAC1B67D43}" type="presParOf" srcId="{8949D50C-3534-4645-B3BE-07687320D1CC}" destId="{5E9E6D9B-BE4C-43B1-9259-EDDC0B36B064}"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603A7-830D-4579-B1DD-70726CC02B9F}">
      <dsp:nvSpPr>
        <dsp:cNvPr id="0" name=""/>
        <dsp:cNvSpPr/>
      </dsp:nvSpPr>
      <dsp:spPr>
        <a:xfrm>
          <a:off x="600074" y="0"/>
          <a:ext cx="6800850" cy="3219449"/>
        </a:xfrm>
        <a:prstGeom prst="rightArrow">
          <a:avLst/>
        </a:prstGeom>
        <a:solidFill>
          <a:schemeClr val="tx1">
            <a:lumMod val="65000"/>
            <a:lumOff val="35000"/>
          </a:schemeClr>
        </a:solidFill>
        <a:ln>
          <a:noFill/>
        </a:ln>
        <a:effectLst/>
        <a:sp3d z="-227350" prstMaterial="matte"/>
      </dsp:spPr>
      <dsp:style>
        <a:lnRef idx="0">
          <a:scrgbClr r="0" g="0" b="0"/>
        </a:lnRef>
        <a:fillRef idx="1">
          <a:scrgbClr r="0" g="0" b="0"/>
        </a:fillRef>
        <a:effectRef idx="0">
          <a:scrgbClr r="0" g="0" b="0"/>
        </a:effectRef>
        <a:fontRef idx="minor"/>
      </dsp:style>
    </dsp:sp>
    <dsp:sp modelId="{FAE7A143-72B5-435F-AF1E-F81EDAE08AFF}">
      <dsp:nvSpPr>
        <dsp:cNvPr id="0" name=""/>
        <dsp:cNvSpPr/>
      </dsp:nvSpPr>
      <dsp:spPr>
        <a:xfrm>
          <a:off x="700087" y="965834"/>
          <a:ext cx="6600824" cy="1287780"/>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sp3d extrusionH="28000" prstMaterial="matte"/>
        </a:bodyPr>
        <a:lstStyle/>
        <a:p>
          <a:pPr marL="0" lvl="0" indent="0" algn="ctr" defTabSz="1333500" rtl="0">
            <a:lnSpc>
              <a:spcPct val="90000"/>
            </a:lnSpc>
            <a:spcBef>
              <a:spcPct val="0"/>
            </a:spcBef>
            <a:spcAft>
              <a:spcPct val="35000"/>
            </a:spcAft>
            <a:buNone/>
          </a:pPr>
          <a:r>
            <a:rPr lang="en-US" sz="3000" b="1" kern="1200" dirty="0"/>
            <a:t>Graduate Assistantship Orientation</a:t>
          </a:r>
          <a:br>
            <a:rPr lang="en-US" sz="3000" kern="1200" dirty="0"/>
          </a:br>
          <a:endParaRPr lang="en-US" sz="3000" kern="1200" dirty="0"/>
        </a:p>
      </dsp:txBody>
      <dsp:txXfrm>
        <a:off x="762951" y="1028698"/>
        <a:ext cx="6475096" cy="116205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6E8E21-2728-4E8E-86E4-C0CED2F49F6E}">
      <dsp:nvSpPr>
        <dsp:cNvPr id="0" name=""/>
        <dsp:cNvSpPr/>
      </dsp:nvSpPr>
      <dsp:spPr>
        <a:xfrm>
          <a:off x="0" y="511070"/>
          <a:ext cx="8201297" cy="1216800"/>
        </a:xfrm>
        <a:prstGeom prst="roundRect">
          <a:avLst/>
        </a:prstGeom>
        <a:solidFill>
          <a:schemeClr val="accent2">
            <a:lumMod val="7500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t>Tasks assigned to GAs should challenge you to levels of success that can be reached by building new and better skills…</a:t>
          </a:r>
        </a:p>
      </dsp:txBody>
      <dsp:txXfrm>
        <a:off x="59399" y="570469"/>
        <a:ext cx="8082499" cy="1098002"/>
      </dsp:txXfrm>
    </dsp:sp>
    <dsp:sp modelId="{E180A027-A878-407D-AEE3-A32A71E40559}">
      <dsp:nvSpPr>
        <dsp:cNvPr id="0" name=""/>
        <dsp:cNvSpPr/>
      </dsp:nvSpPr>
      <dsp:spPr>
        <a:xfrm>
          <a:off x="0" y="1458684"/>
          <a:ext cx="8201297"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391" tIns="22860" rIns="128016" bIns="22860" numCol="1" spcCol="1270" anchor="t" anchorCtr="0">
          <a:noAutofit/>
        </a:bodyPr>
        <a:lstStyle/>
        <a:p>
          <a:pPr marL="171450" lvl="1" indent="-171450" algn="l" defTabSz="800100" rtl="0">
            <a:lnSpc>
              <a:spcPct val="90000"/>
            </a:lnSpc>
            <a:spcBef>
              <a:spcPct val="0"/>
            </a:spcBef>
            <a:spcAft>
              <a:spcPct val="20000"/>
            </a:spcAft>
            <a:buChar char="•"/>
          </a:pPr>
          <a:endParaRPr lang="en-US" sz="1800" kern="1200" dirty="0"/>
        </a:p>
        <a:p>
          <a:pPr marL="171450" lvl="1" indent="-171450" algn="l" defTabSz="800100" rtl="0">
            <a:lnSpc>
              <a:spcPct val="90000"/>
            </a:lnSpc>
            <a:spcBef>
              <a:spcPct val="0"/>
            </a:spcBef>
            <a:spcAft>
              <a:spcPct val="20000"/>
            </a:spcAft>
            <a:buChar char="•"/>
          </a:pPr>
          <a:endParaRPr lang="en-US" sz="1800" kern="1200" dirty="0"/>
        </a:p>
      </dsp:txBody>
      <dsp:txXfrm>
        <a:off x="0" y="1458684"/>
        <a:ext cx="8201297" cy="1076400"/>
      </dsp:txXfrm>
    </dsp:sp>
    <dsp:sp modelId="{6A560549-8E40-4F1B-ACDB-34DC0E4827BF}">
      <dsp:nvSpPr>
        <dsp:cNvPr id="0" name=""/>
        <dsp:cNvSpPr/>
      </dsp:nvSpPr>
      <dsp:spPr>
        <a:xfrm>
          <a:off x="228570" y="1669648"/>
          <a:ext cx="6733920" cy="776513"/>
        </a:xfrm>
        <a:prstGeom prst="roundRect">
          <a:avLst/>
        </a:prstGeom>
        <a:solidFill>
          <a:schemeClr val="accent2">
            <a:lumMod val="7500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t>What if this is not the case for you?</a:t>
          </a:r>
        </a:p>
      </dsp:txBody>
      <dsp:txXfrm>
        <a:off x="266476" y="1707554"/>
        <a:ext cx="6658108" cy="700701"/>
      </dsp:txXfrm>
    </dsp:sp>
    <dsp:sp modelId="{FEE770B2-FAA8-43CE-A9ED-83E10FFD867C}">
      <dsp:nvSpPr>
        <dsp:cNvPr id="0" name=""/>
        <dsp:cNvSpPr/>
      </dsp:nvSpPr>
      <dsp:spPr>
        <a:xfrm>
          <a:off x="0" y="3311597"/>
          <a:ext cx="8201297"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391" tIns="22860" rIns="128016" bIns="22860" numCol="1" spcCol="1270" anchor="t" anchorCtr="0">
          <a:noAutofit/>
        </a:bodyPr>
        <a:lstStyle/>
        <a:p>
          <a:pPr marL="171450" lvl="1" indent="-171450" algn="l" defTabSz="800100" rtl="0">
            <a:lnSpc>
              <a:spcPct val="90000"/>
            </a:lnSpc>
            <a:spcBef>
              <a:spcPct val="0"/>
            </a:spcBef>
            <a:spcAft>
              <a:spcPct val="20000"/>
            </a:spcAft>
            <a:buChar char="•"/>
          </a:pPr>
          <a:endParaRPr lang="en-US" sz="1800" kern="1200" dirty="0"/>
        </a:p>
      </dsp:txBody>
      <dsp:txXfrm>
        <a:off x="0" y="3311597"/>
        <a:ext cx="8201297" cy="1076400"/>
      </dsp:txXfrm>
    </dsp:sp>
    <dsp:sp modelId="{3CE04339-2C4E-4CF7-B2D6-C66618FF6FDF}">
      <dsp:nvSpPr>
        <dsp:cNvPr id="0" name=""/>
        <dsp:cNvSpPr/>
      </dsp:nvSpPr>
      <dsp:spPr>
        <a:xfrm>
          <a:off x="0" y="3505199"/>
          <a:ext cx="8192603" cy="856517"/>
        </a:xfrm>
        <a:prstGeom prst="roundRect">
          <a:avLst/>
        </a:prstGeom>
        <a:solidFill>
          <a:schemeClr val="accent2">
            <a:lumMod val="7500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t>Respect timelines and deadlines and comply with them</a:t>
          </a:r>
        </a:p>
      </dsp:txBody>
      <dsp:txXfrm>
        <a:off x="41812" y="3547011"/>
        <a:ext cx="8108979" cy="77289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03F101-BA7A-4422-AABE-9F075969050A}">
      <dsp:nvSpPr>
        <dsp:cNvPr id="0" name=""/>
        <dsp:cNvSpPr/>
      </dsp:nvSpPr>
      <dsp:spPr>
        <a:xfrm>
          <a:off x="833262" y="4527"/>
          <a:ext cx="3017329" cy="1300892"/>
        </a:xfrm>
        <a:prstGeom prst="roundRect">
          <a:avLst>
            <a:gd name="adj" fmla="val 10000"/>
          </a:avLst>
        </a:prstGeom>
        <a:solidFill>
          <a:schemeClr val="accent2">
            <a:lumMod val="7500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rtl="0">
            <a:lnSpc>
              <a:spcPct val="90000"/>
            </a:lnSpc>
            <a:spcBef>
              <a:spcPct val="0"/>
            </a:spcBef>
            <a:spcAft>
              <a:spcPct val="35000"/>
            </a:spcAft>
            <a:buNone/>
          </a:pPr>
          <a:r>
            <a:rPr lang="en-US" sz="1400" b="1" kern="1200" dirty="0"/>
            <a:t>Some GA positions require more supervision, others less.  Generally, the level of supervision provided during your GA changes, depending on outcomes. </a:t>
          </a:r>
        </a:p>
      </dsp:txBody>
      <dsp:txXfrm>
        <a:off x="871364" y="42629"/>
        <a:ext cx="2941125" cy="1224688"/>
      </dsp:txXfrm>
    </dsp:sp>
    <dsp:sp modelId="{9E12B0A2-7707-424B-AC54-58D2B046A57F}">
      <dsp:nvSpPr>
        <dsp:cNvPr id="0" name=""/>
        <dsp:cNvSpPr/>
      </dsp:nvSpPr>
      <dsp:spPr>
        <a:xfrm>
          <a:off x="1134995" y="1305420"/>
          <a:ext cx="301732" cy="792621"/>
        </a:xfrm>
        <a:custGeom>
          <a:avLst/>
          <a:gdLst/>
          <a:ahLst/>
          <a:cxnLst/>
          <a:rect l="0" t="0" r="0" b="0"/>
          <a:pathLst>
            <a:path>
              <a:moveTo>
                <a:pt x="0" y="0"/>
              </a:moveTo>
              <a:lnTo>
                <a:pt x="0" y="792621"/>
              </a:lnTo>
              <a:lnTo>
                <a:pt x="301732" y="792621"/>
              </a:lnTo>
            </a:path>
          </a:pathLst>
        </a:custGeom>
        <a:noFill/>
        <a:ln w="11429" cap="flat" cmpd="sng" algn="ctr">
          <a:solidFill>
            <a:schemeClr val="accent1">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AD01AAC-8DE0-4D7B-B508-9AED27305F05}">
      <dsp:nvSpPr>
        <dsp:cNvPr id="0" name=""/>
        <dsp:cNvSpPr/>
      </dsp:nvSpPr>
      <dsp:spPr>
        <a:xfrm>
          <a:off x="1436728" y="1569627"/>
          <a:ext cx="1690925" cy="105682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rtl="0">
            <a:lnSpc>
              <a:spcPct val="90000"/>
            </a:lnSpc>
            <a:spcBef>
              <a:spcPct val="0"/>
            </a:spcBef>
            <a:spcAft>
              <a:spcPct val="35000"/>
            </a:spcAft>
            <a:buNone/>
          </a:pPr>
          <a:r>
            <a:rPr lang="en-US" sz="1300" kern="1200" dirty="0"/>
            <a:t>As your skills/outcomes improve, supervision may be less necessary</a:t>
          </a:r>
        </a:p>
      </dsp:txBody>
      <dsp:txXfrm>
        <a:off x="1467681" y="1600580"/>
        <a:ext cx="1629019" cy="994922"/>
      </dsp:txXfrm>
    </dsp:sp>
    <dsp:sp modelId="{013FCFC3-D973-4DB4-88F8-593A41E5A7B3}">
      <dsp:nvSpPr>
        <dsp:cNvPr id="0" name=""/>
        <dsp:cNvSpPr/>
      </dsp:nvSpPr>
      <dsp:spPr>
        <a:xfrm>
          <a:off x="1134995" y="1305420"/>
          <a:ext cx="301732" cy="2182229"/>
        </a:xfrm>
        <a:custGeom>
          <a:avLst/>
          <a:gdLst/>
          <a:ahLst/>
          <a:cxnLst/>
          <a:rect l="0" t="0" r="0" b="0"/>
          <a:pathLst>
            <a:path>
              <a:moveTo>
                <a:pt x="0" y="0"/>
              </a:moveTo>
              <a:lnTo>
                <a:pt x="0" y="2182229"/>
              </a:lnTo>
              <a:lnTo>
                <a:pt x="301732" y="2182229"/>
              </a:lnTo>
            </a:path>
          </a:pathLst>
        </a:custGeom>
        <a:noFill/>
        <a:ln w="11429" cap="flat" cmpd="sng" algn="ctr">
          <a:solidFill>
            <a:schemeClr val="accent1">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83D4264-B176-438A-B430-490BDB1C659E}">
      <dsp:nvSpPr>
        <dsp:cNvPr id="0" name=""/>
        <dsp:cNvSpPr/>
      </dsp:nvSpPr>
      <dsp:spPr>
        <a:xfrm>
          <a:off x="1436728" y="2890663"/>
          <a:ext cx="1690925" cy="119397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rtl="0">
            <a:lnSpc>
              <a:spcPct val="90000"/>
            </a:lnSpc>
            <a:spcBef>
              <a:spcPct val="0"/>
            </a:spcBef>
            <a:spcAft>
              <a:spcPct val="35000"/>
            </a:spcAft>
            <a:buNone/>
          </a:pPr>
          <a:r>
            <a:rPr lang="en-US" sz="1300" kern="1200" dirty="0"/>
            <a:t>You should seek the level of supervision you need for success over the course of your GA (early, middle, late)</a:t>
          </a:r>
        </a:p>
      </dsp:txBody>
      <dsp:txXfrm>
        <a:off x="1471698" y="2925633"/>
        <a:ext cx="1620985" cy="1124033"/>
      </dsp:txXfrm>
    </dsp:sp>
    <dsp:sp modelId="{E8CF6165-E5F8-45D8-BD58-56AF42AA14E5}">
      <dsp:nvSpPr>
        <dsp:cNvPr id="0" name=""/>
        <dsp:cNvSpPr/>
      </dsp:nvSpPr>
      <dsp:spPr>
        <a:xfrm>
          <a:off x="1134995" y="1305420"/>
          <a:ext cx="301732" cy="3571837"/>
        </a:xfrm>
        <a:custGeom>
          <a:avLst/>
          <a:gdLst/>
          <a:ahLst/>
          <a:cxnLst/>
          <a:rect l="0" t="0" r="0" b="0"/>
          <a:pathLst>
            <a:path>
              <a:moveTo>
                <a:pt x="0" y="0"/>
              </a:moveTo>
              <a:lnTo>
                <a:pt x="0" y="3571837"/>
              </a:lnTo>
              <a:lnTo>
                <a:pt x="301732" y="3571837"/>
              </a:lnTo>
            </a:path>
          </a:pathLst>
        </a:custGeom>
        <a:noFill/>
        <a:ln w="11429" cap="flat" cmpd="sng" algn="ctr">
          <a:solidFill>
            <a:schemeClr val="accent1">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E705E01-7937-47B5-AD8E-44C75DC35F6F}">
      <dsp:nvSpPr>
        <dsp:cNvPr id="0" name=""/>
        <dsp:cNvSpPr/>
      </dsp:nvSpPr>
      <dsp:spPr>
        <a:xfrm>
          <a:off x="1436728" y="4348843"/>
          <a:ext cx="1690925" cy="105682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rtl="0">
            <a:lnSpc>
              <a:spcPct val="90000"/>
            </a:lnSpc>
            <a:spcBef>
              <a:spcPct val="0"/>
            </a:spcBef>
            <a:spcAft>
              <a:spcPct val="35000"/>
            </a:spcAft>
            <a:buNone/>
          </a:pPr>
          <a:r>
            <a:rPr lang="en-US" sz="1300" kern="1200" dirty="0"/>
            <a:t>Supervision should be available to you if you need it; if not, take the initiative to ask for it</a:t>
          </a:r>
        </a:p>
      </dsp:txBody>
      <dsp:txXfrm>
        <a:off x="1467681" y="4379796"/>
        <a:ext cx="1629019" cy="994922"/>
      </dsp:txXfrm>
    </dsp:sp>
    <dsp:sp modelId="{F8C3AEE6-7E53-455F-8FC7-C42BD011F656}">
      <dsp:nvSpPr>
        <dsp:cNvPr id="0" name=""/>
        <dsp:cNvSpPr/>
      </dsp:nvSpPr>
      <dsp:spPr>
        <a:xfrm>
          <a:off x="4379007" y="4527"/>
          <a:ext cx="3017329" cy="1300892"/>
        </a:xfrm>
        <a:prstGeom prst="roundRect">
          <a:avLst>
            <a:gd name="adj" fmla="val 10000"/>
          </a:avLst>
        </a:prstGeom>
        <a:solidFill>
          <a:schemeClr val="accent2">
            <a:lumMod val="7500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rtl="0">
            <a:lnSpc>
              <a:spcPct val="90000"/>
            </a:lnSpc>
            <a:spcBef>
              <a:spcPct val="0"/>
            </a:spcBef>
            <a:spcAft>
              <a:spcPct val="35000"/>
            </a:spcAft>
            <a:buNone/>
          </a:pPr>
          <a:r>
            <a:rPr lang="en-US" sz="1400" b="1" kern="1200" dirty="0"/>
            <a:t>All supervisors should provide you feedback (formal and informal) on a regular basis.</a:t>
          </a:r>
        </a:p>
      </dsp:txBody>
      <dsp:txXfrm>
        <a:off x="4417109" y="42629"/>
        <a:ext cx="2941125" cy="1224688"/>
      </dsp:txXfrm>
    </dsp:sp>
    <dsp:sp modelId="{7645E361-78C9-4108-BA16-2ABE2891DFEE}">
      <dsp:nvSpPr>
        <dsp:cNvPr id="0" name=""/>
        <dsp:cNvSpPr/>
      </dsp:nvSpPr>
      <dsp:spPr>
        <a:xfrm>
          <a:off x="4680740" y="1305420"/>
          <a:ext cx="301732" cy="792621"/>
        </a:xfrm>
        <a:custGeom>
          <a:avLst/>
          <a:gdLst/>
          <a:ahLst/>
          <a:cxnLst/>
          <a:rect l="0" t="0" r="0" b="0"/>
          <a:pathLst>
            <a:path>
              <a:moveTo>
                <a:pt x="0" y="0"/>
              </a:moveTo>
              <a:lnTo>
                <a:pt x="0" y="792621"/>
              </a:lnTo>
              <a:lnTo>
                <a:pt x="301732" y="792621"/>
              </a:lnTo>
            </a:path>
          </a:pathLst>
        </a:custGeom>
        <a:noFill/>
        <a:ln w="11429" cap="flat" cmpd="sng" algn="ctr">
          <a:solidFill>
            <a:schemeClr val="accent1">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C64F554-2FE0-477C-BF1B-AA76BC199A66}">
      <dsp:nvSpPr>
        <dsp:cNvPr id="0" name=""/>
        <dsp:cNvSpPr/>
      </dsp:nvSpPr>
      <dsp:spPr>
        <a:xfrm>
          <a:off x="4982473" y="1569627"/>
          <a:ext cx="1690925" cy="105682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rtl="0">
            <a:lnSpc>
              <a:spcPct val="90000"/>
            </a:lnSpc>
            <a:spcBef>
              <a:spcPct val="0"/>
            </a:spcBef>
            <a:spcAft>
              <a:spcPct val="35000"/>
            </a:spcAft>
            <a:buNone/>
          </a:pPr>
          <a:r>
            <a:rPr lang="en-US" sz="1300" kern="1200" dirty="0"/>
            <a:t>Weekly meetings as needed</a:t>
          </a:r>
        </a:p>
      </dsp:txBody>
      <dsp:txXfrm>
        <a:off x="5013426" y="1600580"/>
        <a:ext cx="1629019" cy="994922"/>
      </dsp:txXfrm>
    </dsp:sp>
    <dsp:sp modelId="{FA9BCFE6-875C-4E2A-88DE-67C606A76777}">
      <dsp:nvSpPr>
        <dsp:cNvPr id="0" name=""/>
        <dsp:cNvSpPr/>
      </dsp:nvSpPr>
      <dsp:spPr>
        <a:xfrm>
          <a:off x="4680740" y="1305420"/>
          <a:ext cx="301732" cy="2113657"/>
        </a:xfrm>
        <a:custGeom>
          <a:avLst/>
          <a:gdLst/>
          <a:ahLst/>
          <a:cxnLst/>
          <a:rect l="0" t="0" r="0" b="0"/>
          <a:pathLst>
            <a:path>
              <a:moveTo>
                <a:pt x="0" y="0"/>
              </a:moveTo>
              <a:lnTo>
                <a:pt x="0" y="2113657"/>
              </a:lnTo>
              <a:lnTo>
                <a:pt x="301732" y="2113657"/>
              </a:lnTo>
            </a:path>
          </a:pathLst>
        </a:custGeom>
        <a:noFill/>
        <a:ln w="11429" cap="flat" cmpd="sng" algn="ctr">
          <a:solidFill>
            <a:schemeClr val="accent1">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1556FA7-200F-4CC7-8BA3-B1DBE317ADED}">
      <dsp:nvSpPr>
        <dsp:cNvPr id="0" name=""/>
        <dsp:cNvSpPr/>
      </dsp:nvSpPr>
      <dsp:spPr>
        <a:xfrm>
          <a:off x="4982473" y="2890663"/>
          <a:ext cx="1690925" cy="105682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rtl="0">
            <a:lnSpc>
              <a:spcPct val="90000"/>
            </a:lnSpc>
            <a:spcBef>
              <a:spcPct val="0"/>
            </a:spcBef>
            <a:spcAft>
              <a:spcPct val="35000"/>
            </a:spcAft>
            <a:buNone/>
          </a:pPr>
          <a:r>
            <a:rPr lang="en-US" sz="1300" kern="1200" dirty="0"/>
            <a:t>Seek opportunities to provide your supervisor feedback</a:t>
          </a:r>
        </a:p>
      </dsp:txBody>
      <dsp:txXfrm>
        <a:off x="5013426" y="2921616"/>
        <a:ext cx="1629019" cy="994922"/>
      </dsp:txXfrm>
    </dsp:sp>
    <dsp:sp modelId="{1F4F62A6-398F-407F-AABB-FF4E98496527}">
      <dsp:nvSpPr>
        <dsp:cNvPr id="0" name=""/>
        <dsp:cNvSpPr/>
      </dsp:nvSpPr>
      <dsp:spPr>
        <a:xfrm>
          <a:off x="4680740" y="1305420"/>
          <a:ext cx="301732" cy="3434692"/>
        </a:xfrm>
        <a:custGeom>
          <a:avLst/>
          <a:gdLst/>
          <a:ahLst/>
          <a:cxnLst/>
          <a:rect l="0" t="0" r="0" b="0"/>
          <a:pathLst>
            <a:path>
              <a:moveTo>
                <a:pt x="0" y="0"/>
              </a:moveTo>
              <a:lnTo>
                <a:pt x="0" y="3434692"/>
              </a:lnTo>
              <a:lnTo>
                <a:pt x="301732" y="3434692"/>
              </a:lnTo>
            </a:path>
          </a:pathLst>
        </a:custGeom>
        <a:noFill/>
        <a:ln w="11429" cap="flat" cmpd="sng" algn="ctr">
          <a:solidFill>
            <a:schemeClr val="accent1">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A3286CE-E356-475B-9C24-5180324E7E54}">
      <dsp:nvSpPr>
        <dsp:cNvPr id="0" name=""/>
        <dsp:cNvSpPr/>
      </dsp:nvSpPr>
      <dsp:spPr>
        <a:xfrm>
          <a:off x="4982473" y="4211698"/>
          <a:ext cx="1690925" cy="105682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rtl="0">
            <a:lnSpc>
              <a:spcPct val="90000"/>
            </a:lnSpc>
            <a:spcBef>
              <a:spcPct val="0"/>
            </a:spcBef>
            <a:spcAft>
              <a:spcPct val="35000"/>
            </a:spcAft>
            <a:buNone/>
          </a:pPr>
          <a:r>
            <a:rPr lang="en-US" sz="1300" kern="1200" dirty="0"/>
            <a:t>Without feedback, how do GAs and supervisors improve?</a:t>
          </a:r>
        </a:p>
      </dsp:txBody>
      <dsp:txXfrm>
        <a:off x="5013426" y="4242651"/>
        <a:ext cx="1629019" cy="99492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E4031-E784-4BED-BC50-5FE2FAD8B27B}">
      <dsp:nvSpPr>
        <dsp:cNvPr id="0" name=""/>
        <dsp:cNvSpPr/>
      </dsp:nvSpPr>
      <dsp:spPr>
        <a:xfrm>
          <a:off x="0" y="3265342"/>
          <a:ext cx="8686800" cy="2142418"/>
        </a:xfrm>
        <a:prstGeom prst="rect">
          <a:avLst/>
        </a:prstGeom>
        <a:solidFill>
          <a:schemeClr val="accent2">
            <a:lumMod val="7500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rtl="0">
            <a:lnSpc>
              <a:spcPct val="90000"/>
            </a:lnSpc>
            <a:spcBef>
              <a:spcPct val="0"/>
            </a:spcBef>
            <a:spcAft>
              <a:spcPct val="35000"/>
            </a:spcAft>
            <a:buNone/>
          </a:pPr>
          <a:r>
            <a:rPr lang="en-US" sz="2500" kern="1200" dirty="0"/>
            <a:t>GAs should evaluate their supervisors by providing honest, open comments and suggestions for improvement of the GA experience</a:t>
          </a:r>
        </a:p>
      </dsp:txBody>
      <dsp:txXfrm>
        <a:off x="0" y="3265342"/>
        <a:ext cx="8686800" cy="1156905"/>
      </dsp:txXfrm>
    </dsp:sp>
    <dsp:sp modelId="{CB18AC5B-34B6-49CB-B3D7-5AA39F2DE76E}">
      <dsp:nvSpPr>
        <dsp:cNvPr id="0" name=""/>
        <dsp:cNvSpPr/>
      </dsp:nvSpPr>
      <dsp:spPr>
        <a:xfrm>
          <a:off x="0" y="4379399"/>
          <a:ext cx="8686800" cy="98551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rtl="0">
            <a:lnSpc>
              <a:spcPct val="90000"/>
            </a:lnSpc>
            <a:spcBef>
              <a:spcPct val="0"/>
            </a:spcBef>
            <a:spcAft>
              <a:spcPct val="35000"/>
            </a:spcAft>
            <a:buNone/>
          </a:pPr>
          <a:r>
            <a:rPr lang="en-US" sz="2400" b="0" kern="1200" dirty="0"/>
            <a:t>Graduate School has an online evaluation for completion at the end of the semester/academic year</a:t>
          </a:r>
        </a:p>
      </dsp:txBody>
      <dsp:txXfrm>
        <a:off x="0" y="4379399"/>
        <a:ext cx="8686800" cy="985512"/>
      </dsp:txXfrm>
    </dsp:sp>
    <dsp:sp modelId="{F5199F86-2B7E-4203-BAC3-DDB9E93E416C}">
      <dsp:nvSpPr>
        <dsp:cNvPr id="0" name=""/>
        <dsp:cNvSpPr/>
      </dsp:nvSpPr>
      <dsp:spPr>
        <a:xfrm rot="10800000">
          <a:off x="0" y="1"/>
          <a:ext cx="8686800" cy="3295038"/>
        </a:xfrm>
        <a:prstGeom prst="upArrowCallout">
          <a:avLst/>
        </a:prstGeom>
        <a:solidFill>
          <a:schemeClr val="accent2">
            <a:lumMod val="7500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rtl="0">
            <a:lnSpc>
              <a:spcPct val="90000"/>
            </a:lnSpc>
            <a:spcBef>
              <a:spcPct val="0"/>
            </a:spcBef>
            <a:spcAft>
              <a:spcPct val="35000"/>
            </a:spcAft>
            <a:buNone/>
          </a:pPr>
          <a:r>
            <a:rPr lang="en-US" sz="2500" kern="1200" dirty="0"/>
            <a:t>Every GA should undergo some form of evaluation process (formal or informal) before ending the appointment</a:t>
          </a:r>
        </a:p>
      </dsp:txBody>
      <dsp:txXfrm rot="-10800000">
        <a:off x="0" y="1"/>
        <a:ext cx="8686800" cy="1156558"/>
      </dsp:txXfrm>
    </dsp:sp>
    <dsp:sp modelId="{866C5E0F-712E-4A36-ABB6-F0953AFF3DC3}">
      <dsp:nvSpPr>
        <dsp:cNvPr id="0" name=""/>
        <dsp:cNvSpPr/>
      </dsp:nvSpPr>
      <dsp:spPr>
        <a:xfrm>
          <a:off x="4241" y="1158998"/>
          <a:ext cx="2892772" cy="985216"/>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rtl="0">
            <a:lnSpc>
              <a:spcPct val="90000"/>
            </a:lnSpc>
            <a:spcBef>
              <a:spcPct val="0"/>
            </a:spcBef>
            <a:spcAft>
              <a:spcPct val="35000"/>
            </a:spcAft>
            <a:buNone/>
          </a:pPr>
          <a:r>
            <a:rPr lang="en-US" sz="1300" kern="1200" dirty="0"/>
            <a:t>Process could be formative, focusing on strengths and things to improve; could be done regularly, at mid-point and/or conclusion </a:t>
          </a:r>
        </a:p>
      </dsp:txBody>
      <dsp:txXfrm>
        <a:off x="4241" y="1158998"/>
        <a:ext cx="2892772" cy="985216"/>
      </dsp:txXfrm>
    </dsp:sp>
    <dsp:sp modelId="{F11C1E8F-3745-4019-95C2-C27D60C65F71}">
      <dsp:nvSpPr>
        <dsp:cNvPr id="0" name=""/>
        <dsp:cNvSpPr/>
      </dsp:nvSpPr>
      <dsp:spPr>
        <a:xfrm>
          <a:off x="2897013" y="1158998"/>
          <a:ext cx="2892772" cy="985216"/>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rtl="0">
            <a:lnSpc>
              <a:spcPct val="90000"/>
            </a:lnSpc>
            <a:spcBef>
              <a:spcPct val="0"/>
            </a:spcBef>
            <a:spcAft>
              <a:spcPct val="35000"/>
            </a:spcAft>
            <a:buNone/>
          </a:pPr>
          <a:r>
            <a:rPr lang="en-US" sz="1300" kern="1200" dirty="0"/>
            <a:t>Process could be summative (more formal; “here’s how you did…”)</a:t>
          </a:r>
        </a:p>
      </dsp:txBody>
      <dsp:txXfrm>
        <a:off x="2897013" y="1158998"/>
        <a:ext cx="2892772" cy="985216"/>
      </dsp:txXfrm>
    </dsp:sp>
    <dsp:sp modelId="{B0FEE8DD-5090-4810-AA2C-A23B9D6464A8}">
      <dsp:nvSpPr>
        <dsp:cNvPr id="0" name=""/>
        <dsp:cNvSpPr/>
      </dsp:nvSpPr>
      <dsp:spPr>
        <a:xfrm>
          <a:off x="5789786" y="1158998"/>
          <a:ext cx="2892772" cy="985216"/>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rtl="0">
            <a:lnSpc>
              <a:spcPct val="90000"/>
            </a:lnSpc>
            <a:spcBef>
              <a:spcPct val="0"/>
            </a:spcBef>
            <a:spcAft>
              <a:spcPct val="35000"/>
            </a:spcAft>
            <a:buNone/>
          </a:pPr>
          <a:r>
            <a:rPr lang="en-US" sz="1300" kern="1200" dirty="0"/>
            <a:t>Could be structured evaluation with GA knowing the areas assessed</a:t>
          </a:r>
        </a:p>
      </dsp:txBody>
      <dsp:txXfrm>
        <a:off x="5789786" y="1158998"/>
        <a:ext cx="2892772" cy="98521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211821-33EC-4474-98FD-55ABC1D9BE2A}">
      <dsp:nvSpPr>
        <dsp:cNvPr id="0" name=""/>
        <dsp:cNvSpPr/>
      </dsp:nvSpPr>
      <dsp:spPr>
        <a:xfrm>
          <a:off x="1477" y="619"/>
          <a:ext cx="9141044" cy="2493565"/>
        </a:xfrm>
        <a:prstGeom prst="roundRect">
          <a:avLst>
            <a:gd name="adj" fmla="val 10000"/>
          </a:avLst>
        </a:prstGeom>
        <a:solidFill>
          <a:srgbClr val="FFC0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Today’s Orientation</a:t>
          </a:r>
        </a:p>
      </dsp:txBody>
      <dsp:txXfrm>
        <a:off x="74511" y="73653"/>
        <a:ext cx="8994976" cy="2347497"/>
      </dsp:txXfrm>
    </dsp:sp>
    <dsp:sp modelId="{7A8F115E-9E25-4F71-9A48-8C57F226ADE7}">
      <dsp:nvSpPr>
        <dsp:cNvPr id="0" name=""/>
        <dsp:cNvSpPr/>
      </dsp:nvSpPr>
      <dsp:spPr>
        <a:xfrm>
          <a:off x="1477" y="2738215"/>
          <a:ext cx="2149822" cy="2493565"/>
        </a:xfrm>
        <a:prstGeom prst="roundRect">
          <a:avLst>
            <a:gd name="adj" fmla="val 10000"/>
          </a:avLst>
        </a:prstGeom>
        <a:solidFill>
          <a:srgbClr val="33CC33"/>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GA Benefits &amp; Responsibilities</a:t>
          </a:r>
        </a:p>
      </dsp:txBody>
      <dsp:txXfrm>
        <a:off x="64443" y="2801181"/>
        <a:ext cx="2023890" cy="2367633"/>
      </dsp:txXfrm>
    </dsp:sp>
    <dsp:sp modelId="{3A929FED-F5A9-4767-85C0-F49742EB7DC2}">
      <dsp:nvSpPr>
        <dsp:cNvPr id="0" name=""/>
        <dsp:cNvSpPr/>
      </dsp:nvSpPr>
      <dsp:spPr>
        <a:xfrm>
          <a:off x="2331885" y="2738215"/>
          <a:ext cx="2149822" cy="2493565"/>
        </a:xfrm>
        <a:prstGeom prst="roundRect">
          <a:avLst>
            <a:gd name="adj" fmla="val 10000"/>
          </a:avLst>
        </a:prstGeom>
        <a:solidFill>
          <a:schemeClr val="accent2">
            <a:lumMod val="75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The GA Experience</a:t>
          </a:r>
        </a:p>
      </dsp:txBody>
      <dsp:txXfrm>
        <a:off x="2394851" y="2801181"/>
        <a:ext cx="2023890" cy="2367633"/>
      </dsp:txXfrm>
    </dsp:sp>
    <dsp:sp modelId="{051368AF-532B-4CB7-959E-054284A90CED}">
      <dsp:nvSpPr>
        <dsp:cNvPr id="0" name=""/>
        <dsp:cNvSpPr/>
      </dsp:nvSpPr>
      <dsp:spPr>
        <a:xfrm>
          <a:off x="6994177" y="2738834"/>
          <a:ext cx="2149822" cy="2493565"/>
        </a:xfrm>
        <a:prstGeom prst="roundRect">
          <a:avLst>
            <a:gd name="adj" fmla="val 10000"/>
          </a:avLst>
        </a:prstGeom>
        <a:solidFill>
          <a:srgbClr val="7030A0">
            <a:alpha val="50000"/>
          </a:srgb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University Policies</a:t>
          </a:r>
        </a:p>
      </dsp:txBody>
      <dsp:txXfrm>
        <a:off x="7057143" y="2801800"/>
        <a:ext cx="2023890" cy="2367633"/>
      </dsp:txXfrm>
    </dsp:sp>
    <dsp:sp modelId="{16ECCF39-C00A-4E9E-8009-4B3D9EDD2667}">
      <dsp:nvSpPr>
        <dsp:cNvPr id="0" name=""/>
        <dsp:cNvSpPr/>
      </dsp:nvSpPr>
      <dsp:spPr>
        <a:xfrm>
          <a:off x="4648211" y="2666999"/>
          <a:ext cx="2149822" cy="2493565"/>
        </a:xfrm>
        <a:prstGeom prst="roundRect">
          <a:avLst>
            <a:gd name="adj" fmla="val 10000"/>
          </a:avLst>
        </a:prstGeom>
        <a:solidFill>
          <a:srgbClr val="B41827"/>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Do’s &amp; Don’ts: Policies &amp; Procedures</a:t>
          </a:r>
        </a:p>
      </dsp:txBody>
      <dsp:txXfrm>
        <a:off x="4711177" y="2729965"/>
        <a:ext cx="2023890" cy="236763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D9DC43-BDF2-4434-AD6E-AD6827DF8E27}">
      <dsp:nvSpPr>
        <dsp:cNvPr id="0" name=""/>
        <dsp:cNvSpPr/>
      </dsp:nvSpPr>
      <dsp:spPr>
        <a:xfrm rot="5400000">
          <a:off x="4464242" y="-1425392"/>
          <a:ext cx="2263770" cy="5266944"/>
        </a:xfrm>
        <a:prstGeom prst="round2SameRect">
          <a:avLst/>
        </a:prstGeom>
        <a:solidFill>
          <a:srgbClr val="ABBED5">
            <a:alpha val="90000"/>
          </a:srgb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36538" lvl="1" indent="-236538" algn="l" defTabSz="577850" rtl="0">
            <a:lnSpc>
              <a:spcPct val="90000"/>
            </a:lnSpc>
            <a:spcBef>
              <a:spcPct val="0"/>
            </a:spcBef>
            <a:spcAft>
              <a:spcPct val="15000"/>
            </a:spcAft>
            <a:buChar char="•"/>
          </a:pPr>
          <a:r>
            <a:rPr lang="en-US" sz="1300" kern="1200" dirty="0"/>
            <a:t>I-9 </a:t>
          </a:r>
        </a:p>
        <a:p>
          <a:pPr marL="457200" lvl="2" indent="-236538" algn="l" defTabSz="577850" rtl="0">
            <a:lnSpc>
              <a:spcPct val="90000"/>
            </a:lnSpc>
            <a:spcBef>
              <a:spcPct val="0"/>
            </a:spcBef>
            <a:spcAft>
              <a:spcPct val="15000"/>
            </a:spcAft>
            <a:buChar char="•"/>
          </a:pPr>
          <a:r>
            <a:rPr lang="en-US" sz="1300" kern="1200" dirty="0"/>
            <a:t>Requires original documentation for proof</a:t>
          </a:r>
        </a:p>
        <a:p>
          <a:pPr marL="457200" lvl="2" indent="-236538" algn="l" defTabSz="577850" rtl="0">
            <a:lnSpc>
              <a:spcPct val="90000"/>
            </a:lnSpc>
            <a:spcBef>
              <a:spcPct val="0"/>
            </a:spcBef>
            <a:spcAft>
              <a:spcPct val="15000"/>
            </a:spcAft>
            <a:buChar char="•"/>
          </a:pPr>
          <a:r>
            <a:rPr lang="en-US" sz="1300" kern="1200" dirty="0"/>
            <a:t>Everyone should file at least 3 days prior to employment start date</a:t>
          </a:r>
        </a:p>
        <a:p>
          <a:pPr marL="236538" lvl="1" indent="-236538" algn="l" defTabSz="577850" rtl="0">
            <a:lnSpc>
              <a:spcPct val="90000"/>
            </a:lnSpc>
            <a:spcBef>
              <a:spcPct val="0"/>
            </a:spcBef>
            <a:spcAft>
              <a:spcPct val="15000"/>
            </a:spcAft>
            <a:buChar char="•"/>
          </a:pPr>
          <a:r>
            <a:rPr lang="en-US" sz="1300" kern="1200" dirty="0"/>
            <a:t>W-4 (how much withholding tax you prefer)</a:t>
          </a:r>
        </a:p>
        <a:p>
          <a:pPr marL="457200" lvl="1" indent="-236538" algn="l" defTabSz="577850" rtl="0">
            <a:lnSpc>
              <a:spcPct val="90000"/>
            </a:lnSpc>
            <a:spcBef>
              <a:spcPct val="0"/>
            </a:spcBef>
            <a:spcAft>
              <a:spcPct val="15000"/>
            </a:spcAft>
            <a:buChar char="•"/>
          </a:pPr>
          <a:r>
            <a:rPr lang="en-US" sz="1300" kern="1200" dirty="0"/>
            <a:t>Grand Rapids W-4 confuses students when asked…”what percentage of your work will occur in Grand Rapids?”</a:t>
          </a:r>
        </a:p>
        <a:p>
          <a:pPr marL="457200" lvl="2" indent="-236538" algn="l" defTabSz="577850" rtl="0">
            <a:lnSpc>
              <a:spcPct val="90000"/>
            </a:lnSpc>
            <a:spcBef>
              <a:spcPct val="0"/>
            </a:spcBef>
            <a:spcAft>
              <a:spcPct val="15000"/>
            </a:spcAft>
            <a:buChar char="•"/>
          </a:pPr>
          <a:r>
            <a:rPr lang="en-US" sz="1300" kern="1200" dirty="0"/>
            <a:t>100% if your work is on a downtown campus (Health Campus or Pew Campus)</a:t>
          </a:r>
        </a:p>
      </dsp:txBody>
      <dsp:txXfrm rot="-5400000">
        <a:off x="2962655" y="186703"/>
        <a:ext cx="5156436" cy="2042754"/>
      </dsp:txXfrm>
    </dsp:sp>
    <dsp:sp modelId="{855C6B72-3FD7-4D76-A609-BE2B37F6063A}">
      <dsp:nvSpPr>
        <dsp:cNvPr id="0" name=""/>
        <dsp:cNvSpPr/>
      </dsp:nvSpPr>
      <dsp:spPr>
        <a:xfrm>
          <a:off x="0" y="60"/>
          <a:ext cx="2962656" cy="2416038"/>
        </a:xfrm>
        <a:prstGeom prst="roundRect">
          <a:avLst/>
        </a:prstGeom>
        <a:solidFill>
          <a:srgbClr val="B41827"/>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rtl="0">
            <a:lnSpc>
              <a:spcPct val="90000"/>
            </a:lnSpc>
            <a:spcBef>
              <a:spcPct val="0"/>
            </a:spcBef>
            <a:spcAft>
              <a:spcPct val="35000"/>
            </a:spcAft>
            <a:buNone/>
          </a:pPr>
          <a:r>
            <a:rPr lang="en-US" sz="3300" kern="1200" dirty="0"/>
            <a:t>Forms that need to be completed to be paid</a:t>
          </a:r>
        </a:p>
      </dsp:txBody>
      <dsp:txXfrm>
        <a:off x="117941" y="118001"/>
        <a:ext cx="2726774" cy="2180156"/>
      </dsp:txXfrm>
    </dsp:sp>
    <dsp:sp modelId="{961B76FA-1CF5-406C-B29E-243E55FEDE18}">
      <dsp:nvSpPr>
        <dsp:cNvPr id="0" name=""/>
        <dsp:cNvSpPr/>
      </dsp:nvSpPr>
      <dsp:spPr>
        <a:xfrm rot="5400000">
          <a:off x="4629712" y="1076135"/>
          <a:ext cx="1932830" cy="5266944"/>
        </a:xfrm>
        <a:prstGeom prst="round2SameRect">
          <a:avLst/>
        </a:prstGeom>
        <a:solidFill>
          <a:srgbClr val="ABBED5">
            <a:alpha val="90000"/>
          </a:srgb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36538" lvl="1" indent="-236538" algn="l" defTabSz="577850" rtl="0">
            <a:lnSpc>
              <a:spcPct val="90000"/>
            </a:lnSpc>
            <a:spcBef>
              <a:spcPct val="0"/>
            </a:spcBef>
            <a:spcAft>
              <a:spcPct val="15000"/>
            </a:spcAft>
            <a:buChar char="•"/>
          </a:pPr>
          <a:r>
            <a:rPr lang="en-US" sz="1300" kern="1200" dirty="0"/>
            <a:t>Direct Deposit</a:t>
          </a:r>
        </a:p>
        <a:p>
          <a:pPr marL="457200" lvl="2" indent="-236538" algn="l" defTabSz="577850" rtl="0">
            <a:lnSpc>
              <a:spcPct val="90000"/>
            </a:lnSpc>
            <a:spcBef>
              <a:spcPct val="0"/>
            </a:spcBef>
            <a:spcAft>
              <a:spcPct val="15000"/>
            </a:spcAft>
            <a:buChar char="•"/>
          </a:pPr>
          <a:r>
            <a:rPr lang="en-US" sz="1300" kern="1200" dirty="0"/>
            <a:t>Sign up for direct deposit online through </a:t>
          </a:r>
          <a:r>
            <a:rPr lang="en-US" sz="1300" kern="1200" dirty="0" err="1"/>
            <a:t>myBanner</a:t>
          </a:r>
          <a:endParaRPr lang="en-US" sz="1300" kern="1200" dirty="0"/>
        </a:p>
        <a:p>
          <a:pPr marL="457200" lvl="2" indent="-236538" algn="l" defTabSz="577850" rtl="0">
            <a:lnSpc>
              <a:spcPct val="90000"/>
            </a:lnSpc>
            <a:spcBef>
              <a:spcPct val="0"/>
            </a:spcBef>
            <a:spcAft>
              <a:spcPct val="15000"/>
            </a:spcAft>
            <a:buChar char="•"/>
          </a:pPr>
          <a:r>
            <a:rPr lang="en-US" sz="1300" kern="1200" dirty="0"/>
            <a:t>Enter bank information on “Employee” tab </a:t>
          </a:r>
        </a:p>
        <a:p>
          <a:pPr marL="236538" lvl="1" indent="-236538" algn="l" defTabSz="577850" rtl="0">
            <a:lnSpc>
              <a:spcPct val="90000"/>
            </a:lnSpc>
            <a:spcBef>
              <a:spcPct val="0"/>
            </a:spcBef>
            <a:spcAft>
              <a:spcPct val="15000"/>
            </a:spcAft>
            <a:buChar char="•"/>
          </a:pPr>
          <a:r>
            <a:rPr lang="en-US" sz="1300" kern="1200" dirty="0"/>
            <a:t>GAs without direct deposit will automatically be issued a pay card. Each pay day their stipend payment will be ‘loaded’ onto the card. </a:t>
          </a:r>
        </a:p>
      </dsp:txBody>
      <dsp:txXfrm rot="-5400000">
        <a:off x="2962656" y="2837545"/>
        <a:ext cx="5172591" cy="1744124"/>
      </dsp:txXfrm>
    </dsp:sp>
    <dsp:sp modelId="{AB71B0F8-262C-45CD-BD11-349FA3B6003D}">
      <dsp:nvSpPr>
        <dsp:cNvPr id="0" name=""/>
        <dsp:cNvSpPr/>
      </dsp:nvSpPr>
      <dsp:spPr>
        <a:xfrm>
          <a:off x="0" y="2536900"/>
          <a:ext cx="2962656" cy="2416038"/>
        </a:xfrm>
        <a:prstGeom prst="roundRect">
          <a:avLst/>
        </a:prstGeom>
        <a:solidFill>
          <a:srgbClr val="B41827"/>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rtl="0">
            <a:lnSpc>
              <a:spcPct val="90000"/>
            </a:lnSpc>
            <a:spcBef>
              <a:spcPct val="0"/>
            </a:spcBef>
            <a:spcAft>
              <a:spcPct val="35000"/>
            </a:spcAft>
            <a:buNone/>
          </a:pPr>
          <a:r>
            <a:rPr lang="en-US" sz="3300" kern="1200" dirty="0"/>
            <a:t>Stipend payment</a:t>
          </a:r>
        </a:p>
      </dsp:txBody>
      <dsp:txXfrm>
        <a:off x="117941" y="2654841"/>
        <a:ext cx="2726774" cy="218015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69410-CF6E-4CE2-B53D-5AE4F192D3BC}">
      <dsp:nvSpPr>
        <dsp:cNvPr id="0" name=""/>
        <dsp:cNvSpPr/>
      </dsp:nvSpPr>
      <dsp:spPr>
        <a:xfrm>
          <a:off x="0" y="0"/>
          <a:ext cx="8229600" cy="1645920"/>
        </a:xfrm>
        <a:prstGeom prst="rect">
          <a:avLst/>
        </a:prstGeom>
        <a:solidFill>
          <a:srgbClr val="C00000"/>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rtl="0">
            <a:lnSpc>
              <a:spcPct val="90000"/>
            </a:lnSpc>
            <a:spcBef>
              <a:spcPct val="0"/>
            </a:spcBef>
            <a:spcAft>
              <a:spcPct val="35000"/>
            </a:spcAft>
            <a:buNone/>
          </a:pPr>
          <a:r>
            <a:rPr lang="en-US" sz="6500" kern="1200" dirty="0"/>
            <a:t>Tuition</a:t>
          </a:r>
        </a:p>
      </dsp:txBody>
      <dsp:txXfrm>
        <a:off x="0" y="0"/>
        <a:ext cx="8229600" cy="1645920"/>
      </dsp:txXfrm>
    </dsp:sp>
    <dsp:sp modelId="{85F6696B-4A26-45DC-9F43-93996E0AB949}">
      <dsp:nvSpPr>
        <dsp:cNvPr id="0" name=""/>
        <dsp:cNvSpPr/>
      </dsp:nvSpPr>
      <dsp:spPr>
        <a:xfrm>
          <a:off x="2675" y="1645920"/>
          <a:ext cx="2740521" cy="3456432"/>
        </a:xfrm>
        <a:prstGeom prst="rect">
          <a:avLst/>
        </a:prstGeom>
        <a:solidFill>
          <a:srgbClr val="ABBED5"/>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711200" rtl="0">
            <a:lnSpc>
              <a:spcPct val="90000"/>
            </a:lnSpc>
            <a:spcBef>
              <a:spcPct val="0"/>
            </a:spcBef>
            <a:spcAft>
              <a:spcPct val="35000"/>
            </a:spcAft>
            <a:buNone/>
          </a:pPr>
          <a:r>
            <a:rPr lang="en-US" sz="1600" kern="1200" dirty="0">
              <a:solidFill>
                <a:schemeClr val="tx1"/>
              </a:solidFill>
            </a:rPr>
            <a:t>Students are responsible for tuition that the GA tuition waiver does not cover</a:t>
          </a:r>
        </a:p>
        <a:p>
          <a:pPr marL="114300" lvl="1" indent="-114300" algn="l" defTabSz="622300" rtl="0">
            <a:lnSpc>
              <a:spcPct val="90000"/>
            </a:lnSpc>
            <a:spcBef>
              <a:spcPct val="0"/>
            </a:spcBef>
            <a:spcAft>
              <a:spcPct val="15000"/>
            </a:spcAft>
            <a:buChar char="•"/>
          </a:pPr>
          <a:r>
            <a:rPr lang="en-US" sz="1400" kern="1200" dirty="0">
              <a:solidFill>
                <a:schemeClr val="tx1"/>
              </a:solidFill>
            </a:rPr>
            <a:t>For example, ½ time GA must pay for any credits beyond 4.5 credit hours</a:t>
          </a:r>
        </a:p>
        <a:p>
          <a:pPr marL="114300" lvl="1" indent="-114300" algn="l" defTabSz="622300" rtl="0">
            <a:lnSpc>
              <a:spcPct val="90000"/>
            </a:lnSpc>
            <a:spcBef>
              <a:spcPct val="0"/>
            </a:spcBef>
            <a:spcAft>
              <a:spcPct val="15000"/>
            </a:spcAft>
            <a:buChar char="•"/>
          </a:pPr>
          <a:r>
            <a:rPr lang="en-US" sz="1400" kern="1200" dirty="0">
              <a:solidFill>
                <a:schemeClr val="tx1"/>
              </a:solidFill>
            </a:rPr>
            <a:t>Tuition must be paid before the tuition deadline or automatic course drops will occur</a:t>
          </a:r>
        </a:p>
        <a:p>
          <a:pPr marL="114300" lvl="1" indent="-114300" algn="l" defTabSz="622300" rtl="0">
            <a:lnSpc>
              <a:spcPct val="90000"/>
            </a:lnSpc>
            <a:spcBef>
              <a:spcPct val="0"/>
            </a:spcBef>
            <a:spcAft>
              <a:spcPct val="15000"/>
            </a:spcAft>
            <a:buChar char="•"/>
          </a:pPr>
          <a:r>
            <a:rPr lang="en-US" sz="1400" kern="1200" dirty="0">
              <a:solidFill>
                <a:schemeClr val="tx1"/>
              </a:solidFill>
            </a:rPr>
            <a:t>Be aware!.. Banner may take some time to show your payments</a:t>
          </a:r>
        </a:p>
      </dsp:txBody>
      <dsp:txXfrm>
        <a:off x="2675" y="1645920"/>
        <a:ext cx="2740521" cy="3456432"/>
      </dsp:txXfrm>
    </dsp:sp>
    <dsp:sp modelId="{654A6B48-5917-4B59-A3A6-2B09DC24C5FC}">
      <dsp:nvSpPr>
        <dsp:cNvPr id="0" name=""/>
        <dsp:cNvSpPr/>
      </dsp:nvSpPr>
      <dsp:spPr>
        <a:xfrm>
          <a:off x="2743196" y="1676388"/>
          <a:ext cx="2743206" cy="3456397"/>
        </a:xfrm>
        <a:prstGeom prst="rect">
          <a:avLst/>
        </a:prstGeom>
        <a:solidFill>
          <a:srgbClr val="ABBED5"/>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chemeClr val="tx1"/>
              </a:solidFill>
            </a:rPr>
            <a:t>If students pay their tuition before the waiver is applied, it may take several weeks for your refund to be processed</a:t>
          </a:r>
        </a:p>
      </dsp:txBody>
      <dsp:txXfrm>
        <a:off x="2743196" y="1676388"/>
        <a:ext cx="2743206" cy="3456397"/>
      </dsp:txXfrm>
    </dsp:sp>
    <dsp:sp modelId="{291D3CA8-2E72-4572-A03E-E62FDDC2B408}">
      <dsp:nvSpPr>
        <dsp:cNvPr id="0" name=""/>
        <dsp:cNvSpPr/>
      </dsp:nvSpPr>
      <dsp:spPr>
        <a:xfrm>
          <a:off x="5486403" y="1645920"/>
          <a:ext cx="2740521" cy="3456432"/>
        </a:xfrm>
        <a:prstGeom prst="rect">
          <a:avLst/>
        </a:prstGeom>
        <a:solidFill>
          <a:srgbClr val="ABBED5"/>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chemeClr val="tx1"/>
              </a:solidFill>
            </a:rPr>
            <a:t>If a credit card is used, a refund will be credited to your account by the next billing cycle (~ 2-4 wks)</a:t>
          </a:r>
        </a:p>
      </dsp:txBody>
      <dsp:txXfrm>
        <a:off x="5486403" y="1645920"/>
        <a:ext cx="2740521" cy="3456432"/>
      </dsp:txXfrm>
    </dsp:sp>
    <dsp:sp modelId="{9835A1D2-147D-4630-9BE4-8B53D08E4DBE}">
      <dsp:nvSpPr>
        <dsp:cNvPr id="0" name=""/>
        <dsp:cNvSpPr/>
      </dsp:nvSpPr>
      <dsp:spPr>
        <a:xfrm>
          <a:off x="0" y="5102352"/>
          <a:ext cx="8229600" cy="384048"/>
        </a:xfrm>
        <a:prstGeom prst="rect">
          <a:avLst/>
        </a:prstGeom>
        <a:solidFill>
          <a:srgbClr val="324D60"/>
        </a:solidFill>
        <a:ln>
          <a:noFill/>
        </a:ln>
        <a:effectLst/>
      </dsp:spPr>
      <dsp:style>
        <a:lnRef idx="0">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CF90F-57BB-461C-99C6-FA14CE85C217}">
      <dsp:nvSpPr>
        <dsp:cNvPr id="0" name=""/>
        <dsp:cNvSpPr/>
      </dsp:nvSpPr>
      <dsp:spPr>
        <a:xfrm>
          <a:off x="0" y="0"/>
          <a:ext cx="8229600" cy="5486400"/>
        </a:xfrm>
        <a:prstGeom prst="roundRect">
          <a:avLst>
            <a:gd name="adj" fmla="val 8500"/>
          </a:avLst>
        </a:prstGeom>
        <a:solidFill>
          <a:srgbClr val="C00000"/>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3387090" numCol="1" spcCol="1270" anchor="t" anchorCtr="0">
          <a:noAutofit/>
        </a:bodyPr>
        <a:lstStyle/>
        <a:p>
          <a:pPr marL="0" lvl="0" indent="0" algn="l" defTabSz="2889250" rtl="0">
            <a:lnSpc>
              <a:spcPct val="90000"/>
            </a:lnSpc>
            <a:spcBef>
              <a:spcPct val="0"/>
            </a:spcBef>
            <a:spcAft>
              <a:spcPct val="35000"/>
            </a:spcAft>
            <a:buNone/>
          </a:pPr>
          <a:r>
            <a:rPr lang="en-US" sz="6500" kern="1200" dirty="0"/>
            <a:t>Work Assignment</a:t>
          </a:r>
        </a:p>
      </dsp:txBody>
      <dsp:txXfrm>
        <a:off x="136587" y="136587"/>
        <a:ext cx="7956426" cy="5213226"/>
      </dsp:txXfrm>
    </dsp:sp>
    <dsp:sp modelId="{9DBFCB5C-3068-4470-87B3-CD09BD12933E}">
      <dsp:nvSpPr>
        <dsp:cNvPr id="0" name=""/>
        <dsp:cNvSpPr/>
      </dsp:nvSpPr>
      <dsp:spPr>
        <a:xfrm>
          <a:off x="205740" y="1555851"/>
          <a:ext cx="1931625" cy="3402388"/>
        </a:xfrm>
        <a:prstGeom prst="roundRect">
          <a:avLst>
            <a:gd name="adj" fmla="val 10500"/>
          </a:avLst>
        </a:prstGeom>
        <a:solidFill>
          <a:srgbClr val="ABBED5">
            <a:alpha val="90000"/>
          </a:srgb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t" anchorCtr="0">
          <a:noAutofit/>
        </a:bodyPr>
        <a:lstStyle/>
        <a:p>
          <a:pPr marL="0" lvl="0" indent="0" algn="ctr" defTabSz="666750" rtl="0">
            <a:lnSpc>
              <a:spcPct val="90000"/>
            </a:lnSpc>
            <a:spcBef>
              <a:spcPct val="0"/>
            </a:spcBef>
            <a:spcAft>
              <a:spcPct val="35000"/>
            </a:spcAft>
            <a:buNone/>
          </a:pPr>
          <a:r>
            <a:rPr lang="en-US" sz="1500" b="1" kern="1200" dirty="0"/>
            <a:t>GA work assignments should correspond with the job description </a:t>
          </a:r>
        </a:p>
        <a:p>
          <a:pPr marL="0" lvl="0" indent="0" algn="ctr" defTabSz="666750" rtl="0">
            <a:lnSpc>
              <a:spcPct val="90000"/>
            </a:lnSpc>
            <a:spcBef>
              <a:spcPct val="0"/>
            </a:spcBef>
            <a:spcAft>
              <a:spcPct val="35000"/>
            </a:spcAft>
            <a:buNone/>
          </a:pPr>
          <a:endParaRPr lang="en-US" sz="1500" b="1" kern="1200" dirty="0"/>
        </a:p>
        <a:p>
          <a:pPr marL="114300" lvl="1" indent="-114300" algn="l" defTabSz="577850" rtl="0">
            <a:lnSpc>
              <a:spcPct val="90000"/>
            </a:lnSpc>
            <a:spcBef>
              <a:spcPct val="0"/>
            </a:spcBef>
            <a:spcAft>
              <a:spcPct val="15000"/>
            </a:spcAft>
            <a:buChar char="•"/>
          </a:pPr>
          <a:r>
            <a:rPr lang="en-US" sz="1300" kern="1200" dirty="0"/>
            <a:t>Some deviation may be necessary depending on the needs of the hiring unit</a:t>
          </a:r>
        </a:p>
      </dsp:txBody>
      <dsp:txXfrm>
        <a:off x="265144" y="1615255"/>
        <a:ext cx="1812817" cy="3283580"/>
      </dsp:txXfrm>
    </dsp:sp>
    <dsp:sp modelId="{AF83619D-4D3B-4F1F-A2B9-6B811004D9CA}">
      <dsp:nvSpPr>
        <dsp:cNvPr id="0" name=""/>
        <dsp:cNvSpPr/>
      </dsp:nvSpPr>
      <dsp:spPr>
        <a:xfrm>
          <a:off x="2167864" y="1555851"/>
          <a:ext cx="1931625" cy="3402388"/>
        </a:xfrm>
        <a:prstGeom prst="roundRect">
          <a:avLst>
            <a:gd name="adj" fmla="val 10500"/>
          </a:avLst>
        </a:prstGeom>
        <a:solidFill>
          <a:srgbClr val="ABBED5">
            <a:alpha val="90000"/>
          </a:srgb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t" anchorCtr="0">
          <a:noAutofit/>
        </a:bodyPr>
        <a:lstStyle/>
        <a:p>
          <a:pPr marL="0" lvl="0" indent="0" algn="ctr" defTabSz="666750" rtl="0">
            <a:lnSpc>
              <a:spcPct val="90000"/>
            </a:lnSpc>
            <a:spcBef>
              <a:spcPct val="0"/>
            </a:spcBef>
            <a:spcAft>
              <a:spcPct val="35000"/>
            </a:spcAft>
            <a:buNone/>
          </a:pPr>
          <a:r>
            <a:rPr lang="en-US" sz="1500" b="1" kern="1200" dirty="0"/>
            <a:t>Supervisors are responsible for requesting a computer/email login for their GAs</a:t>
          </a:r>
        </a:p>
        <a:p>
          <a:pPr marL="0" lvl="0" indent="0" algn="ctr" defTabSz="666750" rtl="0">
            <a:lnSpc>
              <a:spcPct val="90000"/>
            </a:lnSpc>
            <a:spcBef>
              <a:spcPct val="0"/>
            </a:spcBef>
            <a:spcAft>
              <a:spcPct val="35000"/>
            </a:spcAft>
            <a:buNone/>
          </a:pPr>
          <a:endParaRPr lang="en-US" sz="1500" b="1" kern="1200" dirty="0"/>
        </a:p>
        <a:p>
          <a:pPr marL="114300" lvl="1" indent="-114300" algn="l" defTabSz="577850" rtl="0">
            <a:lnSpc>
              <a:spcPct val="90000"/>
            </a:lnSpc>
            <a:spcBef>
              <a:spcPct val="0"/>
            </a:spcBef>
            <a:spcAft>
              <a:spcPct val="15000"/>
            </a:spcAft>
            <a:buChar char="•"/>
          </a:pPr>
          <a:r>
            <a:rPr lang="en-US" sz="1300" kern="1200" dirty="0"/>
            <a:t>GAs are </a:t>
          </a:r>
          <a:r>
            <a:rPr lang="en-US" sz="1300" b="1" u="sng" kern="1200" dirty="0"/>
            <a:t>not</a:t>
          </a:r>
          <a:r>
            <a:rPr lang="en-US" sz="1300" kern="1200" dirty="0"/>
            <a:t> expected to use their personal or student email addresses </a:t>
          </a:r>
        </a:p>
      </dsp:txBody>
      <dsp:txXfrm>
        <a:off x="2227268" y="1615255"/>
        <a:ext cx="1812817" cy="3283580"/>
      </dsp:txXfrm>
    </dsp:sp>
    <dsp:sp modelId="{CB70CDD7-0202-4F2D-80CF-847D69FA3980}">
      <dsp:nvSpPr>
        <dsp:cNvPr id="0" name=""/>
        <dsp:cNvSpPr/>
      </dsp:nvSpPr>
      <dsp:spPr>
        <a:xfrm>
          <a:off x="4129989" y="1555851"/>
          <a:ext cx="1931625" cy="3402388"/>
        </a:xfrm>
        <a:prstGeom prst="roundRect">
          <a:avLst>
            <a:gd name="adj" fmla="val 10500"/>
          </a:avLst>
        </a:prstGeom>
        <a:solidFill>
          <a:srgbClr val="ABBED5">
            <a:alpha val="90000"/>
          </a:srgb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t" anchorCtr="0">
          <a:noAutofit/>
        </a:bodyPr>
        <a:lstStyle/>
        <a:p>
          <a:pPr marL="0" lvl="0" indent="0" algn="ctr" defTabSz="666750" rtl="0">
            <a:lnSpc>
              <a:spcPct val="90000"/>
            </a:lnSpc>
            <a:spcBef>
              <a:spcPct val="0"/>
            </a:spcBef>
            <a:spcAft>
              <a:spcPct val="35000"/>
            </a:spcAft>
            <a:buNone/>
          </a:pPr>
          <a:r>
            <a:rPr lang="en-US" sz="1500" b="1" kern="1200" dirty="0"/>
            <a:t>GAs may </a:t>
          </a:r>
          <a:r>
            <a:rPr lang="en-US" sz="1500" b="1" u="sng" kern="1200" dirty="0"/>
            <a:t>not</a:t>
          </a:r>
          <a:r>
            <a:rPr lang="en-US" sz="1500" b="1" kern="1200" dirty="0"/>
            <a:t> be used in place of clerical staff - assignment should enhance the GA’s academic experience</a:t>
          </a:r>
        </a:p>
        <a:p>
          <a:pPr marL="114300" lvl="1" indent="-114300" algn="l" defTabSz="577850" rtl="0">
            <a:lnSpc>
              <a:spcPct val="90000"/>
            </a:lnSpc>
            <a:spcBef>
              <a:spcPct val="0"/>
            </a:spcBef>
            <a:spcAft>
              <a:spcPct val="15000"/>
            </a:spcAft>
            <a:buChar char="•"/>
          </a:pPr>
          <a:endParaRPr lang="en-US" sz="1300" kern="1200" dirty="0"/>
        </a:p>
        <a:p>
          <a:pPr marL="114300" lvl="1" indent="-114300" algn="l" defTabSz="577850" rtl="0">
            <a:lnSpc>
              <a:spcPct val="90000"/>
            </a:lnSpc>
            <a:spcBef>
              <a:spcPct val="0"/>
            </a:spcBef>
            <a:spcAft>
              <a:spcPct val="15000"/>
            </a:spcAft>
            <a:buChar char="•"/>
          </a:pPr>
          <a:r>
            <a:rPr lang="en-US" sz="1300" kern="1200" dirty="0"/>
            <a:t>Routine filing, copying, answering phones, are </a:t>
          </a:r>
          <a:r>
            <a:rPr lang="en-US" sz="1300" b="1" u="sng" kern="1200" dirty="0"/>
            <a:t>not</a:t>
          </a:r>
          <a:r>
            <a:rPr lang="en-US" sz="1300" kern="1200" dirty="0"/>
            <a:t> to be regular duties</a:t>
          </a:r>
        </a:p>
      </dsp:txBody>
      <dsp:txXfrm>
        <a:off x="4189393" y="1615255"/>
        <a:ext cx="1812817" cy="3283580"/>
      </dsp:txXfrm>
    </dsp:sp>
    <dsp:sp modelId="{9A0A8FB1-F39F-491B-9371-2C6E46EC1589}">
      <dsp:nvSpPr>
        <dsp:cNvPr id="0" name=""/>
        <dsp:cNvSpPr/>
      </dsp:nvSpPr>
      <dsp:spPr>
        <a:xfrm>
          <a:off x="6092114" y="1555851"/>
          <a:ext cx="1931625" cy="3402388"/>
        </a:xfrm>
        <a:prstGeom prst="roundRect">
          <a:avLst>
            <a:gd name="adj" fmla="val 10500"/>
          </a:avLst>
        </a:prstGeom>
        <a:solidFill>
          <a:srgbClr val="ABBED5">
            <a:alpha val="90000"/>
          </a:srgb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t" anchorCtr="0">
          <a:noAutofit/>
        </a:bodyPr>
        <a:lstStyle/>
        <a:p>
          <a:pPr marL="0" lvl="0" indent="0" algn="ctr" defTabSz="666750" rtl="0">
            <a:lnSpc>
              <a:spcPct val="90000"/>
            </a:lnSpc>
            <a:spcBef>
              <a:spcPct val="0"/>
            </a:spcBef>
            <a:spcAft>
              <a:spcPct val="35000"/>
            </a:spcAft>
            <a:buNone/>
          </a:pPr>
          <a:r>
            <a:rPr lang="en-US" sz="1500" b="1" kern="1200" dirty="0"/>
            <a:t>GAs may work remotely with supervisor approval.</a:t>
          </a:r>
        </a:p>
        <a:p>
          <a:pPr marL="0" lvl="0" indent="0" algn="l" defTabSz="666750" rtl="0">
            <a:lnSpc>
              <a:spcPct val="90000"/>
            </a:lnSpc>
            <a:spcBef>
              <a:spcPct val="0"/>
            </a:spcBef>
            <a:spcAft>
              <a:spcPct val="35000"/>
            </a:spcAft>
            <a:buFont typeface="Arial" panose="020B0604020202020204" pitchFamily="34" charset="0"/>
            <a:buNone/>
          </a:pPr>
          <a:endParaRPr lang="en-US" sz="1300" b="0" kern="1200" dirty="0"/>
        </a:p>
        <a:p>
          <a:pPr marL="0" lvl="0" indent="0" algn="l" defTabSz="666750" rtl="0">
            <a:lnSpc>
              <a:spcPct val="90000"/>
            </a:lnSpc>
            <a:spcBef>
              <a:spcPct val="0"/>
            </a:spcBef>
            <a:spcAft>
              <a:spcPct val="35000"/>
            </a:spcAft>
            <a:buFont typeface="Arial" panose="020B0604020202020204" pitchFamily="34" charset="0"/>
            <a:buNone/>
          </a:pPr>
          <a:r>
            <a:rPr lang="en-US" sz="1300" b="0" kern="1200" dirty="0"/>
            <a:t>The GA and supervisor should create a plan for tracking work hours to ensure assignments are completed. </a:t>
          </a:r>
        </a:p>
      </dsp:txBody>
      <dsp:txXfrm>
        <a:off x="6151518" y="1615255"/>
        <a:ext cx="1812817" cy="328358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6ABA9-BA1E-4627-8612-F99FFB750E05}">
      <dsp:nvSpPr>
        <dsp:cNvPr id="0" name=""/>
        <dsp:cNvSpPr/>
      </dsp:nvSpPr>
      <dsp:spPr>
        <a:xfrm>
          <a:off x="722540" y="3386"/>
          <a:ext cx="7698919" cy="3862181"/>
        </a:xfrm>
        <a:prstGeom prst="round2SameRect">
          <a:avLst>
            <a:gd name="adj1" fmla="val 8000"/>
            <a:gd name="adj2" fmla="val 0"/>
          </a:avLst>
        </a:prstGeom>
        <a:solidFill>
          <a:srgbClr val="ABBED5">
            <a:alpha val="90000"/>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36538" lvl="1" indent="-236538" algn="l" defTabSz="889000" rtl="0">
            <a:lnSpc>
              <a:spcPct val="90000"/>
            </a:lnSpc>
            <a:spcBef>
              <a:spcPct val="0"/>
            </a:spcBef>
            <a:spcAft>
              <a:spcPct val="15000"/>
            </a:spcAft>
            <a:buChar char="•"/>
          </a:pPr>
          <a:r>
            <a:rPr lang="en-US" sz="2000" b="1" kern="1200" dirty="0"/>
            <a:t>Class attendance is the first priority for all GAs</a:t>
          </a:r>
        </a:p>
        <a:p>
          <a:pPr marL="457200" lvl="2" indent="-236538" algn="l" defTabSz="622300" rtl="0">
            <a:lnSpc>
              <a:spcPct val="90000"/>
            </a:lnSpc>
            <a:spcBef>
              <a:spcPct val="0"/>
            </a:spcBef>
            <a:spcAft>
              <a:spcPct val="15000"/>
            </a:spcAft>
            <a:buChar char="•"/>
          </a:pPr>
          <a:r>
            <a:rPr lang="en-US" sz="1400" kern="1200" dirty="0">
              <a:solidFill>
                <a:schemeClr val="tx1"/>
              </a:solidFill>
            </a:rPr>
            <a:t>GAs are </a:t>
          </a:r>
          <a:r>
            <a:rPr lang="en-US" sz="1400" b="1" u="sng" kern="1200" dirty="0">
              <a:solidFill>
                <a:schemeClr val="tx1"/>
              </a:solidFill>
            </a:rPr>
            <a:t>not</a:t>
          </a:r>
          <a:r>
            <a:rPr lang="en-US" sz="1400" kern="1200" dirty="0">
              <a:solidFill>
                <a:schemeClr val="tx1"/>
              </a:solidFill>
            </a:rPr>
            <a:t> expected to work when they have a class</a:t>
          </a:r>
        </a:p>
        <a:p>
          <a:pPr marL="457200" lvl="2" indent="-236538" algn="l" defTabSz="622300" rtl="0">
            <a:lnSpc>
              <a:spcPct val="90000"/>
            </a:lnSpc>
            <a:spcBef>
              <a:spcPct val="0"/>
            </a:spcBef>
            <a:spcAft>
              <a:spcPct val="15000"/>
            </a:spcAft>
            <a:buChar char="•"/>
          </a:pPr>
          <a:r>
            <a:rPr lang="en-US" sz="1400" kern="1200" dirty="0"/>
            <a:t>Supervisors and GAs should discuss work arrangements once the GA’s class schedule is finalized, to determine what days and hours the student will work</a:t>
          </a:r>
          <a:endParaRPr lang="en-US" sz="1400" kern="1200" dirty="0">
            <a:solidFill>
              <a:schemeClr val="tx1">
                <a:lumMod val="75000"/>
                <a:lumOff val="25000"/>
              </a:schemeClr>
            </a:solidFill>
          </a:endParaRPr>
        </a:p>
        <a:p>
          <a:pPr marL="236538" lvl="1" indent="-236538" algn="l" defTabSz="800100" rtl="0">
            <a:lnSpc>
              <a:spcPct val="90000"/>
            </a:lnSpc>
            <a:spcBef>
              <a:spcPct val="0"/>
            </a:spcBef>
            <a:spcAft>
              <a:spcPct val="15000"/>
            </a:spcAft>
            <a:buChar char="•"/>
          </a:pPr>
          <a:r>
            <a:rPr lang="en-US" sz="1800" b="1" kern="1200" dirty="0"/>
            <a:t>Break and lunch schedules should be discussed with the supervisor</a:t>
          </a:r>
        </a:p>
        <a:p>
          <a:pPr marL="457200" lvl="2" indent="-236538" algn="l" defTabSz="622300" rtl="0">
            <a:lnSpc>
              <a:spcPct val="90000"/>
            </a:lnSpc>
            <a:spcBef>
              <a:spcPct val="0"/>
            </a:spcBef>
            <a:spcAft>
              <a:spcPct val="15000"/>
            </a:spcAft>
            <a:buChar char="•"/>
          </a:pPr>
          <a:r>
            <a:rPr lang="en-US" sz="1400" kern="1200" dirty="0">
              <a:solidFill>
                <a:schemeClr val="tx1"/>
              </a:solidFill>
            </a:rPr>
            <a:t>Short breaks (</a:t>
          </a:r>
          <a:r>
            <a:rPr lang="en-US" sz="1400" u="sng" kern="1200" dirty="0">
              <a:solidFill>
                <a:schemeClr val="tx1"/>
              </a:solidFill>
            </a:rPr>
            <a:t>&lt;</a:t>
          </a:r>
          <a:r>
            <a:rPr lang="en-US" sz="1400" kern="1200" dirty="0">
              <a:solidFill>
                <a:schemeClr val="tx1"/>
              </a:solidFill>
            </a:rPr>
            <a:t> 15 min) are typically counted towards work hours</a:t>
          </a:r>
        </a:p>
        <a:p>
          <a:pPr marL="457200" lvl="2" indent="-236538" algn="l" defTabSz="622300" rtl="0">
            <a:lnSpc>
              <a:spcPct val="90000"/>
            </a:lnSpc>
            <a:spcBef>
              <a:spcPct val="0"/>
            </a:spcBef>
            <a:spcAft>
              <a:spcPct val="15000"/>
            </a:spcAft>
            <a:buChar char="•"/>
          </a:pPr>
          <a:r>
            <a:rPr lang="en-US" sz="1400" kern="1200" dirty="0">
              <a:solidFill>
                <a:schemeClr val="tx1"/>
              </a:solidFill>
            </a:rPr>
            <a:t>Lunch breaks (&gt; 30 min) are </a:t>
          </a:r>
          <a:r>
            <a:rPr lang="en-US" sz="1400" b="1" u="sng" kern="1200" dirty="0">
              <a:solidFill>
                <a:schemeClr val="tx1"/>
              </a:solidFill>
            </a:rPr>
            <a:t>not</a:t>
          </a:r>
          <a:r>
            <a:rPr lang="en-US" sz="1400" kern="1200" dirty="0">
              <a:solidFill>
                <a:schemeClr val="tx1"/>
              </a:solidFill>
            </a:rPr>
            <a:t> considered part of work hours </a:t>
          </a:r>
        </a:p>
        <a:p>
          <a:pPr marL="236538" lvl="1" indent="-236538" algn="l" defTabSz="800100" rtl="0">
            <a:lnSpc>
              <a:spcPct val="90000"/>
            </a:lnSpc>
            <a:spcBef>
              <a:spcPct val="0"/>
            </a:spcBef>
            <a:spcAft>
              <a:spcPct val="15000"/>
            </a:spcAft>
            <a:buChar char="•"/>
          </a:pPr>
          <a:r>
            <a:rPr lang="en-US" sz="1800" b="1" kern="1200" dirty="0"/>
            <a:t>With supervisor approval, GAs may work fewer hours during any given week to accommodate exam schedules, academic matters, and urgent personal matters</a:t>
          </a:r>
          <a:r>
            <a:rPr lang="en-US" sz="1500" kern="1200" dirty="0"/>
            <a:t>	</a:t>
          </a:r>
        </a:p>
        <a:p>
          <a:pPr marL="457200" lvl="2" indent="-236538" algn="l" defTabSz="622300" rtl="0">
            <a:lnSpc>
              <a:spcPct val="90000"/>
            </a:lnSpc>
            <a:spcBef>
              <a:spcPct val="0"/>
            </a:spcBef>
            <a:spcAft>
              <a:spcPct val="15000"/>
            </a:spcAft>
            <a:buChar char="•"/>
          </a:pPr>
          <a:r>
            <a:rPr lang="en-US" sz="1400" kern="1200" dirty="0">
              <a:solidFill>
                <a:schemeClr val="tx1"/>
              </a:solidFill>
            </a:rPr>
            <a:t>Arrangements to make up missed hours should be agreed upon by the GA and the supervisor</a:t>
          </a:r>
        </a:p>
        <a:p>
          <a:pPr marL="457200" lvl="2" indent="-236538" algn="l" defTabSz="622300" rtl="0">
            <a:lnSpc>
              <a:spcPct val="90000"/>
            </a:lnSpc>
            <a:spcBef>
              <a:spcPct val="0"/>
            </a:spcBef>
            <a:spcAft>
              <a:spcPct val="15000"/>
            </a:spcAft>
            <a:buChar char="•"/>
          </a:pPr>
          <a:endParaRPr lang="en-US" sz="1400" kern="1200" dirty="0">
            <a:solidFill>
              <a:schemeClr val="tx1"/>
            </a:solidFill>
          </a:endParaRPr>
        </a:p>
      </dsp:txBody>
      <dsp:txXfrm>
        <a:off x="813036" y="93882"/>
        <a:ext cx="7517927" cy="3771685"/>
      </dsp:txXfrm>
    </dsp:sp>
    <dsp:sp modelId="{EC6C6E74-57CB-457A-B5E1-354442E68EBE}">
      <dsp:nvSpPr>
        <dsp:cNvPr id="0" name=""/>
        <dsp:cNvSpPr/>
      </dsp:nvSpPr>
      <dsp:spPr>
        <a:xfrm>
          <a:off x="688263" y="3865567"/>
          <a:ext cx="7767473" cy="1660738"/>
        </a:xfrm>
        <a:prstGeom prst="rect">
          <a:avLst/>
        </a:prstGeom>
        <a:solidFill>
          <a:srgbClr val="C00000"/>
        </a:solidFill>
        <a:ln w="9525" cap="flat" cmpd="sng" algn="ctr">
          <a:solidFill>
            <a:schemeClr val="accen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67640" tIns="0" rIns="55880" bIns="0" numCol="1" spcCol="1270" anchor="ctr" anchorCtr="0">
          <a:noAutofit/>
        </a:bodyPr>
        <a:lstStyle/>
        <a:p>
          <a:pPr marL="0" lvl="0" indent="0" algn="l" defTabSz="1955800" rtl="0">
            <a:lnSpc>
              <a:spcPct val="90000"/>
            </a:lnSpc>
            <a:spcBef>
              <a:spcPct val="0"/>
            </a:spcBef>
            <a:spcAft>
              <a:spcPct val="35000"/>
            </a:spcAft>
            <a:buNone/>
          </a:pPr>
          <a:r>
            <a:rPr lang="en-US" sz="4400" kern="1200" dirty="0"/>
            <a:t>Work Schedule</a:t>
          </a:r>
        </a:p>
      </dsp:txBody>
      <dsp:txXfrm>
        <a:off x="688263" y="3865567"/>
        <a:ext cx="5470051" cy="1660738"/>
      </dsp:txXfrm>
    </dsp:sp>
    <dsp:sp modelId="{19489EF2-4249-4FA8-B721-A4A90576A6C7}">
      <dsp:nvSpPr>
        <dsp:cNvPr id="0" name=""/>
        <dsp:cNvSpPr/>
      </dsp:nvSpPr>
      <dsp:spPr>
        <a:xfrm>
          <a:off x="5774994" y="4129360"/>
          <a:ext cx="1810853" cy="1810853"/>
        </a:xfrm>
        <a:prstGeom prst="ellipse">
          <a:avLst/>
        </a:prstGeom>
        <a:blipFill rotWithShape="0">
          <a:blip xmlns:r="http://schemas.openxmlformats.org/officeDocument/2006/relationships" r:embed="rId1"/>
          <a:stretch>
            <a:fillRect/>
          </a:stretch>
        </a:blip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211821-33EC-4474-98FD-55ABC1D9BE2A}">
      <dsp:nvSpPr>
        <dsp:cNvPr id="0" name=""/>
        <dsp:cNvSpPr/>
      </dsp:nvSpPr>
      <dsp:spPr>
        <a:xfrm>
          <a:off x="1477" y="619"/>
          <a:ext cx="9141044" cy="2493565"/>
        </a:xfrm>
        <a:prstGeom prst="roundRect">
          <a:avLst>
            <a:gd name="adj" fmla="val 10000"/>
          </a:avLst>
        </a:prstGeom>
        <a:solidFill>
          <a:srgbClr val="FFC0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Today’s Orientation</a:t>
          </a:r>
        </a:p>
      </dsp:txBody>
      <dsp:txXfrm>
        <a:off x="74511" y="73653"/>
        <a:ext cx="8994976" cy="2347497"/>
      </dsp:txXfrm>
    </dsp:sp>
    <dsp:sp modelId="{7A8F115E-9E25-4F71-9A48-8C57F226ADE7}">
      <dsp:nvSpPr>
        <dsp:cNvPr id="0" name=""/>
        <dsp:cNvSpPr/>
      </dsp:nvSpPr>
      <dsp:spPr>
        <a:xfrm>
          <a:off x="1477" y="2738215"/>
          <a:ext cx="2149822" cy="2493565"/>
        </a:xfrm>
        <a:prstGeom prst="roundRect">
          <a:avLst>
            <a:gd name="adj" fmla="val 10000"/>
          </a:avLst>
        </a:prstGeom>
        <a:solidFill>
          <a:srgbClr val="33CC33"/>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GA Benefits &amp; Responsibilities</a:t>
          </a:r>
        </a:p>
      </dsp:txBody>
      <dsp:txXfrm>
        <a:off x="64443" y="2801181"/>
        <a:ext cx="2023890" cy="2367633"/>
      </dsp:txXfrm>
    </dsp:sp>
    <dsp:sp modelId="{3A929FED-F5A9-4767-85C0-F49742EB7DC2}">
      <dsp:nvSpPr>
        <dsp:cNvPr id="0" name=""/>
        <dsp:cNvSpPr/>
      </dsp:nvSpPr>
      <dsp:spPr>
        <a:xfrm>
          <a:off x="2331885" y="2738215"/>
          <a:ext cx="2149822" cy="2493565"/>
        </a:xfrm>
        <a:prstGeom prst="roundRect">
          <a:avLst>
            <a:gd name="adj" fmla="val 10000"/>
          </a:avLst>
        </a:prstGeom>
        <a:solidFill>
          <a:schemeClr val="accent2">
            <a:lumMod val="75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The GA Experience</a:t>
          </a:r>
        </a:p>
      </dsp:txBody>
      <dsp:txXfrm>
        <a:off x="2394851" y="2801181"/>
        <a:ext cx="2023890" cy="2367633"/>
      </dsp:txXfrm>
    </dsp:sp>
    <dsp:sp modelId="{051368AF-532B-4CB7-959E-054284A90CED}">
      <dsp:nvSpPr>
        <dsp:cNvPr id="0" name=""/>
        <dsp:cNvSpPr/>
      </dsp:nvSpPr>
      <dsp:spPr>
        <a:xfrm>
          <a:off x="6994177" y="2738834"/>
          <a:ext cx="2149822" cy="2493565"/>
        </a:xfrm>
        <a:prstGeom prst="roundRect">
          <a:avLst>
            <a:gd name="adj" fmla="val 10000"/>
          </a:avLst>
        </a:prstGeom>
        <a:solidFill>
          <a:srgbClr val="7030A0">
            <a:alpha val="50000"/>
          </a:srgb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University Policies</a:t>
          </a:r>
        </a:p>
      </dsp:txBody>
      <dsp:txXfrm>
        <a:off x="7057143" y="2801800"/>
        <a:ext cx="2023890" cy="2367633"/>
      </dsp:txXfrm>
    </dsp:sp>
    <dsp:sp modelId="{16ECCF39-C00A-4E9E-8009-4B3D9EDD2667}">
      <dsp:nvSpPr>
        <dsp:cNvPr id="0" name=""/>
        <dsp:cNvSpPr/>
      </dsp:nvSpPr>
      <dsp:spPr>
        <a:xfrm>
          <a:off x="4648211" y="2666999"/>
          <a:ext cx="2149822" cy="2493565"/>
        </a:xfrm>
        <a:prstGeom prst="roundRect">
          <a:avLst>
            <a:gd name="adj" fmla="val 10000"/>
          </a:avLst>
        </a:prstGeom>
        <a:solidFill>
          <a:srgbClr val="B41827"/>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Do’s &amp; Don’ts: Policies &amp; Procedures</a:t>
          </a:r>
        </a:p>
      </dsp:txBody>
      <dsp:txXfrm>
        <a:off x="4711177" y="2729965"/>
        <a:ext cx="2023890" cy="236763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CF90F-57BB-461C-99C6-FA14CE85C217}">
      <dsp:nvSpPr>
        <dsp:cNvPr id="0" name=""/>
        <dsp:cNvSpPr/>
      </dsp:nvSpPr>
      <dsp:spPr>
        <a:xfrm>
          <a:off x="0" y="0"/>
          <a:ext cx="7848600" cy="5334000"/>
        </a:xfrm>
        <a:prstGeom prst="roundRect">
          <a:avLst>
            <a:gd name="adj" fmla="val 8500"/>
          </a:avLst>
        </a:prstGeom>
        <a:solidFill>
          <a:srgbClr val="C00000"/>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3293004" numCol="1" spcCol="1270" anchor="t" anchorCtr="0">
          <a:noAutofit/>
        </a:bodyPr>
        <a:lstStyle/>
        <a:p>
          <a:pPr marL="0" lvl="0" indent="0" algn="l" defTabSz="1066800" rtl="0">
            <a:lnSpc>
              <a:spcPct val="90000"/>
            </a:lnSpc>
            <a:spcBef>
              <a:spcPct val="0"/>
            </a:spcBef>
            <a:spcAft>
              <a:spcPct val="35000"/>
            </a:spcAft>
            <a:buNone/>
          </a:pPr>
          <a:r>
            <a:rPr lang="en-US" sz="2400" kern="1200" dirty="0"/>
            <a:t>Additional On-Campus Employment</a:t>
          </a:r>
        </a:p>
      </dsp:txBody>
      <dsp:txXfrm>
        <a:off x="132793" y="132793"/>
        <a:ext cx="7583014" cy="506841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D53EAA-E74F-4DE2-914C-8134094851A4}">
      <dsp:nvSpPr>
        <dsp:cNvPr id="0" name=""/>
        <dsp:cNvSpPr/>
      </dsp:nvSpPr>
      <dsp:spPr>
        <a:xfrm>
          <a:off x="6780" y="205968"/>
          <a:ext cx="3576736" cy="5024034"/>
        </a:xfrm>
        <a:prstGeom prst="round2SameRect">
          <a:avLst>
            <a:gd name="adj1" fmla="val 8000"/>
            <a:gd name="adj2" fmla="val 0"/>
          </a:avLst>
        </a:prstGeom>
        <a:solidFill>
          <a:srgbClr val="ABBED5">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t>GAs with AY appointments are expected to work when classes are in session.  GAs do </a:t>
          </a:r>
          <a:r>
            <a:rPr lang="en-US" sz="1600" b="1" u="sng" kern="1200" dirty="0"/>
            <a:t>not</a:t>
          </a:r>
          <a:r>
            <a:rPr lang="en-US" sz="1600" kern="1200" dirty="0"/>
            <a:t> work:</a:t>
          </a:r>
        </a:p>
        <a:p>
          <a:pPr marL="342900" lvl="2" indent="-171450" algn="l" defTabSz="711200" rtl="0">
            <a:lnSpc>
              <a:spcPct val="90000"/>
            </a:lnSpc>
            <a:spcBef>
              <a:spcPct val="0"/>
            </a:spcBef>
            <a:spcAft>
              <a:spcPct val="15000"/>
            </a:spcAft>
            <a:buChar char="•"/>
          </a:pPr>
          <a:r>
            <a:rPr lang="en-US" sz="1600" kern="1200" dirty="0">
              <a:solidFill>
                <a:schemeClr val="tx1">
                  <a:lumMod val="75000"/>
                  <a:lumOff val="25000"/>
                </a:schemeClr>
              </a:solidFill>
            </a:rPr>
            <a:t>Wednesday before Thanksgiving</a:t>
          </a:r>
        </a:p>
        <a:p>
          <a:pPr marL="342900" lvl="2" indent="-171450" algn="l" defTabSz="711200" rtl="0">
            <a:lnSpc>
              <a:spcPct val="90000"/>
            </a:lnSpc>
            <a:spcBef>
              <a:spcPct val="0"/>
            </a:spcBef>
            <a:spcAft>
              <a:spcPct val="15000"/>
            </a:spcAft>
            <a:buChar char="•"/>
          </a:pPr>
          <a:r>
            <a:rPr lang="en-US" sz="1600" kern="1200" dirty="0">
              <a:solidFill>
                <a:schemeClr val="tx1">
                  <a:lumMod val="75000"/>
                  <a:lumOff val="25000"/>
                </a:schemeClr>
              </a:solidFill>
            </a:rPr>
            <a:t>Martin Luther King Day</a:t>
          </a:r>
        </a:p>
        <a:p>
          <a:pPr marL="342900" lvl="2" indent="-171450" algn="l" defTabSz="711200" rtl="0">
            <a:lnSpc>
              <a:spcPct val="90000"/>
            </a:lnSpc>
            <a:spcBef>
              <a:spcPct val="0"/>
            </a:spcBef>
            <a:spcAft>
              <a:spcPct val="15000"/>
            </a:spcAft>
            <a:buChar char="•"/>
          </a:pPr>
          <a:r>
            <a:rPr lang="en-US" sz="1600" kern="1200" dirty="0">
              <a:solidFill>
                <a:schemeClr val="tx1">
                  <a:lumMod val="75000"/>
                  <a:lumOff val="25000"/>
                </a:schemeClr>
              </a:solidFill>
            </a:rPr>
            <a:t>During fall break, winter break, spring break or between winter and Sp/Sum semesters</a:t>
          </a:r>
        </a:p>
        <a:p>
          <a:pPr marL="171450" lvl="1" indent="-171450" algn="l" defTabSz="711200" rtl="0">
            <a:lnSpc>
              <a:spcPct val="90000"/>
            </a:lnSpc>
            <a:spcBef>
              <a:spcPct val="0"/>
            </a:spcBef>
            <a:spcAft>
              <a:spcPct val="15000"/>
            </a:spcAft>
            <a:buChar char="•"/>
          </a:pPr>
          <a:r>
            <a:rPr lang="en-US" sz="1600" kern="1200" dirty="0"/>
            <a:t>However, hiring units </a:t>
          </a:r>
          <a:r>
            <a:rPr lang="en-US" sz="1600" b="1" u="sng" kern="1200" dirty="0"/>
            <a:t>may</a:t>
          </a:r>
          <a:r>
            <a:rPr lang="en-US" sz="1600" kern="1200" dirty="0"/>
            <a:t> require their GA to work during such breaks if they have a substantial need and if the GA is informed of this expectation at the time of hiring</a:t>
          </a:r>
        </a:p>
      </dsp:txBody>
      <dsp:txXfrm>
        <a:off x="90587" y="289775"/>
        <a:ext cx="3409122" cy="4940227"/>
      </dsp:txXfrm>
    </dsp:sp>
    <dsp:sp modelId="{DB3EBCD1-6390-429C-972A-0B041DE412F3}">
      <dsp:nvSpPr>
        <dsp:cNvPr id="0" name=""/>
        <dsp:cNvSpPr/>
      </dsp:nvSpPr>
      <dsp:spPr>
        <a:xfrm>
          <a:off x="76205" y="4419604"/>
          <a:ext cx="3576736" cy="1148082"/>
        </a:xfrm>
        <a:prstGeom prst="rect">
          <a:avLst/>
        </a:prstGeom>
        <a:solidFill>
          <a:srgbClr val="C00000"/>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0" rIns="35560" bIns="0" numCol="1" spcCol="1270" anchor="ctr" anchorCtr="0">
          <a:noAutofit/>
        </a:bodyPr>
        <a:lstStyle/>
        <a:p>
          <a:pPr marL="0" lvl="0" indent="0" algn="l" defTabSz="1244600" rtl="0">
            <a:lnSpc>
              <a:spcPct val="90000"/>
            </a:lnSpc>
            <a:spcBef>
              <a:spcPct val="0"/>
            </a:spcBef>
            <a:spcAft>
              <a:spcPct val="35000"/>
            </a:spcAft>
            <a:buNone/>
          </a:pPr>
          <a:r>
            <a:rPr lang="en-US" sz="2800" kern="1200" dirty="0"/>
            <a:t>Vacation &amp; Time Off</a:t>
          </a:r>
        </a:p>
      </dsp:txBody>
      <dsp:txXfrm>
        <a:off x="76205" y="4419604"/>
        <a:ext cx="2518828" cy="1148082"/>
      </dsp:txXfrm>
    </dsp:sp>
    <dsp:sp modelId="{477D2A56-A342-445D-A49D-E6DC035D14F3}">
      <dsp:nvSpPr>
        <dsp:cNvPr id="0" name=""/>
        <dsp:cNvSpPr/>
      </dsp:nvSpPr>
      <dsp:spPr>
        <a:xfrm>
          <a:off x="2133601" y="4114798"/>
          <a:ext cx="2262470" cy="1752751"/>
        </a:xfrm>
        <a:prstGeom prst="ellipse">
          <a:avLst/>
        </a:prstGeom>
        <a:blipFill rotWithShape="0">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9F5AA7B-2983-476D-A5A2-DEFA18A330E8}">
      <dsp:nvSpPr>
        <dsp:cNvPr id="0" name=""/>
        <dsp:cNvSpPr/>
      </dsp:nvSpPr>
      <dsp:spPr>
        <a:xfrm>
          <a:off x="4694093" y="287422"/>
          <a:ext cx="3576736" cy="4698219"/>
        </a:xfrm>
        <a:prstGeom prst="round2SameRect">
          <a:avLst>
            <a:gd name="adj1" fmla="val 8000"/>
            <a:gd name="adj2" fmla="val 0"/>
          </a:avLst>
        </a:prstGeom>
        <a:solidFill>
          <a:srgbClr val="ABBED5">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t>Units may determine their own dress code for GAs</a:t>
          </a:r>
        </a:p>
        <a:p>
          <a:pPr marL="171450" lvl="1" indent="-171450" algn="l" defTabSz="711200" rtl="0">
            <a:lnSpc>
              <a:spcPct val="90000"/>
            </a:lnSpc>
            <a:spcBef>
              <a:spcPct val="0"/>
            </a:spcBef>
            <a:spcAft>
              <a:spcPct val="15000"/>
            </a:spcAft>
            <a:buChar char="•"/>
          </a:pPr>
          <a:r>
            <a:rPr lang="en-US" sz="1600" kern="1200" dirty="0"/>
            <a:t>GAs should dress according to their department culture and nature of their work… </a:t>
          </a:r>
          <a:r>
            <a:rPr lang="en-US" sz="1600" kern="1200" dirty="0">
              <a:solidFill>
                <a:schemeClr val="tx1">
                  <a:lumMod val="75000"/>
                  <a:lumOff val="25000"/>
                </a:schemeClr>
              </a:solidFill>
            </a:rPr>
            <a:t>e.g., in an office setting, business casual is expected</a:t>
          </a:r>
        </a:p>
        <a:p>
          <a:pPr marL="171450" lvl="1" indent="-171450" algn="l" defTabSz="711200" rtl="0">
            <a:lnSpc>
              <a:spcPct val="90000"/>
            </a:lnSpc>
            <a:spcBef>
              <a:spcPct val="0"/>
            </a:spcBef>
            <a:spcAft>
              <a:spcPct val="15000"/>
            </a:spcAft>
            <a:buChar char="•"/>
          </a:pPr>
          <a:r>
            <a:rPr lang="en-US" sz="1600" kern="1200" dirty="0"/>
            <a:t>GAs whose positions require physical activity may dress for conditions</a:t>
          </a:r>
        </a:p>
        <a:p>
          <a:pPr marL="171450" lvl="1" indent="-171450" algn="l" defTabSz="711200" rtl="0">
            <a:lnSpc>
              <a:spcPct val="90000"/>
            </a:lnSpc>
            <a:spcBef>
              <a:spcPct val="0"/>
            </a:spcBef>
            <a:spcAft>
              <a:spcPct val="15000"/>
            </a:spcAft>
            <a:buChar char="•"/>
          </a:pPr>
          <a:r>
            <a:rPr lang="en-US" sz="1600" kern="1200" dirty="0"/>
            <a:t>For special events, GAs should generally dress in more formal business attire</a:t>
          </a:r>
        </a:p>
      </dsp:txBody>
      <dsp:txXfrm>
        <a:off x="4777900" y="371229"/>
        <a:ext cx="3409122" cy="4614412"/>
      </dsp:txXfrm>
    </dsp:sp>
    <dsp:sp modelId="{BB865084-226F-41A7-9423-D3E5831506BE}">
      <dsp:nvSpPr>
        <dsp:cNvPr id="0" name=""/>
        <dsp:cNvSpPr/>
      </dsp:nvSpPr>
      <dsp:spPr>
        <a:xfrm>
          <a:off x="4694093" y="3971510"/>
          <a:ext cx="3576736" cy="1148082"/>
        </a:xfrm>
        <a:prstGeom prst="rect">
          <a:avLst/>
        </a:prstGeom>
        <a:solidFill>
          <a:srgbClr val="C00000"/>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0" rIns="35560" bIns="0" numCol="1" spcCol="1270" anchor="ctr" anchorCtr="0">
          <a:noAutofit/>
        </a:bodyPr>
        <a:lstStyle/>
        <a:p>
          <a:pPr marL="0" lvl="0" indent="0" algn="l" defTabSz="1244600" rtl="0">
            <a:lnSpc>
              <a:spcPct val="90000"/>
            </a:lnSpc>
            <a:spcBef>
              <a:spcPct val="0"/>
            </a:spcBef>
            <a:spcAft>
              <a:spcPct val="35000"/>
            </a:spcAft>
            <a:buNone/>
          </a:pPr>
          <a:r>
            <a:rPr lang="en-US" sz="2800" kern="1200" dirty="0"/>
            <a:t>Dress Code &amp; Appearance</a:t>
          </a:r>
        </a:p>
      </dsp:txBody>
      <dsp:txXfrm>
        <a:off x="4694093" y="3971510"/>
        <a:ext cx="2518828" cy="1148082"/>
      </dsp:txXfrm>
    </dsp:sp>
    <dsp:sp modelId="{49A55B47-FBD9-4933-9EFC-41C165D2B4B3}">
      <dsp:nvSpPr>
        <dsp:cNvPr id="0" name=""/>
        <dsp:cNvSpPr/>
      </dsp:nvSpPr>
      <dsp:spPr>
        <a:xfrm>
          <a:off x="6899900" y="3894563"/>
          <a:ext cx="2089576" cy="1752751"/>
        </a:xfrm>
        <a:prstGeom prst="ellipse">
          <a:avLst/>
        </a:prstGeom>
        <a:blipFill rotWithShape="0">
          <a:blip xmlns:r="http://schemas.openxmlformats.org/officeDocument/2006/relationships" r:embed="rId2"/>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B9FC34-033C-462E-91EE-9549BE6D09AB}">
      <dsp:nvSpPr>
        <dsp:cNvPr id="0" name=""/>
        <dsp:cNvSpPr/>
      </dsp:nvSpPr>
      <dsp:spPr>
        <a:xfrm>
          <a:off x="0" y="0"/>
          <a:ext cx="8229600" cy="5410200"/>
        </a:xfrm>
        <a:prstGeom prst="roundRect">
          <a:avLst>
            <a:gd name="adj" fmla="val 10000"/>
          </a:avLst>
        </a:prstGeom>
        <a:solidFill>
          <a:srgbClr val="C0000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1244600" rtl="0">
            <a:lnSpc>
              <a:spcPct val="90000"/>
            </a:lnSpc>
            <a:spcBef>
              <a:spcPct val="0"/>
            </a:spcBef>
            <a:spcAft>
              <a:spcPct val="35000"/>
            </a:spcAft>
            <a:buNone/>
          </a:pPr>
          <a:r>
            <a:rPr lang="en-US" sz="2800" b="1" kern="1200" dirty="0"/>
            <a:t>Termination and Cancellation of Appointment</a:t>
          </a:r>
        </a:p>
        <a:p>
          <a:pPr marL="236538" lvl="1" indent="-236538" algn="l" defTabSz="1066800" rtl="0">
            <a:lnSpc>
              <a:spcPct val="90000"/>
            </a:lnSpc>
            <a:spcBef>
              <a:spcPct val="0"/>
            </a:spcBef>
            <a:spcAft>
              <a:spcPct val="15000"/>
            </a:spcAft>
            <a:buChar char="•"/>
          </a:pPr>
          <a:r>
            <a:rPr lang="en-US" sz="2400" b="1" kern="1200" dirty="0"/>
            <a:t>Circumstances may occur that require a GA to resign</a:t>
          </a:r>
        </a:p>
        <a:p>
          <a:pPr marL="457200" lvl="2" indent="-236538" algn="l" defTabSz="800100" rtl="0">
            <a:lnSpc>
              <a:spcPct val="90000"/>
            </a:lnSpc>
            <a:spcBef>
              <a:spcPct val="0"/>
            </a:spcBef>
            <a:spcAft>
              <a:spcPct val="15000"/>
            </a:spcAft>
            <a:buChar char="•"/>
          </a:pPr>
          <a:r>
            <a:rPr lang="en-US" sz="1800" kern="1200" dirty="0"/>
            <a:t>Whenever possible, two weeks’ notice should be given to the supervisor</a:t>
          </a:r>
        </a:p>
        <a:p>
          <a:pPr marL="457200" lvl="2" indent="-236538" algn="l" defTabSz="800100" rtl="0">
            <a:lnSpc>
              <a:spcPct val="90000"/>
            </a:lnSpc>
            <a:spcBef>
              <a:spcPct val="0"/>
            </a:spcBef>
            <a:spcAft>
              <a:spcPct val="15000"/>
            </a:spcAft>
            <a:buChar char="•"/>
          </a:pPr>
          <a:r>
            <a:rPr lang="en-US" sz="1800" kern="1200" dirty="0"/>
            <a:t>Assignments should be completed to the best of the GA’s ability prior to departure</a:t>
          </a:r>
        </a:p>
        <a:p>
          <a:pPr marL="457200" lvl="2" indent="-236538" algn="l" defTabSz="800100" rtl="0">
            <a:lnSpc>
              <a:spcPct val="90000"/>
            </a:lnSpc>
            <a:spcBef>
              <a:spcPct val="0"/>
            </a:spcBef>
            <a:spcAft>
              <a:spcPct val="15000"/>
            </a:spcAft>
            <a:buChar char="•"/>
          </a:pPr>
          <a:r>
            <a:rPr lang="en-US" sz="1800" kern="1200" dirty="0"/>
            <a:t>The stipend will be discontinued at completion of the GA’s last day of employment</a:t>
          </a:r>
        </a:p>
        <a:p>
          <a:pPr marL="457200" lvl="2" indent="-236538" algn="l" defTabSz="800100" rtl="0">
            <a:lnSpc>
              <a:spcPct val="90000"/>
            </a:lnSpc>
            <a:spcBef>
              <a:spcPct val="0"/>
            </a:spcBef>
            <a:spcAft>
              <a:spcPct val="15000"/>
            </a:spcAft>
            <a:buChar char="•"/>
          </a:pPr>
          <a:r>
            <a:rPr lang="en-US" sz="1800" kern="1200" dirty="0"/>
            <a:t>Tuition will be pro-rated and the GA will be billed for the portion of the semester tuition that remains after resignation</a:t>
          </a:r>
        </a:p>
        <a:p>
          <a:pPr marL="171450" lvl="1" indent="0" algn="l" defTabSz="711200" rtl="0">
            <a:lnSpc>
              <a:spcPct val="90000"/>
            </a:lnSpc>
            <a:spcBef>
              <a:spcPct val="0"/>
            </a:spcBef>
            <a:spcAft>
              <a:spcPct val="15000"/>
            </a:spcAft>
            <a:buChar char="•"/>
          </a:pPr>
          <a:endParaRPr lang="en-US" sz="1600" kern="1200" dirty="0"/>
        </a:p>
      </dsp:txBody>
      <dsp:txXfrm>
        <a:off x="2186940" y="0"/>
        <a:ext cx="6042660" cy="5410200"/>
      </dsp:txXfrm>
    </dsp:sp>
    <dsp:sp modelId="{A54B33E2-A8C6-4C8E-8937-BA694D20529D}">
      <dsp:nvSpPr>
        <dsp:cNvPr id="0" name=""/>
        <dsp:cNvSpPr/>
      </dsp:nvSpPr>
      <dsp:spPr>
        <a:xfrm>
          <a:off x="541020" y="520764"/>
          <a:ext cx="1645920" cy="4328160"/>
        </a:xfrm>
        <a:prstGeom prst="roundRect">
          <a:avLst>
            <a:gd name="adj" fmla="val 10000"/>
          </a:avLst>
        </a:prstGeom>
        <a:blipFill rotWithShape="0">
          <a:blip xmlns:r="http://schemas.openxmlformats.org/officeDocument/2006/relationships" r:embed="rId1"/>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B9FC34-033C-462E-91EE-9549BE6D09AB}">
      <dsp:nvSpPr>
        <dsp:cNvPr id="0" name=""/>
        <dsp:cNvSpPr/>
      </dsp:nvSpPr>
      <dsp:spPr>
        <a:xfrm>
          <a:off x="0" y="0"/>
          <a:ext cx="8229600" cy="5410200"/>
        </a:xfrm>
        <a:prstGeom prst="roundRect">
          <a:avLst>
            <a:gd name="adj" fmla="val 10000"/>
          </a:avLst>
        </a:prstGeom>
        <a:solidFill>
          <a:srgbClr val="C0000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1244600" rtl="0">
            <a:lnSpc>
              <a:spcPct val="90000"/>
            </a:lnSpc>
            <a:spcBef>
              <a:spcPct val="0"/>
            </a:spcBef>
            <a:spcAft>
              <a:spcPct val="35000"/>
            </a:spcAft>
            <a:buNone/>
          </a:pPr>
          <a:r>
            <a:rPr lang="en-US" sz="2800" b="1" kern="1200" dirty="0"/>
            <a:t>Termination and Cancellation of Appointment</a:t>
          </a:r>
        </a:p>
        <a:p>
          <a:pPr marL="236538" lvl="1" indent="-236538" algn="l" defTabSz="1066800" rtl="0">
            <a:lnSpc>
              <a:spcPct val="90000"/>
            </a:lnSpc>
            <a:spcBef>
              <a:spcPct val="0"/>
            </a:spcBef>
            <a:spcAft>
              <a:spcPct val="15000"/>
            </a:spcAft>
            <a:buChar char="•"/>
          </a:pPr>
          <a:r>
            <a:rPr lang="en-US" sz="2400" b="1" kern="1200" dirty="0"/>
            <a:t>If a supervisor wishes to terminate a GA for cause (e.g., the student was unable to satisfactorily perform the duties of the assistantship), the hiring unit must do the following:</a:t>
          </a:r>
        </a:p>
        <a:p>
          <a:pPr marL="342900" lvl="2" indent="-171450" algn="l" defTabSz="800100" rtl="0">
            <a:lnSpc>
              <a:spcPct val="90000"/>
            </a:lnSpc>
            <a:spcBef>
              <a:spcPct val="0"/>
            </a:spcBef>
            <a:spcAft>
              <a:spcPct val="15000"/>
            </a:spcAft>
            <a:buChar char="•"/>
          </a:pPr>
          <a:r>
            <a:rPr lang="en-US" sz="1800" kern="1200" dirty="0"/>
            <a:t>Create a performance improvement plan</a:t>
          </a:r>
        </a:p>
        <a:p>
          <a:pPr marL="342900" lvl="2" indent="-171450" algn="l" defTabSz="800100" rtl="0">
            <a:lnSpc>
              <a:spcPct val="90000"/>
            </a:lnSpc>
            <a:spcBef>
              <a:spcPct val="0"/>
            </a:spcBef>
            <a:spcAft>
              <a:spcPct val="15000"/>
            </a:spcAft>
            <a:buChar char="•"/>
          </a:pPr>
          <a:r>
            <a:rPr lang="en-US" sz="1800" kern="1200" dirty="0"/>
            <a:t>Allow an opportunity for improvement</a:t>
          </a:r>
        </a:p>
        <a:p>
          <a:pPr marL="342900" lvl="2" indent="-171450" algn="l" defTabSz="800100" rtl="0">
            <a:lnSpc>
              <a:spcPct val="90000"/>
            </a:lnSpc>
            <a:spcBef>
              <a:spcPct val="0"/>
            </a:spcBef>
            <a:spcAft>
              <a:spcPct val="15000"/>
            </a:spcAft>
            <a:buChar char="•"/>
          </a:pPr>
          <a:r>
            <a:rPr lang="en-US" sz="1800" b="0" kern="1200" dirty="0"/>
            <a:t>Notify the student of termination in writing and provide a copy of the termination notice to the Graduate School</a:t>
          </a:r>
        </a:p>
        <a:p>
          <a:pPr marL="171450" lvl="1" indent="0" algn="l" defTabSz="466725" rtl="0">
            <a:lnSpc>
              <a:spcPct val="90000"/>
            </a:lnSpc>
            <a:spcBef>
              <a:spcPct val="0"/>
            </a:spcBef>
            <a:spcAft>
              <a:spcPct val="15000"/>
            </a:spcAft>
            <a:buChar char="•"/>
          </a:pPr>
          <a:endParaRPr lang="en-US" sz="1050" b="0" kern="1200" dirty="0"/>
        </a:p>
      </dsp:txBody>
      <dsp:txXfrm>
        <a:off x="2186940" y="0"/>
        <a:ext cx="6042660" cy="5410200"/>
      </dsp:txXfrm>
    </dsp:sp>
    <dsp:sp modelId="{A54B33E2-A8C6-4C8E-8937-BA694D20529D}">
      <dsp:nvSpPr>
        <dsp:cNvPr id="0" name=""/>
        <dsp:cNvSpPr/>
      </dsp:nvSpPr>
      <dsp:spPr>
        <a:xfrm>
          <a:off x="541020" y="520764"/>
          <a:ext cx="1645920" cy="4328160"/>
        </a:xfrm>
        <a:prstGeom prst="roundRect">
          <a:avLst>
            <a:gd name="adj" fmla="val 10000"/>
          </a:avLst>
        </a:prstGeom>
        <a:blipFill rotWithShape="0">
          <a:blip xmlns:r="http://schemas.openxmlformats.org/officeDocument/2006/relationships" r:embed="rId1"/>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7A8443-1421-4469-9113-592F183395E1}">
      <dsp:nvSpPr>
        <dsp:cNvPr id="0" name=""/>
        <dsp:cNvSpPr/>
      </dsp:nvSpPr>
      <dsp:spPr>
        <a:xfrm>
          <a:off x="0" y="0"/>
          <a:ext cx="8229600" cy="514350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45B5EF-A407-4707-B8F1-3DD9B799FC30}">
      <dsp:nvSpPr>
        <dsp:cNvPr id="0" name=""/>
        <dsp:cNvSpPr/>
      </dsp:nvSpPr>
      <dsp:spPr>
        <a:xfrm>
          <a:off x="1045159" y="3567948"/>
          <a:ext cx="213969" cy="213969"/>
        </a:xfrm>
        <a:prstGeom prst="ellipse">
          <a:avLst/>
        </a:prstGeom>
        <a:solidFill>
          <a:srgbClr val="C0000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96B7DD04-6355-4537-BF64-D63C6DA2F60A}">
      <dsp:nvSpPr>
        <dsp:cNvPr id="0" name=""/>
        <dsp:cNvSpPr/>
      </dsp:nvSpPr>
      <dsp:spPr>
        <a:xfrm>
          <a:off x="833542" y="3835947"/>
          <a:ext cx="2138258" cy="1193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378" tIns="0" rIns="0" bIns="0" numCol="1" spcCol="1270" anchor="t" anchorCtr="0">
          <a:noAutofit/>
        </a:bodyPr>
        <a:lstStyle/>
        <a:p>
          <a:pPr marL="0" lvl="0" indent="0" algn="l" defTabSz="711200" rtl="0">
            <a:lnSpc>
              <a:spcPct val="90000"/>
            </a:lnSpc>
            <a:spcBef>
              <a:spcPct val="0"/>
            </a:spcBef>
            <a:spcAft>
              <a:spcPct val="35000"/>
            </a:spcAft>
            <a:buNone/>
          </a:pPr>
          <a:r>
            <a:rPr lang="en-US" sz="1600" b="1" kern="1200" dirty="0"/>
            <a:t>GA complaints should be addressed locally, by the supervisor’s office or unit, whenever possible</a:t>
          </a:r>
        </a:p>
      </dsp:txBody>
      <dsp:txXfrm>
        <a:off x="833542" y="3835947"/>
        <a:ext cx="2138258" cy="1193250"/>
      </dsp:txXfrm>
    </dsp:sp>
    <dsp:sp modelId="{A5D50A55-B607-4F6A-921A-00AD61FECBAC}">
      <dsp:nvSpPr>
        <dsp:cNvPr id="0" name=""/>
        <dsp:cNvSpPr/>
      </dsp:nvSpPr>
      <dsp:spPr>
        <a:xfrm>
          <a:off x="3423209" y="1827654"/>
          <a:ext cx="386791" cy="386791"/>
        </a:xfrm>
        <a:prstGeom prst="ellipse">
          <a:avLst/>
        </a:prstGeom>
        <a:solidFill>
          <a:srgbClr val="C0000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4A438598-ED11-455C-AF4A-AE4D443A7951}">
      <dsp:nvSpPr>
        <dsp:cNvPr id="0" name=""/>
        <dsp:cNvSpPr/>
      </dsp:nvSpPr>
      <dsp:spPr>
        <a:xfrm>
          <a:off x="3047996" y="2208649"/>
          <a:ext cx="2133606" cy="3107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4953" tIns="0" rIns="0" bIns="0" numCol="1" spcCol="1270" anchor="t" anchorCtr="0">
          <a:noAutofit/>
        </a:bodyPr>
        <a:lstStyle/>
        <a:p>
          <a:pPr marL="0" lvl="0" indent="0" algn="l" defTabSz="711200" rtl="0">
            <a:lnSpc>
              <a:spcPct val="90000"/>
            </a:lnSpc>
            <a:spcBef>
              <a:spcPct val="0"/>
            </a:spcBef>
            <a:spcAft>
              <a:spcPct val="35000"/>
            </a:spcAft>
            <a:buNone/>
          </a:pPr>
          <a:r>
            <a:rPr lang="en-US" sz="1600" b="1" kern="1200" dirty="0"/>
            <a:t>At times, it may be necessary for a GA to file an appeal related to their position</a:t>
          </a:r>
        </a:p>
        <a:p>
          <a:pPr marL="114300" lvl="1" indent="-114300" algn="l" defTabSz="622300" rtl="0">
            <a:lnSpc>
              <a:spcPct val="90000"/>
            </a:lnSpc>
            <a:spcBef>
              <a:spcPct val="0"/>
            </a:spcBef>
            <a:spcAft>
              <a:spcPct val="15000"/>
            </a:spcAft>
            <a:buChar char="•"/>
          </a:pPr>
          <a:r>
            <a:rPr lang="en-US" sz="1400" kern="1200" dirty="0"/>
            <a:t>GA-related disputes or concerns should be directed to the appointing officer who may intervene or refer the issue to the appropriate university office</a:t>
          </a:r>
        </a:p>
      </dsp:txBody>
      <dsp:txXfrm>
        <a:off x="3047996" y="2208649"/>
        <a:ext cx="2133606" cy="3107445"/>
      </dsp:txXfrm>
    </dsp:sp>
    <dsp:sp modelId="{9279F8ED-7DF2-466B-BC72-A4E51A75477B}">
      <dsp:nvSpPr>
        <dsp:cNvPr id="0" name=""/>
        <dsp:cNvSpPr/>
      </dsp:nvSpPr>
      <dsp:spPr>
        <a:xfrm>
          <a:off x="5713474" y="989456"/>
          <a:ext cx="534924" cy="534924"/>
        </a:xfrm>
        <a:prstGeom prst="ellipse">
          <a:avLst/>
        </a:prstGeom>
        <a:solidFill>
          <a:srgbClr val="C0000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05A5F57F-7C06-428C-8869-383EA9713A90}">
      <dsp:nvSpPr>
        <dsp:cNvPr id="0" name=""/>
        <dsp:cNvSpPr/>
      </dsp:nvSpPr>
      <dsp:spPr>
        <a:xfrm>
          <a:off x="5472684" y="1557734"/>
          <a:ext cx="1975104" cy="1566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445" tIns="0" rIns="0" bIns="0" numCol="1" spcCol="1270" anchor="t" anchorCtr="0">
          <a:noAutofit/>
        </a:bodyPr>
        <a:lstStyle/>
        <a:p>
          <a:pPr marL="0" lvl="0" indent="0" algn="l" defTabSz="711200" rtl="0">
            <a:lnSpc>
              <a:spcPct val="90000"/>
            </a:lnSpc>
            <a:spcBef>
              <a:spcPct val="0"/>
            </a:spcBef>
            <a:spcAft>
              <a:spcPct val="35000"/>
            </a:spcAft>
            <a:buNone/>
          </a:pPr>
          <a:r>
            <a:rPr lang="en-US" sz="1600" b="1" kern="1200" dirty="0"/>
            <a:t>Unresolved complaints may be appealed to the Graduate School</a:t>
          </a:r>
        </a:p>
      </dsp:txBody>
      <dsp:txXfrm>
        <a:off x="5472684" y="1557734"/>
        <a:ext cx="1975104" cy="1566483"/>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3F391-9A7F-4613-9D5B-8188298C242B}">
      <dsp:nvSpPr>
        <dsp:cNvPr id="0" name=""/>
        <dsp:cNvSpPr/>
      </dsp:nvSpPr>
      <dsp:spPr>
        <a:xfrm>
          <a:off x="42" y="113759"/>
          <a:ext cx="4030726" cy="489600"/>
        </a:xfrm>
        <a:prstGeom prst="rect">
          <a:avLst/>
        </a:prstGeom>
        <a:solidFill>
          <a:srgbClr val="002060"/>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rtl="0">
            <a:lnSpc>
              <a:spcPct val="90000"/>
            </a:lnSpc>
            <a:spcBef>
              <a:spcPct val="0"/>
            </a:spcBef>
            <a:spcAft>
              <a:spcPct val="35000"/>
            </a:spcAft>
            <a:buNone/>
          </a:pPr>
          <a:r>
            <a:rPr lang="en-US" sz="1700" b="1" kern="1200" dirty="0"/>
            <a:t>Do…</a:t>
          </a:r>
        </a:p>
      </dsp:txBody>
      <dsp:txXfrm>
        <a:off x="42" y="113759"/>
        <a:ext cx="4030726" cy="489600"/>
      </dsp:txXfrm>
    </dsp:sp>
    <dsp:sp modelId="{24816177-8983-42B3-86D5-7F30A878A904}">
      <dsp:nvSpPr>
        <dsp:cNvPr id="0" name=""/>
        <dsp:cNvSpPr/>
      </dsp:nvSpPr>
      <dsp:spPr>
        <a:xfrm>
          <a:off x="42" y="603360"/>
          <a:ext cx="4030726" cy="5226480"/>
        </a:xfrm>
        <a:prstGeom prst="rect">
          <a:avLst/>
        </a:prstGeom>
        <a:solidFill>
          <a:schemeClr val="accent1">
            <a:alpha val="90000"/>
            <a:tint val="40000"/>
            <a:hueOff val="0"/>
            <a:satOff val="0"/>
            <a:lumOff val="0"/>
            <a:alphaOff val="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en-US" sz="1700" kern="1200" dirty="0"/>
            <a:t>Ask questions when needed</a:t>
          </a:r>
        </a:p>
        <a:p>
          <a:pPr marL="171450" lvl="1" indent="-171450" algn="l" defTabSz="755650" rtl="0">
            <a:lnSpc>
              <a:spcPct val="90000"/>
            </a:lnSpc>
            <a:spcBef>
              <a:spcPct val="0"/>
            </a:spcBef>
            <a:spcAft>
              <a:spcPct val="15000"/>
            </a:spcAft>
            <a:buChar char="•"/>
          </a:pPr>
          <a:r>
            <a:rPr lang="en-US" sz="1700" kern="1200" dirty="0"/>
            <a:t>Become informed of unit/office cultures</a:t>
          </a:r>
        </a:p>
        <a:p>
          <a:pPr marL="171450" lvl="1" indent="-171450" algn="l" defTabSz="755650" rtl="0">
            <a:lnSpc>
              <a:spcPct val="90000"/>
            </a:lnSpc>
            <a:spcBef>
              <a:spcPct val="0"/>
            </a:spcBef>
            <a:spcAft>
              <a:spcPct val="15000"/>
            </a:spcAft>
            <a:buChar char="•"/>
          </a:pPr>
          <a:r>
            <a:rPr lang="en-US" sz="1700" kern="1200" dirty="0"/>
            <a:t>Communicate professionally</a:t>
          </a:r>
        </a:p>
        <a:p>
          <a:pPr marL="171450" lvl="1" indent="-171450" algn="l" defTabSz="755650" rtl="0">
            <a:lnSpc>
              <a:spcPct val="90000"/>
            </a:lnSpc>
            <a:spcBef>
              <a:spcPct val="0"/>
            </a:spcBef>
            <a:spcAft>
              <a:spcPct val="15000"/>
            </a:spcAft>
            <a:buChar char="•"/>
          </a:pPr>
          <a:r>
            <a:rPr lang="en-US" sz="1700" kern="1200" dirty="0"/>
            <a:t>Take initiative – go ‘above and beyond’</a:t>
          </a:r>
        </a:p>
        <a:p>
          <a:pPr marL="171450" lvl="1" indent="-171450" algn="l" defTabSz="755650" rtl="0">
            <a:lnSpc>
              <a:spcPct val="90000"/>
            </a:lnSpc>
            <a:spcBef>
              <a:spcPct val="0"/>
            </a:spcBef>
            <a:spcAft>
              <a:spcPct val="15000"/>
            </a:spcAft>
            <a:buChar char="•"/>
          </a:pPr>
          <a:r>
            <a:rPr lang="en-US" sz="1700" kern="1200" dirty="0"/>
            <a:t>Seek out opportunities to build skills and abilities</a:t>
          </a:r>
        </a:p>
        <a:p>
          <a:pPr marL="171450" lvl="1" indent="-171450" algn="l" defTabSz="755650" rtl="0">
            <a:lnSpc>
              <a:spcPct val="90000"/>
            </a:lnSpc>
            <a:spcBef>
              <a:spcPct val="0"/>
            </a:spcBef>
            <a:spcAft>
              <a:spcPct val="15000"/>
            </a:spcAft>
            <a:buChar char="•"/>
          </a:pPr>
          <a:r>
            <a:rPr lang="en-US" sz="1700" kern="1200" dirty="0"/>
            <a:t>Ask what else you could do to help</a:t>
          </a:r>
        </a:p>
        <a:p>
          <a:pPr marL="171450" lvl="1" indent="-171450" algn="l" defTabSz="755650" rtl="0">
            <a:lnSpc>
              <a:spcPct val="90000"/>
            </a:lnSpc>
            <a:spcBef>
              <a:spcPct val="0"/>
            </a:spcBef>
            <a:spcAft>
              <a:spcPct val="15000"/>
            </a:spcAft>
            <a:buChar char="•"/>
          </a:pPr>
          <a:r>
            <a:rPr lang="en-US" sz="1700" kern="1200" dirty="0"/>
            <a:t>Follow GVSU policies and procedures</a:t>
          </a:r>
        </a:p>
        <a:p>
          <a:pPr marL="171450" lvl="1" indent="-171450" algn="l" defTabSz="755650" rtl="0">
            <a:lnSpc>
              <a:spcPct val="90000"/>
            </a:lnSpc>
            <a:spcBef>
              <a:spcPct val="0"/>
            </a:spcBef>
            <a:spcAft>
              <a:spcPct val="15000"/>
            </a:spcAft>
            <a:buChar char="•"/>
          </a:pPr>
          <a:r>
            <a:rPr lang="en-US" sz="1700" kern="1200" dirty="0"/>
            <a:t>Be professional in your job</a:t>
          </a:r>
        </a:p>
        <a:p>
          <a:pPr marL="171450" lvl="1" indent="-171450" algn="l" defTabSz="755650" rtl="0">
            <a:lnSpc>
              <a:spcPct val="90000"/>
            </a:lnSpc>
            <a:spcBef>
              <a:spcPct val="0"/>
            </a:spcBef>
            <a:spcAft>
              <a:spcPct val="15000"/>
            </a:spcAft>
            <a:buChar char="•"/>
          </a:pPr>
          <a:r>
            <a:rPr lang="en-US" sz="1700" kern="1200" dirty="0"/>
            <a:t>Get to know your supervisor</a:t>
          </a:r>
        </a:p>
        <a:p>
          <a:pPr marL="171450" lvl="1" indent="-171450" algn="l" defTabSz="755650" rtl="0">
            <a:lnSpc>
              <a:spcPct val="90000"/>
            </a:lnSpc>
            <a:spcBef>
              <a:spcPct val="0"/>
            </a:spcBef>
            <a:spcAft>
              <a:spcPct val="15000"/>
            </a:spcAft>
            <a:buChar char="•"/>
          </a:pPr>
          <a:r>
            <a:rPr lang="en-US" sz="1700" kern="1200" dirty="0"/>
            <a:t>Fulfill your contract hours</a:t>
          </a:r>
        </a:p>
        <a:p>
          <a:pPr marL="171450" lvl="1" indent="-171450" algn="l" defTabSz="755650" rtl="0">
            <a:lnSpc>
              <a:spcPct val="90000"/>
            </a:lnSpc>
            <a:spcBef>
              <a:spcPct val="0"/>
            </a:spcBef>
            <a:spcAft>
              <a:spcPct val="15000"/>
            </a:spcAft>
            <a:buChar char="•"/>
          </a:pPr>
          <a:r>
            <a:rPr lang="en-US" sz="1700" kern="1200" dirty="0"/>
            <a:t>Contact the GS regarding any questions about tuition, payroll, paperwork, or policies</a:t>
          </a:r>
        </a:p>
        <a:p>
          <a:pPr marL="171450" lvl="1" indent="-171450" algn="l" defTabSz="755650" rtl="0">
            <a:lnSpc>
              <a:spcPct val="90000"/>
            </a:lnSpc>
            <a:spcBef>
              <a:spcPct val="0"/>
            </a:spcBef>
            <a:spcAft>
              <a:spcPct val="15000"/>
            </a:spcAft>
            <a:buChar char="•"/>
          </a:pPr>
          <a:r>
            <a:rPr lang="en-US" sz="1700" kern="1200" dirty="0"/>
            <a:t>Enjoy the experience!</a:t>
          </a:r>
        </a:p>
      </dsp:txBody>
      <dsp:txXfrm>
        <a:off x="42" y="603360"/>
        <a:ext cx="4030726" cy="5226480"/>
      </dsp:txXfrm>
    </dsp:sp>
    <dsp:sp modelId="{798006EE-FDEB-4717-9328-5399B7A6CB72}">
      <dsp:nvSpPr>
        <dsp:cNvPr id="0" name=""/>
        <dsp:cNvSpPr/>
      </dsp:nvSpPr>
      <dsp:spPr>
        <a:xfrm>
          <a:off x="4595070" y="113759"/>
          <a:ext cx="4030726" cy="489600"/>
        </a:xfrm>
        <a:prstGeom prst="rect">
          <a:avLst/>
        </a:prstGeom>
        <a:solidFill>
          <a:srgbClr val="C00000"/>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rtl="0">
            <a:lnSpc>
              <a:spcPct val="90000"/>
            </a:lnSpc>
            <a:spcBef>
              <a:spcPct val="0"/>
            </a:spcBef>
            <a:spcAft>
              <a:spcPct val="35000"/>
            </a:spcAft>
            <a:buNone/>
          </a:pPr>
          <a:r>
            <a:rPr lang="en-US" sz="1700" b="1" kern="1200" dirty="0"/>
            <a:t>Don’t…</a:t>
          </a:r>
        </a:p>
      </dsp:txBody>
      <dsp:txXfrm>
        <a:off x="4595070" y="113759"/>
        <a:ext cx="4030726" cy="489600"/>
      </dsp:txXfrm>
    </dsp:sp>
    <dsp:sp modelId="{BD0524BE-C8D3-4158-8D2E-C0A4883ABE84}">
      <dsp:nvSpPr>
        <dsp:cNvPr id="0" name=""/>
        <dsp:cNvSpPr/>
      </dsp:nvSpPr>
      <dsp:spPr>
        <a:xfrm>
          <a:off x="4595070" y="603360"/>
          <a:ext cx="4030726" cy="5226480"/>
        </a:xfrm>
        <a:prstGeom prst="rect">
          <a:avLst/>
        </a:prstGeom>
        <a:solidFill>
          <a:schemeClr val="accent1">
            <a:alpha val="90000"/>
            <a:tint val="40000"/>
            <a:hueOff val="0"/>
            <a:satOff val="0"/>
            <a:lumOff val="0"/>
            <a:alphaOff val="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en-US" sz="1700" kern="1200" dirty="0"/>
            <a:t>Do the bare minimum to get by, make sure to exceed expectations</a:t>
          </a:r>
        </a:p>
        <a:p>
          <a:pPr marL="171450" lvl="1" indent="-171450" algn="l" defTabSz="755650" rtl="0">
            <a:lnSpc>
              <a:spcPct val="90000"/>
            </a:lnSpc>
            <a:spcBef>
              <a:spcPct val="0"/>
            </a:spcBef>
            <a:spcAft>
              <a:spcPct val="15000"/>
            </a:spcAft>
            <a:buChar char="•"/>
          </a:pPr>
          <a:r>
            <a:rPr lang="en-US" sz="1700" kern="1200" dirty="0"/>
            <a:t>Ignore rules and procedures in your office, unit, classroom, laboratory</a:t>
          </a:r>
        </a:p>
        <a:p>
          <a:pPr marL="171450" lvl="1" indent="-171450" algn="l" defTabSz="755650" rtl="0">
            <a:lnSpc>
              <a:spcPct val="90000"/>
            </a:lnSpc>
            <a:spcBef>
              <a:spcPct val="0"/>
            </a:spcBef>
            <a:spcAft>
              <a:spcPct val="15000"/>
            </a:spcAft>
            <a:buChar char="•"/>
          </a:pPr>
          <a:r>
            <a:rPr lang="en-US" sz="1700" kern="1200" dirty="0"/>
            <a:t>Skip on your contract hours; a GA is not a scholarship</a:t>
          </a:r>
        </a:p>
        <a:p>
          <a:pPr marL="171450" lvl="1" indent="-171450" algn="l" defTabSz="755650" rtl="0">
            <a:lnSpc>
              <a:spcPct val="90000"/>
            </a:lnSpc>
            <a:spcBef>
              <a:spcPct val="0"/>
            </a:spcBef>
            <a:spcAft>
              <a:spcPct val="15000"/>
            </a:spcAft>
            <a:buChar char="•"/>
          </a:pPr>
          <a:r>
            <a:rPr lang="en-US" sz="1700" kern="1200" dirty="0"/>
            <a:t>Be discourteous or disrespectful to the University Community or dress inappropriately</a:t>
          </a:r>
        </a:p>
        <a:p>
          <a:pPr marL="171450" lvl="1" indent="-171450" algn="l" defTabSz="755650" rtl="0">
            <a:lnSpc>
              <a:spcPct val="90000"/>
            </a:lnSpc>
            <a:spcBef>
              <a:spcPct val="0"/>
            </a:spcBef>
            <a:spcAft>
              <a:spcPct val="15000"/>
            </a:spcAft>
            <a:buChar char="•"/>
          </a:pPr>
          <a:r>
            <a:rPr lang="en-US" sz="1700" kern="1200" dirty="0"/>
            <a:t>Compare your GA experience directly with others as there may be differences in assignments, responsibilities, supervision, etc.</a:t>
          </a:r>
        </a:p>
      </dsp:txBody>
      <dsp:txXfrm>
        <a:off x="4595070" y="603360"/>
        <a:ext cx="4030726" cy="522648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211821-33EC-4474-98FD-55ABC1D9BE2A}">
      <dsp:nvSpPr>
        <dsp:cNvPr id="0" name=""/>
        <dsp:cNvSpPr/>
      </dsp:nvSpPr>
      <dsp:spPr>
        <a:xfrm>
          <a:off x="1477" y="619"/>
          <a:ext cx="9141044" cy="2493565"/>
        </a:xfrm>
        <a:prstGeom prst="roundRect">
          <a:avLst>
            <a:gd name="adj" fmla="val 10000"/>
          </a:avLst>
        </a:prstGeom>
        <a:solidFill>
          <a:srgbClr val="FFC0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Today’s Orientation</a:t>
          </a:r>
        </a:p>
      </dsp:txBody>
      <dsp:txXfrm>
        <a:off x="74511" y="73653"/>
        <a:ext cx="8994976" cy="2347497"/>
      </dsp:txXfrm>
    </dsp:sp>
    <dsp:sp modelId="{7A8F115E-9E25-4F71-9A48-8C57F226ADE7}">
      <dsp:nvSpPr>
        <dsp:cNvPr id="0" name=""/>
        <dsp:cNvSpPr/>
      </dsp:nvSpPr>
      <dsp:spPr>
        <a:xfrm>
          <a:off x="1477" y="2738215"/>
          <a:ext cx="2149822" cy="2493565"/>
        </a:xfrm>
        <a:prstGeom prst="roundRect">
          <a:avLst>
            <a:gd name="adj" fmla="val 10000"/>
          </a:avLst>
        </a:prstGeom>
        <a:solidFill>
          <a:srgbClr val="33CC33"/>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GA Benefits &amp; Responsibilities</a:t>
          </a:r>
        </a:p>
      </dsp:txBody>
      <dsp:txXfrm>
        <a:off x="64443" y="2801181"/>
        <a:ext cx="2023890" cy="2367633"/>
      </dsp:txXfrm>
    </dsp:sp>
    <dsp:sp modelId="{3A929FED-F5A9-4767-85C0-F49742EB7DC2}">
      <dsp:nvSpPr>
        <dsp:cNvPr id="0" name=""/>
        <dsp:cNvSpPr/>
      </dsp:nvSpPr>
      <dsp:spPr>
        <a:xfrm>
          <a:off x="2331885" y="2738215"/>
          <a:ext cx="2149822" cy="2493565"/>
        </a:xfrm>
        <a:prstGeom prst="roundRect">
          <a:avLst>
            <a:gd name="adj" fmla="val 10000"/>
          </a:avLst>
        </a:prstGeom>
        <a:solidFill>
          <a:schemeClr val="accent2">
            <a:lumMod val="75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The GA Experience</a:t>
          </a:r>
        </a:p>
      </dsp:txBody>
      <dsp:txXfrm>
        <a:off x="2394851" y="2801181"/>
        <a:ext cx="2023890" cy="2367633"/>
      </dsp:txXfrm>
    </dsp:sp>
    <dsp:sp modelId="{051368AF-532B-4CB7-959E-054284A90CED}">
      <dsp:nvSpPr>
        <dsp:cNvPr id="0" name=""/>
        <dsp:cNvSpPr/>
      </dsp:nvSpPr>
      <dsp:spPr>
        <a:xfrm>
          <a:off x="6994177" y="2738834"/>
          <a:ext cx="2149822" cy="2493565"/>
        </a:xfrm>
        <a:prstGeom prst="roundRect">
          <a:avLst>
            <a:gd name="adj" fmla="val 10000"/>
          </a:avLst>
        </a:prstGeom>
        <a:solidFill>
          <a:srgbClr val="7030A0">
            <a:alpha val="50000"/>
          </a:srgb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University Policies</a:t>
          </a:r>
        </a:p>
      </dsp:txBody>
      <dsp:txXfrm>
        <a:off x="7057143" y="2801800"/>
        <a:ext cx="2023890" cy="2367633"/>
      </dsp:txXfrm>
    </dsp:sp>
    <dsp:sp modelId="{16ECCF39-C00A-4E9E-8009-4B3D9EDD2667}">
      <dsp:nvSpPr>
        <dsp:cNvPr id="0" name=""/>
        <dsp:cNvSpPr/>
      </dsp:nvSpPr>
      <dsp:spPr>
        <a:xfrm>
          <a:off x="4648211" y="2666999"/>
          <a:ext cx="2149822" cy="2493565"/>
        </a:xfrm>
        <a:prstGeom prst="roundRect">
          <a:avLst>
            <a:gd name="adj" fmla="val 10000"/>
          </a:avLst>
        </a:prstGeom>
        <a:solidFill>
          <a:srgbClr val="B41827"/>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Do’s &amp; Don’ts: Policies &amp; Procedures</a:t>
          </a:r>
        </a:p>
      </dsp:txBody>
      <dsp:txXfrm>
        <a:off x="4711177" y="2729965"/>
        <a:ext cx="2023890" cy="23676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8C394-D855-41B2-AA00-60DBB7AC13A8}">
      <dsp:nvSpPr>
        <dsp:cNvPr id="0" name=""/>
        <dsp:cNvSpPr/>
      </dsp:nvSpPr>
      <dsp:spPr>
        <a:xfrm rot="10800000">
          <a:off x="1684662" y="2399"/>
          <a:ext cx="5472684" cy="914036"/>
        </a:xfrm>
        <a:prstGeom prst="homePlate">
          <a:avLst/>
        </a:prstGeom>
        <a:solidFill>
          <a:schemeClr val="accent5">
            <a:lumMod val="5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03065" tIns="60960" rIns="113792" bIns="60960" numCol="1" spcCol="1270" anchor="ctr" anchorCtr="0">
          <a:noAutofit/>
        </a:bodyPr>
        <a:lstStyle/>
        <a:p>
          <a:pPr marL="0" lvl="0" indent="0" algn="ctr" defTabSz="711200" rtl="0">
            <a:lnSpc>
              <a:spcPct val="90000"/>
            </a:lnSpc>
            <a:spcBef>
              <a:spcPct val="0"/>
            </a:spcBef>
            <a:spcAft>
              <a:spcPct val="35000"/>
            </a:spcAft>
            <a:buNone/>
          </a:pPr>
          <a:r>
            <a:rPr lang="en-US" sz="1600" b="1" kern="1200" dirty="0"/>
            <a:t>Financial support in exchange for contractual work experience that supports your graduate education</a:t>
          </a:r>
        </a:p>
      </dsp:txBody>
      <dsp:txXfrm rot="10800000">
        <a:off x="1913171" y="2399"/>
        <a:ext cx="5244175" cy="914036"/>
      </dsp:txXfrm>
    </dsp:sp>
    <dsp:sp modelId="{754A26A9-34E2-4B52-BF2E-604D4376DF34}">
      <dsp:nvSpPr>
        <dsp:cNvPr id="0" name=""/>
        <dsp:cNvSpPr/>
      </dsp:nvSpPr>
      <dsp:spPr>
        <a:xfrm>
          <a:off x="1072253" y="2399"/>
          <a:ext cx="1224817" cy="914036"/>
        </a:xfrm>
        <a:prstGeom prst="ellipse">
          <a:avLst/>
        </a:prstGeom>
        <a:blipFill rotWithShape="0">
          <a:blip xmlns:r="http://schemas.openxmlformats.org/officeDocument/2006/relationships" r:embed="rId1"/>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8040089A-ABCA-40A9-8260-8BE3F075CF92}">
      <dsp:nvSpPr>
        <dsp:cNvPr id="0" name=""/>
        <dsp:cNvSpPr/>
      </dsp:nvSpPr>
      <dsp:spPr>
        <a:xfrm rot="10800000">
          <a:off x="1684662" y="1189282"/>
          <a:ext cx="5472684" cy="914036"/>
        </a:xfrm>
        <a:prstGeom prst="homePlate">
          <a:avLst/>
        </a:prstGeom>
        <a:solidFill>
          <a:schemeClr val="accent5">
            <a:lumMod val="75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03065" tIns="60960" rIns="113792" bIns="60960" numCol="1" spcCol="1270" anchor="ctr" anchorCtr="0">
          <a:noAutofit/>
        </a:bodyPr>
        <a:lstStyle/>
        <a:p>
          <a:pPr marL="0" lvl="0" indent="0" algn="ctr" defTabSz="711200" rtl="0">
            <a:lnSpc>
              <a:spcPct val="90000"/>
            </a:lnSpc>
            <a:spcBef>
              <a:spcPct val="0"/>
            </a:spcBef>
            <a:spcAft>
              <a:spcPct val="35000"/>
            </a:spcAft>
            <a:buNone/>
          </a:pPr>
          <a:r>
            <a:rPr lang="en-US" sz="1600" b="1" kern="1200" dirty="0"/>
            <a:t>Experience (research, teaching, application) that complements your program of study</a:t>
          </a:r>
        </a:p>
      </dsp:txBody>
      <dsp:txXfrm rot="10800000">
        <a:off x="1913171" y="1189282"/>
        <a:ext cx="5244175" cy="914036"/>
      </dsp:txXfrm>
    </dsp:sp>
    <dsp:sp modelId="{BB0E5F5B-EC76-4955-9CD7-5F216CB7406E}">
      <dsp:nvSpPr>
        <dsp:cNvPr id="0" name=""/>
        <dsp:cNvSpPr/>
      </dsp:nvSpPr>
      <dsp:spPr>
        <a:xfrm>
          <a:off x="1072253" y="1189282"/>
          <a:ext cx="1224817" cy="914036"/>
        </a:xfrm>
        <a:prstGeom prst="ellipse">
          <a:avLst/>
        </a:prstGeom>
        <a:blipFill rotWithShape="0">
          <a:blip xmlns:r="http://schemas.openxmlformats.org/officeDocument/2006/relationships" r:embed="rId2"/>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62C4055A-DFB3-425C-996A-4B0FAEE0B9EC}">
      <dsp:nvSpPr>
        <dsp:cNvPr id="0" name=""/>
        <dsp:cNvSpPr/>
      </dsp:nvSpPr>
      <dsp:spPr>
        <a:xfrm rot="10800000">
          <a:off x="1684662" y="2376165"/>
          <a:ext cx="5472684" cy="914036"/>
        </a:xfrm>
        <a:prstGeom prst="homePlate">
          <a:avLst/>
        </a:prstGeom>
        <a:solidFill>
          <a:schemeClr val="accent5"/>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03065" tIns="60960" rIns="113792" bIns="60960" numCol="1" spcCol="1270" anchor="ctr" anchorCtr="0">
          <a:noAutofit/>
        </a:bodyPr>
        <a:lstStyle/>
        <a:p>
          <a:pPr marL="0" lvl="0" indent="0" algn="ctr" defTabSz="711200" rtl="0">
            <a:lnSpc>
              <a:spcPct val="90000"/>
            </a:lnSpc>
            <a:spcBef>
              <a:spcPct val="0"/>
            </a:spcBef>
            <a:spcAft>
              <a:spcPct val="35000"/>
            </a:spcAft>
            <a:buNone/>
          </a:pPr>
          <a:r>
            <a:rPr lang="en-US" sz="1600" b="1" kern="1200" dirty="0">
              <a:solidFill>
                <a:srgbClr val="002060"/>
              </a:solidFill>
            </a:rPr>
            <a:t>An opportunity to build technical and professional skills and gain valuable experience</a:t>
          </a:r>
        </a:p>
      </dsp:txBody>
      <dsp:txXfrm rot="10800000">
        <a:off x="1913171" y="2376165"/>
        <a:ext cx="5244175" cy="914036"/>
      </dsp:txXfrm>
    </dsp:sp>
    <dsp:sp modelId="{3B7B2B34-7561-4321-8B68-1418D1882F39}">
      <dsp:nvSpPr>
        <dsp:cNvPr id="0" name=""/>
        <dsp:cNvSpPr/>
      </dsp:nvSpPr>
      <dsp:spPr>
        <a:xfrm>
          <a:off x="1072253" y="2376165"/>
          <a:ext cx="1224817" cy="914036"/>
        </a:xfrm>
        <a:prstGeom prst="ellipse">
          <a:avLst/>
        </a:prstGeom>
        <a:blipFill rotWithShape="0">
          <a:blip xmlns:r="http://schemas.openxmlformats.org/officeDocument/2006/relationships" r:embed="rId3"/>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FAED1C93-318D-423B-BB55-FEA81D06AB4B}">
      <dsp:nvSpPr>
        <dsp:cNvPr id="0" name=""/>
        <dsp:cNvSpPr/>
      </dsp:nvSpPr>
      <dsp:spPr>
        <a:xfrm rot="10800000">
          <a:off x="1687818" y="3586287"/>
          <a:ext cx="5472684" cy="914036"/>
        </a:xfrm>
        <a:prstGeom prst="homePlate">
          <a:avLst/>
        </a:prstGeom>
        <a:solidFill>
          <a:schemeClr val="accent5">
            <a:lumMod val="60000"/>
            <a:lumOff val="4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03065" tIns="60960" rIns="113792" bIns="60960" numCol="1" spcCol="1270" anchor="ctr" anchorCtr="0">
          <a:noAutofit/>
        </a:bodyPr>
        <a:lstStyle/>
        <a:p>
          <a:pPr marL="0" lvl="0" indent="0" algn="ctr" defTabSz="711200" rtl="0">
            <a:lnSpc>
              <a:spcPct val="90000"/>
            </a:lnSpc>
            <a:spcBef>
              <a:spcPct val="0"/>
            </a:spcBef>
            <a:spcAft>
              <a:spcPct val="35000"/>
            </a:spcAft>
            <a:buNone/>
          </a:pPr>
          <a:r>
            <a:rPr lang="en-US" sz="1600" b="1" kern="1200" dirty="0">
              <a:solidFill>
                <a:srgbClr val="002060"/>
              </a:solidFill>
            </a:rPr>
            <a:t>Initial steps towards a chosen career or discovery of possible career paths, including doctoral studies</a:t>
          </a:r>
        </a:p>
      </dsp:txBody>
      <dsp:txXfrm rot="10800000">
        <a:off x="1916327" y="3586287"/>
        <a:ext cx="5244175" cy="914036"/>
      </dsp:txXfrm>
    </dsp:sp>
    <dsp:sp modelId="{8D9FCF82-62B9-4B7C-83AB-5915C5DAB9D3}">
      <dsp:nvSpPr>
        <dsp:cNvPr id="0" name=""/>
        <dsp:cNvSpPr/>
      </dsp:nvSpPr>
      <dsp:spPr>
        <a:xfrm>
          <a:off x="1069097" y="3563048"/>
          <a:ext cx="1237440" cy="960514"/>
        </a:xfrm>
        <a:prstGeom prst="ellipse">
          <a:avLst/>
        </a:prstGeom>
        <a:blipFill rotWithShape="0">
          <a:blip xmlns:r="http://schemas.openxmlformats.org/officeDocument/2006/relationships" r:embed="rId4"/>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EF744-78A7-4109-811E-EB2AE7380C03}">
      <dsp:nvSpPr>
        <dsp:cNvPr id="0" name=""/>
        <dsp:cNvSpPr/>
      </dsp:nvSpPr>
      <dsp:spPr>
        <a:xfrm rot="16200000">
          <a:off x="1009649" y="-1009649"/>
          <a:ext cx="2209800" cy="4229100"/>
        </a:xfrm>
        <a:prstGeom prst="round1Rect">
          <a:avLst/>
        </a:prstGeom>
        <a:solidFill>
          <a:schemeClr val="accent5">
            <a:lumMod val="5000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l" defTabSz="1066800" rtl="0">
            <a:lnSpc>
              <a:spcPct val="90000"/>
            </a:lnSpc>
            <a:spcBef>
              <a:spcPct val="0"/>
            </a:spcBef>
            <a:spcAft>
              <a:spcPct val="35000"/>
            </a:spcAft>
            <a:buNone/>
          </a:pPr>
          <a:r>
            <a:rPr lang="en-US" sz="2400" b="1" kern="1200" dirty="0"/>
            <a:t>Half-time, 9-mos AY = 9 </a:t>
          </a:r>
          <a:r>
            <a:rPr lang="en-US" sz="2400" b="0" kern="1200" dirty="0"/>
            <a:t>cr hr </a:t>
          </a:r>
          <a:r>
            <a:rPr lang="en-US" sz="2400" kern="1200" dirty="0"/>
            <a:t>(4.5 cr hrs in Fall; 4.5 cr hrs in Winter) </a:t>
          </a:r>
        </a:p>
      </dsp:txBody>
      <dsp:txXfrm rot="5400000">
        <a:off x="-1" y="1"/>
        <a:ext cx="4229100" cy="1657350"/>
      </dsp:txXfrm>
    </dsp:sp>
    <dsp:sp modelId="{D8993E92-7445-4AB1-9864-199F7A21B151}">
      <dsp:nvSpPr>
        <dsp:cNvPr id="0" name=""/>
        <dsp:cNvSpPr/>
      </dsp:nvSpPr>
      <dsp:spPr>
        <a:xfrm>
          <a:off x="4229100" y="0"/>
          <a:ext cx="4229100" cy="2209800"/>
        </a:xfrm>
        <a:prstGeom prst="round1Rect">
          <a:avLst/>
        </a:prstGeom>
        <a:solidFill>
          <a:schemeClr val="accent5">
            <a:lumMod val="5000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l" defTabSz="1066800" rtl="0">
            <a:lnSpc>
              <a:spcPct val="90000"/>
            </a:lnSpc>
            <a:spcBef>
              <a:spcPct val="0"/>
            </a:spcBef>
            <a:spcAft>
              <a:spcPct val="35000"/>
            </a:spcAft>
            <a:buNone/>
          </a:pPr>
          <a:r>
            <a:rPr lang="en-US" sz="2400" b="1" kern="1200" dirty="0"/>
            <a:t>Full-time, 9-mon AY </a:t>
          </a:r>
          <a:r>
            <a:rPr lang="en-US" sz="2400" kern="1200" dirty="0"/>
            <a:t>= </a:t>
          </a:r>
          <a:r>
            <a:rPr lang="en-US" sz="2400" b="1" kern="1200" dirty="0"/>
            <a:t>18 </a:t>
          </a:r>
          <a:r>
            <a:rPr lang="en-US" sz="2400" b="0" kern="1200" dirty="0"/>
            <a:t>cr hr </a:t>
          </a:r>
          <a:r>
            <a:rPr lang="en-US" sz="2400" kern="1200" dirty="0"/>
            <a:t>(9 cr hrs in Fall; 9 cr hrs in Winter)</a:t>
          </a:r>
        </a:p>
      </dsp:txBody>
      <dsp:txXfrm>
        <a:off x="4229100" y="0"/>
        <a:ext cx="4229100" cy="1657350"/>
      </dsp:txXfrm>
    </dsp:sp>
    <dsp:sp modelId="{39605A1A-27F3-43E8-B6F6-B73209A7580B}">
      <dsp:nvSpPr>
        <dsp:cNvPr id="0" name=""/>
        <dsp:cNvSpPr/>
      </dsp:nvSpPr>
      <dsp:spPr>
        <a:xfrm rot="10800000">
          <a:off x="0" y="2209800"/>
          <a:ext cx="4229100" cy="2209800"/>
        </a:xfrm>
        <a:prstGeom prst="round1Rect">
          <a:avLst/>
        </a:prstGeom>
        <a:solidFill>
          <a:schemeClr val="accent5">
            <a:lumMod val="5000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l" defTabSz="1066800" rtl="0">
            <a:lnSpc>
              <a:spcPct val="90000"/>
            </a:lnSpc>
            <a:spcBef>
              <a:spcPct val="0"/>
            </a:spcBef>
            <a:spcAft>
              <a:spcPct val="35000"/>
            </a:spcAft>
            <a:buNone/>
          </a:pPr>
          <a:r>
            <a:rPr lang="en-US" sz="2400" b="1" kern="1200" dirty="0"/>
            <a:t>Full-Time 10-mos </a:t>
          </a:r>
          <a:r>
            <a:rPr lang="en-US" sz="2400" kern="1200" dirty="0"/>
            <a:t>= </a:t>
          </a:r>
          <a:r>
            <a:rPr lang="en-US" sz="2400" b="1" kern="1200" dirty="0"/>
            <a:t>21 </a:t>
          </a:r>
          <a:r>
            <a:rPr lang="en-US" sz="2400" b="0" kern="1200" dirty="0"/>
            <a:t>cr hr </a:t>
          </a:r>
          <a:r>
            <a:rPr lang="en-US" sz="2400" kern="1200" dirty="0"/>
            <a:t>(9 cr hrs in Fall; 9 cr hrs in Winter;  3 cr hr in summer)</a:t>
          </a:r>
        </a:p>
      </dsp:txBody>
      <dsp:txXfrm rot="10800000">
        <a:off x="0" y="2762249"/>
        <a:ext cx="4229100" cy="1657350"/>
      </dsp:txXfrm>
    </dsp:sp>
    <dsp:sp modelId="{09CC5D53-3E3E-424E-93BF-B673D66373F4}">
      <dsp:nvSpPr>
        <dsp:cNvPr id="0" name=""/>
        <dsp:cNvSpPr/>
      </dsp:nvSpPr>
      <dsp:spPr>
        <a:xfrm rot="5400000">
          <a:off x="5238749" y="1200150"/>
          <a:ext cx="2209800" cy="4229100"/>
        </a:xfrm>
        <a:prstGeom prst="round1Rect">
          <a:avLst/>
        </a:prstGeom>
        <a:solidFill>
          <a:schemeClr val="accent5">
            <a:lumMod val="5000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l" defTabSz="1066800" rtl="0">
            <a:lnSpc>
              <a:spcPct val="90000"/>
            </a:lnSpc>
            <a:spcBef>
              <a:spcPct val="0"/>
            </a:spcBef>
            <a:spcAft>
              <a:spcPct val="35000"/>
            </a:spcAft>
            <a:buNone/>
          </a:pPr>
          <a:r>
            <a:rPr lang="en-US" sz="2400" b="1" kern="1200" dirty="0"/>
            <a:t>Full-time 12-mos </a:t>
          </a:r>
          <a:r>
            <a:rPr lang="en-US" sz="2400" kern="1200" dirty="0"/>
            <a:t>= </a:t>
          </a:r>
          <a:r>
            <a:rPr lang="en-US" sz="2400" b="1" kern="1200" dirty="0"/>
            <a:t>24 </a:t>
          </a:r>
          <a:r>
            <a:rPr lang="en-US" sz="2400" b="0" kern="1200" dirty="0"/>
            <a:t>cr hr </a:t>
          </a:r>
          <a:r>
            <a:rPr lang="en-US" sz="2400" kern="1200" dirty="0"/>
            <a:t>(9 cr hrs in Fall; 9 cr hrs in Winter; 6 cr hrs in summer)</a:t>
          </a:r>
        </a:p>
      </dsp:txBody>
      <dsp:txXfrm rot="-5400000">
        <a:off x="4229100" y="2762250"/>
        <a:ext cx="4229100" cy="1657350"/>
      </dsp:txXfrm>
    </dsp:sp>
    <dsp:sp modelId="{62C59A88-94F5-4DD2-8CEB-DDA3870B5037}">
      <dsp:nvSpPr>
        <dsp:cNvPr id="0" name=""/>
        <dsp:cNvSpPr/>
      </dsp:nvSpPr>
      <dsp:spPr>
        <a:xfrm>
          <a:off x="2723827" y="1495863"/>
          <a:ext cx="3010544" cy="1427873"/>
        </a:xfrm>
        <a:prstGeom prst="roundRect">
          <a:avLst/>
        </a:prstGeom>
        <a:solidFill>
          <a:srgbClr val="33CC3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b="1" kern="1200" dirty="0">
              <a:solidFill>
                <a:srgbClr val="002060"/>
              </a:solidFill>
            </a:rPr>
            <a:t>Tuition Remission Varies by Appointment Length</a:t>
          </a:r>
        </a:p>
      </dsp:txBody>
      <dsp:txXfrm>
        <a:off x="2793530" y="1565566"/>
        <a:ext cx="2871138" cy="12884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5078A0-2C54-43B6-B22D-04B91ABDD193}">
      <dsp:nvSpPr>
        <dsp:cNvPr id="0" name=""/>
        <dsp:cNvSpPr/>
      </dsp:nvSpPr>
      <dsp:spPr>
        <a:xfrm>
          <a:off x="5501640" y="2948940"/>
          <a:ext cx="3604260" cy="3604260"/>
        </a:xfrm>
        <a:prstGeom prst="gear9">
          <a:avLst/>
        </a:prstGeom>
        <a:solidFill>
          <a:schemeClr val="accent5">
            <a:lumMod val="50000"/>
          </a:schemeClr>
        </a:solidFill>
        <a:ln>
          <a:noFill/>
        </a:ln>
        <a:effectLst>
          <a:outerShdw blurRad="50800" dist="254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3020" tIns="33020" rIns="33020" bIns="33020" numCol="1" spcCol="1270" anchor="ctr" anchorCtr="0">
          <a:noAutofit/>
        </a:bodyPr>
        <a:lstStyle/>
        <a:p>
          <a:pPr marL="0" lvl="0" indent="0" algn="ctr" defTabSz="1155700" rtl="0">
            <a:lnSpc>
              <a:spcPct val="90000"/>
            </a:lnSpc>
            <a:spcBef>
              <a:spcPct val="0"/>
            </a:spcBef>
            <a:spcAft>
              <a:spcPct val="35000"/>
            </a:spcAft>
            <a:buNone/>
          </a:pPr>
          <a:r>
            <a:rPr lang="en-US" sz="2600" b="1" kern="1200" dirty="0">
              <a:solidFill>
                <a:schemeClr val="tx1"/>
              </a:solidFill>
            </a:rPr>
            <a:t>Stipend</a:t>
          </a:r>
        </a:p>
        <a:p>
          <a:pPr marL="0" lvl="0" indent="0" algn="ctr" defTabSz="1155700" rtl="0">
            <a:lnSpc>
              <a:spcPct val="90000"/>
            </a:lnSpc>
            <a:spcBef>
              <a:spcPct val="0"/>
            </a:spcBef>
            <a:spcAft>
              <a:spcPct val="35000"/>
            </a:spcAft>
            <a:buNone/>
          </a:pPr>
          <a:r>
            <a:rPr lang="en-US" sz="1500" b="1" kern="1200" dirty="0">
              <a:solidFill>
                <a:schemeClr val="tx1"/>
              </a:solidFill>
            </a:rPr>
            <a:t>$2,000 </a:t>
          </a:r>
          <a:r>
            <a:rPr lang="en-US" sz="1500" kern="1200" dirty="0">
              <a:solidFill>
                <a:schemeClr val="tx1"/>
              </a:solidFill>
            </a:rPr>
            <a:t>per semester for half-time appointments</a:t>
          </a:r>
        </a:p>
        <a:p>
          <a:pPr marL="0" lvl="0" indent="0" algn="ctr" defTabSz="1155700" rtl="0">
            <a:lnSpc>
              <a:spcPct val="90000"/>
            </a:lnSpc>
            <a:spcBef>
              <a:spcPct val="0"/>
            </a:spcBef>
            <a:spcAft>
              <a:spcPct val="35000"/>
            </a:spcAft>
            <a:buNone/>
          </a:pPr>
          <a:r>
            <a:rPr lang="en-US" sz="1500" b="1" kern="1200" dirty="0">
              <a:solidFill>
                <a:schemeClr val="tx1"/>
              </a:solidFill>
            </a:rPr>
            <a:t>$4,000 </a:t>
          </a:r>
          <a:r>
            <a:rPr lang="en-US" sz="1500" kern="1200" dirty="0">
              <a:solidFill>
                <a:schemeClr val="tx1"/>
              </a:solidFill>
            </a:rPr>
            <a:t>per semester for full-time appointments</a:t>
          </a:r>
        </a:p>
        <a:p>
          <a:pPr marL="0" lvl="0" indent="0" algn="ctr" defTabSz="1155700" rtl="0">
            <a:lnSpc>
              <a:spcPct val="90000"/>
            </a:lnSpc>
            <a:spcBef>
              <a:spcPct val="0"/>
            </a:spcBef>
            <a:spcAft>
              <a:spcPct val="35000"/>
            </a:spcAft>
            <a:buNone/>
          </a:pPr>
          <a:r>
            <a:rPr lang="en-US" sz="1500" b="1" kern="1200" dirty="0">
              <a:solidFill>
                <a:schemeClr val="tx1"/>
              </a:solidFill>
            </a:rPr>
            <a:t>$4,000 </a:t>
          </a:r>
          <a:r>
            <a:rPr lang="en-US" sz="1500" kern="1200" dirty="0">
              <a:solidFill>
                <a:schemeClr val="tx1"/>
              </a:solidFill>
            </a:rPr>
            <a:t>for summer semester for those with 12-mos appointments</a:t>
          </a:r>
          <a:endParaRPr lang="en-US" sz="1500" b="1" kern="1200" dirty="0">
            <a:solidFill>
              <a:schemeClr val="tx1"/>
            </a:solidFill>
          </a:endParaRPr>
        </a:p>
      </dsp:txBody>
      <dsp:txXfrm>
        <a:off x="6226257" y="3793221"/>
        <a:ext cx="2155026" cy="1852664"/>
      </dsp:txXfrm>
    </dsp:sp>
    <dsp:sp modelId="{36090E97-C81E-4F8E-9E13-C36044E5A5AC}">
      <dsp:nvSpPr>
        <dsp:cNvPr id="0" name=""/>
        <dsp:cNvSpPr/>
      </dsp:nvSpPr>
      <dsp:spPr>
        <a:xfrm>
          <a:off x="3404616" y="2097024"/>
          <a:ext cx="2621279" cy="2621279"/>
        </a:xfrm>
        <a:prstGeom prst="gear6">
          <a:avLst/>
        </a:prstGeom>
        <a:solidFill>
          <a:schemeClr val="accent5">
            <a:lumMod val="60000"/>
            <a:lumOff val="40000"/>
          </a:schemeClr>
        </a:solidFill>
        <a:ln>
          <a:noFill/>
        </a:ln>
        <a:effectLst>
          <a:outerShdw blurRad="50800" dist="254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tx1"/>
              </a:solidFill>
            </a:rPr>
            <a:t>Free parking</a:t>
          </a:r>
        </a:p>
        <a:p>
          <a:pPr marL="0" lvl="0" indent="0" algn="ctr" defTabSz="800100" rtl="0">
            <a:lnSpc>
              <a:spcPct val="90000"/>
            </a:lnSpc>
            <a:spcBef>
              <a:spcPct val="0"/>
            </a:spcBef>
            <a:spcAft>
              <a:spcPct val="35000"/>
            </a:spcAft>
            <a:buNone/>
          </a:pPr>
          <a:r>
            <a:rPr lang="en-US" sz="1600" b="1" kern="1200" dirty="0"/>
            <a:t>(no payment for student sticker)</a:t>
          </a:r>
        </a:p>
      </dsp:txBody>
      <dsp:txXfrm>
        <a:off x="4064531" y="2760927"/>
        <a:ext cx="1301449" cy="1293473"/>
      </dsp:txXfrm>
    </dsp:sp>
    <dsp:sp modelId="{15B561F9-E143-4B91-8DB0-F77CDE7C253D}">
      <dsp:nvSpPr>
        <dsp:cNvPr id="0" name=""/>
        <dsp:cNvSpPr/>
      </dsp:nvSpPr>
      <dsp:spPr>
        <a:xfrm rot="20700000">
          <a:off x="4872800" y="288608"/>
          <a:ext cx="2568319" cy="2568319"/>
        </a:xfrm>
        <a:prstGeom prst="gear6">
          <a:avLst/>
        </a:prstGeom>
        <a:solidFill>
          <a:schemeClr val="accent5"/>
        </a:solidFill>
        <a:ln>
          <a:noFill/>
        </a:ln>
        <a:effectLst>
          <a:outerShdw blurRad="50800" dist="254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b="1" kern="1200" dirty="0"/>
            <a:t>Health care access</a:t>
          </a:r>
        </a:p>
        <a:p>
          <a:pPr marL="0" lvl="0" indent="0" algn="ctr" defTabSz="800100" rtl="0">
            <a:lnSpc>
              <a:spcPct val="90000"/>
            </a:lnSpc>
            <a:spcBef>
              <a:spcPct val="0"/>
            </a:spcBef>
            <a:spcAft>
              <a:spcPct val="35000"/>
            </a:spcAft>
            <a:buNone/>
          </a:pPr>
          <a:r>
            <a:rPr lang="en-US" sz="1600" kern="1200" dirty="0">
              <a:hlinkClick xmlns:r="http://schemas.openxmlformats.org/officeDocument/2006/relationships" r:id="rId1"/>
            </a:rPr>
            <a:t>www.gvsu.edu/campushealth</a:t>
          </a:r>
          <a:endParaRPr lang="en-US" sz="1600" b="1" kern="1200" dirty="0"/>
        </a:p>
      </dsp:txBody>
      <dsp:txXfrm rot="-20700000">
        <a:off x="5436108" y="851916"/>
        <a:ext cx="1441704" cy="1441704"/>
      </dsp:txXfrm>
    </dsp:sp>
    <dsp:sp modelId="{0BAA8A13-C77D-4D7C-9BE1-8EA9C56D1A65}">
      <dsp:nvSpPr>
        <dsp:cNvPr id="0" name=""/>
        <dsp:cNvSpPr/>
      </dsp:nvSpPr>
      <dsp:spPr>
        <a:xfrm>
          <a:off x="5251165" y="2389760"/>
          <a:ext cx="4613452" cy="4613452"/>
        </a:xfrm>
        <a:prstGeom prst="circularArrow">
          <a:avLst>
            <a:gd name="adj1" fmla="val 4688"/>
            <a:gd name="adj2" fmla="val 299029"/>
            <a:gd name="adj3" fmla="val 2553630"/>
            <a:gd name="adj4" fmla="val 15782808"/>
            <a:gd name="adj5" fmla="val 5469"/>
          </a:avLst>
        </a:prstGeom>
        <a:solidFill>
          <a:schemeClr val="accent5"/>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z="-110000">
          <a:bevelT w="40600" h="20600" prst="relaxedInset"/>
        </a:sp3d>
      </dsp:spPr>
      <dsp:style>
        <a:lnRef idx="0">
          <a:scrgbClr r="0" g="0" b="0"/>
        </a:lnRef>
        <a:fillRef idx="1">
          <a:scrgbClr r="0" g="0" b="0"/>
        </a:fillRef>
        <a:effectRef idx="2">
          <a:scrgbClr r="0" g="0" b="0"/>
        </a:effectRef>
        <a:fontRef idx="minor"/>
      </dsp:style>
    </dsp:sp>
    <dsp:sp modelId="{528CF234-9E85-4182-A052-B9C1DDFC0B5B}">
      <dsp:nvSpPr>
        <dsp:cNvPr id="0" name=""/>
        <dsp:cNvSpPr/>
      </dsp:nvSpPr>
      <dsp:spPr>
        <a:xfrm>
          <a:off x="2940392" y="1506910"/>
          <a:ext cx="3351961" cy="3351961"/>
        </a:xfrm>
        <a:prstGeom prst="leftCircularArrow">
          <a:avLst>
            <a:gd name="adj1" fmla="val 6452"/>
            <a:gd name="adj2" fmla="val 429999"/>
            <a:gd name="adj3" fmla="val 10489124"/>
            <a:gd name="adj4" fmla="val 14837806"/>
            <a:gd name="adj5" fmla="val 7527"/>
          </a:avLst>
        </a:prstGeom>
        <a:solidFill>
          <a:schemeClr val="accent5"/>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z="-110000">
          <a:bevelT w="40600" h="20600" prst="relaxedInset"/>
        </a:sp3d>
      </dsp:spPr>
      <dsp:style>
        <a:lnRef idx="0">
          <a:scrgbClr r="0" g="0" b="0"/>
        </a:lnRef>
        <a:fillRef idx="1">
          <a:scrgbClr r="0" g="0" b="0"/>
        </a:fillRef>
        <a:effectRef idx="2">
          <a:scrgbClr r="0" g="0" b="0"/>
        </a:effectRef>
        <a:fontRef idx="minor"/>
      </dsp:style>
    </dsp:sp>
    <dsp:sp modelId="{1EA3506C-A3A4-429B-9D81-219142092CDC}">
      <dsp:nvSpPr>
        <dsp:cNvPr id="0" name=""/>
        <dsp:cNvSpPr/>
      </dsp:nvSpPr>
      <dsp:spPr>
        <a:xfrm>
          <a:off x="4278721" y="-284073"/>
          <a:ext cx="3614089" cy="3614089"/>
        </a:xfrm>
        <a:prstGeom prst="circularArrow">
          <a:avLst>
            <a:gd name="adj1" fmla="val 5984"/>
            <a:gd name="adj2" fmla="val 394124"/>
            <a:gd name="adj3" fmla="val 13313824"/>
            <a:gd name="adj4" fmla="val 10508221"/>
            <a:gd name="adj5" fmla="val 6981"/>
          </a:avLst>
        </a:prstGeom>
        <a:solidFill>
          <a:schemeClr val="accent5"/>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z="-110000">
          <a:bevelT w="40600" h="20600" prst="relaxedInset"/>
        </a:sp3d>
      </dsp:spPr>
      <dsp:style>
        <a:lnRef idx="0">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476FB-4FF2-4329-9CB1-FDA56C0E896E}">
      <dsp:nvSpPr>
        <dsp:cNvPr id="0" name=""/>
        <dsp:cNvSpPr/>
      </dsp:nvSpPr>
      <dsp:spPr>
        <a:xfrm>
          <a:off x="0" y="0"/>
          <a:ext cx="8229600" cy="1357788"/>
        </a:xfrm>
        <a:prstGeom prst="rect">
          <a:avLst/>
        </a:prstGeom>
        <a:solidFill>
          <a:schemeClr val="accent5">
            <a:lumMod val="50000"/>
          </a:schemeClr>
        </a:solidFill>
        <a:ln>
          <a:noFill/>
        </a:ln>
        <a:effectLst/>
        <a:sp3d extrusionH="50600">
          <a:bevelT w="80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b="1" kern="1200" dirty="0"/>
            <a:t>To provide skills and services to faculty/units/offices to enhance teaching, scholarship, service or other outcomes of the unit to which assigned…</a:t>
          </a:r>
        </a:p>
      </dsp:txBody>
      <dsp:txXfrm>
        <a:off x="0" y="0"/>
        <a:ext cx="8229600" cy="1357788"/>
      </dsp:txXfrm>
    </dsp:sp>
    <dsp:sp modelId="{A2F1EE28-B86C-4C47-9466-04A5D04E9090}">
      <dsp:nvSpPr>
        <dsp:cNvPr id="0" name=""/>
        <dsp:cNvSpPr/>
      </dsp:nvSpPr>
      <dsp:spPr>
        <a:xfrm>
          <a:off x="4018" y="1357788"/>
          <a:ext cx="2740521" cy="2851356"/>
        </a:xfrm>
        <a:prstGeom prst="rect">
          <a:avLst/>
        </a:prstGeom>
        <a:solidFill>
          <a:schemeClr val="accent5">
            <a:lumMod val="75000"/>
          </a:schemeClr>
        </a:solidFill>
        <a:ln>
          <a:noFill/>
        </a:ln>
        <a:effectLst>
          <a:outerShdw blurRad="50800" dist="254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b="1" kern="1200" dirty="0"/>
            <a:t>Half-time appointments = 10 clock hours/wk</a:t>
          </a:r>
        </a:p>
      </dsp:txBody>
      <dsp:txXfrm>
        <a:off x="4018" y="1357788"/>
        <a:ext cx="2740521" cy="2851356"/>
      </dsp:txXfrm>
    </dsp:sp>
    <dsp:sp modelId="{06EF2EBC-E369-4096-9BE5-675F39B322D3}">
      <dsp:nvSpPr>
        <dsp:cNvPr id="0" name=""/>
        <dsp:cNvSpPr/>
      </dsp:nvSpPr>
      <dsp:spPr>
        <a:xfrm>
          <a:off x="2744539" y="1357788"/>
          <a:ext cx="2740521" cy="2851356"/>
        </a:xfrm>
        <a:prstGeom prst="rect">
          <a:avLst/>
        </a:prstGeom>
        <a:solidFill>
          <a:schemeClr val="accent5">
            <a:lumMod val="75000"/>
          </a:schemeClr>
        </a:solidFill>
        <a:ln>
          <a:noFill/>
        </a:ln>
        <a:effectLst>
          <a:outerShdw blurRad="50800" dist="254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b="1" kern="1200" dirty="0"/>
            <a:t>Full time appointments = 20 clock hours/wk</a:t>
          </a:r>
        </a:p>
      </dsp:txBody>
      <dsp:txXfrm>
        <a:off x="2744539" y="1357788"/>
        <a:ext cx="2740521" cy="2851356"/>
      </dsp:txXfrm>
    </dsp:sp>
    <dsp:sp modelId="{6E315C58-F7D0-4732-B496-48D7EADF9E86}">
      <dsp:nvSpPr>
        <dsp:cNvPr id="0" name=""/>
        <dsp:cNvSpPr/>
      </dsp:nvSpPr>
      <dsp:spPr>
        <a:xfrm>
          <a:off x="5485060" y="1357788"/>
          <a:ext cx="2740521" cy="2851356"/>
        </a:xfrm>
        <a:prstGeom prst="rect">
          <a:avLst/>
        </a:prstGeom>
        <a:solidFill>
          <a:schemeClr val="accent5">
            <a:lumMod val="75000"/>
          </a:schemeClr>
        </a:solidFill>
        <a:ln>
          <a:noFill/>
        </a:ln>
        <a:effectLst>
          <a:outerShdw blurRad="50800" dist="254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en-US" sz="2100" b="1" kern="1200" dirty="0"/>
            <a:t>No requirement to work over university breaks (i.e., any time classes are not in session)</a:t>
          </a:r>
        </a:p>
        <a:p>
          <a:pPr marL="171450" lvl="1" indent="-171450" algn="l" defTabSz="711200" rtl="0">
            <a:lnSpc>
              <a:spcPct val="90000"/>
            </a:lnSpc>
            <a:spcBef>
              <a:spcPct val="0"/>
            </a:spcBef>
            <a:spcAft>
              <a:spcPct val="15000"/>
            </a:spcAft>
            <a:buChar char="•"/>
          </a:pPr>
          <a:r>
            <a:rPr lang="en-US" sz="1600" kern="1200" dirty="0"/>
            <a:t>Unless supervisor specifies otherwise, as pre-arranged with the GA</a:t>
          </a:r>
        </a:p>
      </dsp:txBody>
      <dsp:txXfrm>
        <a:off x="5485060" y="1357788"/>
        <a:ext cx="2740521" cy="2851356"/>
      </dsp:txXfrm>
    </dsp:sp>
    <dsp:sp modelId="{15345158-1916-492C-BE58-62861137761D}">
      <dsp:nvSpPr>
        <dsp:cNvPr id="0" name=""/>
        <dsp:cNvSpPr/>
      </dsp:nvSpPr>
      <dsp:spPr>
        <a:xfrm>
          <a:off x="0" y="4209145"/>
          <a:ext cx="8229600" cy="316817"/>
        </a:xfrm>
        <a:prstGeom prst="rect">
          <a:avLst/>
        </a:prstGeom>
        <a:solidFill>
          <a:schemeClr val="accent5">
            <a:lumMod val="60000"/>
            <a:lumOff val="40000"/>
          </a:schemeClr>
        </a:solidFill>
        <a:ln>
          <a:noFill/>
        </a:ln>
        <a:effectLst/>
        <a:sp3d extrusionH="50600">
          <a:bevelT w="80600" h="80600" prst="relaxedInset"/>
          <a:bevelB w="80600" h="80600" prst="relaxedInset"/>
        </a:sp3d>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D4D26C-C837-4ACC-8B7C-400240FE167D}">
      <dsp:nvSpPr>
        <dsp:cNvPr id="0" name=""/>
        <dsp:cNvSpPr/>
      </dsp:nvSpPr>
      <dsp:spPr>
        <a:xfrm>
          <a:off x="2411" y="106360"/>
          <a:ext cx="2419052" cy="4313242"/>
        </a:xfrm>
        <a:prstGeom prst="ellipse">
          <a:avLst/>
        </a:prstGeom>
        <a:solidFill>
          <a:schemeClr val="accent5">
            <a:lumMod val="40000"/>
            <a:lumOff val="60000"/>
            <a:alpha val="49804"/>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txBody>
        <a:bodyPr spcFirstLastPara="0" vert="horz" wrap="square" lIns="133129" tIns="20320" rIns="133129" bIns="20320" numCol="1" spcCol="1270" anchor="ctr" anchorCtr="1">
          <a:noAutofit/>
        </a:bodyPr>
        <a:lstStyle/>
        <a:p>
          <a:pPr marL="0" lvl="0" indent="0" algn="ctr" defTabSz="711200" rtl="0">
            <a:lnSpc>
              <a:spcPct val="90000"/>
            </a:lnSpc>
            <a:spcBef>
              <a:spcPct val="0"/>
            </a:spcBef>
            <a:spcAft>
              <a:spcPct val="35000"/>
            </a:spcAft>
            <a:buNone/>
          </a:pPr>
          <a:r>
            <a:rPr lang="en-US" sz="1600" b="1" kern="1200" dirty="0"/>
            <a:t>Pay periods listed on Student Employment website</a:t>
          </a:r>
        </a:p>
        <a:p>
          <a:pPr marL="117475" lvl="1" indent="-117475" algn="l" defTabSz="622300" rtl="0">
            <a:lnSpc>
              <a:spcPct val="90000"/>
            </a:lnSpc>
            <a:spcBef>
              <a:spcPct val="0"/>
            </a:spcBef>
            <a:spcAft>
              <a:spcPct val="15000"/>
            </a:spcAft>
            <a:buChar char="•"/>
          </a:pPr>
          <a:r>
            <a:rPr lang="en-US" sz="1400" kern="1200" dirty="0"/>
            <a:t>1</a:t>
          </a:r>
          <a:r>
            <a:rPr lang="en-US" sz="1400" kern="1200" baseline="30000" dirty="0"/>
            <a:t>st</a:t>
          </a:r>
          <a:r>
            <a:rPr lang="en-US" sz="1400" kern="1200" dirty="0"/>
            <a:t> full paycheck -  10-Month GAs </a:t>
          </a:r>
          <a:r>
            <a:rPr lang="en-US" sz="1400" b="1" kern="1200" dirty="0"/>
            <a:t>Aug. 31</a:t>
          </a:r>
          <a:br>
            <a:rPr lang="en-US" sz="1400" kern="1200" dirty="0"/>
          </a:br>
          <a:r>
            <a:rPr lang="en-US" sz="1400" kern="1200" dirty="0"/>
            <a:t>- 9-Month GAs</a:t>
          </a:r>
          <a:br>
            <a:rPr lang="en-US" sz="1400" kern="1200" dirty="0"/>
          </a:br>
          <a:r>
            <a:rPr lang="en-US" sz="1400" b="1" kern="1200" dirty="0"/>
            <a:t>Sept. 14</a:t>
          </a:r>
        </a:p>
        <a:p>
          <a:pPr marL="117475" lvl="1" indent="-117475" algn="l" defTabSz="622300" rtl="0">
            <a:lnSpc>
              <a:spcPct val="90000"/>
            </a:lnSpc>
            <a:spcBef>
              <a:spcPct val="0"/>
            </a:spcBef>
            <a:spcAft>
              <a:spcPct val="15000"/>
            </a:spcAft>
            <a:buChar char="•"/>
          </a:pPr>
          <a:r>
            <a:rPr lang="en-US" sz="1400" kern="1200" dirty="0"/>
            <a:t>Benefits of direct deposit (earlier, more secure)</a:t>
          </a:r>
        </a:p>
        <a:p>
          <a:pPr marL="117475" lvl="1" indent="-117475" algn="l" defTabSz="622300" rtl="0">
            <a:lnSpc>
              <a:spcPct val="90000"/>
            </a:lnSpc>
            <a:spcBef>
              <a:spcPct val="0"/>
            </a:spcBef>
            <a:spcAft>
              <a:spcPct val="15000"/>
            </a:spcAft>
            <a:buChar char="•"/>
          </a:pPr>
          <a:r>
            <a:rPr lang="en-US" sz="1400" kern="1200" dirty="0"/>
            <a:t>For any appt </a:t>
          </a:r>
          <a:r>
            <a:rPr lang="en-US" sz="1400" u="sng" kern="1200" dirty="0"/>
            <a:t>&gt;</a:t>
          </a:r>
          <a:r>
            <a:rPr lang="en-US" sz="1400" kern="1200" dirty="0"/>
            <a:t> 9 mos, paychecks are scheduled through breaks</a:t>
          </a:r>
        </a:p>
      </dsp:txBody>
      <dsp:txXfrm>
        <a:off x="356673" y="738020"/>
        <a:ext cx="1710528" cy="3049922"/>
      </dsp:txXfrm>
    </dsp:sp>
    <dsp:sp modelId="{B635F2FA-8B39-4ACB-8BF1-5C2CDA160FA2}">
      <dsp:nvSpPr>
        <dsp:cNvPr id="0" name=""/>
        <dsp:cNvSpPr/>
      </dsp:nvSpPr>
      <dsp:spPr>
        <a:xfrm>
          <a:off x="1937652" y="106360"/>
          <a:ext cx="2419052" cy="4313242"/>
        </a:xfrm>
        <a:prstGeom prst="ellipse">
          <a:avLst/>
        </a:prstGeom>
        <a:solidFill>
          <a:schemeClr val="accent5">
            <a:lumMod val="60000"/>
            <a:lumOff val="40000"/>
            <a:alpha val="49804"/>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txBody>
        <a:bodyPr spcFirstLastPara="0" vert="horz" wrap="square" lIns="133129" tIns="20320" rIns="133129" bIns="20320" numCol="1" spcCol="1270" anchor="ctr" anchorCtr="1">
          <a:noAutofit/>
        </a:bodyPr>
        <a:lstStyle/>
        <a:p>
          <a:pPr marL="0" lvl="0" indent="0" algn="ctr" defTabSz="711200" rtl="0">
            <a:lnSpc>
              <a:spcPct val="90000"/>
            </a:lnSpc>
            <a:spcBef>
              <a:spcPct val="0"/>
            </a:spcBef>
            <a:spcAft>
              <a:spcPct val="35000"/>
            </a:spcAft>
            <a:buNone/>
          </a:pPr>
          <a:r>
            <a:rPr lang="en-US" sz="1600" b="1" kern="1200" dirty="0"/>
            <a:t>Length of employment - standard</a:t>
          </a:r>
        </a:p>
        <a:p>
          <a:pPr marL="0" lvl="0" indent="0" algn="ctr" defTabSz="711200" rtl="0">
            <a:lnSpc>
              <a:spcPct val="90000"/>
            </a:lnSpc>
            <a:spcBef>
              <a:spcPct val="0"/>
            </a:spcBef>
            <a:spcAft>
              <a:spcPct val="35000"/>
            </a:spcAft>
            <a:buNone/>
          </a:pPr>
          <a:r>
            <a:rPr lang="en-US" sz="1400" kern="1200" dirty="0"/>
            <a:t>Aug. 30, 2021 through </a:t>
          </a:r>
          <a:br>
            <a:rPr lang="en-US" sz="1400" kern="1200" dirty="0"/>
          </a:br>
          <a:r>
            <a:rPr lang="en-US" sz="1400" kern="1200" dirty="0"/>
            <a:t>April 29, 2022</a:t>
          </a:r>
        </a:p>
        <a:p>
          <a:pPr marL="0" lvl="0" indent="0" algn="ctr" defTabSz="711200" rtl="0">
            <a:lnSpc>
              <a:spcPct val="90000"/>
            </a:lnSpc>
            <a:spcBef>
              <a:spcPct val="0"/>
            </a:spcBef>
            <a:spcAft>
              <a:spcPct val="35000"/>
            </a:spcAft>
            <a:buNone/>
          </a:pPr>
          <a:r>
            <a:rPr lang="en-US" sz="1600" b="1" kern="1200" dirty="0"/>
            <a:t>GAs on extended contracts have different start/end dates. </a:t>
          </a:r>
        </a:p>
        <a:p>
          <a:pPr marL="114300" lvl="1" indent="-114300" algn="l" defTabSz="622300">
            <a:lnSpc>
              <a:spcPct val="90000"/>
            </a:lnSpc>
            <a:spcBef>
              <a:spcPct val="0"/>
            </a:spcBef>
            <a:spcAft>
              <a:spcPct val="15000"/>
            </a:spcAft>
            <a:buChar char="•"/>
          </a:pPr>
          <a:endParaRPr lang="en-US" sz="1400" kern="1200" dirty="0"/>
        </a:p>
      </dsp:txBody>
      <dsp:txXfrm>
        <a:off x="2291914" y="738020"/>
        <a:ext cx="1710528" cy="3049922"/>
      </dsp:txXfrm>
    </dsp:sp>
    <dsp:sp modelId="{B42E2678-F0C5-480E-B40A-6FB6547D60E4}">
      <dsp:nvSpPr>
        <dsp:cNvPr id="0" name=""/>
        <dsp:cNvSpPr/>
      </dsp:nvSpPr>
      <dsp:spPr>
        <a:xfrm>
          <a:off x="3872894" y="106360"/>
          <a:ext cx="2419052" cy="4313242"/>
        </a:xfrm>
        <a:prstGeom prst="ellipse">
          <a:avLst/>
        </a:prstGeom>
        <a:solidFill>
          <a:schemeClr val="accent6">
            <a:lumMod val="40000"/>
            <a:lumOff val="60000"/>
            <a:alpha val="49804"/>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txBody>
        <a:bodyPr spcFirstLastPara="0" vert="horz" wrap="square" lIns="133129" tIns="20320" rIns="133129" bIns="20320" numCol="1" spcCol="1270" anchor="ctr" anchorCtr="1">
          <a:noAutofit/>
        </a:bodyPr>
        <a:lstStyle/>
        <a:p>
          <a:pPr marL="0" lvl="0" indent="0" algn="ctr" defTabSz="711200" rtl="0">
            <a:lnSpc>
              <a:spcPct val="90000"/>
            </a:lnSpc>
            <a:spcBef>
              <a:spcPct val="0"/>
            </a:spcBef>
            <a:spcAft>
              <a:spcPct val="35000"/>
            </a:spcAft>
            <a:buNone/>
          </a:pPr>
          <a:r>
            <a:rPr lang="en-US" sz="1600" b="1" kern="1200" dirty="0"/>
            <a:t>Vacation</a:t>
          </a:r>
        </a:p>
        <a:p>
          <a:pPr marL="0" lvl="0" indent="0" algn="ctr" defTabSz="711200" rtl="0">
            <a:lnSpc>
              <a:spcPct val="90000"/>
            </a:lnSpc>
            <a:spcBef>
              <a:spcPct val="0"/>
            </a:spcBef>
            <a:spcAft>
              <a:spcPct val="35000"/>
            </a:spcAft>
            <a:buNone/>
          </a:pPr>
          <a:endParaRPr lang="en-US" sz="1600" b="1" kern="1200" dirty="0"/>
        </a:p>
        <a:p>
          <a:pPr marL="114300" lvl="1" indent="-114300" algn="l" defTabSz="622300" rtl="0">
            <a:lnSpc>
              <a:spcPct val="90000"/>
            </a:lnSpc>
            <a:spcBef>
              <a:spcPct val="0"/>
            </a:spcBef>
            <a:spcAft>
              <a:spcPct val="15000"/>
            </a:spcAft>
            <a:buChar char="•"/>
          </a:pPr>
          <a:r>
            <a:rPr lang="en-US" sz="1400" kern="1200" dirty="0"/>
            <a:t>GAs do not receive vacation other than university breaks and holidays</a:t>
          </a:r>
        </a:p>
      </dsp:txBody>
      <dsp:txXfrm>
        <a:off x="4227156" y="738020"/>
        <a:ext cx="1710528" cy="3049922"/>
      </dsp:txXfrm>
    </dsp:sp>
    <dsp:sp modelId="{1176D65D-AB75-498B-B7CE-B57E395B0BFB}">
      <dsp:nvSpPr>
        <dsp:cNvPr id="0" name=""/>
        <dsp:cNvSpPr/>
      </dsp:nvSpPr>
      <dsp:spPr>
        <a:xfrm>
          <a:off x="5808136" y="106360"/>
          <a:ext cx="2419052" cy="4313242"/>
        </a:xfrm>
        <a:prstGeom prst="ellipse">
          <a:avLst/>
        </a:prstGeom>
        <a:solidFill>
          <a:schemeClr val="accent6">
            <a:lumMod val="60000"/>
            <a:lumOff val="40000"/>
            <a:alpha val="49804"/>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txBody>
        <a:bodyPr spcFirstLastPara="0" vert="horz" wrap="square" lIns="133129" tIns="17780" rIns="133129" bIns="17780" numCol="1" spcCol="1270" anchor="ctr" anchorCtr="1">
          <a:noAutofit/>
        </a:bodyPr>
        <a:lstStyle/>
        <a:p>
          <a:pPr marL="0" lvl="0" indent="0" algn="ctr" defTabSz="844550" rtl="0">
            <a:lnSpc>
              <a:spcPct val="90000"/>
            </a:lnSpc>
            <a:spcBef>
              <a:spcPct val="0"/>
            </a:spcBef>
            <a:spcAft>
              <a:spcPct val="35000"/>
            </a:spcAft>
            <a:buNone/>
          </a:pPr>
          <a:r>
            <a:rPr lang="en-US" sz="1900" kern="1200" dirty="0"/>
            <a:t>Tax requirements</a:t>
          </a:r>
        </a:p>
        <a:p>
          <a:pPr marL="114300" lvl="1" indent="-114300" algn="l" defTabSz="622300" rtl="0">
            <a:lnSpc>
              <a:spcPct val="90000"/>
            </a:lnSpc>
            <a:spcBef>
              <a:spcPct val="0"/>
            </a:spcBef>
            <a:spcAft>
              <a:spcPct val="15000"/>
            </a:spcAft>
            <a:buChar char="•"/>
          </a:pPr>
          <a:r>
            <a:rPr lang="en-US" sz="1400" kern="1200" dirty="0"/>
            <a:t>Federal and Michigan (I-9 &amp; W-4 forms)</a:t>
          </a:r>
        </a:p>
        <a:p>
          <a:pPr marL="114300" lvl="1" indent="-114300" algn="l" defTabSz="622300" rtl="0">
            <a:lnSpc>
              <a:spcPct val="90000"/>
            </a:lnSpc>
            <a:spcBef>
              <a:spcPct val="0"/>
            </a:spcBef>
            <a:spcAft>
              <a:spcPct val="15000"/>
            </a:spcAft>
            <a:buChar char="•"/>
          </a:pPr>
          <a:r>
            <a:rPr lang="en-US" sz="1400" kern="1200" dirty="0"/>
            <a:t>GAs must file a city tax form if working in GR, Muskegon, Detroit, regardless of residence</a:t>
          </a:r>
        </a:p>
        <a:p>
          <a:pPr marL="114300" lvl="1" indent="-114300" algn="l" defTabSz="622300" rtl="0">
            <a:lnSpc>
              <a:spcPct val="90000"/>
            </a:lnSpc>
            <a:spcBef>
              <a:spcPct val="0"/>
            </a:spcBef>
            <a:spcAft>
              <a:spcPct val="15000"/>
            </a:spcAft>
            <a:buChar char="•"/>
          </a:pPr>
          <a:r>
            <a:rPr lang="en-US" sz="1400" kern="1200" dirty="0"/>
            <a:t>Tuition waiver is taxable income if assignment is not research or teaching</a:t>
          </a:r>
        </a:p>
      </dsp:txBody>
      <dsp:txXfrm>
        <a:off x="6162398" y="738020"/>
        <a:ext cx="1710528" cy="304992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211821-33EC-4474-98FD-55ABC1D9BE2A}">
      <dsp:nvSpPr>
        <dsp:cNvPr id="0" name=""/>
        <dsp:cNvSpPr/>
      </dsp:nvSpPr>
      <dsp:spPr>
        <a:xfrm>
          <a:off x="1477" y="619"/>
          <a:ext cx="9141044" cy="2493565"/>
        </a:xfrm>
        <a:prstGeom prst="roundRect">
          <a:avLst>
            <a:gd name="adj" fmla="val 10000"/>
          </a:avLst>
        </a:prstGeom>
        <a:solidFill>
          <a:srgbClr val="FFC0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Today’s Orientation</a:t>
          </a:r>
        </a:p>
      </dsp:txBody>
      <dsp:txXfrm>
        <a:off x="74511" y="73653"/>
        <a:ext cx="8994976" cy="2347497"/>
      </dsp:txXfrm>
    </dsp:sp>
    <dsp:sp modelId="{7A8F115E-9E25-4F71-9A48-8C57F226ADE7}">
      <dsp:nvSpPr>
        <dsp:cNvPr id="0" name=""/>
        <dsp:cNvSpPr/>
      </dsp:nvSpPr>
      <dsp:spPr>
        <a:xfrm>
          <a:off x="1477" y="2738215"/>
          <a:ext cx="2149822" cy="2493565"/>
        </a:xfrm>
        <a:prstGeom prst="roundRect">
          <a:avLst>
            <a:gd name="adj" fmla="val 10000"/>
          </a:avLst>
        </a:prstGeom>
        <a:solidFill>
          <a:srgbClr val="33CC33"/>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GA Benefits &amp; Responsibilities</a:t>
          </a:r>
        </a:p>
      </dsp:txBody>
      <dsp:txXfrm>
        <a:off x="64443" y="2801181"/>
        <a:ext cx="2023890" cy="2367633"/>
      </dsp:txXfrm>
    </dsp:sp>
    <dsp:sp modelId="{3A929FED-F5A9-4767-85C0-F49742EB7DC2}">
      <dsp:nvSpPr>
        <dsp:cNvPr id="0" name=""/>
        <dsp:cNvSpPr/>
      </dsp:nvSpPr>
      <dsp:spPr>
        <a:xfrm>
          <a:off x="2331885" y="2738215"/>
          <a:ext cx="2149822" cy="2493565"/>
        </a:xfrm>
        <a:prstGeom prst="roundRect">
          <a:avLst>
            <a:gd name="adj" fmla="val 10000"/>
          </a:avLst>
        </a:prstGeom>
        <a:solidFill>
          <a:schemeClr val="accent2">
            <a:lumMod val="75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The GA Experience</a:t>
          </a:r>
        </a:p>
      </dsp:txBody>
      <dsp:txXfrm>
        <a:off x="2394851" y="2801181"/>
        <a:ext cx="2023890" cy="2367633"/>
      </dsp:txXfrm>
    </dsp:sp>
    <dsp:sp modelId="{051368AF-532B-4CB7-959E-054284A90CED}">
      <dsp:nvSpPr>
        <dsp:cNvPr id="0" name=""/>
        <dsp:cNvSpPr/>
      </dsp:nvSpPr>
      <dsp:spPr>
        <a:xfrm>
          <a:off x="6994177" y="2738834"/>
          <a:ext cx="2149822" cy="2493565"/>
        </a:xfrm>
        <a:prstGeom prst="roundRect">
          <a:avLst>
            <a:gd name="adj" fmla="val 10000"/>
          </a:avLst>
        </a:prstGeom>
        <a:solidFill>
          <a:srgbClr val="7030A0">
            <a:alpha val="50000"/>
          </a:srgb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University Policies</a:t>
          </a:r>
        </a:p>
      </dsp:txBody>
      <dsp:txXfrm>
        <a:off x="7057143" y="2801800"/>
        <a:ext cx="2023890" cy="2367633"/>
      </dsp:txXfrm>
    </dsp:sp>
    <dsp:sp modelId="{16ECCF39-C00A-4E9E-8009-4B3D9EDD2667}">
      <dsp:nvSpPr>
        <dsp:cNvPr id="0" name=""/>
        <dsp:cNvSpPr/>
      </dsp:nvSpPr>
      <dsp:spPr>
        <a:xfrm>
          <a:off x="4648211" y="2666999"/>
          <a:ext cx="2149822" cy="2493565"/>
        </a:xfrm>
        <a:prstGeom prst="roundRect">
          <a:avLst>
            <a:gd name="adj" fmla="val 10000"/>
          </a:avLst>
        </a:prstGeom>
        <a:solidFill>
          <a:srgbClr val="B41827"/>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Do’s &amp; Don’ts: Policies &amp; Procedures</a:t>
          </a:r>
        </a:p>
      </dsp:txBody>
      <dsp:txXfrm>
        <a:off x="4711177" y="2729965"/>
        <a:ext cx="2023890" cy="236763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F10FB3-68D5-488B-9734-1644407B51D1}">
      <dsp:nvSpPr>
        <dsp:cNvPr id="0" name=""/>
        <dsp:cNvSpPr/>
      </dsp:nvSpPr>
      <dsp:spPr>
        <a:xfrm>
          <a:off x="152410" y="913013"/>
          <a:ext cx="3395224" cy="340993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t>Participate in unit orientation</a:t>
          </a:r>
        </a:p>
        <a:p>
          <a:pPr marL="171450" lvl="1" indent="-171450" algn="l" defTabSz="711200" rtl="0">
            <a:lnSpc>
              <a:spcPct val="90000"/>
            </a:lnSpc>
            <a:spcBef>
              <a:spcPct val="0"/>
            </a:spcBef>
            <a:spcAft>
              <a:spcPct val="15000"/>
            </a:spcAft>
            <a:buChar char="•"/>
          </a:pPr>
          <a:r>
            <a:rPr lang="en-US" sz="1600" kern="1200" dirty="0"/>
            <a:t>Meet &amp; greet staff/faculty</a:t>
          </a:r>
        </a:p>
        <a:p>
          <a:pPr marL="171450" lvl="1" indent="-171450" algn="l" defTabSz="711200" rtl="0">
            <a:lnSpc>
              <a:spcPct val="90000"/>
            </a:lnSpc>
            <a:spcBef>
              <a:spcPct val="0"/>
            </a:spcBef>
            <a:spcAft>
              <a:spcPct val="15000"/>
            </a:spcAft>
            <a:buChar char="•"/>
          </a:pPr>
          <a:r>
            <a:rPr lang="en-US" sz="1600" kern="1200" dirty="0"/>
            <a:t>Prevents confusion and provides for a good start</a:t>
          </a:r>
        </a:p>
        <a:p>
          <a:pPr marL="171450" lvl="1" indent="-171450" algn="l" defTabSz="711200" rtl="0">
            <a:lnSpc>
              <a:spcPct val="90000"/>
            </a:lnSpc>
            <a:spcBef>
              <a:spcPct val="0"/>
            </a:spcBef>
            <a:spcAft>
              <a:spcPct val="15000"/>
            </a:spcAft>
            <a:buChar char="•"/>
          </a:pPr>
          <a:r>
            <a:rPr lang="en-US" sz="1600" kern="1200" dirty="0"/>
            <a:t>Gain information regarding your job responsibilities and assignments</a:t>
          </a:r>
        </a:p>
        <a:p>
          <a:pPr marL="171450" lvl="1" indent="-171450" algn="l" defTabSz="711200" rtl="0">
            <a:lnSpc>
              <a:spcPct val="90000"/>
            </a:lnSpc>
            <a:spcBef>
              <a:spcPct val="0"/>
            </a:spcBef>
            <a:spcAft>
              <a:spcPct val="15000"/>
            </a:spcAft>
            <a:buChar char="•"/>
          </a:pPr>
          <a:r>
            <a:rPr lang="en-US" sz="1600" kern="1200" dirty="0"/>
            <a:t>Learn your rights and what’s expected of you in the position</a:t>
          </a:r>
        </a:p>
      </dsp:txBody>
      <dsp:txXfrm>
        <a:off x="230882" y="991485"/>
        <a:ext cx="3238280" cy="2522286"/>
      </dsp:txXfrm>
    </dsp:sp>
    <dsp:sp modelId="{2756CCA0-B5F0-4296-990A-DBD8D945B3ED}">
      <dsp:nvSpPr>
        <dsp:cNvPr id="0" name=""/>
        <dsp:cNvSpPr/>
      </dsp:nvSpPr>
      <dsp:spPr>
        <a:xfrm>
          <a:off x="2034149" y="1915194"/>
          <a:ext cx="3562847" cy="3562847"/>
        </a:xfrm>
        <a:prstGeom prst="leftCircularArrow">
          <a:avLst>
            <a:gd name="adj1" fmla="val 2425"/>
            <a:gd name="adj2" fmla="val 293426"/>
            <a:gd name="adj3" fmla="val 2071886"/>
            <a:gd name="adj4" fmla="val 9027439"/>
            <a:gd name="adj5" fmla="val 2830"/>
          </a:avLst>
        </a:prstGeom>
        <a:solidFill>
          <a:schemeClr val="accent1">
            <a:tint val="60000"/>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0F4E0D6-A888-4E34-8783-F2786245EB92}">
      <dsp:nvSpPr>
        <dsp:cNvPr id="0" name=""/>
        <dsp:cNvSpPr/>
      </dsp:nvSpPr>
      <dsp:spPr>
        <a:xfrm>
          <a:off x="838207" y="3656212"/>
          <a:ext cx="3017977" cy="1200150"/>
        </a:xfrm>
        <a:prstGeom prst="roundRect">
          <a:avLst>
            <a:gd name="adj" fmla="val 10000"/>
          </a:avLst>
        </a:prstGeom>
        <a:solidFill>
          <a:schemeClr val="accent2">
            <a:lumMod val="7500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rtl="0">
            <a:lnSpc>
              <a:spcPct val="90000"/>
            </a:lnSpc>
            <a:spcBef>
              <a:spcPct val="0"/>
            </a:spcBef>
            <a:spcAft>
              <a:spcPct val="35000"/>
            </a:spcAft>
            <a:buNone/>
          </a:pPr>
          <a:r>
            <a:rPr lang="en-US" sz="2400" b="1" kern="1200" dirty="0"/>
            <a:t>Importance of going through orientation</a:t>
          </a:r>
        </a:p>
      </dsp:txBody>
      <dsp:txXfrm>
        <a:off x="873358" y="3691363"/>
        <a:ext cx="2947675" cy="1129848"/>
      </dsp:txXfrm>
    </dsp:sp>
    <dsp:sp modelId="{32A76247-2528-47EF-BD3C-D629D4E601FB}">
      <dsp:nvSpPr>
        <dsp:cNvPr id="0" name=""/>
        <dsp:cNvSpPr/>
      </dsp:nvSpPr>
      <dsp:spPr>
        <a:xfrm>
          <a:off x="4320540" y="1297834"/>
          <a:ext cx="3395224" cy="311706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t>What have previous GA experiences been like?</a:t>
          </a:r>
        </a:p>
        <a:p>
          <a:pPr marL="171450" lvl="1" indent="-171450" algn="l" defTabSz="711200" rtl="0">
            <a:lnSpc>
              <a:spcPct val="90000"/>
            </a:lnSpc>
            <a:spcBef>
              <a:spcPct val="0"/>
            </a:spcBef>
            <a:spcAft>
              <a:spcPct val="15000"/>
            </a:spcAft>
            <a:buChar char="•"/>
          </a:pPr>
          <a:r>
            <a:rPr lang="en-US" sz="1600" kern="1200" dirty="0"/>
            <a:t>How will I be evaluated – methodology &amp; frequency?</a:t>
          </a:r>
        </a:p>
        <a:p>
          <a:pPr marL="171450" lvl="1" indent="-171450" algn="l" defTabSz="711200" rtl="0">
            <a:lnSpc>
              <a:spcPct val="90000"/>
            </a:lnSpc>
            <a:spcBef>
              <a:spcPct val="0"/>
            </a:spcBef>
            <a:spcAft>
              <a:spcPct val="15000"/>
            </a:spcAft>
            <a:buChar char="•"/>
          </a:pPr>
          <a:r>
            <a:rPr lang="en-US" sz="1600" kern="1200" dirty="0"/>
            <a:t>Could this GA position be renewed?</a:t>
          </a:r>
        </a:p>
        <a:p>
          <a:pPr marL="171450" lvl="1" indent="-171450" algn="l" defTabSz="711200" rtl="0">
            <a:lnSpc>
              <a:spcPct val="90000"/>
            </a:lnSpc>
            <a:spcBef>
              <a:spcPct val="0"/>
            </a:spcBef>
            <a:spcAft>
              <a:spcPct val="15000"/>
            </a:spcAft>
            <a:buChar char="•"/>
          </a:pPr>
          <a:r>
            <a:rPr lang="en-US" sz="1600" kern="1200" dirty="0"/>
            <a:t>How are complaints &amp; grievances resolved?</a:t>
          </a:r>
        </a:p>
      </dsp:txBody>
      <dsp:txXfrm>
        <a:off x="4392272" y="2037509"/>
        <a:ext cx="3251760" cy="2305662"/>
      </dsp:txXfrm>
    </dsp:sp>
    <dsp:sp modelId="{9F13FC0B-8D7F-48C1-86A8-5F9E8ECFCDC5}">
      <dsp:nvSpPr>
        <dsp:cNvPr id="0" name=""/>
        <dsp:cNvSpPr/>
      </dsp:nvSpPr>
      <dsp:spPr>
        <a:xfrm>
          <a:off x="5075034" y="856118"/>
          <a:ext cx="3017977" cy="1200150"/>
        </a:xfrm>
        <a:prstGeom prst="roundRect">
          <a:avLst>
            <a:gd name="adj" fmla="val 10000"/>
          </a:avLst>
        </a:prstGeom>
        <a:solidFill>
          <a:schemeClr val="accent2">
            <a:lumMod val="7500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rtl="0">
            <a:lnSpc>
              <a:spcPct val="90000"/>
            </a:lnSpc>
            <a:spcBef>
              <a:spcPct val="0"/>
            </a:spcBef>
            <a:spcAft>
              <a:spcPct val="35000"/>
            </a:spcAft>
            <a:buNone/>
          </a:pPr>
          <a:r>
            <a:rPr lang="en-US" sz="2400" b="1" kern="1200" dirty="0"/>
            <a:t>Ask questions…</a:t>
          </a:r>
        </a:p>
      </dsp:txBody>
      <dsp:txXfrm>
        <a:off x="5110185" y="891269"/>
        <a:ext cx="2947675" cy="112984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9.xml><?xml version="1.0" encoding="utf-8"?>
<dgm:layoutDef xmlns:dgm="http://schemas.openxmlformats.org/drawingml/2006/diagram" xmlns:a="http://schemas.openxmlformats.org/drawingml/2006/main" uniqueId="urn:microsoft.com/office/officeart/2005/8/layout/bList2#3">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1.xml><?xml version="1.0" encoding="utf-8"?>
<dgm:layoutDef xmlns:dgm="http://schemas.openxmlformats.org/drawingml/2006/diagram" xmlns:a="http://schemas.openxmlformats.org/drawingml/2006/main" uniqueId="urn:microsoft.com/office/officeart/2005/8/layout/bList2#4">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F94D7F0-4E43-43A4-B2CB-D848BF54DC6E}" type="datetimeFigureOut">
              <a:rPr lang="en-US" smtClean="0"/>
              <a:t>8/19/2021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88C7D0-19A9-4ABD-95A3-5529E214D046}" type="slidenum">
              <a:rPr lang="en-US" smtClean="0"/>
              <a:t>‹#›</a:t>
            </a:fld>
            <a:endParaRPr lang="en-US" dirty="0"/>
          </a:p>
        </p:txBody>
      </p:sp>
    </p:spTree>
    <p:extLst>
      <p:ext uri="{BB962C8B-B14F-4D97-AF65-F5344CB8AC3E}">
        <p14:creationId xmlns:p14="http://schemas.microsoft.com/office/powerpoint/2010/main" val="4253179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E9FB10-B841-4117-B3B0-ABAEE408929C}" type="datetimeFigureOut">
              <a:rPr lang="en-US" smtClean="0"/>
              <a:pPr/>
              <a:t>8/19/2021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C2E32F-5244-4964-812F-0F5ECF78A9F4}" type="slidenum">
              <a:rPr lang="en-US" smtClean="0"/>
              <a:pPr/>
              <a:t>‹#›</a:t>
            </a:fld>
            <a:endParaRPr lang="en-US" dirty="0"/>
          </a:p>
        </p:txBody>
      </p:sp>
    </p:spTree>
    <p:extLst>
      <p:ext uri="{BB962C8B-B14F-4D97-AF65-F5344CB8AC3E}">
        <p14:creationId xmlns:p14="http://schemas.microsoft.com/office/powerpoint/2010/main" val="3773002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C2E32F-5244-4964-812F-0F5ECF78A9F4}" type="slidenum">
              <a:rPr lang="en-US" smtClean="0"/>
              <a:pPr/>
              <a:t>1</a:t>
            </a:fld>
            <a:endParaRPr lang="en-US" dirty="0"/>
          </a:p>
        </p:txBody>
      </p:sp>
    </p:spTree>
    <p:extLst>
      <p:ext uri="{BB962C8B-B14F-4D97-AF65-F5344CB8AC3E}">
        <p14:creationId xmlns:p14="http://schemas.microsoft.com/office/powerpoint/2010/main" val="2011375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C2E32F-5244-4964-812F-0F5ECF78A9F4}" type="slidenum">
              <a:rPr lang="en-US" smtClean="0"/>
              <a:pPr/>
              <a:t>11</a:t>
            </a:fld>
            <a:endParaRPr lang="en-US" dirty="0"/>
          </a:p>
        </p:txBody>
      </p:sp>
    </p:spTree>
    <p:extLst>
      <p:ext uri="{BB962C8B-B14F-4D97-AF65-F5344CB8AC3E}">
        <p14:creationId xmlns:p14="http://schemas.microsoft.com/office/powerpoint/2010/main" val="1730074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C2E32F-5244-4964-812F-0F5ECF78A9F4}" type="slidenum">
              <a:rPr lang="en-US" smtClean="0"/>
              <a:pPr/>
              <a:t>12</a:t>
            </a:fld>
            <a:endParaRPr lang="en-US" dirty="0"/>
          </a:p>
        </p:txBody>
      </p:sp>
    </p:spTree>
    <p:extLst>
      <p:ext uri="{BB962C8B-B14F-4D97-AF65-F5344CB8AC3E}">
        <p14:creationId xmlns:p14="http://schemas.microsoft.com/office/powerpoint/2010/main" val="4124588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C2E32F-5244-4964-812F-0F5ECF78A9F4}" type="slidenum">
              <a:rPr lang="en-US" smtClean="0"/>
              <a:pPr/>
              <a:t>13</a:t>
            </a:fld>
            <a:endParaRPr lang="en-US" dirty="0"/>
          </a:p>
        </p:txBody>
      </p:sp>
    </p:spTree>
    <p:extLst>
      <p:ext uri="{BB962C8B-B14F-4D97-AF65-F5344CB8AC3E}">
        <p14:creationId xmlns:p14="http://schemas.microsoft.com/office/powerpoint/2010/main" val="981342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C2E32F-5244-4964-812F-0F5ECF78A9F4}" type="slidenum">
              <a:rPr lang="en-US" smtClean="0"/>
              <a:pPr/>
              <a:t>14</a:t>
            </a:fld>
            <a:endParaRPr lang="en-US" dirty="0"/>
          </a:p>
        </p:txBody>
      </p:sp>
    </p:spTree>
    <p:extLst>
      <p:ext uri="{BB962C8B-B14F-4D97-AF65-F5344CB8AC3E}">
        <p14:creationId xmlns:p14="http://schemas.microsoft.com/office/powerpoint/2010/main" val="81992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C2E32F-5244-4964-812F-0F5ECF78A9F4}" type="slidenum">
              <a:rPr lang="en-US" smtClean="0"/>
              <a:pPr/>
              <a:t>15</a:t>
            </a:fld>
            <a:endParaRPr lang="en-US" dirty="0"/>
          </a:p>
        </p:txBody>
      </p:sp>
    </p:spTree>
    <p:extLst>
      <p:ext uri="{BB962C8B-B14F-4D97-AF65-F5344CB8AC3E}">
        <p14:creationId xmlns:p14="http://schemas.microsoft.com/office/powerpoint/2010/main" val="547930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C2E32F-5244-4964-812F-0F5ECF78A9F4}" type="slidenum">
              <a:rPr lang="en-US" smtClean="0"/>
              <a:pPr/>
              <a:t>16</a:t>
            </a:fld>
            <a:endParaRPr lang="en-US" dirty="0"/>
          </a:p>
        </p:txBody>
      </p:sp>
    </p:spTree>
    <p:extLst>
      <p:ext uri="{BB962C8B-B14F-4D97-AF65-F5344CB8AC3E}">
        <p14:creationId xmlns:p14="http://schemas.microsoft.com/office/powerpoint/2010/main" val="1065484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C2E32F-5244-4964-812F-0F5ECF78A9F4}" type="slidenum">
              <a:rPr lang="en-US" smtClean="0"/>
              <a:pPr/>
              <a:t>17</a:t>
            </a:fld>
            <a:endParaRPr lang="en-US" dirty="0"/>
          </a:p>
        </p:txBody>
      </p:sp>
    </p:spTree>
    <p:extLst>
      <p:ext uri="{BB962C8B-B14F-4D97-AF65-F5344CB8AC3E}">
        <p14:creationId xmlns:p14="http://schemas.microsoft.com/office/powerpoint/2010/main" val="3855840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C2E32F-5244-4964-812F-0F5ECF78A9F4}" type="slidenum">
              <a:rPr lang="en-US" smtClean="0"/>
              <a:pPr/>
              <a:t>18</a:t>
            </a:fld>
            <a:endParaRPr lang="en-US" dirty="0"/>
          </a:p>
        </p:txBody>
      </p:sp>
    </p:spTree>
    <p:extLst>
      <p:ext uri="{BB962C8B-B14F-4D97-AF65-F5344CB8AC3E}">
        <p14:creationId xmlns:p14="http://schemas.microsoft.com/office/powerpoint/2010/main" val="584481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C2E32F-5244-4964-812F-0F5ECF78A9F4}" type="slidenum">
              <a:rPr lang="en-US" smtClean="0"/>
              <a:pPr/>
              <a:t>19</a:t>
            </a:fld>
            <a:endParaRPr lang="en-US" dirty="0"/>
          </a:p>
        </p:txBody>
      </p:sp>
    </p:spTree>
    <p:extLst>
      <p:ext uri="{BB962C8B-B14F-4D97-AF65-F5344CB8AC3E}">
        <p14:creationId xmlns:p14="http://schemas.microsoft.com/office/powerpoint/2010/main" val="5488715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C2E32F-5244-4964-812F-0F5ECF78A9F4}" type="slidenum">
              <a:rPr lang="en-US" smtClean="0"/>
              <a:pPr/>
              <a:t>22</a:t>
            </a:fld>
            <a:endParaRPr lang="en-US" dirty="0"/>
          </a:p>
        </p:txBody>
      </p:sp>
    </p:spTree>
    <p:extLst>
      <p:ext uri="{BB962C8B-B14F-4D97-AF65-F5344CB8AC3E}">
        <p14:creationId xmlns:p14="http://schemas.microsoft.com/office/powerpoint/2010/main" val="1525016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C2E32F-5244-4964-812F-0F5ECF78A9F4}" type="slidenum">
              <a:rPr lang="en-US" smtClean="0"/>
              <a:pPr/>
              <a:t>2</a:t>
            </a:fld>
            <a:endParaRPr lang="en-US" dirty="0"/>
          </a:p>
        </p:txBody>
      </p:sp>
    </p:spTree>
    <p:extLst>
      <p:ext uri="{BB962C8B-B14F-4D97-AF65-F5344CB8AC3E}">
        <p14:creationId xmlns:p14="http://schemas.microsoft.com/office/powerpoint/2010/main" val="2183831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C2E32F-5244-4964-812F-0F5ECF78A9F4}" type="slidenum">
              <a:rPr lang="en-US" smtClean="0"/>
              <a:pPr/>
              <a:t>23</a:t>
            </a:fld>
            <a:endParaRPr lang="en-US" dirty="0"/>
          </a:p>
        </p:txBody>
      </p:sp>
    </p:spTree>
    <p:extLst>
      <p:ext uri="{BB962C8B-B14F-4D97-AF65-F5344CB8AC3E}">
        <p14:creationId xmlns:p14="http://schemas.microsoft.com/office/powerpoint/2010/main" val="10142656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C2E32F-5244-4964-812F-0F5ECF78A9F4}" type="slidenum">
              <a:rPr lang="en-US" smtClean="0"/>
              <a:pPr/>
              <a:t>24</a:t>
            </a:fld>
            <a:endParaRPr lang="en-US" dirty="0"/>
          </a:p>
        </p:txBody>
      </p:sp>
    </p:spTree>
    <p:extLst>
      <p:ext uri="{BB962C8B-B14F-4D97-AF65-F5344CB8AC3E}">
        <p14:creationId xmlns:p14="http://schemas.microsoft.com/office/powerpoint/2010/main" val="156392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C2E32F-5244-4964-812F-0F5ECF78A9F4}" type="slidenum">
              <a:rPr lang="en-US" smtClean="0"/>
              <a:pPr/>
              <a:t>25</a:t>
            </a:fld>
            <a:endParaRPr lang="en-US" dirty="0"/>
          </a:p>
        </p:txBody>
      </p:sp>
    </p:spTree>
    <p:extLst>
      <p:ext uri="{BB962C8B-B14F-4D97-AF65-F5344CB8AC3E}">
        <p14:creationId xmlns:p14="http://schemas.microsoft.com/office/powerpoint/2010/main" val="1177502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C2E32F-5244-4964-812F-0F5ECF78A9F4}" type="slidenum">
              <a:rPr lang="en-US" smtClean="0"/>
              <a:pPr/>
              <a:t>26</a:t>
            </a:fld>
            <a:endParaRPr lang="en-US" dirty="0"/>
          </a:p>
        </p:txBody>
      </p:sp>
    </p:spTree>
    <p:extLst>
      <p:ext uri="{BB962C8B-B14F-4D97-AF65-F5344CB8AC3E}">
        <p14:creationId xmlns:p14="http://schemas.microsoft.com/office/powerpoint/2010/main" val="39137733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C2E32F-5244-4964-812F-0F5ECF78A9F4}" type="slidenum">
              <a:rPr lang="en-US" smtClean="0"/>
              <a:pPr/>
              <a:t>27</a:t>
            </a:fld>
            <a:endParaRPr lang="en-US" dirty="0"/>
          </a:p>
        </p:txBody>
      </p:sp>
    </p:spTree>
    <p:extLst>
      <p:ext uri="{BB962C8B-B14F-4D97-AF65-F5344CB8AC3E}">
        <p14:creationId xmlns:p14="http://schemas.microsoft.com/office/powerpoint/2010/main" val="39137733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C2E32F-5244-4964-812F-0F5ECF78A9F4}" type="slidenum">
              <a:rPr lang="en-US" smtClean="0"/>
              <a:pPr/>
              <a:t>28</a:t>
            </a:fld>
            <a:endParaRPr lang="en-US" dirty="0"/>
          </a:p>
        </p:txBody>
      </p:sp>
    </p:spTree>
    <p:extLst>
      <p:ext uri="{BB962C8B-B14F-4D97-AF65-F5344CB8AC3E}">
        <p14:creationId xmlns:p14="http://schemas.microsoft.com/office/powerpoint/2010/main" val="6657360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C2E32F-5244-4964-812F-0F5ECF78A9F4}" type="slidenum">
              <a:rPr lang="en-US" smtClean="0"/>
              <a:pPr/>
              <a:t>29</a:t>
            </a:fld>
            <a:endParaRPr lang="en-US" dirty="0"/>
          </a:p>
        </p:txBody>
      </p:sp>
    </p:spTree>
    <p:extLst>
      <p:ext uri="{BB962C8B-B14F-4D97-AF65-F5344CB8AC3E}">
        <p14:creationId xmlns:p14="http://schemas.microsoft.com/office/powerpoint/2010/main" val="26014779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C2E32F-5244-4964-812F-0F5ECF78A9F4}" type="slidenum">
              <a:rPr lang="en-US" smtClean="0"/>
              <a:pPr/>
              <a:t>30</a:t>
            </a:fld>
            <a:endParaRPr lang="en-US" dirty="0"/>
          </a:p>
        </p:txBody>
      </p:sp>
    </p:spTree>
    <p:extLst>
      <p:ext uri="{BB962C8B-B14F-4D97-AF65-F5344CB8AC3E}">
        <p14:creationId xmlns:p14="http://schemas.microsoft.com/office/powerpoint/2010/main" val="13232697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C2E32F-5244-4964-812F-0F5ECF78A9F4}" type="slidenum">
              <a:rPr lang="en-US" smtClean="0"/>
              <a:pPr/>
              <a:t>31</a:t>
            </a:fld>
            <a:endParaRPr lang="en-US" dirty="0"/>
          </a:p>
        </p:txBody>
      </p:sp>
    </p:spTree>
    <p:extLst>
      <p:ext uri="{BB962C8B-B14F-4D97-AF65-F5344CB8AC3E}">
        <p14:creationId xmlns:p14="http://schemas.microsoft.com/office/powerpoint/2010/main" val="32108884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C2E32F-5244-4964-812F-0F5ECF78A9F4}" type="slidenum">
              <a:rPr lang="en-US" smtClean="0"/>
              <a:pPr/>
              <a:t>42</a:t>
            </a:fld>
            <a:endParaRPr lang="en-US" dirty="0"/>
          </a:p>
        </p:txBody>
      </p:sp>
    </p:spTree>
    <p:extLst>
      <p:ext uri="{BB962C8B-B14F-4D97-AF65-F5344CB8AC3E}">
        <p14:creationId xmlns:p14="http://schemas.microsoft.com/office/powerpoint/2010/main" val="192796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C2E32F-5244-4964-812F-0F5ECF78A9F4}" type="slidenum">
              <a:rPr lang="en-US" smtClean="0"/>
              <a:pPr/>
              <a:t>4</a:t>
            </a:fld>
            <a:endParaRPr lang="en-US" dirty="0"/>
          </a:p>
        </p:txBody>
      </p:sp>
    </p:spTree>
    <p:extLst>
      <p:ext uri="{BB962C8B-B14F-4D97-AF65-F5344CB8AC3E}">
        <p14:creationId xmlns:p14="http://schemas.microsoft.com/office/powerpoint/2010/main" val="2661433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C2E32F-5244-4964-812F-0F5ECF78A9F4}" type="slidenum">
              <a:rPr lang="en-US" smtClean="0"/>
              <a:pPr/>
              <a:t>43</a:t>
            </a:fld>
            <a:endParaRPr lang="en-US" dirty="0"/>
          </a:p>
        </p:txBody>
      </p:sp>
    </p:spTree>
    <p:extLst>
      <p:ext uri="{BB962C8B-B14F-4D97-AF65-F5344CB8AC3E}">
        <p14:creationId xmlns:p14="http://schemas.microsoft.com/office/powerpoint/2010/main" val="67125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C2E32F-5244-4964-812F-0F5ECF78A9F4}" type="slidenum">
              <a:rPr lang="en-US" smtClean="0"/>
              <a:pPr/>
              <a:t>5</a:t>
            </a:fld>
            <a:endParaRPr lang="en-US" dirty="0"/>
          </a:p>
        </p:txBody>
      </p:sp>
    </p:spTree>
    <p:extLst>
      <p:ext uri="{BB962C8B-B14F-4D97-AF65-F5344CB8AC3E}">
        <p14:creationId xmlns:p14="http://schemas.microsoft.com/office/powerpoint/2010/main" val="1386396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C2E32F-5244-4964-812F-0F5ECF78A9F4}" type="slidenum">
              <a:rPr lang="en-US" smtClean="0"/>
              <a:pPr/>
              <a:t>6</a:t>
            </a:fld>
            <a:endParaRPr lang="en-US" dirty="0"/>
          </a:p>
        </p:txBody>
      </p:sp>
    </p:spTree>
    <p:extLst>
      <p:ext uri="{BB962C8B-B14F-4D97-AF65-F5344CB8AC3E}">
        <p14:creationId xmlns:p14="http://schemas.microsoft.com/office/powerpoint/2010/main" val="3128205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C2E32F-5244-4964-812F-0F5ECF78A9F4}" type="slidenum">
              <a:rPr lang="en-US" smtClean="0"/>
              <a:pPr/>
              <a:t>7</a:t>
            </a:fld>
            <a:endParaRPr lang="en-US" dirty="0"/>
          </a:p>
        </p:txBody>
      </p:sp>
    </p:spTree>
    <p:extLst>
      <p:ext uri="{BB962C8B-B14F-4D97-AF65-F5344CB8AC3E}">
        <p14:creationId xmlns:p14="http://schemas.microsoft.com/office/powerpoint/2010/main" val="2358149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C2E32F-5244-4964-812F-0F5ECF78A9F4}" type="slidenum">
              <a:rPr lang="en-US" smtClean="0"/>
              <a:pPr/>
              <a:t>8</a:t>
            </a:fld>
            <a:endParaRPr lang="en-US" dirty="0"/>
          </a:p>
        </p:txBody>
      </p:sp>
    </p:spTree>
    <p:extLst>
      <p:ext uri="{BB962C8B-B14F-4D97-AF65-F5344CB8AC3E}">
        <p14:creationId xmlns:p14="http://schemas.microsoft.com/office/powerpoint/2010/main" val="3726761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C2E32F-5244-4964-812F-0F5ECF78A9F4}" type="slidenum">
              <a:rPr lang="en-US" smtClean="0"/>
              <a:pPr/>
              <a:t>9</a:t>
            </a:fld>
            <a:endParaRPr lang="en-US" dirty="0"/>
          </a:p>
        </p:txBody>
      </p:sp>
    </p:spTree>
    <p:extLst>
      <p:ext uri="{BB962C8B-B14F-4D97-AF65-F5344CB8AC3E}">
        <p14:creationId xmlns:p14="http://schemas.microsoft.com/office/powerpoint/2010/main" val="3618984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C2E32F-5244-4964-812F-0F5ECF78A9F4}" type="slidenum">
              <a:rPr lang="en-US" smtClean="0"/>
              <a:pPr/>
              <a:t>10</a:t>
            </a:fld>
            <a:endParaRPr lang="en-US" dirty="0"/>
          </a:p>
        </p:txBody>
      </p:sp>
    </p:spTree>
    <p:extLst>
      <p:ext uri="{BB962C8B-B14F-4D97-AF65-F5344CB8AC3E}">
        <p14:creationId xmlns:p14="http://schemas.microsoft.com/office/powerpoint/2010/main" val="392616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48D1AA6-FFF8-4C58-94CA-B8E564996275}" type="datetimeFigureOut">
              <a:rPr lang="en-US" smtClean="0"/>
              <a:pPr/>
              <a:t>8/19/2021</a:t>
            </a:fld>
            <a:endParaRPr lang="en-US" dirty="0"/>
          </a:p>
        </p:txBody>
      </p:sp>
      <p:sp>
        <p:nvSpPr>
          <p:cNvPr id="8" name="Slide Number Placeholder 7"/>
          <p:cNvSpPr>
            <a:spLocks noGrp="1"/>
          </p:cNvSpPr>
          <p:nvPr>
            <p:ph type="sldNum" sz="quarter" idx="11"/>
          </p:nvPr>
        </p:nvSpPr>
        <p:spPr/>
        <p:txBody>
          <a:bodyPr/>
          <a:lstStyle/>
          <a:p>
            <a:fld id="{73D2050A-DBA7-4F69-B9AA-E6ABBA55C32C}"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8D1AA6-FFF8-4C58-94CA-B8E564996275}" type="datetimeFigureOut">
              <a:rPr lang="en-US" smtClean="0"/>
              <a:pPr/>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2050A-DBA7-4F69-B9AA-E6ABBA55C32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8D1AA6-FFF8-4C58-94CA-B8E564996275}" type="datetimeFigureOut">
              <a:rPr lang="en-US" smtClean="0"/>
              <a:pPr/>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2050A-DBA7-4F69-B9AA-E6ABBA55C32C}"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924E9BDD-27AE-487D-92DF-041188226EEC}" type="datetimeFigureOut">
              <a:rPr lang="en-US" smtClean="0">
                <a:solidFill>
                  <a:srgbClr val="073E87"/>
                </a:solidFill>
              </a:rPr>
              <a:pPr/>
              <a:t>8/19/2021</a:t>
            </a:fld>
            <a:endParaRPr lang="en-US" dirty="0">
              <a:solidFill>
                <a:srgbClr val="073E87"/>
              </a:solidFill>
            </a:endParaRPr>
          </a:p>
        </p:txBody>
      </p:sp>
      <p:sp>
        <p:nvSpPr>
          <p:cNvPr id="6" name="Footer Placeholder 5"/>
          <p:cNvSpPr>
            <a:spLocks noGrp="1"/>
          </p:cNvSpPr>
          <p:nvPr>
            <p:ph type="ftr" sz="quarter" idx="11"/>
          </p:nvPr>
        </p:nvSpPr>
        <p:spPr/>
        <p:txBody>
          <a:bodyPr/>
          <a:lstStyle/>
          <a:p>
            <a:endParaRPr lang="en-US" dirty="0">
              <a:solidFill>
                <a:srgbClr val="073E87"/>
              </a:solidFill>
            </a:endParaRPr>
          </a:p>
        </p:txBody>
      </p:sp>
      <p:sp>
        <p:nvSpPr>
          <p:cNvPr id="7" name="Slide Number Placeholder 6"/>
          <p:cNvSpPr>
            <a:spLocks noGrp="1"/>
          </p:cNvSpPr>
          <p:nvPr>
            <p:ph type="sldNum" sz="quarter" idx="12"/>
          </p:nvPr>
        </p:nvSpPr>
        <p:spPr/>
        <p:txBody>
          <a:bodyPr/>
          <a:lstStyle/>
          <a:p>
            <a:fld id="{D6AFDD8D-F0BF-40F2-9FD7-B4B964FFF762}" type="slidenum">
              <a:rPr lang="en-US" smtClean="0">
                <a:solidFill>
                  <a:srgbClr val="073E87"/>
                </a:solidFill>
              </a:rPr>
              <a:pPr/>
              <a:t>‹#›</a:t>
            </a:fld>
            <a:endParaRPr lang="en-US" dirty="0">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7995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8D1AA6-FFF8-4C58-94CA-B8E564996275}" type="datetimeFigureOut">
              <a:rPr lang="en-US" smtClean="0"/>
              <a:pPr/>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2050A-DBA7-4F69-B9AA-E6ABBA55C32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8D1AA6-FFF8-4C58-94CA-B8E564996275}" type="datetimeFigureOut">
              <a:rPr lang="en-US" smtClean="0"/>
              <a:pPr/>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2050A-DBA7-4F69-B9AA-E6ABBA55C32C}" type="slidenum">
              <a:rPr lang="en-US" smtClean="0"/>
              <a:pPr/>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8D1AA6-FFF8-4C58-94CA-B8E564996275}" type="datetimeFigureOut">
              <a:rPr lang="en-US" smtClean="0"/>
              <a:pPr/>
              <a:t>8/19/2021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2050A-DBA7-4F69-B9AA-E6ABBA55C32C}" type="slidenum">
              <a:rPr lang="en-US" smtClean="0"/>
              <a:pPr/>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148D1AA6-FFF8-4C58-94CA-B8E564996275}" type="datetimeFigureOut">
              <a:rPr lang="en-US" smtClean="0"/>
              <a:pPr/>
              <a:t>8/19/2021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D2050A-DBA7-4F69-B9AA-E6ABBA55C32C}" type="slidenum">
              <a:rPr lang="en-US" smtClean="0"/>
              <a:pPr/>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8D1AA6-FFF8-4C58-94CA-B8E564996275}" type="datetimeFigureOut">
              <a:rPr lang="en-US" smtClean="0"/>
              <a:pPr/>
              <a:t>8/19/2021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D2050A-DBA7-4F69-B9AA-E6ABBA55C32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8D1AA6-FFF8-4C58-94CA-B8E564996275}" type="datetimeFigureOut">
              <a:rPr lang="en-US" smtClean="0"/>
              <a:pPr/>
              <a:t>8/19/2021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D2050A-DBA7-4F69-B9AA-E6ABBA55C32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8D1AA6-FFF8-4C58-94CA-B8E564996275}" type="datetimeFigureOut">
              <a:rPr lang="en-US" smtClean="0"/>
              <a:pPr/>
              <a:t>8/19/2021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2050A-DBA7-4F69-B9AA-E6ABBA55C32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8D1AA6-FFF8-4C58-94CA-B8E564996275}" type="datetimeFigureOut">
              <a:rPr lang="en-US" smtClean="0"/>
              <a:pPr/>
              <a:t>8/19/2021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2050A-DBA7-4F69-B9AA-E6ABBA55C32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48D1AA6-FFF8-4C58-94CA-B8E564996275}" type="datetimeFigureOut">
              <a:rPr lang="en-US" smtClean="0"/>
              <a:pPr/>
              <a:t>8/19/2021</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73D2050A-DBA7-4F69-B9AA-E6ABBA55C32C}"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Layout" Target="../diagrams/layout16.xml"/><Relationship Id="rId7" Type="http://schemas.openxmlformats.org/officeDocument/2006/relationships/diagramData" Target="../diagrams/data17.xml"/><Relationship Id="rId12" Type="http://schemas.openxmlformats.org/officeDocument/2006/relationships/image" Target="../media/image16.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xml.rels><?xml version="1.0" encoding="UTF-8" standalone="yes"?>
<Relationships xmlns="http://schemas.openxmlformats.org/package/2006/relationships"><Relationship Id="rId3" Type="http://schemas.openxmlformats.org/officeDocument/2006/relationships/hyperlink" Target="https://www.gvsu.edu/lakerstogether/current-students-29.htm" TargetMode="External"/><Relationship Id="rId2" Type="http://schemas.openxmlformats.org/officeDocument/2006/relationships/hyperlink" Target="https://www.gvsu.edu/lakerstogether/" TargetMode="External"/><Relationship Id="rId1" Type="http://schemas.openxmlformats.org/officeDocument/2006/relationships/slideLayout" Target="../slideLayouts/slideLayout12.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gvsu.edu/policies"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26.jpeg"/><Relationship Id="rId4" Type="http://schemas.openxmlformats.org/officeDocument/2006/relationships/image" Target="../media/image25.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Diagram 6"/>
          <p:cNvGraphicFramePr/>
          <p:nvPr/>
        </p:nvGraphicFramePr>
        <p:xfrm>
          <a:off x="762000" y="0"/>
          <a:ext cx="8001000" cy="321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ubtitle 2"/>
          <p:cNvSpPr>
            <a:spLocks noGrp="1"/>
          </p:cNvSpPr>
          <p:nvPr>
            <p:ph type="subTitle" idx="1"/>
          </p:nvPr>
        </p:nvSpPr>
        <p:spPr>
          <a:xfrm>
            <a:off x="1524000" y="3200400"/>
            <a:ext cx="6172200" cy="685800"/>
          </a:xfrm>
        </p:spPr>
        <p:txBody>
          <a:bodyPr>
            <a:noAutofit/>
          </a:bodyPr>
          <a:lstStyle/>
          <a:p>
            <a:pPr algn="ctr"/>
            <a:r>
              <a:rPr lang="en-US" sz="2400" b="1" dirty="0"/>
              <a:t>2021-22 Academic Year</a:t>
            </a:r>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43200" y="4343400"/>
            <a:ext cx="3657600" cy="1076165"/>
          </a:xfrm>
          <a:prstGeom prst="rect">
            <a:avLst/>
          </a:prstGeom>
        </p:spPr>
      </p:pic>
    </p:spTree>
    <p:extLst>
      <p:ext uri="{BB962C8B-B14F-4D97-AF65-F5344CB8AC3E}">
        <p14:creationId xmlns:p14="http://schemas.microsoft.com/office/powerpoint/2010/main" val="4272729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br>
              <a:rPr lang="en-US" sz="4400" dirty="0"/>
            </a:br>
            <a:r>
              <a:rPr lang="en-US" sz="4400" dirty="0"/>
              <a:t>Questions at this point?</a:t>
            </a:r>
          </a:p>
        </p:txBody>
      </p:sp>
      <p:sp>
        <p:nvSpPr>
          <p:cNvPr id="5" name="Text Placeholder 4"/>
          <p:cNvSpPr>
            <a:spLocks noGrp="1"/>
          </p:cNvSpPr>
          <p:nvPr>
            <p:ph type="body" idx="1"/>
          </p:nvPr>
        </p:nvSpPr>
        <p:spPr/>
        <p:txBody>
          <a:bodyPr/>
          <a:lstStyle/>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469106"/>
            <a:ext cx="2699588" cy="212255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0" y="457201"/>
            <a:ext cx="3202401" cy="2133600"/>
          </a:xfrm>
          <a:prstGeom prst="rect">
            <a:avLst/>
          </a:prstGeom>
        </p:spPr>
      </p:pic>
    </p:spTree>
    <p:extLst>
      <p:ext uri="{BB962C8B-B14F-4D97-AF65-F5344CB8AC3E}">
        <p14:creationId xmlns:p14="http://schemas.microsoft.com/office/powerpoint/2010/main" val="262522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777393150"/>
              </p:ext>
            </p:extLst>
          </p:nvPr>
        </p:nvGraphicFramePr>
        <p:xfrm>
          <a:off x="0" y="762000"/>
          <a:ext cx="9144000"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8532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295400"/>
          </a:xfrm>
        </p:spPr>
        <p:txBody>
          <a:bodyPr/>
          <a:lstStyle/>
          <a:p>
            <a:pPr algn="l"/>
            <a:r>
              <a:rPr lang="en-US" sz="3600" dirty="0"/>
              <a:t>The GA Experience…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59580814"/>
              </p:ext>
            </p:extLst>
          </p:nvPr>
        </p:nvGraphicFramePr>
        <p:xfrm>
          <a:off x="457200" y="1146561"/>
          <a:ext cx="82296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1439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l"/>
            <a:r>
              <a:rPr lang="en-US" sz="3600" dirty="0"/>
              <a:t>Task Assignment &amp; Completion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76990896"/>
              </p:ext>
            </p:extLst>
          </p:nvPr>
        </p:nvGraphicFramePr>
        <p:xfrm>
          <a:off x="189412" y="914400"/>
          <a:ext cx="8201297"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189412" y="5486400"/>
            <a:ext cx="8201297" cy="762000"/>
          </a:xfrm>
          <a:prstGeom prst="roundRect">
            <a:avLst/>
          </a:prstGeom>
          <a:solidFill>
            <a:schemeClr val="accent2">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pPr algn="ctr"/>
            <a:r>
              <a:rPr lang="en-US" sz="2000" b="1" dirty="0"/>
              <a:t>Demonstrate progress toward independence of decision-making</a:t>
            </a:r>
          </a:p>
        </p:txBody>
      </p:sp>
      <p:sp>
        <p:nvSpPr>
          <p:cNvPr id="3" name="TextBox 2"/>
          <p:cNvSpPr txBox="1"/>
          <p:nvPr/>
        </p:nvSpPr>
        <p:spPr>
          <a:xfrm>
            <a:off x="609600" y="3429000"/>
            <a:ext cx="76962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Seek challenge and take the initiative to talk to your supervisor</a:t>
            </a:r>
          </a:p>
          <a:p>
            <a:pPr marL="285750" indent="-285750">
              <a:buFont typeface="Arial" panose="020B0604020202020204" pitchFamily="34" charset="0"/>
              <a:buChar char="•"/>
            </a:pPr>
            <a:r>
              <a:rPr lang="en-US" dirty="0"/>
              <a:t>Don’t settle for the minimum as the ‘standard of excellence’</a:t>
            </a:r>
          </a:p>
          <a:p>
            <a:pPr marL="285750" indent="-285750">
              <a:buFont typeface="Arial" panose="020B0604020202020204" pitchFamily="34" charset="0"/>
              <a:buChar char="•"/>
            </a:pPr>
            <a:r>
              <a:rPr lang="en-US" dirty="0"/>
              <a:t>A GA is a learning experience, not just a job, so seize the opportunity</a:t>
            </a:r>
          </a:p>
        </p:txBody>
      </p:sp>
    </p:spTree>
    <p:extLst>
      <p:ext uri="{BB962C8B-B14F-4D97-AF65-F5344CB8AC3E}">
        <p14:creationId xmlns:p14="http://schemas.microsoft.com/office/powerpoint/2010/main" val="68778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pPr algn="l"/>
            <a:r>
              <a:rPr lang="en-US" sz="4000" b="1" dirty="0"/>
              <a:t>Supervision and Feedback</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4083269"/>
              </p:ext>
            </p:extLst>
          </p:nvPr>
        </p:nvGraphicFramePr>
        <p:xfrm>
          <a:off x="-228600" y="1295400"/>
          <a:ext cx="82296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p:cNvSpPr/>
          <p:nvPr/>
        </p:nvSpPr>
        <p:spPr>
          <a:xfrm>
            <a:off x="7086600" y="3187273"/>
            <a:ext cx="1828800" cy="2726591"/>
          </a:xfrm>
          <a:prstGeom prst="ellipse">
            <a:avLst/>
          </a:prstGeom>
          <a:solidFill>
            <a:schemeClr val="accent2">
              <a:lumMod val="75000"/>
            </a:schemeClr>
          </a:solidFill>
          <a:ln>
            <a:noFill/>
          </a:ln>
          <a:effectLst>
            <a:glow rad="63500">
              <a:schemeClr val="accent1">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500" b="1" dirty="0"/>
              <a:t>Primary Supervision should be given by Professional Staff or Faculty Member</a:t>
            </a:r>
          </a:p>
        </p:txBody>
      </p:sp>
    </p:spTree>
    <p:extLst>
      <p:ext uri="{BB962C8B-B14F-4D97-AF65-F5344CB8AC3E}">
        <p14:creationId xmlns:p14="http://schemas.microsoft.com/office/powerpoint/2010/main" val="1302524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pPr algn="l"/>
            <a:r>
              <a:rPr lang="en-US" sz="3600" dirty="0"/>
              <a:t>Evaluation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22378343"/>
              </p:ext>
            </p:extLst>
          </p:nvPr>
        </p:nvGraphicFramePr>
        <p:xfrm>
          <a:off x="152400" y="1066800"/>
          <a:ext cx="86868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0870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br>
              <a:rPr lang="en-US" sz="4400" dirty="0"/>
            </a:br>
            <a:r>
              <a:rPr lang="en-US" sz="4400" dirty="0"/>
              <a:t>Questions at this point?</a:t>
            </a:r>
          </a:p>
        </p:txBody>
      </p:sp>
      <p:sp>
        <p:nvSpPr>
          <p:cNvPr id="5" name="Text Placeholder 4"/>
          <p:cNvSpPr>
            <a:spLocks noGrp="1"/>
          </p:cNvSpPr>
          <p:nvPr>
            <p:ph type="body" idx="1"/>
          </p:nvPr>
        </p:nvSpPr>
        <p:spPr/>
        <p:txBody>
          <a:bodyPr/>
          <a:lstStyle/>
          <a:p>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533400"/>
            <a:ext cx="3316773" cy="22098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4986" y="569941"/>
            <a:ext cx="3261928" cy="2173259"/>
          </a:xfrm>
          <a:prstGeom prst="rect">
            <a:avLst/>
          </a:prstGeom>
        </p:spPr>
      </p:pic>
    </p:spTree>
    <p:extLst>
      <p:ext uri="{BB962C8B-B14F-4D97-AF65-F5344CB8AC3E}">
        <p14:creationId xmlns:p14="http://schemas.microsoft.com/office/powerpoint/2010/main" val="1359907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777393150"/>
              </p:ext>
            </p:extLst>
          </p:nvPr>
        </p:nvGraphicFramePr>
        <p:xfrm>
          <a:off x="0" y="762000"/>
          <a:ext cx="9144000"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0294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219200"/>
          </a:xfrm>
        </p:spPr>
        <p:txBody>
          <a:bodyPr/>
          <a:lstStyle/>
          <a:p>
            <a:pPr algn="l"/>
            <a:r>
              <a:rPr lang="en-US" sz="4000" b="1" dirty="0"/>
              <a:t>GA Policies &amp; Procedures</a:t>
            </a:r>
            <a:r>
              <a:rPr lang="en-US" sz="4000" dirty="0"/>
              <a:t>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59360849"/>
              </p:ext>
            </p:extLst>
          </p:nvPr>
        </p:nvGraphicFramePr>
        <p:xfrm>
          <a:off x="457200" y="1295400"/>
          <a:ext cx="8229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5636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68439139"/>
              </p:ext>
            </p:extLst>
          </p:nvPr>
        </p:nvGraphicFramePr>
        <p:xfrm>
          <a:off x="457200" y="685800"/>
          <a:ext cx="82296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7625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447800"/>
          </a:xfrm>
        </p:spPr>
        <p:txBody>
          <a:bodyPr/>
          <a:lstStyle/>
          <a:p>
            <a:pPr algn="l"/>
            <a:r>
              <a:rPr lang="en-US" dirty="0"/>
              <a:t>Welcome!</a:t>
            </a:r>
          </a:p>
        </p:txBody>
      </p:sp>
      <p:sp>
        <p:nvSpPr>
          <p:cNvPr id="2" name="Content Placeholder 1"/>
          <p:cNvSpPr>
            <a:spLocks noGrp="1"/>
          </p:cNvSpPr>
          <p:nvPr>
            <p:ph idx="1"/>
          </p:nvPr>
        </p:nvSpPr>
        <p:spPr>
          <a:xfrm>
            <a:off x="457200" y="1524000"/>
            <a:ext cx="8229600" cy="5029200"/>
          </a:xfrm>
        </p:spPr>
        <p:txBody>
          <a:bodyPr>
            <a:noAutofit/>
          </a:bodyPr>
          <a:lstStyle/>
          <a:p>
            <a:pPr marL="0" indent="0">
              <a:buNone/>
            </a:pPr>
            <a:r>
              <a:rPr lang="en-US" sz="1600" b="1" dirty="0">
                <a:latin typeface="Times New Roman" pitchFamily="18" charset="0"/>
                <a:cs typeface="Times New Roman" pitchFamily="18" charset="0"/>
              </a:rPr>
              <a:t>The Graduate School</a:t>
            </a:r>
          </a:p>
          <a:p>
            <a:pPr lvl="1"/>
            <a:r>
              <a:rPr lang="en-US" sz="1200" dirty="0">
                <a:latin typeface="Times New Roman" pitchFamily="18" charset="0"/>
                <a:cs typeface="Times New Roman" pitchFamily="18" charset="0"/>
              </a:rPr>
              <a:t>Jeffrey Potteiger, PhD, FACSM</a:t>
            </a:r>
          </a:p>
          <a:p>
            <a:pPr marL="457200" lvl="1" indent="0">
              <a:buNone/>
            </a:pPr>
            <a:r>
              <a:rPr lang="en-US" sz="1200" dirty="0">
                <a:latin typeface="Times New Roman" pitchFamily="18" charset="0"/>
                <a:cs typeface="Times New Roman" pitchFamily="18" charset="0"/>
              </a:rPr>
              <a:t>      	Associate Vice-Provost for the Graduate School</a:t>
            </a:r>
          </a:p>
          <a:p>
            <a:pPr lvl="1"/>
            <a:r>
              <a:rPr lang="en-US" sz="1200" dirty="0">
                <a:latin typeface="Times New Roman" pitchFamily="18" charset="0"/>
                <a:cs typeface="Times New Roman" pitchFamily="18" charset="0"/>
              </a:rPr>
              <a:t>Irene Fountain</a:t>
            </a:r>
          </a:p>
          <a:p>
            <a:pPr marL="457200" lvl="1" indent="0">
              <a:buNone/>
            </a:pPr>
            <a:r>
              <a:rPr lang="en-US" sz="1200" dirty="0">
                <a:latin typeface="Times New Roman" pitchFamily="18" charset="0"/>
                <a:cs typeface="Times New Roman" pitchFamily="18" charset="0"/>
              </a:rPr>
              <a:t>	Assistant to the Associate Vice-Provost </a:t>
            </a:r>
          </a:p>
          <a:p>
            <a:pPr lvl="1"/>
            <a:r>
              <a:rPr lang="en-US" sz="1200" dirty="0">
                <a:latin typeface="Times New Roman" pitchFamily="18" charset="0"/>
                <a:cs typeface="Times New Roman" pitchFamily="18" charset="0"/>
              </a:rPr>
              <a:t>Jennifer Palm</a:t>
            </a:r>
          </a:p>
          <a:p>
            <a:pPr marL="457200" lvl="1" indent="0">
              <a:buNone/>
            </a:pPr>
            <a:r>
              <a:rPr lang="en-US" sz="1200" dirty="0">
                <a:latin typeface="Times New Roman" pitchFamily="18" charset="0"/>
                <a:cs typeface="Times New Roman" pitchFamily="18" charset="0"/>
              </a:rPr>
              <a:t>	Assistant to the Graduate School</a:t>
            </a:r>
          </a:p>
          <a:p>
            <a:pPr lvl="1"/>
            <a:r>
              <a:rPr lang="en-US" sz="1200" dirty="0">
                <a:solidFill>
                  <a:prstClr val="black">
                    <a:lumMod val="50000"/>
                    <a:lumOff val="50000"/>
                  </a:prstClr>
                </a:solidFill>
                <a:latin typeface="Times New Roman" pitchFamily="18" charset="0"/>
                <a:cs typeface="Times New Roman" pitchFamily="18" charset="0"/>
              </a:rPr>
              <a:t>Kassie Nguyen</a:t>
            </a:r>
            <a:br>
              <a:rPr lang="en-US" sz="1200" dirty="0">
                <a:solidFill>
                  <a:prstClr val="black">
                    <a:lumMod val="50000"/>
                    <a:lumOff val="50000"/>
                  </a:prstClr>
                </a:solidFill>
                <a:latin typeface="Times New Roman" pitchFamily="18" charset="0"/>
                <a:cs typeface="Times New Roman" pitchFamily="18" charset="0"/>
              </a:rPr>
            </a:br>
            <a:r>
              <a:rPr lang="en-US" sz="1200" dirty="0">
                <a:solidFill>
                  <a:prstClr val="black">
                    <a:lumMod val="50000"/>
                    <a:lumOff val="50000"/>
                  </a:prstClr>
                </a:solidFill>
                <a:latin typeface="Times New Roman" pitchFamily="18" charset="0"/>
                <a:cs typeface="Times New Roman" pitchFamily="18" charset="0"/>
              </a:rPr>
              <a:t>	Graduate Assistant (1st year)</a:t>
            </a:r>
          </a:p>
          <a:p>
            <a:pPr lvl="1"/>
            <a:r>
              <a:rPr lang="en-US" sz="1200" dirty="0">
                <a:latin typeface="Times New Roman" pitchFamily="18" charset="0"/>
                <a:cs typeface="Times New Roman" pitchFamily="18" charset="0"/>
              </a:rPr>
              <a:t>Maggie Scannell</a:t>
            </a:r>
            <a:br>
              <a:rPr lang="en-US" sz="1200" dirty="0">
                <a:latin typeface="Times New Roman" pitchFamily="18" charset="0"/>
                <a:cs typeface="Times New Roman" pitchFamily="18" charset="0"/>
              </a:rPr>
            </a:br>
            <a:r>
              <a:rPr lang="en-US" sz="1200" dirty="0">
                <a:latin typeface="Times New Roman" pitchFamily="18" charset="0"/>
                <a:cs typeface="Times New Roman" pitchFamily="18" charset="0"/>
              </a:rPr>
              <a:t>	Graduate Assistant (2nd year)</a:t>
            </a:r>
          </a:p>
          <a:p>
            <a:pPr lvl="1"/>
            <a:r>
              <a:rPr lang="en-US" sz="1200" dirty="0">
                <a:latin typeface="Times New Roman" pitchFamily="18" charset="0"/>
                <a:cs typeface="Times New Roman" pitchFamily="18" charset="0"/>
              </a:rPr>
              <a:t>Long Ho</a:t>
            </a:r>
          </a:p>
          <a:p>
            <a:pPr marL="914400" lvl="2" indent="0">
              <a:buNone/>
            </a:pPr>
            <a:r>
              <a:rPr lang="en-US" sz="1200" dirty="0">
                <a:latin typeface="Times New Roman" pitchFamily="18" charset="0"/>
                <a:cs typeface="Times New Roman" pitchFamily="18" charset="0"/>
              </a:rPr>
              <a:t>Undergraduate Student Assistant</a:t>
            </a:r>
          </a:p>
          <a:p>
            <a:pPr lvl="1"/>
            <a:r>
              <a:rPr lang="en-US" sz="1200" dirty="0">
                <a:latin typeface="Times New Roman" pitchFamily="18" charset="0"/>
                <a:cs typeface="Times New Roman" pitchFamily="18" charset="0"/>
              </a:rPr>
              <a:t>Sarah Spencer</a:t>
            </a:r>
          </a:p>
          <a:p>
            <a:pPr marL="914400" lvl="2" indent="0">
              <a:buNone/>
            </a:pPr>
            <a:r>
              <a:rPr lang="en-US" sz="1200" dirty="0">
                <a:latin typeface="Times New Roman" pitchFamily="18" charset="0"/>
                <a:cs typeface="Times New Roman" pitchFamily="18" charset="0"/>
              </a:rPr>
              <a:t>Undergraduate Student Assistant</a:t>
            </a:r>
          </a:p>
          <a:p>
            <a:pPr marL="914400" lvl="2" indent="0">
              <a:buNone/>
            </a:pPr>
            <a:endParaRPr lang="en-US" sz="1200" dirty="0">
              <a:latin typeface="Times New Roman" pitchFamily="18" charset="0"/>
              <a:cs typeface="Times New Roman" pitchFamily="18" charset="0"/>
            </a:endParaRPr>
          </a:p>
          <a:p>
            <a:pPr marL="914400" lvl="2" indent="0">
              <a:buNone/>
            </a:pPr>
            <a:endParaRPr lang="en-US" sz="1400" dirty="0">
              <a:latin typeface="Times New Roman" pitchFamily="18" charset="0"/>
              <a:cs typeface="Times New Roman" pitchFamily="18" charset="0"/>
            </a:endParaRPr>
          </a:p>
          <a:p>
            <a:pPr marL="457200" lvl="1" indent="0">
              <a:buNone/>
            </a:pPr>
            <a:endParaRPr lang="en-US" sz="1400" dirty="0">
              <a:latin typeface="Times New Roman" pitchFamily="18" charset="0"/>
              <a:cs typeface="Times New Roman" pitchFamily="18" charset="0"/>
            </a:endParaRPr>
          </a:p>
          <a:p>
            <a:pPr marL="457200" lvl="1" indent="0">
              <a:buNone/>
            </a:pPr>
            <a:endParaRPr lang="en-US" dirty="0">
              <a:latin typeface="Times New Roman" pitchFamily="18" charset="0"/>
              <a:cs typeface="Times New Roman" pitchFamily="18" charset="0"/>
            </a:endParaRPr>
          </a:p>
          <a:p>
            <a:pPr marL="457200" lvl="1" indent="0">
              <a:buNone/>
            </a:pPr>
            <a:endParaRPr lang="en-US" dirty="0">
              <a:latin typeface="Times New Roman" pitchFamily="18" charset="0"/>
              <a:cs typeface="Times New Roman" pitchFamily="18" charset="0"/>
            </a:endParaRPr>
          </a:p>
          <a:p>
            <a:pPr marL="457200" lvl="1" indent="0">
              <a:buNone/>
            </a:pPr>
            <a:endParaRPr lang="en-US" dirty="0">
              <a:latin typeface="Times New Roman" pitchFamily="18" charset="0"/>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1200" y="4275328"/>
            <a:ext cx="3011424" cy="1975662"/>
          </a:xfrm>
          <a:prstGeom prst="rect">
            <a:avLst/>
          </a:prstGeom>
        </p:spPr>
      </p:pic>
      <p:pic>
        <p:nvPicPr>
          <p:cNvPr id="7" name="Picture 6">
            <a:extLst>
              <a:ext uri="{FF2B5EF4-FFF2-40B4-BE49-F238E27FC236}">
                <a16:creationId xmlns:a16="http://schemas.microsoft.com/office/drawing/2014/main" id="{6662C3D8-2EE1-47B6-A8AA-8394D726D1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349495"/>
            <a:ext cx="2066370" cy="2609409"/>
          </a:xfrm>
          <a:prstGeom prst="rect">
            <a:avLst/>
          </a:prstGeom>
        </p:spPr>
      </p:pic>
      <p:pic>
        <p:nvPicPr>
          <p:cNvPr id="9" name="Picture 8">
            <a:extLst>
              <a:ext uri="{FF2B5EF4-FFF2-40B4-BE49-F238E27FC236}">
                <a16:creationId xmlns:a16="http://schemas.microsoft.com/office/drawing/2014/main" id="{9525CD1D-24B5-4F07-B278-1CD66C6206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2216627"/>
            <a:ext cx="1410773" cy="2028485"/>
          </a:xfrm>
          <a:prstGeom prst="rect">
            <a:avLst/>
          </a:prstGeom>
        </p:spPr>
      </p:pic>
      <p:pic>
        <p:nvPicPr>
          <p:cNvPr id="6" name="Picture 5">
            <a:extLst>
              <a:ext uri="{FF2B5EF4-FFF2-40B4-BE49-F238E27FC236}">
                <a16:creationId xmlns:a16="http://schemas.microsoft.com/office/drawing/2014/main" id="{406CB561-B105-4378-82D7-CE3811137C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89334" y="2216627"/>
            <a:ext cx="1356576" cy="2028485"/>
          </a:xfrm>
          <a:prstGeom prst="rect">
            <a:avLst/>
          </a:prstGeom>
        </p:spPr>
      </p:pic>
    </p:spTree>
    <p:extLst>
      <p:ext uri="{BB962C8B-B14F-4D97-AF65-F5344CB8AC3E}">
        <p14:creationId xmlns:p14="http://schemas.microsoft.com/office/powerpoint/2010/main" val="2796202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2B779-3A1A-4DC3-A8A9-B4FEFF45492F}"/>
              </a:ext>
            </a:extLst>
          </p:cNvPr>
          <p:cNvSpPr>
            <a:spLocks noGrp="1"/>
          </p:cNvSpPr>
          <p:nvPr>
            <p:ph type="title"/>
          </p:nvPr>
        </p:nvSpPr>
        <p:spPr>
          <a:noFill/>
          <a:effectLst>
            <a:softEdge rad="12700"/>
          </a:effectLst>
        </p:spPr>
        <p:txBody>
          <a:bodyPr/>
          <a:lstStyle/>
          <a:p>
            <a:endParaRPr lang="en-US" dirty="0">
              <a:solidFill>
                <a:schemeClr val="bg1"/>
              </a:solidFill>
            </a:endParaRPr>
          </a:p>
        </p:txBody>
      </p:sp>
      <p:graphicFrame>
        <p:nvGraphicFramePr>
          <p:cNvPr id="16" name="Content Placeholder 15">
            <a:extLst>
              <a:ext uri="{FF2B5EF4-FFF2-40B4-BE49-F238E27FC236}">
                <a16:creationId xmlns:a16="http://schemas.microsoft.com/office/drawing/2014/main" id="{89235A3E-7F44-43A2-8654-52934D1725E0}"/>
              </a:ext>
            </a:extLst>
          </p:cNvPr>
          <p:cNvGraphicFramePr>
            <a:graphicFrameLocks noGrp="1"/>
          </p:cNvGraphicFramePr>
          <p:nvPr>
            <p:ph idx="1"/>
            <p:extLst>
              <p:ext uri="{D42A27DB-BD31-4B8C-83A1-F6EECF244321}">
                <p14:modId xmlns:p14="http://schemas.microsoft.com/office/powerpoint/2010/main" val="11885608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B61B6DC7-67C6-4755-92C2-7EFF2AB705F3}"/>
              </a:ext>
            </a:extLst>
          </p:cNvPr>
          <p:cNvGraphicFramePr/>
          <p:nvPr>
            <p:extLst>
              <p:ext uri="{D42A27DB-BD31-4B8C-83A1-F6EECF244321}">
                <p14:modId xmlns:p14="http://schemas.microsoft.com/office/powerpoint/2010/main" val="2574906180"/>
              </p:ext>
            </p:extLst>
          </p:nvPr>
        </p:nvGraphicFramePr>
        <p:xfrm>
          <a:off x="1752600" y="2362200"/>
          <a:ext cx="4267200" cy="457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9" name="Group 8">
            <a:extLst>
              <a:ext uri="{FF2B5EF4-FFF2-40B4-BE49-F238E27FC236}">
                <a16:creationId xmlns:a16="http://schemas.microsoft.com/office/drawing/2014/main" id="{DB534ACE-2D16-4E3D-9FF2-FD0B76ED0C24}"/>
              </a:ext>
            </a:extLst>
          </p:cNvPr>
          <p:cNvGrpSpPr/>
          <p:nvPr/>
        </p:nvGrpSpPr>
        <p:grpSpPr>
          <a:xfrm>
            <a:off x="457198" y="4284707"/>
            <a:ext cx="8229603" cy="1676399"/>
            <a:chOff x="2162523" y="-685274"/>
            <a:chExt cx="6067077" cy="1337769"/>
          </a:xfrm>
        </p:grpSpPr>
        <p:sp>
          <p:nvSpPr>
            <p:cNvPr id="10" name="Rectangle 9">
              <a:extLst>
                <a:ext uri="{FF2B5EF4-FFF2-40B4-BE49-F238E27FC236}">
                  <a16:creationId xmlns:a16="http://schemas.microsoft.com/office/drawing/2014/main" id="{1733517A-38AA-4C8A-BAA8-428A0929FEF7}"/>
                </a:ext>
              </a:extLst>
            </p:cNvPr>
            <p:cNvSpPr/>
            <p:nvPr/>
          </p:nvSpPr>
          <p:spPr>
            <a:xfrm>
              <a:off x="2162523" y="-563659"/>
              <a:ext cx="6067077" cy="1027529"/>
            </a:xfrm>
            <a:prstGeom prst="rect">
              <a:avLst/>
            </a:prstGeom>
            <a:solidFill>
              <a:srgbClr val="C00000"/>
            </a:solidFill>
          </p:spPr>
          <p:style>
            <a:lnRef idx="0">
              <a:schemeClr val="accent1">
                <a:hueOff val="0"/>
                <a:satOff val="0"/>
                <a:lumOff val="0"/>
                <a:alphaOff val="0"/>
              </a:schemeClr>
            </a:lnRef>
            <a:fillRef idx="1">
              <a:scrgbClr r="0" g="0" b="0"/>
            </a:fillRef>
            <a:effectRef idx="0">
              <a:schemeClr val="accent1">
                <a:shade val="8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11" name="TextBox 10">
              <a:extLst>
                <a:ext uri="{FF2B5EF4-FFF2-40B4-BE49-F238E27FC236}">
                  <a16:creationId xmlns:a16="http://schemas.microsoft.com/office/drawing/2014/main" id="{BFC3D5D1-3BA3-45B5-BCE5-EB64DAA94C97}"/>
                </a:ext>
              </a:extLst>
            </p:cNvPr>
            <p:cNvSpPr txBox="1"/>
            <p:nvPr/>
          </p:nvSpPr>
          <p:spPr>
            <a:xfrm>
              <a:off x="2342733" y="-685274"/>
              <a:ext cx="5886867" cy="1337769"/>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4400" dirty="0">
                  <a:solidFill>
                    <a:schemeClr val="bg1"/>
                  </a:solidFill>
                </a:rPr>
                <a:t>Overview of Student Account Statements</a:t>
              </a:r>
              <a:endParaRPr lang="en-US" sz="4400" kern="1200" dirty="0"/>
            </a:p>
          </p:txBody>
        </p:sp>
      </p:grpSp>
      <p:sp>
        <p:nvSpPr>
          <p:cNvPr id="13" name="Rectangle: Top Corners Rounded 12">
            <a:extLst>
              <a:ext uri="{FF2B5EF4-FFF2-40B4-BE49-F238E27FC236}">
                <a16:creationId xmlns:a16="http://schemas.microsoft.com/office/drawing/2014/main" id="{2F8CFC41-CFD7-42D9-8030-23F23F02D996}"/>
              </a:ext>
            </a:extLst>
          </p:cNvPr>
          <p:cNvSpPr/>
          <p:nvPr/>
        </p:nvSpPr>
        <p:spPr>
          <a:xfrm>
            <a:off x="457198" y="597605"/>
            <a:ext cx="8229600" cy="3839501"/>
          </a:xfrm>
          <a:prstGeom prst="round2SameRect">
            <a:avLst>
              <a:gd name="adj1" fmla="val 8000"/>
              <a:gd name="adj2" fmla="val 0"/>
            </a:avLst>
          </a:prstGeom>
          <a:solidFill>
            <a:srgbClr val="ABBED5">
              <a:alpha val="90000"/>
            </a:srgbClr>
          </a:solidFill>
        </p:spPr>
        <p:style>
          <a:lnRef idx="1">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285750" indent="-285750">
              <a:buFont typeface="Arial" panose="020B0604020202020204" pitchFamily="34" charset="0"/>
              <a:buChar char="•"/>
            </a:pPr>
            <a:r>
              <a:rPr lang="en-US" dirty="0"/>
              <a:t>Access your Student Account via Banner log-in</a:t>
            </a:r>
          </a:p>
          <a:p>
            <a:pPr marL="742950" lvl="1" indent="-285750">
              <a:buFont typeface="Arial" panose="020B0604020202020204" pitchFamily="34" charset="0"/>
              <a:buChar char="•"/>
            </a:pPr>
            <a:r>
              <a:rPr lang="en-US" dirty="0"/>
              <a:t>Follow the path: </a:t>
            </a:r>
          </a:p>
          <a:p>
            <a:pPr marL="742950" lvl="1" indent="-285750">
              <a:buFont typeface="Arial" panose="020B0604020202020204" pitchFamily="34" charset="0"/>
              <a:buChar char="•"/>
            </a:pPr>
            <a:endParaRPr lang="en-US" dirty="0"/>
          </a:p>
          <a:p>
            <a:pPr lvl="1"/>
            <a:r>
              <a:rPr lang="en-US" b="1" i="1" dirty="0">
                <a:sym typeface="Wingdings" panose="05000000000000000000" pitchFamily="2" charset="2"/>
              </a:rPr>
              <a:t>Student  Student Accounts  Student Account Information</a:t>
            </a:r>
          </a:p>
          <a:p>
            <a:pPr marL="742950" lvl="1" indent="-285750">
              <a:buFont typeface="Arial" panose="020B0604020202020204" pitchFamily="34" charset="0"/>
              <a:buChar char="•"/>
            </a:pPr>
            <a:endParaRPr lang="en-US" dirty="0">
              <a:sym typeface="Wingdings" panose="05000000000000000000" pitchFamily="2" charset="2"/>
            </a:endParaRPr>
          </a:p>
          <a:p>
            <a:pPr marL="742950" lvl="1" indent="-285750">
              <a:buFont typeface="Arial" panose="020B0604020202020204" pitchFamily="34" charset="0"/>
              <a:buChar char="•"/>
            </a:pPr>
            <a:r>
              <a:rPr lang="en-US" dirty="0">
                <a:sym typeface="Wingdings" panose="05000000000000000000" pitchFamily="2" charset="2"/>
              </a:rPr>
              <a:t>Click on the corresponding semester statement</a:t>
            </a:r>
          </a:p>
          <a:p>
            <a:pPr marL="742950" lvl="1" indent="-285750">
              <a:buFont typeface="Arial" panose="020B0604020202020204" pitchFamily="34" charset="0"/>
              <a:buChar char="•"/>
            </a:pPr>
            <a:endParaRPr lang="en-US" dirty="0">
              <a:sym typeface="Wingdings" panose="05000000000000000000" pitchFamily="2" charset="2"/>
            </a:endParaRPr>
          </a:p>
          <a:p>
            <a:pPr marL="742950" lvl="1" indent="-285750">
              <a:buFont typeface="Arial" panose="020B0604020202020204" pitchFamily="34" charset="0"/>
              <a:buChar char="•"/>
            </a:pPr>
            <a:endParaRPr lang="en-US" dirty="0">
              <a:sym typeface="Wingdings" panose="05000000000000000000" pitchFamily="2" charset="2"/>
            </a:endParaRPr>
          </a:p>
          <a:p>
            <a:pPr marL="742950" lvl="1" indent="-285750">
              <a:buFont typeface="Arial" panose="020B0604020202020204" pitchFamily="34" charset="0"/>
              <a:buChar char="•"/>
            </a:pPr>
            <a:endParaRPr lang="en-US" dirty="0">
              <a:sym typeface="Wingdings" panose="05000000000000000000" pitchFamily="2" charset="2"/>
            </a:endParaRPr>
          </a:p>
          <a:p>
            <a:pPr marL="742950" lvl="1" indent="-285750">
              <a:buFont typeface="Arial" panose="020B0604020202020204" pitchFamily="34" charset="0"/>
              <a:buChar char="•"/>
            </a:pPr>
            <a:endParaRPr lang="en-US" dirty="0">
              <a:sym typeface="Wingdings" panose="05000000000000000000" pitchFamily="2" charset="2"/>
            </a:endParaRPr>
          </a:p>
          <a:p>
            <a:pPr marL="742950" lvl="1" indent="-285750">
              <a:buFont typeface="Arial" panose="020B0604020202020204" pitchFamily="34" charset="0"/>
              <a:buChar char="•"/>
            </a:pPr>
            <a:r>
              <a:rPr lang="en-US" dirty="0">
                <a:sym typeface="Wingdings" panose="05000000000000000000" pitchFamily="2" charset="2"/>
              </a:rPr>
              <a:t>You will then be directed to view your student account statement</a:t>
            </a:r>
          </a:p>
          <a:p>
            <a:endParaRPr lang="en-US" dirty="0"/>
          </a:p>
        </p:txBody>
      </p:sp>
      <p:pic>
        <p:nvPicPr>
          <p:cNvPr id="15" name="Picture 14">
            <a:extLst>
              <a:ext uri="{FF2B5EF4-FFF2-40B4-BE49-F238E27FC236}">
                <a16:creationId xmlns:a16="http://schemas.microsoft.com/office/drawing/2014/main" id="{B1092016-AD39-4588-B601-5445025F8437}"/>
              </a:ext>
            </a:extLst>
          </p:cNvPr>
          <p:cNvPicPr/>
          <p:nvPr/>
        </p:nvPicPr>
        <p:blipFill>
          <a:blip r:embed="rId12"/>
          <a:stretch>
            <a:fillRect/>
          </a:stretch>
        </p:blipFill>
        <p:spPr>
          <a:xfrm>
            <a:off x="1104900" y="2479587"/>
            <a:ext cx="6934200" cy="762000"/>
          </a:xfrm>
          <a:prstGeom prst="rect">
            <a:avLst/>
          </a:prstGeom>
          <a:scene3d>
            <a:camera prst="orthographicFront"/>
            <a:lightRig rig="threePt" dir="t"/>
          </a:scene3d>
          <a:sp3d>
            <a:bevelT/>
            <a:bevelB/>
          </a:sp3d>
        </p:spPr>
      </p:pic>
    </p:spTree>
    <p:extLst>
      <p:ext uri="{BB962C8B-B14F-4D97-AF65-F5344CB8AC3E}">
        <p14:creationId xmlns:p14="http://schemas.microsoft.com/office/powerpoint/2010/main" val="4038400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70713-4C61-4074-927F-80F9FBDA8FE1}"/>
              </a:ext>
            </a:extLst>
          </p:cNvPr>
          <p:cNvSpPr>
            <a:spLocks noGrp="1"/>
          </p:cNvSpPr>
          <p:nvPr>
            <p:ph type="title"/>
          </p:nvPr>
        </p:nvSpPr>
        <p:spPr/>
        <p:txBody>
          <a:bodyPr/>
          <a:lstStyle/>
          <a:p>
            <a:endParaRPr lang="en-US" dirty="0"/>
          </a:p>
        </p:txBody>
      </p:sp>
      <p:sp>
        <p:nvSpPr>
          <p:cNvPr id="10" name="Content Placeholder 9">
            <a:extLst>
              <a:ext uri="{FF2B5EF4-FFF2-40B4-BE49-F238E27FC236}">
                <a16:creationId xmlns:a16="http://schemas.microsoft.com/office/drawing/2014/main" id="{21AC98E9-2E1F-4E3A-B702-BEA731CB5924}"/>
              </a:ext>
            </a:extLst>
          </p:cNvPr>
          <p:cNvSpPr>
            <a:spLocks noGrp="1"/>
          </p:cNvSpPr>
          <p:nvPr>
            <p:ph idx="1"/>
          </p:nvPr>
        </p:nvSpPr>
        <p:spPr/>
        <p:txBody>
          <a:bodyPr/>
          <a:lstStyle/>
          <a:p>
            <a:endParaRPr lang="en-US" dirty="0"/>
          </a:p>
        </p:txBody>
      </p:sp>
      <p:grpSp>
        <p:nvGrpSpPr>
          <p:cNvPr id="15" name="Group 14">
            <a:extLst>
              <a:ext uri="{FF2B5EF4-FFF2-40B4-BE49-F238E27FC236}">
                <a16:creationId xmlns:a16="http://schemas.microsoft.com/office/drawing/2014/main" id="{1910AA4C-E538-44B1-8C72-04748FF529CF}"/>
              </a:ext>
            </a:extLst>
          </p:cNvPr>
          <p:cNvGrpSpPr/>
          <p:nvPr/>
        </p:nvGrpSpPr>
        <p:grpSpPr>
          <a:xfrm>
            <a:off x="777963" y="557584"/>
            <a:ext cx="7908837" cy="5614616"/>
            <a:chOff x="-63161" y="-51303"/>
            <a:chExt cx="8292761" cy="5537703"/>
          </a:xfrm>
          <a:scene3d>
            <a:camera prst="orthographicFront"/>
            <a:lightRig rig="flat" dir="t"/>
          </a:scene3d>
        </p:grpSpPr>
        <p:sp>
          <p:nvSpPr>
            <p:cNvPr id="16" name="Rectangle: Rounded Corners 15">
              <a:extLst>
                <a:ext uri="{FF2B5EF4-FFF2-40B4-BE49-F238E27FC236}">
                  <a16:creationId xmlns:a16="http://schemas.microsoft.com/office/drawing/2014/main" id="{12F8EAD7-4E4E-49A0-A42A-207621C1D754}"/>
                </a:ext>
              </a:extLst>
            </p:cNvPr>
            <p:cNvSpPr/>
            <p:nvPr/>
          </p:nvSpPr>
          <p:spPr>
            <a:xfrm>
              <a:off x="0" y="0"/>
              <a:ext cx="8229600" cy="5486400"/>
            </a:xfrm>
            <a:prstGeom prst="roundRect">
              <a:avLst>
                <a:gd name="adj" fmla="val 8500"/>
              </a:avLst>
            </a:prstGeom>
            <a:solidFill>
              <a:srgbClr val="C00000"/>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7" name="Rectangle: Rounded Corners 4">
              <a:extLst>
                <a:ext uri="{FF2B5EF4-FFF2-40B4-BE49-F238E27FC236}">
                  <a16:creationId xmlns:a16="http://schemas.microsoft.com/office/drawing/2014/main" id="{2857A021-ACE3-41F2-A745-143154080D55}"/>
                </a:ext>
              </a:extLst>
            </p:cNvPr>
            <p:cNvSpPr txBox="1"/>
            <p:nvPr/>
          </p:nvSpPr>
          <p:spPr>
            <a:xfrm>
              <a:off x="-63161" y="-51303"/>
              <a:ext cx="7956426" cy="521322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3387090" numCol="1" spcCol="1270" anchor="t" anchorCtr="0">
              <a:noAutofit/>
            </a:bodyPr>
            <a:lstStyle/>
            <a:p>
              <a:pPr marL="0" lvl="0" indent="0" algn="ctr" defTabSz="2889250" rtl="0">
                <a:lnSpc>
                  <a:spcPct val="90000"/>
                </a:lnSpc>
                <a:spcBef>
                  <a:spcPct val="0"/>
                </a:spcBef>
                <a:spcAft>
                  <a:spcPct val="35000"/>
                </a:spcAft>
                <a:buNone/>
              </a:pPr>
              <a:r>
                <a:rPr lang="en-US" sz="4400" kern="1200" dirty="0"/>
                <a:t>Student Account Statement</a:t>
              </a:r>
            </a:p>
          </p:txBody>
        </p:sp>
      </p:grpSp>
      <p:pic>
        <p:nvPicPr>
          <p:cNvPr id="18" name="Picture 17">
            <a:extLst>
              <a:ext uri="{FF2B5EF4-FFF2-40B4-BE49-F238E27FC236}">
                <a16:creationId xmlns:a16="http://schemas.microsoft.com/office/drawing/2014/main" id="{A95F4613-D07D-470F-BED9-EEBC9A38A5AA}"/>
              </a:ext>
            </a:extLst>
          </p:cNvPr>
          <p:cNvPicPr/>
          <p:nvPr/>
        </p:nvPicPr>
        <p:blipFill>
          <a:blip r:embed="rId2"/>
          <a:stretch>
            <a:fillRect/>
          </a:stretch>
        </p:blipFill>
        <p:spPr>
          <a:xfrm>
            <a:off x="2133600" y="1457597"/>
            <a:ext cx="5105400" cy="4519985"/>
          </a:xfrm>
          <a:prstGeom prst="rect">
            <a:avLst/>
          </a:prstGeom>
          <a:scene3d>
            <a:camera prst="orthographicFront"/>
            <a:lightRig rig="threePt" dir="t"/>
          </a:scene3d>
          <a:sp3d>
            <a:bevelT/>
            <a:bevelB/>
          </a:sp3d>
        </p:spPr>
      </p:pic>
    </p:spTree>
    <p:extLst>
      <p:ext uri="{BB962C8B-B14F-4D97-AF65-F5344CB8AC3E}">
        <p14:creationId xmlns:p14="http://schemas.microsoft.com/office/powerpoint/2010/main" val="1433435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547384503"/>
              </p:ext>
            </p:extLst>
          </p:nvPr>
        </p:nvGraphicFramePr>
        <p:xfrm>
          <a:off x="457200" y="685800"/>
          <a:ext cx="82296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538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39153961"/>
              </p:ext>
            </p:extLst>
          </p:nvPr>
        </p:nvGraphicFramePr>
        <p:xfrm>
          <a:off x="0" y="457200"/>
          <a:ext cx="91440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0283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785386177"/>
              </p:ext>
            </p:extLst>
          </p:nvPr>
        </p:nvGraphicFramePr>
        <p:xfrm>
          <a:off x="770709" y="685800"/>
          <a:ext cx="78486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821043" y="1554308"/>
            <a:ext cx="7696200" cy="4185761"/>
          </a:xfrm>
          <a:prstGeom prst="rect">
            <a:avLst/>
          </a:prstGeom>
          <a:solidFill>
            <a:srgbClr val="ABBED5"/>
          </a:solidFill>
        </p:spPr>
        <p:txBody>
          <a:bodyPr wrap="square" rtlCol="0">
            <a:spAutoFit/>
          </a:bodyPr>
          <a:lstStyle/>
          <a:p>
            <a:pPr marL="285750" indent="-285750">
              <a:buFont typeface="Arial" panose="020B0604020202020204" pitchFamily="34" charset="0"/>
              <a:buChar char="•"/>
            </a:pPr>
            <a:r>
              <a:rPr lang="en-US" sz="1400" dirty="0"/>
              <a:t>GAs may not exceed 20 hours per week of employment at GVSU. </a:t>
            </a:r>
            <a:br>
              <a:rPr lang="en-US" sz="1400" dirty="0"/>
            </a:br>
            <a:endParaRPr lang="en-US" sz="1400" dirty="0"/>
          </a:p>
          <a:p>
            <a:pPr marL="285750" indent="-285750">
              <a:buFont typeface="Arial" panose="020B0604020202020204" pitchFamily="34" charset="0"/>
              <a:buChar char="•"/>
            </a:pPr>
            <a:r>
              <a:rPr lang="en-US" sz="1400" dirty="0"/>
              <a:t>GAs may not have any other employment at GVSU during the GA appointment without approval from the Graduate School. </a:t>
            </a:r>
            <a:br>
              <a:rPr lang="en-US" sz="1400" dirty="0"/>
            </a:br>
            <a:endParaRPr lang="en-US" sz="1400" dirty="0"/>
          </a:p>
          <a:p>
            <a:pPr marL="285750" indent="-285750">
              <a:buFont typeface="Arial" panose="020B0604020202020204" pitchFamily="34" charset="0"/>
              <a:buChar char="•"/>
            </a:pPr>
            <a:r>
              <a:rPr lang="en-US" sz="1400" dirty="0"/>
              <a:t>GAs who are approved for additional work should not exceed 25 hours per week in total (GA hours + additional work hours &lt;= 25 hrs.)</a:t>
            </a:r>
            <a:br>
              <a:rPr lang="en-US" sz="1400" dirty="0"/>
            </a:br>
            <a:endParaRPr lang="en-US" sz="1400" dirty="0"/>
          </a:p>
          <a:p>
            <a:pPr marL="285750" indent="-285750">
              <a:buFont typeface="Arial" panose="020B0604020202020204" pitchFamily="34" charset="0"/>
              <a:buChar char="•"/>
            </a:pPr>
            <a:r>
              <a:rPr lang="en-US" sz="1400" dirty="0"/>
              <a:t>GAs who are seeking or are offered additional work should:</a:t>
            </a:r>
            <a:br>
              <a:rPr lang="en-US" sz="1400" dirty="0"/>
            </a:br>
            <a:endParaRPr lang="en-US" sz="1400" dirty="0"/>
          </a:p>
          <a:p>
            <a:pPr marL="742950" lvl="1" indent="-285750">
              <a:buFont typeface="Arial" panose="020B0604020202020204" pitchFamily="34" charset="0"/>
              <a:buChar char="•"/>
            </a:pPr>
            <a:r>
              <a:rPr lang="en-US" sz="1400" dirty="0"/>
              <a:t>Ask the hiring supervisor to contact the Graduate School for approval and to confirm the number of work hours requested. </a:t>
            </a:r>
            <a:br>
              <a:rPr lang="en-US" sz="1400" dirty="0"/>
            </a:br>
            <a:endParaRPr lang="en-US" sz="1400" dirty="0"/>
          </a:p>
          <a:p>
            <a:pPr marL="742950" lvl="1" indent="-285750">
              <a:buFont typeface="Arial" panose="020B0604020202020204" pitchFamily="34" charset="0"/>
              <a:buChar char="•"/>
            </a:pPr>
            <a:r>
              <a:rPr lang="en-US" sz="1400" dirty="0"/>
              <a:t>Ask their academic advisor or graduate program director to provide a statement of support for the additional employment to the Graduate School to ensure the GA’s academic success and work/life balance. </a:t>
            </a:r>
            <a:br>
              <a:rPr lang="en-US" sz="1400" dirty="0"/>
            </a:br>
            <a:endParaRPr lang="en-US" sz="1400" dirty="0"/>
          </a:p>
          <a:p>
            <a:pPr marL="742950" lvl="1" indent="-285750">
              <a:buFont typeface="Arial" panose="020B0604020202020204" pitchFamily="34" charset="0"/>
              <a:buChar char="•"/>
            </a:pPr>
            <a:r>
              <a:rPr lang="en-US" sz="1400" dirty="0"/>
              <a:t>International students should consult with the </a:t>
            </a:r>
            <a:r>
              <a:rPr lang="en-US" sz="1400" dirty="0" err="1"/>
              <a:t>Padnos</a:t>
            </a:r>
            <a:r>
              <a:rPr lang="en-US" sz="1400" dirty="0"/>
              <a:t> International Center before accepting an additional on-campus job. </a:t>
            </a:r>
          </a:p>
        </p:txBody>
      </p:sp>
      <p:pic>
        <p:nvPicPr>
          <p:cNvPr id="6" name="Picture 5" descr="Dai valore ad ogni momento | Orme dell'Anima©"/>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36733" y="914400"/>
            <a:ext cx="1736558" cy="1178379"/>
          </a:xfrm>
          <a:prstGeom prst="rect">
            <a:avLst/>
          </a:prstGeom>
        </p:spPr>
      </p:pic>
    </p:spTree>
    <p:extLst>
      <p:ext uri="{BB962C8B-B14F-4D97-AF65-F5344CB8AC3E}">
        <p14:creationId xmlns:p14="http://schemas.microsoft.com/office/powerpoint/2010/main" val="4069578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97819948"/>
              </p:ext>
            </p:extLst>
          </p:nvPr>
        </p:nvGraphicFramePr>
        <p:xfrm>
          <a:off x="152400" y="228600"/>
          <a:ext cx="89916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8687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2459086"/>
              </p:ext>
            </p:extLst>
          </p:nvPr>
        </p:nvGraphicFramePr>
        <p:xfrm>
          <a:off x="457200" y="762000"/>
          <a:ext cx="82296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583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05835"/>
              </p:ext>
            </p:extLst>
          </p:nvPr>
        </p:nvGraphicFramePr>
        <p:xfrm>
          <a:off x="457200" y="762000"/>
          <a:ext cx="82296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14584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868678504"/>
              </p:ext>
            </p:extLst>
          </p:nvPr>
        </p:nvGraphicFramePr>
        <p:xfrm>
          <a:off x="457200" y="609600"/>
          <a:ext cx="82296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5867400" y="4953000"/>
            <a:ext cx="2971800" cy="954107"/>
          </a:xfrm>
          <a:prstGeom prst="rect">
            <a:avLst/>
          </a:prstGeom>
          <a:solidFill>
            <a:srgbClr val="C00000"/>
          </a:solidFill>
        </p:spPr>
        <p:txBody>
          <a:bodyPr wrap="square" rtlCol="0">
            <a:spAutoFit/>
          </a:bodyPr>
          <a:lstStyle/>
          <a:p>
            <a:pPr lvl="0" algn="ctr"/>
            <a:r>
              <a:rPr lang="en-US" sz="2800" b="1" dirty="0">
                <a:solidFill>
                  <a:schemeClr val="bg1"/>
                </a:solidFill>
              </a:rPr>
              <a:t>GA Complaint Process</a:t>
            </a:r>
          </a:p>
        </p:txBody>
      </p:sp>
      <p:sp>
        <p:nvSpPr>
          <p:cNvPr id="7" name="Rectangular Callout 6"/>
          <p:cNvSpPr/>
          <p:nvPr/>
        </p:nvSpPr>
        <p:spPr>
          <a:xfrm>
            <a:off x="685800" y="609600"/>
            <a:ext cx="2540330" cy="2362200"/>
          </a:xfrm>
          <a:prstGeom prst="wedgeRectCallout">
            <a:avLst/>
          </a:prstGeom>
          <a:gradFill>
            <a:gsLst>
              <a:gs pos="0">
                <a:srgbClr val="5E9EFF"/>
              </a:gs>
              <a:gs pos="39999">
                <a:srgbClr val="85C2FF"/>
              </a:gs>
              <a:gs pos="70000">
                <a:srgbClr val="C4D6EB"/>
              </a:gs>
              <a:gs pos="100000">
                <a:srgbClr val="FFEBFA"/>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a:solidFill>
                  <a:srgbClr val="C00000"/>
                </a:solidFill>
              </a:rPr>
              <a:t>Complaints may include, but are not limited to issues such as job expectations not outlined in the position description, arbitrary or capricious behavior of the supervisor, or termination of the GA</a:t>
            </a:r>
          </a:p>
        </p:txBody>
      </p:sp>
    </p:spTree>
    <p:extLst>
      <p:ext uri="{BB962C8B-B14F-4D97-AF65-F5344CB8AC3E}">
        <p14:creationId xmlns:p14="http://schemas.microsoft.com/office/powerpoint/2010/main" val="3277935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3"/>
            <p:extLst>
              <p:ext uri="{D42A27DB-BD31-4B8C-83A1-F6EECF244321}">
                <p14:modId xmlns:p14="http://schemas.microsoft.com/office/powerpoint/2010/main" val="1641859834"/>
              </p:ext>
            </p:extLst>
          </p:nvPr>
        </p:nvGraphicFramePr>
        <p:xfrm>
          <a:off x="365760" y="381000"/>
          <a:ext cx="862584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439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6E870-0D3E-449C-AB8E-A2FA5E90D20A}"/>
              </a:ext>
            </a:extLst>
          </p:cNvPr>
          <p:cNvSpPr>
            <a:spLocks noGrp="1"/>
          </p:cNvSpPr>
          <p:nvPr>
            <p:ph type="title"/>
          </p:nvPr>
        </p:nvSpPr>
        <p:spPr>
          <a:xfrm>
            <a:off x="457200" y="152400"/>
            <a:ext cx="8229600" cy="1642872"/>
          </a:xfrm>
        </p:spPr>
        <p:txBody>
          <a:bodyPr>
            <a:normAutofit/>
          </a:bodyPr>
          <a:lstStyle/>
          <a:p>
            <a:r>
              <a:rPr lang="en-US" dirty="0">
                <a:solidFill>
                  <a:schemeClr val="tx1"/>
                </a:solidFill>
              </a:rPr>
              <a:t>Your Safety and Health</a:t>
            </a:r>
            <a:br>
              <a:rPr lang="en-US" dirty="0">
                <a:solidFill>
                  <a:schemeClr val="tx1"/>
                </a:solidFill>
              </a:rPr>
            </a:br>
            <a:r>
              <a:rPr lang="en-US" dirty="0">
                <a:solidFill>
                  <a:schemeClr val="tx1"/>
                </a:solidFill>
                <a:hlinkClick r:id="rId2">
                  <a:extLst>
                    <a:ext uri="{A12FA001-AC4F-418D-AE19-62706E023703}">
                      <ahyp:hlinkClr xmlns:ahyp="http://schemas.microsoft.com/office/drawing/2018/hyperlinkcolor" val="tx"/>
                    </a:ext>
                  </a:extLst>
                </a:hlinkClick>
              </a:rPr>
              <a:t>Lakers Together </a:t>
            </a:r>
            <a:endParaRPr lang="en-US" dirty="0">
              <a:solidFill>
                <a:schemeClr val="tx1"/>
              </a:solidFill>
            </a:endParaRPr>
          </a:p>
        </p:txBody>
      </p:sp>
      <p:sp>
        <p:nvSpPr>
          <p:cNvPr id="3" name="Content Placeholder 2">
            <a:extLst>
              <a:ext uri="{FF2B5EF4-FFF2-40B4-BE49-F238E27FC236}">
                <a16:creationId xmlns:a16="http://schemas.microsoft.com/office/drawing/2014/main" id="{7FBD66FA-70C0-427A-96D4-1AE693688541}"/>
              </a:ext>
            </a:extLst>
          </p:cNvPr>
          <p:cNvSpPr>
            <a:spLocks noGrp="1"/>
          </p:cNvSpPr>
          <p:nvPr>
            <p:ph sz="quarter" idx="13"/>
          </p:nvPr>
        </p:nvSpPr>
        <p:spPr/>
        <p:txBody>
          <a:bodyPr/>
          <a:lstStyle/>
          <a:p>
            <a:r>
              <a:rPr lang="en-US" sz="3200" u="sng" dirty="0"/>
              <a:t>GVSU </a:t>
            </a:r>
            <a:r>
              <a:rPr lang="en-US" sz="3200" u="sng" dirty="0" err="1"/>
              <a:t>Covid</a:t>
            </a:r>
            <a:r>
              <a:rPr lang="en-US" sz="3200" u="sng" dirty="0"/>
              <a:t> Dashboard</a:t>
            </a:r>
            <a:endParaRPr lang="en-US" sz="3200" dirty="0"/>
          </a:p>
          <a:p>
            <a:endParaRPr lang="en-US" sz="3600" dirty="0"/>
          </a:p>
          <a:p>
            <a:pPr marL="0" indent="0">
              <a:buNone/>
            </a:pPr>
            <a:endParaRPr lang="en-US" dirty="0"/>
          </a:p>
          <a:p>
            <a:pPr marL="0" indent="0">
              <a:buNone/>
            </a:pPr>
            <a:endParaRPr lang="en-US" dirty="0"/>
          </a:p>
        </p:txBody>
      </p:sp>
      <p:sp>
        <p:nvSpPr>
          <p:cNvPr id="4" name="Content Placeholder 3">
            <a:extLst>
              <a:ext uri="{FF2B5EF4-FFF2-40B4-BE49-F238E27FC236}">
                <a16:creationId xmlns:a16="http://schemas.microsoft.com/office/drawing/2014/main" id="{64A9D028-A0C5-478B-B825-0057ADD10459}"/>
              </a:ext>
            </a:extLst>
          </p:cNvPr>
          <p:cNvSpPr>
            <a:spLocks noGrp="1"/>
          </p:cNvSpPr>
          <p:nvPr>
            <p:ph sz="quarter" idx="14"/>
          </p:nvPr>
        </p:nvSpPr>
        <p:spPr/>
        <p:txBody>
          <a:bodyPr>
            <a:normAutofit/>
          </a:bodyPr>
          <a:lstStyle/>
          <a:p>
            <a:r>
              <a:rPr lang="en-US" sz="3200" dirty="0">
                <a:hlinkClick r:id="rId3"/>
              </a:rPr>
              <a:t>Current Students</a:t>
            </a:r>
            <a:endParaRPr lang="en-US" sz="3200" dirty="0"/>
          </a:p>
        </p:txBody>
      </p:sp>
      <p:pic>
        <p:nvPicPr>
          <p:cNvPr id="6" name="Picture 5">
            <a:extLst>
              <a:ext uri="{FF2B5EF4-FFF2-40B4-BE49-F238E27FC236}">
                <a16:creationId xmlns:a16="http://schemas.microsoft.com/office/drawing/2014/main" id="{0D557C1D-966F-4EBA-A063-6EBDCDB70B4C}"/>
              </a:ext>
            </a:extLst>
          </p:cNvPr>
          <p:cNvPicPr>
            <a:picLocks noChangeAspect="1"/>
          </p:cNvPicPr>
          <p:nvPr/>
        </p:nvPicPr>
        <p:blipFill>
          <a:blip r:embed="rId4"/>
          <a:stretch>
            <a:fillRect/>
          </a:stretch>
        </p:blipFill>
        <p:spPr>
          <a:xfrm>
            <a:off x="4962144" y="4140784"/>
            <a:ext cx="3505200" cy="2336216"/>
          </a:xfrm>
          <a:prstGeom prst="rect">
            <a:avLst/>
          </a:prstGeom>
        </p:spPr>
      </p:pic>
    </p:spTree>
    <p:extLst>
      <p:ext uri="{BB962C8B-B14F-4D97-AF65-F5344CB8AC3E}">
        <p14:creationId xmlns:p14="http://schemas.microsoft.com/office/powerpoint/2010/main" val="3752864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br>
              <a:rPr lang="en-US" sz="4400" dirty="0"/>
            </a:br>
            <a:r>
              <a:rPr lang="en-US" sz="4400" dirty="0"/>
              <a:t>Questions at this point?</a:t>
            </a:r>
          </a:p>
        </p:txBody>
      </p:sp>
      <p:sp>
        <p:nvSpPr>
          <p:cNvPr id="5" name="Text Placeholder 4"/>
          <p:cNvSpPr>
            <a:spLocks noGrp="1"/>
          </p:cNvSpPr>
          <p:nvPr>
            <p:ph type="body" idx="1"/>
          </p:nvPr>
        </p:nvSpPr>
        <p:spPr/>
        <p:txBody>
          <a:bodyPr/>
          <a:lstStyle/>
          <a:p>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533400"/>
            <a:ext cx="3316773" cy="22098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4986" y="569941"/>
            <a:ext cx="3261928" cy="2173259"/>
          </a:xfrm>
          <a:prstGeom prst="rect">
            <a:avLst/>
          </a:prstGeom>
        </p:spPr>
      </p:pic>
    </p:spTree>
    <p:extLst>
      <p:ext uri="{BB962C8B-B14F-4D97-AF65-F5344CB8AC3E}">
        <p14:creationId xmlns:p14="http://schemas.microsoft.com/office/powerpoint/2010/main" val="22641026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777393150"/>
              </p:ext>
            </p:extLst>
          </p:nvPr>
        </p:nvGraphicFramePr>
        <p:xfrm>
          <a:off x="0" y="762000"/>
          <a:ext cx="9144000"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06472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2438400"/>
            <a:ext cx="6400800" cy="1981200"/>
          </a:xfrm>
          <a:solidFill>
            <a:srgbClr val="CC99FF"/>
          </a:solidFill>
          <a:ln w="15875">
            <a:solidFill>
              <a:schemeClr val="tx1"/>
            </a:solidFill>
          </a:ln>
        </p:spPr>
        <p:txBody>
          <a:bodyPr/>
          <a:lstStyle/>
          <a:p>
            <a:endParaRPr lang="en-US" dirty="0">
              <a:solidFill>
                <a:schemeClr val="bg1"/>
              </a:solidFill>
              <a:latin typeface="+mn-lt"/>
            </a:endParaRPr>
          </a:p>
          <a:p>
            <a:r>
              <a:rPr lang="en-US" dirty="0">
                <a:solidFill>
                  <a:schemeClr val="bg1"/>
                </a:solidFill>
                <a:latin typeface="+mn-lt"/>
              </a:rPr>
              <a:t>Graduate Assistants are expected to adhere to all university policies as representatives of the GVSU community</a:t>
            </a:r>
          </a:p>
        </p:txBody>
      </p:sp>
      <p:sp>
        <p:nvSpPr>
          <p:cNvPr id="6" name="Curved Right Arrow 5"/>
          <p:cNvSpPr/>
          <p:nvPr/>
        </p:nvSpPr>
        <p:spPr>
          <a:xfrm rot="20647789">
            <a:off x="576685" y="979217"/>
            <a:ext cx="1467144" cy="3090279"/>
          </a:xfrm>
          <a:prstGeom prst="curvedRightArrow">
            <a:avLst/>
          </a:prstGeom>
          <a:solidFill>
            <a:schemeClr val="bg1">
              <a:lumMod val="65000"/>
            </a:schemeClr>
          </a:solid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extBox 3"/>
          <p:cNvSpPr txBox="1"/>
          <p:nvPr/>
        </p:nvSpPr>
        <p:spPr>
          <a:xfrm>
            <a:off x="457200" y="381000"/>
            <a:ext cx="7010400" cy="923330"/>
          </a:xfrm>
          <a:prstGeom prst="rect">
            <a:avLst/>
          </a:prstGeom>
          <a:solidFill>
            <a:srgbClr val="CC99FF"/>
          </a:solidFill>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5400" dirty="0">
                <a:solidFill>
                  <a:schemeClr val="tx1"/>
                </a:solidFill>
              </a:rPr>
              <a:t>University Policies</a:t>
            </a:r>
          </a:p>
        </p:txBody>
      </p:sp>
    </p:spTree>
    <p:extLst>
      <p:ext uri="{BB962C8B-B14F-4D97-AF65-F5344CB8AC3E}">
        <p14:creationId xmlns:p14="http://schemas.microsoft.com/office/powerpoint/2010/main" val="36166405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0834" y="152400"/>
            <a:ext cx="8860766" cy="1295400"/>
          </a:xfrm>
          <a:solidFill>
            <a:srgbClr val="CC99FF"/>
          </a:solidFill>
        </p:spPr>
        <p:txBody>
          <a:bodyPr anchor="ctr"/>
          <a:lstStyle/>
          <a:p>
            <a:pPr algn="l">
              <a:lnSpc>
                <a:spcPct val="100000"/>
              </a:lnSpc>
            </a:pPr>
            <a:r>
              <a:rPr lang="en-US" sz="3000" dirty="0">
                <a:solidFill>
                  <a:schemeClr val="tx1"/>
                </a:solidFill>
              </a:rPr>
              <a:t>Commitment to Inclusion &amp; Equity and </a:t>
            </a:r>
            <a:br>
              <a:rPr lang="en-US" sz="3000" dirty="0">
                <a:solidFill>
                  <a:schemeClr val="tx1"/>
                </a:solidFill>
              </a:rPr>
            </a:br>
            <a:r>
              <a:rPr lang="en-US" sz="3000" dirty="0">
                <a:solidFill>
                  <a:schemeClr val="tx1"/>
                </a:solidFill>
              </a:rPr>
              <a:t>Equal Opportunity/Affirmative Action Policy</a:t>
            </a:r>
          </a:p>
        </p:txBody>
      </p:sp>
      <p:pic>
        <p:nvPicPr>
          <p:cNvPr id="3" name="Picture 2" descr="File:&lt;strong&gt;Rainbow&lt;/strong&gt; diagram.svg - Wikimedia Comm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116449">
            <a:off x="7678908" y="389475"/>
            <a:ext cx="1098328" cy="549164"/>
          </a:xfrm>
          <a:prstGeom prst="rect">
            <a:avLst/>
          </a:prstGeom>
        </p:spPr>
      </p:pic>
      <p:sp>
        <p:nvSpPr>
          <p:cNvPr id="4" name="TextBox 3"/>
          <p:cNvSpPr txBox="1"/>
          <p:nvPr/>
        </p:nvSpPr>
        <p:spPr>
          <a:xfrm>
            <a:off x="2286000" y="1828800"/>
            <a:ext cx="6096000" cy="923330"/>
          </a:xfrm>
          <a:prstGeom prst="rect">
            <a:avLst/>
          </a:prstGeom>
          <a:solidFill>
            <a:srgbClr val="CC99FF"/>
          </a:solidFill>
        </p:spPr>
        <p:txBody>
          <a:bodyPr wrap="square" rtlCol="0">
            <a:spAutoFit/>
          </a:bodyPr>
          <a:lstStyle/>
          <a:p>
            <a:r>
              <a:rPr lang="en-US" dirty="0"/>
              <a:t>All members of the community are expected to conduct themselves in a manner that does not infringe upon the rights of others</a:t>
            </a:r>
          </a:p>
        </p:txBody>
      </p:sp>
      <p:sp>
        <p:nvSpPr>
          <p:cNvPr id="6" name="TextBox 5"/>
          <p:cNvSpPr txBox="1"/>
          <p:nvPr/>
        </p:nvSpPr>
        <p:spPr>
          <a:xfrm>
            <a:off x="2286000" y="3009900"/>
            <a:ext cx="6096000" cy="923330"/>
          </a:xfrm>
          <a:prstGeom prst="rect">
            <a:avLst/>
          </a:prstGeom>
          <a:solidFill>
            <a:srgbClr val="CC99FF"/>
          </a:solidFill>
        </p:spPr>
        <p:txBody>
          <a:bodyPr wrap="square" rtlCol="0">
            <a:spAutoFit/>
          </a:bodyPr>
          <a:lstStyle/>
          <a:p>
            <a:r>
              <a:rPr lang="en-US" dirty="0"/>
              <a:t>University encourages diversity and provides equal opportunity in education, employment, all of its programs, and the use of its facilities</a:t>
            </a:r>
          </a:p>
        </p:txBody>
      </p:sp>
      <p:sp>
        <p:nvSpPr>
          <p:cNvPr id="7" name="TextBox 6"/>
          <p:cNvSpPr txBox="1"/>
          <p:nvPr/>
        </p:nvSpPr>
        <p:spPr>
          <a:xfrm>
            <a:off x="2286000" y="4191000"/>
            <a:ext cx="6096000" cy="2308324"/>
          </a:xfrm>
          <a:prstGeom prst="rect">
            <a:avLst/>
          </a:prstGeom>
          <a:solidFill>
            <a:srgbClr val="CC99FF"/>
          </a:solidFill>
        </p:spPr>
        <p:txBody>
          <a:bodyPr wrap="square" rtlCol="0">
            <a:spAutoFit/>
          </a:bodyPr>
          <a:lstStyle/>
          <a:p>
            <a:r>
              <a:rPr lang="en-US" dirty="0"/>
              <a:t>Members of the university community, including students, employees, faculty, staff, administrators, Board members, consultants, vendors, others engaged to do business with the University, candidates for employment or admissions, and visitors or guests have the right to be free from acts of harassment and discrimination, including sexual misconduct, as defined by the policy </a:t>
            </a:r>
          </a:p>
          <a:p>
            <a:endParaRPr lang="en-US" dirty="0"/>
          </a:p>
        </p:txBody>
      </p:sp>
      <p:sp>
        <p:nvSpPr>
          <p:cNvPr id="8" name="Right Arrow 7"/>
          <p:cNvSpPr/>
          <p:nvPr/>
        </p:nvSpPr>
        <p:spPr>
          <a:xfrm>
            <a:off x="381000" y="2057400"/>
            <a:ext cx="1676400" cy="457200"/>
          </a:xfrm>
          <a:prstGeom prst="rightArrow">
            <a:avLst/>
          </a:prstGeom>
          <a:solidFill>
            <a:srgbClr val="CC99FF"/>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a:off x="381000" y="3242965"/>
            <a:ext cx="1676400" cy="457200"/>
          </a:xfrm>
          <a:prstGeom prst="rightArrow">
            <a:avLst/>
          </a:prstGeom>
          <a:solidFill>
            <a:srgbClr val="CC99FF"/>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0"/>
          <p:cNvSpPr/>
          <p:nvPr/>
        </p:nvSpPr>
        <p:spPr>
          <a:xfrm>
            <a:off x="381000" y="5029200"/>
            <a:ext cx="1676400" cy="457200"/>
          </a:xfrm>
          <a:prstGeom prst="rightArrow">
            <a:avLst/>
          </a:prstGeom>
          <a:solidFill>
            <a:srgbClr val="CC99FF"/>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79865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04800" y="228600"/>
            <a:ext cx="7117080" cy="990600"/>
          </a:xfrm>
          <a:solidFill>
            <a:srgbClr val="CC99FF"/>
          </a:solidFill>
        </p:spPr>
        <p:txBody>
          <a:bodyPr anchor="ctr"/>
          <a:lstStyle/>
          <a:p>
            <a:r>
              <a:rPr lang="en-US" sz="4800" dirty="0">
                <a:solidFill>
                  <a:schemeClr val="tx1"/>
                </a:solidFill>
                <a:effectLst/>
              </a:rPr>
              <a:t>Anti-Harassment Policy</a:t>
            </a:r>
            <a:endParaRPr lang="en-US" sz="4800" dirty="0">
              <a:solidFill>
                <a:schemeClr val="tx1"/>
              </a:solidFill>
            </a:endParaRPr>
          </a:p>
        </p:txBody>
      </p:sp>
      <p:sp>
        <p:nvSpPr>
          <p:cNvPr id="2" name="TextBox 1"/>
          <p:cNvSpPr txBox="1"/>
          <p:nvPr/>
        </p:nvSpPr>
        <p:spPr>
          <a:xfrm>
            <a:off x="457200" y="1265973"/>
            <a:ext cx="8305800" cy="1475404"/>
          </a:xfrm>
          <a:prstGeom prst="rect">
            <a:avLst/>
          </a:prstGeom>
          <a:noFill/>
        </p:spPr>
        <p:txBody>
          <a:bodyPr wrap="square" rtlCol="0" anchor="ctr">
            <a:spAutoFit/>
          </a:bodyPr>
          <a:lstStyle/>
          <a:p>
            <a:pPr marR="0" lvl="0" algn="ctr">
              <a:lnSpc>
                <a:spcPct val="107000"/>
              </a:lnSpc>
              <a:spcBef>
                <a:spcPts val="0"/>
              </a:spcBef>
              <a:spcAft>
                <a:spcPts val="0"/>
              </a:spcAft>
            </a:pPr>
            <a:r>
              <a:rPr lang="en-US" sz="2400" b="1" dirty="0">
                <a:latin typeface="Palatino Linotype" panose="02040502050505030304" pitchFamily="18" charset="0"/>
                <a:ea typeface="Calibri" panose="020F0502020204030204" pitchFamily="34" charset="0"/>
                <a:cs typeface="Times New Roman" panose="02020603050405020304" pitchFamily="18" charset="0"/>
              </a:rPr>
              <a:t>Harassment is unprofessional conduct that </a:t>
            </a:r>
            <a:br>
              <a:rPr lang="en-US" sz="2400" b="1" dirty="0">
                <a:latin typeface="Palatino Linotype" panose="02040502050505030304" pitchFamily="18" charset="0"/>
                <a:ea typeface="Calibri" panose="020F0502020204030204" pitchFamily="34" charset="0"/>
                <a:cs typeface="Times New Roman" panose="02020603050405020304" pitchFamily="18" charset="0"/>
              </a:rPr>
            </a:br>
            <a:r>
              <a:rPr lang="en-US" sz="2400" b="1" dirty="0">
                <a:latin typeface="Palatino Linotype" panose="02040502050505030304" pitchFamily="18" charset="0"/>
                <a:ea typeface="Calibri" panose="020F0502020204030204" pitchFamily="34" charset="0"/>
                <a:cs typeface="Times New Roman" panose="02020603050405020304" pitchFamily="18" charset="0"/>
              </a:rPr>
              <a:t>could reasonably be understood as: </a:t>
            </a:r>
            <a:br>
              <a:rPr lang="en-US" dirty="0">
                <a:latin typeface="Palatino Linotype" panose="02040502050505030304" pitchFamily="18" charset="0"/>
                <a:ea typeface="Calibri" panose="020F0502020204030204" pitchFamily="34" charset="0"/>
                <a:cs typeface="Times New Roman" panose="02020603050405020304" pitchFamily="18" charset="0"/>
              </a:rPr>
            </a:br>
            <a:br>
              <a:rPr lang="en-US" dirty="0">
                <a:latin typeface="Palatino Linotype" panose="02040502050505030304" pitchFamily="18" charset="0"/>
                <a:ea typeface="Calibri" panose="020F0502020204030204" pitchFamily="34" charset="0"/>
                <a:cs typeface="Times New Roman" panose="02020603050405020304" pitchFamily="18" charset="0"/>
              </a:rPr>
            </a:b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304800" y="2603838"/>
            <a:ext cx="2590800" cy="2031325"/>
          </a:xfrm>
          <a:prstGeom prst="rect">
            <a:avLst/>
          </a:prstGeom>
          <a:solidFill>
            <a:srgbClr val="CC99FF"/>
          </a:solidFill>
        </p:spPr>
        <p:txBody>
          <a:bodyPr wrap="square" rtlCol="0" anchor="ctr">
            <a:spAutoFit/>
          </a:bodyPr>
          <a:lstStyle/>
          <a:p>
            <a:pPr algn="ctr"/>
            <a:endParaRPr lang="en-US" dirty="0">
              <a:latin typeface="Palatino Linotype" panose="02040502050505030304" pitchFamily="18" charset="0"/>
              <a:ea typeface="Calibri" panose="020F0502020204030204" pitchFamily="34" charset="0"/>
              <a:cs typeface="Times New Roman" panose="02020603050405020304" pitchFamily="18" charset="0"/>
            </a:endParaRPr>
          </a:p>
          <a:p>
            <a:pPr algn="ctr"/>
            <a:r>
              <a:rPr lang="en-US" dirty="0">
                <a:latin typeface="Palatino Linotype" panose="02040502050505030304" pitchFamily="18" charset="0"/>
                <a:ea typeface="Calibri" panose="020F0502020204030204" pitchFamily="34" charset="0"/>
                <a:cs typeface="Times New Roman" panose="02020603050405020304" pitchFamily="18" charset="0"/>
              </a:rPr>
              <a:t>Having the purpose or effect of creating an intimidating, hostile, or offensive environment</a:t>
            </a:r>
          </a:p>
          <a:p>
            <a:pPr algn="ctr"/>
            <a:endParaRPr lang="en-US" dirty="0">
              <a:latin typeface="Palatino Linotype" panose="02040502050505030304" pitchFamily="18" charset="0"/>
              <a:cs typeface="Times New Roman" panose="02020603050405020304" pitchFamily="18" charset="0"/>
            </a:endParaRPr>
          </a:p>
          <a:p>
            <a:pPr algn="ctr"/>
            <a:endParaRPr lang="en-US" dirty="0">
              <a:latin typeface="Palatino Linotype" panose="02040502050505030304" pitchFamily="18" charset="0"/>
              <a:cs typeface="Times New Roman" panose="02020603050405020304" pitchFamily="18" charset="0"/>
            </a:endParaRPr>
          </a:p>
        </p:txBody>
      </p:sp>
      <p:sp>
        <p:nvSpPr>
          <p:cNvPr id="6" name="TextBox 5"/>
          <p:cNvSpPr txBox="1"/>
          <p:nvPr/>
        </p:nvSpPr>
        <p:spPr>
          <a:xfrm>
            <a:off x="3162300" y="2465339"/>
            <a:ext cx="2743200" cy="2308324"/>
          </a:xfrm>
          <a:prstGeom prst="rect">
            <a:avLst/>
          </a:prstGeom>
          <a:solidFill>
            <a:srgbClr val="CC99FF"/>
          </a:solidFill>
        </p:spPr>
        <p:txBody>
          <a:bodyPr wrap="square" rtlCol="0" anchor="ctr">
            <a:spAutoFit/>
          </a:bodyPr>
          <a:lstStyle/>
          <a:p>
            <a:pPr algn="ctr"/>
            <a:endParaRPr lang="en-US" dirty="0">
              <a:latin typeface="Palatino Linotype" panose="02040502050505030304" pitchFamily="18" charset="0"/>
              <a:ea typeface="Calibri" panose="020F0502020204030204" pitchFamily="34" charset="0"/>
              <a:cs typeface="Times New Roman" panose="02020603050405020304" pitchFamily="18" charset="0"/>
            </a:endParaRPr>
          </a:p>
          <a:p>
            <a:pPr algn="ctr"/>
            <a:r>
              <a:rPr lang="en-US" dirty="0">
                <a:latin typeface="Palatino Linotype" panose="02040502050505030304" pitchFamily="18" charset="0"/>
                <a:ea typeface="Calibri" panose="020F0502020204030204" pitchFamily="34" charset="0"/>
                <a:cs typeface="Times New Roman" panose="02020603050405020304" pitchFamily="18" charset="0"/>
              </a:rPr>
              <a:t>Having the purpose or effect of unreasonably interfering with an individual's work performance or access to educational activities and programs</a:t>
            </a:r>
            <a:endParaRPr lang="en-US" dirty="0"/>
          </a:p>
        </p:txBody>
      </p:sp>
      <p:sp>
        <p:nvSpPr>
          <p:cNvPr id="7" name="TextBox 6"/>
          <p:cNvSpPr txBox="1"/>
          <p:nvPr/>
        </p:nvSpPr>
        <p:spPr>
          <a:xfrm>
            <a:off x="6172200" y="2465339"/>
            <a:ext cx="2667000" cy="2308324"/>
          </a:xfrm>
          <a:prstGeom prst="rect">
            <a:avLst/>
          </a:prstGeom>
          <a:solidFill>
            <a:srgbClr val="CC99FF"/>
          </a:solidFill>
        </p:spPr>
        <p:txBody>
          <a:bodyPr wrap="square" rtlCol="0" anchor="ctr">
            <a:spAutoFit/>
          </a:bodyPr>
          <a:lstStyle/>
          <a:p>
            <a:pPr algn="ctr"/>
            <a:endParaRPr lang="en-US" dirty="0">
              <a:latin typeface="Palatino Linotype" panose="02040502050505030304" pitchFamily="18" charset="0"/>
              <a:ea typeface="Calibri" panose="020F0502020204030204" pitchFamily="34" charset="0"/>
              <a:cs typeface="Times New Roman" panose="02020603050405020304" pitchFamily="18" charset="0"/>
            </a:endParaRPr>
          </a:p>
          <a:p>
            <a:pPr algn="ctr"/>
            <a:r>
              <a:rPr lang="en-US" dirty="0">
                <a:latin typeface="Palatino Linotype" panose="02040502050505030304" pitchFamily="18" charset="0"/>
                <a:ea typeface="Calibri" panose="020F0502020204030204" pitchFamily="34" charset="0"/>
                <a:cs typeface="Times New Roman" panose="02020603050405020304" pitchFamily="18" charset="0"/>
              </a:rPr>
              <a:t>Otherwise adversely affecting an individual's employment opportunities or access to educational activities and programs</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8" name="Rectangle 7"/>
          <p:cNvSpPr/>
          <p:nvPr/>
        </p:nvSpPr>
        <p:spPr>
          <a:xfrm>
            <a:off x="1334742" y="2003674"/>
            <a:ext cx="530915" cy="923330"/>
          </a:xfrm>
          <a:prstGeom prst="rect">
            <a:avLst/>
          </a:prstGeom>
          <a:noFill/>
          <a:ln>
            <a:noFill/>
          </a:ln>
        </p:spPr>
        <p:txBody>
          <a:bodyPr wrap="none" lIns="91440" tIns="45720" rIns="91440" bIns="45720">
            <a:spAutoFit/>
          </a:bodyPr>
          <a:lstStyle/>
          <a:p>
            <a:pPr algn="ctr"/>
            <a:r>
              <a:rPr lang="en-US" sz="5400" b="1" cap="none" spc="0" dirty="0">
                <a:ln w="22225">
                  <a:solidFill>
                    <a:schemeClr val="tx1"/>
                  </a:solidFill>
                  <a:prstDash val="solid"/>
                </a:ln>
                <a:solidFill>
                  <a:schemeClr val="bg1">
                    <a:lumMod val="50000"/>
                  </a:schemeClr>
                </a:solidFill>
                <a:effectLst/>
              </a:rPr>
              <a:t>1</a:t>
            </a:r>
          </a:p>
        </p:txBody>
      </p:sp>
      <p:sp>
        <p:nvSpPr>
          <p:cNvPr id="10" name="Rectangle 9"/>
          <p:cNvSpPr/>
          <p:nvPr/>
        </p:nvSpPr>
        <p:spPr>
          <a:xfrm>
            <a:off x="4344642" y="2003674"/>
            <a:ext cx="530915" cy="923330"/>
          </a:xfrm>
          <a:prstGeom prst="rect">
            <a:avLst/>
          </a:prstGeom>
          <a:noFill/>
          <a:ln>
            <a:noFill/>
          </a:ln>
        </p:spPr>
        <p:txBody>
          <a:bodyPr wrap="none" lIns="91440" tIns="45720" rIns="91440" bIns="45720">
            <a:spAutoFit/>
          </a:bodyPr>
          <a:lstStyle/>
          <a:p>
            <a:pPr algn="ctr"/>
            <a:r>
              <a:rPr lang="en-US" sz="5400" b="1" cap="none" spc="0" dirty="0">
                <a:ln w="22225">
                  <a:solidFill>
                    <a:schemeClr val="tx1"/>
                  </a:solidFill>
                  <a:prstDash val="solid"/>
                </a:ln>
                <a:solidFill>
                  <a:schemeClr val="bg1">
                    <a:lumMod val="50000"/>
                  </a:schemeClr>
                </a:solidFill>
                <a:effectLst/>
              </a:rPr>
              <a:t>2</a:t>
            </a:r>
          </a:p>
        </p:txBody>
      </p:sp>
      <p:sp>
        <p:nvSpPr>
          <p:cNvPr id="11" name="Rectangle 10"/>
          <p:cNvSpPr/>
          <p:nvPr/>
        </p:nvSpPr>
        <p:spPr>
          <a:xfrm>
            <a:off x="7240242" y="2003674"/>
            <a:ext cx="530915" cy="923330"/>
          </a:xfrm>
          <a:prstGeom prst="rect">
            <a:avLst/>
          </a:prstGeom>
          <a:noFill/>
          <a:ln>
            <a:noFill/>
          </a:ln>
        </p:spPr>
        <p:txBody>
          <a:bodyPr wrap="none" lIns="91440" tIns="45720" rIns="91440" bIns="45720">
            <a:spAutoFit/>
          </a:bodyPr>
          <a:lstStyle/>
          <a:p>
            <a:pPr algn="ctr"/>
            <a:r>
              <a:rPr lang="en-US" sz="5400" b="1" cap="none" spc="0" dirty="0">
                <a:ln w="22225">
                  <a:solidFill>
                    <a:schemeClr val="tx1"/>
                  </a:solidFill>
                  <a:prstDash val="solid"/>
                </a:ln>
                <a:solidFill>
                  <a:schemeClr val="bg1">
                    <a:lumMod val="50000"/>
                  </a:schemeClr>
                </a:solidFill>
                <a:effectLst/>
              </a:rPr>
              <a:t>3</a:t>
            </a:r>
          </a:p>
        </p:txBody>
      </p:sp>
    </p:spTree>
    <p:extLst>
      <p:ext uri="{BB962C8B-B14F-4D97-AF65-F5344CB8AC3E}">
        <p14:creationId xmlns:p14="http://schemas.microsoft.com/office/powerpoint/2010/main" val="29816488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p:cNvSpPr txBox="1">
            <a:spLocks/>
          </p:cNvSpPr>
          <p:nvPr/>
        </p:nvSpPr>
        <p:spPr>
          <a:xfrm>
            <a:off x="304800" y="228600"/>
            <a:ext cx="7117080" cy="990600"/>
          </a:xfrm>
          <a:prstGeom prst="rect">
            <a:avLst/>
          </a:prstGeom>
          <a:solidFill>
            <a:srgbClr val="CC99FF"/>
          </a:solidFill>
        </p:spPr>
        <p:txBody>
          <a:bodyPr vert="horz" lIns="91440" tIns="45720" rIns="91440" bIns="45720" rtlCol="0" anchor="ctr">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800" dirty="0">
                <a:solidFill>
                  <a:schemeClr val="tx1"/>
                </a:solidFill>
                <a:effectLst/>
              </a:rPr>
              <a:t>Anti-Harassment Policy</a:t>
            </a:r>
            <a:endParaRPr lang="en-US" sz="4800" dirty="0">
              <a:solidFill>
                <a:schemeClr val="tx1"/>
              </a:solidFill>
            </a:endParaRPr>
          </a:p>
        </p:txBody>
      </p:sp>
      <p:sp>
        <p:nvSpPr>
          <p:cNvPr id="6" name="Rounded Rectangle 5"/>
          <p:cNvSpPr/>
          <p:nvPr/>
        </p:nvSpPr>
        <p:spPr>
          <a:xfrm>
            <a:off x="5181600" y="2590800"/>
            <a:ext cx="3657600" cy="2667000"/>
          </a:xfrm>
          <a:prstGeom prst="roundRect">
            <a:avLst/>
          </a:prstGeom>
          <a:solidFill>
            <a:srgbClr val="CC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a:lnSpc>
                <a:spcPct val="107000"/>
              </a:lnSpc>
              <a:spcBef>
                <a:spcPts val="0"/>
              </a:spcBef>
              <a:spcAft>
                <a:spcPts val="0"/>
              </a:spcAft>
            </a:pPr>
            <a:endParaRPr lang="en-US" dirty="0">
              <a:latin typeface="Palatino Linotype" panose="02040502050505030304" pitchFamily="18" charset="0"/>
              <a:ea typeface="Calibri" panose="020F0502020204030204" pitchFamily="34" charset="0"/>
              <a:cs typeface="Times New Roman" panose="02020603050405020304" pitchFamily="18" charset="0"/>
            </a:endParaRPr>
          </a:p>
          <a:p>
            <a:pPr marR="0" lvl="0" algn="ctr">
              <a:lnSpc>
                <a:spcPct val="107000"/>
              </a:lnSpc>
              <a:spcBef>
                <a:spcPts val="0"/>
              </a:spcBef>
              <a:spcAft>
                <a:spcPts val="0"/>
              </a:spcAft>
            </a:pPr>
            <a:r>
              <a:rPr lang="en-US" sz="16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Harassment about age, color, disability, familial status, height, marital status, national origin, political affiliation, race, religion, veteran status, or weight is a violation of university policy</a:t>
            </a:r>
            <a:br>
              <a:rPr lang="en-US" sz="1600" dirty="0">
                <a:latin typeface="Palatino Linotype" panose="02040502050505030304" pitchFamily="18" charset="0"/>
                <a:ea typeface="Calibri" panose="020F0502020204030204" pitchFamily="34" charset="0"/>
                <a:cs typeface="Times New Roman" panose="02020603050405020304" pitchFamily="18" charset="0"/>
              </a:rPr>
            </a:b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ounded Rectangle 9"/>
          <p:cNvSpPr/>
          <p:nvPr/>
        </p:nvSpPr>
        <p:spPr>
          <a:xfrm>
            <a:off x="381000" y="1600200"/>
            <a:ext cx="4352026" cy="2443811"/>
          </a:xfrm>
          <a:prstGeom prst="roundRect">
            <a:avLst/>
          </a:prstGeom>
          <a:solidFill>
            <a:srgbClr val="CC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a:lnSpc>
                <a:spcPct val="107000"/>
              </a:lnSpc>
              <a:spcBef>
                <a:spcPts val="0"/>
              </a:spcBef>
              <a:spcAft>
                <a:spcPts val="800"/>
              </a:spcAft>
            </a:pPr>
            <a:r>
              <a:rPr lang="en-US" sz="16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Any person who violates the University's Anti-Harassment Policy may be subject to a range of sanctions which could include, but is not limited to, dismissal, according to due process, from University employment</a:t>
            </a:r>
            <a:r>
              <a:rPr lang="en-US" sz="1600" dirty="0">
                <a:latin typeface="Palatino Linotype" panose="02040502050505030304" pitchFamily="18" charset="0"/>
                <a:ea typeface="Calibri" panose="020F0502020204030204" pitchFamily="34" charset="0"/>
                <a:cs typeface="Times New Roman" panose="02020603050405020304" pitchFamily="18" charset="0"/>
              </a:rPr>
              <a:t> </a:t>
            </a:r>
          </a:p>
        </p:txBody>
      </p:sp>
      <p:sp>
        <p:nvSpPr>
          <p:cNvPr id="11" name="Rounded Rectangle 10"/>
          <p:cNvSpPr/>
          <p:nvPr/>
        </p:nvSpPr>
        <p:spPr>
          <a:xfrm>
            <a:off x="1066800" y="4495800"/>
            <a:ext cx="3966713" cy="2133600"/>
          </a:xfrm>
          <a:prstGeom prst="roundRect">
            <a:avLst/>
          </a:prstGeom>
          <a:solidFill>
            <a:srgbClr val="CC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a:lnSpc>
                <a:spcPct val="107000"/>
              </a:lnSpc>
              <a:spcBef>
                <a:spcPts val="0"/>
              </a:spcBef>
              <a:spcAft>
                <a:spcPts val="800"/>
              </a:spcAft>
            </a:pPr>
            <a:r>
              <a:rPr lang="en-US" sz="160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Violators may also be subject to civil action or criminal prosecution because harassment and other discriminatory behavior may violate state or federal laws</a:t>
            </a:r>
            <a:endParaRPr lang="en-US" sz="16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36676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33398" y="138532"/>
            <a:ext cx="8007531" cy="1752600"/>
          </a:xfrm>
          <a:solidFill>
            <a:srgbClr val="CC99FF"/>
          </a:solidFill>
        </p:spPr>
        <p:txBody>
          <a:bodyPr/>
          <a:lstStyle/>
          <a:p>
            <a:r>
              <a:rPr lang="en-US" dirty="0">
                <a:solidFill>
                  <a:schemeClr val="tx1"/>
                </a:solidFill>
                <a:effectLst/>
              </a:rPr>
              <a:t>Confidentiality, Data &amp; Security Policy</a:t>
            </a:r>
          </a:p>
        </p:txBody>
      </p:sp>
      <p:sp>
        <p:nvSpPr>
          <p:cNvPr id="3" name="TextBox 2"/>
          <p:cNvSpPr txBox="1"/>
          <p:nvPr/>
        </p:nvSpPr>
        <p:spPr>
          <a:xfrm>
            <a:off x="841464" y="2009955"/>
            <a:ext cx="7391400" cy="2862322"/>
          </a:xfrm>
          <a:prstGeom prst="rect">
            <a:avLst/>
          </a:prstGeom>
          <a:noFill/>
        </p:spPr>
        <p:txBody>
          <a:bodyPr wrap="square" rtlCol="0">
            <a:spAutoFit/>
          </a:bodyPr>
          <a:lstStyle/>
          <a:p>
            <a:pPr lvl="0" algn="ctr"/>
            <a:r>
              <a:rPr lang="en-US" dirty="0"/>
              <a:t>Individuals with authorized access to GVSU’s computer resources, information system, records or files are given access to use the University’s data or files solely for the business of the University. Specifically, individuals should:</a:t>
            </a:r>
            <a:br>
              <a:rPr lang="en-US" dirty="0"/>
            </a:br>
            <a:endParaRPr lang="en-US" dirty="0"/>
          </a:p>
          <a:p>
            <a:br>
              <a:rPr lang="en-US" dirty="0"/>
            </a:br>
            <a:endParaRPr lang="en-US" dirty="0"/>
          </a:p>
          <a:p>
            <a:r>
              <a:rPr lang="en-US" dirty="0"/>
              <a:t>.</a:t>
            </a:r>
            <a:br>
              <a:rPr lang="en-US" dirty="0"/>
            </a:br>
            <a:br>
              <a:rPr lang="en-US" dirty="0"/>
            </a:br>
            <a:endParaRPr lang="en-US" dirty="0"/>
          </a:p>
        </p:txBody>
      </p:sp>
      <p:sp>
        <p:nvSpPr>
          <p:cNvPr id="2" name="Rounded Rectangle 1"/>
          <p:cNvSpPr/>
          <p:nvPr/>
        </p:nvSpPr>
        <p:spPr>
          <a:xfrm>
            <a:off x="382437" y="3352800"/>
            <a:ext cx="1981201" cy="2514600"/>
          </a:xfrm>
          <a:prstGeom prst="roundRect">
            <a:avLst/>
          </a:prstGeom>
          <a:solidFill>
            <a:srgbClr val="CC99FF"/>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Access data solely in order to perform his or her job responsibilities</a:t>
            </a:r>
          </a:p>
        </p:txBody>
      </p:sp>
      <p:sp>
        <p:nvSpPr>
          <p:cNvPr id="5" name="Rounded Rectangle 4"/>
          <p:cNvSpPr/>
          <p:nvPr/>
        </p:nvSpPr>
        <p:spPr>
          <a:xfrm>
            <a:off x="2459636" y="3348487"/>
            <a:ext cx="2057400" cy="2518913"/>
          </a:xfrm>
          <a:prstGeom prst="roundRect">
            <a:avLst/>
          </a:prstGeom>
          <a:solidFill>
            <a:srgbClr val="CC99FF"/>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Not seek personal benefit or permit others to benefit  from any data that has come to them through their work assignments</a:t>
            </a:r>
          </a:p>
        </p:txBody>
      </p:sp>
      <p:sp>
        <p:nvSpPr>
          <p:cNvPr id="7" name="Rounded Rectangle 6"/>
          <p:cNvSpPr/>
          <p:nvPr/>
        </p:nvSpPr>
        <p:spPr>
          <a:xfrm>
            <a:off x="4613034" y="3349714"/>
            <a:ext cx="2057400" cy="2517686"/>
          </a:xfrm>
          <a:prstGeom prst="roundRect">
            <a:avLst/>
          </a:prstGeom>
          <a:solidFill>
            <a:srgbClr val="CC99FF"/>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Not release University data other than what is required in completion of job responsibilities</a:t>
            </a:r>
          </a:p>
        </p:txBody>
      </p:sp>
      <p:sp>
        <p:nvSpPr>
          <p:cNvPr id="8" name="Rounded Rectangle 7"/>
          <p:cNvSpPr/>
          <p:nvPr/>
        </p:nvSpPr>
        <p:spPr>
          <a:xfrm>
            <a:off x="6766432" y="3348487"/>
            <a:ext cx="2148968" cy="2518913"/>
          </a:xfrm>
          <a:prstGeom prst="roundRect">
            <a:avLst/>
          </a:prstGeom>
          <a:solidFill>
            <a:srgbClr val="CC99FF"/>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Not exhibit or divulge the content of any record, file or information system to any person except as it is related to the completion of their job responsibilities</a:t>
            </a:r>
          </a:p>
        </p:txBody>
      </p:sp>
    </p:spTree>
    <p:extLst>
      <p:ext uri="{BB962C8B-B14F-4D97-AF65-F5344CB8AC3E}">
        <p14:creationId xmlns:p14="http://schemas.microsoft.com/office/powerpoint/2010/main" val="11313283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8"/>
          <p:cNvSpPr>
            <a:spLocks noGrp="1"/>
          </p:cNvSpPr>
          <p:nvPr>
            <p:ph type="title"/>
          </p:nvPr>
        </p:nvSpPr>
        <p:spPr>
          <a:xfrm>
            <a:off x="533398" y="138532"/>
            <a:ext cx="8007531" cy="1752600"/>
          </a:xfrm>
          <a:solidFill>
            <a:srgbClr val="CC99FF"/>
          </a:solidFill>
        </p:spPr>
        <p:txBody>
          <a:bodyPr/>
          <a:lstStyle/>
          <a:p>
            <a:r>
              <a:rPr lang="en-US" dirty="0">
                <a:solidFill>
                  <a:schemeClr val="tx1"/>
                </a:solidFill>
                <a:effectLst/>
              </a:rPr>
              <a:t>Confidentiality, Data &amp; Security Policy</a:t>
            </a:r>
          </a:p>
        </p:txBody>
      </p:sp>
      <p:sp>
        <p:nvSpPr>
          <p:cNvPr id="4" name="Oval 3"/>
          <p:cNvSpPr/>
          <p:nvPr/>
        </p:nvSpPr>
        <p:spPr>
          <a:xfrm>
            <a:off x="914400" y="2286000"/>
            <a:ext cx="7315199" cy="3886200"/>
          </a:xfrm>
          <a:prstGeom prst="ellipse">
            <a:avLst/>
          </a:prstGeom>
          <a:noFill/>
          <a:ln w="57150">
            <a:solidFill>
              <a:srgbClr val="CC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Individuals are not permitted to operate or request others to operate any University data equipment for personal business, to make unauthorized copies of University software or related documentation, or use such equipment for any reason not specifically required by the individual’s job description</a:t>
            </a:r>
          </a:p>
        </p:txBody>
      </p:sp>
    </p:spTree>
    <p:extLst>
      <p:ext uri="{BB962C8B-B14F-4D97-AF65-F5344CB8AC3E}">
        <p14:creationId xmlns:p14="http://schemas.microsoft.com/office/powerpoint/2010/main" val="13408498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8"/>
          <p:cNvSpPr>
            <a:spLocks noGrp="1"/>
          </p:cNvSpPr>
          <p:nvPr>
            <p:ph type="title"/>
          </p:nvPr>
        </p:nvSpPr>
        <p:spPr>
          <a:xfrm>
            <a:off x="533398" y="138532"/>
            <a:ext cx="8007531" cy="1461668"/>
          </a:xfrm>
          <a:solidFill>
            <a:srgbClr val="CC99FF"/>
          </a:solidFill>
        </p:spPr>
        <p:txBody>
          <a:bodyPr/>
          <a:lstStyle/>
          <a:p>
            <a:r>
              <a:rPr lang="en-US" dirty="0">
                <a:solidFill>
                  <a:schemeClr val="tx1"/>
                </a:solidFill>
                <a:effectLst/>
              </a:rPr>
              <a:t>Title IX Compliance</a:t>
            </a:r>
          </a:p>
        </p:txBody>
      </p:sp>
      <p:sp>
        <p:nvSpPr>
          <p:cNvPr id="4" name="Oval 3"/>
          <p:cNvSpPr/>
          <p:nvPr/>
        </p:nvSpPr>
        <p:spPr>
          <a:xfrm>
            <a:off x="838200" y="2286000"/>
            <a:ext cx="7467600" cy="3886200"/>
          </a:xfrm>
          <a:prstGeom prst="ellipse">
            <a:avLst/>
          </a:prstGeom>
          <a:noFill/>
          <a:ln w="57150">
            <a:solidFill>
              <a:srgbClr val="CC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chemeClr val="tx1"/>
                </a:solidFill>
              </a:rPr>
              <a:t>Title IX states no person in the United States shall, on the basis of sex, be excluded from participation in, be denied the benefits of, or be subjected to discrimination under any GVSU educational programming or activity</a:t>
            </a:r>
          </a:p>
          <a:p>
            <a:pPr algn="ctr"/>
            <a:endParaRPr lang="en-US" b="1" i="1" dirty="0">
              <a:solidFill>
                <a:schemeClr val="tx1"/>
              </a:solidFill>
            </a:endParaRPr>
          </a:p>
          <a:p>
            <a:pPr algn="ctr"/>
            <a:r>
              <a:rPr lang="en-US" sz="1600" dirty="0">
                <a:solidFill>
                  <a:schemeClr val="tx1"/>
                </a:solidFill>
              </a:rPr>
              <a:t>All GAs will get an email to complete Title IX training. This is required of all employees. The email comes from </a:t>
            </a:r>
            <a:r>
              <a:rPr lang="en-US" sz="1600" u="sng" dirty="0">
                <a:solidFill>
                  <a:schemeClr val="tx1"/>
                </a:solidFill>
              </a:rPr>
              <a:t>getinclusive.com</a:t>
            </a:r>
            <a:r>
              <a:rPr lang="en-US" sz="1600" dirty="0">
                <a:solidFill>
                  <a:schemeClr val="tx1"/>
                </a:solidFill>
              </a:rPr>
              <a:t> and is facilitated by the Title IX coordinator in the Division of Inclusion and Equity</a:t>
            </a:r>
            <a:endParaRPr lang="en-US" dirty="0">
              <a:solidFill>
                <a:schemeClr val="tx1"/>
              </a:solidFill>
            </a:endParaRPr>
          </a:p>
        </p:txBody>
      </p:sp>
    </p:spTree>
    <p:extLst>
      <p:ext uri="{BB962C8B-B14F-4D97-AF65-F5344CB8AC3E}">
        <p14:creationId xmlns:p14="http://schemas.microsoft.com/office/powerpoint/2010/main" val="26891142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400" y="533400"/>
            <a:ext cx="8001000" cy="5715000"/>
          </a:xfrm>
          <a:prstGeom prst="rect">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533400" y="609600"/>
            <a:ext cx="7848600" cy="3785652"/>
          </a:xfrm>
          <a:prstGeom prst="rect">
            <a:avLst/>
          </a:prstGeom>
          <a:noFill/>
        </p:spPr>
        <p:txBody>
          <a:bodyPr wrap="square" rtlCol="0">
            <a:spAutoFit/>
          </a:bodyPr>
          <a:lstStyle/>
          <a:p>
            <a:pPr marL="342900" lvl="0" indent="-342900">
              <a:buFont typeface="Arial" panose="020B0604020202020204" pitchFamily="34" charset="0"/>
              <a:buChar char="•"/>
            </a:pPr>
            <a:r>
              <a:rPr lang="en-US" sz="2000" dirty="0"/>
              <a:t>FERPA pertains to everyone who works at GVSU and we are bound by professional ethics to safeguard the integrity and confidentiality of student information</a:t>
            </a:r>
            <a:br>
              <a:rPr lang="en-US" sz="2000" dirty="0"/>
            </a:br>
            <a:endParaRPr lang="en-US" sz="2000" dirty="0"/>
          </a:p>
          <a:p>
            <a:pPr marL="342900" lvl="0" indent="-342900">
              <a:buFont typeface="Arial" panose="020B0604020202020204" pitchFamily="34" charset="0"/>
              <a:buChar char="•"/>
            </a:pPr>
            <a:r>
              <a:rPr lang="en-US" sz="2000" dirty="0"/>
              <a:t>Use a specific “need to know” approach when accessing student records: there must be a legitimate university-related educational or administrative interest and a need to review an education record in order to fulfill one’s professional responsibility</a:t>
            </a:r>
            <a:br>
              <a:rPr lang="en-US" sz="2000" dirty="0"/>
            </a:br>
            <a:endParaRPr lang="en-US" sz="2000" dirty="0"/>
          </a:p>
          <a:p>
            <a:pPr marL="342900" lvl="0" indent="-342900">
              <a:buFont typeface="Arial" panose="020B0604020202020204" pitchFamily="34" charset="0"/>
              <a:buChar char="•"/>
            </a:pPr>
            <a:r>
              <a:rPr lang="en-US" sz="2000" dirty="0"/>
              <a:t>The information may not be disclosed to anyone who does not need this information to do their job at the university</a:t>
            </a:r>
          </a:p>
        </p:txBody>
      </p:sp>
      <p:sp>
        <p:nvSpPr>
          <p:cNvPr id="4" name="Rounded Rectangle 3"/>
          <p:cNvSpPr/>
          <p:nvPr/>
        </p:nvSpPr>
        <p:spPr>
          <a:xfrm>
            <a:off x="533400" y="4419600"/>
            <a:ext cx="6705600" cy="1828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Family Education Rights and Privacy Act of 1974 (FERPA)</a:t>
            </a:r>
            <a:endParaRPr lang="en-US" sz="3600" dirty="0"/>
          </a:p>
        </p:txBody>
      </p:sp>
    </p:spTree>
    <p:extLst>
      <p:ext uri="{BB962C8B-B14F-4D97-AF65-F5344CB8AC3E}">
        <p14:creationId xmlns:p14="http://schemas.microsoft.com/office/powerpoint/2010/main" val="3478515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777393150"/>
              </p:ext>
            </p:extLst>
          </p:nvPr>
        </p:nvGraphicFramePr>
        <p:xfrm>
          <a:off x="0" y="762000"/>
          <a:ext cx="9144000"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88317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6700" y="1447800"/>
            <a:ext cx="7962900" cy="3200400"/>
          </a:xfrm>
          <a:prstGeom prst="rect">
            <a:avLst/>
          </a:prstGeom>
          <a:solidFill>
            <a:srgbClr val="CC99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381000" y="1616838"/>
            <a:ext cx="7772400" cy="2862322"/>
          </a:xfrm>
          <a:prstGeom prst="rect">
            <a:avLst/>
          </a:prstGeom>
          <a:noFill/>
        </p:spPr>
        <p:txBody>
          <a:bodyPr wrap="square" rtlCol="0">
            <a:spAutoFit/>
          </a:bodyPr>
          <a:lstStyle/>
          <a:p>
            <a:pPr lvl="0"/>
            <a:r>
              <a:rPr lang="en-US" sz="2000" dirty="0"/>
              <a:t>GVSU promotes the inclusion of individuals with disabilities as part of our commitment to creating a diverse, intercultural community</a:t>
            </a:r>
          </a:p>
          <a:p>
            <a:pPr lvl="0"/>
            <a:r>
              <a:rPr lang="en-US" sz="2000" dirty="0"/>
              <a:t>GVSU complies with the Americans with Disabilities Act as amended by the ADA Amendment Act (2008) and other applicable federal and state laws that prohibit discrimination on the basis of disability</a:t>
            </a:r>
          </a:p>
          <a:p>
            <a:pPr lvl="0"/>
            <a:r>
              <a:rPr lang="en-US" sz="2000" dirty="0"/>
              <a:t>GVSU will provide reasonable accommodations to qualified individuals with disabilities upon request</a:t>
            </a:r>
          </a:p>
        </p:txBody>
      </p:sp>
      <p:sp>
        <p:nvSpPr>
          <p:cNvPr id="4" name="Rectangle 3"/>
          <p:cNvSpPr/>
          <p:nvPr/>
        </p:nvSpPr>
        <p:spPr>
          <a:xfrm>
            <a:off x="266700" y="228600"/>
            <a:ext cx="8382000" cy="1066800"/>
          </a:xfrm>
          <a:prstGeom prst="rect">
            <a:avLst/>
          </a:prstGeom>
          <a:solidFill>
            <a:schemeClr val="bg1"/>
          </a:solidFill>
          <a:ln w="38100">
            <a:solidFill>
              <a:srgbClr val="CC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Americans with Disabilities Act (ADA)</a:t>
            </a:r>
            <a:endParaRPr lang="en-US" sz="3200" dirty="0"/>
          </a:p>
        </p:txBody>
      </p:sp>
      <p:sp>
        <p:nvSpPr>
          <p:cNvPr id="6" name="Rectangle 5"/>
          <p:cNvSpPr/>
          <p:nvPr/>
        </p:nvSpPr>
        <p:spPr>
          <a:xfrm>
            <a:off x="2133600" y="4495800"/>
            <a:ext cx="6781800" cy="2286000"/>
          </a:xfrm>
          <a:prstGeom prst="rect">
            <a:avLst/>
          </a:prstGeom>
          <a:solidFill>
            <a:srgbClr val="CC99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Arial" panose="020B0604020202020204" pitchFamily="34" charset="0"/>
              <a:buChar char="•"/>
            </a:pPr>
            <a:r>
              <a:rPr lang="en-US" sz="2000" dirty="0">
                <a:solidFill>
                  <a:schemeClr val="tx1"/>
                </a:solidFill>
              </a:rPr>
              <a:t>ADA act recognizes and protects the civil rights of people with disabilities </a:t>
            </a:r>
          </a:p>
          <a:p>
            <a:pPr marL="342900" lvl="0" indent="-342900">
              <a:buFont typeface="Arial" panose="020B0604020202020204" pitchFamily="34" charset="0"/>
              <a:buChar char="•"/>
            </a:pPr>
            <a:r>
              <a:rPr lang="en-US" sz="2000" dirty="0">
                <a:solidFill>
                  <a:schemeClr val="tx1"/>
                </a:solidFill>
              </a:rPr>
              <a:t>ADA covers a wide range of disability, from physical conditions affecting mobility, stamina, sight, hearing, and speech to conditions such as emotional illness and learning disorders</a:t>
            </a:r>
          </a:p>
        </p:txBody>
      </p:sp>
    </p:spTree>
    <p:extLst>
      <p:ext uri="{BB962C8B-B14F-4D97-AF65-F5344CB8AC3E}">
        <p14:creationId xmlns:p14="http://schemas.microsoft.com/office/powerpoint/2010/main" val="40689655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50000">
              <a:srgbClr val="CC99FF"/>
            </a:gs>
            <a:gs pos="76000">
              <a:schemeClr val="bg1">
                <a:tint val="90000"/>
                <a:shade val="90000"/>
                <a:satMod val="200000"/>
              </a:schemeClr>
            </a:gs>
            <a:gs pos="92000">
              <a:schemeClr val="bg1">
                <a:tint val="90000"/>
                <a:shade val="70000"/>
                <a:satMod val="25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133600"/>
            <a:ext cx="6400800" cy="2286000"/>
          </a:xfrm>
          <a:ln w="15875">
            <a:solidFill>
              <a:schemeClr val="tx1"/>
            </a:solidFill>
          </a:ln>
        </p:spPr>
        <p:txBody>
          <a:bodyPr anchor="ctr">
            <a:normAutofit lnSpcReduction="10000"/>
          </a:bodyPr>
          <a:lstStyle/>
          <a:p>
            <a:endParaRPr lang="en-US" dirty="0">
              <a:solidFill>
                <a:schemeClr val="tx1"/>
              </a:solidFill>
              <a:latin typeface="+mn-lt"/>
            </a:endParaRPr>
          </a:p>
          <a:p>
            <a:r>
              <a:rPr lang="en-US" dirty="0">
                <a:solidFill>
                  <a:schemeClr val="tx1"/>
                </a:solidFill>
                <a:latin typeface="+mn-lt"/>
              </a:rPr>
              <a:t>A complete list of University Policies can be found by searching for “University Policies” on the GVSU home page or by going directly to this website: </a:t>
            </a:r>
          </a:p>
          <a:p>
            <a:r>
              <a:rPr lang="en-US" dirty="0">
                <a:solidFill>
                  <a:schemeClr val="tx1"/>
                </a:solidFill>
                <a:latin typeface="+mn-lt"/>
                <a:hlinkClick r:id="rId2"/>
              </a:rPr>
              <a:t>https://www.gvsu.edu/policies</a:t>
            </a:r>
            <a:r>
              <a:rPr lang="en-US" dirty="0">
                <a:solidFill>
                  <a:schemeClr val="tx1"/>
                </a:solidFill>
                <a:latin typeface="+mn-lt"/>
              </a:rPr>
              <a:t> </a:t>
            </a:r>
          </a:p>
          <a:p>
            <a:endParaRPr lang="en-US" dirty="0">
              <a:solidFill>
                <a:schemeClr val="tx1"/>
              </a:solidFill>
            </a:endParaRPr>
          </a:p>
        </p:txBody>
      </p:sp>
      <p:sp>
        <p:nvSpPr>
          <p:cNvPr id="2" name="Right Arrow 1"/>
          <p:cNvSpPr/>
          <p:nvPr/>
        </p:nvSpPr>
        <p:spPr>
          <a:xfrm rot="2572700">
            <a:off x="577098" y="732230"/>
            <a:ext cx="2099594" cy="685800"/>
          </a:xfrm>
          <a:prstGeom prst="rightArrow">
            <a:avLst/>
          </a:prstGeom>
          <a:solidFill>
            <a:srgbClr val="CC99FF"/>
          </a:solid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Arrow 3"/>
          <p:cNvSpPr/>
          <p:nvPr/>
        </p:nvSpPr>
        <p:spPr>
          <a:xfrm rot="7891385">
            <a:off x="6303663" y="730980"/>
            <a:ext cx="2099594" cy="685800"/>
          </a:xfrm>
          <a:prstGeom prst="rightArrow">
            <a:avLst/>
          </a:prstGeom>
          <a:solidFill>
            <a:srgbClr val="CC99FF"/>
          </a:solid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32474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Questions?</a:t>
            </a:r>
          </a:p>
        </p:txBody>
      </p:sp>
      <p:sp>
        <p:nvSpPr>
          <p:cNvPr id="6" name="Text Placeholder 5"/>
          <p:cNvSpPr>
            <a:spLocks noGrp="1"/>
          </p:cNvSpPr>
          <p:nvPr>
            <p:ph type="body" idx="1"/>
          </p:nvPr>
        </p:nvSpPr>
        <p:spPr/>
        <p:txBody>
          <a:bodyPr/>
          <a:lstStyle/>
          <a:p>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157451"/>
            <a:ext cx="1929194" cy="28956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800" y="146102"/>
            <a:ext cx="1981200" cy="2918298"/>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1399" y="146102"/>
            <a:ext cx="1875006" cy="2918298"/>
          </a:xfrm>
          <a:prstGeom prst="rect">
            <a:avLst/>
          </a:prstGeom>
        </p:spPr>
      </p:pic>
    </p:spTree>
    <p:extLst>
      <p:ext uri="{BB962C8B-B14F-4D97-AF65-F5344CB8AC3E}">
        <p14:creationId xmlns:p14="http://schemas.microsoft.com/office/powerpoint/2010/main" val="26482726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438400"/>
            <a:ext cx="8229600" cy="1600200"/>
          </a:xfrm>
        </p:spPr>
        <p:txBody>
          <a:bodyPr/>
          <a:lstStyle/>
          <a:p>
            <a:br>
              <a:rPr lang="en-US" dirty="0"/>
            </a:br>
            <a:r>
              <a:rPr lang="en-US" dirty="0"/>
              <a:t>Best Wishes for a Great Experience as a Graduate Assistant at GVSU!</a:t>
            </a:r>
          </a:p>
        </p:txBody>
      </p:sp>
    </p:spTree>
    <p:extLst>
      <p:ext uri="{BB962C8B-B14F-4D97-AF65-F5344CB8AC3E}">
        <p14:creationId xmlns:p14="http://schemas.microsoft.com/office/powerpoint/2010/main" val="3720187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219200"/>
          </a:xfrm>
        </p:spPr>
        <p:txBody>
          <a:bodyPr/>
          <a:lstStyle/>
          <a:p>
            <a:pPr algn="l"/>
            <a:r>
              <a:rPr lang="en-US" sz="4000" dirty="0"/>
              <a:t>What is a Graduate Assistantship?</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5948972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3362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pPr algn="l"/>
            <a:r>
              <a:rPr lang="en-US" sz="3600" dirty="0"/>
              <a:t>What are the benefits of a GVSU GA?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06884699"/>
              </p:ext>
            </p:extLst>
          </p:nvPr>
        </p:nvGraphicFramePr>
        <p:xfrm>
          <a:off x="381000" y="1600200"/>
          <a:ext cx="84582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609600" y="6172200"/>
            <a:ext cx="6934200" cy="369332"/>
          </a:xfrm>
          <a:prstGeom prst="rect">
            <a:avLst/>
          </a:prstGeom>
          <a:noFill/>
        </p:spPr>
        <p:txBody>
          <a:bodyPr wrap="square" rtlCol="0">
            <a:spAutoFit/>
          </a:bodyPr>
          <a:lstStyle/>
          <a:p>
            <a:r>
              <a:rPr lang="en-US" dirty="0"/>
              <a:t>Tuition waivers are not applicable to UG courses (&lt; 500 number)</a:t>
            </a:r>
          </a:p>
        </p:txBody>
      </p:sp>
    </p:spTree>
    <p:extLst>
      <p:ext uri="{BB962C8B-B14F-4D97-AF65-F5344CB8AC3E}">
        <p14:creationId xmlns:p14="http://schemas.microsoft.com/office/powerpoint/2010/main" val="7571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pPr algn="l"/>
            <a:r>
              <a:rPr lang="en-US" sz="4000" dirty="0"/>
              <a:t>What are the benefits of a GA?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90854188"/>
              </p:ext>
            </p:extLst>
          </p:nvPr>
        </p:nvGraphicFramePr>
        <p:xfrm>
          <a:off x="-1981200" y="304800"/>
          <a:ext cx="116586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71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l"/>
            <a:r>
              <a:rPr lang="en-US" sz="3600" dirty="0"/>
              <a:t>What are the responsibilities of a GA?</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87118299"/>
              </p:ext>
            </p:extLst>
          </p:nvPr>
        </p:nvGraphicFramePr>
        <p:xfrm>
          <a:off x="533400" y="17526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2873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pPr algn="l"/>
            <a:r>
              <a:rPr lang="en-US" sz="3600" dirty="0"/>
              <a:t>Essential information for GAs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0905452"/>
              </p:ext>
            </p:extLst>
          </p:nvPr>
        </p:nvGraphicFramePr>
        <p:xfrm>
          <a:off x="457200" y="12954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24306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Custom 4">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2485C"/>
      </a:hlink>
      <a:folHlink>
        <a:srgbClr val="85DFD0"/>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10603</TotalTime>
  <Words>3087</Words>
  <Application>Microsoft Office PowerPoint</Application>
  <PresentationFormat>On-screen Show (4:3)</PresentationFormat>
  <Paragraphs>314</Paragraphs>
  <Slides>43</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Calibri</vt:lpstr>
      <vt:lpstr>Century Gothic</vt:lpstr>
      <vt:lpstr>Courier New</vt:lpstr>
      <vt:lpstr>Palatino Linotype</vt:lpstr>
      <vt:lpstr>Times New Roman</vt:lpstr>
      <vt:lpstr>Wingdings</vt:lpstr>
      <vt:lpstr>Executive</vt:lpstr>
      <vt:lpstr>PowerPoint Presentation</vt:lpstr>
      <vt:lpstr>Welcome!</vt:lpstr>
      <vt:lpstr>Your Safety and Health Lakers Together </vt:lpstr>
      <vt:lpstr>PowerPoint Presentation</vt:lpstr>
      <vt:lpstr>What is a Graduate Assistantship?</vt:lpstr>
      <vt:lpstr>What are the benefits of a GVSU GA?</vt:lpstr>
      <vt:lpstr>What are the benefits of a GA?</vt:lpstr>
      <vt:lpstr>What are the responsibilities of a GA?</vt:lpstr>
      <vt:lpstr>Essential information for GAs</vt:lpstr>
      <vt:lpstr> Questions at this point?</vt:lpstr>
      <vt:lpstr>PowerPoint Presentation</vt:lpstr>
      <vt:lpstr>The GA Experience…</vt:lpstr>
      <vt:lpstr>Task Assignment &amp; Completion</vt:lpstr>
      <vt:lpstr>Supervision and Feedback</vt:lpstr>
      <vt:lpstr>Evaluation</vt:lpstr>
      <vt:lpstr> Questions at this point?</vt:lpstr>
      <vt:lpstr>PowerPoint Presentation</vt:lpstr>
      <vt:lpstr>GA Policies &amp; Procedures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Questions at this point?</vt:lpstr>
      <vt:lpstr>PowerPoint Presentation</vt:lpstr>
      <vt:lpstr>PowerPoint Presentation</vt:lpstr>
      <vt:lpstr>Commitment to Inclusion &amp; Equity and  Equal Opportunity/Affirmative Action Policy</vt:lpstr>
      <vt:lpstr>Anti-Harassment Policy</vt:lpstr>
      <vt:lpstr>PowerPoint Presentation</vt:lpstr>
      <vt:lpstr>Confidentiality, Data &amp; Security Policy</vt:lpstr>
      <vt:lpstr>Confidentiality, Data &amp; Security Policy</vt:lpstr>
      <vt:lpstr>Title IX Compliance</vt:lpstr>
      <vt:lpstr>PowerPoint Presentation</vt:lpstr>
      <vt:lpstr>PowerPoint Presentation</vt:lpstr>
      <vt:lpstr>PowerPoint Presentation</vt:lpstr>
      <vt:lpstr>Questions?</vt:lpstr>
      <vt:lpstr> Best Wishes for a Great Experience as a Graduate Assistant at GVSU!</vt:lpstr>
    </vt:vector>
  </TitlesOfParts>
  <Company>GVSU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Graduate Assistantship Orientation</dc:title>
  <dc:creator>John Stevenson</dc:creator>
  <cp:lastModifiedBy>Irene Fountain</cp:lastModifiedBy>
  <cp:revision>271</cp:revision>
  <cp:lastPrinted>2011-07-28T19:41:32Z</cp:lastPrinted>
  <dcterms:created xsi:type="dcterms:W3CDTF">2011-07-21T15:57:15Z</dcterms:created>
  <dcterms:modified xsi:type="dcterms:W3CDTF">2021-08-19T14:36:44Z</dcterms:modified>
</cp:coreProperties>
</file>