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7" r:id="rId3"/>
    <p:sldId id="258" r:id="rId4"/>
    <p:sldId id="259" r:id="rId5"/>
    <p:sldId id="260" r:id="rId6"/>
    <p:sldId id="261" r:id="rId7"/>
    <p:sldId id="262" r:id="rId8"/>
    <p:sldId id="263" r:id="rId9"/>
    <p:sldId id="264" r:id="rId10"/>
    <p:sldId id="265" r:id="rId11"/>
    <p:sldId id="272" r:id="rId12"/>
    <p:sldId id="266" r:id="rId13"/>
    <p:sldId id="267" r:id="rId14"/>
    <p:sldId id="278" r:id="rId15"/>
    <p:sldId id="268" r:id="rId16"/>
    <p:sldId id="269" r:id="rId17"/>
    <p:sldId id="276" r:id="rId18"/>
    <p:sldId id="277" r:id="rId19"/>
    <p:sldId id="280" r:id="rId20"/>
    <p:sldId id="281" r:id="rId21"/>
    <p:sldId id="282" r:id="rId22"/>
    <p:sldId id="283" r:id="rId23"/>
    <p:sldId id="284" r:id="rId24"/>
    <p:sldId id="285" r:id="rId25"/>
    <p:sldId id="286" r:id="rId26"/>
    <p:sldId id="287" r:id="rId27"/>
    <p:sldId id="289" r:id="rId28"/>
    <p:sldId id="290" r:id="rId29"/>
    <p:sldId id="292" r:id="rId30"/>
    <p:sldId id="293"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2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E5117-003C-4F29-8744-FE690D76255B}"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E5117-003C-4F29-8744-FE690D76255B}"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E5117-003C-4F29-8744-FE690D76255B}"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E5117-003C-4F29-8744-FE690D76255B}"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E5117-003C-4F29-8744-FE690D76255B}"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E5117-003C-4F29-8744-FE690D76255B}"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E5117-003C-4F29-8744-FE690D76255B}" type="datetimeFigureOut">
              <a:rPr lang="en-US" smtClean="0"/>
              <a:pPr/>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E5117-003C-4F29-8744-FE690D76255B}" type="datetimeFigureOut">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E5117-003C-4F29-8744-FE690D76255B}" type="datetimeFigureOut">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E5117-003C-4F29-8744-FE690D76255B}"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E5117-003C-4F29-8744-FE690D76255B}"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B1701-480C-4097-86AC-CC52F7EC1F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E5117-003C-4F29-8744-FE690D76255B}" type="datetimeFigureOut">
              <a:rPr lang="en-US" smtClean="0"/>
              <a:pPr/>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B1701-480C-4097-86AC-CC52F7EC1F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press.linkedin.com/about/Sobre-o-LinkedIn.php" TargetMode="External"/><Relationship Id="rId7" Type="http://schemas.openxmlformats.org/officeDocument/2006/relationships/hyperlink" Target="http://press.linkedin.com/about/Informazioni-su-LinkedIn.php" TargetMode="External"/><Relationship Id="rId2" Type="http://schemas.openxmlformats.org/officeDocument/2006/relationships/hyperlink" Target="http://mashable.com/follow/topics/linkedin/" TargetMode="External"/><Relationship Id="rId1" Type="http://schemas.openxmlformats.org/officeDocument/2006/relationships/slideLayout" Target="../slideLayouts/slideLayout2.xml"/><Relationship Id="rId6" Type="http://schemas.openxmlformats.org/officeDocument/2006/relationships/hyperlink" Target="http://press.linkedin.com/about/Acerca-de-LinkedIn.php" TargetMode="External"/><Relationship Id="rId5" Type="http://schemas.openxmlformats.org/officeDocument/2006/relationships/hyperlink" Target="http://press.linkedin.com/about/Ueber-LinkedIn.php" TargetMode="External"/><Relationship Id="rId4" Type="http://schemas.openxmlformats.org/officeDocument/2006/relationships/hyperlink" Target="http://press.linkedin.com/about/A-propos-de-Linkedln.php" TargetMode="Externa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vimeo.com/21228618" TargetMode="External"/><Relationship Id="rId7" Type="http://schemas.openxmlformats.org/officeDocument/2006/relationships/hyperlink" Target="https://about.me/"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mashable.com/" TargetMode="External"/><Relationship Id="rId5" Type="http://schemas.openxmlformats.org/officeDocument/2006/relationships/hyperlink" Target="http://flavors.me/alishainthebiz"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row.hirevue.com/introducing-hirevue-insight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lstStyle/>
          <a:p>
            <a:r>
              <a:rPr lang="en-US" dirty="0" smtClean="0"/>
              <a:t>Social Media For Employment</a:t>
            </a:r>
          </a:p>
        </p:txBody>
      </p:sp>
      <p:sp>
        <p:nvSpPr>
          <p:cNvPr id="4" name="Rectangle 3"/>
          <p:cNvSpPr>
            <a:spLocks noChangeArrowheads="1"/>
          </p:cNvSpPr>
          <p:nvPr/>
        </p:nvSpPr>
        <p:spPr bwMode="auto">
          <a:xfrm>
            <a:off x="2590800" y="4114800"/>
            <a:ext cx="5868988" cy="830263"/>
          </a:xfrm>
          <a:prstGeom prst="rect">
            <a:avLst/>
          </a:prstGeom>
          <a:noFill/>
          <a:ln w="9525">
            <a:noFill/>
            <a:miter lim="800000"/>
            <a:headEnd/>
            <a:tailEnd/>
          </a:ln>
        </p:spPr>
        <p:txBody>
          <a:bodyPr wrap="none">
            <a:spAutoFit/>
          </a:bodyPr>
          <a:lstStyle/>
          <a:p>
            <a:pPr algn="r"/>
            <a:r>
              <a:rPr lang="en-US" sz="2400"/>
              <a:t>A Guide to Understanding and Accessing </a:t>
            </a:r>
          </a:p>
          <a:p>
            <a:pPr algn="r"/>
            <a:r>
              <a:rPr lang="en-US" sz="2400"/>
              <a:t>Resources For Career Success</a:t>
            </a:r>
          </a:p>
        </p:txBody>
      </p:sp>
      <p:sp>
        <p:nvSpPr>
          <p:cNvPr id="6" name="Rectangle 5"/>
          <p:cNvSpPr>
            <a:spLocks noChangeArrowheads="1"/>
          </p:cNvSpPr>
          <p:nvPr/>
        </p:nvSpPr>
        <p:spPr bwMode="auto">
          <a:xfrm>
            <a:off x="3657600" y="5638800"/>
            <a:ext cx="4330700" cy="1016000"/>
          </a:xfrm>
          <a:prstGeom prst="rect">
            <a:avLst/>
          </a:prstGeom>
          <a:noFill/>
          <a:ln w="9525">
            <a:noFill/>
            <a:miter lim="800000"/>
            <a:headEnd/>
            <a:tailEnd/>
          </a:ln>
        </p:spPr>
        <p:txBody>
          <a:bodyPr wrap="none">
            <a:spAutoFit/>
          </a:bodyPr>
          <a:lstStyle/>
          <a:p>
            <a:r>
              <a:rPr lang="fr-FR" sz="2400"/>
              <a:t>Tom Brown</a:t>
            </a:r>
          </a:p>
          <a:p>
            <a:r>
              <a:rPr lang="fr-FR">
                <a:latin typeface="Andalus" pitchFamily="18" charset="-78"/>
                <a:cs typeface="Andalus" pitchFamily="18" charset="-78"/>
              </a:rPr>
              <a:t>Vice President - Talent Acquisition Scouting</a:t>
            </a:r>
          </a:p>
          <a:p>
            <a:r>
              <a:rPr lang="fr-FR">
                <a:latin typeface="Andalus" pitchFamily="18" charset="-78"/>
                <a:cs typeface="Andalus" pitchFamily="18" charset="-78"/>
              </a:rPr>
              <a:t>Fifth Third Bank</a:t>
            </a:r>
            <a:endParaRPr lang="en-US">
              <a:latin typeface="Andalus" pitchFamily="18" charset="-78"/>
              <a:cs typeface="Andalus" pitchFamily="18"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38" presetClass="entr" presetSubtype="0" accel="50000" fill="hold" grpId="0" nodeType="afterEffect">
                                  <p:stCondLst>
                                    <p:cond delay="0"/>
                                  </p:stCondLst>
                                  <p:iterate type="wd">
                                    <p:tmPct val="50000"/>
                                  </p:iterate>
                                  <p:childTnLst>
                                    <p:set>
                                      <p:cBhvr>
                                        <p:cTn id="14" dur="1" fill="hold">
                                          <p:stCondLst>
                                            <p:cond delay="0"/>
                                          </p:stCondLst>
                                        </p:cTn>
                                        <p:tgtEl>
                                          <p:spTgt spid="6">
                                            <p:txEl>
                                              <p:pRg st="0" end="0"/>
                                            </p:txEl>
                                          </p:spTgt>
                                        </p:tgtEl>
                                        <p:attrNameLst>
                                          <p:attrName>style.visibility</p:attrName>
                                        </p:attrNameLst>
                                      </p:cBhvr>
                                      <p:to>
                                        <p:strVal val="visible"/>
                                      </p:to>
                                    </p:set>
                                    <p:set>
                                      <p:cBhvr>
                                        <p:cTn id="15" dur="455" fill="hold">
                                          <p:stCondLst>
                                            <p:cond delay="0"/>
                                          </p:stCondLst>
                                        </p:cTn>
                                        <p:tgtEl>
                                          <p:spTgt spid="6">
                                            <p:txEl>
                                              <p:pRg st="0" end="0"/>
                                            </p:txEl>
                                          </p:spTgt>
                                        </p:tgtEl>
                                        <p:attrNameLst>
                                          <p:attrName>style.rotation</p:attrName>
                                        </p:attrNameLst>
                                      </p:cBhvr>
                                      <p:to>
                                        <p:strVal val="-45.0"/>
                                      </p:to>
                                    </p:set>
                                    <p:anim calcmode="lin" valueType="num">
                                      <p:cBhvr>
                                        <p:cTn id="16"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wd">
                                    <p:tmPct val="50000"/>
                                  </p:iterate>
                                  <p:childTnLst>
                                    <p:set>
                                      <p:cBhvr>
                                        <p:cTn id="23" dur="1" fill="hold">
                                          <p:stCondLst>
                                            <p:cond delay="0"/>
                                          </p:stCondLst>
                                        </p:cTn>
                                        <p:tgtEl>
                                          <p:spTgt spid="6">
                                            <p:txEl>
                                              <p:pRg st="1" end="1"/>
                                            </p:txEl>
                                          </p:spTgt>
                                        </p:tgtEl>
                                        <p:attrNameLst>
                                          <p:attrName>style.visibility</p:attrName>
                                        </p:attrNameLst>
                                      </p:cBhvr>
                                      <p:to>
                                        <p:strVal val="visible"/>
                                      </p:to>
                                    </p:set>
                                    <p:set>
                                      <p:cBhvr>
                                        <p:cTn id="24" dur="455" fill="hold">
                                          <p:stCondLst>
                                            <p:cond delay="0"/>
                                          </p:stCondLst>
                                        </p:cTn>
                                        <p:tgtEl>
                                          <p:spTgt spid="6">
                                            <p:txEl>
                                              <p:pRg st="1" end="1"/>
                                            </p:txEl>
                                          </p:spTgt>
                                        </p:tgtEl>
                                        <p:attrNameLst>
                                          <p:attrName>style.rotation</p:attrName>
                                        </p:attrNameLst>
                                      </p:cBhvr>
                                      <p:to>
                                        <p:strVal val="-45.0"/>
                                      </p:to>
                                    </p:set>
                                    <p:anim calcmode="lin" valueType="num">
                                      <p:cBhvr>
                                        <p:cTn id="25" dur="455" fill="hold">
                                          <p:stCondLst>
                                            <p:cond delay="455"/>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wd">
                                    <p:tmPct val="50000"/>
                                  </p:iterate>
                                  <p:childTnLst>
                                    <p:set>
                                      <p:cBhvr>
                                        <p:cTn id="32" dur="1" fill="hold">
                                          <p:stCondLst>
                                            <p:cond delay="0"/>
                                          </p:stCondLst>
                                        </p:cTn>
                                        <p:tgtEl>
                                          <p:spTgt spid="6">
                                            <p:txEl>
                                              <p:pRg st="2" end="2"/>
                                            </p:txEl>
                                          </p:spTgt>
                                        </p:tgtEl>
                                        <p:attrNameLst>
                                          <p:attrName>style.visibility</p:attrName>
                                        </p:attrNameLst>
                                      </p:cBhvr>
                                      <p:to>
                                        <p:strVal val="visible"/>
                                      </p:to>
                                    </p:set>
                                    <p:set>
                                      <p:cBhvr>
                                        <p:cTn id="33" dur="455" fill="hold">
                                          <p:stCondLst>
                                            <p:cond delay="0"/>
                                          </p:stCondLst>
                                        </p:cTn>
                                        <p:tgtEl>
                                          <p:spTgt spid="6">
                                            <p:txEl>
                                              <p:pRg st="2" end="2"/>
                                            </p:txEl>
                                          </p:spTgt>
                                        </p:tgtEl>
                                        <p:attrNameLst>
                                          <p:attrName>style.rotation</p:attrName>
                                        </p:attrNameLst>
                                      </p:cBhvr>
                                      <p:to>
                                        <p:strVal val="-45.0"/>
                                      </p:to>
                                    </p:set>
                                    <p:anim calcmode="lin" valueType="num">
                                      <p:cBhvr>
                                        <p:cTn id="34" dur="455" fill="hold">
                                          <p:stCondLst>
                                            <p:cond delay="455"/>
                                          </p:stCondLst>
                                        </p:cTn>
                                        <p:tgtEl>
                                          <p:spTgt spid="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6">
                                            <p:txEl>
                                              <p:pRg st="2" end="2"/>
                                            </p:txEl>
                                          </p:spTgt>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6">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58891" y="151679"/>
            <a:ext cx="8632709" cy="640152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38125" y="723900"/>
            <a:ext cx="8667750" cy="54102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57200" y="533400"/>
            <a:ext cx="8100368" cy="4867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63366" y="685800"/>
            <a:ext cx="8739746" cy="533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a:xfrm>
            <a:off x="0" y="762000"/>
            <a:ext cx="9182100" cy="51577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0" fill="hold"/>
                                        <p:tgtEl>
                                          <p:spTgt spid="39938"/>
                                        </p:tgtEl>
                                        <p:attrNameLst>
                                          <p:attrName>ppt_w</p:attrName>
                                        </p:attrNameLst>
                                      </p:cBhvr>
                                      <p:tavLst>
                                        <p:tav tm="0">
                                          <p:val>
                                            <p:strVal val="#ppt_w*2.5"/>
                                          </p:val>
                                        </p:tav>
                                        <p:tav tm="100000">
                                          <p:val>
                                            <p:strVal val="#ppt_w"/>
                                          </p:val>
                                        </p:tav>
                                      </p:tavLst>
                                    </p:anim>
                                    <p:anim calcmode="lin" valueType="num">
                                      <p:cBhvr>
                                        <p:cTn id="8" dur="5000" fill="hold"/>
                                        <p:tgtEl>
                                          <p:spTgt spid="39938"/>
                                        </p:tgtEl>
                                        <p:attrNameLst>
                                          <p:attrName>ppt_h</p:attrName>
                                        </p:attrNameLst>
                                      </p:cBhvr>
                                      <p:tavLst>
                                        <p:tav tm="0">
                                          <p:val>
                                            <p:strVal val="#ppt_h*0.01"/>
                                          </p:val>
                                        </p:tav>
                                        <p:tav tm="100000">
                                          <p:val>
                                            <p:strVal val="#ppt_h"/>
                                          </p:val>
                                        </p:tav>
                                      </p:tavLst>
                                    </p:anim>
                                    <p:anim calcmode="lin" valueType="num">
                                      <p:cBhvr>
                                        <p:cTn id="9" dur="5000" fill="hold"/>
                                        <p:tgtEl>
                                          <p:spTgt spid="39938"/>
                                        </p:tgtEl>
                                        <p:attrNameLst>
                                          <p:attrName>ppt_x</p:attrName>
                                        </p:attrNameLst>
                                      </p:cBhvr>
                                      <p:tavLst>
                                        <p:tav tm="0">
                                          <p:val>
                                            <p:strVal val="#ppt_x"/>
                                          </p:val>
                                        </p:tav>
                                        <p:tav tm="100000">
                                          <p:val>
                                            <p:strVal val="#ppt_x"/>
                                          </p:val>
                                        </p:tav>
                                      </p:tavLst>
                                    </p:anim>
                                    <p:anim calcmode="lin" valueType="num">
                                      <p:cBhvr>
                                        <p:cTn id="10" dur="5000" fill="hold"/>
                                        <p:tgtEl>
                                          <p:spTgt spid="39938"/>
                                        </p:tgtEl>
                                        <p:attrNameLst>
                                          <p:attrName>ppt_y</p:attrName>
                                        </p:attrNameLst>
                                      </p:cBhvr>
                                      <p:tavLst>
                                        <p:tav tm="0">
                                          <p:val>
                                            <p:strVal val="#ppt_h+1"/>
                                          </p:val>
                                        </p:tav>
                                        <p:tav tm="100000">
                                          <p:val>
                                            <p:strVal val="#ppt_y"/>
                                          </p:val>
                                        </p:tav>
                                      </p:tavLst>
                                    </p:anim>
                                    <p:animEffect transition="in" filter="fade">
                                      <p:cBhvr>
                                        <p:cTn id="11" dur="5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1143000"/>
            <a:ext cx="8552197" cy="4371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304800" y="457200"/>
            <a:ext cx="8562505" cy="481495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228600"/>
            <a:ext cx="5747051" cy="1384995"/>
          </a:xfrm>
          <a:prstGeom prst="rect">
            <a:avLst/>
          </a:prstGeom>
          <a:noFill/>
        </p:spPr>
        <p:txBody>
          <a:bodyPr>
            <a:spAutoFit/>
          </a:bodyPr>
          <a:lstStyle/>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Which Social Media Sites Work when it comes to employment?</a:t>
            </a:r>
          </a:p>
        </p:txBody>
      </p:sp>
      <p:pic>
        <p:nvPicPr>
          <p:cNvPr id="3075" name="Picture 2"/>
          <p:cNvPicPr>
            <a:picLocks noChangeAspect="1" noChangeArrowheads="1"/>
          </p:cNvPicPr>
          <p:nvPr/>
        </p:nvPicPr>
        <p:blipFill>
          <a:blip r:embed="rId2" cstate="print"/>
          <a:srcRect/>
          <a:stretch>
            <a:fillRect/>
          </a:stretch>
        </p:blipFill>
        <p:spPr bwMode="auto">
          <a:xfrm>
            <a:off x="1371600" y="1714500"/>
            <a:ext cx="6858000" cy="51435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to="" calcmode="lin" valueType="num">
                                      <p:cBhvr>
                                        <p:cTn id="12"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data:image/jpeg;base64,/9j/4AAQSkZJRgABAQAAAQABAAD/2wBDAAoHBwgHBgoICAgLCgoLDhgQDg0NDh0VFhEYIx8lJCIfIiEmKzcvJik0KSEiMEExNDk7Pj4+JS5ESUM8SDc9Pjv/2wBDAQoLCw4NDhwQEBw7KCIoOzs7Ozs7Ozs7Ozs7Ozs7Ozs7Ozs7Ozs7Ozs7Ozs7Ozs7Ozs7Ozs7Ozs7Ozs7Ozs7Ozv/wAARCAFaAOcDASIAAhEBAxEB/8QAHAAAAQQDAQAAAAAAAAAAAAAAAAMEBQYBAgcI/8QAVRAAAQMDAQQECQgFBwoEBwAAAQACAwQFEQYHEiExE0FRYRQWIjZVdJSy0TJxgYORobGzFSNScnMmNEJiZJLBFyczQ1NUk6Lh8CQlReI1N2OCo6Tx/8QAGAEBAQEBAQAAAAAAAAAAAAAAAAECAwT/xAAfEQEBAAIDAQEBAQEAAAAAAAAAAQIREiExQQMTUSL/2gAMAwEAAhEDEQA/AKJqLUV8g1LdIYrzXxxx1kzWMZVPAaA8gADPAKO8ZtQenbl7XJ8Uam86rv69N75UYqiT8ZtQenbl7XJ8UeM2oPTty9rk+KjEIJPxm1B6duXtcnxR4zag9O3L2uT4qMQgk/GbUHp25e1yfFHjNqD07cva5PioxCCT8ZtQenbl7XJ8UeM2oPTly9rk+KjEIJTxm1B6cuXtcnxWfGXUHpy5e1yfFRYW4CgkvGXUHpy4+1yfFZ8ZL/6cuPtcnxTBrEo2LKKd+MeoPTly9rk+KPGTUHpy5e1yfFNuhWDEexQOfGTUHpy4+1yfFYOpdQenLl7XJ8UzczCScFRIeM2oPTly9rk+Kx4zag9OXL2uT4qNIWERJ+M2oPTty9rk+KPGbUHp25e1yfFRiFRJ+M2oPTty9rk+KPGbUHp25e1yfFRiEEn4zag9O3L2uT4o8ZtQenbl7XJ8VGIQSfjNqD07cva5Pijxm1B6duXtcnxUYhBddA328VmtKCnqrrWzwv6TejlqHua7EbiMgnHMITHZx5+W7638p6FmrEXqbzqu/r03vlRmFKam86rv69N75UbhVGuEYW4attwoEsIwldxG4gSwjCV3EbiBLCMJXcRuINAEq0IDEqxiK7ps9vFl1ZBNT+LVFTuooowXmNj+kJBGfk9yY6futp1Rr2GBlgpKWOkgna5u41wkOW4JG6OWPvTTYcMVF3/ci/FyZ7MhjaJU/wAOb3goH9ZYP88cW5af/L99mQKf9Vjo+PVjmrYyzWs7QZYTbaTohbGu3Ogbu56Q8cY5ppU6xuUW0mPTrWQeBue1pJad/ize557e5S7HAbRpATxNqbgdv6woOfao1VFHQ3KiOhI6dhEkDavoQ0NzlocDufTzXJntXV9YXbXNxpLjbaqzSi3B7syspHfIa7IO9yxgc1y57E2GjgtcJdzFoWKhLCMJXcRuIhLCMJXc7kbncgSwjCV3FjdQJ4QtyFqQgs2zjz8t31v5T0I2ceflu+t/KehSrEbqUfyqu/r03vlR7W5UjqTzqu/r03vlM425VGWxE8glBAewr0hoeio36JtD3UsLnGlblxjBJSttvWmLzXzW+i6CSohzvxmn3eAODzGCoPNXQ9yOgPYV1TaNpegtOobbV0MDYY6yT9ZE0YYHBw4gdWQeS6fdH2m0W6avrKaFkEIBeRCCeJxyx3oPLfQnsWOiXf8A/KJojs//AEz8FUtG6ftWrdcXa4zRiShhmdNFCW4D95x3cjswDwUHLuiPYjoj2L07X1mmrF0cVe6hpN8Zja9jW5A7BhVvV2odJ1WlLjBSVtBJPJCRG2No3ie7gqOENhPYlWwn9krvuzSjpX6Ct7pKaJ7iZclzASf1jlJ0t701W3mSzwdA6tjLmujMGOI58SMIODWTUF20+6V1rq3U5mAEmGg72OXMd6zbLxcbRXur6Gcw1LgQZA0HIPPmFfNq2maC3GlulFA2B07zHKyMYaTjIOOo8DldCuFFSDTFS4UsIxRPIIjH7BU0rg7r9dJb0Ly+qLq9pBE26M5AwOGMckvNqy/TXWK6PuEvhkTNxsjQAd3jwwBgjirnsep4Zp7p0sTJMMjxvNBxxcnur6aBm03TzGwxtY4My0NAB8sqCi1WvdU1NNLTzXR7opWFj2mNnFpGCOSqr4z2LvO06kpo9E1Do6eJjhJHgtYAflLexas0hVx0NuikhdVPYyMMNM75WAMZ3cKjz86E9hWvQnsXqG6z2Wy0D664QwQ07CA5/Q72CTgcAMrnt9vVg1BrHTLbQY5Wx1Y6UCEsHFzcZyBnkVUcg6E9hWRAewr0FtKoqZmhq10dPExwdHgtYAflhSWkKGkdpG1OdTQucaVmSYwSeCDzWYD2I6A/sldm2u2CHwGjutNTsY6N/QyljceSeIzjvB+1XPTdBSHTNtLqWEk0sZJMY4+SFB5kMK1dC4dRXX9lml6CuqK27VsDJzTzdFCx4y1p5l2OR5jCul31NpKxVpori+CKcNDiwUxdgHlyaVYPNDmEdSSIXYto+rNK3jSrqO0TRvqjMxwDadzOAzniQFyB4wqLFs58/Ld9b+U9CNnXn5bvrfynoUpEdqTzqu/r03vlNYhxTrUnnVd/XpvfKaxHBSj0xoXzHtHqzVHaa0GbBqKpu7q8T9OHgRiPdxvOzzypHQnHQ1o9WaqnofU94uetq6grK189OwSlrHAeTh2BjA7EGNqVXG+9WajGekid0juHDBcAPwKvl+tLL7Zai2SSuiZUAAvaMkYIP+CpO1VrW1likwA4zOGe7LVaNb1FTS6OuM9HLJFPGxpa+MkOb5Qzgjuyp/qqhVbH6GCkmmbdZyY2FwBjbxwM9qb7GBiou37sX4uVIfqm/vY5j71XOa4YIM7sEfarvsYOai7fuxfi5SehDbQP/M7Z/Bf7wXNgOK6jtgoayquVufT0s0zRC8ExxlwBz3LnEltr4WGSWhqI2N4lzonAD7ko7hszH8grf88v5jklbNCuoNZzahdXh4kfI9sIjwRvd+e/sSuzPzDt/wC9L+Y5QNj1Ld6jabU2uatfJRiaZrYiBgBucY6+paGdr9XH4Fb6Lj0pkdLy4AAY/wAVdbj5rVXqT/cKqO19jf0HQyYG8KnAPYC0/AK3VrXSaVnZGC5zqJwaBxJJYp9FB2ODE90/cj/Fye6x/wDmfpz5me+U12PRyNkuj3McG4jGSOGfK4J1rE/5z9OfMz3ypPBK7UfMip/ix+8uS6N88rV6yz8V1raj5j1P8SP3lyTRp/llavWm/irfR1val5i1X8SP3wuR6P8APC0+tx+8F1zan5i1f8SP3wuRaOP8sLT63H7wS+jse0rzHrf3o/fCkdI8NI2r1Vn4KO2lHGh6396P3wpHSPmhavVWfgr9T41u8EOptK1UMGHCoicGZ6ntPD/mCc6eaWadtzXAgtpowQeryQq3s7u3hJutrefLpap72fuucfwIP2q6BoaMAAAcgEgomycYs9x9cPuhUzaXSyVm0F1NFjfmbCxuTgZIACueyZwNnuPrp90Kua2gnO1OkkEMhY6SnIcGnB4jrU+Krt82ZX6zWqouVU+kMFO3eeGSkuxnHDh3qiyDmvSu0bzBuv8ACHvBea5OaqJ/Z15927638p6EbOvPu3fW/lPQlEXqU/yqu/r03vlMmPT3U3nVd/XpvfKjgVR2/SW1HTdq0tb7fVyVInp4Qx4bDkZHeqlovVltsusqq61rpG00zZQ3dZk+U7I4KgB63EnepodM2ka1tOpo7eLW+Yup3PLy+Pd54xj7FZrJtfs8ltjZeIp4qpjQ15Yzfa/vHz9i4cJUo2RB3obT9G/sy+yql0uu4bTruuu9DCZbfWODXxY3SW4HEdhyqZZrZV3u5Q2+hj6SeY4aM4A7ST2LpsOxZ3RN6a9ASY8oMgyB83FRVgbtY0w5oLn1TSRyMPL71G6m2kaeumm66hpZKgzTxFjN6LAyo64bIWUNuqasXgvMETpN3oMZwCcc+5QujNBt1XRVFSa803QyBm70e9nhnPMJuiw6K2g2Kx6WprdXPnE8RfvBkW8OLiRx+lVyz6lt9HtEmvkxkFI+aVwIbl2HA44fSpDUuzCSxWSa5QXA1XQ4L2dFu+STgnmeWU00doBuqrdNWGvNN0U3R7oi3s8Ac8+9TsSG0PWlo1Jaaamtz5TJFP0jt+PdGN0j/FSmmdqlvhtUNJeIpY5oGBglibvNeByJHMFVh2hQ3XLNNCvJDoy/p+j/AKhdjGe5Laq2eDTdLSTNuJqPCKhsODFu7uQTnn3J36Lu/atpljC5hqnu6miHGftK57U6y/SmuqO+VjDFTU8rd2NvlFsYP3njlWj/ACMsI/8AjR/4H/uWDsYYf/Wz7P8A+5XsJa519Yr9pia30L53TvewjfiwOBzzXP8ATtwhtmo6Cuqd4QwTte8tGTgHsU3qHQtRa9R0lkoZjWz1cYe0lu5jiRx4nhwyrJT7Fnuhaai8tbIR5TY4MgH5yeKdg1ztBsV/0vPbqF85nkewgPi3RgOBPFc/07XQ23UNBW1GRDT1DJH7oycAgldAqdjTYKaWYXpxMbC7HQc8DPaoPRmz1urLVNXOuJpuinMO4It7OGtOc5H7SCwa02hWK+aXqbfRPnM8pYWh8WBwcCeP0J7p7aVp23aeoaKokqBNBA1jwISRkDjxVA1lpYaUucNEKs1PSxCTfLN3HEjHM9imtKbNRqWxR3M3M0++9zdwRb2MHHPKnYj9L6shsWspbjIX+BVDpBKAMndJyDjtzhdEO1vSv+1qv+AfiuSaxsPivfH2wVPhG6xr+k3d3ORnllV10isRedE68Glq+obPC6aiqnZe1h8phHIj7eS6CNr2k8AmWqH1B+K4CZVqZM9ao7JrLabpy86Ur7bRSVBqJ2BrA6HAzvA81xd7llz8pMlBZdnR/l5bvrfynoWNnPn5bvrfynoSkRepvOq7+vTe+VGZUlqbzqu/r03vlRiqNsrOVojKBQOSrHJuEqxFdG2N4drXiBkUkhH2tXR9otTqGmttK+weEZ6U9MYGbzgMcPo5rh2mb9VacvENypN10keQWO5PaeBBXXLXtjtNSwC40NRSydZjIkb/AIH7lBRKrVmqHMkpay51YD2lr45OGQRxHJX/AGPcLJX+sj3QrZcbfbdSWQmWGOaKeHeikLfKbkZBB5hVPZBwstwHZUj3Qs67Ve66ljr6GeklHkTRuY75iMKobL6SSgtVypJhiSGucx3zhrQpqC7FutKu0vd5LqWOeMdhBId/h9ikKK3MoaqtmjPCrmEpHYd0NP4ZWkUiQf57of4B/KKV2vPdHp6hew4c2sBB7DuuSUh/z3Q/wD+UVvtiONNUfrY9xynxUBoLVt+umrqSirblLPA9r95jgMHDCR1doVt2mXi4WSw09Rbqp1PK+oDS5oBJG6TjiucbMTnXlD+7J7jledsRxpil9bHuuSeIgNm92rr5rrwm51LqmaOie1j3geSN4dnzn7VbdpOoblpy10k9smbFJLOWPLmB2Ruk9aouyF38snj+yP8AearNtnOLHb/WT7pSeKpcu0zVU0T4n10e69pacQMHA/Qr5sc81av153uMXFwV2jY55q1frzvcYpPRCbV7XX12oaWSloaioY2lALooy4A7zuxW/ZrS1FHoynhqYZIZBJISyRpaR5R6il9R64tOmK2Okr2VLpJI+kaYmBwxkjrI7FI2C+UmorY240TZGwucWgSNAdkc+RKsnaOLbXj/AC5m/gR/gqA9yv8AtfH8uZv4Ef4Lnz8qhMuWN5BBRu5GQqMbyxlGOHBYRFn2ceflu+t/KehGzjz8t31v5T0KVYi9TedV39em98qMUnqbzqu/r03vlRi0gQhCDISjSkwtgVBatCafg1RqSO2VE0kMbo3PLowM8B3rqLdi9nb/AOp1xHzM+C4fQ3GrttSKmiqZaaZoIEkTy1wB7wpdus9S+nrj7S/4qK9FVk9FprTjnSy7lPRwbjS88TgYA7yVT9jb96yXE/2ke6FxytvlyuWPD6+pqt3l00rn4+1b0GoLpa43R0FxqaVjzlzYZS0E9+EHUNYXg2XarQVu/usZHG2Q9W4SQ77iuqg5C8q1l2rLjP09bVS1MuA3fleXOx2ZKfN1jqFjAxl8r2taMACodgD7VIOqyP8A8+kLf7OfynLfbO7d0xRH+2D3HLjrtQXQ3AXH9I1PhgGBUdKd/GMfK58lrcNQ3a6RNir7lVVUbXbzWzSucAe3iVRadl0mdf0A/qy/luV82zv3dLUh/tY91y4hSXCqoKltTR1ElPOzO7JE4tcM8OYTiu1Dd7pE2GvudVVRtdvBk0rnAHtwUFs2X3emtms4XVUjY2TxuhDnHADjjH3jH0rsep9K0WrKOGmrZZomwyb7TCQDnGOsFeYxIe1S0OrtQU8TYor3XsY0Ya1tQ4AD7Ug63VbH7FBSTTNrq/ejY5wy9nMD91LbGTnSlZj/AH93uMXIH6x1G9pY++XAtcMEGodxH2pC36gu9tidDb7lVUsb3bxZDK5oJxjOAe4IL/tkfjVFIP7IPecrpsoyNEQ7wwenk/FcYqaqurd2tulVNUyBu6x0zy447Mn50nT6kvVJGYKG6VdPFkncimc1o+gFT6qxbYXka5laOH/h4/wKoMjTgcc5GVJzS1t3qvCa6olqJSADJM8uOOriUzeGiVwJBDQQqEY49+E/OkiN15AHBLGUNGGpEydfWqjG83n1pN2M8EE8eCwiLPs48/Ld9b+U9CNnHn5bvrfynoUqxF6m86rv69N75UYpPU3nVd/XpvfKjFpAhCtkmjKSRlrjoLrNPV3Zu/TwyUm4A3eLS5zt84AAceR4BBU1kFWCv05RMs1Vc7VdvD2UU7YagOpzH8rOHNOTluR3HuS1q0NcrxZqG40bJZRV1hpy2OEuETRjL3HsyeXceKgbaMo2XDV1tglx0TZxLJn9hnlO+4LoUdVBqCpsTmvlr4K26mXpKiNjTTCLLjEA3qIIPE8gqnFoA+CzVXhdbLEyrmpo3UdAZt4R4BefLG6CSe3kVBXK0/o20W+vbVuf4eZSyLc3S1jHbocePXx4d3Wg6FUzTV2qrdSXmGvipZ5ZpYqa4iJscj2tJYwbo5bxaOPaO1N6CS9+MFqm1Y2nDaTp63cLGiaOONhOCBwDCRwHaoKr0G+C1yVclym6aCgbWvElKWxAOAO4JN75XHhwVf8A0ZIdOG+SVJ8qs8FZGRkv8jecc56vJGO9F26TFcKa43DTRLnV7JpJquKrqWMY4vY04p8Dh8sN5njkJpY6V9mbbqe6xtjqmy1N2qon432NjjxGHfOcnHeFULNpOoutgrbsaxtO2lY99PEW5dUFgBfu8eAAI496fUOgbhcLXZ7k2sG7dJjFIN3LoG5cA88eIIY49XJEP4r5d6fQFHHT1ZbPcLi+KIBrciMNAIHDrc/7lY5G2iSS6WusEQjuVXHaaaXA/VGGLyXj6wtz86pVDoyCtitsRvPRVt06Q0kBpyWndcWgudveTvEHqKiLDZZL9cZbeyp6KqEUj4GObvdLI0Z3OfAkA8UHQ3QvddLq7T7HGrpq+KhdJTxtkmgpo490uY0kc3NwT3d6qWqqcTa7NFFPTVEhdEx8u42Jj3lrc72CQDk4cR15WHaO8DkqXVl3FO2ggY+4OZGXGGR5w2FuD5b+3kBxWsujWB0s8NzElELYbjHOYS0uG9uhhbngd7I5n6UF5rqKoul3skNXC6kZJcQf0dURxl0LI27zuhc3/VHGMEc8JpWyVFbqm2Ut4p69tJPUSSR09xETYpHtaSxo3Ry3iBx7VV6HRM1YKSSS4TAzW11we2KnMj42B+61oG95Rd9Ci9S2J9hqKRhqpJhUwCZrZojFJGMkYcwk45Z5oq7W5t7n1Ba/GyOma2kM1a1hY0TRRxsJDcDgGFwGAVLW+eK5XDTshdNc2OfNWipnYxsg3GkGHdb3gHieJIVHuGkWUcdeyG7Oqbhb6eOapgdAWgNdu5DX7xyRvjIwE7uWgprZR1shuFS2agp2zSb9IWROJ3csbJvcXZd2ccFQWC43K7O1VaKPfuFM+WYY8KbGDhxwd3A5YyOKLfeK686nutXBG+rghc+GAUxYJ6djn8HxtIweDcHuKq+o9JP09Sulnqq98jGRkP8AASIS5wB3ek3+rOOXMJncdL1NstluqxWB9RVyiGaBrCHU73NDmtJzxJa4HHVyQONYVLqfUddEaiGoex4aZomBgecDJIHDe7e/KqzpSS455q61ezt1PV3KOS7NNPQUnT+ECA/rXYJ3AM9jTxz2dqp9roX3W7Ulviduvqp2QtdjOC4gZ+9WQNt5YJyrQzSFDF0L7he/B4qypfBROZTGQyta/d6Rw3hutz85T237NqiqindUVU7HRXB9DinpDMMt5vcd4bre9VFJQnFfSihuFRSCeOcQSujEsZy1+DjI7im6Cz7OPPy3fW/lPQjZx5+W7638p6FmrEXqbzqu/r03vlRik9TedV39em98qMWkCsI1hVRXm13KCnjYbZTMpmREkte0Ah2f3t45+dV5CCbueooqm1/ou22yO20bpumlY2V0jpXgYGXHqGTgJa36wqbdJZjFAOjtDXlkfSECR7nOcXO+kjh/VCryEFn8b4JbLR26ptTpDRxvayVlY+PeLnFxcQOZyU3r9RUNwtVJSTWZvTUdK2ninFS4YAJJdu8skklQCEExf9TXG/1c0k08sdM8jcpBK4xxgAAADl1JxDqOh8XqWz1llbUtpXySMlFS5hLn4ySBz4AD6FX0ILVBr6tpY4aSno6aO3xUj6YU240k7zSHO38b2STvHBx1Lag2hXC3Hdggj6IW0UDYy44bjOJP3sucfpKqaEFqbrdsEVJJTWeGOvoqMUsFU6ZzujGDl4Zy3vKcc96hLJdXWa9Ut0EInfTSdI1jnYBcOXH5+P0JghBN2rUYo6avpK+ibcaa4ObJM18rmO32kkODh18T8+U98dnS1NUKq1wSUFRSspBRxyOjEUbHBzQ13E5yMnPPJVXQgs0+uKx7a4U1O2kNTDDTwmF7gaaKI5DWnmc9ZKYXS+G839l1qKVgeejMzA44lc0AE929hRCyOYQWy5a3FVLVzU1ohppK+dstW/pXPdK1rt7cBPyWkgch1JKt1rVXTw1lwphUQ1Na2rjjdKcQEHi1vcW8Poyq3gFZ3epZVZLhrCkuF1bcZLJmbwnwiRr6x72POc7u6eAGfuGFt/lBuNSGfpKngrHR18dc13RtiO8zPA7o45zzPYqq5uCsKot1ZtDr6yyOtbqWJrXUrqcyBx3iXPDnOPacNDfmyo+walgsUQe20QT1sT3Pp6tz3B0ZLd3iBwcBzHeoFCos1BrFlNSW9lVZ6etqbWXGjnkkcA3Lt4bzRwdhxyOSc0O0CWlpqRs1AaiopZ5KgTeFPjEkj3bxLmtxnkOGepVBCBWrqZK2smqpd3pJ5HSO3RgZJycBJIQgs+zjz8t31v5T0I2ceflu+t/KehZqxF6m86rv69N75UYpPU3nVd/XpvfKjFpAhCEAhCEAhCEAhCEAhCEAhCEAhCEAhCEG7HYfx60u9m43eIymzGl7w1oyScBLPDmncJ7lmtQYDwcFJmMhLdA93ldnYtSCDxTZoghbPGHLVaZCEIQCEIQWfZx5+W7638p6EbOPPy3fW/lPQs1Yi9TedV39em98qMUnqbzqu/r03vlRi0gQhCAQhCAQhCAQhCAQhCAQhCAQhCAQhCCzaXs0EtLPdKx+7HGCyJo5udjn9GVGVdORNxYWtceGU2gr5YYOhJJjByBnGClDUuqXt3uJz2rnq726y460dO/VxBoTNzcnKdPG9nKRIxlSLTSRiSTl6bHmukcqEIQqgQhCCz7OPPy3fW/lPQjZx5+W7638p6FmrEXqbzqu/r03vlRik9TedV39em98qMWkCEIQCEIQCEIQCEIQCEIQCEIQCEIQCEIQCXhkcMHdBwkFvFI6N4LTjtUqw/ZKZM+SWkIc3K2a/JyW4WXYXN1NntwE0dzTyZwxjKZuHFbjnkwhZ3efcsLTIQhCCz7OPPy3fW/lPQjZx5+W7638p6FmrEXqbzqu/r03vlRik9TedV39em98qMWkCEIQCEIQCEIQCEIQCEIQCEIQCEIQCEIQCBgnicIQgdR1ha3dLd4DrWrql8hw0YytI43St3WDOOJTmajNHNE13yi3eOVnUa3TaRu6eJzjhnvWo4kBKVL2OeGx53W8yes9ZSJP3KxCh+QT2lJnmlHEFjQEkeJSFCEIVRZ9nHn5bvrfynoRs48/Ld9b+U9CzViL1N51Xf16b3yoxSepvOq7+vTe+VGLSBCEIBCEIBCEIBCEIBCEIBCEIBCEIBCEIBOrfbqi5VAigZn9px5NWtDRTV9S2GFuSeJPU0dpV2oIxaadlPTMEhzxyOLj28FjLLSyba01nprZSbgYZHc3Eji4qCvRBeZ3uG9jAwfwVol8IkpzJVtEP9RrsnHeVSbvOZqotxhreDR2BYx7rV6iOzxWQCTgDJK2ZG5/IZ44CVIbCCBxf1ns7l1YJPbu8OxaLJJKwqBCEILPs48/Ld9b+U9CNnHn5bvrfynoWasRepvOq7+vTe+VGKT1N51Xf16b3ymVHRVNwqWU1HA+eZ+d2NgyTgZVQihKT009LKYqiGSKRpwWvaWkfQUmqBCEIBCEIBCEIBCEIBCEIBCEIBCE4oKU1ldDTjPluwSOodagtWnKPwW2dM4frKg578dSs1PStgYHPH6w8T3dyb0NO0ytaGgRxDl+Cd1lVHSwvnlPkt6hxJ7l5rd10kQuoq9lFSlzj5TuDW9pVFcJZ3klpLjxPBWCqo6q6Vhq63LGj/RwjqHeka1zKOJzt0A8mjHWuuPXSVFPApmBo/0hHH+qmjnZWXPL3Ek8TzWq6RkIQsgZVRhC2DMpWKHILncupQWHZw3GurcT/wDV/KehPdn1L0esaCV3A/rMD6tyFGld1N51Xf16b3yrhsjtZlutVdXNyKZnRx/vO5n6APvVP1N51Xf16b3yuz7PrdHZNG0m8zE9UOnkzz8rl92Fn9LrExnaarbNR3KDo7hTQzMP9F7AVS7zsrs9Q1z7dLJRydQzvs+w8fvVxqK8kkBNvCHEryzKzx147cfuuz2+W05iibWR/tQnj9h4/ZlVqaCWnlMU0b4pG82vaQR9C9CmQuHFMq62UNwZuVlLFO3+u0HC6T9rPWb+bgiF0+5bN7ZOXPoppaRx5NPltH28fvVVuGgr3QxuliiZWRt5mB2Xf3ea7Y/pjWLjYrSFZLZoDUd0iE0dD0ER5PqHiPP0Hj9ynrfsokd5VzvVLTj9mH9Yc/PwC1yhMMr8c9QuiVGySpY/eo7tTVDB1PaWE/ZlOLbocQwTU17pIJMnMMsTsEdoyMdylzi8LHM0LoVZs5pH73gdZJG7GQJAHBVeTSN3aX9HC2cMcW5icHZwkzlZ0hUJ6LRWMqGxVET4G/0nuYSGjrPDmpW56Wio2OFLXNqZo27z48YOFeUNK6rDpGm3qqWpcOEbd0HvVfDXF26GnPZjirHZ7xT2ij6Camkkl3suGd0D51MvOiertE5lJSb8pAc85I6+4JhPMal48nDRyzzUQdX0cr96almB7nA4W41dbGDe6CocezA4feuPGt7iTNN5OccVV77HJJVx0bcF7zkAf0Qns2sXycKa3OPe52fwCStsctS+qulUzckcC1jSMYGFqSzulqryN3JHM57pwtUpNwmf85WImF7sAZXZzDWZ4k4HatwzPHqWd05yQcdQSraaaRzWhpBcMqbXTSON0r9xgzjmpKmozHh0gy4ch2JampmUrMc3nmUsXgBZtVM6IaTrCicerpPy3IW2iOGrKHPM9J+W5CQqbt+yme7aiuF2vLnQ0clZLJDAzi+dpeSDnqB+1XyW2VR3Yo4txrWgNaOGAo24bQIbU91MYgRAQ0vPAZHUjRWsJ9S32saYz4PHFlruw5/7+xcsrMrp1mFxm0i2w1A4vGFt+iC3mrIT2rRzWlP5xnnVdNtISbreVYjE09S0NO09SzwOStvt57E2ltb85ZkHuVr8GaepZbSM6ws/zXmpU9ifVQObUz7jRxHlYKgZtM0r/JZet09QcM/4q76l0rNeC2aiuBpJWt3d1zN9jvo6ua43rCy3/S8sfh8rHRykiOWM5Dj18+KuOHbtj+sxi70Fkjoqjp33qWQAf6JvDPz8SlbpcQ2AbkmcPAGOPUuTQVlbK1x8IIaBzLiE4o7xWQxyNZI5+6eAcc8e1dOFZy/WZOgfpUxxOlfM0NYMuL/JwFWf00+gu7ehc2amkeXEsdnmMqArrvUVlP0Upxns60zttSYJ+0YPA/MtTBwtdDfeaapgfIXeTH5RBVUt9ZPUVctUSMufkDHNNqu9TSU74AxrWu4cFmxNEbZqt58iNvAd6THUNrMyC301NLXRU7I5mMJJA4nuVIqY3tlJeSXuOTntKk47hLLG9skh3JDnH0pxbrTFVPc6ql3JHeVG3qI+dJ/z6eo612uOuk3qh5ZE3njmVbqKyWdkYfDTZcP6bySUzpLb0chjaPIbxcepSrahjRutxhYyytWQq5rWNwA3uwMJjWnegkGepKyVA6ymtRKwxOG8OSkVR6lmJyB2p/b6XOCRxSU8YNUT1ZT+neGNC7W9MfT1tLAGeW0HHck5ZGjOMADktHTlw5pDBkfz8kLOlKAl5yj5TlhzgPJb9KyDujJVE3ox38tbewdQkJ/4bkJLQTuk1pSyd8gH/DchaiLjXbNLre7vJVVNUyGkllc9rWHedukkg/PhXnT9hotP0zqS3wNaG4Ej3Hi84ypql/mkP7jfwSbI/wBbPg4JcPdCxx01yt9H6ztZ9hWD0n7Tf7v/AFTEyzNjZv1BAdO9jnkDgBvY/ALNLJVTzg7wDGtYXDHPI49XaptdHhEp/pt/un4rBZMf9a0fM3/qk3ueyqDd8lruAa3q4Hn8UjA6Z9ua9znmU7hfgkkcs9XDrRNHHQyk/wA5ePma34LYRFvF1RI75yB+AUfXRVEr4Hw9MGNbkjiHfKH34zzTmnjeypnL2eS4kglg4/Souuizsbu8x5OHDjvZ6wqJtDtNDeaxjrhV9FDRUshazIGXnHH8FdSW0dtkfLhrYmue49gGT+C8y32/1l7vFRWzyvLZZXObHvcGgnIC1JaSyemEkpGY2/JytopJIB5PAnjySYIL97HAdRQ4lxyV1c62kldI/edjPctN4l2etakLOOCIC49adQzTyQClhB3ScnHWmme5AJByDhNCWfSzU8TQ5hye5OqJ9Q1oZIC1ruEbnj5PEEkfYmdnuktNOd49K0D5L+IUpNU1V0c3ec0MHLHUud23DqS4PewU9NkMHyndbj2lbxSEENLuKQzDSx7rSC7tTV1VglzT5Q5LGmkhUskcMjJCjJDI3IyUmy71LXlsjge4pc1Uc45brjzC1JYm0c4eWSUrGViVg3sgLUcFpks5/UCgvIG637UmDxygHJQKtduBaSS4Y53YFq5ySkdmPHacILHoB27q+2s6z0h//G5C00Bk63t7jy/WYH1bkKj0VTfzSH9xv4LUHo5JMhx3nZGAT1ALNN/NYv3G/glMoEsx7pb0TsE5I3OC2DuxjvsW2Vq5ygw556mH7Qk3SP6oyfpC3JJWpKzVJb83VC36X/8ARYzUH+jGP/uJ/wAEqSVgcSsm1Q2nXeW0aHqsPaJasinbj+t8r/lBXnc810zbVfRWX2ns8T8x0TN54B/1jvgMfauZrrjNM1kOIRvFYQto23u5Y3u5YQgzwWEIQK0792YE8jwT3wp0QIY/Ge9Ro4FODl7A4g4PJZsWU5bUbx8opYHIyCmAG4MLeOUsPAqaa2eOhEzMDg9vLvTdshadx/UnEcm8A5vMIqYROzpGDDxzCiMB2RzyFtwdyTOOUtduuTkEOHA4QZzxWcha8QVhBk5PzLRwDngH5LeJWS7sWuRywgsugjnWtB9Z+W5C00Bjx2t/1n5bkKweiKb+axfuN/BKZSVP/NYv3B+C3UAStVlYKlGFglBK1JWVZHFNbjcIbVbamvnOIqeMyO+hOAVzjbFfXUllhtML8Pq3b8oB49GOr6Tj7EnooWndL1u0i+3OodWspS0meWV7N4Zc7gOY7/sSd02fVNq1xRaYkrWPdWhhZUdGQAHEjOM9RBVw2X0TWbPb/VProbd4ZIIBVTkBkYAwCSSOt5CntYwQ1Gu9E3enkZNFNN0YljILXjg5uD18yuzLkOsNLSaQvv6Kmq21J6JsnSMZu888ME9yl7hszuEVLaKu01TbpTXVzWRyRxlvRk8t4ZOBzz2YKk9stvranXPSQUc8rPBYxvMiLhnj1hT+xm91rNP3qimy5ltHTQsfzaSHEt7hlv3lEVU7KqmXVw05S3eCeaKn6eql6MtbCMgAYzxPEcEz1BoOjs9IH0mqKC5VJmbCKaHAfknH7R5LGkNbXW0arrL2KF90mrGOFRGM5wXA5BAOMEAclatS2iw1WiG6ytVjmtNfDVsPQv3vLO+AQW5xjJzkAIqMqdkkFt6OO66vtlFUvYH9DIOI+bLhkcOeExs2zaG5aZgv1ZqSjt1PNI+NvTswMtcW88jnu5V6tVRZtqVbJT6g0nU0ldDTZbVFzmjdDgMB3Djl2QCD1pez22hotmNHRXW2C5QxVkoERdj/AFj8O4d34pscfu2nfAr0bbbK6K7t3WkT0w8kk9XM8vnVytWyK53XTsVZ+k44XtDyKcsLuOe0HrwFI1FPb4K1z6WhZQxAZZEP6AP/APFabbdXU2mrHURvIa+7iF+DwLXb7ePdxWJlurZpzvR2zWbV9qkuDLgymYyUxhroi4kgAnrHalLfsu8MtlTcaq/U1BBT1L4HOmj4eS7Gc5HMldLslMNNXa2adi4eEOrKuQDljf8AI+533JnQVlBLoe6y1VB4bTsuUrZKcnG8ekHZ9BVHNYNG286h/RbNWW90XQdKKrhuF29jc+Vz61K6h2ds03SOnn1BSvn8ktpyzdfIC4DIyf8AvCi75Q0VVfI56C3tt8Jczdg3s4xzOT2qw7aYJptT2zoRkmm3f+cqblGg2Mtr5P8Aw2pqN78Z3WR7xH2OUINnlTDpy63k3KMsts0sTo+iOZNx2M5zwyrzJQTbPtPeCWG11VxvNWz9bWRUzntj+kAjgeTfpKbWiKrm2M3yOVkslY+SfpGuaS8vyM5HPK0jnGmLO7Ut8p7UydsBn3vLcMgYaTy+hTt70Nb7RR1UjdVUFRU02QaVow8uBwW43uabbMaSspNoVr8Kp5YQ4yAGRhbn9W7tUjrq6WiorblR02mHUlcyrdv1/SE7+HHeOMY4qaU+dsecyaKA6ipBUzML44XRkOeB2ccrn9xoZaCvqKGcATU0jo34ORkHBXoSrqrXHq+y09RRPkr5KeQ09QHHEYA4gjPHK4XqwSR6wu7ZHh7xWS5IGM+UUoX2fuPjtQA8/wBZ+W5CU0GwHWtveMcOk/LchB6BgkYKeFpcAdwc/mSqhXdFKxrRVvjc0dowCqy3aLTU9dPbqt5ilgk3C8cQePNYtdJhb4v5WpKjLPfqO9OmbSSiTocEkEdecfgpIlTbFmumCVrlBKwFNgc4NaSTgAZK8468vxvmpqupY79WHdHF+43gPt5/Suz7Qb7+g9K1EjH7s1R+pj7s8z9mV51keZJC49a3h/qVKDVF0GmXacbKwW58nSOYGDLnZzz58wPsSk+sL3PaLfa3VQbBbZGy0pY0NfG5ucEO59ahQFhdGV2btf1m1ob+kIXYGMmnbk/coa2azvdoluMlHURsdcyTU5jDt7OeXZ8oqCQqJXTupbppatkrLVM2KaSMxOLmBw3cg8j3gKQve0HUt/hihr64OiikEojZG1oLhyJxzwq0hBdn7XNYyxujdcI2hwwSyBoI+Yre17TL3ZreaWhkaQXEgSNDg0nmeKo6MqWKsF91Rd7xWtuFZcQ+qDAzELd1oaOQ4cCeJWsesLq60wWiaoxRwTioYGMAcHgkg5+cqBHarvpBlGaKQSU0Tpmn5ZaCS0/9lZvU2ek5toWoKi8x3uGujdVQwmFrXRN8lpOTw5FNLPrzUVhNUaCtDW1cpmlY+MObvnmQDySd/scdPK6roSGsJ8qIniPmUDvb3PgUl3FWS46zul+qYqi5SMfUQgNa5rA0Yznl9KVvGqrvfqyGsr5mvlhbusLWBuBnPV3qqOCxvuHJxH0po26J/lU1aMDwyEfUN+CjbbrrUVomqpKOtDfC5TLKx0bXN3zzIB5KoNqJB/Td9q38Kk/bz86apuLTc9falulRR1E9a0S0UhkgfHE1pa4jH0/Ms3LaXqm52+egqqqJ8E7Cx4EDQSD3qq+GO5ED7Fr4USeLR9CvaLO/aFqGe7UdymqYzU0bDHC7ohgA8Dkdaiq6snuVfPW1UjXz1EhkkIGMuPE8FGdMD/S+5P4I46ymzn9Y3hwUqp/QGRrSg7P1n5bkI0FBLDre37wO7+s/LchIOh3aa0VYniZXSUtRGXNc5snDeHPIPeue0NVpO4yGO7msoqgu41MbukY49uOYXV5LFZ5pHyS2qike8lznOp2EuJ5knHFJeLVg9B272SP4LPGOmWVZ0ZDpmz2+T9D3BtX0xBkl3wSccgR1KwOu1J/tB9qgobFZ6Z+/BaaGJ/7TKdjT9wTrwWn/AN3i/uBS46Y3tIG70n+1H2oF2pD/AKwfao7wSm/3eL+4FnwSm/3eL+4FOKOXbYL2K2809HFJmKCPOAeG8f8Aphc6DgvRc9gstVIZai0UMzzzdJTMcT9JCT8WNP8AoK2+yR/BdJ1CvPO8EZC9DeLGn/QVt9kj+CPFjT/oK2+yR/BaR55LgCsZC9D+LGn/AEFbfZI/gjxY0/6CtvskfwQed94LOQvQ/ixp/wBBW32SP4I8WNPegrb7JH8E2PPGQsZC9EeLGnvQVt9kj+CPFjT/AKCtvskfwQeeA4BWHS1zbS1fRvcAH8Bldm8WNP8AoK2+yR/BZbpqwMcHNsduaR1ikYP8FL3By+4SNkqcsLCePBx4KCr7PKGOqWuiPXuxuJwu4mxWcnJtNET6uz4I/QVn9FUXs7PgsTpa86udun8Qtd5eiDpmwOOTY7cT30kfwWPFjT/oK2+yR/BbR543kby9D+LGn/QVt9kj+CPFjT/oK2+yR/BUed8hGQvRHixp70FbfZI/gjxY096CtvskfwTY875CeW+c08u9/QdwK754sae9BW32SP4LPi1YcY/Qlux2eCs+ClHMdDVpk1pQRObgnpMf8NyF1OnslppJ2z01ro4JWZ3ZI6djXNyMHBA7ChRX/9k=%20"/>
          <p:cNvSpPr>
            <a:spLocks noChangeAspect="1" noChangeArrowheads="1"/>
          </p:cNvSpPr>
          <p:nvPr/>
        </p:nvSpPr>
        <p:spPr bwMode="auto">
          <a:xfrm>
            <a:off x="92075" y="-134938"/>
            <a:ext cx="304800" cy="304801"/>
          </a:xfrm>
          <a:prstGeom prst="rect">
            <a:avLst/>
          </a:prstGeom>
          <a:noFill/>
          <a:ln w="9525">
            <a:noFill/>
            <a:miter lim="800000"/>
            <a:headEnd/>
            <a:tailEnd/>
          </a:ln>
        </p:spPr>
        <p:txBody>
          <a:bodyPr/>
          <a:lstStyle/>
          <a:p>
            <a:endParaRPr lang="en-US"/>
          </a:p>
        </p:txBody>
      </p:sp>
      <p:sp>
        <p:nvSpPr>
          <p:cNvPr id="10243"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QDAQAAAAAAAAAAAAAAAAMEBQYBAgcI/8QAVRAAAQMDAQQECQgFBwoEBwAAAQACAwQFEQYHEiExE0FRYRQWIjZVdJSy0TJxgYORobGzFSNScnMmNEJiZJLBFyczQ1NUk6Lh8CQlReI1N2OCo6Tx/8QAGAEBAQEBAQAAAAAAAAAAAAAAAAECAwT/xAAfEQEBAAIDAQEBAQEAAAAAAAAAAQIREiExQQMTUSL/2gAMAwEAAhEDEQA/AKJqLUV8g1LdIYrzXxxx1kzWMZVPAaA8gADPAKO8ZtQenbl7XJ8Uam86rv69N75UYqiT8ZtQenbl7XJ8UeM2oPTty9rk+KjEIJPxm1B6duXtcnxR4zag9O3L2uT4qMQgk/GbUHp25e1yfFHjNqD07cva5PioxCCT8ZtQenbl7XJ8UeM2oPTly9rk+KjEIJTxm1B6cuXtcnxWfGXUHpy5e1yfFRYW4CgkvGXUHpy4+1yfFZ8ZL/6cuPtcnxTBrEo2LKKd+MeoPTly9rk+KPGTUHpy5e1yfFNuhWDEexQOfGTUHpy4+1yfFYOpdQenLl7XJ8UzczCScFRIeM2oPTly9rk+Kx4zag9OXL2uT4qNIWERJ+M2oPTty9rk+KPGbUHp25e1yfFRiFRJ+M2oPTty9rk+KPGbUHp25e1yfFRiEEn4zag9O3L2uT4o8ZtQenbl7XJ8VGIQSfjNqD07cva5Pijxm1B6duXtcnxUYhBddA328VmtKCnqrrWzwv6TejlqHua7EbiMgnHMITHZx5+W7638p6FmrEXqbzqu/r03vlRmFKam86rv69N75UbhVGuEYW4attwoEsIwldxG4gSwjCV3EbiBLCMJXcRuINAEq0IDEqxiK7ps9vFl1ZBNT+LVFTuooowXmNj+kJBGfk9yY6futp1Rr2GBlgpKWOkgna5u41wkOW4JG6OWPvTTYcMVF3/ci/FyZ7MhjaJU/wAOb3goH9ZYP88cW5af/L99mQKf9Vjo+PVjmrYyzWs7QZYTbaTohbGu3Ogbu56Q8cY5ppU6xuUW0mPTrWQeBue1pJad/ize557e5S7HAbRpATxNqbgdv6woOfao1VFHQ3KiOhI6dhEkDavoQ0NzlocDufTzXJntXV9YXbXNxpLjbaqzSi3B7syspHfIa7IO9yxgc1y57E2GjgtcJdzFoWKhLCMJXcRuIhLCMJXc7kbncgSwjCV3FjdQJ4QtyFqQgs2zjz8t31v5T0I2ceflu+t/KehSrEbqUfyqu/r03vlR7W5UjqTzqu/r03vlM425VGWxE8glBAewr0hoeio36JtD3UsLnGlblxjBJSttvWmLzXzW+i6CSohzvxmn3eAODzGCoPNXQ9yOgPYV1TaNpegtOobbV0MDYY6yT9ZE0YYHBw4gdWQeS6fdH2m0W6avrKaFkEIBeRCCeJxyx3oPLfQnsWOiXf8A/KJojs//AEz8FUtG6ftWrdcXa4zRiShhmdNFCW4D95x3cjswDwUHLuiPYjoj2L07X1mmrF0cVe6hpN8Zja9jW5A7BhVvV2odJ1WlLjBSVtBJPJCRG2No3ie7gqOENhPYlWwn9krvuzSjpX6Ct7pKaJ7iZclzASf1jlJ0t701W3mSzwdA6tjLmujMGOI58SMIODWTUF20+6V1rq3U5mAEmGg72OXMd6zbLxcbRXur6Gcw1LgQZA0HIPPmFfNq2maC3GlulFA2B07zHKyMYaTjIOOo8DldCuFFSDTFS4UsIxRPIIjH7BU0rg7r9dJb0Ly+qLq9pBE26M5AwOGMckvNqy/TXWK6PuEvhkTNxsjQAd3jwwBgjirnsep4Zp7p0sTJMMjxvNBxxcnur6aBm03TzGwxtY4My0NAB8sqCi1WvdU1NNLTzXR7opWFj2mNnFpGCOSqr4z2LvO06kpo9E1Do6eJjhJHgtYAflLexas0hVx0NuikhdVPYyMMNM75WAMZ3cKjz86E9hWvQnsXqG6z2Wy0D664QwQ07CA5/Q72CTgcAMrnt9vVg1BrHTLbQY5Wx1Y6UCEsHFzcZyBnkVUcg6E9hWRAewr0FtKoqZmhq10dPExwdHgtYAflhSWkKGkdpG1OdTQucaVmSYwSeCDzWYD2I6A/sldm2u2CHwGjutNTsY6N/QyljceSeIzjvB+1XPTdBSHTNtLqWEk0sZJMY4+SFB5kMK1dC4dRXX9lml6CuqK27VsDJzTzdFCx4y1p5l2OR5jCul31NpKxVpori+CKcNDiwUxdgHlyaVYPNDmEdSSIXYto+rNK3jSrqO0TRvqjMxwDadzOAzniQFyB4wqLFs58/Ld9b+U9CNnXn5bvrfynoUpEdqTzqu/r03vlNYhxTrUnnVd/XpvfKaxHBSj0xoXzHtHqzVHaa0GbBqKpu7q8T9OHgRiPdxvOzzypHQnHQ1o9WaqnofU94uetq6grK189OwSlrHAeTh2BjA7EGNqVXG+9WajGekid0juHDBcAPwKvl+tLL7Zai2SSuiZUAAvaMkYIP+CpO1VrW1likwA4zOGe7LVaNb1FTS6OuM9HLJFPGxpa+MkOb5Qzgjuyp/qqhVbH6GCkmmbdZyY2FwBjbxwM9qb7GBiou37sX4uVIfqm/vY5j71XOa4YIM7sEfarvsYOai7fuxfi5SehDbQP/M7Z/Bf7wXNgOK6jtgoayquVufT0s0zRC8ExxlwBz3LnEltr4WGSWhqI2N4lzonAD7ko7hszH8grf88v5jklbNCuoNZzahdXh4kfI9sIjwRvd+e/sSuzPzDt/wC9L+Y5QNj1Ld6jabU2uatfJRiaZrYiBgBucY6+paGdr9XH4Fb6Lj0pkdLy4AAY/wAVdbj5rVXqT/cKqO19jf0HQyYG8KnAPYC0/AK3VrXSaVnZGC5zqJwaBxJJYp9FB2ODE90/cj/Fye6x/wDmfpz5me+U12PRyNkuj3McG4jGSOGfK4J1rE/5z9OfMz3ypPBK7UfMip/ix+8uS6N88rV6yz8V1raj5j1P8SP3lyTRp/llavWm/irfR1val5i1X8SP3wuR6P8APC0+tx+8F1zan5i1f8SP3wuRaOP8sLT63H7wS+jse0rzHrf3o/fCkdI8NI2r1Vn4KO2lHGh6396P3wpHSPmhavVWfgr9T41u8EOptK1UMGHCoicGZ6ntPD/mCc6eaWadtzXAgtpowQeryQq3s7u3hJutrefLpap72fuucfwIP2q6BoaMAAAcgEgomycYs9x9cPuhUzaXSyVm0F1NFjfmbCxuTgZIACueyZwNnuPrp90Kua2gnO1OkkEMhY6SnIcGnB4jrU+Krt82ZX6zWqouVU+kMFO3eeGSkuxnHDh3qiyDmvSu0bzBuv8ACHvBea5OaqJ/Z15927638p6EbOvPu3fW/lPQlEXqU/yqu/r03vlMmPT3U3nVd/XpvfKjgVR2/SW1HTdq0tb7fVyVInp4Qx4bDkZHeqlovVltsusqq61rpG00zZQ3dZk+U7I4KgB63EnepodM2ka1tOpo7eLW+Yup3PLy+Pd54xj7FZrJtfs8ltjZeIp4qpjQ15Yzfa/vHz9i4cJUo2RB3obT9G/sy+yql0uu4bTruuu9DCZbfWODXxY3SW4HEdhyqZZrZV3u5Q2+hj6SeY4aM4A7ST2LpsOxZ3RN6a9ASY8oMgyB83FRVgbtY0w5oLn1TSRyMPL71G6m2kaeumm66hpZKgzTxFjN6LAyo64bIWUNuqasXgvMETpN3oMZwCcc+5QujNBt1XRVFSa803QyBm70e9nhnPMJuiw6K2g2Kx6WprdXPnE8RfvBkW8OLiRx+lVyz6lt9HtEmvkxkFI+aVwIbl2HA44fSpDUuzCSxWSa5QXA1XQ4L2dFu+STgnmeWU00doBuqrdNWGvNN0U3R7oi3s8Ac8+9TsSG0PWlo1Jaaamtz5TJFP0jt+PdGN0j/FSmmdqlvhtUNJeIpY5oGBglibvNeByJHMFVh2hQ3XLNNCvJDoy/p+j/AKhdjGe5Laq2eDTdLSTNuJqPCKhsODFu7uQTnn3J36Lu/atpljC5hqnu6miHGftK57U6y/SmuqO+VjDFTU8rd2NvlFsYP3njlWj/ACMsI/8AjR/4H/uWDsYYf/Wz7P8A+5XsJa519Yr9pia30L53TvewjfiwOBzzXP8ATtwhtmo6Cuqd4QwTte8tGTgHsU3qHQtRa9R0lkoZjWz1cYe0lu5jiRx4nhwyrJT7Fnuhaai8tbIR5TY4MgH5yeKdg1ztBsV/0vPbqF85nkewgPi3RgOBPFc/07XQ23UNBW1GRDT1DJH7oycAgldAqdjTYKaWYXpxMbC7HQc8DPaoPRmz1urLVNXOuJpuinMO4It7OGtOc5H7SCwa02hWK+aXqbfRPnM8pYWh8WBwcCeP0J7p7aVp23aeoaKokqBNBA1jwISRkDjxVA1lpYaUucNEKs1PSxCTfLN3HEjHM9imtKbNRqWxR3M3M0++9zdwRb2MHHPKnYj9L6shsWspbjIX+BVDpBKAMndJyDjtzhdEO1vSv+1qv+AfiuSaxsPivfH2wVPhG6xr+k3d3ORnllV10isRedE68Glq+obPC6aiqnZe1h8phHIj7eS6CNr2k8AmWqH1B+K4CZVqZM9ao7JrLabpy86Ur7bRSVBqJ2BrA6HAzvA81xd7llz8pMlBZdnR/l5bvrfynoWNnPn5bvrfynoSkRepvOq7+vTe+VGZUlqbzqu/r03vlRiqNsrOVojKBQOSrHJuEqxFdG2N4drXiBkUkhH2tXR9otTqGmttK+weEZ6U9MYGbzgMcPo5rh2mb9VacvENypN10keQWO5PaeBBXXLXtjtNSwC40NRSydZjIkb/AIH7lBRKrVmqHMkpay51YD2lr45OGQRxHJX/AGPcLJX+sj3QrZcbfbdSWQmWGOaKeHeikLfKbkZBB5hVPZBwstwHZUj3Qs67Ve66ljr6GeklHkTRuY75iMKobL6SSgtVypJhiSGucx3zhrQpqC7FutKu0vd5LqWOeMdhBId/h9ikKK3MoaqtmjPCrmEpHYd0NP4ZWkUiQf57of4B/KKV2vPdHp6hew4c2sBB7DuuSUh/z3Q/wD+UVvtiONNUfrY9xynxUBoLVt+umrqSirblLPA9r95jgMHDCR1doVt2mXi4WSw09Rbqp1PK+oDS5oBJG6TjiucbMTnXlD+7J7jledsRxpil9bHuuSeIgNm92rr5rrwm51LqmaOie1j3geSN4dnzn7VbdpOoblpy10k9smbFJLOWPLmB2Ruk9aouyF38snj+yP8AearNtnOLHb/WT7pSeKpcu0zVU0T4n10e69pacQMHA/Qr5sc81av153uMXFwV2jY55q1frzvcYpPRCbV7XX12oaWSloaioY2lALooy4A7zuxW/ZrS1FHoynhqYZIZBJISyRpaR5R6il9R64tOmK2Okr2VLpJI+kaYmBwxkjrI7FI2C+UmorY240TZGwucWgSNAdkc+RKsnaOLbXj/AC5m/gR/gqA9yv8AtfH8uZv4Ef4Lnz8qhMuWN5BBRu5GQqMbyxlGOHBYRFn2ceflu+t/KehGzjz8t31v5T0KVYi9TedV39em98qMUnqbzqu/r03vlRi0gQhCDISjSkwtgVBatCafg1RqSO2VE0kMbo3PLowM8B3rqLdi9nb/AOp1xHzM+C4fQ3GrttSKmiqZaaZoIEkTy1wB7wpdus9S+nrj7S/4qK9FVk9FprTjnSy7lPRwbjS88TgYA7yVT9jb96yXE/2ke6FxytvlyuWPD6+pqt3l00rn4+1b0GoLpa43R0FxqaVjzlzYZS0E9+EHUNYXg2XarQVu/usZHG2Q9W4SQ77iuqg5C8q1l2rLjP09bVS1MuA3fleXOx2ZKfN1jqFjAxl8r2taMACodgD7VIOqyP8A8+kLf7OfynLfbO7d0xRH+2D3HLjrtQXQ3AXH9I1PhgGBUdKd/GMfK58lrcNQ3a6RNir7lVVUbXbzWzSucAe3iVRadl0mdf0A/qy/luV82zv3dLUh/tY91y4hSXCqoKltTR1ElPOzO7JE4tcM8OYTiu1Dd7pE2GvudVVRtdvBk0rnAHtwUFs2X3emtms4XVUjY2TxuhDnHADjjH3jH0rsep9K0WrKOGmrZZomwyb7TCQDnGOsFeYxIe1S0OrtQU8TYor3XsY0Ya1tQ4AD7Ug63VbH7FBSTTNrq/ejY5wy9nMD91LbGTnSlZj/AH93uMXIH6x1G9pY++XAtcMEGodxH2pC36gu9tidDb7lVUsb3bxZDK5oJxjOAe4IL/tkfjVFIP7IPecrpsoyNEQ7wwenk/FcYqaqurd2tulVNUyBu6x0zy447Mn50nT6kvVJGYKG6VdPFkncimc1o+gFT6qxbYXka5laOH/h4/wKoMjTgcc5GVJzS1t3qvCa6olqJSADJM8uOOriUzeGiVwJBDQQqEY49+E/OkiN15AHBLGUNGGpEydfWqjG83n1pN2M8EE8eCwiLPs48/Ld9b+U9CNnHn5bvrfynoUqxF6m86rv69N75UYpPU3nVd/XpvfKjFpAhCtkmjKSRlrjoLrNPV3Zu/TwyUm4A3eLS5zt84AAceR4BBU1kFWCv05RMs1Vc7VdvD2UU7YagOpzH8rOHNOTluR3HuS1q0NcrxZqG40bJZRV1hpy2OEuETRjL3HsyeXceKgbaMo2XDV1tglx0TZxLJn9hnlO+4LoUdVBqCpsTmvlr4K26mXpKiNjTTCLLjEA3qIIPE8gqnFoA+CzVXhdbLEyrmpo3UdAZt4R4BefLG6CSe3kVBXK0/o20W+vbVuf4eZSyLc3S1jHbocePXx4d3Wg6FUzTV2qrdSXmGvipZ5ZpYqa4iJscj2tJYwbo5bxaOPaO1N6CS9+MFqm1Y2nDaTp63cLGiaOONhOCBwDCRwHaoKr0G+C1yVclym6aCgbWvElKWxAOAO4JN75XHhwVf8A0ZIdOG+SVJ8qs8FZGRkv8jecc56vJGO9F26TFcKa43DTRLnV7JpJquKrqWMY4vY04p8Dh8sN5njkJpY6V9mbbqe6xtjqmy1N2qon432NjjxGHfOcnHeFULNpOoutgrbsaxtO2lY99PEW5dUFgBfu8eAAI496fUOgbhcLXZ7k2sG7dJjFIN3LoG5cA88eIIY49XJEP4r5d6fQFHHT1ZbPcLi+KIBrciMNAIHDrc/7lY5G2iSS6WusEQjuVXHaaaXA/VGGLyXj6wtz86pVDoyCtitsRvPRVt06Q0kBpyWndcWgudveTvEHqKiLDZZL9cZbeyp6KqEUj4GObvdLI0Z3OfAkA8UHQ3QvddLq7T7HGrpq+KhdJTxtkmgpo490uY0kc3NwT3d6qWqqcTa7NFFPTVEhdEx8u42Jj3lrc72CQDk4cR15WHaO8DkqXVl3FO2ggY+4OZGXGGR5w2FuD5b+3kBxWsujWB0s8NzElELYbjHOYS0uG9uhhbngd7I5n6UF5rqKoul3skNXC6kZJcQf0dURxl0LI27zuhc3/VHGMEc8JpWyVFbqm2Ut4p69tJPUSSR09xETYpHtaSxo3Ry3iBx7VV6HRM1YKSSS4TAzW11we2KnMj42B+61oG95Rd9Ci9S2J9hqKRhqpJhUwCZrZojFJGMkYcwk45Z5oq7W5t7n1Ba/GyOma2kM1a1hY0TRRxsJDcDgGFwGAVLW+eK5XDTshdNc2OfNWipnYxsg3GkGHdb3gHieJIVHuGkWUcdeyG7Oqbhb6eOapgdAWgNdu5DX7xyRvjIwE7uWgprZR1shuFS2agp2zSb9IWROJ3csbJvcXZd2ccFQWC43K7O1VaKPfuFM+WYY8KbGDhxwd3A5YyOKLfeK686nutXBG+rghc+GAUxYJ6djn8HxtIweDcHuKq+o9JP09Sulnqq98jGRkP8AASIS5wB3ek3+rOOXMJncdL1NstluqxWB9RVyiGaBrCHU73NDmtJzxJa4HHVyQONYVLqfUddEaiGoex4aZomBgecDJIHDe7e/KqzpSS455q61ezt1PV3KOS7NNPQUnT+ECA/rXYJ3AM9jTxz2dqp9roX3W7Ulviduvqp2QtdjOC4gZ+9WQNt5YJyrQzSFDF0L7he/B4qypfBROZTGQyta/d6Rw3hutz85T237NqiqindUVU7HRXB9DinpDMMt5vcd4bre9VFJQnFfSihuFRSCeOcQSujEsZy1+DjI7im6Cz7OPPy3fW/lPQjZx5+W7638p6FmrEXqbzqu/r03vlRik9TedV39em98qMWkCsI1hVRXm13KCnjYbZTMpmREkte0Ah2f3t45+dV5CCbueooqm1/ou22yO20bpumlY2V0jpXgYGXHqGTgJa36wqbdJZjFAOjtDXlkfSECR7nOcXO+kjh/VCryEFn8b4JbLR26ptTpDRxvayVlY+PeLnFxcQOZyU3r9RUNwtVJSTWZvTUdK2ninFS4YAJJdu8skklQCEExf9TXG/1c0k08sdM8jcpBK4xxgAAADl1JxDqOh8XqWz1llbUtpXySMlFS5hLn4ySBz4AD6FX0ILVBr6tpY4aSno6aO3xUj6YU240k7zSHO38b2STvHBx1Lag2hXC3Hdggj6IW0UDYy44bjOJP3sucfpKqaEFqbrdsEVJJTWeGOvoqMUsFU6ZzujGDl4Zy3vKcc96hLJdXWa9Ut0EInfTSdI1jnYBcOXH5+P0JghBN2rUYo6avpK+ibcaa4ObJM18rmO32kkODh18T8+U98dnS1NUKq1wSUFRSspBRxyOjEUbHBzQ13E5yMnPPJVXQgs0+uKx7a4U1O2kNTDDTwmF7gaaKI5DWnmc9ZKYXS+G839l1qKVgeejMzA44lc0AE929hRCyOYQWy5a3FVLVzU1ohppK+dstW/pXPdK1rt7cBPyWkgch1JKt1rVXTw1lwphUQ1Na2rjjdKcQEHi1vcW8Poyq3gFZ3epZVZLhrCkuF1bcZLJmbwnwiRr6x72POc7u6eAGfuGFt/lBuNSGfpKngrHR18dc13RtiO8zPA7o45zzPYqq5uCsKot1ZtDr6yyOtbqWJrXUrqcyBx3iXPDnOPacNDfmyo+walgsUQe20QT1sT3Pp6tz3B0ZLd3iBwcBzHeoFCos1BrFlNSW9lVZ6etqbWXGjnkkcA3Lt4bzRwdhxyOSc0O0CWlpqRs1AaiopZ5KgTeFPjEkj3bxLmtxnkOGepVBCBWrqZK2smqpd3pJ5HSO3RgZJycBJIQgs+zjz8t31v5T0I2ceflu+t/KehZqxF6m86rv69N75UYpPU3nVd/XpvfKjFpAhCEAhCEAhCEAhCEAhCEAhCEAhCEAhCEG7HYfx60u9m43eIymzGl7w1oyScBLPDmncJ7lmtQYDwcFJmMhLdA93ldnYtSCDxTZoghbPGHLVaZCEIQCEIQWfZx5+W7638p6EbOPPy3fW/lPQs1Yi9TedV39em98qMUnqbzqu/r03vlRi0gQhCAQhCAQhCAQhCAQhCAQhCAQhCAQhCCzaXs0EtLPdKx+7HGCyJo5udjn9GVGVdORNxYWtceGU2gr5YYOhJJjByBnGClDUuqXt3uJz2rnq726y460dO/VxBoTNzcnKdPG9nKRIxlSLTSRiSTl6bHmukcqEIQqgQhCCz7OPPy3fW/lPQjZx5+W7638p6FmrEXqbzqu/r03vlRik9TedV39em98qMWkCEIQCEIQCEIQCEIQCEIQCEIQCEIQCEIQCXhkcMHdBwkFvFI6N4LTjtUqw/ZKZM+SWkIc3K2a/JyW4WXYXN1NntwE0dzTyZwxjKZuHFbjnkwhZ3efcsLTIQhCCz7OPPy3fW/lPQjZx5+W7638p6FmrEXqbzqu/r03vlRik9TedV39em98qMWkCEIQCEIQCEIQCEIQCEIQCEIQCEIQCEIQCBgnicIQgdR1ha3dLd4DrWrql8hw0YytI43St3WDOOJTmajNHNE13yi3eOVnUa3TaRu6eJzjhnvWo4kBKVL2OeGx53W8yes9ZSJP3KxCh+QT2lJnmlHEFjQEkeJSFCEIVRZ9nHn5bvrfynoRs48/Ld9b+U9CzViL1N51Xf16b3yoxSepvOq7+vTe+VGLSBCEIBCEIBCEIBCEIBCEIBCEIBCEIBCEIBOrfbqi5VAigZn9px5NWtDRTV9S2GFuSeJPU0dpV2oIxaadlPTMEhzxyOLj28FjLLSyba01nprZSbgYZHc3Eji4qCvRBeZ3uG9jAwfwVol8IkpzJVtEP9RrsnHeVSbvOZqotxhreDR2BYx7rV6iOzxWQCTgDJK2ZG5/IZ44CVIbCCBxf1ns7l1YJPbu8OxaLJJKwqBCEILPs48/Ld9b+U9CNnHn5bvrfynoWasRepvOq7+vTe+VGKT1N51Xf16b3ymVHRVNwqWU1HA+eZ+d2NgyTgZVQihKT009LKYqiGSKRpwWvaWkfQUmqBCEIBCEIBCEIBCEIBCEIBCEIBCE4oKU1ldDTjPluwSOodagtWnKPwW2dM4frKg578dSs1PStgYHPH6w8T3dyb0NO0ytaGgRxDl+Cd1lVHSwvnlPkt6hxJ7l5rd10kQuoq9lFSlzj5TuDW9pVFcJZ3klpLjxPBWCqo6q6Vhq63LGj/RwjqHeka1zKOJzt0A8mjHWuuPXSVFPApmBo/0hHH+qmjnZWXPL3Ek8TzWq6RkIQsgZVRhC2DMpWKHILncupQWHZw3GurcT/wDV/KehPdn1L0esaCV3A/rMD6tyFGld1N51Xf16b3yrhsjtZlutVdXNyKZnRx/vO5n6APvVP1N51Xf16b3yuz7PrdHZNG0m8zE9UOnkzz8rl92Fn9LrExnaarbNR3KDo7hTQzMP9F7AVS7zsrs9Q1z7dLJRydQzvs+w8fvVxqK8kkBNvCHEryzKzx147cfuuz2+W05iibWR/tQnj9h4/ZlVqaCWnlMU0b4pG82vaQR9C9CmQuHFMq62UNwZuVlLFO3+u0HC6T9rPWb+bgiF0+5bN7ZOXPoppaRx5NPltH28fvVVuGgr3QxuliiZWRt5mB2Xf3ea7Y/pjWLjYrSFZLZoDUd0iE0dD0ER5PqHiPP0Hj9ynrfsokd5VzvVLTj9mH9Yc/PwC1yhMMr8c9QuiVGySpY/eo7tTVDB1PaWE/ZlOLbocQwTU17pIJMnMMsTsEdoyMdylzi8LHM0LoVZs5pH73gdZJG7GQJAHBVeTSN3aX9HC2cMcW5icHZwkzlZ0hUJ6LRWMqGxVET4G/0nuYSGjrPDmpW56Wio2OFLXNqZo27z48YOFeUNK6rDpGm3qqWpcOEbd0HvVfDXF26GnPZjirHZ7xT2ij6Camkkl3suGd0D51MvOiertE5lJSb8pAc85I6+4JhPMal48nDRyzzUQdX0cr96almB7nA4W41dbGDe6CocezA4feuPGt7iTNN5OccVV77HJJVx0bcF7zkAf0Qns2sXycKa3OPe52fwCStsctS+qulUzckcC1jSMYGFqSzulqryN3JHM57pwtUpNwmf85WImF7sAZXZzDWZ4k4HatwzPHqWd05yQcdQSraaaRzWhpBcMqbXTSON0r9xgzjmpKmozHh0gy4ch2JampmUrMc3nmUsXgBZtVM6IaTrCicerpPy3IW2iOGrKHPM9J+W5CQqbt+yme7aiuF2vLnQ0clZLJDAzi+dpeSDnqB+1XyW2VR3Yo4txrWgNaOGAo24bQIbU91MYgRAQ0vPAZHUjRWsJ9S32saYz4PHFlruw5/7+xcsrMrp1mFxm0i2w1A4vGFt+iC3mrIT2rRzWlP5xnnVdNtISbreVYjE09S0NO09SzwOStvt57E2ltb85ZkHuVr8GaepZbSM6ws/zXmpU9ifVQObUz7jRxHlYKgZtM0r/JZet09QcM/4q76l0rNeC2aiuBpJWt3d1zN9jvo6ua43rCy3/S8sfh8rHRykiOWM5Dj18+KuOHbtj+sxi70Fkjoqjp33qWQAf6JvDPz8SlbpcQ2AbkmcPAGOPUuTQVlbK1x8IIaBzLiE4o7xWQxyNZI5+6eAcc8e1dOFZy/WZOgfpUxxOlfM0NYMuL/JwFWf00+gu7ehc2amkeXEsdnmMqArrvUVlP0Upxns60zttSYJ+0YPA/MtTBwtdDfeaapgfIXeTH5RBVUt9ZPUVctUSMufkDHNNqu9TSU74AxrWu4cFmxNEbZqt58iNvAd6THUNrMyC301NLXRU7I5mMJJA4nuVIqY3tlJeSXuOTntKk47hLLG9skh3JDnH0pxbrTFVPc6ql3JHeVG3qI+dJ/z6eo612uOuk3qh5ZE3njmVbqKyWdkYfDTZcP6bySUzpLb0chjaPIbxcepSrahjRutxhYyytWQq5rWNwA3uwMJjWnegkGepKyVA6ymtRKwxOG8OSkVR6lmJyB2p/b6XOCRxSU8YNUT1ZT+neGNC7W9MfT1tLAGeW0HHck5ZGjOMADktHTlw5pDBkfz8kLOlKAl5yj5TlhzgPJb9KyDujJVE3ox38tbewdQkJ/4bkJLQTuk1pSyd8gH/DchaiLjXbNLre7vJVVNUyGkllc9rWHedukkg/PhXnT9hotP0zqS3wNaG4Ej3Hi84ypql/mkP7jfwSbI/wBbPg4JcPdCxx01yt9H6ztZ9hWD0n7Tf7v/AFTEyzNjZv1BAdO9jnkDgBvY/ALNLJVTzg7wDGtYXDHPI49XaptdHhEp/pt/un4rBZMf9a0fM3/qk3ueyqDd8lruAa3q4Hn8UjA6Z9ua9znmU7hfgkkcs9XDrRNHHQyk/wA5ePma34LYRFvF1RI75yB+AUfXRVEr4Hw9MGNbkjiHfKH34zzTmnjeypnL2eS4kglg4/Souuizsbu8x5OHDjvZ6wqJtDtNDeaxjrhV9FDRUshazIGXnHH8FdSW0dtkfLhrYmue49gGT+C8y32/1l7vFRWzyvLZZXObHvcGgnIC1JaSyemEkpGY2/JytopJIB5PAnjySYIL97HAdRQ4lxyV1c62kldI/edjPctN4l2etakLOOCIC49adQzTyQClhB3ScnHWmme5AJByDhNCWfSzU8TQ5hye5OqJ9Q1oZIC1ruEbnj5PEEkfYmdnuktNOd49K0D5L+IUpNU1V0c3ec0MHLHUud23DqS4PewU9NkMHyndbj2lbxSEENLuKQzDSx7rSC7tTV1VglzT5Q5LGmkhUskcMjJCjJDI3IyUmy71LXlsjge4pc1Uc45brjzC1JYm0c4eWSUrGViVg3sgLUcFpks5/UCgvIG637UmDxygHJQKtduBaSS4Y53YFq5ySkdmPHacILHoB27q+2s6z0h//G5C00Bk63t7jy/WYH1bkKj0VTfzSH9xv4LUHo5JMhx3nZGAT1ALNN/NYv3G/glMoEsx7pb0TsE5I3OC2DuxjvsW2Vq5ygw556mH7Qk3SP6oyfpC3JJWpKzVJb83VC36X/8ARYzUH+jGP/uJ/wAEqSVgcSsm1Q2nXeW0aHqsPaJasinbj+t8r/lBXnc810zbVfRWX2ns8T8x0TN54B/1jvgMfauZrrjNM1kOIRvFYQto23u5Y3u5YQgzwWEIQK0792YE8jwT3wp0QIY/Ge9Ro4FODl7A4g4PJZsWU5bUbx8opYHIyCmAG4MLeOUsPAqaa2eOhEzMDg9vLvTdshadx/UnEcm8A5vMIqYROzpGDDxzCiMB2RzyFtwdyTOOUtduuTkEOHA4QZzxWcha8QVhBk5PzLRwDngH5LeJWS7sWuRywgsugjnWtB9Z+W5C00Bjx2t/1n5bkKweiKb+axfuN/BKZSVP/NYv3B+C3UAStVlYKlGFglBK1JWVZHFNbjcIbVbamvnOIqeMyO+hOAVzjbFfXUllhtML8Pq3b8oB49GOr6Tj7EnooWndL1u0i+3OodWspS0meWV7N4Zc7gOY7/sSd02fVNq1xRaYkrWPdWhhZUdGQAHEjOM9RBVw2X0TWbPb/VProbd4ZIIBVTkBkYAwCSSOt5CntYwQ1Gu9E3enkZNFNN0YljILXjg5uD18yuzLkOsNLSaQvv6Kmq21J6JsnSMZu888ME9yl7hszuEVLaKu01TbpTXVzWRyRxlvRk8t4ZOBzz2YKk9stvranXPSQUc8rPBYxvMiLhnj1hT+xm91rNP3qimy5ltHTQsfzaSHEt7hlv3lEVU7KqmXVw05S3eCeaKn6eql6MtbCMgAYzxPEcEz1BoOjs9IH0mqKC5VJmbCKaHAfknH7R5LGkNbXW0arrL2KF90mrGOFRGM5wXA5BAOMEAclatS2iw1WiG6ytVjmtNfDVsPQv3vLO+AQW5xjJzkAIqMqdkkFt6OO66vtlFUvYH9DIOI+bLhkcOeExs2zaG5aZgv1ZqSjt1PNI+NvTswMtcW88jnu5V6tVRZtqVbJT6g0nU0ldDTZbVFzmjdDgMB3Djl2QCD1pez22hotmNHRXW2C5QxVkoERdj/AFj8O4d34pscfu2nfAr0bbbK6K7t3WkT0w8kk9XM8vnVytWyK53XTsVZ+k44XtDyKcsLuOe0HrwFI1FPb4K1z6WhZQxAZZEP6AP/APFabbdXU2mrHURvIa+7iF+DwLXb7ePdxWJlurZpzvR2zWbV9qkuDLgymYyUxhroi4kgAnrHalLfsu8MtlTcaq/U1BBT1L4HOmj4eS7Gc5HMldLslMNNXa2adi4eEOrKuQDljf8AI+533JnQVlBLoe6y1VB4bTsuUrZKcnG8ekHZ9BVHNYNG286h/RbNWW90XQdKKrhuF29jc+Vz61K6h2ds03SOnn1BSvn8ktpyzdfIC4DIyf8AvCi75Q0VVfI56C3tt8Jczdg3s4xzOT2qw7aYJptT2zoRkmm3f+cqblGg2Mtr5P8Aw2pqN78Z3WR7xH2OUINnlTDpy63k3KMsts0sTo+iOZNx2M5zwyrzJQTbPtPeCWG11VxvNWz9bWRUzntj+kAjgeTfpKbWiKrm2M3yOVkslY+SfpGuaS8vyM5HPK0jnGmLO7Ut8p7UydsBn3vLcMgYaTy+hTt70Nb7RR1UjdVUFRU02QaVow8uBwW43uabbMaSspNoVr8Kp5YQ4yAGRhbn9W7tUjrq6WiorblR02mHUlcyrdv1/SE7+HHeOMY4qaU+dsecyaKA6ipBUzML44XRkOeB2ccrn9xoZaCvqKGcATU0jo34ORkHBXoSrqrXHq+y09RRPkr5KeQ09QHHEYA4gjPHK4XqwSR6wu7ZHh7xWS5IGM+UUoX2fuPjtQA8/wBZ+W5CU0GwHWtveMcOk/LchB6BgkYKeFpcAdwc/mSqhXdFKxrRVvjc0dowCqy3aLTU9dPbqt5ilgk3C8cQePNYtdJhb4v5WpKjLPfqO9OmbSSiTocEkEdecfgpIlTbFmumCVrlBKwFNgc4NaSTgAZK8468vxvmpqupY79WHdHF+43gPt5/Suz7Qb7+g9K1EjH7s1R+pj7s8z9mV51keZJC49a3h/qVKDVF0GmXacbKwW58nSOYGDLnZzz58wPsSk+sL3PaLfa3VQbBbZGy0pY0NfG5ucEO59ahQFhdGV2btf1m1ob+kIXYGMmnbk/coa2azvdoluMlHURsdcyTU5jDt7OeXZ8oqCQqJXTupbppatkrLVM2KaSMxOLmBw3cg8j3gKQve0HUt/hihr64OiikEojZG1oLhyJxzwq0hBdn7XNYyxujdcI2hwwSyBoI+Yre17TL3ZreaWhkaQXEgSNDg0nmeKo6MqWKsF91Rd7xWtuFZcQ+qDAzELd1oaOQ4cCeJWsesLq60wWiaoxRwTioYGMAcHgkg5+cqBHarvpBlGaKQSU0Tpmn5ZaCS0/9lZvU2ek5toWoKi8x3uGujdVQwmFrXRN8lpOTw5FNLPrzUVhNUaCtDW1cpmlY+MObvnmQDySd/scdPK6roSGsJ8qIniPmUDvb3PgUl3FWS46zul+qYqi5SMfUQgNa5rA0Yznl9KVvGqrvfqyGsr5mvlhbusLWBuBnPV3qqOCxvuHJxH0po26J/lU1aMDwyEfUN+CjbbrrUVomqpKOtDfC5TLKx0bXN3zzIB5KoNqJB/Td9q38Kk/bz86apuLTc9falulRR1E9a0S0UhkgfHE1pa4jH0/Ms3LaXqm52+egqqqJ8E7Cx4EDQSD3qq+GO5ED7Fr4USeLR9CvaLO/aFqGe7UdymqYzU0bDHC7ohgA8Dkdaiq6snuVfPW1UjXz1EhkkIGMuPE8FGdMD/S+5P4I46ymzn9Y3hwUqp/QGRrSg7P1n5bkI0FBLDre37wO7+s/LchIOh3aa0VYniZXSUtRGXNc5snDeHPIPeue0NVpO4yGO7msoqgu41MbukY49uOYXV5LFZ5pHyS2qike8lznOp2EuJ5knHFJeLVg9B272SP4LPGOmWVZ0ZDpmz2+T9D3BtX0xBkl3wSccgR1KwOu1J/tB9qgobFZ6Z+/BaaGJ/7TKdjT9wTrwWn/AN3i/uBS46Y3tIG70n+1H2oF2pD/AKwfao7wSm/3eL+4FnwSm/3eL+4FOKOXbYL2K2809HFJmKCPOAeG8f8Aphc6DgvRc9gstVIZai0UMzzzdJTMcT9JCT8WNP8AoK2+yR/BdJ1CvPO8EZC9DeLGn/QVt9kj+CPFjT/oK2+yR/BaR55LgCsZC9D+LGn/AEFbfZI/gjxY0/6CtvskfwQed94LOQvQ/ixp/wBBW32SP4I8WNPegrb7JH8E2PPGQsZC9EeLGnvQVt9kj+CPFjT/AKCtvskfwQeeA4BWHS1zbS1fRvcAH8Bldm8WNP8AoK2+yR/BZbpqwMcHNsduaR1ikYP8FL3By+4SNkqcsLCePBx4KCr7PKGOqWuiPXuxuJwu4mxWcnJtNET6uz4I/QVn9FUXs7PgsTpa86udun8Qtd5eiDpmwOOTY7cT30kfwWPFjT/oK2+yR/BbR543kby9D+LGn/QVt9kj+CPFjT/oK2+yR/BUed8hGQvRHixp70FbfZI/gjxY096CtvskfwTY875CeW+c08u9/QdwK754sae9BW32SP4LPi1YcY/Qlux2eCs+ClHMdDVpk1pQRObgnpMf8NyF1OnslppJ2z01ro4JWZ3ZI6djXNyMHBA7ChRX/9k=%20"/>
          <p:cNvSpPr>
            <a:spLocks noChangeAspect="1" noChangeArrowheads="1"/>
          </p:cNvSpPr>
          <p:nvPr/>
        </p:nvSpPr>
        <p:spPr bwMode="auto">
          <a:xfrm>
            <a:off x="92075" y="-134938"/>
            <a:ext cx="304800" cy="304801"/>
          </a:xfrm>
          <a:prstGeom prst="rect">
            <a:avLst/>
          </a:prstGeom>
          <a:noFill/>
          <a:ln w="9525">
            <a:noFill/>
            <a:miter lim="800000"/>
            <a:headEnd/>
            <a:tailEnd/>
          </a:ln>
        </p:spPr>
        <p:txBody>
          <a:bodyPr/>
          <a:lstStyle/>
          <a:p>
            <a:endParaRPr lang="en-US"/>
          </a:p>
        </p:txBody>
      </p:sp>
      <p:pic>
        <p:nvPicPr>
          <p:cNvPr id="41991" name="Picture 7"/>
          <p:cNvPicPr>
            <a:picLocks noChangeAspect="1" noChangeArrowheads="1"/>
          </p:cNvPicPr>
          <p:nvPr/>
        </p:nvPicPr>
        <p:blipFill>
          <a:blip r:embed="rId2" cstate="print"/>
          <a:srcRect r="10484"/>
          <a:stretch>
            <a:fillRect/>
          </a:stretch>
        </p:blipFill>
        <p:spPr bwMode="auto">
          <a:xfrm>
            <a:off x="228600" y="3721438"/>
            <a:ext cx="8305800" cy="869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228600" y="381000"/>
            <a:ext cx="9525000" cy="2585323"/>
          </a:xfrm>
          <a:prstGeom prst="rect">
            <a:avLst/>
          </a:prstGeom>
          <a:noFill/>
        </p:spPr>
        <p:txBody>
          <a:bodyPr>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has become the #1 Employment Site in America?</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wipe(down)">
                                      <p:cBhvr>
                                        <p:cTn id="12" dur="870">
                                          <p:stCondLst>
                                            <p:cond delay="0"/>
                                          </p:stCondLst>
                                        </p:cTn>
                                        <p:tgtEl>
                                          <p:spTgt spid="41991"/>
                                        </p:tgtEl>
                                      </p:cBhvr>
                                    </p:animEffect>
                                    <p:anim calcmode="lin" valueType="num">
                                      <p:cBhvr>
                                        <p:cTn id="13" dur="2733" tmFilter="0,0; 0.14,0.36; 0.43,0.73; 0.71,0.91; 1.0,1.0">
                                          <p:stCondLst>
                                            <p:cond delay="0"/>
                                          </p:stCondLst>
                                        </p:cTn>
                                        <p:tgtEl>
                                          <p:spTgt spid="41991"/>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41991"/>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41991"/>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41991"/>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41991"/>
                                        </p:tgtEl>
                                        <p:attrNameLst>
                                          <p:attrName>ppt_y</p:attrName>
                                        </p:attrNameLst>
                                      </p:cBhvr>
                                      <p:tavLst>
                                        <p:tav tm="0" fmla="#ppt_y-sin(pi*$)/81">
                                          <p:val>
                                            <p:fltVal val="0"/>
                                          </p:val>
                                        </p:tav>
                                        <p:tav tm="100000">
                                          <p:val>
                                            <p:fltVal val="1"/>
                                          </p:val>
                                        </p:tav>
                                      </p:tavLst>
                                    </p:anim>
                                    <p:animScale>
                                      <p:cBhvr>
                                        <p:cTn id="18" dur="39">
                                          <p:stCondLst>
                                            <p:cond delay="975"/>
                                          </p:stCondLst>
                                        </p:cTn>
                                        <p:tgtEl>
                                          <p:spTgt spid="41991"/>
                                        </p:tgtEl>
                                      </p:cBhvr>
                                      <p:to x="100000" y="60000"/>
                                    </p:animScale>
                                    <p:animScale>
                                      <p:cBhvr>
                                        <p:cTn id="19" dur="249" decel="50000">
                                          <p:stCondLst>
                                            <p:cond delay="1014"/>
                                          </p:stCondLst>
                                        </p:cTn>
                                        <p:tgtEl>
                                          <p:spTgt spid="41991"/>
                                        </p:tgtEl>
                                      </p:cBhvr>
                                      <p:to x="100000" y="100000"/>
                                    </p:animScale>
                                    <p:animScale>
                                      <p:cBhvr>
                                        <p:cTn id="20" dur="39">
                                          <p:stCondLst>
                                            <p:cond delay="1968"/>
                                          </p:stCondLst>
                                        </p:cTn>
                                        <p:tgtEl>
                                          <p:spTgt spid="41991"/>
                                        </p:tgtEl>
                                      </p:cBhvr>
                                      <p:to x="100000" y="80000"/>
                                    </p:animScale>
                                    <p:animScale>
                                      <p:cBhvr>
                                        <p:cTn id="21" dur="249" decel="50000">
                                          <p:stCondLst>
                                            <p:cond delay="2007"/>
                                          </p:stCondLst>
                                        </p:cTn>
                                        <p:tgtEl>
                                          <p:spTgt spid="41991"/>
                                        </p:tgtEl>
                                      </p:cBhvr>
                                      <p:to x="100000" y="100000"/>
                                    </p:animScale>
                                    <p:animScale>
                                      <p:cBhvr>
                                        <p:cTn id="22" dur="39">
                                          <p:stCondLst>
                                            <p:cond delay="2463"/>
                                          </p:stCondLst>
                                        </p:cTn>
                                        <p:tgtEl>
                                          <p:spTgt spid="41991"/>
                                        </p:tgtEl>
                                      </p:cBhvr>
                                      <p:to x="100000" y="90000"/>
                                    </p:animScale>
                                    <p:animScale>
                                      <p:cBhvr>
                                        <p:cTn id="23" dur="249" decel="50000">
                                          <p:stCondLst>
                                            <p:cond delay="2502"/>
                                          </p:stCondLst>
                                        </p:cTn>
                                        <p:tgtEl>
                                          <p:spTgt spid="41991"/>
                                        </p:tgtEl>
                                      </p:cBhvr>
                                      <p:to x="100000" y="100000"/>
                                    </p:animScale>
                                    <p:animScale>
                                      <p:cBhvr>
                                        <p:cTn id="24" dur="39">
                                          <p:stCondLst>
                                            <p:cond delay="2712"/>
                                          </p:stCondLst>
                                        </p:cTn>
                                        <p:tgtEl>
                                          <p:spTgt spid="41991"/>
                                        </p:tgtEl>
                                      </p:cBhvr>
                                      <p:to x="100000" y="95000"/>
                                    </p:animScale>
                                    <p:animScale>
                                      <p:cBhvr>
                                        <p:cTn id="25" dur="249" decel="50000">
                                          <p:stCondLst>
                                            <p:cond delay="2751"/>
                                          </p:stCondLst>
                                        </p:cTn>
                                        <p:tgtEl>
                                          <p:spTgt spid="419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1371600" y="0"/>
            <a:ext cx="6904038"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ppt_w*2.5"/>
                                          </p:val>
                                        </p:tav>
                                        <p:tav tm="100000">
                                          <p:val>
                                            <p:strVal val="#ppt_w"/>
                                          </p:val>
                                        </p:tav>
                                      </p:tavLst>
                                    </p:anim>
                                    <p:anim calcmode="lin" valueType="num">
                                      <p:cBhvr>
                                        <p:cTn id="8" dur="500" fill="hold"/>
                                        <p:tgtEl>
                                          <p:spTgt spid="5122"/>
                                        </p:tgtEl>
                                        <p:attrNameLst>
                                          <p:attrName>ppt_h</p:attrName>
                                        </p:attrNameLst>
                                      </p:cBhvr>
                                      <p:tavLst>
                                        <p:tav tm="0">
                                          <p:val>
                                            <p:strVal val="#ppt_h*0.01"/>
                                          </p:val>
                                        </p:tav>
                                        <p:tav tm="100000">
                                          <p:val>
                                            <p:strVal val="#ppt_h"/>
                                          </p:val>
                                        </p:tav>
                                      </p:tavLst>
                                    </p:anim>
                                    <p:anim calcmode="lin" valueType="num">
                                      <p:cBhvr>
                                        <p:cTn id="9" dur="500" fill="hold"/>
                                        <p:tgtEl>
                                          <p:spTgt spid="5122"/>
                                        </p:tgtEl>
                                        <p:attrNameLst>
                                          <p:attrName>ppt_x</p:attrName>
                                        </p:attrNameLst>
                                      </p:cBhvr>
                                      <p:tavLst>
                                        <p:tav tm="0">
                                          <p:val>
                                            <p:strVal val="#ppt_x"/>
                                          </p:val>
                                        </p:tav>
                                        <p:tav tm="100000">
                                          <p:val>
                                            <p:strVal val="#ppt_x"/>
                                          </p:val>
                                        </p:tav>
                                      </p:tavLst>
                                    </p:anim>
                                    <p:anim calcmode="lin" valueType="num">
                                      <p:cBhvr>
                                        <p:cTn id="10" dur="500" fill="hold"/>
                                        <p:tgtEl>
                                          <p:spTgt spid="5122"/>
                                        </p:tgtEl>
                                        <p:attrNameLst>
                                          <p:attrName>ppt_y</p:attrName>
                                        </p:attrNameLst>
                                      </p:cBhvr>
                                      <p:tavLst>
                                        <p:tav tm="0">
                                          <p:val>
                                            <p:strVal val="#ppt_h+1"/>
                                          </p:val>
                                        </p:tav>
                                        <p:tav tm="100000">
                                          <p:val>
                                            <p:strVal val="#ppt_y"/>
                                          </p:val>
                                        </p:tav>
                                      </p:tavLst>
                                    </p:anim>
                                    <p:animEffect transition="in" filter="fade">
                                      <p:cBhvr>
                                        <p:cTn id="11" dur="500"/>
                                        <p:tgtEl>
                                          <p:spTgt spid="5122"/>
                                        </p:tgtEl>
                                      </p:cBhvr>
                                    </p:animEffect>
                                  </p:childTnLst>
                                </p:cTn>
                              </p:par>
                            </p:childTnLst>
                          </p:cTn>
                        </p:par>
                        <p:par>
                          <p:cTn id="12" fill="hold">
                            <p:stCondLst>
                              <p:cond delay="500"/>
                            </p:stCondLst>
                            <p:childTnLst>
                              <p:par>
                                <p:cTn id="13" presetID="24" presetClass="entr" presetSubtype="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to="" calcmode="lin" valueType="num">
                                      <p:cBhvr>
                                        <p:cTn id="15"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94007" y="838200"/>
            <a:ext cx="7054593" cy="483776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533400" y="304800"/>
            <a:ext cx="5867400" cy="584200"/>
          </a:xfrm>
          <a:prstGeom prst="rect">
            <a:avLst/>
          </a:prstGeom>
          <a:noFill/>
          <a:ln w="9525">
            <a:noFill/>
            <a:miter lim="800000"/>
            <a:headEnd/>
            <a:tailEnd/>
          </a:ln>
        </p:spPr>
        <p:txBody>
          <a:bodyPr>
            <a:spAutoFit/>
          </a:bodyPr>
          <a:lstStyle/>
          <a:p>
            <a:r>
              <a:rPr lang="en-US" sz="3200" b="1"/>
              <a:t>To Twitter or Not to Twitter </a:t>
            </a:r>
          </a:p>
        </p:txBody>
      </p:sp>
      <p:pic>
        <p:nvPicPr>
          <p:cNvPr id="6149" name="Picture 5"/>
          <p:cNvPicPr>
            <a:picLocks noChangeAspect="1" noChangeArrowheads="1"/>
          </p:cNvPicPr>
          <p:nvPr/>
        </p:nvPicPr>
        <p:blipFill>
          <a:blip r:embed="rId2" cstate="print"/>
          <a:srcRect/>
          <a:stretch>
            <a:fillRect/>
          </a:stretch>
        </p:blipFill>
        <p:spPr bwMode="auto">
          <a:xfrm>
            <a:off x="533400" y="1905000"/>
            <a:ext cx="5867400" cy="1495425"/>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685800" y="3505200"/>
            <a:ext cx="6705600" cy="2571750"/>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457200" y="1143000"/>
            <a:ext cx="8315325" cy="733425"/>
          </a:xfrm>
          <a:prstGeom prst="rect">
            <a:avLst/>
          </a:prstGeom>
          <a:noFill/>
          <a:ln w="9525">
            <a:noFill/>
            <a:miter lim="800000"/>
            <a:headEnd/>
            <a:tailEnd/>
          </a:ln>
        </p:spPr>
      </p:pic>
      <p:sp>
        <p:nvSpPr>
          <p:cNvPr id="6" name="Oval 5"/>
          <p:cNvSpPr/>
          <p:nvPr/>
        </p:nvSpPr>
        <p:spPr>
          <a:xfrm>
            <a:off x="609600" y="5257800"/>
            <a:ext cx="2362200" cy="3810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 to="" calcmode="lin" valueType="num">
                                      <p:cBhvr>
                                        <p:cTn id="12" dur="1" fill="hold"/>
                                        <p:tgtEl>
                                          <p:spTgt spid="6151"/>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anim to="" calcmode="lin" valueType="num">
                                      <p:cBhvr>
                                        <p:cTn id="15" dur="1" fill="hold"/>
                                        <p:tgtEl>
                                          <p:spTgt spid="6149"/>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 to="" calcmode="lin" valueType="num">
                                      <p:cBhvr>
                                        <p:cTn id="18" dur="1" fill="hold"/>
                                        <p:tgtEl>
                                          <p:spTgt spid="615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 calcmode="lin" valueType="num">
                                      <p:cBhvr>
                                        <p:cTn id="30"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endParaRPr lang="en-US" smtClean="0"/>
          </a:p>
        </p:txBody>
      </p:sp>
      <p:pic>
        <p:nvPicPr>
          <p:cNvPr id="15363" name="Picture 3"/>
          <p:cNvPicPr>
            <a:picLocks noChangeAspect="1" noChangeArrowheads="1"/>
          </p:cNvPicPr>
          <p:nvPr/>
        </p:nvPicPr>
        <p:blipFill>
          <a:blip r:embed="rId2" cstate="print"/>
          <a:srcRect r="9773"/>
          <a:stretch>
            <a:fillRect/>
          </a:stretch>
        </p:blipFill>
        <p:spPr bwMode="auto">
          <a:xfrm>
            <a:off x="0" y="971550"/>
            <a:ext cx="9144000" cy="49149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rot="-633007">
            <a:off x="627063" y="500063"/>
            <a:ext cx="2476500" cy="3752850"/>
          </a:xfrm>
          <a:prstGeom prst="rect">
            <a:avLst/>
          </a:prstGeom>
          <a:noFill/>
          <a:ln w="9525">
            <a:noFill/>
            <a:miter lim="800000"/>
            <a:headEnd/>
            <a:tailEnd/>
          </a:ln>
        </p:spPr>
      </p:pic>
      <p:sp>
        <p:nvSpPr>
          <p:cNvPr id="5" name="Rectangle 4"/>
          <p:cNvSpPr/>
          <p:nvPr/>
        </p:nvSpPr>
        <p:spPr>
          <a:xfrm>
            <a:off x="3429000" y="1447800"/>
            <a:ext cx="5410200" cy="923925"/>
          </a:xfrm>
          <a:prstGeom prst="rect">
            <a:avLst/>
          </a:prstGeom>
        </p:spPr>
        <p:txBody>
          <a:bodyPr>
            <a:spAutoFit/>
          </a:bodyPr>
          <a:lstStyle/>
          <a:p>
            <a:pPr>
              <a:defRPr/>
            </a:pPr>
            <a:r>
              <a:rPr lang="en-US" i="1" dirty="0">
                <a:solidFill>
                  <a:schemeClr val="tx2">
                    <a:lumMod val="75000"/>
                  </a:schemeClr>
                </a:solidFill>
              </a:rPr>
              <a:t>Not only does </a:t>
            </a:r>
            <a:r>
              <a:rPr lang="en-US" i="1" dirty="0" err="1">
                <a:solidFill>
                  <a:schemeClr val="tx2">
                    <a:lumMod val="75000"/>
                  </a:schemeClr>
                </a:solidFill>
              </a:rPr>
              <a:t>Alysse</a:t>
            </a:r>
            <a:r>
              <a:rPr lang="en-US" i="1" dirty="0">
                <a:solidFill>
                  <a:schemeClr val="tx2">
                    <a:lumMod val="75000"/>
                  </a:schemeClr>
                </a:solidFill>
              </a:rPr>
              <a:t> provide her own knowledge and advice but she has the opinions of 101 other recruiters in the United States to support her.</a:t>
            </a:r>
          </a:p>
        </p:txBody>
      </p:sp>
      <p:pic>
        <p:nvPicPr>
          <p:cNvPr id="6" name="Picture 6"/>
          <p:cNvPicPr>
            <a:picLocks noChangeAspect="1" noChangeArrowheads="1"/>
          </p:cNvPicPr>
          <p:nvPr/>
        </p:nvPicPr>
        <p:blipFill>
          <a:blip r:embed="rId3" cstate="print"/>
          <a:srcRect/>
          <a:stretch>
            <a:fillRect/>
          </a:stretch>
        </p:blipFill>
        <p:spPr bwMode="auto">
          <a:xfrm>
            <a:off x="2895600" y="4114800"/>
            <a:ext cx="5753100" cy="269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idx="1"/>
          </p:nvPr>
        </p:nvPicPr>
        <p:blipFill>
          <a:blip r:embed="rId2" cstate="print"/>
          <a:srcRect/>
          <a:stretch>
            <a:fillRect/>
          </a:stretch>
        </p:blipFill>
        <p:spPr>
          <a:xfrm>
            <a:off x="1371600" y="0"/>
            <a:ext cx="6256338" cy="6956425"/>
          </a:xfr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5000" fill="hold"/>
                                        <p:tgtEl>
                                          <p:spTgt spid="9218"/>
                                        </p:tgtEl>
                                        <p:attrNameLst>
                                          <p:attrName>ppt_x</p:attrName>
                                        </p:attrNameLst>
                                      </p:cBhvr>
                                      <p:tavLst>
                                        <p:tav tm="0">
                                          <p:val>
                                            <p:strVal val="#ppt_x"/>
                                          </p:val>
                                        </p:tav>
                                        <p:tav tm="100000">
                                          <p:val>
                                            <p:strVal val="#ppt_x"/>
                                          </p:val>
                                        </p:tav>
                                      </p:tavLst>
                                    </p:anim>
                                    <p:anim calcmode="lin" valueType="num">
                                      <p:cBhvr>
                                        <p:cTn id="8" dur="15000" fill="hold"/>
                                        <p:tgtEl>
                                          <p:spTgt spid="921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525963"/>
          </a:xfrm>
        </p:spPr>
        <p:txBody>
          <a:bodyPr/>
          <a:lstStyle/>
          <a:p>
            <a:pPr>
              <a:buFont typeface="Arial" charset="0"/>
              <a:buNone/>
            </a:pPr>
            <a:r>
              <a:rPr lang="en-US" smtClean="0">
                <a:hlinkClick r:id="rId2"/>
              </a:rPr>
              <a:t>LinkedIn</a:t>
            </a:r>
            <a:r>
              <a:rPr lang="en-US" smtClean="0"/>
              <a:t>  </a:t>
            </a:r>
          </a:p>
        </p:txBody>
      </p:sp>
      <p:sp>
        <p:nvSpPr>
          <p:cNvPr id="18435" name="Rectangle 3"/>
          <p:cNvSpPr>
            <a:spLocks noChangeArrowheads="1"/>
          </p:cNvSpPr>
          <p:nvPr/>
        </p:nvSpPr>
        <p:spPr bwMode="auto">
          <a:xfrm>
            <a:off x="3657600" y="2667000"/>
            <a:ext cx="4572000" cy="3970338"/>
          </a:xfrm>
          <a:prstGeom prst="rect">
            <a:avLst/>
          </a:prstGeom>
          <a:noFill/>
          <a:ln w="9525">
            <a:noFill/>
            <a:miter lim="800000"/>
            <a:headEnd/>
            <a:tailEnd/>
          </a:ln>
        </p:spPr>
        <p:txBody>
          <a:bodyPr>
            <a:spAutoFit/>
          </a:bodyPr>
          <a:lstStyle/>
          <a:p>
            <a:r>
              <a:rPr lang="en-US" sz="2800">
                <a:latin typeface="Calibri" pitchFamily="34" charset="0"/>
                <a:hlinkClick r:id="rId3"/>
              </a:rPr>
              <a:t>Sobre o LinkedIn</a:t>
            </a:r>
            <a:endParaRPr lang="en-US" sz="2800">
              <a:latin typeface="Calibri" pitchFamily="34" charset="0"/>
            </a:endParaRPr>
          </a:p>
          <a:p>
            <a:endParaRPr lang="en-US" sz="2800">
              <a:latin typeface="Calibri" pitchFamily="34" charset="0"/>
            </a:endParaRPr>
          </a:p>
          <a:p>
            <a:r>
              <a:rPr lang="en-US" sz="2800">
                <a:latin typeface="Calibri" pitchFamily="34" charset="0"/>
                <a:hlinkClick r:id="rId4"/>
              </a:rPr>
              <a:t>À propos de Linkedln</a:t>
            </a:r>
            <a:endParaRPr lang="en-US" sz="2800">
              <a:latin typeface="Calibri" pitchFamily="34" charset="0"/>
            </a:endParaRPr>
          </a:p>
          <a:p>
            <a:endParaRPr lang="en-US" sz="2800">
              <a:latin typeface="Calibri" pitchFamily="34" charset="0"/>
            </a:endParaRPr>
          </a:p>
          <a:p>
            <a:r>
              <a:rPr lang="en-US" sz="2800">
                <a:latin typeface="Calibri" pitchFamily="34" charset="0"/>
                <a:hlinkClick r:id="rId5"/>
              </a:rPr>
              <a:t>Über LinkedIn</a:t>
            </a:r>
            <a:endParaRPr lang="en-US" sz="2800">
              <a:latin typeface="Calibri" pitchFamily="34" charset="0"/>
            </a:endParaRPr>
          </a:p>
          <a:p>
            <a:endParaRPr lang="en-US" sz="2800">
              <a:latin typeface="Calibri" pitchFamily="34" charset="0"/>
            </a:endParaRPr>
          </a:p>
          <a:p>
            <a:r>
              <a:rPr lang="en-US" sz="2800">
                <a:latin typeface="Calibri" pitchFamily="34" charset="0"/>
                <a:hlinkClick r:id="rId6"/>
              </a:rPr>
              <a:t>Acerca de LinkedIn</a:t>
            </a:r>
            <a:endParaRPr lang="en-US" sz="2800">
              <a:latin typeface="Calibri" pitchFamily="34" charset="0"/>
            </a:endParaRPr>
          </a:p>
          <a:p>
            <a:endParaRPr lang="en-US" sz="2800">
              <a:latin typeface="Calibri" pitchFamily="34" charset="0"/>
            </a:endParaRPr>
          </a:p>
          <a:p>
            <a:r>
              <a:rPr lang="en-US" sz="2800">
                <a:latin typeface="Calibri" pitchFamily="34" charset="0"/>
                <a:hlinkClick r:id="rId7"/>
              </a:rPr>
              <a:t>Informazioni su LinkedIn</a:t>
            </a:r>
            <a:endParaRPr lang="en-US" sz="2800">
              <a:latin typeface="Calibri" pitchFamily="34" charset="0"/>
            </a:endParaRPr>
          </a:p>
        </p:txBody>
      </p:sp>
      <p:pic>
        <p:nvPicPr>
          <p:cNvPr id="18436" name="Picture 2" descr="1.17.11 LinkedIn_Android_HeroShot.jpg"/>
          <p:cNvPicPr>
            <a:picLocks noChangeAspect="1"/>
          </p:cNvPicPr>
          <p:nvPr/>
        </p:nvPicPr>
        <p:blipFill>
          <a:blip r:embed="rId8" cstate="print"/>
          <a:srcRect/>
          <a:stretch>
            <a:fillRect/>
          </a:stretch>
        </p:blipFill>
        <p:spPr bwMode="auto">
          <a:xfrm>
            <a:off x="685800" y="1219200"/>
            <a:ext cx="2085975" cy="3209925"/>
          </a:xfrm>
          <a:prstGeom prst="rect">
            <a:avLst/>
          </a:prstGeom>
          <a:noFill/>
          <a:ln w="9525">
            <a:noFill/>
            <a:miter lim="800000"/>
            <a:headEnd/>
            <a:tailEnd/>
          </a:ln>
        </p:spPr>
      </p:pic>
      <p:pic>
        <p:nvPicPr>
          <p:cNvPr id="18437" name="Picture 6"/>
          <p:cNvPicPr>
            <a:picLocks noChangeAspect="1" noChangeArrowheads="1"/>
          </p:cNvPicPr>
          <p:nvPr/>
        </p:nvPicPr>
        <p:blipFill>
          <a:blip r:embed="rId9" cstate="print"/>
          <a:srcRect/>
          <a:stretch>
            <a:fillRect/>
          </a:stretch>
        </p:blipFill>
        <p:spPr bwMode="auto">
          <a:xfrm>
            <a:off x="3048000" y="1371600"/>
            <a:ext cx="5851525"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229600" cy="1143000"/>
          </a:xfrm>
        </p:spPr>
        <p:txBody>
          <a:bodyPr/>
          <a:lstStyle/>
          <a:p>
            <a:r>
              <a:rPr lang="en-US" smtClean="0"/>
              <a:t>Where Can LinkedIn Get You?</a:t>
            </a:r>
          </a:p>
        </p:txBody>
      </p:sp>
      <p:pic>
        <p:nvPicPr>
          <p:cNvPr id="53250" name="Picture 2"/>
          <p:cNvPicPr>
            <a:picLocks noChangeAspect="1" noChangeArrowheads="1"/>
          </p:cNvPicPr>
          <p:nvPr/>
        </p:nvPicPr>
        <p:blipFill>
          <a:blip r:embed="rId2" cstate="print"/>
          <a:srcRect l="16251" t="39000" r="39999" b="10001"/>
          <a:stretch>
            <a:fillRect/>
          </a:stretch>
        </p:blipFill>
        <p:spPr bwMode="auto">
          <a:xfrm>
            <a:off x="1066800" y="2438400"/>
            <a:ext cx="5562600" cy="4052888"/>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3048000" y="990600"/>
            <a:ext cx="6096000" cy="1895475"/>
          </a:xfrm>
          <a:prstGeom prst="rect">
            <a:avLst/>
          </a:prstGeom>
          <a:noFill/>
          <a:ln w="9525">
            <a:noFill/>
            <a:miter lim="800000"/>
            <a:headEnd/>
            <a:tailEnd/>
          </a:ln>
        </p:spPr>
      </p:pic>
      <p:sp>
        <p:nvSpPr>
          <p:cNvPr id="5" name="Oval 4"/>
          <p:cNvSpPr/>
          <p:nvPr/>
        </p:nvSpPr>
        <p:spPr>
          <a:xfrm>
            <a:off x="533400" y="5562600"/>
            <a:ext cx="6477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 calcmode="lin" valueType="num">
                                      <p:cBhvr>
                                        <p:cTn id="14" dur="5000" fill="hold"/>
                                        <p:tgtEl>
                                          <p:spTgt spid="11268"/>
                                        </p:tgtEl>
                                        <p:attrNameLst>
                                          <p:attrName>ppt_w</p:attrName>
                                        </p:attrNameLst>
                                      </p:cBhvr>
                                      <p:tavLst>
                                        <p:tav tm="0">
                                          <p:val>
                                            <p:strVal val="#ppt_w*2.5"/>
                                          </p:val>
                                        </p:tav>
                                        <p:tav tm="100000">
                                          <p:val>
                                            <p:strVal val="#ppt_w"/>
                                          </p:val>
                                        </p:tav>
                                      </p:tavLst>
                                    </p:anim>
                                    <p:anim calcmode="lin" valueType="num">
                                      <p:cBhvr>
                                        <p:cTn id="15" dur="5000" fill="hold"/>
                                        <p:tgtEl>
                                          <p:spTgt spid="11268"/>
                                        </p:tgtEl>
                                        <p:attrNameLst>
                                          <p:attrName>ppt_h</p:attrName>
                                        </p:attrNameLst>
                                      </p:cBhvr>
                                      <p:tavLst>
                                        <p:tav tm="0">
                                          <p:val>
                                            <p:strVal val="#ppt_h*0.01"/>
                                          </p:val>
                                        </p:tav>
                                        <p:tav tm="100000">
                                          <p:val>
                                            <p:strVal val="#ppt_h"/>
                                          </p:val>
                                        </p:tav>
                                      </p:tavLst>
                                    </p:anim>
                                    <p:anim calcmode="lin" valueType="num">
                                      <p:cBhvr>
                                        <p:cTn id="16" dur="5000" fill="hold"/>
                                        <p:tgtEl>
                                          <p:spTgt spid="11268"/>
                                        </p:tgtEl>
                                        <p:attrNameLst>
                                          <p:attrName>ppt_x</p:attrName>
                                        </p:attrNameLst>
                                      </p:cBhvr>
                                      <p:tavLst>
                                        <p:tav tm="0">
                                          <p:val>
                                            <p:strVal val="#ppt_x"/>
                                          </p:val>
                                        </p:tav>
                                        <p:tav tm="100000">
                                          <p:val>
                                            <p:strVal val="#ppt_x"/>
                                          </p:val>
                                        </p:tav>
                                      </p:tavLst>
                                    </p:anim>
                                    <p:anim calcmode="lin" valueType="num">
                                      <p:cBhvr>
                                        <p:cTn id="17" dur="5000" fill="hold"/>
                                        <p:tgtEl>
                                          <p:spTgt spid="11268"/>
                                        </p:tgtEl>
                                        <p:attrNameLst>
                                          <p:attrName>ppt_y</p:attrName>
                                        </p:attrNameLst>
                                      </p:cBhvr>
                                      <p:tavLst>
                                        <p:tav tm="0">
                                          <p:val>
                                            <p:strVal val="#ppt_h+1"/>
                                          </p:val>
                                        </p:tav>
                                        <p:tav tm="100000">
                                          <p:val>
                                            <p:strVal val="#ppt_y"/>
                                          </p:val>
                                        </p:tav>
                                      </p:tavLst>
                                    </p:anim>
                                    <p:animEffect transition="in" filter="fade">
                                      <p:cBhvr>
                                        <p:cTn id="18" dur="5000"/>
                                        <p:tgtEl>
                                          <p:spTgt spid="11268"/>
                                        </p:tgtEl>
                                      </p:cBhvr>
                                    </p:animEffect>
                                  </p:childTnLst>
                                </p:cTn>
                              </p:par>
                            </p:childTnLst>
                          </p:cTn>
                        </p:par>
                        <p:par>
                          <p:cTn id="19" fill="hold">
                            <p:stCondLst>
                              <p:cond delay="5000"/>
                            </p:stCondLst>
                            <p:childTnLst>
                              <p:par>
                                <p:cTn id="20" presetID="24" presetClass="entr" presetSubtype="0" fill="hold" nodeType="afterEffect">
                                  <p:stCondLst>
                                    <p:cond delay="0"/>
                                  </p:stCondLst>
                                  <p:childTnLst>
                                    <p:set>
                                      <p:cBhvr>
                                        <p:cTn id="21" dur="1" fill="hold">
                                          <p:stCondLst>
                                            <p:cond delay="0"/>
                                          </p:stCondLst>
                                        </p:cTn>
                                        <p:tgtEl>
                                          <p:spTgt spid="53250"/>
                                        </p:tgtEl>
                                        <p:attrNameLst>
                                          <p:attrName>style.visibility</p:attrName>
                                        </p:attrNameLst>
                                      </p:cBhvr>
                                      <p:to>
                                        <p:strVal val="visible"/>
                                      </p:to>
                                    </p:set>
                                    <p:anim to="" calcmode="lin" valueType="num">
                                      <p:cBhvr>
                                        <p:cTn id="22" dur="1" fill="hold"/>
                                        <p:tgtEl>
                                          <p:spTgt spid="53250"/>
                                        </p:tgtEl>
                                        <p:attrNameLst>
                                          <p:attrName/>
                                        </p:attrNameLst>
                                      </p:cBhvr>
                                    </p:anim>
                                  </p:childTnLst>
                                </p:cTn>
                              </p:par>
                            </p:childTnLst>
                          </p:cTn>
                        </p:par>
                        <p:par>
                          <p:cTn id="23" fill="hold">
                            <p:stCondLst>
                              <p:cond delay="5000"/>
                            </p:stCondLst>
                            <p:childTnLst>
                              <p:par>
                                <p:cTn id="24" presetID="24"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r>
              <a:rPr lang="en-US" smtClean="0"/>
              <a:t>Get To Their Groups</a:t>
            </a:r>
          </a:p>
        </p:txBody>
      </p:sp>
      <p:pic>
        <p:nvPicPr>
          <p:cNvPr id="54274" name="Picture 2"/>
          <p:cNvPicPr>
            <a:picLocks noChangeAspect="1" noChangeArrowheads="1"/>
          </p:cNvPicPr>
          <p:nvPr/>
        </p:nvPicPr>
        <p:blipFill>
          <a:blip r:embed="rId2" cstate="print"/>
          <a:srcRect l="15625" t="28999" r="39375" b="6000"/>
          <a:stretch>
            <a:fillRect/>
          </a:stretch>
        </p:blipFill>
        <p:spPr bwMode="auto">
          <a:xfrm>
            <a:off x="1905000" y="1295400"/>
            <a:ext cx="54864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to="" calcmode="lin" valueType="num">
                                      <p:cBhvr>
                                        <p:cTn id="7" dur="1" fill="hold"/>
                                        <p:tgtEl>
                                          <p:spTgt spid="542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VisiblemeD15aR01aP01ZL.jpg"/>
          <p:cNvPicPr>
            <a:picLocks noChangeAspect="1" noChangeArrowheads="1"/>
          </p:cNvPicPr>
          <p:nvPr/>
        </p:nvPicPr>
        <p:blipFill>
          <a:blip r:embed="rId2" cstate="print"/>
          <a:srcRect/>
          <a:stretch>
            <a:fillRect/>
          </a:stretch>
        </p:blipFill>
        <p:spPr bwMode="auto">
          <a:xfrm>
            <a:off x="5181600" y="0"/>
            <a:ext cx="3390900" cy="1017588"/>
          </a:xfrm>
          <a:prstGeom prst="rect">
            <a:avLst/>
          </a:prstGeom>
          <a:noFill/>
          <a:ln w="9525">
            <a:noFill/>
            <a:miter lim="800000"/>
            <a:headEnd/>
            <a:tailEnd/>
          </a:ln>
        </p:spPr>
      </p:pic>
      <p:sp>
        <p:nvSpPr>
          <p:cNvPr id="22531" name="Rectangle 4"/>
          <p:cNvSpPr>
            <a:spLocks noChangeArrowheads="1"/>
          </p:cNvSpPr>
          <p:nvPr/>
        </p:nvSpPr>
        <p:spPr bwMode="auto">
          <a:xfrm>
            <a:off x="3124200" y="990600"/>
            <a:ext cx="5638800" cy="369888"/>
          </a:xfrm>
          <a:prstGeom prst="rect">
            <a:avLst/>
          </a:prstGeom>
          <a:noFill/>
          <a:ln w="9525">
            <a:noFill/>
            <a:miter lim="800000"/>
            <a:headEnd/>
            <a:tailEnd/>
          </a:ln>
        </p:spPr>
        <p:txBody>
          <a:bodyPr>
            <a:spAutoFit/>
          </a:bodyPr>
          <a:lstStyle/>
          <a:p>
            <a:r>
              <a:rPr lang="en-US" b="1"/>
              <a:t>Measure &amp; manage your social reputation.</a:t>
            </a:r>
          </a:p>
        </p:txBody>
      </p:sp>
      <p:sp>
        <p:nvSpPr>
          <p:cNvPr id="22532" name="Rectangle 5"/>
          <p:cNvSpPr>
            <a:spLocks noChangeArrowheads="1"/>
          </p:cNvSpPr>
          <p:nvPr/>
        </p:nvSpPr>
        <p:spPr bwMode="auto">
          <a:xfrm>
            <a:off x="1143000" y="3276600"/>
            <a:ext cx="6248400" cy="647700"/>
          </a:xfrm>
          <a:prstGeom prst="rect">
            <a:avLst/>
          </a:prstGeom>
          <a:noFill/>
          <a:ln w="9525">
            <a:noFill/>
            <a:miter lim="800000"/>
            <a:headEnd/>
            <a:tailEnd/>
          </a:ln>
        </p:spPr>
        <p:txBody>
          <a:bodyPr>
            <a:spAutoFit/>
          </a:bodyPr>
          <a:lstStyle/>
          <a:p>
            <a:r>
              <a:rPr lang="en-US" dirty="0">
                <a:hlinkClick r:id="rId3"/>
              </a:rPr>
              <a:t>http://vimeo.com/21228618</a:t>
            </a:r>
            <a:endParaRPr lang="en-US" dirty="0"/>
          </a:p>
          <a:p>
            <a:endParaRPr lang="en-US" dirty="0"/>
          </a:p>
        </p:txBody>
      </p:sp>
      <p:pic>
        <p:nvPicPr>
          <p:cNvPr id="22534" name="Picture 5" descr="http://static.flavors.me/static-accc002afee1680c9a22a68768c4af62113cbc36/sprites/shared/shared_logo.gif"/>
          <p:cNvPicPr>
            <a:picLocks noChangeAspect="1" noChangeArrowheads="1"/>
          </p:cNvPicPr>
          <p:nvPr/>
        </p:nvPicPr>
        <p:blipFill>
          <a:blip r:embed="rId4" cstate="print"/>
          <a:srcRect/>
          <a:stretch>
            <a:fillRect/>
          </a:stretch>
        </p:blipFill>
        <p:spPr bwMode="auto">
          <a:xfrm>
            <a:off x="4419600" y="2286000"/>
            <a:ext cx="600075" cy="790575"/>
          </a:xfrm>
          <a:prstGeom prst="rect">
            <a:avLst/>
          </a:prstGeom>
          <a:noFill/>
          <a:ln w="9525">
            <a:noFill/>
            <a:miter lim="800000"/>
            <a:headEnd/>
            <a:tailEnd/>
          </a:ln>
        </p:spPr>
      </p:pic>
      <p:sp>
        <p:nvSpPr>
          <p:cNvPr id="22535" name="Rectangle 8"/>
          <p:cNvSpPr>
            <a:spLocks noChangeArrowheads="1"/>
          </p:cNvSpPr>
          <p:nvPr/>
        </p:nvSpPr>
        <p:spPr bwMode="auto">
          <a:xfrm>
            <a:off x="1143000" y="2514600"/>
            <a:ext cx="3287713" cy="646113"/>
          </a:xfrm>
          <a:prstGeom prst="rect">
            <a:avLst/>
          </a:prstGeom>
          <a:noFill/>
          <a:ln w="9525">
            <a:noFill/>
            <a:miter lim="800000"/>
            <a:headEnd/>
            <a:tailEnd/>
          </a:ln>
        </p:spPr>
        <p:txBody>
          <a:bodyPr wrap="none">
            <a:spAutoFit/>
          </a:bodyPr>
          <a:lstStyle/>
          <a:p>
            <a:r>
              <a:rPr lang="en-US" dirty="0">
                <a:hlinkClick r:id="rId5"/>
              </a:rPr>
              <a:t>http://flavors.me/alishainthebiz</a:t>
            </a:r>
            <a:endParaRPr lang="en-US" dirty="0"/>
          </a:p>
          <a:p>
            <a:endParaRPr lang="en-US" dirty="0"/>
          </a:p>
        </p:txBody>
      </p:sp>
      <p:sp>
        <p:nvSpPr>
          <p:cNvPr id="22536" name="Rectangle 9"/>
          <p:cNvSpPr>
            <a:spLocks noChangeArrowheads="1"/>
          </p:cNvSpPr>
          <p:nvPr/>
        </p:nvSpPr>
        <p:spPr bwMode="auto">
          <a:xfrm>
            <a:off x="1143000" y="2057400"/>
            <a:ext cx="2325688" cy="369888"/>
          </a:xfrm>
          <a:prstGeom prst="rect">
            <a:avLst/>
          </a:prstGeom>
          <a:noFill/>
          <a:ln w="9525">
            <a:noFill/>
            <a:miter lim="800000"/>
            <a:headEnd/>
            <a:tailEnd/>
          </a:ln>
        </p:spPr>
        <p:txBody>
          <a:bodyPr wrap="none">
            <a:spAutoFit/>
          </a:bodyPr>
          <a:lstStyle/>
          <a:p>
            <a:r>
              <a:rPr lang="en-US">
                <a:hlinkClick r:id="rId6"/>
              </a:rPr>
              <a:t>http://mashable.com/</a:t>
            </a:r>
            <a:endParaRPr lang="en-US"/>
          </a:p>
        </p:txBody>
      </p:sp>
      <p:sp>
        <p:nvSpPr>
          <p:cNvPr id="10" name="Rectangle 9"/>
          <p:cNvSpPr/>
          <p:nvPr/>
        </p:nvSpPr>
        <p:spPr>
          <a:xfrm>
            <a:off x="1143000" y="3962400"/>
            <a:ext cx="3223062" cy="646331"/>
          </a:xfrm>
          <a:prstGeom prst="rect">
            <a:avLst/>
          </a:prstGeom>
        </p:spPr>
        <p:txBody>
          <a:bodyPr wrap="none">
            <a:spAutoFit/>
          </a:bodyPr>
          <a:lstStyle/>
          <a:p>
            <a:r>
              <a:rPr lang="en-US" dirty="0" smtClean="0">
                <a:hlinkClick r:id="rId7"/>
              </a:rPr>
              <a:t>https://about.me/#itstombrown</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0600" y="533400"/>
            <a:ext cx="6705600" cy="6001643"/>
          </a:xfrm>
          <a:prstGeom prst="rect">
            <a:avLst/>
          </a:prstGeom>
          <a:noFill/>
          <a:ln w="9525">
            <a:noFill/>
            <a:miter lim="800000"/>
            <a:headEnd/>
            <a:tailEnd/>
          </a:ln>
        </p:spPr>
        <p:txBody>
          <a:bodyPr wrap="square">
            <a:spAutoFit/>
          </a:bodyPr>
          <a:lstStyle/>
          <a:p>
            <a:r>
              <a:rPr lang="en-US" sz="1600" b="1" dirty="0"/>
              <a:t>What are hiring managers looking for on social media?</a:t>
            </a:r>
            <a:br>
              <a:rPr lang="en-US" sz="1600" b="1" dirty="0"/>
            </a:br>
            <a:r>
              <a:rPr lang="en-US" sz="1600" dirty="0"/>
              <a:t>The research suggests that hiring managers are using social media to get a glimpse at the candidate’s behavior and personality outside of the interview, and are most interested in professional presentation and how the candidate would fit with the company culture.</a:t>
            </a:r>
          </a:p>
          <a:p>
            <a:endParaRPr lang="en-US" sz="1600" dirty="0"/>
          </a:p>
          <a:p>
            <a:r>
              <a:rPr lang="en-US" sz="1600" b="1" dirty="0"/>
              <a:t>Search Yourself - </a:t>
            </a:r>
            <a:r>
              <a:rPr lang="en-US" sz="1600" dirty="0"/>
              <a:t>The easiest way for employers to research your online personality is a simple search on Google and other sites.</a:t>
            </a:r>
          </a:p>
          <a:p>
            <a:endParaRPr lang="en-US" sz="1600" dirty="0"/>
          </a:p>
          <a:p>
            <a:r>
              <a:rPr lang="en-US" sz="1600" b="1" dirty="0"/>
              <a:t>Read Your Privacy Settings - </a:t>
            </a:r>
            <a:r>
              <a:rPr lang="en-US" sz="1600" dirty="0"/>
              <a:t>Social media sites change their privacy settings often, and occasionally this leads to a change in your personal settings. It’s good practice to check in on the privacy settings for all of your accounts regularly. </a:t>
            </a:r>
          </a:p>
          <a:p>
            <a:endParaRPr lang="en-US" sz="1600" dirty="0"/>
          </a:p>
          <a:p>
            <a:r>
              <a:rPr lang="en-US" sz="1600" b="1" dirty="0"/>
              <a:t>Showcase Your Talent</a:t>
            </a:r>
            <a:r>
              <a:rPr lang="en-US" sz="1600" dirty="0"/>
              <a:t> - This is your opportunity to provide evidence that you are as exceptional as your resume says by posting awards and accolades you’ve received, volunteer activities, accomplishments you’re excited about, etc. Employers often search social media to learn more about your qualifications or to see that you are well-rounded, so be sure to put that information front and center.</a:t>
            </a:r>
          </a:p>
          <a:p>
            <a:endParaRPr lang="en-US" sz="1600" dirty="0"/>
          </a:p>
          <a:p>
            <a:r>
              <a:rPr lang="en-US" sz="1600" b="1" dirty="0"/>
              <a:t>Keep Tabs - </a:t>
            </a:r>
            <a:r>
              <a:rPr lang="en-US" sz="1600" dirty="0"/>
              <a:t>Just because you’re being careful with what you put online doesn’t mean your friends are necessarily so cautious. Pay attention to what others are posting on your profile and what you’re tagged in to protect your online image.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24167 0.03979 L 0.00833 0.37289 " pathEditMode="relative" rAng="0" ptsTypes="AA">
                                      <p:cBhvr>
                                        <p:cTn id="6" dur="2000" fill="hold"/>
                                        <p:tgtEl>
                                          <p:spTgt spid="3"/>
                                        </p:tgtEl>
                                        <p:attrNameLst>
                                          <p:attrName>ppt_x</p:attrName>
                                          <p:attrName>ppt_y</p:attrName>
                                        </p:attrNameLst>
                                      </p:cBhvr>
                                      <p:rCtr x="12500" y="1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763000" cy="6586418"/>
          </a:xfrm>
          <a:prstGeom prst="rect">
            <a:avLst/>
          </a:prstGeom>
          <a:noFill/>
        </p:spPr>
        <p:txBody>
          <a:bodyPr>
            <a:spAutoFit/>
          </a:bodyPr>
          <a:lstStyle/>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Get Connected             </a:t>
            </a:r>
          </a:p>
          <a:p>
            <a:pPr>
              <a:defRPr/>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defRPr/>
            </a:pPr>
            <a:r>
              <a:rPr lang="en-US" sz="1100" dirty="0"/>
              <a:t> </a:t>
            </a:r>
          </a:p>
          <a:p>
            <a:pPr>
              <a:defRPr/>
            </a:pPr>
            <a:r>
              <a:rPr lang="en-US" sz="1100" dirty="0"/>
              <a:t> </a:t>
            </a:r>
          </a:p>
          <a:p>
            <a:pPr>
              <a:defRPr/>
            </a:pPr>
            <a:r>
              <a:rPr lang="en-US" sz="1100" b="1" dirty="0"/>
              <a:t> </a:t>
            </a: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Stay Connected</a:t>
            </a:r>
          </a:p>
          <a:p>
            <a:pPr>
              <a:defRPr/>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8675" name="Picture 6" descr="Find us Elsewhere"/>
          <p:cNvPicPr>
            <a:picLocks noChangeAspect="1" noChangeArrowheads="1"/>
          </p:cNvPicPr>
          <p:nvPr/>
        </p:nvPicPr>
        <p:blipFill>
          <a:blip r:embed="rId2" cstate="print"/>
          <a:srcRect b="27026"/>
          <a:stretch>
            <a:fillRect/>
          </a:stretch>
        </p:blipFill>
        <p:spPr bwMode="auto">
          <a:xfrm>
            <a:off x="2971800" y="1676400"/>
            <a:ext cx="2505075" cy="2057400"/>
          </a:xfrm>
          <a:prstGeom prst="rect">
            <a:avLst/>
          </a:prstGeom>
          <a:noFill/>
          <a:ln w="9525">
            <a:noFill/>
            <a:miter lim="800000"/>
            <a:headEnd/>
            <a:tailEnd/>
          </a:ln>
        </p:spPr>
      </p:pic>
      <p:pic>
        <p:nvPicPr>
          <p:cNvPr id="28676" name="Picture 8" descr="http://www.theworldwomenwant.com/biggreenpurse/images/homepage/find_us.jpg"/>
          <p:cNvPicPr>
            <a:picLocks noChangeAspect="1" noChangeArrowheads="1"/>
          </p:cNvPicPr>
          <p:nvPr/>
        </p:nvPicPr>
        <p:blipFill>
          <a:blip r:embed="rId3" cstate="print"/>
          <a:srcRect/>
          <a:stretch>
            <a:fillRect/>
          </a:stretch>
        </p:blipFill>
        <p:spPr bwMode="auto">
          <a:xfrm>
            <a:off x="685800" y="2057400"/>
            <a:ext cx="2105025" cy="923925"/>
          </a:xfrm>
          <a:prstGeom prst="rect">
            <a:avLst/>
          </a:prstGeom>
          <a:noFill/>
          <a:ln w="9525">
            <a:noFill/>
            <a:miter lim="800000"/>
            <a:headEnd/>
            <a:tailEnd/>
          </a:ln>
        </p:spPr>
      </p:pic>
      <p:pic>
        <p:nvPicPr>
          <p:cNvPr id="28677" name="Picture 10" descr="http://trancy.net/share/followus.jpg"/>
          <p:cNvPicPr>
            <a:picLocks noChangeAspect="1" noChangeArrowheads="1"/>
          </p:cNvPicPr>
          <p:nvPr/>
        </p:nvPicPr>
        <p:blipFill>
          <a:blip r:embed="rId4" cstate="print"/>
          <a:srcRect/>
          <a:stretch>
            <a:fillRect/>
          </a:stretch>
        </p:blipFill>
        <p:spPr bwMode="auto">
          <a:xfrm>
            <a:off x="1143000" y="3124200"/>
            <a:ext cx="1295400" cy="1295400"/>
          </a:xfrm>
          <a:prstGeom prst="rect">
            <a:avLst/>
          </a:prstGeom>
          <a:noFill/>
          <a:ln w="9525">
            <a:noFill/>
            <a:miter lim="800000"/>
            <a:headEnd/>
            <a:tailEnd/>
          </a:ln>
        </p:spPr>
      </p:pic>
      <p:pic>
        <p:nvPicPr>
          <p:cNvPr id="28678" name="Picture 12" descr="http://www.coro.org/atf/cf/%7Be49cbf94-120f-4375-b336-6e1449e94023%7D/img_followUs.jpg"/>
          <p:cNvPicPr>
            <a:picLocks noChangeAspect="1" noChangeArrowheads="1"/>
          </p:cNvPicPr>
          <p:nvPr/>
        </p:nvPicPr>
        <p:blipFill>
          <a:blip r:embed="rId5" cstate="print"/>
          <a:srcRect/>
          <a:stretch>
            <a:fillRect/>
          </a:stretch>
        </p:blipFill>
        <p:spPr bwMode="auto">
          <a:xfrm>
            <a:off x="5943600" y="1676400"/>
            <a:ext cx="1905000" cy="1285875"/>
          </a:xfrm>
          <a:prstGeom prst="rect">
            <a:avLst/>
          </a:prstGeom>
          <a:noFill/>
          <a:ln w="9525">
            <a:noFill/>
            <a:miter lim="800000"/>
            <a:headEnd/>
            <a:tailEnd/>
          </a:ln>
        </p:spPr>
      </p:pic>
      <p:pic>
        <p:nvPicPr>
          <p:cNvPr id="28679" name="Picture 14" descr="http://lib.store.yahoo.net/lib/yhst-50958542405417/follow-us.jpg"/>
          <p:cNvPicPr>
            <a:picLocks noChangeAspect="1" noChangeArrowheads="1"/>
          </p:cNvPicPr>
          <p:nvPr/>
        </p:nvPicPr>
        <p:blipFill>
          <a:blip r:embed="rId6" cstate="print"/>
          <a:srcRect/>
          <a:stretch>
            <a:fillRect/>
          </a:stretch>
        </p:blipFill>
        <p:spPr bwMode="auto">
          <a:xfrm>
            <a:off x="6248400" y="3048000"/>
            <a:ext cx="1304925" cy="14573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1066800"/>
            <a:ext cx="8033695" cy="39147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15627" t="12903" r="25000" b="11829"/>
          <a:stretch>
            <a:fillRect/>
          </a:stretch>
        </p:blipFill>
        <p:spPr bwMode="auto">
          <a:xfrm>
            <a:off x="0" y="0"/>
            <a:ext cx="4800600" cy="4421188"/>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4800600" y="2743200"/>
            <a:ext cx="4013200" cy="3009900"/>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t="21429"/>
          <a:stretch>
            <a:fillRect/>
          </a:stretch>
        </p:blipFill>
        <p:spPr bwMode="auto">
          <a:xfrm>
            <a:off x="4800600" y="4267200"/>
            <a:ext cx="4008438" cy="2362200"/>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1897063" y="0"/>
            <a:ext cx="5349875"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5800" y="838200"/>
            <a:ext cx="7731792" cy="43100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66800" y="990600"/>
            <a:ext cx="6754712" cy="43005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3400" y="990600"/>
            <a:ext cx="4648200" cy="4648200"/>
          </a:xfrm>
          <a:prstGeom prst="rect">
            <a:avLst/>
          </a:prstGeom>
          <a:noFill/>
          <a:ln w="9525">
            <a:noFill/>
            <a:miter lim="800000"/>
            <a:headEnd/>
            <a:tailEnd/>
          </a:ln>
        </p:spPr>
      </p:pic>
      <p:sp>
        <p:nvSpPr>
          <p:cNvPr id="6" name="Rectangle 5"/>
          <p:cNvSpPr/>
          <p:nvPr/>
        </p:nvSpPr>
        <p:spPr>
          <a:xfrm>
            <a:off x="685800" y="5486400"/>
            <a:ext cx="7239000" cy="646331"/>
          </a:xfrm>
          <a:prstGeom prst="rect">
            <a:avLst/>
          </a:prstGeom>
        </p:spPr>
        <p:txBody>
          <a:bodyPr wrap="square">
            <a:spAutoFit/>
          </a:bodyPr>
          <a:lstStyle/>
          <a:p>
            <a:r>
              <a:rPr lang="en-US" dirty="0" smtClean="0">
                <a:hlinkClick r:id="rId3"/>
              </a:rPr>
              <a:t>http://grow.hirevue.com/introducing-hirevue-insights</a:t>
            </a:r>
            <a:endParaRPr lang="en-US" dirty="0" smtClean="0"/>
          </a:p>
          <a:p>
            <a:endParaRPr lang="en-US" dirty="0"/>
          </a:p>
        </p:txBody>
      </p:sp>
      <p:pic>
        <p:nvPicPr>
          <p:cNvPr id="6150" name="Picture 6" descr="HireVue"/>
          <p:cNvPicPr>
            <a:picLocks noChangeAspect="1" noChangeArrowheads="1"/>
          </p:cNvPicPr>
          <p:nvPr/>
        </p:nvPicPr>
        <p:blipFill>
          <a:blip r:embed="rId4" cstate="print"/>
          <a:srcRect/>
          <a:stretch>
            <a:fillRect/>
          </a:stretch>
        </p:blipFill>
        <p:spPr bwMode="auto">
          <a:xfrm>
            <a:off x="6019800" y="2133600"/>
            <a:ext cx="1981200" cy="19812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480x480 (3)"/>
          <p:cNvPicPr>
            <a:picLocks noChangeAspect="1" noChangeArrowheads="1"/>
          </p:cNvPicPr>
          <p:nvPr/>
        </p:nvPicPr>
        <p:blipFill>
          <a:blip r:embed="rId2" cstate="print"/>
          <a:srcRect/>
          <a:stretch>
            <a:fillRect/>
          </a:stretch>
        </p:blipFill>
        <p:spPr bwMode="auto">
          <a:xfrm>
            <a:off x="304800" y="449580"/>
            <a:ext cx="8229600" cy="60178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380999" y="457200"/>
            <a:ext cx="8412307" cy="59222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685800" y="525518"/>
            <a:ext cx="8229599" cy="614855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153</Words>
  <Application>Microsoft Office PowerPoint</Application>
  <PresentationFormat>On-screen Show (4:3)</PresentationFormat>
  <Paragraphs>47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Social Media For Employment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LinkedIn Get You?</vt:lpstr>
      <vt:lpstr>Get To Their Groups</vt:lpstr>
      <vt:lpstr>PowerPoint Presentation</vt:lpstr>
      <vt:lpstr>PowerPoint Presentation</vt:lpstr>
      <vt:lpstr>PowerPoint Presentation</vt:lpstr>
      <vt:lpstr>PowerPoint Presentation</vt:lpstr>
      <vt:lpstr>PowerPoint Presentation</vt:lpstr>
    </vt:vector>
  </TitlesOfParts>
  <Company>Fifth Third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E225402</dc:creator>
  <cp:lastModifiedBy>Brent Showerman</cp:lastModifiedBy>
  <cp:revision>8</cp:revision>
  <dcterms:created xsi:type="dcterms:W3CDTF">2016-01-20T13:54:25Z</dcterms:created>
  <dcterms:modified xsi:type="dcterms:W3CDTF">2016-01-25T13:47:08Z</dcterms:modified>
</cp:coreProperties>
</file>