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E70D6-30AC-4B06-9A07-6BCBA1F7EC2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2B78A-0AB2-472E-A782-8F4223CA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5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B84212-7E28-413B-8023-331A5BD51C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F60078-8C1C-4291-BFEF-9A5EA18DBF5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gotiations.com/articles/10-college-grad-interview-negootiation-rul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yscale.com/mypayscale.aspx" TargetMode="External"/><Relationship Id="rId2" Type="http://schemas.openxmlformats.org/officeDocument/2006/relationships/hyperlink" Target="http://www.salar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stplaces.net/col/" TargetMode="External"/><Relationship Id="rId5" Type="http://schemas.openxmlformats.org/officeDocument/2006/relationships/hyperlink" Target="http://www.payscale.com/cost-of-living-calculator" TargetMode="External"/><Relationship Id="rId4" Type="http://schemas.openxmlformats.org/officeDocument/2006/relationships/hyperlink" Target="http://cgi.money.cnn.com/tools/costofliving/costofliving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Salary Negotiations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do you need to know to get the best possible agreement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/>
              <a:t>March 14, 2015</a:t>
            </a:r>
          </a:p>
          <a:p>
            <a:r>
              <a:rPr lang="en-US" b="1" dirty="0" smtClean="0"/>
              <a:t>PACES Workshop – Job Hunting in Today’s Economy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8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questions that make interviewers </a:t>
            </a:r>
            <a:r>
              <a:rPr lang="en-US" i="1" dirty="0" smtClean="0"/>
              <a:t>cringe…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980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does your company do?	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much does the role pay?	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hours of the position?	</a:t>
            </a:r>
          </a:p>
          <a:p>
            <a:r>
              <a:rPr lang="en-US" dirty="0" smtClean="0"/>
              <a:t>How </a:t>
            </a:r>
            <a:r>
              <a:rPr lang="en-US" dirty="0"/>
              <a:t>many sick days do I get?	</a:t>
            </a:r>
          </a:p>
          <a:p>
            <a:r>
              <a:rPr lang="en-US" dirty="0" smtClean="0"/>
              <a:t>How </a:t>
            </a:r>
            <a:r>
              <a:rPr lang="en-US" dirty="0"/>
              <a:t>much time do I get off?	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I'm </a:t>
            </a:r>
            <a:r>
              <a:rPr lang="en-US" dirty="0"/>
              <a:t>hired, when can I begin </a:t>
            </a:r>
            <a:r>
              <a:rPr lang="en-US" dirty="0" smtClean="0"/>
              <a:t>applying for other </a:t>
            </a:r>
            <a:r>
              <a:rPr lang="en-US" dirty="0"/>
              <a:t>roles in the company?	</a:t>
            </a:r>
          </a:p>
          <a:p>
            <a:r>
              <a:rPr lang="en-US" dirty="0" smtClean="0"/>
              <a:t>Do </a:t>
            </a:r>
            <a:r>
              <a:rPr lang="en-US" dirty="0"/>
              <a:t>you do background checks?	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64008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www.Careerbuilder.com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keep in mind…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</a:t>
            </a:r>
            <a:r>
              <a:rPr lang="en-US" dirty="0"/>
              <a:t>questions </a:t>
            </a:r>
            <a:r>
              <a:rPr lang="en-US" dirty="0" smtClean="0"/>
              <a:t>that employers can not ask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they might </a:t>
            </a:r>
            <a:r>
              <a:rPr lang="en-US" dirty="0" smtClean="0"/>
              <a:t>try</a:t>
            </a:r>
          </a:p>
          <a:p>
            <a:pPr marL="402336" lvl="1" indent="0">
              <a:buNone/>
            </a:pPr>
            <a:endParaRPr lang="en-US" dirty="0"/>
          </a:p>
          <a:p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professional situation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there will be some small </a:t>
            </a:r>
            <a:r>
              <a:rPr lang="en-US" dirty="0" smtClean="0"/>
              <a:t>talk</a:t>
            </a:r>
          </a:p>
          <a:p>
            <a:pPr marL="402336" lvl="1" indent="0"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more</a:t>
            </a:r>
            <a:r>
              <a:rPr lang="en-US" dirty="0"/>
              <a:t> </a:t>
            </a:r>
            <a:r>
              <a:rPr lang="en-US" dirty="0" smtClean="0"/>
              <a:t>prepared you</a:t>
            </a:r>
            <a:r>
              <a:rPr lang="en-US" dirty="0"/>
              <a:t> </a:t>
            </a:r>
            <a:r>
              <a:rPr lang="en-US" dirty="0" smtClean="0"/>
              <a:t>are, </a:t>
            </a:r>
            <a:r>
              <a:rPr lang="en-US" dirty="0"/>
              <a:t>the better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will find it harder to throw you a curve ball.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Afterwards…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Get the details about your compensation package in writing</a:t>
            </a:r>
          </a:p>
          <a:p>
            <a:pPr lvl="1"/>
            <a:r>
              <a:rPr lang="en-US" dirty="0" smtClean="0"/>
              <a:t>Especially </a:t>
            </a:r>
            <a:r>
              <a:rPr lang="en-US" dirty="0"/>
              <a:t>the extras you </a:t>
            </a:r>
            <a:r>
              <a:rPr lang="en-US" dirty="0" smtClean="0"/>
              <a:t>negotiated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should be part of the contract </a:t>
            </a:r>
            <a:r>
              <a:rPr lang="en-US" dirty="0" smtClean="0"/>
              <a:t>that you sign</a:t>
            </a:r>
            <a:endParaRPr lang="en-US" dirty="0"/>
          </a:p>
          <a:p>
            <a:r>
              <a:rPr lang="en-US" dirty="0" smtClean="0"/>
              <a:t>Your compensation </a:t>
            </a:r>
            <a:r>
              <a:rPr lang="en-US" dirty="0"/>
              <a:t>package </a:t>
            </a:r>
            <a:r>
              <a:rPr lang="en-US" dirty="0" smtClean="0"/>
              <a:t>is between </a:t>
            </a:r>
            <a:r>
              <a:rPr lang="en-US" dirty="0"/>
              <a:t>you and	your employer.	</a:t>
            </a:r>
            <a:r>
              <a:rPr lang="en-US" dirty="0" smtClean="0"/>
              <a:t>It is not something to openly discuss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29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“win” salary 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</a:p>
          <a:p>
            <a:pPr lvl="1"/>
            <a:r>
              <a:rPr lang="en-US" dirty="0" smtClean="0"/>
              <a:t>When do you ask the salary?</a:t>
            </a:r>
          </a:p>
          <a:p>
            <a:r>
              <a:rPr lang="en-US" dirty="0" smtClean="0"/>
              <a:t>Responding </a:t>
            </a:r>
            <a:r>
              <a:rPr lang="en-US" dirty="0" smtClean="0"/>
              <a:t>to… “what </a:t>
            </a:r>
            <a:r>
              <a:rPr lang="en-US" dirty="0" smtClean="0"/>
              <a:t>salary are you looking for?”</a:t>
            </a:r>
          </a:p>
          <a:p>
            <a:r>
              <a:rPr lang="en-US" dirty="0" smtClean="0"/>
              <a:t>Prove your worth</a:t>
            </a:r>
          </a:p>
          <a:p>
            <a:r>
              <a:rPr lang="en-US" dirty="0" smtClean="0"/>
              <a:t>Reach an agreement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3517392" cy="5181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Explicit</a:t>
            </a:r>
          </a:p>
          <a:p>
            <a:pPr lvl="1"/>
            <a:r>
              <a:rPr lang="en-US" sz="1800" dirty="0"/>
              <a:t>Detailed, written contract</a:t>
            </a:r>
          </a:p>
          <a:p>
            <a:pPr lvl="1"/>
            <a:r>
              <a:rPr lang="en-US" sz="1800" dirty="0" smtClean="0"/>
              <a:t>Covers </a:t>
            </a:r>
            <a:r>
              <a:rPr lang="en-US" sz="1800" dirty="0"/>
              <a:t>all contingencies and requires no further cooperation</a:t>
            </a:r>
          </a:p>
          <a:p>
            <a:pPr lvl="1"/>
            <a:r>
              <a:rPr lang="en-US" sz="1800" dirty="0" smtClean="0"/>
              <a:t>Binds </a:t>
            </a:r>
            <a:r>
              <a:rPr lang="en-US" sz="1800" dirty="0"/>
              <a:t>the parties through an outside enforcement mechanism</a:t>
            </a:r>
          </a:p>
          <a:p>
            <a:pPr lvl="1"/>
            <a:r>
              <a:rPr lang="en-US" sz="1800" dirty="0" smtClean="0"/>
              <a:t>No </a:t>
            </a:r>
            <a:r>
              <a:rPr lang="en-US" sz="1800" dirty="0"/>
              <a:t>relationship exists between parties apart from the exchange</a:t>
            </a:r>
          </a:p>
          <a:p>
            <a:pPr lvl="1"/>
            <a:r>
              <a:rPr lang="en-US" sz="1800" dirty="0" smtClean="0"/>
              <a:t>Communication </a:t>
            </a:r>
            <a:r>
              <a:rPr lang="en-US" sz="1800" dirty="0"/>
              <a:t>is limited, formal, relies on technical language</a:t>
            </a:r>
          </a:p>
          <a:p>
            <a:pPr lvl="1"/>
            <a:r>
              <a:rPr lang="en-US" sz="1800" dirty="0" smtClean="0"/>
              <a:t>Obligations </a:t>
            </a:r>
            <a:r>
              <a:rPr lang="en-US" sz="1800" dirty="0"/>
              <a:t>limited, parties only bound to explicit commitment</a:t>
            </a:r>
          </a:p>
          <a:p>
            <a:pPr lvl="1"/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57800" y="1295400"/>
            <a:ext cx="3657600" cy="5105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Implicit</a:t>
            </a:r>
          </a:p>
          <a:p>
            <a:pPr lvl="1"/>
            <a:r>
              <a:rPr lang="en-US" sz="1600" dirty="0" smtClean="0"/>
              <a:t>Broad </a:t>
            </a:r>
            <a:r>
              <a:rPr lang="en-US" sz="1600" dirty="0"/>
              <a:t>oral agreement</a:t>
            </a:r>
          </a:p>
          <a:p>
            <a:pPr lvl="1"/>
            <a:r>
              <a:rPr lang="en-US" sz="1600" dirty="0" smtClean="0"/>
              <a:t>Accepting </a:t>
            </a:r>
            <a:r>
              <a:rPr lang="en-US" sz="1600" dirty="0"/>
              <a:t>of unforeseen changes</a:t>
            </a:r>
          </a:p>
          <a:p>
            <a:pPr lvl="1"/>
            <a:r>
              <a:rPr lang="en-US" sz="1600" dirty="0" smtClean="0"/>
              <a:t>Leaves </a:t>
            </a:r>
            <a:r>
              <a:rPr lang="en-US" sz="1600" dirty="0"/>
              <a:t>room for parties to deal with problems</a:t>
            </a:r>
          </a:p>
          <a:p>
            <a:pPr lvl="1"/>
            <a:r>
              <a:rPr lang="en-US" sz="1600" dirty="0" smtClean="0"/>
              <a:t>Begins </a:t>
            </a:r>
            <a:r>
              <a:rPr lang="en-US" sz="1600" dirty="0"/>
              <a:t>formation of </a:t>
            </a:r>
            <a:r>
              <a:rPr lang="en-US" sz="1600" dirty="0" smtClean="0"/>
              <a:t>personal</a:t>
            </a:r>
            <a:r>
              <a:rPr lang="en-US" sz="1600" dirty="0"/>
              <a:t> </a:t>
            </a:r>
            <a:r>
              <a:rPr lang="en-US" sz="1600" dirty="0" smtClean="0"/>
              <a:t>relationships-relies </a:t>
            </a:r>
            <a:r>
              <a:rPr lang="en-US" sz="1600" dirty="0"/>
              <a:t>on relationship</a:t>
            </a:r>
          </a:p>
          <a:p>
            <a:pPr lvl="1"/>
            <a:r>
              <a:rPr lang="en-US" sz="1600" dirty="0" smtClean="0"/>
              <a:t>Importance </a:t>
            </a:r>
            <a:r>
              <a:rPr lang="en-US" sz="1600" dirty="0"/>
              <a:t>of relationship overrides substantive concerns</a:t>
            </a:r>
          </a:p>
          <a:p>
            <a:pPr lvl="1"/>
            <a:r>
              <a:rPr lang="en-US" sz="1600" dirty="0" smtClean="0"/>
              <a:t>Communication </a:t>
            </a:r>
            <a:r>
              <a:rPr lang="en-US" sz="1600" dirty="0"/>
              <a:t>is extensive, formal and informal, verbal and </a:t>
            </a:r>
            <a:r>
              <a:rPr lang="en-US" sz="1600" dirty="0" smtClean="0"/>
              <a:t>non-verbal</a:t>
            </a:r>
            <a:endParaRPr lang="en-US" sz="1600" dirty="0"/>
          </a:p>
          <a:p>
            <a:pPr lvl="1"/>
            <a:r>
              <a:rPr lang="en-US" sz="1600" dirty="0" smtClean="0"/>
              <a:t>Obligations </a:t>
            </a:r>
            <a:r>
              <a:rPr lang="en-US" sz="1600" dirty="0"/>
              <a:t>are unlimited </a:t>
            </a:r>
            <a:r>
              <a:rPr lang="en-US" sz="1600" dirty="0" smtClean="0"/>
              <a:t>and</a:t>
            </a:r>
            <a:r>
              <a:rPr lang="en-US" sz="1600" dirty="0"/>
              <a:t> </a:t>
            </a:r>
            <a:r>
              <a:rPr lang="en-US" sz="1600" dirty="0" smtClean="0"/>
              <a:t>immeasurable</a:t>
            </a:r>
            <a:endParaRPr lang="en-US" sz="1600" dirty="0"/>
          </a:p>
          <a:p>
            <a:pPr lvl="1"/>
            <a:r>
              <a:rPr lang="en-US" sz="1600" dirty="0" smtClean="0"/>
              <a:t>Future </a:t>
            </a:r>
            <a:r>
              <a:rPr lang="en-US" sz="1600" dirty="0"/>
              <a:t>cannot be foreseen or included, trouble is expected and the contract allows for maneuverability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26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Completeness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Contracts can range from:</a:t>
            </a:r>
          </a:p>
          <a:p>
            <a:pPr lvl="1"/>
            <a:r>
              <a:rPr lang="en-US" dirty="0" smtClean="0"/>
              <a:t>Totally complete</a:t>
            </a:r>
          </a:p>
          <a:p>
            <a:pPr lvl="1"/>
            <a:r>
              <a:rPr lang="en-US" dirty="0" smtClean="0"/>
              <a:t>Relatively </a:t>
            </a:r>
            <a:r>
              <a:rPr lang="en-US" dirty="0"/>
              <a:t>complete</a:t>
            </a:r>
          </a:p>
          <a:p>
            <a:pPr lvl="2"/>
            <a:r>
              <a:rPr lang="en-US" dirty="0" smtClean="0"/>
              <a:t>Both </a:t>
            </a:r>
            <a:r>
              <a:rPr lang="en-US" dirty="0"/>
              <a:t>of which are higher in cost at the </a:t>
            </a:r>
            <a:r>
              <a:rPr lang="en-US" dirty="0" smtClean="0"/>
              <a:t>beginning</a:t>
            </a:r>
          </a:p>
          <a:p>
            <a:pPr lvl="1"/>
            <a:r>
              <a:rPr lang="en-US" dirty="0" smtClean="0"/>
              <a:t>Relatively </a:t>
            </a:r>
            <a:r>
              <a:rPr lang="en-US" dirty="0"/>
              <a:t>incomplete</a:t>
            </a:r>
          </a:p>
          <a:p>
            <a:pPr lvl="1"/>
            <a:r>
              <a:rPr lang="en-US" dirty="0" smtClean="0"/>
              <a:t>Incomplete</a:t>
            </a:r>
            <a:endParaRPr lang="en-US" dirty="0"/>
          </a:p>
          <a:p>
            <a:pPr lvl="2"/>
            <a:r>
              <a:rPr lang="en-US" dirty="0" smtClean="0"/>
              <a:t>Both </a:t>
            </a:r>
            <a:r>
              <a:rPr lang="en-US" dirty="0"/>
              <a:t>of which are higher in risk at the </a:t>
            </a:r>
            <a:r>
              <a:rPr lang="en-US" dirty="0" smtClean="0"/>
              <a:t>beginning</a:t>
            </a:r>
          </a:p>
          <a:p>
            <a:pPr marL="658368" lvl="2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differences offer the trade-off between greater safety and predictability and greater flexibility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Certain	factors </a:t>
            </a:r>
            <a:r>
              <a:rPr lang="en-US" dirty="0" smtClean="0"/>
              <a:t>help determine</a:t>
            </a:r>
            <a:r>
              <a:rPr lang="en-US" dirty="0"/>
              <a:t> </a:t>
            </a:r>
            <a:r>
              <a:rPr lang="en-US" dirty="0" smtClean="0"/>
              <a:t>which kind of </a:t>
            </a:r>
            <a:r>
              <a:rPr lang="en-US" dirty="0"/>
              <a:t>contract </a:t>
            </a:r>
            <a:r>
              <a:rPr lang="en-US" dirty="0" smtClean="0"/>
              <a:t>one</a:t>
            </a:r>
            <a:r>
              <a:rPr lang="en-US" dirty="0"/>
              <a:t> </a:t>
            </a:r>
            <a:r>
              <a:rPr lang="en-US" dirty="0" smtClean="0"/>
              <a:t>selects:</a:t>
            </a:r>
          </a:p>
          <a:p>
            <a:pPr lvl="1"/>
            <a:r>
              <a:rPr lang="en-US" dirty="0" smtClean="0"/>
              <a:t>Environmental uncertainty</a:t>
            </a:r>
          </a:p>
          <a:p>
            <a:pPr lvl="1"/>
            <a:r>
              <a:rPr lang="en-US" dirty="0" smtClean="0"/>
              <a:t>Transaction </a:t>
            </a:r>
            <a:r>
              <a:rPr lang="en-US" dirty="0"/>
              <a:t>specific </a:t>
            </a:r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Availability </a:t>
            </a:r>
            <a:r>
              <a:rPr lang="en-US" dirty="0"/>
              <a:t>of alterative supplier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advice…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Read up on ‘the art of negotiation’ before starting your job interview(s)</a:t>
            </a:r>
          </a:p>
          <a:p>
            <a:pPr lvl="1"/>
            <a:r>
              <a:rPr lang="en-US" dirty="0">
                <a:hlinkClick r:id="rId2"/>
              </a:rPr>
              <a:t>http://www.negotiations.com/articles/10-college-grad-interview-negootiation-rules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Talk with mentor(s) about what you can expect, what to avoid, etc.</a:t>
            </a:r>
          </a:p>
          <a:p>
            <a:r>
              <a:rPr lang="en-US" dirty="0" smtClean="0"/>
              <a:t>Don’t make any decision(s) that have not been thought through</a:t>
            </a:r>
          </a:p>
          <a:p>
            <a:pPr lvl="1"/>
            <a:r>
              <a:rPr lang="en-US" dirty="0" smtClean="0"/>
              <a:t>Hiring is a big decision for both parties</a:t>
            </a:r>
          </a:p>
          <a:p>
            <a:pPr lvl="1"/>
            <a:r>
              <a:rPr lang="en-US" dirty="0" smtClean="0"/>
              <a:t>Not to be rushed in to</a:t>
            </a:r>
          </a:p>
          <a:p>
            <a:r>
              <a:rPr lang="en-US" dirty="0" smtClean="0"/>
              <a:t>Try for ‘win-win’ negotiation</a:t>
            </a:r>
          </a:p>
          <a:p>
            <a:pPr lvl="1"/>
            <a:r>
              <a:rPr lang="en-US" dirty="0" smtClean="0"/>
              <a:t>avoid remorse for either party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salary negotiation story*…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 the end of the final job interview, the hiring officer asked the enthusiastic PT student, “And, what starting salary were you looking for?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The PT student replied, “I would like to start in the neighborhood of $100K, depending on your benefits package.”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The officer responded, “Well, what would you say to 4 weeks vacation, 14 paid holidays, full medical &amp; dental, company matching retirement fund up to 50% of salary, and a company car lease… say a red Corvette?”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The PT student sat up and said, “Wow! Are you kidding?”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O</a:t>
            </a:r>
            <a:r>
              <a:rPr lang="en-US" dirty="0" smtClean="0"/>
              <a:t>f course, said the hiring officer.  “But you started it.”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400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*Modified from </a:t>
            </a:r>
            <a:r>
              <a:rPr lang="en-US" i="1" dirty="0" smtClean="0"/>
              <a:t>Essentials of Negotiation</a:t>
            </a:r>
            <a:r>
              <a:rPr lang="en-US" dirty="0" smtClean="0"/>
              <a:t> (</a:t>
            </a:r>
            <a:r>
              <a:rPr lang="en-US" dirty="0" err="1" smtClean="0"/>
              <a:t>Lewicki</a:t>
            </a:r>
            <a:r>
              <a:rPr lang="en-US" dirty="0" smtClean="0"/>
              <a:t> et al, 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4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go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Salary negotiations are usually the last stage in the job interview process</a:t>
            </a:r>
          </a:p>
          <a:p>
            <a:r>
              <a:rPr lang="en-US" dirty="0" smtClean="0"/>
              <a:t>At this point you have the job </a:t>
            </a:r>
            <a:r>
              <a:rPr lang="en-US" i="1" u="sng" dirty="0" smtClean="0"/>
              <a:t>IF</a:t>
            </a:r>
            <a:r>
              <a:rPr lang="en-US" dirty="0" smtClean="0"/>
              <a:t> you and the employer can come to an agreement on your compensation package</a:t>
            </a:r>
          </a:p>
          <a:p>
            <a:r>
              <a:rPr lang="en-US" dirty="0" smtClean="0"/>
              <a:t>Remember to listen to WIIFM, your new employer 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go 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 in to the negotiation prepared!!!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Look at salary ranges for your job and area.  </a:t>
            </a:r>
          </a:p>
          <a:p>
            <a:pPr lvl="1"/>
            <a:r>
              <a:rPr lang="en-US" u="heavy" dirty="0" smtClean="0">
                <a:hlinkClick r:id="rId2"/>
              </a:rPr>
              <a:t>www.salary.com</a:t>
            </a:r>
            <a:endParaRPr lang="en-US" dirty="0"/>
          </a:p>
          <a:p>
            <a:pPr lvl="1"/>
            <a:r>
              <a:rPr lang="en-US" u="heavy" dirty="0" smtClean="0">
                <a:hlinkClick r:id="rId3"/>
              </a:rPr>
              <a:t>http</a:t>
            </a:r>
            <a:r>
              <a:rPr lang="en-US" u="heavy" dirty="0">
                <a:hlinkClick r:id="rId3"/>
              </a:rPr>
              <a:t>://</a:t>
            </a:r>
            <a:r>
              <a:rPr lang="en-US" u="heavy" dirty="0" smtClean="0">
                <a:hlinkClick r:id="rId3"/>
              </a:rPr>
              <a:t>www.payscale.com/mypayscale.aspx</a:t>
            </a:r>
            <a:endParaRPr lang="en-US" u="heavy" dirty="0" smtClean="0"/>
          </a:p>
          <a:p>
            <a:pPr marL="402336" lvl="1" indent="0">
              <a:buNone/>
            </a:pPr>
            <a:endParaRPr lang="en-US" dirty="0"/>
          </a:p>
          <a:p>
            <a:r>
              <a:rPr lang="en-US" dirty="0" smtClean="0"/>
              <a:t>Look </a:t>
            </a:r>
            <a:r>
              <a:rPr lang="en-US" dirty="0"/>
              <a:t>at cost of living in your area. </a:t>
            </a:r>
            <a:r>
              <a:rPr lang="en-US" dirty="0" smtClean="0"/>
              <a:t> If </a:t>
            </a:r>
            <a:r>
              <a:rPr lang="en-US" dirty="0"/>
              <a:t>you </a:t>
            </a:r>
            <a:r>
              <a:rPr lang="en-US" dirty="0" smtClean="0"/>
              <a:t>are moving</a:t>
            </a:r>
            <a:r>
              <a:rPr lang="en-US" dirty="0"/>
              <a:t>, this is especially important</a:t>
            </a:r>
          </a:p>
          <a:p>
            <a:pPr lvl="1"/>
            <a:r>
              <a:rPr lang="en-US" u="heavy" dirty="0" smtClean="0">
                <a:hlinkClick r:id="rId4"/>
              </a:rPr>
              <a:t>http</a:t>
            </a:r>
            <a:r>
              <a:rPr lang="en-US" u="heavy" dirty="0">
                <a:hlinkClick r:id="rId4"/>
              </a:rPr>
              <a:t>://</a:t>
            </a:r>
            <a:r>
              <a:rPr lang="en-US" u="heavy" dirty="0" smtClean="0">
                <a:hlinkClick r:id="rId4"/>
              </a:rPr>
              <a:t>cgi.money.cnn.com/tools/costofliving/costofliving.html</a:t>
            </a:r>
            <a:endParaRPr lang="en-US" dirty="0"/>
          </a:p>
          <a:p>
            <a:pPr lvl="1"/>
            <a:r>
              <a:rPr lang="en-US" u="heavy" dirty="0" smtClean="0">
                <a:hlinkClick r:id="rId5"/>
              </a:rPr>
              <a:t>http</a:t>
            </a:r>
            <a:r>
              <a:rPr lang="en-US" u="heavy" dirty="0">
                <a:hlinkClick r:id="rId5"/>
              </a:rPr>
              <a:t>://</a:t>
            </a:r>
            <a:r>
              <a:rPr lang="en-US" u="heavy" dirty="0" smtClean="0">
                <a:hlinkClick r:id="rId5"/>
              </a:rPr>
              <a:t>www.payscale.com/cost-of-living-calculator</a:t>
            </a:r>
            <a:endParaRPr lang="en-US" dirty="0"/>
          </a:p>
          <a:p>
            <a:pPr lvl="1"/>
            <a:r>
              <a:rPr lang="en-US" u="heavy" dirty="0" smtClean="0">
                <a:hlinkClick r:id="rId6"/>
              </a:rPr>
              <a:t>http</a:t>
            </a:r>
            <a:r>
              <a:rPr lang="en-US" u="heavy" dirty="0">
                <a:hlinkClick r:id="rId6"/>
              </a:rPr>
              <a:t>://www.bestplaces.net/col/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Dress appropriately… this is still part of the interview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5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go 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Get to know the benefits/bonus package</a:t>
            </a:r>
            <a:endParaRPr lang="en-US" sz="1200" dirty="0"/>
          </a:p>
          <a:p>
            <a:pPr lvl="1"/>
            <a:r>
              <a:rPr lang="en-US" dirty="0" smtClean="0"/>
              <a:t>Most </a:t>
            </a:r>
            <a:r>
              <a:rPr lang="en-US" dirty="0"/>
              <a:t>large companies will have something on their intranet site, ask to look at it or ask for information</a:t>
            </a:r>
            <a:r>
              <a:rPr lang="en-US" dirty="0" smtClean="0"/>
              <a:t>.</a:t>
            </a:r>
          </a:p>
          <a:p>
            <a:pPr lvl="1"/>
            <a:endParaRPr lang="en-US" sz="1000" dirty="0"/>
          </a:p>
          <a:p>
            <a:r>
              <a:rPr lang="en-US" dirty="0" smtClean="0"/>
              <a:t>Decide </a:t>
            </a:r>
            <a:r>
              <a:rPr lang="en-US" dirty="0"/>
              <a:t>on your ideal and BATNA</a:t>
            </a:r>
            <a:endParaRPr lang="en-US" sz="1200" dirty="0"/>
          </a:p>
          <a:p>
            <a:pPr lvl="1"/>
            <a:r>
              <a:rPr lang="en-US" dirty="0" smtClean="0"/>
              <a:t>Take </a:t>
            </a:r>
            <a:r>
              <a:rPr lang="en-US" dirty="0"/>
              <a:t>into consideration any benefits and </a:t>
            </a:r>
            <a:r>
              <a:rPr lang="en-US" dirty="0" smtClean="0"/>
              <a:t>bonuses.</a:t>
            </a:r>
            <a:endParaRPr lang="en-US" sz="1000" dirty="0"/>
          </a:p>
          <a:p>
            <a:pPr lvl="2"/>
            <a:r>
              <a:rPr lang="en-US" dirty="0" smtClean="0"/>
              <a:t>Look </a:t>
            </a:r>
            <a:r>
              <a:rPr lang="en-US" dirty="0"/>
              <a:t>at your personal needs and motivations</a:t>
            </a:r>
            <a:endParaRPr lang="en-US" sz="1200" dirty="0"/>
          </a:p>
          <a:p>
            <a:pPr lvl="2"/>
            <a:r>
              <a:rPr lang="en-US" dirty="0" smtClean="0"/>
              <a:t>Benefits </a:t>
            </a:r>
            <a:r>
              <a:rPr lang="en-US" dirty="0"/>
              <a:t>and bonuses can account for half of the total compensation </a:t>
            </a:r>
            <a:r>
              <a:rPr lang="en-US" dirty="0" smtClean="0"/>
              <a:t>package.</a:t>
            </a:r>
          </a:p>
          <a:p>
            <a:pPr marL="402336" lvl="1" indent="0">
              <a:buNone/>
            </a:pPr>
            <a:endParaRPr lang="en-US" sz="1200" dirty="0"/>
          </a:p>
          <a:p>
            <a:r>
              <a:rPr lang="en-US" dirty="0" smtClean="0"/>
              <a:t>Be </a:t>
            </a:r>
            <a:r>
              <a:rPr lang="en-US" dirty="0"/>
              <a:t>realistic in your </a:t>
            </a:r>
            <a:r>
              <a:rPr lang="en-US" dirty="0" smtClean="0"/>
              <a:t>expectations</a:t>
            </a:r>
            <a:endParaRPr lang="en-US" sz="1800" dirty="0"/>
          </a:p>
          <a:p>
            <a:pPr marL="65836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negotiate?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038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Money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Benefits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Work Environment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Relocation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Promotion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55626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dirty="0" smtClean="0"/>
              <a:t>*Negotiating Your Salary, Exchange, 2006 (Ford Career Center)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negotiation…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Remain calm and</a:t>
            </a:r>
            <a:r>
              <a:rPr lang="en-US" dirty="0"/>
              <a:t> </a:t>
            </a:r>
            <a:r>
              <a:rPr lang="en-US" dirty="0" smtClean="0"/>
              <a:t>professional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company does want you to work for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ready to reinforce your </a:t>
            </a:r>
            <a:r>
              <a:rPr lang="en-US" dirty="0" smtClean="0"/>
              <a:t>positives</a:t>
            </a:r>
          </a:p>
          <a:p>
            <a:pPr lvl="2"/>
            <a:r>
              <a:rPr lang="en-US" dirty="0" smtClean="0"/>
              <a:t>What </a:t>
            </a:r>
            <a:r>
              <a:rPr lang="en-US" dirty="0"/>
              <a:t>can you do for the company</a:t>
            </a:r>
          </a:p>
          <a:p>
            <a:pPr lvl="1"/>
            <a:r>
              <a:rPr lang="en-US" dirty="0" smtClean="0"/>
              <a:t>Present </a:t>
            </a:r>
            <a:r>
              <a:rPr lang="en-US" dirty="0"/>
              <a:t>reasons why you deserve the salary you </a:t>
            </a:r>
            <a:r>
              <a:rPr lang="en-US" dirty="0" smtClean="0"/>
              <a:t>want</a:t>
            </a:r>
          </a:p>
          <a:p>
            <a:pPr lvl="2"/>
            <a:r>
              <a:rPr lang="en-US" dirty="0" smtClean="0"/>
              <a:t>While </a:t>
            </a:r>
            <a:r>
              <a:rPr lang="en-US" dirty="0"/>
              <a:t>being realistic in your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negotiation…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that you</a:t>
            </a:r>
            <a:r>
              <a:rPr lang="en-US" dirty="0"/>
              <a:t> </a:t>
            </a:r>
            <a:r>
              <a:rPr lang="en-US" dirty="0" smtClean="0"/>
              <a:t>understand </a:t>
            </a:r>
            <a:r>
              <a:rPr lang="en-US" dirty="0"/>
              <a:t>everything	 </a:t>
            </a:r>
            <a:r>
              <a:rPr lang="en-US" dirty="0" smtClean="0"/>
              <a:t>clearly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down what was decided for </a:t>
            </a:r>
            <a:r>
              <a:rPr lang="en-US" dirty="0" smtClean="0"/>
              <a:t>yourself</a:t>
            </a:r>
          </a:p>
          <a:p>
            <a:pPr lvl="1"/>
            <a:r>
              <a:rPr lang="en-US" dirty="0" smtClean="0"/>
              <a:t>Double </a:t>
            </a:r>
            <a:r>
              <a:rPr lang="en-US" dirty="0"/>
              <a:t>check with employer if you feel that you need </a:t>
            </a:r>
            <a:r>
              <a:rPr lang="en-US" dirty="0" smtClean="0"/>
              <a:t>to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Remember </a:t>
            </a:r>
            <a:r>
              <a:rPr lang="en-US" dirty="0"/>
              <a:t>nothing	</a:t>
            </a:r>
            <a:r>
              <a:rPr lang="en-US" dirty="0" smtClean="0"/>
              <a:t> is</a:t>
            </a:r>
            <a:r>
              <a:rPr lang="en-US" dirty="0"/>
              <a:t> </a:t>
            </a:r>
            <a:r>
              <a:rPr lang="en-US" dirty="0" smtClean="0"/>
              <a:t>final</a:t>
            </a:r>
            <a:r>
              <a:rPr lang="en-US" dirty="0"/>
              <a:t> </a:t>
            </a:r>
            <a:r>
              <a:rPr lang="en-US" dirty="0" smtClean="0"/>
              <a:t>until</a:t>
            </a:r>
            <a:r>
              <a:rPr lang="en-US" dirty="0"/>
              <a:t> </a:t>
            </a:r>
            <a:r>
              <a:rPr lang="en-US" dirty="0" smtClean="0"/>
              <a:t>you sign </a:t>
            </a:r>
            <a:r>
              <a:rPr lang="en-US" dirty="0"/>
              <a:t>the	</a:t>
            </a:r>
            <a:r>
              <a:rPr lang="en-US" dirty="0" smtClean="0"/>
              <a:t> contract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doing your research</a:t>
            </a:r>
          </a:p>
          <a:p>
            <a:endParaRPr lang="en-US" dirty="0"/>
          </a:p>
          <a:p>
            <a:r>
              <a:rPr lang="en-US" dirty="0" smtClean="0"/>
              <a:t>Bluffing</a:t>
            </a:r>
          </a:p>
          <a:p>
            <a:endParaRPr lang="en-US" dirty="0"/>
          </a:p>
          <a:p>
            <a:r>
              <a:rPr lang="en-US" dirty="0" smtClean="0"/>
              <a:t>You forget about benefits</a:t>
            </a:r>
          </a:p>
          <a:p>
            <a:endParaRPr lang="en-US" dirty="0"/>
          </a:p>
          <a:p>
            <a:r>
              <a:rPr lang="en-US" dirty="0" smtClean="0"/>
              <a:t>Being too interested in the package</a:t>
            </a:r>
          </a:p>
        </p:txBody>
      </p:sp>
    </p:spTree>
    <p:extLst>
      <p:ext uri="{BB962C8B-B14F-4D97-AF65-F5344CB8AC3E}">
        <p14:creationId xmlns:p14="http://schemas.microsoft.com/office/powerpoint/2010/main" val="2808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316</TotalTime>
  <Words>807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Salary Negotiations</vt:lpstr>
      <vt:lpstr>A salary negotiation story*…</vt:lpstr>
      <vt:lpstr>Before you go in…</vt:lpstr>
      <vt:lpstr>Before you go in…</vt:lpstr>
      <vt:lpstr>Before you go in…</vt:lpstr>
      <vt:lpstr>What can you negotiate?</vt:lpstr>
      <vt:lpstr>In the negotiation…</vt:lpstr>
      <vt:lpstr>In the negotiation…</vt:lpstr>
      <vt:lpstr>Common mistakes</vt:lpstr>
      <vt:lpstr>7 questions that make interviewers cringe…</vt:lpstr>
      <vt:lpstr>Things to keep in mind…</vt:lpstr>
      <vt:lpstr>Afterwards…</vt:lpstr>
      <vt:lpstr>How to “win” salary negotiations</vt:lpstr>
      <vt:lpstr>Types of contracts</vt:lpstr>
      <vt:lpstr>Contract Completeness</vt:lpstr>
      <vt:lpstr>How do you choose?</vt:lpstr>
      <vt:lpstr>Final advice…</vt:lpstr>
    </vt:vector>
  </TitlesOfParts>
  <Company>GVSU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Salary Negotiations</dc:title>
  <dc:creator>John Stevenson</dc:creator>
  <cp:lastModifiedBy>Autumn Hubbard</cp:lastModifiedBy>
  <cp:revision>24</cp:revision>
  <dcterms:created xsi:type="dcterms:W3CDTF">2015-03-10T14:01:00Z</dcterms:created>
  <dcterms:modified xsi:type="dcterms:W3CDTF">2015-03-13T15:27:39Z</dcterms:modified>
</cp:coreProperties>
</file>