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460" autoAdjust="0"/>
  </p:normalViewPr>
  <p:slideViewPr>
    <p:cSldViewPr>
      <p:cViewPr>
        <p:scale>
          <a:sx n="84" d="100"/>
          <a:sy n="84" d="100"/>
        </p:scale>
        <p:origin x="-20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4E93-BB2E-4BA3-A5FA-DAC63EC54747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BD8F-FD32-4D3D-94C8-6BF18F5977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4E93-BB2E-4BA3-A5FA-DAC63EC54747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BD8F-FD32-4D3D-94C8-6BF18F5977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4E93-BB2E-4BA3-A5FA-DAC63EC54747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BD8F-FD32-4D3D-94C8-6BF18F5977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4E93-BB2E-4BA3-A5FA-DAC63EC54747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BD8F-FD32-4D3D-94C8-6BF18F5977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4E93-BB2E-4BA3-A5FA-DAC63EC54747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BD8F-FD32-4D3D-94C8-6BF18F5977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4E93-BB2E-4BA3-A5FA-DAC63EC54747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BD8F-FD32-4D3D-94C8-6BF18F5977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4E93-BB2E-4BA3-A5FA-DAC63EC54747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BD8F-FD32-4D3D-94C8-6BF18F5977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4E93-BB2E-4BA3-A5FA-DAC63EC54747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BD8F-FD32-4D3D-94C8-6BF18F5977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4E93-BB2E-4BA3-A5FA-DAC63EC54747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BD8F-FD32-4D3D-94C8-6BF18F5977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4E93-BB2E-4BA3-A5FA-DAC63EC54747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BD8F-FD32-4D3D-94C8-6BF18F5977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4E93-BB2E-4BA3-A5FA-DAC63EC54747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CBD8F-FD32-4D3D-94C8-6BF18F5977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84E93-BB2E-4BA3-A5FA-DAC63EC54747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CBD8F-FD32-4D3D-94C8-6BF18F5977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Beyond Being An Ally: Balancing Professionalism &amp; Activism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876800"/>
            <a:ext cx="6400800" cy="1066800"/>
          </a:xfrm>
        </p:spPr>
        <p:txBody>
          <a:bodyPr/>
          <a:lstStyle/>
          <a:p>
            <a:r>
              <a:rPr lang="en-US" dirty="0" smtClean="0"/>
              <a:t>February 7, 2015</a:t>
            </a:r>
            <a:endParaRPr lang="en-US" dirty="0"/>
          </a:p>
        </p:txBody>
      </p:sp>
      <p:pic>
        <p:nvPicPr>
          <p:cNvPr id="4" name="Picture 3" descr="GVSU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48078" y="685800"/>
            <a:ext cx="5436058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Recognizing Diversity, Inclusion &amp; Equity in The Workplace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09800"/>
            <a:ext cx="8229600" cy="4038600"/>
          </a:xfrm>
        </p:spPr>
        <p:txBody>
          <a:bodyPr/>
          <a:lstStyle/>
          <a:p>
            <a:r>
              <a:rPr lang="en-US" dirty="0" smtClean="0"/>
              <a:t>Look at diversity of their workforce</a:t>
            </a:r>
          </a:p>
          <a:p>
            <a:r>
              <a:rPr lang="en-US" dirty="0" smtClean="0"/>
              <a:t>Do they have diverse leadership?</a:t>
            </a:r>
          </a:p>
          <a:p>
            <a:r>
              <a:rPr lang="en-US" dirty="0" smtClean="0"/>
              <a:t>Do they have inclusive employment policies?</a:t>
            </a:r>
          </a:p>
          <a:p>
            <a:r>
              <a:rPr lang="en-US" dirty="0" smtClean="0"/>
              <a:t>Do they have employee resource groups?</a:t>
            </a:r>
          </a:p>
          <a:p>
            <a:r>
              <a:rPr lang="en-US" dirty="0" smtClean="0"/>
              <a:t>How are they involved in the community?</a:t>
            </a:r>
          </a:p>
          <a:p>
            <a:r>
              <a:rPr lang="en-US" dirty="0" smtClean="0"/>
              <a:t>HRC Corporate Equality Index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How I Balance Activism &amp; Professionalism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Have a reputation for being good at what I do</a:t>
            </a:r>
          </a:p>
          <a:p>
            <a:r>
              <a:rPr lang="en-US" dirty="0" smtClean="0"/>
              <a:t>Ask for forgiveness rather than permission</a:t>
            </a:r>
          </a:p>
          <a:p>
            <a:r>
              <a:rPr lang="en-US" dirty="0"/>
              <a:t>B</a:t>
            </a:r>
            <a:r>
              <a:rPr lang="en-US" dirty="0" smtClean="0"/>
              <a:t>alance what I have with what I’m willing to risk</a:t>
            </a:r>
          </a:p>
          <a:p>
            <a:r>
              <a:rPr lang="en-US" dirty="0"/>
              <a:t>D</a:t>
            </a:r>
            <a:r>
              <a:rPr lang="en-US" dirty="0" smtClean="0"/>
              <a:t>o not alienate people</a:t>
            </a:r>
          </a:p>
          <a:p>
            <a:r>
              <a:rPr lang="en-US" dirty="0" smtClean="0"/>
              <a:t>Be patient. Real change takes time.</a:t>
            </a:r>
          </a:p>
          <a:p>
            <a:r>
              <a:rPr lang="en-US" dirty="0" smtClean="0"/>
              <a:t>Mix community work with professional work</a:t>
            </a:r>
          </a:p>
          <a:p>
            <a:r>
              <a:rPr lang="en-US" dirty="0" smtClean="0"/>
              <a:t>Know when to leave it alone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Allies Make A Difference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8229600" cy="4525963"/>
          </a:xfrm>
        </p:spPr>
        <p:txBody>
          <a:bodyPr/>
          <a:lstStyle/>
          <a:p>
            <a:r>
              <a:rPr lang="en-US" b="1" dirty="0" smtClean="0"/>
              <a:t>Get Involved!</a:t>
            </a:r>
          </a:p>
          <a:p>
            <a:r>
              <a:rPr lang="en-US" dirty="0" smtClean="0"/>
              <a:t>Critical mass</a:t>
            </a:r>
          </a:p>
          <a:p>
            <a:r>
              <a:rPr lang="en-US" dirty="0" smtClean="0"/>
              <a:t>Contribute unique talents and resources</a:t>
            </a:r>
          </a:p>
          <a:p>
            <a:r>
              <a:rPr lang="en-US" dirty="0" smtClean="0"/>
              <a:t>Educate others outside LGBT community</a:t>
            </a:r>
          </a:p>
          <a:p>
            <a:r>
              <a:rPr lang="en-US" dirty="0" smtClean="0"/>
              <a:t>Make others feel comfortable</a:t>
            </a:r>
          </a:p>
          <a:p>
            <a:r>
              <a:rPr lang="en-US" dirty="0" smtClean="0"/>
              <a:t>Be intolerant of degrading jokes</a:t>
            </a:r>
          </a:p>
          <a:p>
            <a:r>
              <a:rPr lang="en-US" dirty="0" smtClean="0"/>
              <a:t>Challenge those who use offensive terms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8000" b="1" dirty="0" smtClean="0"/>
              <a:t>Questions?</a:t>
            </a:r>
            <a:endParaRPr lang="en-US" sz="8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876800"/>
            <a:ext cx="6400800" cy="1066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GVSU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48078" y="685800"/>
            <a:ext cx="5436058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Professional Background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GVSU MPA 2003 – G.A. for Johnson Center</a:t>
            </a:r>
          </a:p>
          <a:p>
            <a:r>
              <a:rPr lang="en-US" dirty="0" smtClean="0"/>
              <a:t>Catholic Charities of West Michigan</a:t>
            </a:r>
          </a:p>
          <a:p>
            <a:r>
              <a:rPr lang="en-US" dirty="0" smtClean="0"/>
              <a:t>American Cancer Society</a:t>
            </a:r>
          </a:p>
          <a:p>
            <a:r>
              <a:rPr lang="en-US" dirty="0" smtClean="0"/>
              <a:t>Urban Institute for Contemporary Arts (UICA)</a:t>
            </a:r>
          </a:p>
          <a:p>
            <a:r>
              <a:rPr lang="en-US" dirty="0" smtClean="0"/>
              <a:t>GVSU Adjunct Professor</a:t>
            </a:r>
          </a:p>
          <a:p>
            <a:r>
              <a:rPr lang="en-US" dirty="0" smtClean="0"/>
              <a:t>The Right Place</a:t>
            </a:r>
            <a:endParaRPr lang="en-US" dirty="0"/>
          </a:p>
        </p:txBody>
      </p:sp>
      <p:pic>
        <p:nvPicPr>
          <p:cNvPr id="4" name="Picture 3" descr="GVSU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5410200"/>
            <a:ext cx="3106319" cy="914400"/>
          </a:xfrm>
          <a:prstGeom prst="rect">
            <a:avLst/>
          </a:prstGeom>
        </p:spPr>
      </p:pic>
      <p:pic>
        <p:nvPicPr>
          <p:cNvPr id="5" name="Picture 4" descr="G:\Communications\Logos\TRP logo_4C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4876800"/>
            <a:ext cx="3352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Community Work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dirty="0" smtClean="0"/>
              <a:t>Elliott Larsen Civil Rights Act</a:t>
            </a:r>
          </a:p>
          <a:p>
            <a:r>
              <a:rPr lang="en-US" dirty="0" smtClean="0"/>
              <a:t>Marriage Equality</a:t>
            </a:r>
          </a:p>
          <a:p>
            <a:r>
              <a:rPr lang="en-US" dirty="0" smtClean="0"/>
              <a:t>OutPro (Grand Rapids Area Chamber of Commerce)</a:t>
            </a:r>
          </a:p>
          <a:p>
            <a:r>
              <a:rPr lang="en-US" dirty="0" smtClean="0"/>
              <a:t>Our LGBT Fund (Grand Rapids Community Foundation)</a:t>
            </a:r>
          </a:p>
          <a:p>
            <a:r>
              <a:rPr lang="en-US" dirty="0" smtClean="0"/>
              <a:t>Experience Grand Rapids</a:t>
            </a:r>
          </a:p>
          <a:p>
            <a:r>
              <a:rPr lang="en-US" dirty="0" smtClean="0"/>
              <a:t>GVSU LGBT Alumni Chapter</a:t>
            </a:r>
            <a:endParaRPr lang="en-US" dirty="0"/>
          </a:p>
        </p:txBody>
      </p:sp>
      <p:pic>
        <p:nvPicPr>
          <p:cNvPr id="1026" name="Picture 2" descr="G:\Staff\May Jill\Professional Dev &amp; Community\GVSU LGBT Alumni\marktop_R_LGBTAlumniChapter_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4876800"/>
            <a:ext cx="1864372" cy="1441704"/>
          </a:xfrm>
          <a:prstGeom prst="rect">
            <a:avLst/>
          </a:prstGeom>
          <a:noFill/>
        </p:spPr>
      </p:pic>
      <p:pic>
        <p:nvPicPr>
          <p:cNvPr id="5" name="Picture 2" descr="https://scontent-b-ord.xx.fbcdn.net/hphotos-xpa1/v/t1.0-9/1488144_240714219430704_1061710872_n.png?oh=1b4a28d4144d898d33daf90bbcebd4ba&amp;oe=5560B6D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914400"/>
            <a:ext cx="20574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Why Do I Do All This LGBT Work?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6629400" cy="3200400"/>
          </a:xfrm>
        </p:spPr>
        <p:txBody>
          <a:bodyPr/>
          <a:lstStyle/>
          <a:p>
            <a:r>
              <a:rPr lang="en-US" dirty="0" smtClean="0"/>
              <a:t>Impacts me personally and professionally</a:t>
            </a:r>
          </a:p>
          <a:p>
            <a:r>
              <a:rPr lang="en-US" dirty="0" smtClean="0"/>
              <a:t>Sharpens the focus of my community efforts</a:t>
            </a:r>
          </a:p>
          <a:p>
            <a:r>
              <a:rPr lang="en-US" dirty="0" smtClean="0"/>
              <a:t>The time is now</a:t>
            </a:r>
          </a:p>
          <a:p>
            <a:endParaRPr lang="en-US" dirty="0"/>
          </a:p>
        </p:txBody>
      </p:sp>
      <p:pic>
        <p:nvPicPr>
          <p:cNvPr id="10242" name="Picture 2" descr="https://fbcdn-sphotos-g-a.akamaihd.net/hphotos-ak-xfp1/v/t1.0-9/10473194_596163003830925_3271296141689895051_n.png?oh=52bbe83e715f5856a5c56a68c3175226&amp;oe=55527684&amp;__gda__=1432736781_b963bb8eefde5796574dfd408bf110d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1905000"/>
            <a:ext cx="1638300" cy="1638300"/>
          </a:xfrm>
          <a:prstGeom prst="rect">
            <a:avLst/>
          </a:prstGeom>
          <a:noFill/>
        </p:spPr>
      </p:pic>
      <p:pic>
        <p:nvPicPr>
          <p:cNvPr id="10244" name="Picture 4" descr="https://scontent-a-ord.xx.fbcdn.net/hphotos-prn1/v/t1.0-9/10329039_1392055604352691_7776827264114815292_n.jpg?oh=c5a3bcb374e05d6b8bce62c96615be09&amp;oe=556A84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4572000"/>
            <a:ext cx="1676400" cy="1676400"/>
          </a:xfrm>
          <a:prstGeom prst="rect">
            <a:avLst/>
          </a:prstGeom>
          <a:noFill/>
        </p:spPr>
      </p:pic>
      <p:pic>
        <p:nvPicPr>
          <p:cNvPr id="10246" name="Picture 6" descr="https://fbcdn-sphotos-g-a.akamaihd.net/hphotos-ak-xaf1/v/t1.0-9/319714_209491315824311_1121053163_n.jpg?oh=b5212c0d64ce4171702500e01e04264d&amp;oe=5549AD59&amp;__gda__=1432209032_28186020ab5f310ed63a3e549cf06f9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4217986"/>
            <a:ext cx="6053404" cy="2030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Why Do I Do All This LGBT Work?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53% LGBT hide who they are at work</a:t>
            </a:r>
          </a:p>
          <a:p>
            <a:r>
              <a:rPr lang="en-US" dirty="0" smtClean="0"/>
              <a:t>80% non-LGBT say personal lives come up weekly or daily</a:t>
            </a:r>
          </a:p>
          <a:p>
            <a:r>
              <a:rPr lang="en-US" dirty="0" smtClean="0"/>
              <a:t>81% non-LGBT say people should not have to hide who they are</a:t>
            </a:r>
          </a:p>
          <a:p>
            <a:r>
              <a:rPr lang="en-US" dirty="0"/>
              <a:t>&gt;</a:t>
            </a:r>
            <a:r>
              <a:rPr lang="en-US" dirty="0" smtClean="0"/>
              <a:t> 50% non-LGBT not comfortable hearing LGBTs talk about dating</a:t>
            </a:r>
          </a:p>
          <a:p>
            <a:r>
              <a:rPr lang="en-US" dirty="0" smtClean="0"/>
              <a:t>25% LGBT say coworkers seem uncomfortable</a:t>
            </a:r>
          </a:p>
          <a:p>
            <a:r>
              <a:rPr lang="en-US" dirty="0" smtClean="0"/>
              <a:t>63% LGBT report hearing jokes at work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600" i="1" dirty="0" smtClean="0"/>
              <a:t>Source: HRC The Cost of the Closet and Rewards of Inclusion</a:t>
            </a:r>
            <a:endParaRPr lang="en-US" sz="2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The Impact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Shot 2014-05-12 at 3.12.53 P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1000" y="1371600"/>
            <a:ext cx="9829800" cy="525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Definitions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029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dirty="0"/>
          </a:p>
          <a:p>
            <a:r>
              <a:rPr lang="en-US" b="1" dirty="0"/>
              <a:t>Diversity</a:t>
            </a:r>
            <a:r>
              <a:rPr lang="en-US" dirty="0"/>
              <a:t>: The “mix” -- Age, gender, race/ethnicity, beliefs, sexual orientation, gender identity, socio-economic status, abilities, etc.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100" dirty="0"/>
          </a:p>
          <a:p>
            <a:r>
              <a:rPr lang="en-US" b="1" dirty="0"/>
              <a:t>Inclusion</a:t>
            </a:r>
            <a:r>
              <a:rPr lang="en-US" dirty="0"/>
              <a:t>: Making the “mix” work.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100" dirty="0"/>
          </a:p>
          <a:p>
            <a:r>
              <a:rPr lang="en-US" b="1" dirty="0"/>
              <a:t>Equity</a:t>
            </a:r>
            <a:r>
              <a:rPr lang="en-US" dirty="0"/>
              <a:t>: Access to opportunities that produce positive outcomes regardless of identity, place, economic status,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The Vision for Change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81000" y="2743200"/>
            <a:ext cx="1981200" cy="1905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Diversity</a:t>
            </a:r>
          </a:p>
          <a:p>
            <a:pPr algn="ctr"/>
            <a:r>
              <a:rPr lang="en-US" sz="2400" b="1" dirty="0" smtClean="0"/>
              <a:t>(People)</a:t>
            </a:r>
            <a:endParaRPr lang="en-US" sz="2400" b="1" dirty="0"/>
          </a:p>
        </p:txBody>
      </p:sp>
      <p:sp>
        <p:nvSpPr>
          <p:cNvPr id="5" name="Plus 4"/>
          <p:cNvSpPr/>
          <p:nvPr/>
        </p:nvSpPr>
        <p:spPr>
          <a:xfrm>
            <a:off x="2438400" y="3276600"/>
            <a:ext cx="685800" cy="7620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276600" y="2667000"/>
            <a:ext cx="1905000" cy="1905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Inclusion</a:t>
            </a:r>
          </a:p>
          <a:p>
            <a:pPr algn="ctr"/>
            <a:r>
              <a:rPr lang="en-US" sz="2400" b="1" dirty="0" smtClean="0"/>
              <a:t>(Orgs)</a:t>
            </a:r>
            <a:endParaRPr lang="en-US" sz="2400" b="1" dirty="0"/>
          </a:p>
        </p:txBody>
      </p:sp>
      <p:sp>
        <p:nvSpPr>
          <p:cNvPr id="7" name="Equal 6"/>
          <p:cNvSpPr/>
          <p:nvPr/>
        </p:nvSpPr>
        <p:spPr>
          <a:xfrm>
            <a:off x="5334000" y="3200400"/>
            <a:ext cx="685800" cy="7620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48400" y="2286000"/>
            <a:ext cx="2667000" cy="25908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Equity</a:t>
            </a:r>
          </a:p>
          <a:p>
            <a:pPr algn="ctr"/>
            <a:r>
              <a:rPr lang="en-US" sz="3200" b="1" dirty="0" smtClean="0"/>
              <a:t>(Results)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Why is Equity Important?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525963"/>
          </a:xfrm>
        </p:spPr>
        <p:txBody>
          <a:bodyPr/>
          <a:lstStyle/>
          <a:p>
            <a:r>
              <a:rPr lang="en-US" dirty="0" smtClean="0"/>
              <a:t>Employee attraction and retention</a:t>
            </a:r>
          </a:p>
          <a:p>
            <a:r>
              <a:rPr lang="en-US" dirty="0" smtClean="0"/>
              <a:t>Avoid “group think”</a:t>
            </a:r>
          </a:p>
          <a:p>
            <a:r>
              <a:rPr lang="en-US" dirty="0" smtClean="0"/>
              <a:t>Creativity, innovation, problem-solving</a:t>
            </a:r>
          </a:p>
          <a:p>
            <a:r>
              <a:rPr lang="en-US" dirty="0" smtClean="0"/>
              <a:t>Globally competitive</a:t>
            </a:r>
          </a:p>
          <a:p>
            <a:r>
              <a:rPr lang="en-US" dirty="0" smtClean="0"/>
              <a:t>Company reputation in the community</a:t>
            </a:r>
          </a:p>
          <a:p>
            <a:r>
              <a:rPr lang="en-US" dirty="0" smtClean="0"/>
              <a:t>Represent diversity of customers – you can serve them better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384</Words>
  <Application>Microsoft Office PowerPoint</Application>
  <PresentationFormat>On-screen Show (4:3)</PresentationFormat>
  <Paragraphs>72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Beyond Being An Ally: Balancing Professionalism &amp; Activism</vt:lpstr>
      <vt:lpstr>Professional Background</vt:lpstr>
      <vt:lpstr>Community Work</vt:lpstr>
      <vt:lpstr>Why Do I Do All This LGBT Work?</vt:lpstr>
      <vt:lpstr>Why Do I Do All This LGBT Work?</vt:lpstr>
      <vt:lpstr>The Impact</vt:lpstr>
      <vt:lpstr>Definitions</vt:lpstr>
      <vt:lpstr>The Vision for Change</vt:lpstr>
      <vt:lpstr>Why is Equity Important?</vt:lpstr>
      <vt:lpstr>Recognizing Diversity, Inclusion &amp; Equity in The Workplace</vt:lpstr>
      <vt:lpstr>How I Balance Activism &amp; Professionalism</vt:lpstr>
      <vt:lpstr>Allies Make A Difference</vt:lpstr>
      <vt:lpstr> Questions?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Beyond Being An Ally: Balancing Professionalism &amp; Activism</dc:title>
  <dc:creator>jmay</dc:creator>
  <cp:lastModifiedBy>Brent Showerman</cp:lastModifiedBy>
  <cp:revision>16</cp:revision>
  <dcterms:created xsi:type="dcterms:W3CDTF">2015-02-03T00:18:00Z</dcterms:created>
  <dcterms:modified xsi:type="dcterms:W3CDTF">2015-03-20T12:49:28Z</dcterms:modified>
</cp:coreProperties>
</file>