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heme/theme4.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heme/theme5.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heme/theme6.xml" ContentType="application/vnd.openxmlformats-officedocument.theme+xml"/>
  <Override PartName="/ppt/tags/tag9.xml" ContentType="application/vnd.openxmlformats-officedocument.presentationml.tags+xml"/>
  <Override PartName="/ppt/tags/tag10.xml" ContentType="application/vnd.openxmlformats-officedocument.presentationml.tags+xml"/>
  <Override PartName="/ppt/theme/theme7.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heme/theme8.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heme/theme9.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heme/theme10.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theme/theme11.xml" ContentType="application/vnd.openxmlformats-officedocument.theme+xml"/>
  <Override PartName="/ppt/tags/tag19.xml" ContentType="application/vnd.openxmlformats-officedocument.presentationml.tags+xml"/>
  <Override PartName="/ppt/tags/tag20.xml" ContentType="application/vnd.openxmlformats-officedocument.presentationml.tags+xml"/>
  <Override PartName="/ppt/theme/theme12.xml" ContentType="application/vnd.openxmlformats-officedocument.theme+xml"/>
  <Override PartName="/ppt/tags/tag21.xml" ContentType="application/vnd.openxmlformats-officedocument.presentationml.tags+xml"/>
  <Override PartName="/ppt/tags/tag22.xml" ContentType="application/vnd.openxmlformats-officedocument.presentationml.tags+xml"/>
  <Override PartName="/ppt/theme/theme1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1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1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16.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1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18.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19.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70" r:id="rId1"/>
    <p:sldMasterId id="2147483900" r:id="rId2"/>
    <p:sldMasterId id="2147483902" r:id="rId3"/>
    <p:sldMasterId id="2147483904" r:id="rId4"/>
    <p:sldMasterId id="2147483906" r:id="rId5"/>
    <p:sldMasterId id="2147483908" r:id="rId6"/>
    <p:sldMasterId id="2147483910" r:id="rId7"/>
    <p:sldMasterId id="2147483912" r:id="rId8"/>
    <p:sldMasterId id="2147483914" r:id="rId9"/>
    <p:sldMasterId id="2147483916" r:id="rId10"/>
    <p:sldMasterId id="2147483918" r:id="rId11"/>
    <p:sldMasterId id="2147483920" r:id="rId12"/>
    <p:sldMasterId id="2147483922" r:id="rId13"/>
    <p:sldMasterId id="2147483923" r:id="rId14"/>
    <p:sldMasterId id="2147483928" r:id="rId15"/>
    <p:sldMasterId id="2147483931" r:id="rId16"/>
    <p:sldMasterId id="2147483933" r:id="rId17"/>
    <p:sldMasterId id="2147483939" r:id="rId18"/>
    <p:sldMasterId id="2147483942" r:id="rId19"/>
    <p:sldMasterId id="2147483946" r:id="rId20"/>
  </p:sldMasterIdLst>
  <p:notesMasterIdLst>
    <p:notesMasterId r:id="rId99"/>
  </p:notesMasterIdLst>
  <p:sldIdLst>
    <p:sldId id="256" r:id="rId21"/>
    <p:sldId id="347" r:id="rId22"/>
    <p:sldId id="416" r:id="rId23"/>
    <p:sldId id="2215" r:id="rId24"/>
    <p:sldId id="2204" r:id="rId25"/>
    <p:sldId id="316" r:id="rId26"/>
    <p:sldId id="317" r:id="rId27"/>
    <p:sldId id="319" r:id="rId28"/>
    <p:sldId id="322" r:id="rId29"/>
    <p:sldId id="320" r:id="rId30"/>
    <p:sldId id="326" r:id="rId31"/>
    <p:sldId id="325" r:id="rId32"/>
    <p:sldId id="329" r:id="rId33"/>
    <p:sldId id="330" r:id="rId34"/>
    <p:sldId id="321" r:id="rId35"/>
    <p:sldId id="331" r:id="rId36"/>
    <p:sldId id="318" r:id="rId37"/>
    <p:sldId id="323" r:id="rId38"/>
    <p:sldId id="324" r:id="rId39"/>
    <p:sldId id="333" r:id="rId40"/>
    <p:sldId id="332" r:id="rId41"/>
    <p:sldId id="280" r:id="rId42"/>
    <p:sldId id="335" r:id="rId43"/>
    <p:sldId id="268" r:id="rId44"/>
    <p:sldId id="304" r:id="rId45"/>
    <p:sldId id="298" r:id="rId46"/>
    <p:sldId id="257" r:id="rId47"/>
    <p:sldId id="309" r:id="rId48"/>
    <p:sldId id="312" r:id="rId49"/>
    <p:sldId id="328" r:id="rId50"/>
    <p:sldId id="334" r:id="rId51"/>
    <p:sldId id="2210" r:id="rId52"/>
    <p:sldId id="2201" r:id="rId53"/>
    <p:sldId id="260" r:id="rId54"/>
    <p:sldId id="273" r:id="rId55"/>
    <p:sldId id="274" r:id="rId56"/>
    <p:sldId id="275" r:id="rId57"/>
    <p:sldId id="277" r:id="rId58"/>
    <p:sldId id="276" r:id="rId59"/>
    <p:sldId id="2202" r:id="rId60"/>
    <p:sldId id="2203" r:id="rId61"/>
    <p:sldId id="278" r:id="rId62"/>
    <p:sldId id="2211" r:id="rId63"/>
    <p:sldId id="2209" r:id="rId64"/>
    <p:sldId id="281" r:id="rId65"/>
    <p:sldId id="284" r:id="rId66"/>
    <p:sldId id="283" r:id="rId67"/>
    <p:sldId id="282" r:id="rId68"/>
    <p:sldId id="285" r:id="rId69"/>
    <p:sldId id="287" r:id="rId70"/>
    <p:sldId id="288" r:id="rId71"/>
    <p:sldId id="289" r:id="rId72"/>
    <p:sldId id="2212" r:id="rId73"/>
    <p:sldId id="2199" r:id="rId74"/>
    <p:sldId id="2200" r:id="rId75"/>
    <p:sldId id="267" r:id="rId76"/>
    <p:sldId id="265" r:id="rId77"/>
    <p:sldId id="261" r:id="rId78"/>
    <p:sldId id="264" r:id="rId79"/>
    <p:sldId id="2213" r:id="rId80"/>
    <p:sldId id="2124" r:id="rId81"/>
    <p:sldId id="2125" r:id="rId82"/>
    <p:sldId id="2140" r:id="rId83"/>
    <p:sldId id="2177" r:id="rId84"/>
    <p:sldId id="2098" r:id="rId85"/>
    <p:sldId id="2195" r:id="rId86"/>
    <p:sldId id="2196" r:id="rId87"/>
    <p:sldId id="2170" r:id="rId88"/>
    <p:sldId id="2161" r:id="rId89"/>
    <p:sldId id="2193" r:id="rId90"/>
    <p:sldId id="2194" r:id="rId91"/>
    <p:sldId id="2197" r:id="rId92"/>
    <p:sldId id="2198" r:id="rId93"/>
    <p:sldId id="2191" r:id="rId94"/>
    <p:sldId id="2192" r:id="rId95"/>
    <p:sldId id="2135" r:id="rId96"/>
    <p:sldId id="2214" r:id="rId97"/>
    <p:sldId id="415" r:id="rId98"/>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mmer, Stephanie (DEQ)" initials="KS(" lastIdx="1" clrIdx="0">
    <p:extLst>
      <p:ext uri="{19B8F6BF-5375-455C-9EA6-DF929625EA0E}">
        <p15:presenceInfo xmlns:p15="http://schemas.microsoft.com/office/powerpoint/2012/main" userId="S-1-5-21-1935655697-1844823847-842925246-8209" providerId="AD"/>
      </p:ext>
    </p:extLst>
  </p:cmAuthor>
  <p:cmAuthor id="2" name="DeLong, Eric" initials="DE" lastIdx="1" clrIdx="1">
    <p:extLst>
      <p:ext uri="{19B8F6BF-5375-455C-9EA6-DF929625EA0E}">
        <p15:presenceInfo xmlns:p15="http://schemas.microsoft.com/office/powerpoint/2012/main" userId="S-1-5-21-1928083414-1356551385-7473742-189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718" autoAdjust="0"/>
    <p:restoredTop sz="94660"/>
  </p:normalViewPr>
  <p:slideViewPr>
    <p:cSldViewPr snapToGrid="0">
      <p:cViewPr varScale="1">
        <p:scale>
          <a:sx n="131" d="100"/>
          <a:sy n="131" d="100"/>
        </p:scale>
        <p:origin x="752" y="18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84" Type="http://schemas.openxmlformats.org/officeDocument/2006/relationships/slide" Target="slides/slide64.xml"/><Relationship Id="rId89" Type="http://schemas.openxmlformats.org/officeDocument/2006/relationships/slide" Target="slides/slide69.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102"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70.xml"/><Relationship Id="rId95" Type="http://schemas.openxmlformats.org/officeDocument/2006/relationships/slide" Target="slides/slide75.xml"/><Relationship Id="rId22" Type="http://schemas.openxmlformats.org/officeDocument/2006/relationships/slide" Target="slides/slide2.xml"/><Relationship Id="rId27" Type="http://schemas.openxmlformats.org/officeDocument/2006/relationships/slide" Target="slides/slide7.xml"/><Relationship Id="rId43" Type="http://schemas.openxmlformats.org/officeDocument/2006/relationships/slide" Target="slides/slide23.xml"/><Relationship Id="rId48" Type="http://schemas.openxmlformats.org/officeDocument/2006/relationships/slide" Target="slides/slide28.xml"/><Relationship Id="rId64" Type="http://schemas.openxmlformats.org/officeDocument/2006/relationships/slide" Target="slides/slide44.xml"/><Relationship Id="rId69" Type="http://schemas.openxmlformats.org/officeDocument/2006/relationships/slide" Target="slides/slide49.xml"/><Relationship Id="rId80" Type="http://schemas.openxmlformats.org/officeDocument/2006/relationships/slide" Target="slides/slide60.xml"/><Relationship Id="rId85" Type="http://schemas.openxmlformats.org/officeDocument/2006/relationships/slide" Target="slides/slide6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slide" Target="slides/slide39.xml"/><Relationship Id="rId67" Type="http://schemas.openxmlformats.org/officeDocument/2006/relationships/slide" Target="slides/slide47.xml"/><Relationship Id="rId103"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slide" Target="slides/slide42.xml"/><Relationship Id="rId70" Type="http://schemas.openxmlformats.org/officeDocument/2006/relationships/slide" Target="slides/slide50.xml"/><Relationship Id="rId75" Type="http://schemas.openxmlformats.org/officeDocument/2006/relationships/slide" Target="slides/slide55.xml"/><Relationship Id="rId83" Type="http://schemas.openxmlformats.org/officeDocument/2006/relationships/slide" Target="slides/slide63.xml"/><Relationship Id="rId88" Type="http://schemas.openxmlformats.org/officeDocument/2006/relationships/slide" Target="slides/slide68.xml"/><Relationship Id="rId91" Type="http://schemas.openxmlformats.org/officeDocument/2006/relationships/slide" Target="slides/slide71.xml"/><Relationship Id="rId96" Type="http://schemas.openxmlformats.org/officeDocument/2006/relationships/slide" Target="slides/slide7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 Type="http://schemas.openxmlformats.org/officeDocument/2006/relationships/slideMaster" Target="slideMasters/slideMaster10.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slide" Target="slides/slide53.xml"/><Relationship Id="rId78" Type="http://schemas.openxmlformats.org/officeDocument/2006/relationships/slide" Target="slides/slide58.xml"/><Relationship Id="rId81" Type="http://schemas.openxmlformats.org/officeDocument/2006/relationships/slide" Target="slides/slide61.xml"/><Relationship Id="rId86" Type="http://schemas.openxmlformats.org/officeDocument/2006/relationships/slide" Target="slides/slide66.xml"/><Relationship Id="rId94" Type="http://schemas.openxmlformats.org/officeDocument/2006/relationships/slide" Target="slides/slide74.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61" Type="http://schemas.openxmlformats.org/officeDocument/2006/relationships/slide" Target="slides/slide41.xml"/><Relationship Id="rId82" Type="http://schemas.openxmlformats.org/officeDocument/2006/relationships/slide" Target="slides/slide6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commentAuthors" Target="commentAuthors.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1" Type="http://schemas.openxmlformats.org/officeDocument/2006/relationships/oleObject" Target="NULL"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2"/>
  <c:chart>
    <c:title>
      <c:tx>
        <c:rich>
          <a:bodyPr lIns="0" tIns="0" rIns="0" bIns="0"/>
          <a:lstStyle/>
          <a:p>
            <a:pPr marL="0" marR="0" indent="0" algn="ctr" defTabSz="914400" fontAlgn="auto" hangingPunct="1">
              <a:lnSpc>
                <a:spcPct val="100000"/>
              </a:lnSpc>
              <a:spcBef>
                <a:spcPts val="0"/>
              </a:spcBef>
              <a:spcAft>
                <a:spcPts val="0"/>
              </a:spcAft>
              <a:tabLst/>
              <a:defRPr sz="1400" b="0" i="0" u="none" strike="noStrike" kern="1200" spc="0" baseline="0">
                <a:solidFill>
                  <a:srgbClr val="595959"/>
                </a:solidFill>
                <a:latin typeface="Calibri"/>
              </a:defRPr>
            </a:pPr>
            <a:r>
              <a:rPr lang="en-US" sz="1400" b="0" i="0" u="none" strike="noStrike" kern="1200" cap="none" spc="0" baseline="0">
                <a:solidFill>
                  <a:srgbClr val="595959"/>
                </a:solidFill>
                <a:uFillTx/>
                <a:latin typeface="Calibri"/>
              </a:rPr>
              <a:t>Northern Michigan Homeless Population</a:t>
            </a:r>
          </a:p>
        </c:rich>
      </c:tx>
      <c:overlay val="0"/>
      <c:spPr>
        <a:noFill/>
        <a:ln>
          <a:noFill/>
        </a:ln>
      </c:spPr>
    </c:title>
    <c:autoTitleDeleted val="0"/>
    <c:plotArea>
      <c:layout/>
      <c:pieChart>
        <c:varyColors val="1"/>
        <c:ser>
          <c:idx val="0"/>
          <c:order val="0"/>
          <c:tx>
            <c:v>Series1</c:v>
          </c:tx>
          <c:dPt>
            <c:idx val="0"/>
            <c:bubble3D val="0"/>
            <c:spPr>
              <a:solidFill>
                <a:srgbClr val="4472C4"/>
              </a:solidFill>
              <a:ln w="19046">
                <a:solidFill>
                  <a:srgbClr val="FFFFFF"/>
                </a:solidFill>
                <a:prstDash val="solid"/>
              </a:ln>
            </c:spPr>
            <c:extLst>
              <c:ext xmlns:c16="http://schemas.microsoft.com/office/drawing/2014/chart" uri="{C3380CC4-5D6E-409C-BE32-E72D297353CC}">
                <c16:uniqueId val="{00000001-9B9B-4110-B661-1C2993459C15}"/>
              </c:ext>
            </c:extLst>
          </c:dPt>
          <c:dPt>
            <c:idx val="1"/>
            <c:bubble3D val="0"/>
            <c:spPr>
              <a:solidFill>
                <a:srgbClr val="ED7D31"/>
              </a:solidFill>
              <a:ln w="19046">
                <a:solidFill>
                  <a:srgbClr val="FFFFFF"/>
                </a:solidFill>
                <a:prstDash val="solid"/>
              </a:ln>
            </c:spPr>
            <c:extLst>
              <c:ext xmlns:c16="http://schemas.microsoft.com/office/drawing/2014/chart" uri="{C3380CC4-5D6E-409C-BE32-E72D297353CC}">
                <c16:uniqueId val="{00000002-9B9B-4110-B661-1C2993459C15}"/>
              </c:ext>
            </c:extLst>
          </c:dPt>
          <c:dPt>
            <c:idx val="2"/>
            <c:bubble3D val="0"/>
            <c:spPr>
              <a:solidFill>
                <a:srgbClr val="A5A5A5"/>
              </a:solidFill>
              <a:ln w="19046">
                <a:solidFill>
                  <a:srgbClr val="FFFFFF"/>
                </a:solidFill>
                <a:prstDash val="solid"/>
              </a:ln>
            </c:spPr>
            <c:extLst>
              <c:ext xmlns:c16="http://schemas.microsoft.com/office/drawing/2014/chart" uri="{C3380CC4-5D6E-409C-BE32-E72D297353CC}">
                <c16:uniqueId val="{00000003-9B9B-4110-B661-1C2993459C15}"/>
              </c:ext>
            </c:extLst>
          </c:dPt>
          <c:dLbls>
            <c:spPr>
              <a:noFill/>
              <a:ln>
                <a:noFill/>
              </a:ln>
              <a:effectLst/>
            </c:spPr>
            <c:txPr>
              <a:bodyPr lIns="0" tIns="0" rIns="0" bIns="0"/>
              <a:lstStyle/>
              <a:p>
                <a:pPr marL="0" marR="0" indent="0" algn="ctr" defTabSz="914400" fontAlgn="auto" hangingPunct="1">
                  <a:lnSpc>
                    <a:spcPct val="100000"/>
                  </a:lnSpc>
                  <a:spcBef>
                    <a:spcPts val="0"/>
                  </a:spcBef>
                  <a:spcAft>
                    <a:spcPts val="0"/>
                  </a:spcAft>
                  <a:tabLst/>
                  <a:defRPr sz="1200" b="1" i="0" u="none" strike="noStrike" kern="1200" baseline="0">
                    <a:solidFill>
                      <a:srgbClr val="404040"/>
                    </a:solidFill>
                    <a:latin typeface="Calibri"/>
                  </a:defRPr>
                </a:pPr>
                <a:endParaRPr lang="en-US"/>
              </a:p>
            </c:txPr>
            <c:showLegendKey val="0"/>
            <c:showVal val="0"/>
            <c:showCatName val="0"/>
            <c:showSerName val="0"/>
            <c:showPercent val="1"/>
            <c:showBubbleSize val="0"/>
            <c:separator>, </c:separator>
            <c:showLeaderLines val="1"/>
            <c:extLst>
              <c:ext xmlns:c15="http://schemas.microsoft.com/office/drawing/2012/chart" uri="{CE6537A1-D6FC-4f65-9D91-7224C49458BB}">
                <c15:spPr xmlns:c15="http://schemas.microsoft.com/office/drawing/2012/chart">
                  <a:prstGeom prst="rect">
                    <a:avLst/>
                  </a:prstGeom>
                </c15:spPr>
              </c:ext>
            </c:extLst>
          </c:dLbls>
          <c:cat>
            <c:strLit>
              <c:ptCount val="3"/>
              <c:pt idx="0">
                <c:v>Sheltered</c:v>
              </c:pt>
              <c:pt idx="1">
                <c:v>Unsheltered - Campers/Rough Sleepers</c:v>
              </c:pt>
              <c:pt idx="2">
                <c:v>Unsheltered - Vehicles</c:v>
              </c:pt>
            </c:strLit>
          </c:cat>
          <c:val>
            <c:numLit>
              <c:formatCode>General</c:formatCode>
              <c:ptCount val="3"/>
              <c:pt idx="0">
                <c:v>235</c:v>
              </c:pt>
              <c:pt idx="1">
                <c:v>20</c:v>
              </c:pt>
              <c:pt idx="2">
                <c:v>20</c:v>
              </c:pt>
            </c:numLit>
          </c:val>
          <c:extLst>
            <c:ext xmlns:c16="http://schemas.microsoft.com/office/drawing/2014/chart" uri="{C3380CC4-5D6E-409C-BE32-E72D297353CC}">
              <c16:uniqueId val="{00000000-9B9B-4110-B661-1C2993459C15}"/>
            </c:ext>
          </c:extLst>
        </c:ser>
        <c:ser>
          <c:idx val="1"/>
          <c:order val="1"/>
          <c:tx>
            <c:v>Series2</c:v>
          </c:tx>
          <c:dPt>
            <c:idx val="0"/>
            <c:bubble3D val="0"/>
            <c:spPr>
              <a:solidFill>
                <a:srgbClr val="4472C4"/>
              </a:solidFill>
              <a:ln w="19046">
                <a:solidFill>
                  <a:srgbClr val="FFFFFF"/>
                </a:solidFill>
                <a:prstDash val="solid"/>
              </a:ln>
            </c:spPr>
            <c:extLst>
              <c:ext xmlns:c16="http://schemas.microsoft.com/office/drawing/2014/chart" uri="{C3380CC4-5D6E-409C-BE32-E72D297353CC}">
                <c16:uniqueId val="{00000005-9B9B-4110-B661-1C2993459C15}"/>
              </c:ext>
            </c:extLst>
          </c:dPt>
          <c:dPt>
            <c:idx val="1"/>
            <c:bubble3D val="0"/>
            <c:spPr>
              <a:solidFill>
                <a:srgbClr val="ED7D31"/>
              </a:solidFill>
              <a:ln w="19046">
                <a:solidFill>
                  <a:srgbClr val="FFFFFF"/>
                </a:solidFill>
                <a:prstDash val="solid"/>
              </a:ln>
            </c:spPr>
            <c:extLst>
              <c:ext xmlns:c16="http://schemas.microsoft.com/office/drawing/2014/chart" uri="{C3380CC4-5D6E-409C-BE32-E72D297353CC}">
                <c16:uniqueId val="{00000006-9B9B-4110-B661-1C2993459C15}"/>
              </c:ext>
            </c:extLst>
          </c:dPt>
          <c:dPt>
            <c:idx val="2"/>
            <c:bubble3D val="0"/>
            <c:spPr>
              <a:solidFill>
                <a:srgbClr val="A5A5A5"/>
              </a:solidFill>
              <a:ln w="19046">
                <a:solidFill>
                  <a:srgbClr val="FFFFFF"/>
                </a:solidFill>
                <a:prstDash val="solid"/>
              </a:ln>
            </c:spPr>
            <c:extLst>
              <c:ext xmlns:c16="http://schemas.microsoft.com/office/drawing/2014/chart" uri="{C3380CC4-5D6E-409C-BE32-E72D297353CC}">
                <c16:uniqueId val="{00000007-9B9B-4110-B661-1C2993459C15}"/>
              </c:ext>
            </c:extLst>
          </c:dPt>
          <c:val>
            <c:numLit>
              <c:formatCode>General</c:formatCode>
              <c:ptCount val="3"/>
              <c:pt idx="0">
                <c:v>0.85</c:v>
              </c:pt>
              <c:pt idx="1">
                <c:v>7.4999999999999997E-2</c:v>
              </c:pt>
              <c:pt idx="2">
                <c:v>7.4999999999999997E-2</c:v>
              </c:pt>
            </c:numLit>
          </c:val>
          <c:extLst>
            <c:ext xmlns:c16="http://schemas.microsoft.com/office/drawing/2014/chart" uri="{C3380CC4-5D6E-409C-BE32-E72D297353CC}">
              <c16:uniqueId val="{00000004-9B9B-4110-B661-1C2993459C15}"/>
            </c:ext>
          </c:extLst>
        </c:ser>
        <c:dLbls>
          <c:showLegendKey val="0"/>
          <c:showVal val="0"/>
          <c:showCatName val="0"/>
          <c:showSerName val="0"/>
          <c:showPercent val="0"/>
          <c:showBubbleSize val="0"/>
          <c:showLeaderLines val="1"/>
        </c:dLbls>
        <c:firstSliceAng val="360"/>
      </c:pieChart>
      <c:spPr>
        <a:noFill/>
        <a:ln>
          <a:noFill/>
        </a:ln>
      </c:spPr>
    </c:plotArea>
    <c:legend>
      <c:legendPos val="r"/>
      <c:overlay val="0"/>
      <c:spPr>
        <a:noFill/>
        <a:ln>
          <a:noFill/>
        </a:ln>
      </c:spPr>
      <c:txPr>
        <a:bodyPr lIns="0" tIns="0" rIns="0" bIns="0"/>
        <a:lstStyle/>
        <a:p>
          <a:pPr marL="0" marR="0" indent="0" defTabSz="914400" fontAlgn="auto" hangingPunct="1">
            <a:lnSpc>
              <a:spcPct val="100000"/>
            </a:lnSpc>
            <a:spcBef>
              <a:spcPts val="0"/>
            </a:spcBef>
            <a:spcAft>
              <a:spcPts val="0"/>
            </a:spcAft>
            <a:tabLst/>
            <a:defRPr sz="1100" b="0" i="0" u="none" strike="noStrike" kern="1200" baseline="0">
              <a:solidFill>
                <a:srgbClr val="595959"/>
              </a:solidFill>
              <a:latin typeface="Calibri"/>
            </a:defRPr>
          </a:pPr>
          <a:endParaRPr lang="en-US"/>
        </a:p>
      </c:txPr>
    </c:legend>
    <c:plotVisOnly val="1"/>
    <c:dispBlanksAs val="gap"/>
    <c:showDLblsOverMax val="0"/>
  </c:chart>
  <c:spPr>
    <a:noFill/>
    <a:ln>
      <a:noFill/>
    </a:ln>
  </c:spPr>
  <c:txPr>
    <a:bodyPr lIns="0" tIns="0" rIns="0" bIns="0"/>
    <a:lstStyle/>
    <a:p>
      <a:pPr marL="0" marR="0" indent="0" defTabSz="914400" fontAlgn="auto" hangingPunct="1">
        <a:lnSpc>
          <a:spcPct val="100000"/>
        </a:lnSpc>
        <a:spcBef>
          <a:spcPts val="0"/>
        </a:spcBef>
        <a:spcAft>
          <a:spcPts val="0"/>
        </a:spcAft>
        <a:tabLst/>
        <a:defRPr lang="en-US" sz="900" b="0" i="0" u="none" strike="noStrike" kern="1200" baseline="0">
          <a:solidFill>
            <a:srgbClr val="000000"/>
          </a:solidFill>
          <a:latin typeface="Calibri"/>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A1DA48B-3F20-4596-8321-6A8D319B1933}" type="datetimeFigureOut">
              <a:rPr lang="en-US" smtClean="0"/>
              <a:t>4/6/22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88235F2-02E7-4001-A8F0-0124FFE8DA7B}" type="slidenum">
              <a:rPr lang="en-US" smtClean="0"/>
              <a:t>‹#›</a:t>
            </a:fld>
            <a:endParaRPr lang="en-US"/>
          </a:p>
        </p:txBody>
      </p:sp>
    </p:spTree>
    <p:extLst>
      <p:ext uri="{BB962C8B-B14F-4D97-AF65-F5344CB8AC3E}">
        <p14:creationId xmlns:p14="http://schemas.microsoft.com/office/powerpoint/2010/main" val="3592265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Houses come in many different sizes and shapes . Some of them are grand structures such as this one  others are more modest. But all of them give us a place to call home.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83465-1F86-4B91-9AF7-99B88ABEF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7851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ability to rest, relax and rejuvenate is replaced with your ongoing attempts to survive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83465-1F86-4B91-9AF7-99B88ABEF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2224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 human needs like a clean water supply are difficult to obtain.  Everybody needs water. With lack of clean, running water part of your day has to be trying to find enough water to survive.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83465-1F86-4B91-9AF7-99B88ABEF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6572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new bathroom facility is not the master bath remodel that you were dreaming about.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83465-1F86-4B91-9AF7-99B88ABEF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67229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your tent does not have electricity so all those devices you have become dependent upon like your phone and coffee maker are useless</a:t>
            </a:r>
          </a:p>
          <a:p>
            <a:r>
              <a:rPr lang="en-US" dirty="0"/>
              <a:t>I have had patients tell me they have had to sneak up to the outside of buildings to try to charge their phones as night</a:t>
            </a:r>
          </a:p>
          <a:p>
            <a:r>
              <a:rPr lang="en-US" dirty="0"/>
              <a:t>Without a phone or an address, it is hard to arrange reliable contact with people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83465-1F86-4B91-9AF7-99B88ABEF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307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are homeless you need to fight for basic life necessities- food and water, shelter and adequate clothing</a:t>
            </a:r>
          </a:p>
          <a:p>
            <a:r>
              <a:rPr lang="en-US" dirty="0"/>
              <a:t>This would be a struggle for any of us and it could be any of us</a:t>
            </a:r>
          </a:p>
          <a:p>
            <a:r>
              <a:rPr lang="en-US" dirty="0"/>
              <a:t>It can happen to you, your loved ones, or your neighbor</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83465-1F86-4B91-9AF7-99B88ABEF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0282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imagine if you are not the posterchild for health</a:t>
            </a:r>
          </a:p>
          <a:p>
            <a:r>
              <a:rPr lang="en-US" dirty="0"/>
              <a:t>Battling homelessness and physical or mental illness can be a massive struggle</a:t>
            </a:r>
          </a:p>
          <a:p>
            <a:r>
              <a:rPr lang="en-US" dirty="0"/>
              <a:t>Living on the street accelerates the aging process rapidly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83465-1F86-4B91-9AF7-99B88ABEF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19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C26CE3-71B6-4614-9B74-919E6ADA487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2B1A3D35-BFD4-4D16-944D-5D503187D742}"/>
              </a:ext>
            </a:extLst>
          </p:cNvPr>
          <p:cNvSpPr txBox="1">
            <a:spLocks noGrp="1"/>
          </p:cNvSpPr>
          <p:nvPr>
            <p:ph type="body" sz="quarter" idx="1"/>
          </p:nvPr>
        </p:nvSpPr>
        <p:spPr/>
        <p:txBody>
          <a:bodyPr/>
          <a:lstStyle/>
          <a:p>
            <a:pPr lvl="0"/>
            <a:endParaRPr lang="en-US" dirty="0"/>
          </a:p>
          <a:p>
            <a:pPr lvl="0"/>
            <a:r>
              <a:rPr lang="en-US" dirty="0"/>
              <a:t>The extent of the problem of homelessness is staggering</a:t>
            </a:r>
          </a:p>
          <a:p>
            <a:pPr lvl="0"/>
            <a:r>
              <a:rPr lang="en-US" dirty="0"/>
              <a:t>In the US alone over ½ million people are homeless and we have not made much progress in this in the past 15 years with us seeing an </a:t>
            </a:r>
            <a:r>
              <a:rPr lang="en-US" dirty="0" err="1"/>
              <a:t>upkick</a:t>
            </a:r>
            <a:r>
              <a:rPr lang="en-US" dirty="0"/>
              <a:t> in the sheltered and unsheltered populations over the past 3 years</a:t>
            </a:r>
          </a:p>
          <a:p>
            <a:pPr lvl="0"/>
            <a:endParaRPr lang="en-US" dirty="0"/>
          </a:p>
          <a:p>
            <a:pPr lvl="0"/>
            <a:endParaRPr lang="en-US" dirty="0"/>
          </a:p>
          <a:p>
            <a:pPr lvl="0"/>
            <a:endParaRPr lang="en-US" dirty="0"/>
          </a:p>
          <a:p>
            <a:pPr lvl="0"/>
            <a:endParaRPr lang="en-US" dirty="0"/>
          </a:p>
          <a:p>
            <a:pPr lvl="0"/>
            <a:endParaRPr lang="en-US" dirty="0"/>
          </a:p>
          <a:p>
            <a:pPr lvl="0"/>
            <a:r>
              <a:rPr lang="en-US" dirty="0"/>
              <a:t>-</a:t>
            </a:r>
            <a:r>
              <a:rPr lang="en-US" sz="1200" b="0" i="0" u="none" strike="noStrike" kern="1200" cap="none" spc="0" baseline="0" dirty="0">
                <a:solidFill>
                  <a:srgbClr val="000000"/>
                </a:solidFill>
                <a:uFillTx/>
                <a:latin typeface="Calibri"/>
              </a:rPr>
              <a:t>Unduplicated single night estimates of both sheltered and unsheltered homeless populations. The one-night counts are conducted by CoCs nationwide and occur during the last week in January of each year.</a:t>
            </a:r>
            <a:endParaRPr lang="en-US" dirty="0"/>
          </a:p>
          <a:p>
            <a:pPr lvl="0"/>
            <a:endParaRPr lang="en-US" dirty="0"/>
          </a:p>
          <a:p>
            <a:pPr lvl="0"/>
            <a:r>
              <a:rPr lang="en-US" dirty="0"/>
              <a:t>-Continuums of Care (CoC) are local planning bodies responsible for coordinating the full range of homelessness services in a geographic area, which may cover a city, county, metropolitan area, or an entire state.</a:t>
            </a:r>
          </a:p>
          <a:p>
            <a:pPr lvl="0"/>
            <a:endParaRPr lang="en-US" dirty="0"/>
          </a:p>
          <a:p>
            <a:pPr lvl="0"/>
            <a:endParaRPr lang="en-US" dirty="0">
              <a:cs typeface="Calibri"/>
            </a:endParaRPr>
          </a:p>
          <a:p>
            <a:pPr lvl="0"/>
            <a:r>
              <a:rPr lang="en-US" dirty="0"/>
              <a:t>-While increases were reported among both sheltered and unsheltered populations, </a:t>
            </a:r>
            <a:r>
              <a:rPr lang="en-US" u="sng" dirty="0"/>
              <a:t>the sizable increase in the number of unsheltered people with chronic patterns of homelessness (21%) was the key driver. </a:t>
            </a:r>
            <a:endParaRPr lang="en-US" u="sng" dirty="0">
              <a:cs typeface="Calibri"/>
            </a:endParaRPr>
          </a:p>
          <a:p>
            <a:pPr lvl="0"/>
            <a:endParaRPr lang="en-US" dirty="0"/>
          </a:p>
          <a:p>
            <a:pPr lvl="0"/>
            <a:r>
              <a:rPr lang="en-US" dirty="0"/>
              <a:t>-The number of individuals with chronic patterns of homelessness increased by fifteen percent between 2019 and 2020. </a:t>
            </a:r>
          </a:p>
          <a:p>
            <a:pPr lvl="0"/>
            <a:endParaRPr lang="en-US" dirty="0">
              <a:cs typeface="Calibri"/>
            </a:endParaRPr>
          </a:p>
          <a:p>
            <a:pPr lvl="0"/>
            <a:r>
              <a:rPr lang="en-US" dirty="0">
                <a:cs typeface="Calibri"/>
              </a:rPr>
              <a:t>CoC MI-512 Grand Traverse, Antrim, Leelanau Counties (includes Kalkaska and Benzie)</a:t>
            </a:r>
          </a:p>
          <a:p>
            <a:pPr lvl="0"/>
            <a:endParaRPr lang="en-US" dirty="0">
              <a:cs typeface="Calibri"/>
            </a:endParaRPr>
          </a:p>
          <a:p>
            <a:pPr lvl="0"/>
            <a:r>
              <a:rPr lang="en-US" dirty="0">
                <a:cs typeface="Calibri"/>
              </a:rPr>
              <a:t>CUE YOURSELF TO LOOK AT THE CAMERA</a:t>
            </a:r>
          </a:p>
          <a:p>
            <a:pPr lvl="0"/>
            <a:endParaRPr lang="en-US" dirty="0">
              <a:cs typeface="Calibri"/>
            </a:endParaRPr>
          </a:p>
        </p:txBody>
      </p:sp>
      <p:sp>
        <p:nvSpPr>
          <p:cNvPr id="4" name="Slide Number Placeholder 3">
            <a:extLst>
              <a:ext uri="{FF2B5EF4-FFF2-40B4-BE49-F238E27FC236}">
                <a16:creationId xmlns:a16="http://schemas.microsoft.com/office/drawing/2014/main" id="{31FE7652-0253-4AC7-AF39-F9967B553C01}"/>
              </a:ext>
            </a:extLst>
          </p:cNvPr>
          <p:cNvSpPr txBox="1">
            <a:spLocks noGrp="1"/>
          </p:cNvSpPr>
          <p:nvPr>
            <p:ph type="sldNum" sz="quarter" idx="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7D1240-0EC2-421C-98CC-8FBEC0CE5DEF}"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35874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The US Department of Housing and Urban Development reported that in 2020 8,638 people experienced homelessness in Michigan on any given night</a:t>
            </a:r>
          </a:p>
          <a:p>
            <a:pPr lvl="0"/>
            <a:r>
              <a:rPr lang="en-US" dirty="0"/>
              <a:t>Over 1000 were family households</a:t>
            </a:r>
          </a:p>
          <a:p>
            <a:pPr lvl="0"/>
            <a:r>
              <a:rPr lang="en-US" dirty="0"/>
              <a:t>Over 600 were veterans</a:t>
            </a:r>
          </a:p>
          <a:p>
            <a:pPr lvl="0"/>
            <a:r>
              <a:rPr lang="en-US" dirty="0"/>
              <a:t>Over 1100 were chronically homeless</a:t>
            </a:r>
          </a:p>
          <a:p>
            <a:pPr lvl="0"/>
            <a:endParaRPr lang="en-US" dirty="0"/>
          </a:p>
          <a:p>
            <a:r>
              <a:rPr lang="en-US" dirty="0"/>
              <a:t>This even effects our kids.  During the 2019-2020 school year there were nearly 35,000 students in Michigan alone that experienced homelessness during the school year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83465-1F86-4B91-9AF7-99B88ABEF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64776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BD9BF2-E497-4E05-BF23-07B48C1B159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DEC0D26-D0A7-4B6C-A9C1-28783A1FD817}"/>
              </a:ext>
            </a:extLst>
          </p:cNvPr>
          <p:cNvSpPr txBox="1">
            <a:spLocks noGrp="1"/>
          </p:cNvSpPr>
          <p:nvPr>
            <p:ph type="body" sz="quarter" idx="1"/>
          </p:nvPr>
        </p:nvSpPr>
        <p:spPr/>
        <p:txBody>
          <a:bodyPr/>
          <a:lstStyle/>
          <a:p>
            <a:pPr lvl="0"/>
            <a:r>
              <a:rPr lang="en-US" dirty="0">
                <a:cs typeface="Calibri"/>
              </a:rPr>
              <a:t>With our current best data In our Northern Michigan 5 county region we now have nearly 300 people who are homeless</a:t>
            </a:r>
          </a:p>
          <a:p>
            <a:pPr lvl="0"/>
            <a:r>
              <a:rPr lang="en-US" dirty="0">
                <a:cs typeface="Calibri"/>
              </a:rPr>
              <a:t>That means we have 12 full elementary classrooms worth of people that do not have a place to lay their head down at night</a:t>
            </a:r>
          </a:p>
          <a:p>
            <a:pPr lvl="0"/>
            <a:r>
              <a:rPr lang="en-US" dirty="0">
                <a:cs typeface="Calibri"/>
              </a:rPr>
              <a:t>Many of these people end up sleeping at Safe Harbor or Good Will Inn during the winter though others are sleeping in their tents or vehicles even during the winter. I took care of a woman this winter whose landlord died and the new landlord raised the rent so high that even though she and her husband were working in fast food restaurants they could not pay the rent and had to move out.  They were living in a tent- even when the temperatures were 10 below zero which made it even harder for her to get better when she contracted covid.</a:t>
            </a:r>
          </a:p>
          <a:p>
            <a:pPr lvl="0"/>
            <a:endParaRPr lang="en-US" dirty="0">
              <a:cs typeface="Calibri"/>
            </a:endParaRPr>
          </a:p>
          <a:p>
            <a:pPr lvl="0"/>
            <a:endParaRPr lang="en-US" dirty="0">
              <a:cs typeface="Calibri"/>
            </a:endParaRPr>
          </a:p>
          <a:p>
            <a:pPr lvl="0"/>
            <a:endParaRPr lang="en-US" dirty="0">
              <a:cs typeface="Calibri"/>
            </a:endParaRPr>
          </a:p>
          <a:p>
            <a:pPr lvl="0"/>
            <a:endParaRPr lang="en-US" dirty="0">
              <a:cs typeface="Calibri"/>
            </a:endParaRPr>
          </a:p>
          <a:p>
            <a:pPr lvl="0"/>
            <a:r>
              <a:rPr lang="en-US" dirty="0">
                <a:cs typeface="Calibri"/>
              </a:rPr>
              <a:t>Data from Ryan Hannon – Goodwill Northern Michigan Community Engagement Officer</a:t>
            </a:r>
          </a:p>
          <a:p>
            <a:pPr lvl="0"/>
            <a:r>
              <a:rPr lang="en-US" dirty="0"/>
              <a:t>PIT count: Official numbers do not come out until May from 2022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CoC MI-512 Grand Traverse, Antrim, Leelanau Counties (includes Kalkaska and Benzie)</a:t>
            </a:r>
          </a:p>
          <a:p>
            <a:pPr lvl="0"/>
            <a:endParaRPr lang="en-US" dirty="0">
              <a:cs typeface="Calibri"/>
            </a:endParaRPr>
          </a:p>
          <a:p>
            <a:pPr lvl="0"/>
            <a:endParaRPr lang="en-US" dirty="0"/>
          </a:p>
          <a:p>
            <a:pPr lvl="0"/>
            <a:r>
              <a:rPr lang="en-US" dirty="0"/>
              <a:t>235 sheltered</a:t>
            </a:r>
          </a:p>
          <a:p>
            <a:pPr marL="171450" lvl="0" indent="-171450">
              <a:lnSpc>
                <a:spcPct val="90000"/>
              </a:lnSpc>
              <a:spcBef>
                <a:spcPts val="1000"/>
              </a:spcBef>
              <a:buSzPct val="100000"/>
              <a:buFont typeface="Arial"/>
              <a:buChar char="•"/>
            </a:pPr>
            <a:r>
              <a:rPr lang="en-US" dirty="0"/>
              <a:t>HIMS: 275 open cases in the 5-county region (including sheltered and </a:t>
            </a:r>
            <a:r>
              <a:rPr lang="en-US" dirty="0" err="1"/>
              <a:t>nonsheltered</a:t>
            </a:r>
            <a:r>
              <a:rPr lang="en-US" dirty="0"/>
              <a:t>)</a:t>
            </a:r>
            <a:endParaRPr lang="en-US" dirty="0">
              <a:cs typeface="Calibri"/>
            </a:endParaRPr>
          </a:p>
          <a:p>
            <a:pPr marL="171450" lvl="0" indent="-171450">
              <a:lnSpc>
                <a:spcPct val="90000"/>
              </a:lnSpc>
              <a:spcBef>
                <a:spcPts val="1000"/>
              </a:spcBef>
              <a:buSzPct val="100000"/>
              <a:buFont typeface="Arial"/>
              <a:buChar char="•"/>
            </a:pPr>
            <a:r>
              <a:rPr lang="en-US" dirty="0" err="1"/>
              <a:t>Nonsheltered</a:t>
            </a:r>
            <a:r>
              <a:rPr lang="en-US" dirty="0"/>
              <a:t> varies nightly (roughly 20 people stay – campers/rough sleepers (business entrances), which does not include people in cars – cars (roughly 20))</a:t>
            </a:r>
          </a:p>
        </p:txBody>
      </p:sp>
      <p:sp>
        <p:nvSpPr>
          <p:cNvPr id="4" name="Slide Number Placeholder 3">
            <a:extLst>
              <a:ext uri="{FF2B5EF4-FFF2-40B4-BE49-F238E27FC236}">
                <a16:creationId xmlns:a16="http://schemas.microsoft.com/office/drawing/2014/main" id="{668AD509-7F67-4069-972C-6C85F0DF04F3}"/>
              </a:ext>
            </a:extLst>
          </p:cNvPr>
          <p:cNvSpPr txBox="1">
            <a:spLocks noGrp="1"/>
          </p:cNvSpPr>
          <p:nvPr>
            <p:ph type="sldNum" sz="quarter" idx="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3A57F1-A9D7-47E8-9861-01EB5107CE88}"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3968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that being homeless puts people at increased risk of illness and reduces your life expectancy by about 30 years</a:t>
            </a:r>
          </a:p>
          <a:p>
            <a:r>
              <a:rPr lang="en-US" dirty="0"/>
              <a:t>Just being homeless independently increases your risk of dying between 5 and 10 fold</a:t>
            </a:r>
          </a:p>
          <a:p>
            <a:endParaRPr lang="en-US" dirty="0"/>
          </a:p>
          <a:p>
            <a:r>
              <a:rPr lang="en-US" dirty="0"/>
              <a:t>For the past two years our team of family physicians from Munson Family Practice have joined others in caring for our homeless patients in their own environment.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83465-1F86-4B91-9AF7-99B88ABEF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6967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homes are physical signs of our security and protection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83465-1F86-4B91-9AF7-99B88ABEF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23726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this is in one of our shelters</a:t>
            </a:r>
          </a:p>
          <a:p>
            <a:r>
              <a:rPr lang="en-US" dirty="0"/>
              <a:t>We have been seeing patients at Safe Harbor and Good Will Inn</a:t>
            </a:r>
          </a:p>
          <a:p>
            <a:r>
              <a:rPr lang="en-US" dirty="0"/>
              <a:t>We have also seen patients on Friday mornings at Central Methodist Church where they offer a free breakfast to people in need Monday to Friday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83465-1F86-4B91-9AF7-99B88ABEF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40550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Othertimes</a:t>
            </a:r>
            <a:r>
              <a:rPr lang="en-US" dirty="0"/>
              <a:t>, it means we bring our medical services to the woods</a:t>
            </a:r>
          </a:p>
          <a:p>
            <a:r>
              <a:rPr lang="en-US" dirty="0"/>
              <a:t>Here we are visiting “The Pines” a homeless camp</a:t>
            </a:r>
          </a:p>
          <a:p>
            <a:r>
              <a:rPr lang="en-US" dirty="0"/>
              <a:t>The camp is located right next to the hospital bringing a stark contrast between the state of the art medicine being done in Munson Medical Center to the frontier medicine being done at the camp site.  Our resident teams travel yearly to Kenya to provide care for our African friends. Many of the same problems that we see in Kenya due to lack of adequate food and shelter we encounter here in the Traverse City woods.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83465-1F86-4B91-9AF7-99B88ABEF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95751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Being able to see our homeless patients in their own environment has been wonderful for the patients and educational for our residents.</a:t>
            </a:r>
          </a:p>
          <a:p>
            <a:r>
              <a:rPr lang="en-US" dirty="0"/>
              <a:t>Developing trust with patients is paramount to any effective relationship.</a:t>
            </a:r>
          </a:p>
          <a:p>
            <a:r>
              <a:rPr lang="en-US" dirty="0"/>
              <a:t>Often our homeless patients have been marginalized and lost trust in the system.</a:t>
            </a:r>
          </a:p>
          <a:p>
            <a:r>
              <a:rPr lang="en-US" dirty="0"/>
              <a:t>This outreach is working to build the trust with not only individuals but our homeless community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83465-1F86-4B91-9AF7-99B88ABEF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53765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excited about the recent addition of a mobile medical unit which will greatly expand the services we can offer to the homeless in our region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will allow us to provide additional in the field services to homeless patients in more remote areas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83465-1F86-4B91-9AF7-99B88ABEF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93506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best fix for homelessness is homes</a:t>
            </a:r>
          </a:p>
          <a:p>
            <a:r>
              <a:rPr lang="en-US" dirty="0"/>
              <a:t>Unfortunately, affordable housing is scarce</a:t>
            </a:r>
          </a:p>
          <a:p>
            <a:endParaRPr lang="en-US" dirty="0"/>
          </a:p>
          <a:p>
            <a:r>
              <a:rPr lang="en-US" dirty="0"/>
              <a:t> Results of recent survey conducted by the CHIR of nearly 1000 residents of NW Michigan and nearly 200 providers was released in January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60% of providers  and 45% of residents surveyed identified safe and affordable housing as the top factor for a thriving community.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1/3 of providers and 40% of residents identified lack of safe and affordable housing as the top issue, out of 35 issues,  impacting their patients/clients.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such an important problem identified it is worrisome that  over ½ of providers surveyed responded that there was a lack of housing resources in their communities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estimated that we need an additional 4000 affordable housing units in our area to provide enough housing to meet the needs of our working poor, low and no income neighbors.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83465-1F86-4B91-9AF7-99B88ABEF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0762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our community the Median Value of Owner Occupied Homes $165,000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Whereas the Median Household Income* $55,000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Nearly ¼ of homeowners spend at least 35% of their income on housing, exceeding the recommending max of 28%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Lack of affordable housing next to employment opportunities means our teachers, hospital workers, city employees can’t find affordable housing here and so are moving to other communities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many signs up around town looking for workers, but people can’t afford to work and live in the same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 we are blessed to hear from several panelist that will teach us more on the effects of homelessness. How homelessness effects our health and our health systems. What being homeless does to our self-confidence and self worth. Finally, our panelist will address what is being done at a local and state level to improve our access to affordable housing and will let us know how you can contribute to helping end homelessness. Thank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83465-1F86-4B91-9AF7-99B88ABEF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95366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84B97E-AFA0-4DDD-8312-AED4108A40C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F6C5E49-A812-4E5A-A3EB-136A3F794E44}"/>
              </a:ext>
            </a:extLst>
          </p:cNvPr>
          <p:cNvSpPr txBox="1">
            <a:spLocks noGrp="1"/>
          </p:cNvSpPr>
          <p:nvPr>
            <p:ph type="body" sz="quarter" idx="1"/>
          </p:nvPr>
        </p:nvSpPr>
        <p:spPr/>
        <p:txBody>
          <a:bodyPr/>
          <a:lstStyle/>
          <a:p>
            <a:pPr lvl="0"/>
            <a:endParaRPr lang="en-US" i="1" dirty="0">
              <a:cs typeface="Calibri"/>
            </a:endParaRPr>
          </a:p>
        </p:txBody>
      </p:sp>
      <p:sp>
        <p:nvSpPr>
          <p:cNvPr id="4" name="Slide Number Placeholder 3">
            <a:extLst>
              <a:ext uri="{FF2B5EF4-FFF2-40B4-BE49-F238E27FC236}">
                <a16:creationId xmlns:a16="http://schemas.microsoft.com/office/drawing/2014/main" id="{8AA8EB76-DA96-4848-8759-9C9D3511806D}"/>
              </a:ext>
            </a:extLst>
          </p:cNvPr>
          <p:cNvSpPr txBox="1">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EAD7E-2B1E-4A7F-87F7-ACFA7F794699}"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38375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45E5D1-8231-4B22-95F1-5D2F9AD2D81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0F80AB2-64EE-46CC-95CA-4EEB788AC327}"/>
              </a:ext>
            </a:extLst>
          </p:cNvPr>
          <p:cNvSpPr txBox="1">
            <a:spLocks noGrp="1"/>
          </p:cNvSpPr>
          <p:nvPr>
            <p:ph type="body" sz="quarter" idx="1"/>
          </p:nvPr>
        </p:nvSpPr>
        <p:spPr/>
        <p:txBody>
          <a:bodyPr/>
          <a:lstStyle/>
          <a:p>
            <a:pPr lvl="0"/>
            <a:r>
              <a:rPr lang="en-US" dirty="0">
                <a:cs typeface="Calibri"/>
              </a:rPr>
              <a:t>Justice in Mental Health Organization (JIMHO)</a:t>
            </a:r>
          </a:p>
          <a:p>
            <a:pPr lvl="0"/>
            <a:r>
              <a:rPr lang="en-US" dirty="0">
                <a:cs typeface="Calibri"/>
              </a:rPr>
              <a:t>OMT Tables</a:t>
            </a:r>
          </a:p>
          <a:p>
            <a:pPr lvl="0"/>
            <a:r>
              <a:rPr lang="en-US" dirty="0">
                <a:cs typeface="Calibri"/>
              </a:rPr>
              <a:t>Oversight by Attending physicians</a:t>
            </a:r>
          </a:p>
          <a:p>
            <a:pPr lvl="0"/>
            <a:r>
              <a:rPr lang="en-US" dirty="0">
                <a:cs typeface="Calibri"/>
              </a:rPr>
              <a:t>Hepatitis A outbreak – spearheaded vaccination drive at JIMHO with donated vaccinations from health department</a:t>
            </a:r>
          </a:p>
          <a:p>
            <a:pPr lvl="0"/>
            <a:endParaRPr lang="en-US" dirty="0">
              <a:cs typeface="Calibri"/>
            </a:endParaRPr>
          </a:p>
          <a:p>
            <a:pPr lvl="0"/>
            <a:endParaRPr lang="en-US" dirty="0">
              <a:cs typeface="Calibri"/>
            </a:endParaRPr>
          </a:p>
        </p:txBody>
      </p:sp>
      <p:sp>
        <p:nvSpPr>
          <p:cNvPr id="4" name="Slide Number Placeholder 3">
            <a:extLst>
              <a:ext uri="{FF2B5EF4-FFF2-40B4-BE49-F238E27FC236}">
                <a16:creationId xmlns:a16="http://schemas.microsoft.com/office/drawing/2014/main" id="{27265323-4E3F-49D7-B744-996DA14DE532}"/>
              </a:ext>
            </a:extLst>
          </p:cNvPr>
          <p:cNvSpPr txBox="1">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1AC525-7DA4-480B-9565-953E7A58ACAD}"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39605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delve into the statistics, I wanted to share some personal experiences from working in this field.</a:t>
            </a:r>
          </a:p>
          <a:p>
            <a:endParaRPr lang="en-US" dirty="0"/>
          </a:p>
          <a:p>
            <a:r>
              <a:rPr lang="en-US" dirty="0"/>
              <a:t>Let’s start with a patient with Diabetes, who requires insulin for their care.</a:t>
            </a:r>
          </a:p>
          <a:p>
            <a:endParaRPr lang="en-US" dirty="0"/>
          </a:p>
          <a:p>
            <a:r>
              <a:rPr lang="en-US" sz="1200" b="0" i="0" kern="1200" dirty="0">
                <a:solidFill>
                  <a:schemeClr val="tx1"/>
                </a:solidFill>
                <a:effectLst/>
                <a:latin typeface="+mn-lt"/>
                <a:ea typeface="+mn-ea"/>
                <a:cs typeface="+mn-cs"/>
              </a:rPr>
              <a:t>According to the product labels from all three U.S. insulin manufacturers, </a:t>
            </a:r>
            <a:r>
              <a:rPr lang="en-US" sz="1200" b="1" i="0" kern="1200" dirty="0">
                <a:solidFill>
                  <a:schemeClr val="tx1"/>
                </a:solidFill>
                <a:effectLst/>
                <a:latin typeface="+mn-lt"/>
                <a:ea typeface="+mn-ea"/>
                <a:cs typeface="+mn-cs"/>
              </a:rPr>
              <a:t>it is recommended that insulin be stored in a refrigerator at approximately 36°F to 46°F</a:t>
            </a:r>
            <a:r>
              <a:rPr lang="en-US" sz="1200" b="0" i="0" kern="1200" dirty="0">
                <a:solidFill>
                  <a:schemeClr val="tx1"/>
                </a:solidFill>
                <a:effectLst/>
                <a:latin typeface="+mn-lt"/>
                <a:ea typeface="+mn-ea"/>
                <a:cs typeface="+mn-cs"/>
              </a:rPr>
              <a:t>. If you are using ice, avoid freezing the insulin. Do not use insulin that has been frozen.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Now, what do you do if you are living in an unsheltered location and need to take your insulin to survive/decrease vascular complications, prevent further damage for your heart, eyes, kidneys, nerves?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One patient established care with me a few weeks ago – Their blood sugar was &gt;400 on their CGM at all times – could not take his insulin because they were living in their car and could not take their insulin if it was frozen.  </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6466C2-47BB-344B-9252-5B1C0672E2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9554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People experiencing extreme poverty and homelessness often suffer from foot problems caused by ill-fitting or worn out shoes, wet shoes, shelter showers shared by hundreds and often teeming with contagious skin diseases, abscesses and infections, long hours spent selling papers and standing in lines and, finally, the need to walk miles every day for survival, often shouldering a heavy pack.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6466C2-47BB-344B-9252-5B1C0672E2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3292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represent a place where we are safe, comfortable and can relax</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83465-1F86-4B91-9AF7-99B88ABEF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45095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6466C2-47BB-344B-9252-5B1C0672E2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35929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1EDF92-7122-42E9-9325-5804BDC9E700}"/>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00D7755D-99BC-41F1-ACCE-BBE6B59FF602}"/>
              </a:ext>
            </a:extLst>
          </p:cNvPr>
          <p:cNvSpPr txBox="1">
            <a:spLocks noGrp="1"/>
          </p:cNvSpPr>
          <p:nvPr>
            <p:ph type="body" sz="quarter" idx="1"/>
          </p:nvPr>
        </p:nvSpPr>
        <p:spPr/>
        <p:txBody>
          <a:bodyPr/>
          <a:lstStyle/>
          <a:p>
            <a:pPr lvl="0"/>
            <a:r>
              <a:rPr lang="en-US" dirty="0">
                <a:cs typeface="Calibri"/>
              </a:rPr>
              <a:t>Homelessness public health </a:t>
            </a:r>
            <a:r>
              <a:rPr lang="en-US" dirty="0" err="1">
                <a:cs typeface="Calibri"/>
              </a:rPr>
              <a:t>crisi</a:t>
            </a:r>
            <a:endParaRPr lang="en-US" dirty="0">
              <a:cs typeface="Calibri"/>
            </a:endParaRPr>
          </a:p>
          <a:p>
            <a:pPr lvl="0"/>
            <a:endParaRPr lang="en-US" dirty="0">
              <a:cs typeface="Calibri"/>
            </a:endParaRPr>
          </a:p>
          <a:p>
            <a:pPr lvl="0"/>
            <a:r>
              <a:rPr lang="en-US" dirty="0">
                <a:cs typeface="Calibri"/>
              </a:rPr>
              <a:t>1) Life expectancy is 48 – average US for general population is 78. Thirty years off your life</a:t>
            </a:r>
          </a:p>
          <a:p>
            <a:pPr lvl="0"/>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2) Morbidity – Increased rates of DM, HTN, HIV, hepatitis C, depression and substance use disorders</a:t>
            </a:r>
            <a:endParaRPr lang="en-US" dirty="0"/>
          </a:p>
          <a:p>
            <a:pPr lvl="0"/>
            <a:r>
              <a:rPr lang="en-US" dirty="0">
                <a:cs typeface="Calibri"/>
              </a:rPr>
              <a:t>Incidence of chronic disease increased (roughly 2x, but HIV and Hep C and substance use disorders is even more disproportionate) </a:t>
            </a:r>
          </a:p>
          <a:p>
            <a:pPr lvl="0"/>
            <a:r>
              <a:rPr lang="en-US" dirty="0">
                <a:cs typeface="Calibri"/>
              </a:rPr>
              <a:t>Morbidity </a:t>
            </a:r>
          </a:p>
          <a:p>
            <a:pPr lvl="0"/>
            <a:r>
              <a:rPr lang="en-US" dirty="0">
                <a:cs typeface="Calibri"/>
              </a:rPr>
              <a:t>DM (18 vs 9)</a:t>
            </a:r>
          </a:p>
          <a:p>
            <a:pPr lvl="0"/>
            <a:r>
              <a:rPr lang="en-US" dirty="0">
                <a:cs typeface="Calibri"/>
              </a:rPr>
              <a:t>HTN 50 % vs 29%</a:t>
            </a:r>
          </a:p>
          <a:p>
            <a:pPr lvl="0"/>
            <a:r>
              <a:rPr lang="en-US" dirty="0">
                <a:cs typeface="Calibri"/>
              </a:rPr>
              <a:t>HIV 20% vs 1%</a:t>
            </a:r>
          </a:p>
          <a:p>
            <a:pPr lvl="0"/>
            <a:r>
              <a:rPr lang="en-US" dirty="0">
                <a:cs typeface="Calibri"/>
              </a:rPr>
              <a:t>Hepatitis C 36% vs 1%</a:t>
            </a:r>
          </a:p>
          <a:p>
            <a:pPr lvl="0"/>
            <a:r>
              <a:rPr lang="en-US" dirty="0">
                <a:cs typeface="Calibri"/>
              </a:rPr>
              <a:t>Depression 49 % vs 8%</a:t>
            </a:r>
          </a:p>
          <a:p>
            <a:pPr lvl="0"/>
            <a:r>
              <a:rPr lang="en-US" dirty="0">
                <a:cs typeface="Calibri"/>
              </a:rPr>
              <a:t>Substance Use disorders 58% vs 16%</a:t>
            </a:r>
          </a:p>
          <a:p>
            <a:pPr lvl="0"/>
            <a:r>
              <a:rPr lang="en-US" dirty="0">
                <a:cs typeface="Calibri"/>
              </a:rPr>
              <a:t>-Break this down – Inability to have access to healthy food options – focus on cheap/durable/does not require cooking = processed/sugary foods</a:t>
            </a:r>
          </a:p>
          <a:p>
            <a:pPr lvl="0"/>
            <a:endParaRPr lang="en-US" dirty="0">
              <a:cs typeface="Calibri"/>
            </a:endParaRPr>
          </a:p>
          <a:p>
            <a:pPr lvl="0"/>
            <a:r>
              <a:rPr lang="en-US" dirty="0">
                <a:cs typeface="Calibri"/>
              </a:rPr>
              <a:t>Violence</a:t>
            </a:r>
          </a:p>
          <a:p>
            <a:pPr lvl="0"/>
            <a:r>
              <a:rPr lang="en-US" dirty="0"/>
              <a:t>For the years 1999 through 2005, the National Coalition for the Homeless has documented 472 acts of violence against homeless people by housed people, including 169 murders of homeless people and 303 incidents of non-lethal violence in 165 cities from 42 states and Puerto Rico</a:t>
            </a:r>
          </a:p>
          <a:p>
            <a:pPr lvl="0"/>
            <a:endParaRPr lang="en-US" dirty="0">
              <a:cs typeface="Calibri"/>
            </a:endParaRPr>
          </a:p>
          <a:p>
            <a:pPr lvl="0"/>
            <a:r>
              <a:rPr lang="en-US" dirty="0">
                <a:cs typeface="Calibri"/>
              </a:rPr>
              <a:t>Sexual Violence</a:t>
            </a:r>
          </a:p>
          <a:p>
            <a:pPr lvl="0"/>
            <a:endParaRPr lang="en-US" dirty="0">
              <a:cs typeface="Calibri"/>
            </a:endParaRPr>
          </a:p>
          <a:p>
            <a:pPr lvl="0"/>
            <a:endParaRPr lang="en-US" dirty="0"/>
          </a:p>
          <a:p>
            <a:pPr lvl="0"/>
            <a:endParaRPr lang="en-US" dirty="0"/>
          </a:p>
          <a:p>
            <a:pPr lvl="0"/>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2) Morbidity – Increased rates of DM, HTN, HIV, hepatitis C, depression and substance use disorders</a:t>
            </a:r>
            <a:endParaRPr lang="en-US" dirty="0"/>
          </a:p>
          <a:p>
            <a:pPr lvl="0"/>
            <a:r>
              <a:rPr lang="en-US" dirty="0">
                <a:cs typeface="Calibri"/>
              </a:rPr>
              <a:t>Incidence of chronic disease increased (roughly 2x, but HIV and Hep C and substance use disorders is even more disproportionate) </a:t>
            </a:r>
          </a:p>
          <a:p>
            <a:pPr lvl="0"/>
            <a:r>
              <a:rPr lang="en-US" dirty="0">
                <a:cs typeface="Calibri"/>
              </a:rPr>
              <a:t>Morbidity </a:t>
            </a:r>
          </a:p>
          <a:p>
            <a:pPr lvl="0"/>
            <a:r>
              <a:rPr lang="en-US" dirty="0">
                <a:cs typeface="Calibri"/>
              </a:rPr>
              <a:t>DM (18 vs 9)</a:t>
            </a:r>
          </a:p>
          <a:p>
            <a:pPr lvl="0"/>
            <a:r>
              <a:rPr lang="en-US" dirty="0">
                <a:cs typeface="Calibri"/>
              </a:rPr>
              <a:t>HTN 50 % vs 29%</a:t>
            </a:r>
          </a:p>
          <a:p>
            <a:pPr lvl="0"/>
            <a:r>
              <a:rPr lang="en-US" dirty="0">
                <a:cs typeface="Calibri"/>
              </a:rPr>
              <a:t>HIV 20% vs 1%</a:t>
            </a:r>
          </a:p>
          <a:p>
            <a:pPr lvl="0"/>
            <a:r>
              <a:rPr lang="en-US" dirty="0">
                <a:cs typeface="Calibri"/>
              </a:rPr>
              <a:t>Hepatitis C 36% vs 1%</a:t>
            </a:r>
          </a:p>
          <a:p>
            <a:pPr lvl="0"/>
            <a:r>
              <a:rPr lang="en-US" dirty="0">
                <a:cs typeface="Calibri"/>
              </a:rPr>
              <a:t>Depression 49 % vs 8%</a:t>
            </a:r>
          </a:p>
          <a:p>
            <a:pPr lvl="0"/>
            <a:r>
              <a:rPr lang="en-US" dirty="0">
                <a:cs typeface="Calibri"/>
              </a:rPr>
              <a:t>Substance Use disorders 58% vs 16%</a:t>
            </a:r>
          </a:p>
          <a:p>
            <a:pPr lvl="0"/>
            <a:r>
              <a:rPr lang="en-US" dirty="0">
                <a:cs typeface="Calibri"/>
              </a:rPr>
              <a:t>-Break this down – Inability to have access to healthy food options – focus on cheap/durable/does not require cooking = processed/sugary foods</a:t>
            </a:r>
          </a:p>
          <a:p>
            <a:pPr lvl="0"/>
            <a:endParaRPr lang="en-US" dirty="0">
              <a:cs typeface="Calibri"/>
            </a:endParaRPr>
          </a:p>
          <a:p>
            <a:pPr lvl="0"/>
            <a:endParaRPr lang="en-US" dirty="0">
              <a:cs typeface="Calibri"/>
            </a:endParaRPr>
          </a:p>
          <a:p>
            <a:pPr lvl="0"/>
            <a:r>
              <a:rPr lang="en-US" dirty="0">
                <a:cs typeface="Calibri"/>
              </a:rPr>
              <a:t>Suicide </a:t>
            </a:r>
          </a:p>
          <a:p>
            <a:pPr lvl="0"/>
            <a:r>
              <a:rPr lang="en-US" dirty="0">
                <a:cs typeface="Calibri"/>
              </a:rPr>
              <a:t>-2012 study found suicide rates 10 times higher for homeless cohort.</a:t>
            </a:r>
            <a:endParaRPr lang="en-US" dirty="0"/>
          </a:p>
          <a:p>
            <a:pPr lvl="0"/>
            <a:r>
              <a:rPr lang="en-US" dirty="0">
                <a:cs typeface="Calibri"/>
              </a:rPr>
              <a:t>More than half had thoughts of suicide or have attempted suicide.</a:t>
            </a:r>
          </a:p>
          <a:p>
            <a:pPr lvl="0"/>
            <a:r>
              <a:rPr lang="en-US" dirty="0">
                <a:cs typeface="Calibri"/>
              </a:rPr>
              <a:t>In Washington DC area</a:t>
            </a:r>
          </a:p>
          <a:p>
            <a:pPr marL="971550" lvl="1" indent="-285750">
              <a:buFont typeface="Arial"/>
            </a:pPr>
            <a:r>
              <a:rPr lang="en-US" dirty="0">
                <a:cs typeface="Calibri"/>
              </a:rPr>
              <a:t>10x greater than the general population</a:t>
            </a:r>
          </a:p>
          <a:p>
            <a:pPr marL="971550" lvl="1" indent="-285750">
              <a:buFont typeface="Arial"/>
            </a:pPr>
            <a:r>
              <a:rPr lang="en-US" dirty="0">
                <a:cs typeface="Calibri"/>
              </a:rPr>
              <a:t>50% of people have had SI or attempted suicide</a:t>
            </a:r>
            <a:endParaRPr lang="en-US" dirty="0"/>
          </a:p>
          <a:p>
            <a:pPr lvl="0"/>
            <a:endParaRPr lang="en-US" dirty="0">
              <a:cs typeface="Calibri"/>
            </a:endParaRPr>
          </a:p>
          <a:p>
            <a:pPr lvl="0"/>
            <a:endParaRPr lang="en-US" dirty="0"/>
          </a:p>
          <a:p>
            <a:pPr lvl="0"/>
            <a:r>
              <a:rPr lang="en-US" dirty="0"/>
              <a:t>In comparison to the general population, a 2012 study found suicide rates to be 10 times higher for a homeless cohort, and other research has indicated a higher suicide rate among people experiencing homelessness than the general population.10 In fact, more than half of people experiencing homelessness have had thoughts of suicide or have attempted suicide.11 According to a 2017 study, more than 40 percent of homeless teens struggle with depression, which is 12 percentage points higher than their housed peers. School-age children and youth who are homeless are three times more likely to attempt suicide than students who live at home with a parent or guardian (20 percent versus six percent housed). 12 Additionally, research has found that LGBTQ youth experiencing homelessness are twice as likely to commit suicide compared to heterosexual youth who are homeless, according to the National Coalition for the Homeless. Research has shown that individuals experiencing homelessness have greater morbidity and mortality rates than the general population and experience more co-morbidities than their housed counterparts. 13 When compared to non-homeless populations, individuals experiencing homelessness face a multitude of complex health and social issues that are often integrated with past, present, and daily trauma that impact these individuals’ prioritization and decision-making efforts.</a:t>
            </a:r>
            <a:endParaRPr lang="en-US" dirty="0">
              <a:cs typeface="Calibri"/>
            </a:endParaRPr>
          </a:p>
          <a:p>
            <a:pPr lvl="0"/>
            <a:endParaRPr lang="en-US" dirty="0">
              <a:cs typeface="Calibri"/>
            </a:endParaRPr>
          </a:p>
          <a:p>
            <a:pPr lvl="0"/>
            <a:endParaRPr lang="en-US" dirty="0">
              <a:cs typeface="Calibri"/>
            </a:endParaRPr>
          </a:p>
          <a:p>
            <a:pPr lvl="0"/>
            <a:r>
              <a:rPr lang="en-US" dirty="0"/>
              <a:t>1) Systematic review and meta-analysis, studies published between Jan 1, 2005, and Oct 1, 2015.  Included USA, Australia, Sweden Canada, and the UK.  </a:t>
            </a:r>
            <a:endParaRPr lang="en-US" dirty="0">
              <a:cs typeface="Calibri"/>
            </a:endParaRPr>
          </a:p>
          <a:p>
            <a:pPr lvl="0"/>
            <a:r>
              <a:rPr lang="en-US" dirty="0">
                <a:cs typeface="Calibri"/>
              </a:rPr>
              <a:t>-Did not look at causes of mortality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-In high-income countries, </a:t>
            </a:r>
            <a:r>
              <a:rPr lang="en-US" sz="1200" dirty="0">
                <a:cs typeface="Calibri"/>
              </a:rPr>
              <a:t>All-cause mortality 3-11 times higher than in housed counterparts</a:t>
            </a:r>
            <a:r>
              <a:rPr lang="en-US" sz="1200" baseline="30000" dirty="0">
                <a:cs typeface="Calibri"/>
              </a:rPr>
              <a:t>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Independent risk factor</a:t>
            </a:r>
            <a:r>
              <a:rPr lang="en-US" sz="1200" baseline="30000" dirty="0">
                <a:cs typeface="Calibri"/>
              </a:rPr>
              <a:t>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30000" dirty="0">
              <a:cs typeface="Calibri"/>
            </a:endParaRPr>
          </a:p>
          <a:p>
            <a:pPr lvl="0"/>
            <a:endParaRPr lang="en-US" dirty="0"/>
          </a:p>
          <a:p>
            <a:pPr lvl="0"/>
            <a:r>
              <a:rPr lang="en-US" dirty="0"/>
              <a:t>-The USA contributed 698 datapoints, Australia contributed 460, Sweden contributed 309, Canada contributed 257, and the UK contributed 234. </a:t>
            </a:r>
            <a:endParaRPr lang="en-US" dirty="0">
              <a:cs typeface="Calibri"/>
            </a:endParaRPr>
          </a:p>
          <a:p>
            <a:pPr lvl="0"/>
            <a:endParaRPr lang="en-US" dirty="0"/>
          </a:p>
          <a:p>
            <a:pPr lvl="0"/>
            <a:r>
              <a:rPr lang="en-US" dirty="0"/>
              <a:t>2)Independent risk factor even after you adjust for socioeconomic factors and morbidity.</a:t>
            </a:r>
            <a:endParaRPr lang="en-US" dirty="0">
              <a:cs typeface="Calibri"/>
            </a:endParaRPr>
          </a:p>
          <a:p>
            <a:pPr lvl="0"/>
            <a:r>
              <a:rPr lang="en-US" dirty="0">
                <a:cs typeface="Calibri"/>
              </a:rPr>
              <a:t>-Based on retrospective 5-year cohort study in Greater Glasgow area in the UK.</a:t>
            </a:r>
          </a:p>
          <a:p>
            <a:pPr lvl="0"/>
            <a:r>
              <a:rPr lang="en-US" dirty="0">
                <a:cs typeface="Calibri"/>
              </a:rPr>
              <a:t>-Looked at homeless adults and age and sex-matched random sample of </a:t>
            </a:r>
            <a:r>
              <a:rPr lang="en-US" dirty="0" err="1">
                <a:cs typeface="Calibri"/>
              </a:rPr>
              <a:t>nnon</a:t>
            </a:r>
            <a:r>
              <a:rPr lang="en-US" dirty="0">
                <a:cs typeface="Calibri"/>
              </a:rPr>
              <a:t>-homeless population.</a:t>
            </a:r>
          </a:p>
          <a:p>
            <a:pPr lvl="0"/>
            <a:r>
              <a:rPr lang="en-US" u="sng" dirty="0"/>
              <a:t>Over 5 years of observation, 1.7% of the general population and 7.2% of the homeless cohort died. </a:t>
            </a:r>
            <a:endParaRPr lang="en-US" u="sng" dirty="0">
              <a:cs typeface="Calibri"/>
            </a:endParaRPr>
          </a:p>
          <a:p>
            <a:pPr lvl="0"/>
            <a:r>
              <a:rPr lang="en-US" u="sng" dirty="0"/>
              <a:t>Among patients who had been hospitalized for drug-related conditions, the homeless cohort experienced a 7-fold increase in risk of death from drugs compared with the general population.</a:t>
            </a:r>
            <a:endParaRPr lang="en-US" dirty="0"/>
          </a:p>
          <a:p>
            <a:pPr lvl="0"/>
            <a:endParaRPr lang="en-US" dirty="0"/>
          </a:p>
          <a:p>
            <a:pPr lvl="0"/>
            <a:endParaRPr lang="en-US" dirty="0">
              <a:cs typeface="Calibri"/>
            </a:endParaRPr>
          </a:p>
          <a:p>
            <a:pPr lvl="0"/>
            <a:r>
              <a:rPr lang="en-US" dirty="0"/>
              <a:t>3) </a:t>
            </a:r>
          </a:p>
          <a:p>
            <a:pPr lvl="0"/>
            <a:r>
              <a:rPr lang="en-US" dirty="0"/>
              <a:t>-Studies from the 1980s showed common causes of death to be from substance use disorders and unintentional injuries.</a:t>
            </a:r>
            <a:endParaRPr lang="en-US" dirty="0">
              <a:cs typeface="Calibri"/>
            </a:endParaRPr>
          </a:p>
          <a:p>
            <a:pPr lvl="0"/>
            <a:r>
              <a:rPr lang="en-US" dirty="0"/>
              <a:t>-Studies from the 1990s revealed HIV/AIDS, when combined, to be a leading cause of death.</a:t>
            </a:r>
            <a:endParaRPr lang="en-US" dirty="0">
              <a:cs typeface="Calibri"/>
            </a:endParaRPr>
          </a:p>
          <a:p>
            <a:pPr lvl="0"/>
            <a:r>
              <a:rPr lang="en-US" dirty="0">
                <a:cs typeface="Calibri"/>
              </a:rPr>
              <a:t>-2000s cohort of 28,000 adults seen at Boston Health Care for the </a:t>
            </a:r>
            <a:r>
              <a:rPr lang="en-US" dirty="0" err="1">
                <a:cs typeface="Calibri"/>
              </a:rPr>
              <a:t>Homless</a:t>
            </a:r>
            <a:r>
              <a:rPr lang="en-US" dirty="0">
                <a:cs typeface="Calibri"/>
              </a:rPr>
              <a:t> Program from 2003-2008 – 1302 deaths occurred during that time. </a:t>
            </a:r>
            <a:r>
              <a:rPr lang="en-US" u="sng" dirty="0">
                <a:cs typeface="Calibri"/>
              </a:rPr>
              <a:t> </a:t>
            </a:r>
            <a:r>
              <a:rPr lang="en-US" u="sng" dirty="0"/>
              <a:t>Drug overdose (n = 219), cancer (n = 206), and heart disease (n = 203) were the major causes of death. Drug overdose accounted for one-third of deaths among adults younger than 45 years. Opioids were implicated in 81% of overdose deaths.  Compared with Massachusetts adults, mortality disparities were most pronounced among younger individuals, with rates about 9-fold higher in 25- to 44-year-olds and 4.5-fold higher in 45- to 64-year-olds</a:t>
            </a:r>
            <a:endParaRPr lang="en-US" u="sng" dirty="0">
              <a:cs typeface="Calibri"/>
            </a:endParaRPr>
          </a:p>
          <a:p>
            <a:pPr lvl="0"/>
            <a:r>
              <a:rPr lang="en-US" dirty="0"/>
              <a:t>-More recently, unintentional overdose was shown to have replaced HIV/AIDS as a leading cause of death in the homeless population. </a:t>
            </a:r>
          </a:p>
          <a:p>
            <a:pPr lvl="0"/>
            <a:r>
              <a:rPr lang="en-US" dirty="0"/>
              <a:t>-Another study was a prospective study over a 10 year period, In this 10-year cohort study of 445 unsheltered homeless adults, the age-standardized all-cause mortality rate was almost 3-fold larger than that for a cohort of homeless adults primarily sleeping in shelters and nearly 10-fold larger than that for the adult population of Massachusetts; both represented significant differences. Common causes of death were cancer and heart disease.</a:t>
            </a:r>
            <a:endParaRPr lang="en-US" dirty="0">
              <a:cs typeface="Calibri"/>
            </a:endParaRPr>
          </a:p>
          <a:p>
            <a:pPr lvl="0"/>
            <a:endParaRPr lang="en-US" u="sng" dirty="0">
              <a:cs typeface="Calibri"/>
            </a:endParaRPr>
          </a:p>
          <a:p>
            <a:pPr lvl="0"/>
            <a:r>
              <a:rPr lang="en-US" u="sng" dirty="0">
                <a:cs typeface="Calibri"/>
              </a:rPr>
              <a:t>2000s mortality data</a:t>
            </a:r>
          </a:p>
          <a:p>
            <a:pPr lvl="0"/>
            <a:r>
              <a:rPr lang="en-US" b="1" dirty="0"/>
              <a:t>Methods: </a:t>
            </a:r>
            <a:r>
              <a:rPr lang="en-US" dirty="0"/>
              <a:t>We assessed all-cause and cause-specific mortality rates in a cohort of 28 033 adults 18 years or older who were seen at Boston Health Care for the Homeless Program from January 1, 2003, through December 31, 2008. Deaths were identified through probabilistic linkage to the Massachusetts death occurrence files. We compared mortality rates in this cohort with rates in the 2003-2008 Massachusetts population and a 1988-1993 cohort of homeless adults in Boston using standardized rate ratios with 95% confidence intervals.</a:t>
            </a:r>
            <a:endParaRPr lang="en-US" dirty="0">
              <a:cs typeface="Calibri"/>
            </a:endParaRPr>
          </a:p>
          <a:p>
            <a:pPr lvl="0"/>
            <a:r>
              <a:rPr lang="en-US" b="1" dirty="0"/>
              <a:t>Results: </a:t>
            </a:r>
            <a:r>
              <a:rPr lang="en-US" dirty="0"/>
              <a:t>A total of 1302 deaths occurred during 90 450 person-years of observation. Drug overdose (n = 219), cancer (n = 206), and heart disease (n = 203) were the major causes of death. Drug overdose accounted for one-third of deaths among adults younger than 45 years. Opioids were implicated in 81% of overdose deaths. Mortality rates were higher among whites than nonwhites. Compared with Massachusetts adults, mortality disparities were most pronounced among younger individuals, with rates about 9-fold higher in 25- to 44-year-olds and 4.5-fold higher in 45- to 64-year-olds. In comparison with 1988-1993 rates, reductions in deaths from human immunodeficiency virus (HIV) were offset by 3- and 2-fold increases in deaths owing to drug overdose and psychoactive substance use disorders, resulting in no significant difference in overall mortality.</a:t>
            </a:r>
            <a:endParaRPr lang="en-US" dirty="0">
              <a:cs typeface="Calibri"/>
            </a:endParaRPr>
          </a:p>
          <a:p>
            <a:pPr lvl="0"/>
            <a:r>
              <a:rPr lang="en-US" b="1" dirty="0"/>
              <a:t>Conclusions: </a:t>
            </a:r>
            <a:r>
              <a:rPr lang="en-US" dirty="0"/>
              <a:t>The all-cause mortality rate among homeless adults in Boston remains high and unchanged since 1988 to 1993 despite a major interim expansion in clinical services. Drug overdose has replaced HIV as the emerging epidemic. Interventions to reduce mortality in this population should include behavioral health integration into primary medical care, public health initiatives to prevent and reverse drug overdose, and social policy measures to end homelessness.</a:t>
            </a:r>
            <a:endParaRPr lang="en-US" dirty="0">
              <a:cs typeface="Calibri"/>
            </a:endParaRPr>
          </a:p>
          <a:p>
            <a:pPr lvl="0"/>
            <a:endParaRPr lang="en-US" dirty="0">
              <a:cs typeface="Calibri"/>
            </a:endParaRPr>
          </a:p>
          <a:p>
            <a:pPr lvl="0"/>
            <a:r>
              <a:rPr lang="en-US" dirty="0">
                <a:cs typeface="Calibri"/>
              </a:rPr>
              <a:t>Extra</a:t>
            </a:r>
            <a:endParaRPr lang="en-US" dirty="0"/>
          </a:p>
          <a:p>
            <a:pPr lvl="0"/>
            <a:r>
              <a:rPr lang="en-US" dirty="0"/>
              <a:t>Retrospective 5-year study of two fixed cohorts, homeless adults and an age- and sex-matched random sample of the local non-homeless population in Greater Glasgow National Health Service Board area for comparison.</a:t>
            </a:r>
            <a:endParaRPr lang="en-US" dirty="0">
              <a:cs typeface="Calibri"/>
            </a:endParaRPr>
          </a:p>
          <a:p>
            <a:pPr lvl="0"/>
            <a:r>
              <a:rPr lang="en-US" dirty="0"/>
              <a:t>Over 5 years of observation, 1.7% (209/12 451) of the general population and 7.2% (457/6323) of the homeless cohort died. The hazard ratio of all-cause mortality in homeless compared with </a:t>
            </a:r>
            <a:r>
              <a:rPr lang="en-US" dirty="0" err="1"/>
              <a:t>nonhomeless</a:t>
            </a:r>
            <a:r>
              <a:rPr lang="en-US" dirty="0"/>
              <a:t> cohorts was 4.4 (95% CI: 3.8–5.2).</a:t>
            </a:r>
            <a:r>
              <a:rPr lang="en-US" u="sng" dirty="0"/>
              <a:t> </a:t>
            </a:r>
            <a:endParaRPr lang="en-US" dirty="0"/>
          </a:p>
          <a:p>
            <a:pPr lvl="0"/>
            <a:r>
              <a:rPr lang="en-US" u="sng" dirty="0"/>
              <a:t>After adjustment for age, sex and previous hospitalization, homelessness was associated with an all-cause mortality hazard ratio of 1.6</a:t>
            </a:r>
            <a:r>
              <a:rPr lang="en-US" dirty="0"/>
              <a:t> (95% CI: 1.3–1.9). </a:t>
            </a:r>
            <a:endParaRPr lang="en-US" dirty="0">
              <a:cs typeface="Calibri"/>
            </a:endParaRPr>
          </a:p>
          <a:p>
            <a:pPr lvl="0"/>
            <a:endParaRPr lang="en-US" u="sng" dirty="0">
              <a:cs typeface="Calibri"/>
            </a:endParaRPr>
          </a:p>
          <a:p>
            <a:pPr lvl="0"/>
            <a:r>
              <a:rPr lang="en-US" dirty="0"/>
              <a:t>Higher rates of death among non-Hispanic white individuals compared with non-Hispanic black individuals and persons of color have been consistently observed in previous studies of homeless persons, and the causes for this phenomenon are </a:t>
            </a:r>
            <a:r>
              <a:rPr lang="en-US" dirty="0" err="1"/>
              <a:t>likelymultifactorial</a:t>
            </a:r>
            <a:r>
              <a:rPr lang="en-US" dirty="0"/>
              <a:t>.  Similarly, studies have shown that homeless men have higher rates of death than homeless women. Non-Hispanic white individuals and men, on average, have more economic resources than non-Hispanic black individuals and women and are less likely to have experienced adverse social and economic effects due to bias or discrimination.27 Thus, non-Hispanic white individuals and men may, on average, have reached a higher threshold of comorbidities at the time that they become homeless </a:t>
            </a:r>
            <a:r>
              <a:rPr lang="en-US" dirty="0" err="1"/>
              <a:t>comparedwith</a:t>
            </a:r>
            <a:r>
              <a:rPr lang="en-US" dirty="0"/>
              <a:t> non-Hispanic black individuals and persons of color. Men, whether or not they are homeless, are at a higher risk of death at an earlier age than women because of risk-taking behaviors related to the male sex. However, more research with empirical data needs to be conducted to fully understand these disparities among the unsheltered homeless.</a:t>
            </a:r>
            <a:endParaRPr lang="en-US" dirty="0">
              <a:cs typeface="Calibri"/>
            </a:endParaRPr>
          </a:p>
          <a:p>
            <a:pPr lvl="0"/>
            <a:endParaRPr lang="en-US" dirty="0">
              <a:cs typeface="Calibri"/>
            </a:endParaRPr>
          </a:p>
          <a:p>
            <a:pPr lvl="0"/>
            <a:endParaRPr lang="en-US" dirty="0"/>
          </a:p>
          <a:p>
            <a:pPr lvl="0"/>
            <a:endParaRPr lang="en-US" dirty="0">
              <a:cs typeface="Calibri"/>
            </a:endParaRPr>
          </a:p>
        </p:txBody>
      </p:sp>
      <p:sp>
        <p:nvSpPr>
          <p:cNvPr id="4" name="Slide Number Placeholder 3">
            <a:extLst>
              <a:ext uri="{FF2B5EF4-FFF2-40B4-BE49-F238E27FC236}">
                <a16:creationId xmlns:a16="http://schemas.microsoft.com/office/drawing/2014/main" id="{C34EFF71-6072-41FD-A60B-0F4A064D0EBD}"/>
              </a:ext>
            </a:extLst>
          </p:cNvPr>
          <p:cNvSpPr txBox="1">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9277B3-8FEF-4A54-9054-D438E8F292A4}"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96584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1AE539-B2D5-43D4-8A0F-B1AE96A0C82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30BA595-C9FC-4E66-B87D-F0F47CD1CAAD}"/>
              </a:ext>
            </a:extLst>
          </p:cNvPr>
          <p:cNvSpPr txBox="1">
            <a:spLocks noGrp="1"/>
          </p:cNvSpPr>
          <p:nvPr>
            <p:ph type="body" sz="quarter" idx="1"/>
          </p:nvPr>
        </p:nvSpPr>
        <p:spPr/>
        <p:txBody>
          <a:bodyPr/>
          <a:lstStyle/>
          <a:p>
            <a:pPr lvl="0"/>
            <a:r>
              <a:rPr lang="en-US" dirty="0">
                <a:cs typeface="Calibri"/>
              </a:rPr>
              <a:t>CUT OUT WORDS</a:t>
            </a:r>
          </a:p>
          <a:p>
            <a:pPr lvl="0"/>
            <a:endParaRPr lang="en-US" dirty="0">
              <a:cs typeface="Calibri"/>
            </a:endParaRPr>
          </a:p>
          <a:p>
            <a:pPr lvl="0"/>
            <a:endParaRPr lang="en-US" dirty="0">
              <a:cs typeface="Calibri"/>
            </a:endParaRPr>
          </a:p>
          <a:p>
            <a:pPr marL="228600" lvl="0" indent="-228600">
              <a:buAutoNum type="arabicParenR"/>
            </a:pPr>
            <a:r>
              <a:rPr lang="en-US" dirty="0">
                <a:cs typeface="Calibri"/>
              </a:rPr>
              <a:t>Cost – Retrospective cross-sectional study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a:t>
            </a:r>
            <a:r>
              <a:rPr lang="en-US" sz="1200" dirty="0">
                <a:cs typeface="Calibri"/>
              </a:rPr>
              <a:t>Homeless individuals are five times more likely than non-homeless individuals to be admitted to inpatient hospital units. They also stay in the hospital for up to four days longer, at a cost of $2,000 to $4,000 a day.**</a:t>
            </a:r>
          </a:p>
          <a:p>
            <a:pPr marL="971550" lvl="1" indent="-285750">
              <a:buFont typeface="Arial"/>
            </a:pPr>
            <a:r>
              <a:rPr lang="en-US" sz="2000" dirty="0">
                <a:cs typeface="Calibri"/>
              </a:rPr>
              <a:t>5x more likely be admitted to inpatient hospital units</a:t>
            </a:r>
            <a:endParaRPr lang="en-US" sz="2000" baseline="30000" dirty="0">
              <a:cs typeface="Calibri"/>
            </a:endParaRPr>
          </a:p>
          <a:p>
            <a:pPr marL="971550" lvl="1" indent="-285750">
              <a:buFont typeface="Arial"/>
            </a:pPr>
            <a:r>
              <a:rPr lang="en-US" sz="2000" dirty="0">
                <a:cs typeface="Calibri"/>
              </a:rPr>
              <a:t>Stay up to four days longer ($2,000 to $4,000 a day)</a:t>
            </a:r>
            <a:r>
              <a:rPr lang="en-US" sz="2000" baseline="30000" dirty="0">
                <a:cs typeface="Calibri"/>
              </a:rPr>
              <a:t>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a:p>
            <a:pPr lvl="0"/>
            <a:r>
              <a:rPr lang="en-US" dirty="0">
                <a:cs typeface="Calibri"/>
              </a:rPr>
              <a:t>2) Discrimination: </a:t>
            </a:r>
          </a:p>
          <a:p>
            <a:pPr lvl="0"/>
            <a:r>
              <a:rPr lang="en-US" dirty="0">
                <a:cs typeface="Calibri"/>
              </a:rPr>
              <a:t>-Study and surveys performed in Washington DC in 2014</a:t>
            </a:r>
          </a:p>
          <a:p>
            <a:pPr lvl="0"/>
            <a:r>
              <a:rPr lang="en-US" dirty="0">
                <a:cs typeface="Calibri"/>
              </a:rPr>
              <a:t>2014 National Coalition for the Homeless Policy Briefing Paper</a:t>
            </a:r>
          </a:p>
          <a:p>
            <a:pPr lvl="0"/>
            <a:r>
              <a:rPr lang="en-US" dirty="0">
                <a:cs typeface="Calibri"/>
              </a:rPr>
              <a:t>Patients feel judged, unwanted.  “Frequent flyers” “here for their sandwich”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CALL AND MAKE THE APPOINTMENT OR PICK UP THE RX (GET TREATED DIFFERENTLY)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971550" lvl="1" indent="-285750">
              <a:buFont typeface="Arial"/>
            </a:pPr>
            <a:r>
              <a:rPr lang="en-US" sz="2000" dirty="0">
                <a:cs typeface="Calibri"/>
              </a:rPr>
              <a:t>49.7% reported discrimination by medical services</a:t>
            </a:r>
            <a:r>
              <a:rPr lang="en-US" sz="2000" baseline="30000" dirty="0">
                <a:cs typeface="Calibri"/>
              </a:rPr>
              <a:t>3</a:t>
            </a:r>
          </a:p>
          <a:p>
            <a:pPr marL="971550" lvl="1" indent="-285750">
              <a:buFont typeface="Arial"/>
            </a:pPr>
            <a:r>
              <a:rPr lang="en-US" sz="2000" dirty="0">
                <a:cs typeface="Calibri"/>
              </a:rPr>
              <a:t>Acute myocardial infarction – less likely to undergo coronary angiography, PCI and CABG, resulting in higher mortality rates</a:t>
            </a:r>
            <a:r>
              <a:rPr lang="en-US" sz="2000" baseline="30000" dirty="0">
                <a:cs typeface="Calibri"/>
              </a:rPr>
              <a:t>1</a:t>
            </a:r>
          </a:p>
          <a:p>
            <a:pPr marL="971550" lvl="1" indent="-285750">
              <a:buFont typeface="Arial"/>
            </a:pPr>
            <a:r>
              <a:rPr lang="en-US" sz="2000" dirty="0">
                <a:cs typeface="Calibri"/>
              </a:rPr>
              <a:t>Received less procedural care for cardiac arrest or stroke</a:t>
            </a:r>
            <a:r>
              <a:rPr lang="en-US" sz="2000" baseline="30000" dirty="0">
                <a:cs typeface="Calibri"/>
              </a:rPr>
              <a:t>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lvl="0"/>
            <a:endParaRPr lang="en-US" dirty="0">
              <a:cs typeface="Calibri"/>
            </a:endParaRPr>
          </a:p>
          <a:p>
            <a:pPr lvl="0"/>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3) Acute MI: </a:t>
            </a:r>
            <a:r>
              <a:rPr lang="en-US" sz="1200" dirty="0">
                <a:cs typeface="Calibri"/>
              </a:rPr>
              <a:t>Homeless individuals with acute myocardial infarction – less likely to undergo coronary angiography, PCI and CABG compared with non-homeless adults, resulting in higher mortality rates</a:t>
            </a:r>
            <a:r>
              <a:rPr lang="en-US" sz="1200" baseline="30000" dirty="0">
                <a:cs typeface="Calibri"/>
              </a:rPr>
              <a:t>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30000" dirty="0">
              <a:cs typeface="Calibri"/>
            </a:endParaRPr>
          </a:p>
          <a:p>
            <a:pPr lvl="0"/>
            <a:r>
              <a:rPr lang="en-US" dirty="0"/>
              <a:t>-In this cross-sectional study of</a:t>
            </a:r>
            <a:r>
              <a:rPr lang="en-US" u="sng" dirty="0"/>
              <a:t> 24 890 hospitalizations for cardiovascular conditions among homeless adults and 1 827 900 hospitalizations for cardiovascular conditions among </a:t>
            </a:r>
            <a:r>
              <a:rPr lang="en-US" u="sng" dirty="0" err="1"/>
              <a:t>nonhomeless</a:t>
            </a:r>
            <a:r>
              <a:rPr lang="en-US" u="sng" dirty="0"/>
              <a:t> adults in New York, Massachusetts, and Florida between 2010 and 2015</a:t>
            </a:r>
            <a:r>
              <a:rPr lang="en-US" dirty="0"/>
              <a:t>, homeless individuals hospitalized with acute myocardial infarction were significantly less likely to undergo coronary angiography, percutaneous coronary intervention, and coronary artery bypass graft surgery compared with </a:t>
            </a:r>
            <a:r>
              <a:rPr lang="en-US" dirty="0" err="1"/>
              <a:t>nonhomeless</a:t>
            </a:r>
            <a:r>
              <a:rPr lang="en-US" dirty="0"/>
              <a:t> adults and had</a:t>
            </a:r>
            <a:r>
              <a:rPr lang="en-US" u="sng" dirty="0"/>
              <a:t> higher mortality rates for ST-elevation myocardial infarction</a:t>
            </a:r>
            <a:r>
              <a:rPr lang="en-US" dirty="0"/>
              <a:t>. </a:t>
            </a:r>
          </a:p>
          <a:p>
            <a:pPr lvl="0"/>
            <a:r>
              <a:rPr lang="en-US" dirty="0"/>
              <a:t>-Homeless persons hospitalized for cardiac arrest or stroke also received less procedural care and had higher mortality rates.</a:t>
            </a:r>
            <a:endParaRPr lang="en-US" sz="1200" baseline="30000" dirty="0">
              <a:cs typeface="Calibri"/>
            </a:endParaRPr>
          </a:p>
          <a:p>
            <a:pPr lvl="0"/>
            <a:endParaRPr lang="en-US" dirty="0">
              <a:cs typeface="Calibri"/>
            </a:endParaRPr>
          </a:p>
          <a:p>
            <a:pPr lvl="0"/>
            <a:endParaRPr lang="en-US" dirty="0">
              <a:cs typeface="Calibri"/>
            </a:endParaRPr>
          </a:p>
          <a:p>
            <a:pPr lvl="0"/>
            <a:r>
              <a:rPr lang="en-US" dirty="0">
                <a:cs typeface="Calibri"/>
              </a:rPr>
              <a:t>EXTRA</a:t>
            </a:r>
          </a:p>
          <a:p>
            <a:pPr lvl="0"/>
            <a:r>
              <a:rPr lang="en-US" dirty="0"/>
              <a:t>-This retrospective cross-sectional study included all hospitalizations for cardiovascular conditions among homeless adults (n = 24 890) and </a:t>
            </a:r>
            <a:r>
              <a:rPr lang="en-US" dirty="0" err="1"/>
              <a:t>nonhomeless</a:t>
            </a:r>
            <a:r>
              <a:rPr lang="en-US" dirty="0"/>
              <a:t> adults (n = 1 827 900) 18 years or older in New York, Massachusetts, and Florida from January 1, 2010, to September 30, 2015. Statistical analysis was performed from February 6 to July 16, 2019.</a:t>
            </a:r>
          </a:p>
          <a:p>
            <a:pPr lvl="0"/>
            <a:endParaRPr lang="en-US" dirty="0"/>
          </a:p>
          <a:p>
            <a:pPr lvl="0"/>
            <a:endParaRPr lang="en-US" dirty="0">
              <a:cs typeface="Calibri"/>
            </a:endParaRPr>
          </a:p>
        </p:txBody>
      </p:sp>
      <p:sp>
        <p:nvSpPr>
          <p:cNvPr id="4" name="Slide Number Placeholder 3">
            <a:extLst>
              <a:ext uri="{FF2B5EF4-FFF2-40B4-BE49-F238E27FC236}">
                <a16:creationId xmlns:a16="http://schemas.microsoft.com/office/drawing/2014/main" id="{5E9695FB-3128-4F60-B9CC-B8222C4279BC}"/>
              </a:ext>
            </a:extLst>
          </p:cNvPr>
          <p:cNvSpPr txBox="1">
            <a:spLocks noGrp="1"/>
          </p:cNvSpPr>
          <p:nvPr>
            <p:ph type="sldNum" sz="quarter" idx="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E20638-F431-49D0-91A4-9D4396F05E00}"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86357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u="sng" dirty="0">
                <a:cs typeface="Calibri"/>
              </a:rPr>
              <a:t>Housing is healthcare</a:t>
            </a:r>
          </a:p>
          <a:p>
            <a:pPr lvl="1"/>
            <a:r>
              <a:rPr lang="en-US" dirty="0">
                <a:cs typeface="Calibri"/>
              </a:rPr>
              <a:t>Replaced treatment first - required psychiatric treatment and sobriety before housing</a:t>
            </a:r>
          </a:p>
          <a:p>
            <a:pPr lvl="1"/>
            <a:r>
              <a:rPr lang="en-US" i="1" dirty="0">
                <a:cs typeface="Calibri"/>
              </a:rPr>
              <a:t>Housing First</a:t>
            </a:r>
            <a:r>
              <a:rPr lang="en-US" dirty="0">
                <a:cs typeface="Calibri"/>
              </a:rPr>
              <a:t>: permanent housing is priority  </a:t>
            </a:r>
          </a:p>
          <a:p>
            <a:pPr lvl="1"/>
            <a:r>
              <a:rPr lang="en-US" dirty="0">
                <a:cs typeface="Calibri"/>
              </a:rPr>
              <a:t>Includes ongoing support with community engagement and case management</a:t>
            </a:r>
            <a:endParaRPr lang="en-US" dirty="0"/>
          </a:p>
          <a:p>
            <a:pPr lvl="0"/>
            <a:r>
              <a:rPr lang="en-US" dirty="0">
                <a:cs typeface="Calibri"/>
              </a:rPr>
              <a:t>Reduction in non-routine healthcare services</a:t>
            </a:r>
          </a:p>
          <a:p>
            <a:pPr lvl="1"/>
            <a:r>
              <a:rPr lang="en-US" dirty="0">
                <a:cs typeface="Calibri"/>
              </a:rPr>
              <a:t>Fewer ED visits, fewer hospitalizations, less time spent hospitalized</a:t>
            </a:r>
          </a:p>
          <a:p>
            <a:pPr lvl="0"/>
            <a:r>
              <a:rPr lang="en-US" dirty="0">
                <a:cs typeface="Calibri"/>
              </a:rPr>
              <a:t>Improved housing stability</a:t>
            </a:r>
          </a:p>
          <a:p>
            <a:pPr lvl="1"/>
            <a:r>
              <a:rPr lang="en-US" dirty="0">
                <a:cs typeface="Calibri"/>
              </a:rPr>
              <a:t>More days housed, more likely to be housed at 18-24 months</a:t>
            </a:r>
          </a:p>
          <a:p>
            <a:pPr lvl="0"/>
            <a:endParaRPr lang="en-US" dirty="0">
              <a:cs typeface="Calibri"/>
            </a:endParaRPr>
          </a:p>
          <a:p>
            <a:pPr lvl="0"/>
            <a:r>
              <a:rPr lang="en-US" dirty="0">
                <a:cs typeface="Calibri"/>
              </a:rPr>
              <a:t>-Housing First – placement to permanent housing is priority. #1 Priority</a:t>
            </a:r>
          </a:p>
          <a:p>
            <a:pPr lvl="0"/>
            <a:endParaRPr lang="en-US" dirty="0"/>
          </a:p>
          <a:p>
            <a:pPr lvl="0"/>
            <a:r>
              <a:rPr lang="en-US" dirty="0"/>
              <a:t>Contrast to the ‘Treatment First’ model, which provides temporary accommodation alongside services to address health needs, particularly substance use. </a:t>
            </a:r>
            <a:endParaRPr lang="en-US" dirty="0">
              <a:cs typeface="Calibri"/>
            </a:endParaRPr>
          </a:p>
          <a:p>
            <a:pPr lvl="0"/>
            <a:r>
              <a:rPr lang="en-US" dirty="0"/>
              <a:t>-Conditional on adherence to treatment for mental health and problematic substance use</a:t>
            </a:r>
            <a:endParaRPr lang="en-US" dirty="0">
              <a:cs typeface="Calibri"/>
            </a:endParaRPr>
          </a:p>
          <a:p>
            <a:pPr lvl="0"/>
            <a:endParaRPr lang="en-US" dirty="0">
              <a:cs typeface="Calibri"/>
            </a:endParaRPr>
          </a:p>
          <a:p>
            <a:pPr lvl="0"/>
            <a:r>
              <a:rPr lang="en-US" dirty="0"/>
              <a:t>HF is not contingent on compliance with health treatment or substance abstinence. </a:t>
            </a:r>
            <a:endParaRPr lang="en-US" dirty="0">
              <a:cs typeface="Calibri"/>
            </a:endParaRPr>
          </a:p>
          <a:p>
            <a:pPr lvl="0"/>
            <a:r>
              <a:rPr lang="en-US" dirty="0"/>
              <a:t>-HF includes ongoing support, through Intensive Case Management or Assertive Community Treatment approaches.  </a:t>
            </a:r>
            <a:endParaRPr lang="en-US" dirty="0">
              <a:cs typeface="Calibri"/>
            </a:endParaRPr>
          </a:p>
          <a:p>
            <a:pPr lvl="0"/>
            <a:endParaRPr lang="en-US" dirty="0">
              <a:cs typeface="Calibri"/>
            </a:endParaRPr>
          </a:p>
          <a:p>
            <a:pPr lvl="0"/>
            <a:r>
              <a:rPr lang="en-US" dirty="0">
                <a:cs typeface="Calibri"/>
              </a:rPr>
              <a:t>-European Study</a:t>
            </a:r>
          </a:p>
          <a:p>
            <a:pPr lvl="0"/>
            <a:r>
              <a:rPr lang="en-US" dirty="0">
                <a:cs typeface="Calibri"/>
              </a:rPr>
              <a:t>Four </a:t>
            </a:r>
            <a:r>
              <a:rPr lang="en-US" dirty="0" err="1">
                <a:cs typeface="Calibri"/>
              </a:rPr>
              <a:t>randomised</a:t>
            </a:r>
            <a:r>
              <a:rPr lang="en-US" dirty="0">
                <a:cs typeface="Calibri"/>
              </a:rPr>
              <a:t> controlled trials on rapid access to non-abstinence-</a:t>
            </a:r>
            <a:r>
              <a:rPr lang="en-US" dirty="0" err="1">
                <a:cs typeface="Calibri"/>
              </a:rPr>
              <a:t>continengent</a:t>
            </a:r>
            <a:r>
              <a:rPr lang="en-US" dirty="0">
                <a:cs typeface="Calibri"/>
              </a:rPr>
              <a:t>, permanent housing vs "treatment as usual approach"</a:t>
            </a:r>
          </a:p>
          <a:p>
            <a:pPr lvl="0"/>
            <a:r>
              <a:rPr lang="en-US" dirty="0">
                <a:cs typeface="Calibri"/>
              </a:rPr>
              <a:t>-found results above. </a:t>
            </a:r>
          </a:p>
          <a:p>
            <a:pPr lvl="0"/>
            <a:r>
              <a:rPr lang="en-US" dirty="0"/>
              <a:t>-with unclear short-term impact on health and well-being outcomes. For mental health, quality of life and substance use, no clear differences were seen when compared with TAU. </a:t>
            </a:r>
            <a:endParaRPr lang="en-US" dirty="0">
              <a:cs typeface="Calibri"/>
            </a:endParaRPr>
          </a:p>
          <a:p>
            <a:pPr lvl="0"/>
            <a:endParaRPr lang="en-US" dirty="0"/>
          </a:p>
          <a:p>
            <a:pPr lvl="0"/>
            <a:endParaRPr lang="en-US" dirty="0"/>
          </a:p>
          <a:p>
            <a:pPr lvl="0"/>
            <a:r>
              <a:rPr lang="en-US" dirty="0">
                <a:cs typeface="Calibri"/>
              </a:rPr>
              <a:t>EXTRA</a:t>
            </a:r>
            <a:endParaRPr lang="en-US" dirty="0"/>
          </a:p>
          <a:p>
            <a:pPr lvl="0"/>
            <a:r>
              <a:rPr lang="en-US" dirty="0"/>
              <a:t>European study: We included four </a:t>
            </a:r>
            <a:r>
              <a:rPr lang="en-US" dirty="0" err="1"/>
              <a:t>randomised</a:t>
            </a:r>
            <a:r>
              <a:rPr lang="en-US" dirty="0"/>
              <a:t> controlled trials of interventions providing rapid access to non-abstinence-contingent, permanent housing. The impact of HF on most short-term health outcomes was imprecisely estimated, with varying effect directions. No clear difference in substance use was seen. Intervention groups experienced fewer emergency department visits (incidence rate ratio (IRR)=0.63; 95% CI 0.48 to 0.82), fewer </a:t>
            </a:r>
            <a:r>
              <a:rPr lang="en-US" dirty="0" err="1"/>
              <a:t>hospitalisations</a:t>
            </a:r>
            <a:r>
              <a:rPr lang="en-US" dirty="0"/>
              <a:t> (IRR=0.76; 95% CI 0.70 to 0.83) and less time spent </a:t>
            </a:r>
            <a:r>
              <a:rPr lang="en-US" dirty="0" err="1"/>
              <a:t>hospitalised</a:t>
            </a:r>
            <a:r>
              <a:rPr lang="en-US" dirty="0"/>
              <a:t> (</a:t>
            </a:r>
            <a:r>
              <a:rPr lang="en-US" dirty="0" err="1"/>
              <a:t>standardised</a:t>
            </a:r>
            <a:r>
              <a:rPr lang="en-US" dirty="0"/>
              <a:t> mean difference (SMD)=−0.14; 95% CI −0.41 to 0.14) than control groups. In all studies intervention participants spent more days housed (SMD=1.24; 95% CI 0.86 to 1.62) and were more likely to be housed at 18–24 months (risk ratio=2.46; 95% CI 1.58 to 3.84).</a:t>
            </a:r>
            <a:endParaRPr lang="en-US" dirty="0">
              <a:cs typeface="Calibri"/>
            </a:endParaRPr>
          </a:p>
          <a:p>
            <a:pPr lvl="0"/>
            <a:endParaRPr lang="en-US" dirty="0"/>
          </a:p>
          <a:p>
            <a:pPr lvl="0"/>
            <a:r>
              <a:rPr lang="en-US" dirty="0"/>
              <a:t>Our systematic review found that HF resulted in large improvements in housing stability; with unclear short-term impact on health and well-being outcomes. For mental health, quality of life and substance use, no clear differences were seen when compared with TAU. HF participants showed a clear reduction in non-routine use of healthcare services, over TAU. This may be an indicator of improvements in health.</a:t>
            </a:r>
            <a:endParaRPr lang="en-US" dirty="0">
              <a:cs typeface="Calibri"/>
            </a:endParaRPr>
          </a:p>
          <a:p>
            <a:pPr lvl="1"/>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6466C2-47BB-344B-9252-5B1C0672E2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2156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9D6672-163C-4E4B-8BF0-520A88650B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24988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9D6672-163C-4E4B-8BF0-520A88650B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53310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D73377D-9CF6-124D-818E-ABF0EA6CF20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89139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69D6672-163C-4E4B-8BF0-520A88650B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02642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 name="Google Shape;14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42706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2" name="Google Shape;172;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7666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homes are places where we seek shelter from not only the weather but all of the things the world throws at us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83465-1F86-4B91-9AF7-99B88ABEF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36788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BA6AC5-C52D-4A3B-AB01-0A5FC5745A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03281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the “Campaign” umbrella</a:t>
            </a:r>
          </a:p>
          <a:p>
            <a:r>
              <a:rPr lang="en-US" dirty="0"/>
              <a:t>What is it for? WHO is it for?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953BC9-6CAB-4B45-B921-51566C9D61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15753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96C1EF-AB72-47BD-97C8-F100D999AA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22536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Housing Michigan Coalition</a:t>
            </a:r>
          </a:p>
          <a:p>
            <a:pPr marL="574675" lvl="1" indent="-174625">
              <a:spcBef>
                <a:spcPts val="0"/>
              </a:spcBef>
              <a:spcAft>
                <a:spcPts val="600"/>
              </a:spcAft>
              <a:buClr>
                <a:srgbClr val="2F5597"/>
              </a:buClr>
              <a:buFont typeface="Calibri" panose="020F0502020204030204" pitchFamily="34" charset="0"/>
              <a:buChar char="…"/>
            </a:pPr>
            <a:r>
              <a:rPr lang="en-US" sz="1200" dirty="0">
                <a:solidFill>
                  <a:srgbClr val="2F5597"/>
                </a:solidFill>
                <a:latin typeface="Calibri" panose="020F0502020204030204" pitchFamily="34" charset="0"/>
                <a:cs typeface="Calibri" panose="020F0502020204030204" pitchFamily="34" charset="0"/>
              </a:rPr>
              <a:t>Make workforce rentals more affordable</a:t>
            </a:r>
          </a:p>
          <a:p>
            <a:pPr marL="574675" lvl="1" indent="-174625">
              <a:spcBef>
                <a:spcPts val="0"/>
              </a:spcBef>
              <a:spcAft>
                <a:spcPts val="600"/>
              </a:spcAft>
              <a:buClr>
                <a:srgbClr val="2F5597"/>
              </a:buClr>
              <a:buFont typeface="Calibri" panose="020F0502020204030204" pitchFamily="34" charset="0"/>
              <a:buChar char="…"/>
            </a:pPr>
            <a:r>
              <a:rPr lang="en-US" sz="1200" dirty="0">
                <a:solidFill>
                  <a:srgbClr val="2F5597"/>
                </a:solidFill>
                <a:latin typeface="Calibri" panose="020F0502020204030204" pitchFamily="34" charset="0"/>
                <a:cs typeface="Calibri" panose="020F0502020204030204" pitchFamily="34" charset="0"/>
              </a:rPr>
              <a:t>Incentivize long-term rentals (vs use of property as a short-term rental)</a:t>
            </a:r>
          </a:p>
          <a:p>
            <a:pPr marL="574675" lvl="1" indent="-174625">
              <a:spcBef>
                <a:spcPts val="0"/>
              </a:spcBef>
              <a:spcAft>
                <a:spcPts val="600"/>
              </a:spcAft>
              <a:buClr>
                <a:srgbClr val="2F5597"/>
              </a:buClr>
              <a:buFont typeface="Calibri" panose="020F0502020204030204" pitchFamily="34" charset="0"/>
              <a:buChar char="…"/>
            </a:pPr>
            <a:endParaRPr lang="en-US" sz="1200" dirty="0">
              <a:solidFill>
                <a:srgbClr val="2F5597"/>
              </a:solidFill>
              <a:latin typeface="Calibri" panose="020F0502020204030204" pitchFamily="34" charset="0"/>
              <a:cs typeface="Calibri" panose="020F0502020204030204" pitchFamily="34" charset="0"/>
            </a:endParaRPr>
          </a:p>
          <a:p>
            <a:pPr marL="574675" lvl="1" indent="-174625">
              <a:spcBef>
                <a:spcPts val="0"/>
              </a:spcBef>
              <a:spcAft>
                <a:spcPts val="600"/>
              </a:spcAft>
              <a:buClr>
                <a:srgbClr val="2F5597"/>
              </a:buClr>
              <a:buFont typeface="Calibri" panose="020F0502020204030204" pitchFamily="34" charset="0"/>
              <a:buChar char="…"/>
            </a:pPr>
            <a:r>
              <a:rPr lang="en-US" sz="1200" dirty="0">
                <a:solidFill>
                  <a:srgbClr val="2F5597"/>
                </a:solidFill>
                <a:latin typeface="Calibri" panose="020F0502020204030204" pitchFamily="34" charset="0"/>
                <a:cs typeface="Calibri" panose="020F0502020204030204" pitchFamily="34" charset="0"/>
              </a:rPr>
              <a:t>AFCI Increase housing credit allocations</a:t>
            </a:r>
          </a:p>
          <a:p>
            <a:pPr marL="574675" lvl="1" indent="-174625">
              <a:spcBef>
                <a:spcPts val="0"/>
              </a:spcBef>
              <a:spcAft>
                <a:spcPts val="600"/>
              </a:spcAft>
              <a:buClr>
                <a:srgbClr val="2F5597"/>
              </a:buClr>
              <a:buFont typeface="Calibri" panose="020F0502020204030204" pitchFamily="34" charset="0"/>
              <a:buChar char="…"/>
            </a:pPr>
            <a:r>
              <a:rPr lang="en-US" sz="1200" dirty="0">
                <a:solidFill>
                  <a:srgbClr val="2F5597"/>
                </a:solidFill>
                <a:latin typeface="Calibri" panose="020F0502020204030204" pitchFamily="34" charset="0"/>
                <a:cs typeface="Calibri" panose="020F0502020204030204" pitchFamily="34" charset="0"/>
              </a:rPr>
              <a:t>Create additional opportunities for access to credits for rural communities</a:t>
            </a:r>
          </a:p>
          <a:p>
            <a:pPr marL="574675" lvl="1" indent="-174625">
              <a:spcBef>
                <a:spcPts val="0"/>
              </a:spcBef>
              <a:spcAft>
                <a:spcPts val="600"/>
              </a:spcAft>
              <a:buClr>
                <a:srgbClr val="2F5597"/>
              </a:buClr>
              <a:buFont typeface="Calibri" panose="020F0502020204030204" pitchFamily="34" charset="0"/>
              <a:buChar char="…"/>
            </a:pPr>
            <a:r>
              <a:rPr lang="en-US" sz="1200" dirty="0">
                <a:solidFill>
                  <a:srgbClr val="2F5597"/>
                </a:solidFill>
                <a:latin typeface="Calibri" panose="020F0502020204030204" pitchFamily="34" charset="0"/>
                <a:cs typeface="Calibri" panose="020F0502020204030204" pitchFamily="34" charset="0"/>
              </a:rPr>
              <a:t>Increase access for hard-to-serve communities like rural, Native American, high poverty, and high-cost areas</a:t>
            </a:r>
          </a:p>
          <a:p>
            <a:pPr marL="574675" lvl="1" indent="-174625">
              <a:spcBef>
                <a:spcPts val="0"/>
              </a:spcBef>
              <a:spcAft>
                <a:spcPts val="600"/>
              </a:spcAft>
              <a:buClr>
                <a:srgbClr val="2F5597"/>
              </a:buClr>
              <a:buFont typeface="Calibri" panose="020F0502020204030204" pitchFamily="34" charset="0"/>
              <a:buChar char="…"/>
            </a:pPr>
            <a:endParaRPr lang="en-US" sz="1200" dirty="0">
              <a:solidFill>
                <a:srgbClr val="2F5597"/>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Calibri" panose="020F0502020204030204" pitchFamily="34" charset="0"/>
              </a:rPr>
              <a:t>Develop a new and innovative tax structure for property owners seeking to provide long-term (greater than one month) rental housing for the workforce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96C1EF-AB72-47BD-97C8-F100D999AA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85983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0"/>
              </a:spcBef>
            </a:pPr>
            <a:r>
              <a:rPr lang="en-US" dirty="0"/>
              <a:t>Working with a bi-partisan group of legislators from across Michigan, we are focused on creating and expanding tools for local governments to support the development or rehabilitation of housing supply that is attainable to more of our citizens. </a:t>
            </a:r>
            <a:r>
              <a:rPr lang="en-US" kern="0" dirty="0"/>
              <a:t>There are multiple reasons for the housing gap.</a:t>
            </a:r>
          </a:p>
          <a:p>
            <a:pPr marL="0" indent="0"/>
            <a:endParaRPr lang="en-US" kern="0" dirty="0"/>
          </a:p>
          <a:p>
            <a:pPr marL="0" indent="0"/>
            <a:r>
              <a:rPr lang="en-US" kern="0" dirty="0"/>
              <a:t>There is NO Silver Bullet.</a:t>
            </a:r>
          </a:p>
          <a:p>
            <a:pPr marL="0" indent="0"/>
            <a:endParaRPr lang="en-US" kern="0" dirty="0"/>
          </a:p>
          <a:p>
            <a:pPr marL="0" indent="0"/>
            <a:r>
              <a:rPr lang="en-US" kern="0" dirty="0"/>
              <a:t>We need changes in policy, attitudes, and incentive on multiple fronts.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96C1EF-AB72-47BD-97C8-F100D999AA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90248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96C1EF-AB72-47BD-97C8-F100D999AA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2701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the world isn’t kind- like when a pandemic hits</a:t>
            </a:r>
          </a:p>
          <a:p>
            <a:r>
              <a:rPr lang="en-US" dirty="0"/>
              <a:t>Gas prices are sky rocketing</a:t>
            </a:r>
          </a:p>
          <a:p>
            <a:r>
              <a:rPr lang="en-US" dirty="0"/>
              <a:t>But it is not just gas prices,  utility prices, cost of food and day care prices are through the roof</a:t>
            </a:r>
          </a:p>
          <a:p>
            <a:r>
              <a:rPr lang="en-US" dirty="0"/>
              <a:t>Financial advisors counsel us that we should  save up 3 months worth of income for a rainy day (and for many it is rainy right now)</a:t>
            </a:r>
          </a:p>
          <a:p>
            <a:r>
              <a:rPr lang="en-US" dirty="0"/>
              <a:t>Unfortunately, many of us don’t have that luxury and are living pay check to pay check</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83465-1F86-4B91-9AF7-99B88ABEF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216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into these escalating costs complicating problems like worsening mental health that we have seen for many people throughout the pandemic.  More now than ever with the covid pandemic people are getting sick and not being able to work.</a:t>
            </a:r>
          </a:p>
          <a:p>
            <a:r>
              <a:rPr lang="en-US" dirty="0"/>
              <a:t>Others lost their jobs due to cutbacks from the crashing economy with some of those jobs not planning on ever restarting.</a:t>
            </a:r>
          </a:p>
          <a:p>
            <a:r>
              <a:rPr lang="en-US" dirty="0"/>
              <a:t>With lack of income coming in and high expenses going out   Eventually the money runs out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83465-1F86-4B91-9AF7-99B88ABEF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6444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leads inevitably to eviction</a:t>
            </a:r>
          </a:p>
          <a:p>
            <a:r>
              <a:rPr lang="en-US" dirty="0"/>
              <a:t>Then enters a barrage of emotions: Overwhelming hopelessness, anger, fear, sadness and anxiety</a:t>
            </a:r>
          </a:p>
          <a:p>
            <a:r>
              <a:rPr lang="en-US" dirty="0"/>
              <a:t>But there is no time to process these emotions</a:t>
            </a:r>
          </a:p>
          <a:p>
            <a:r>
              <a:rPr lang="en-US" dirty="0"/>
              <a:t>Now it is a fight for survival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83465-1F86-4B91-9AF7-99B88ABEF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40460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Your housing options look quite a bit different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83465-1F86-4B91-9AF7-99B88ABEF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453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security and protection are gone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783465-1F86-4B91-9AF7-99B88ABEF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77621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6.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7.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cstate="email">
                <a:duotone>
                  <a:schemeClr val="dk2">
                    <a:shade val="62000"/>
                    <a:hueMod val="108000"/>
                    <a:satMod val="164000"/>
                    <a:lumMod val="69000"/>
                  </a:schemeClr>
                  <a:schemeClr val="dk2">
                    <a:tint val="96000"/>
                    <a:hueMod val="90000"/>
                    <a:satMod val="130000"/>
                    <a:lumMod val="134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5586B75A-687E-405C-8A0B-8D00578BA2C3}" type="datetimeFigureOut">
              <a:rPr lang="en-US" smtClean="0"/>
              <a:pPr/>
              <a:t>4/6/22</a:t>
            </a:fld>
            <a:endParaRPr lang="en-US" dirty="0"/>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endParaRPr lang="en-US" dirty="0"/>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01254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cstate="email">
                <a:duotone>
                  <a:schemeClr val="dk2">
                    <a:shade val="62000"/>
                    <a:hueMod val="108000"/>
                    <a:satMod val="164000"/>
                    <a:lumMod val="69000"/>
                  </a:schemeClr>
                  <a:schemeClr val="dk2">
                    <a:tint val="96000"/>
                    <a:hueMod val="90000"/>
                    <a:satMod val="130000"/>
                    <a:lumMod val="134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4/6/22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2471621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cstate="email">
                <a:duotone>
                  <a:schemeClr val="dk2">
                    <a:shade val="62000"/>
                    <a:hueMod val="108000"/>
                    <a:satMod val="164000"/>
                    <a:lumMod val="69000"/>
                  </a:schemeClr>
                  <a:schemeClr val="dk2">
                    <a:tint val="96000"/>
                    <a:hueMod val="90000"/>
                    <a:satMod val="130000"/>
                    <a:lumMod val="134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4/6/22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625578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cstate="email">
                <a:duotone>
                  <a:schemeClr val="dk2">
                    <a:shade val="62000"/>
                    <a:hueMod val="108000"/>
                    <a:satMod val="164000"/>
                    <a:lumMod val="69000"/>
                  </a:schemeClr>
                  <a:schemeClr val="dk2">
                    <a:tint val="96000"/>
                    <a:hueMod val="90000"/>
                    <a:satMod val="130000"/>
                    <a:lumMod val="134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4/6/22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91439590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cstate="email">
                <a:duotone>
                  <a:schemeClr val="dk2">
                    <a:shade val="62000"/>
                    <a:hueMod val="108000"/>
                    <a:satMod val="164000"/>
                    <a:lumMod val="69000"/>
                  </a:schemeClr>
                  <a:schemeClr val="dk2">
                    <a:tint val="96000"/>
                    <a:hueMod val="90000"/>
                    <a:satMod val="130000"/>
                    <a:lumMod val="134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4/6/22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72614329"/>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5586B75A-687E-405C-8A0B-8D00578BA2C3}" type="datetimeFigureOut">
              <a:rPr lang="en-US" smtClean="0"/>
              <a:pPr/>
              <a:t>4/6/22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34754603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5586B75A-687E-405C-8A0B-8D00578BA2C3}" type="datetimeFigureOut">
              <a:rPr lang="en-US" smtClean="0"/>
              <a:pPr/>
              <a:t>4/6/22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627632999"/>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4/6/22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297614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cstate="email">
                <a:duotone>
                  <a:schemeClr val="dk2">
                    <a:shade val="62000"/>
                    <a:hueMod val="108000"/>
                    <a:satMod val="164000"/>
                    <a:lumMod val="69000"/>
                  </a:schemeClr>
                  <a:schemeClr val="dk2">
                    <a:tint val="96000"/>
                    <a:hueMod val="90000"/>
                    <a:satMod val="130000"/>
                    <a:lumMod val="134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4/6/22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223154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black">
                    <a:tint val="75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4/6/22</a:t>
            </a:fld>
            <a:endParaRPr kumimoji="0" lang="en-US" sz="1000" b="0" i="0" u="none" strike="noStrike" kern="1200" cap="none" spc="0" normalizeH="0" baseline="0" noProof="0" dirty="0">
              <a:ln>
                <a:noFill/>
              </a:ln>
              <a:solidFill>
                <a:prstClr val="black">
                  <a:tint val="75000"/>
                </a:prstClr>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a:xfrm>
            <a:off x="2416500" y="329307"/>
            <a:ext cx="4973915" cy="309201"/>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tint val="75000"/>
                </a:prstClr>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a:xfrm>
            <a:off x="1437664" y="798973"/>
            <a:ext cx="811019" cy="503578"/>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2800" b="0" i="0" u="none" strike="noStrike" kern="1200" cap="none" spc="0" normalizeH="0" baseline="0" noProof="0" dirty="0">
                <a:ln>
                  <a:noFill/>
                </a:ln>
                <a:solidFill>
                  <a:srgbClr val="B71E42"/>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dirty="0">
              <a:ln>
                <a:noFill/>
              </a:ln>
              <a:solidFill>
                <a:srgbClr val="B71E42"/>
              </a:solidFill>
              <a:effectLst/>
              <a:uLnTx/>
              <a:uFillTx/>
              <a:latin typeface="Gill Sans MT" panose="020B0502020104020203"/>
              <a:ea typeface="+mn-ea"/>
              <a:cs typeface="+mn-cs"/>
            </a:endParaRPr>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524136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black">
                    <a:tint val="75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4/6/22</a:t>
            </a:fld>
            <a:endParaRPr kumimoji="0" lang="en-US" sz="1000" b="0" i="0" u="none" strike="noStrike" kern="1200" cap="none" spc="0" normalizeH="0" baseline="0" noProof="0" dirty="0">
              <a:ln>
                <a:noFill/>
              </a:ln>
              <a:solidFill>
                <a:prstClr val="black">
                  <a:tint val="75000"/>
                </a:prstClr>
              </a:solidFill>
              <a:effectLst/>
              <a:uLnTx/>
              <a:uFillTx/>
              <a:latin typeface="Gill Sans MT" panose="020B0502020104020203"/>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tint val="75000"/>
                </a:prstClr>
              </a:solidFill>
              <a:effectLst/>
              <a:uLnTx/>
              <a:uFillTx/>
              <a:latin typeface="Gill Sans MT" panose="020B0502020104020203"/>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2800" b="0" i="0" u="none" strike="noStrike" kern="1200" cap="none" spc="0" normalizeH="0" baseline="0" noProof="0" dirty="0">
                <a:ln>
                  <a:noFill/>
                </a:ln>
                <a:solidFill>
                  <a:srgbClr val="B71E42"/>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dirty="0">
              <a:ln>
                <a:noFill/>
              </a:ln>
              <a:solidFill>
                <a:srgbClr val="B71E42"/>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487991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4/6/22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3579506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black">
                    <a:tint val="75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4/6/22</a:t>
            </a:fld>
            <a:endParaRPr kumimoji="0" lang="en-US" sz="1000" b="0" i="0" u="none" strike="noStrike" kern="1200" cap="none" spc="0" normalizeH="0" baseline="0" noProof="0" dirty="0">
              <a:ln>
                <a:noFill/>
              </a:ln>
              <a:solidFill>
                <a:prstClr val="black">
                  <a:tint val="75000"/>
                </a:prstClr>
              </a:solidFill>
              <a:effectLst/>
              <a:uLnTx/>
              <a:uFillTx/>
              <a:latin typeface="Gill Sans MT" panose="020B0502020104020203"/>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tint val="75000"/>
                </a:prstClr>
              </a:solidFill>
              <a:effectLst/>
              <a:uLnTx/>
              <a:uFillTx/>
              <a:latin typeface="Gill Sans MT" panose="020B05020201040202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2800" b="0" i="0" u="none" strike="noStrike" kern="1200" cap="none" spc="0" normalizeH="0" baseline="0" noProof="0" dirty="0">
                <a:ln>
                  <a:noFill/>
                </a:ln>
                <a:solidFill>
                  <a:srgbClr val="B71E42"/>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dirty="0">
              <a:ln>
                <a:noFill/>
              </a:ln>
              <a:solidFill>
                <a:srgbClr val="B71E42"/>
              </a:solidFill>
              <a:effectLst/>
              <a:uLnTx/>
              <a:uFillTx/>
              <a:latin typeface="Gill Sans MT" panose="020B0502020104020203"/>
              <a:ea typeface="+mn-ea"/>
              <a:cs typeface="+mn-cs"/>
            </a:endParaRPr>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35251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black">
                    <a:tint val="75000"/>
                  </a:prstClr>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4/6/22</a:t>
            </a:fld>
            <a:endParaRPr kumimoji="0" lang="en-US" sz="1000" b="0" i="0" u="none" strike="noStrike" kern="1200" cap="none" spc="0" normalizeH="0" baseline="0" noProof="0" dirty="0">
              <a:ln>
                <a:noFill/>
              </a:ln>
              <a:solidFill>
                <a:prstClr val="black">
                  <a:tint val="75000"/>
                </a:prstClr>
              </a:solidFill>
              <a:effectLst/>
              <a:uLnTx/>
              <a:uFillTx/>
              <a:latin typeface="Gill Sans MT" panose="020B0502020104020203"/>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tint val="75000"/>
                </a:prstClr>
              </a:solidFill>
              <a:effectLst/>
              <a:uLnTx/>
              <a:uFillTx/>
              <a:latin typeface="Gill Sans MT" panose="020B0502020104020203"/>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2800" b="0" i="0" u="none" strike="noStrike" kern="1200" cap="none" spc="0" normalizeH="0" baseline="0" noProof="0" dirty="0">
                <a:ln>
                  <a:noFill/>
                </a:ln>
                <a:solidFill>
                  <a:srgbClr val="B71E42"/>
                </a:solidFill>
                <a:effectLst/>
                <a:uLnTx/>
                <a:uFillTx/>
                <a:latin typeface="Gill Sans MT" panose="020B05020201040202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2800" b="0" i="0" u="none" strike="noStrike" kern="1200" cap="none" spc="0" normalizeH="0" baseline="0" noProof="0" dirty="0">
              <a:ln>
                <a:noFill/>
              </a:ln>
              <a:solidFill>
                <a:srgbClr val="B71E42"/>
              </a:solidFill>
              <a:effectLst/>
              <a:uLnTx/>
              <a:uFillTx/>
              <a:latin typeface="Gill Sans MT" panose="020B0502020104020203"/>
              <a:ea typeface="+mn-ea"/>
              <a:cs typeface="+mn-cs"/>
            </a:endParaRPr>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62068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CF408-50D1-453B-A600-74C76AC897D0}"/>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44A099F-5772-4F2F-9E6B-04AE3234E63B}"/>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E2FBDD08-EE06-406D-82F3-09E17AAB6CF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B7C997"/>
                </a:solidFill>
                <a:effectLst/>
                <a:uLnTx/>
                <a:uFillTx/>
                <a:latin typeface="Calibri" panose="020F0502020204030204"/>
                <a:ea typeface="+mn-ea"/>
                <a:cs typeface="+mn-cs"/>
              </a:rPr>
              <a:t>Housing North 2019</a:t>
            </a:r>
          </a:p>
        </p:txBody>
      </p:sp>
      <p:sp>
        <p:nvSpPr>
          <p:cNvPr id="6" name="Slide Number Placeholder 5">
            <a:extLst>
              <a:ext uri="{FF2B5EF4-FFF2-40B4-BE49-F238E27FC236}">
                <a16:creationId xmlns:a16="http://schemas.microsoft.com/office/drawing/2014/main" id="{3A825FFF-73B6-41F6-949A-875D871DAD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51C8D2-D7CB-4527-9110-A7992170F953}" type="slidenum">
              <a:rPr kumimoji="0" lang="en-US" sz="1000" b="0" i="0" u="none" strike="noStrike" kern="1200" cap="none" spc="0" normalizeH="0" baseline="0" noProof="0" smtClean="0">
                <a:ln>
                  <a:noFill/>
                </a:ln>
                <a:solidFill>
                  <a:srgbClr val="B7C997"/>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B7C997"/>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85C3E016-7DBB-41E3-B045-B19563C3B3C0}"/>
              </a:ext>
            </a:extLst>
          </p:cNvPr>
          <p:cNvCxnSpPr>
            <a:cxnSpLocks/>
          </p:cNvCxnSpPr>
          <p:nvPr userDrawn="1"/>
        </p:nvCxnSpPr>
        <p:spPr>
          <a:xfrm>
            <a:off x="358815" y="6611779"/>
            <a:ext cx="0" cy="244508"/>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90282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73D8857-5EB6-4915-AF8D-44A53479D1B2}"/>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B7C997"/>
                </a:solidFill>
                <a:effectLst/>
                <a:uLnTx/>
                <a:uFillTx/>
                <a:latin typeface="Calibri" panose="020F0502020204030204"/>
                <a:ea typeface="+mn-ea"/>
                <a:cs typeface="+mn-cs"/>
              </a:rPr>
              <a:t>Housing North 2019</a:t>
            </a:r>
          </a:p>
        </p:txBody>
      </p:sp>
      <p:sp>
        <p:nvSpPr>
          <p:cNvPr id="4" name="Slide Number Placeholder 3">
            <a:extLst>
              <a:ext uri="{FF2B5EF4-FFF2-40B4-BE49-F238E27FC236}">
                <a16:creationId xmlns:a16="http://schemas.microsoft.com/office/drawing/2014/main" id="{926ACABD-4CFD-4DE1-9F0B-9DAA0954AB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51C8D2-D7CB-4527-9110-A7992170F953}" type="slidenum">
              <a:rPr kumimoji="0" lang="en-US" sz="1000" b="0" i="0" u="none" strike="noStrike" kern="1200" cap="none" spc="0" normalizeH="0" baseline="0" noProof="0" smtClean="0">
                <a:ln>
                  <a:noFill/>
                </a:ln>
                <a:solidFill>
                  <a:srgbClr val="B7C997"/>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B7C997"/>
              </a:solidFill>
              <a:effectLst/>
              <a:uLnTx/>
              <a:uFillTx/>
              <a:latin typeface="Calibri" panose="020F0502020204030204"/>
              <a:ea typeface="+mn-ea"/>
              <a:cs typeface="+mn-cs"/>
            </a:endParaRPr>
          </a:p>
        </p:txBody>
      </p:sp>
      <p:cxnSp>
        <p:nvCxnSpPr>
          <p:cNvPr id="5" name="Straight Connector 4">
            <a:extLst>
              <a:ext uri="{FF2B5EF4-FFF2-40B4-BE49-F238E27FC236}">
                <a16:creationId xmlns:a16="http://schemas.microsoft.com/office/drawing/2014/main" id="{6541160D-6198-4E4B-8E55-2B7E64097FE4}"/>
              </a:ext>
            </a:extLst>
          </p:cNvPr>
          <p:cNvCxnSpPr>
            <a:cxnSpLocks/>
          </p:cNvCxnSpPr>
          <p:nvPr userDrawn="1"/>
        </p:nvCxnSpPr>
        <p:spPr>
          <a:xfrm>
            <a:off x="358815" y="6611779"/>
            <a:ext cx="0" cy="244508"/>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16708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cSld name="1_Section Header">
    <p:spTree>
      <p:nvGrpSpPr>
        <p:cNvPr id="1" name=""/>
        <p:cNvGrpSpPr/>
        <p:nvPr/>
      </p:nvGrpSpPr>
      <p:grpSpPr>
        <a:xfrm>
          <a:off x="0" y="0"/>
          <a:ext cx="0" cy="0"/>
          <a:chOff x="0" y="0"/>
          <a:chExt cx="0" cy="0"/>
        </a:xfrm>
      </p:grpSpPr>
      <p:pic>
        <p:nvPicPr>
          <p:cNvPr id="8" name="Picture 7" descr="HNpptGREEN.jpg">
            <a:extLst>
              <a:ext uri="{FF2B5EF4-FFF2-40B4-BE49-F238E27FC236}">
                <a16:creationId xmlns:a16="http://schemas.microsoft.com/office/drawing/2014/main" id="{55C20A77-BF4A-4995-9847-1CAA6CFA2B8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933442" y="-1713"/>
            <a:ext cx="6258558" cy="6858000"/>
          </a:xfrm>
          <a:prstGeom prst="rect">
            <a:avLst/>
          </a:prstGeom>
        </p:spPr>
      </p:pic>
      <p:sp>
        <p:nvSpPr>
          <p:cNvPr id="9" name="TextBox 8">
            <a:extLst>
              <a:ext uri="{FF2B5EF4-FFF2-40B4-BE49-F238E27FC236}">
                <a16:creationId xmlns:a16="http://schemas.microsoft.com/office/drawing/2014/main" id="{83FD63DA-F175-47A8-9139-8056B544C75F}"/>
              </a:ext>
            </a:extLst>
          </p:cNvPr>
          <p:cNvSpPr txBox="1"/>
          <p:nvPr userDrawn="1"/>
        </p:nvSpPr>
        <p:spPr>
          <a:xfrm>
            <a:off x="0" y="0"/>
            <a:ext cx="6089650" cy="6858000"/>
          </a:xfrm>
          <a:prstGeom prst="rect">
            <a:avLst/>
          </a:prstGeom>
          <a:solidFill>
            <a:srgbClr val="638C3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Title 1">
            <a:extLst>
              <a:ext uri="{FF2B5EF4-FFF2-40B4-BE49-F238E27FC236}">
                <a16:creationId xmlns:a16="http://schemas.microsoft.com/office/drawing/2014/main" id="{81FD9008-45C5-4D35-A83C-FF6CE4960294}"/>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49FE70E3-6312-4C76-83A3-B1B9B59CE1FC}"/>
              </a:ext>
            </a:extLst>
          </p:cNvPr>
          <p:cNvSpPr>
            <a:spLocks noGrp="1"/>
          </p:cNvSpPr>
          <p:nvPr>
            <p:ph type="body" idx="1"/>
          </p:nvPr>
        </p:nvSpPr>
        <p:spPr>
          <a:xfrm>
            <a:off x="831850" y="4589463"/>
            <a:ext cx="10515600" cy="1500187"/>
          </a:xfrm>
        </p:spPr>
        <p:txBody>
          <a:bodyPr/>
          <a:lstStyle>
            <a:lvl1pPr marL="0" indent="0">
              <a:buNone/>
              <a:defRPr sz="2400">
                <a:solidFill>
                  <a:srgbClr val="C8D5B9"/>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4D224443-34B2-48BB-B010-BDBD8D8F4C5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Housing North 2021</a:t>
            </a:r>
          </a:p>
        </p:txBody>
      </p:sp>
      <p:sp>
        <p:nvSpPr>
          <p:cNvPr id="6" name="Slide Number Placeholder 5">
            <a:extLst>
              <a:ext uri="{FF2B5EF4-FFF2-40B4-BE49-F238E27FC236}">
                <a16:creationId xmlns:a16="http://schemas.microsoft.com/office/drawing/2014/main" id="{9B91BE58-8523-4C9D-A3DF-C0C893B14CE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51C8D2-D7CB-4527-9110-A7992170F953}"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7" name="Straight Connector 6">
            <a:extLst>
              <a:ext uri="{FF2B5EF4-FFF2-40B4-BE49-F238E27FC236}">
                <a16:creationId xmlns:a16="http://schemas.microsoft.com/office/drawing/2014/main" id="{E0EE037D-FA69-4160-AA0B-BD91AD4B2327}"/>
              </a:ext>
            </a:extLst>
          </p:cNvPr>
          <p:cNvCxnSpPr>
            <a:cxnSpLocks/>
          </p:cNvCxnSpPr>
          <p:nvPr userDrawn="1"/>
        </p:nvCxnSpPr>
        <p:spPr>
          <a:xfrm>
            <a:off x="358815" y="6611779"/>
            <a:ext cx="0" cy="244508"/>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54626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8" name="Picture 7" descr="HNmainslid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609600" y="867304"/>
            <a:ext cx="10972800" cy="1143000"/>
          </a:xfrm>
          <a:prstGeom prst="rect">
            <a:avLst/>
          </a:prstGeom>
        </p:spPr>
        <p:txBody>
          <a:bodyPr/>
          <a:lstStyle>
            <a:lvl1pPr>
              <a:defRPr sz="2800">
                <a:solidFill>
                  <a:srgbClr val="4C3364"/>
                </a:solidFill>
                <a:latin typeface="Nexa Bold"/>
                <a:cs typeface="Nexa Bold"/>
              </a:defRPr>
            </a:lvl1pPr>
          </a:lstStyle>
          <a:p>
            <a:r>
              <a:rPr lang="en-US" dirty="0"/>
              <a:t>CLICK TO EDIT MASTER TITLE SLIDE</a:t>
            </a:r>
          </a:p>
        </p:txBody>
      </p:sp>
      <p:sp>
        <p:nvSpPr>
          <p:cNvPr id="3" name="Content Placeholder 2"/>
          <p:cNvSpPr>
            <a:spLocks noGrp="1"/>
          </p:cNvSpPr>
          <p:nvPr>
            <p:ph idx="1"/>
          </p:nvPr>
        </p:nvSpPr>
        <p:spPr>
          <a:xfrm>
            <a:off x="609600" y="2192867"/>
            <a:ext cx="10972800" cy="4525963"/>
          </a:xfrm>
          <a:prstGeom prst="rect">
            <a:avLst/>
          </a:prstGeom>
        </p:spPr>
        <p:txBody>
          <a:bodyPr/>
          <a:lstStyle>
            <a:lvl1pPr marL="0" indent="0">
              <a:buFontTx/>
              <a:buNone/>
              <a:defRPr sz="2800">
                <a:solidFill>
                  <a:srgbClr val="434449"/>
                </a:solidFill>
                <a:latin typeface="Nexa Regular"/>
                <a:cs typeface="Nexa Regular"/>
              </a:defRPr>
            </a:lvl1pPr>
            <a:lvl2pPr>
              <a:defRPr sz="2200">
                <a:solidFill>
                  <a:srgbClr val="434449"/>
                </a:solidFill>
                <a:latin typeface="Nexa Regular"/>
                <a:cs typeface="Nexa Regular"/>
              </a:defRPr>
            </a:lvl2pPr>
            <a:lvl3pPr>
              <a:defRPr sz="2200">
                <a:solidFill>
                  <a:srgbClr val="434449"/>
                </a:solidFill>
                <a:latin typeface="Nexa Regular"/>
                <a:cs typeface="Nexa Regular"/>
              </a:defRPr>
            </a:lvl3pPr>
            <a:lvl4pPr marL="1600200" indent="-228600">
              <a:buFont typeface="Arial"/>
              <a:buChar char="–"/>
              <a:defRPr sz="2200">
                <a:solidFill>
                  <a:srgbClr val="434449"/>
                </a:solidFill>
                <a:latin typeface="Nexa Regular"/>
                <a:cs typeface="Nexa Regular"/>
              </a:defRPr>
            </a:lvl4pPr>
            <a:lvl5pPr>
              <a:defRPr sz="2200">
                <a:solidFill>
                  <a:srgbClr val="434449"/>
                </a:solidFill>
                <a:latin typeface="Nexa Regular"/>
                <a:cs typeface="Nexa Regul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807852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pic>
        <p:nvPicPr>
          <p:cNvPr id="8" name="Picture 7" descr="HNpptGREEN.jpg">
            <a:extLst>
              <a:ext uri="{FF2B5EF4-FFF2-40B4-BE49-F238E27FC236}">
                <a16:creationId xmlns:a16="http://schemas.microsoft.com/office/drawing/2014/main" id="{55C20A77-BF4A-4995-9847-1CAA6CFA2B8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933442" y="-1713"/>
            <a:ext cx="6258558" cy="6858000"/>
          </a:xfrm>
          <a:prstGeom prst="rect">
            <a:avLst/>
          </a:prstGeom>
        </p:spPr>
      </p:pic>
      <p:sp>
        <p:nvSpPr>
          <p:cNvPr id="9" name="TextBox 8">
            <a:extLst>
              <a:ext uri="{FF2B5EF4-FFF2-40B4-BE49-F238E27FC236}">
                <a16:creationId xmlns:a16="http://schemas.microsoft.com/office/drawing/2014/main" id="{83FD63DA-F175-47A8-9139-8056B544C75F}"/>
              </a:ext>
            </a:extLst>
          </p:cNvPr>
          <p:cNvSpPr txBox="1"/>
          <p:nvPr userDrawn="1"/>
        </p:nvSpPr>
        <p:spPr>
          <a:xfrm>
            <a:off x="0" y="0"/>
            <a:ext cx="6089650" cy="6858000"/>
          </a:xfrm>
          <a:prstGeom prst="rect">
            <a:avLst/>
          </a:prstGeom>
          <a:solidFill>
            <a:srgbClr val="638C3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1FD9008-45C5-4D35-A83C-FF6CE4960294}"/>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49FE70E3-6312-4C76-83A3-B1B9B59CE1FC}"/>
              </a:ext>
            </a:extLst>
          </p:cNvPr>
          <p:cNvSpPr>
            <a:spLocks noGrp="1"/>
          </p:cNvSpPr>
          <p:nvPr>
            <p:ph type="body" idx="1"/>
          </p:nvPr>
        </p:nvSpPr>
        <p:spPr>
          <a:xfrm>
            <a:off x="831850" y="4589463"/>
            <a:ext cx="10515600" cy="1500187"/>
          </a:xfrm>
        </p:spPr>
        <p:txBody>
          <a:bodyPr/>
          <a:lstStyle>
            <a:lvl1pPr marL="0" indent="0">
              <a:buNone/>
              <a:defRPr sz="2400">
                <a:solidFill>
                  <a:srgbClr val="C8D5B9"/>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4D224443-34B2-48BB-B010-BDBD8D8F4C5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B7C997"/>
                </a:solidFill>
                <a:effectLst/>
                <a:uLnTx/>
                <a:uFillTx/>
                <a:latin typeface="Calibri" panose="020F0502020204030204"/>
                <a:ea typeface="+mn-ea"/>
                <a:cs typeface="+mn-cs"/>
              </a:rPr>
              <a:t>Housing North 2021</a:t>
            </a:r>
          </a:p>
        </p:txBody>
      </p:sp>
      <p:sp>
        <p:nvSpPr>
          <p:cNvPr id="6" name="Slide Number Placeholder 5">
            <a:extLst>
              <a:ext uri="{FF2B5EF4-FFF2-40B4-BE49-F238E27FC236}">
                <a16:creationId xmlns:a16="http://schemas.microsoft.com/office/drawing/2014/main" id="{9B91BE58-8523-4C9D-A3DF-C0C893B14C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51C8D2-D7CB-4527-9110-A7992170F953}" type="slidenum">
              <a:rPr kumimoji="0" lang="en-US" sz="1000" b="0" i="0" u="none" strike="noStrike" kern="1200" cap="none" spc="0" normalizeH="0" baseline="0" noProof="0" smtClean="0">
                <a:ln>
                  <a:noFill/>
                </a:ln>
                <a:solidFill>
                  <a:srgbClr val="B7C997"/>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B7C997"/>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E0EE037D-FA69-4160-AA0B-BD91AD4B2327}"/>
              </a:ext>
            </a:extLst>
          </p:cNvPr>
          <p:cNvCxnSpPr>
            <a:cxnSpLocks/>
          </p:cNvCxnSpPr>
          <p:nvPr userDrawn="1"/>
        </p:nvCxnSpPr>
        <p:spPr>
          <a:xfrm>
            <a:off x="358815" y="6611779"/>
            <a:ext cx="0" cy="244508"/>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91467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73D8857-5EB6-4915-AF8D-44A53479D1B2}"/>
              </a:ext>
            </a:extLst>
          </p:cNvPr>
          <p:cNvSpPr>
            <a:spLocks noGrp="1"/>
          </p:cNvSpPr>
          <p:nvPr>
            <p:ph type="ftr" sz="quarter" idx="11"/>
          </p:nvPr>
        </p:nvSpPr>
        <p:spPr>
          <a:xfrm>
            <a:off x="358815" y="6604085"/>
            <a:ext cx="3755985" cy="261610"/>
          </a:xfrm>
        </p:spPr>
        <p:txBody>
          <a:bodyPr/>
          <a:lstStyle>
            <a:lvl1pPr>
              <a:defRPr sz="1100">
                <a:solidFill>
                  <a:schemeClr val="bg1">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Housing North 2021</a:t>
            </a:r>
          </a:p>
        </p:txBody>
      </p:sp>
      <p:sp>
        <p:nvSpPr>
          <p:cNvPr id="4" name="Slide Number Placeholder 3">
            <a:extLst>
              <a:ext uri="{FF2B5EF4-FFF2-40B4-BE49-F238E27FC236}">
                <a16:creationId xmlns:a16="http://schemas.microsoft.com/office/drawing/2014/main" id="{926ACABD-4CFD-4DE1-9F0B-9DAA0954AB3F}"/>
              </a:ext>
            </a:extLst>
          </p:cNvPr>
          <p:cNvSpPr>
            <a:spLocks noGrp="1"/>
          </p:cNvSpPr>
          <p:nvPr>
            <p:ph type="sldNum" sz="quarter" idx="12"/>
          </p:nvPr>
        </p:nvSpPr>
        <p:spPr>
          <a:xfrm>
            <a:off x="0" y="6604085"/>
            <a:ext cx="358815" cy="261610"/>
          </a:xfrm>
        </p:spPr>
        <p:txBody>
          <a:bodyPr/>
          <a:lstStyle>
            <a:lvl1pPr>
              <a:defRPr sz="1100">
                <a:solidFill>
                  <a:schemeClr val="bg1">
                    <a:lumMod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51C8D2-D7CB-4527-9110-A7992170F953}" type="slidenum">
              <a:rPr kumimoji="0" lang="en-US" sz="11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1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cxnSp>
        <p:nvCxnSpPr>
          <p:cNvPr id="5" name="Straight Connector 4">
            <a:extLst>
              <a:ext uri="{FF2B5EF4-FFF2-40B4-BE49-F238E27FC236}">
                <a16:creationId xmlns:a16="http://schemas.microsoft.com/office/drawing/2014/main" id="{6541160D-6198-4E4B-8E55-2B7E64097FE4}"/>
              </a:ext>
            </a:extLst>
          </p:cNvPr>
          <p:cNvCxnSpPr>
            <a:cxnSpLocks/>
          </p:cNvCxnSpPr>
          <p:nvPr userDrawn="1"/>
        </p:nvCxnSpPr>
        <p:spPr>
          <a:xfrm>
            <a:off x="358815" y="6611779"/>
            <a:ext cx="0" cy="244508"/>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36716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CF408-50D1-453B-A600-74C76AC897D0}"/>
              </a:ext>
            </a:extLst>
          </p:cNvPr>
          <p:cNvSpPr>
            <a:spLocks noGrp="1"/>
          </p:cNvSpPr>
          <p:nvPr>
            <p:ph type="title" hasCustomPrompt="1"/>
          </p:nvPr>
        </p:nvSpPr>
        <p:spPr/>
        <p:txBody>
          <a:bodyPr/>
          <a:lstStyle>
            <a:lvl1pPr>
              <a:defRPr lang="en-US" dirty="0"/>
            </a:lvl1pPr>
          </a:lstStyle>
          <a:p>
            <a:r>
              <a:rPr lang="en-US" dirty="0"/>
              <a:t>CLICK TO EDIT MASTER TITLE STYLE</a:t>
            </a:r>
          </a:p>
        </p:txBody>
      </p:sp>
      <p:sp>
        <p:nvSpPr>
          <p:cNvPr id="3" name="Content Placeholder 2">
            <a:extLst>
              <a:ext uri="{FF2B5EF4-FFF2-40B4-BE49-F238E27FC236}">
                <a16:creationId xmlns:a16="http://schemas.microsoft.com/office/drawing/2014/main" id="{D44A099F-5772-4F2F-9E6B-04AE3234E63B}"/>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E2FBDD08-EE06-406D-82F3-09E17AAB6CF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B7C997"/>
                </a:solidFill>
                <a:effectLst/>
                <a:uLnTx/>
                <a:uFillTx/>
                <a:latin typeface="Calibri" panose="020F0502020204030204"/>
                <a:ea typeface="+mn-ea"/>
                <a:cs typeface="+mn-cs"/>
              </a:rPr>
              <a:t>Housing North 2021</a:t>
            </a:r>
          </a:p>
        </p:txBody>
      </p:sp>
      <p:sp>
        <p:nvSpPr>
          <p:cNvPr id="6" name="Slide Number Placeholder 5">
            <a:extLst>
              <a:ext uri="{FF2B5EF4-FFF2-40B4-BE49-F238E27FC236}">
                <a16:creationId xmlns:a16="http://schemas.microsoft.com/office/drawing/2014/main" id="{3A825FFF-73B6-41F6-949A-875D871DAD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51C8D2-D7CB-4527-9110-A7992170F953}" type="slidenum">
              <a:rPr kumimoji="0" lang="en-US" sz="1000" b="0" i="0" u="none" strike="noStrike" kern="1200" cap="none" spc="0" normalizeH="0" baseline="0" noProof="0" smtClean="0">
                <a:ln>
                  <a:noFill/>
                </a:ln>
                <a:solidFill>
                  <a:srgbClr val="B7C997"/>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B7C997"/>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85C3E016-7DBB-41E3-B045-B19563C3B3C0}"/>
              </a:ext>
            </a:extLst>
          </p:cNvPr>
          <p:cNvCxnSpPr>
            <a:cxnSpLocks/>
          </p:cNvCxnSpPr>
          <p:nvPr userDrawn="1"/>
        </p:nvCxnSpPr>
        <p:spPr>
          <a:xfrm>
            <a:off x="358815" y="6611779"/>
            <a:ext cx="0" cy="244508"/>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25517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17" name="Picture 16" descr="HNtitleslide.jpg">
            <a:extLst>
              <a:ext uri="{FF2B5EF4-FFF2-40B4-BE49-F238E27FC236}">
                <a16:creationId xmlns:a16="http://schemas.microsoft.com/office/drawing/2014/main" id="{2F83EA34-C271-4A31-9C10-6083C85F337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345936" y="0"/>
            <a:ext cx="5846064" cy="6858000"/>
          </a:xfrm>
          <a:prstGeom prst="rect">
            <a:avLst/>
          </a:prstGeom>
        </p:spPr>
      </p:pic>
      <p:pic>
        <p:nvPicPr>
          <p:cNvPr id="18" name="Picture 17" descr="HNtitleslide.jpg">
            <a:extLst>
              <a:ext uri="{FF2B5EF4-FFF2-40B4-BE49-F238E27FC236}">
                <a16:creationId xmlns:a16="http://schemas.microsoft.com/office/drawing/2014/main" id="{93DFB92E-604F-45F1-9BC3-2FAF9A571665}"/>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8046720" cy="6858000"/>
          </a:xfrm>
          <a:prstGeom prst="rect">
            <a:avLst/>
          </a:prstGeom>
        </p:spPr>
      </p:pic>
      <p:sp>
        <p:nvSpPr>
          <p:cNvPr id="2" name="Title 1">
            <a:extLst>
              <a:ext uri="{FF2B5EF4-FFF2-40B4-BE49-F238E27FC236}">
                <a16:creationId xmlns:a16="http://schemas.microsoft.com/office/drawing/2014/main" id="{F4E3FFBB-7210-43BF-AA55-B1B790792057}"/>
              </a:ext>
            </a:extLst>
          </p:cNvPr>
          <p:cNvSpPr>
            <a:spLocks noGrp="1"/>
          </p:cNvSpPr>
          <p:nvPr>
            <p:ph type="ctrTitle"/>
          </p:nvPr>
        </p:nvSpPr>
        <p:spPr>
          <a:xfrm>
            <a:off x="3438144" y="1497267"/>
            <a:ext cx="8136540" cy="2387600"/>
          </a:xfrm>
        </p:spPr>
        <p:txBody>
          <a:bodyPr anchor="b"/>
          <a:lstStyle>
            <a:lvl1pPr algn="l">
              <a:spcBef>
                <a:spcPts val="0"/>
              </a:spcBef>
              <a:spcAft>
                <a:spcPts val="0"/>
              </a:spcAft>
              <a:defRPr sz="6000">
                <a:solidFill>
                  <a:schemeClr val="accent3"/>
                </a:solidFill>
              </a:defRPr>
            </a:lvl1pPr>
          </a:lstStyle>
          <a:p>
            <a:r>
              <a:rPr lang="en-US" dirty="0"/>
              <a:t>Click to edit Master title style</a:t>
            </a:r>
          </a:p>
        </p:txBody>
      </p:sp>
      <p:sp>
        <p:nvSpPr>
          <p:cNvPr id="3" name="Subtitle 2">
            <a:extLst>
              <a:ext uri="{FF2B5EF4-FFF2-40B4-BE49-F238E27FC236}">
                <a16:creationId xmlns:a16="http://schemas.microsoft.com/office/drawing/2014/main" id="{0A8E9BFE-2D2A-42A3-A0F8-975F163DE6BB}"/>
              </a:ext>
            </a:extLst>
          </p:cNvPr>
          <p:cNvSpPr>
            <a:spLocks noGrp="1"/>
          </p:cNvSpPr>
          <p:nvPr>
            <p:ph type="subTitle" idx="1"/>
          </p:nvPr>
        </p:nvSpPr>
        <p:spPr>
          <a:xfrm>
            <a:off x="3438144" y="3912934"/>
            <a:ext cx="8136540" cy="1655762"/>
          </a:xfrm>
        </p:spPr>
        <p:txBody>
          <a:bodyPr/>
          <a:lstStyle>
            <a:lvl1pPr marL="0" indent="0" algn="l">
              <a:spcBef>
                <a:spcPts val="0"/>
              </a:spcBef>
              <a:spcAft>
                <a:spcPts val="0"/>
              </a:spcAft>
              <a:buNone/>
              <a:defRPr sz="2400">
                <a:solidFill>
                  <a:srgbClr val="55565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54F0DB7D-5EBE-4F9A-8C9E-8A993004E374}"/>
              </a:ext>
            </a:extLst>
          </p:cNvPr>
          <p:cNvSpPr>
            <a:spLocks noGrp="1"/>
          </p:cNvSpPr>
          <p:nvPr>
            <p:ph type="ftr" sz="quarter" idx="11"/>
          </p:nvPr>
        </p:nvSpPr>
        <p:spPr>
          <a:xfrm>
            <a:off x="0" y="6611779"/>
            <a:ext cx="4114800" cy="246221"/>
          </a:xfrm>
        </p:spPr>
        <p:txBody>
          <a:bodyPr>
            <a:spAutoFit/>
          </a:bodyPr>
          <a:lstStyle>
            <a:lvl1pPr algn="l">
              <a:defRPr>
                <a:solidFill>
                  <a:srgbClr val="B7C997"/>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B7C997"/>
                </a:solidFill>
                <a:effectLst/>
                <a:uLnTx/>
                <a:uFillTx/>
                <a:latin typeface="Calibri" panose="020F0502020204030204"/>
                <a:ea typeface="+mn-ea"/>
                <a:cs typeface="+mn-cs"/>
              </a:rPr>
              <a:t>Housing North 2021</a:t>
            </a:r>
            <a:endParaRPr kumimoji="0" lang="en-US" sz="1000" b="0" i="0" u="none" strike="noStrike" kern="1200" cap="none" spc="0" normalizeH="0" baseline="0" noProof="0" dirty="0">
              <a:ln>
                <a:noFill/>
              </a:ln>
              <a:solidFill>
                <a:srgbClr val="B7C997"/>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0BA720F5-A5C8-4057-9EA7-032A4A83D620}"/>
              </a:ext>
            </a:extLst>
          </p:cNvPr>
          <p:cNvSpPr txBox="1"/>
          <p:nvPr userDrawn="1"/>
        </p:nvSpPr>
        <p:spPr>
          <a:xfrm>
            <a:off x="0" y="0"/>
            <a:ext cx="3337560" cy="207963"/>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9546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cstate="email">
                <a:duotone>
                  <a:schemeClr val="dk2">
                    <a:shade val="62000"/>
                    <a:hueMod val="108000"/>
                    <a:satMod val="164000"/>
                    <a:lumMod val="69000"/>
                  </a:schemeClr>
                  <a:schemeClr val="dk2">
                    <a:tint val="96000"/>
                    <a:hueMod val="90000"/>
                    <a:satMod val="130000"/>
                    <a:lumMod val="134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4/6/22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8158900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3048000" y="3124200"/>
            <a:ext cx="8229600" cy="1894362"/>
          </a:xfrm>
        </p:spPr>
        <p:txBody>
          <a:bodyPr/>
          <a:lstStyle>
            <a:lvl1pPr>
              <a:defRPr b="1"/>
            </a:lvl1pPr>
          </a:lstStyle>
          <a:p>
            <a:r>
              <a:rPr kumimoji="0" lang="en-US"/>
              <a:t>Click to edit Master title style</a:t>
            </a:r>
          </a:p>
        </p:txBody>
      </p:sp>
      <p:sp>
        <p:nvSpPr>
          <p:cNvPr id="9" name="Subtitle 8"/>
          <p:cNvSpPr>
            <a:spLocks noGrp="1"/>
          </p:cNvSpPr>
          <p:nvPr>
            <p:ph type="subTitle" idx="1"/>
          </p:nvPr>
        </p:nvSpPr>
        <p:spPr>
          <a:xfrm>
            <a:off x="3048000" y="5003322"/>
            <a:ext cx="82296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bwMode="auto">
          <a:xfrm rot="5400000">
            <a:off x="10733828" y="1110597"/>
            <a:ext cx="2286000" cy="508000"/>
          </a:xfrm>
        </p:spPr>
        <p:txBody>
          <a:bodyPr/>
          <a:lstStyle/>
          <a:p>
            <a:pPr defTabSz="914400"/>
            <a:fld id="{2D5E8C4E-4619-4458-B314-ADA6ED451B0A}" type="datetimeFigureOut">
              <a:rPr lang="en-US" smtClean="0">
                <a:solidFill>
                  <a:srgbClr val="04617B"/>
                </a:solidFill>
              </a:rPr>
              <a:pPr defTabSz="914400"/>
              <a:t>4/6/22</a:t>
            </a:fld>
            <a:endParaRPr lang="en-US">
              <a:solidFill>
                <a:srgbClr val="04617B"/>
              </a:solidFill>
            </a:endParaRPr>
          </a:p>
        </p:txBody>
      </p:sp>
      <p:sp>
        <p:nvSpPr>
          <p:cNvPr id="17" name="Footer Placeholder 16"/>
          <p:cNvSpPr>
            <a:spLocks noGrp="1"/>
          </p:cNvSpPr>
          <p:nvPr>
            <p:ph type="ftr" sz="quarter" idx="11"/>
          </p:nvPr>
        </p:nvSpPr>
        <p:spPr bwMode="auto">
          <a:xfrm rot="5400000">
            <a:off x="10045959" y="4117661"/>
            <a:ext cx="3657600" cy="512064"/>
          </a:xfrm>
        </p:spPr>
        <p:txBody>
          <a:bodyPr/>
          <a:lstStyle/>
          <a:p>
            <a:pPr defTabSz="914400"/>
            <a:endParaRPr lang="en-US">
              <a:solidFill>
                <a:srgbClr val="04617B"/>
              </a:solidFill>
            </a:endParaRPr>
          </a:p>
        </p:txBody>
      </p:sp>
      <p:sp>
        <p:nvSpPr>
          <p:cNvPr id="10" name="Rectangle 9"/>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2" name="Rectangle 11"/>
          <p:cNvSpPr/>
          <p:nvPr/>
        </p:nvSpPr>
        <p:spPr bwMode="auto">
          <a:xfrm>
            <a:off x="368448"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4" name="Rectangle 13"/>
          <p:cNvSpPr/>
          <p:nvPr/>
        </p:nvSpPr>
        <p:spPr bwMode="auto">
          <a:xfrm>
            <a:off x="1320800" y="0"/>
            <a:ext cx="242496"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9" name="Rectangle 18"/>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1" name="Straight Connector 10"/>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8" name="Straight Connector 17"/>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20" name="Straight Connector 19"/>
          <p:cNvSpPr>
            <a:spLocks noChangeShapeType="1"/>
          </p:cNvSpPr>
          <p:nvPr/>
        </p:nvSpPr>
        <p:spPr bwMode="auto">
          <a:xfrm>
            <a:off x="1138816"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6" name="Straight Connector 15"/>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15" name="Straight Connector 14"/>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22" name="Straight Connector 21"/>
          <p:cNvSpPr>
            <a:spLocks noChangeShapeType="1"/>
          </p:cNvSpPr>
          <p:nvPr/>
        </p:nvSpPr>
        <p:spPr bwMode="auto">
          <a:xfrm>
            <a:off x="1215180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Schoolbook"/>
              <a:ea typeface="+mn-ea"/>
              <a:cs typeface="+mn-cs"/>
            </a:endParaRPr>
          </a:p>
        </p:txBody>
      </p:sp>
      <p:sp>
        <p:nvSpPr>
          <p:cNvPr id="27" name="Rectangle 26"/>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1" name="Oval 20"/>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3" name="Oval 22"/>
          <p:cNvSpPr/>
          <p:nvPr/>
        </p:nvSpPr>
        <p:spPr bwMode="auto">
          <a:xfrm>
            <a:off x="1746176"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4" name="Oval 23"/>
          <p:cNvSpPr/>
          <p:nvPr/>
        </p:nvSpPr>
        <p:spPr bwMode="auto">
          <a:xfrm>
            <a:off x="1454773"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6" name="Oval 25"/>
          <p:cNvSpPr/>
          <p:nvPr/>
        </p:nvSpPr>
        <p:spPr bwMode="auto">
          <a:xfrm>
            <a:off x="2218944" y="5788152"/>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5" name="Oval 24"/>
          <p:cNvSpPr/>
          <p:nvPr/>
        </p:nvSpPr>
        <p:spPr>
          <a:xfrm>
            <a:off x="2540000" y="4495800"/>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Schoolbook"/>
              <a:ea typeface="+mn-ea"/>
              <a:cs typeface="+mn-cs"/>
            </a:endParaRPr>
          </a:p>
        </p:txBody>
      </p:sp>
      <p:sp>
        <p:nvSpPr>
          <p:cNvPr id="29" name="Slide Number Placeholder 28"/>
          <p:cNvSpPr>
            <a:spLocks noGrp="1"/>
          </p:cNvSpPr>
          <p:nvPr>
            <p:ph type="sldNum" sz="quarter" idx="12"/>
          </p:nvPr>
        </p:nvSpPr>
        <p:spPr bwMode="auto">
          <a:xfrm>
            <a:off x="1767392" y="4928702"/>
            <a:ext cx="812800" cy="517524"/>
          </a:xfrm>
        </p:spPr>
        <p:txBody>
          <a:bodyPr/>
          <a:lstStyle/>
          <a:p>
            <a:pPr defTabSz="914400"/>
            <a:fld id="{DBF6137B-5C21-4AFF-ACE7-2210BB69AFB8}" type="slidenum">
              <a:rPr lang="en-US" smtClean="0"/>
              <a:pPr defTabSz="914400"/>
              <a:t>‹#›</a:t>
            </a:fld>
            <a:endParaRPr lang="en-US"/>
          </a:p>
        </p:txBody>
      </p:sp>
    </p:spTree>
    <p:extLst>
      <p:ext uri="{BB962C8B-B14F-4D97-AF65-F5344CB8AC3E}">
        <p14:creationId xmlns:p14="http://schemas.microsoft.com/office/powerpoint/2010/main" val="512814460"/>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609600" y="1600200"/>
            <a:ext cx="9956800" cy="48737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p:txBody>
          <a:bodyPr rtlCol="0"/>
          <a:lstStyle/>
          <a:p>
            <a:pPr defTabSz="914400"/>
            <a:fld id="{2D5E8C4E-4619-4458-B314-ADA6ED451B0A}" type="datetimeFigureOut">
              <a:rPr lang="en-US" smtClean="0">
                <a:solidFill>
                  <a:srgbClr val="04617B"/>
                </a:solidFill>
              </a:rPr>
              <a:pPr defTabSz="914400"/>
              <a:t>4/6/22</a:t>
            </a:fld>
            <a:endParaRPr lang="en-US">
              <a:solidFill>
                <a:srgbClr val="04617B"/>
              </a:solidFill>
            </a:endParaRPr>
          </a:p>
        </p:txBody>
      </p:sp>
      <p:sp>
        <p:nvSpPr>
          <p:cNvPr id="9" name="Slide Number Placeholder 8"/>
          <p:cNvSpPr>
            <a:spLocks noGrp="1"/>
          </p:cNvSpPr>
          <p:nvPr>
            <p:ph type="sldNum" sz="quarter" idx="15"/>
          </p:nvPr>
        </p:nvSpPr>
        <p:spPr/>
        <p:txBody>
          <a:bodyPr rtlCol="0"/>
          <a:lstStyle/>
          <a:p>
            <a:pPr defTabSz="914400"/>
            <a:fld id="{DBF6137B-5C21-4AFF-ACE7-2210BB69AFB8}" type="slidenum">
              <a:rPr lang="en-US" smtClean="0"/>
              <a:pPr defTabSz="914400"/>
              <a:t>‹#›</a:t>
            </a:fld>
            <a:endParaRPr lang="en-US"/>
          </a:p>
        </p:txBody>
      </p:sp>
      <p:sp>
        <p:nvSpPr>
          <p:cNvPr id="10" name="Footer Placeholder 9"/>
          <p:cNvSpPr>
            <a:spLocks noGrp="1"/>
          </p:cNvSpPr>
          <p:nvPr>
            <p:ph type="ftr" sz="quarter" idx="16"/>
          </p:nvPr>
        </p:nvSpPr>
        <p:spPr/>
        <p:txBody>
          <a:bodyPr rtlCol="0"/>
          <a:lstStyle/>
          <a:p>
            <a:pPr defTabSz="914400"/>
            <a:endParaRPr lang="en-US">
              <a:solidFill>
                <a:srgbClr val="04617B"/>
              </a:solidFill>
            </a:endParaRPr>
          </a:p>
        </p:txBody>
      </p:sp>
    </p:spTree>
    <p:extLst>
      <p:ext uri="{BB962C8B-B14F-4D97-AF65-F5344CB8AC3E}">
        <p14:creationId xmlns:p14="http://schemas.microsoft.com/office/powerpoint/2010/main" val="19066433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56D33-7A55-804E-B29A-55EF1132C7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7DDDA9-E2B7-2745-92FA-E5A6EAC7DC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4A401B-0718-9E4D-A6D7-666EBDFAD34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560340-7575-E64B-8CB9-2F6B8A1DAAE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6AF81D1-7AAB-EE4C-B0ED-87075C15806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1C05E8-DF46-BD46-A7E6-D971B30E18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5E426-326D-C347-9904-5C18BB70EA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70675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488F2-0A39-7645-8F7B-41FFE22B37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2F50E5-2B5C-304B-86AB-0CBEFC4BCC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111F0-A136-4C45-9AD8-4886090B5E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560340-7575-E64B-8CB9-2F6B8A1DAAE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3325E90-CDDE-7445-B41E-499AAF2F9A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5871C41-8D2D-FC4F-A93C-B649C418CA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5E426-326D-C347-9904-5C18BB70EA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82867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187D7C-5238-9C4E-A05E-6F7589DDD3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4560340-7575-E64B-8CB9-2F6B8A1DAAE7}"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F8FE0C9C-829F-534D-9859-368A9F4DAA6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6917F241-E222-5048-9BBD-30D05FE6E84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05E426-326D-C347-9904-5C18BB70EA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41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DFD733-D1E9-D441-A08E-D8FA4E7A5A38}"/>
              </a:ext>
            </a:extLst>
          </p:cNvPr>
          <p:cNvSpPr/>
          <p:nvPr userDrawn="1"/>
        </p:nvSpPr>
        <p:spPr>
          <a:xfrm>
            <a:off x="0" y="5032375"/>
            <a:ext cx="12192000" cy="18256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p:cNvSpPr>
            <a:spLocks noGrp="1"/>
          </p:cNvSpPr>
          <p:nvPr>
            <p:ph type="title" hasCustomPrompt="1"/>
          </p:nvPr>
        </p:nvSpPr>
        <p:spPr>
          <a:xfrm>
            <a:off x="831850" y="5124091"/>
            <a:ext cx="8381161" cy="1157646"/>
          </a:xfrm>
        </p:spPr>
        <p:txBody>
          <a:bodyPr anchor="b">
            <a:normAutofit/>
          </a:bodyPr>
          <a:lstStyle>
            <a:lvl1pPr>
              <a:defRPr sz="4400" b="1" i="0">
                <a:solidFill>
                  <a:schemeClr val="bg1"/>
                </a:solidFi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831850" y="6308725"/>
            <a:ext cx="8381161" cy="474243"/>
          </a:xfrm>
        </p:spPr>
        <p:txBody>
          <a:bodyPr/>
          <a:lstStyle>
            <a:lvl1pPr marL="0" indent="0">
              <a:buNone/>
              <a:defRPr sz="2400" b="0" i="0">
                <a:solidFill>
                  <a:schemeClr val="bg2"/>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Picture Placeholder 8">
            <a:extLst>
              <a:ext uri="{FF2B5EF4-FFF2-40B4-BE49-F238E27FC236}">
                <a16:creationId xmlns:a16="http://schemas.microsoft.com/office/drawing/2014/main" id="{4FD9C650-6084-6D43-BFF3-F039244243B9}"/>
              </a:ext>
            </a:extLst>
          </p:cNvPr>
          <p:cNvSpPr>
            <a:spLocks noGrp="1"/>
          </p:cNvSpPr>
          <p:nvPr>
            <p:ph type="pic" sz="quarter" idx="10"/>
          </p:nvPr>
        </p:nvSpPr>
        <p:spPr>
          <a:xfrm>
            <a:off x="0" y="0"/>
            <a:ext cx="12192000" cy="4891177"/>
          </a:xfrm>
        </p:spPr>
        <p:txBody>
          <a:bodyPr/>
          <a:lstStyle/>
          <a:p>
            <a:endParaRPr lang="en-US"/>
          </a:p>
        </p:txBody>
      </p:sp>
      <p:pic>
        <p:nvPicPr>
          <p:cNvPr id="12" name="Graphic 11">
            <a:extLst>
              <a:ext uri="{FF2B5EF4-FFF2-40B4-BE49-F238E27FC236}">
                <a16:creationId xmlns:a16="http://schemas.microsoft.com/office/drawing/2014/main" id="{8802C5F0-8C58-A647-834D-B25AE9206BD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66968" y="5593916"/>
            <a:ext cx="2552253" cy="817712"/>
          </a:xfrm>
          <a:prstGeom prst="rect">
            <a:avLst/>
          </a:prstGeom>
        </p:spPr>
      </p:pic>
    </p:spTree>
    <p:extLst>
      <p:ext uri="{BB962C8B-B14F-4D97-AF65-F5344CB8AC3E}">
        <p14:creationId xmlns:p14="http://schemas.microsoft.com/office/powerpoint/2010/main" val="37139788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33F520E-39B2-E247-B5BC-1847026743E2}"/>
              </a:ext>
            </a:extLst>
          </p:cNvPr>
          <p:cNvSpPr/>
          <p:nvPr userDrawn="1"/>
        </p:nvSpPr>
        <p:spPr>
          <a:xfrm>
            <a:off x="6256030" y="0"/>
            <a:ext cx="593597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64A3AD62-E395-5448-9D54-A723D75A4CF8}"/>
              </a:ext>
            </a:extLst>
          </p:cNvPr>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p:cNvSpPr>
            <a:spLocks noGrp="1"/>
          </p:cNvSpPr>
          <p:nvPr>
            <p:ph type="title" hasCustomPrompt="1"/>
          </p:nvPr>
        </p:nvSpPr>
        <p:spPr>
          <a:xfrm>
            <a:off x="748991" y="376276"/>
            <a:ext cx="4848922" cy="4523715"/>
          </a:xfrm>
        </p:spPr>
        <p:txBody>
          <a:bodyPr anchor="b">
            <a:normAutofit/>
          </a:bodyPr>
          <a:lstStyle>
            <a:lvl1pPr>
              <a:defRPr sz="6000" b="1" i="0">
                <a:solidFill>
                  <a:schemeClr val="bg1"/>
                </a:solidFill>
                <a:latin typeface="Arial" panose="020B0604020202020204" pitchFamily="34" charset="0"/>
              </a:defRPr>
            </a:lvl1pPr>
          </a:lstStyle>
          <a:p>
            <a:r>
              <a:rPr lang="en-US"/>
              <a:t>CLICK TO EDIT MASTER TITLE STYLE</a:t>
            </a:r>
          </a:p>
        </p:txBody>
      </p:sp>
      <p:sp>
        <p:nvSpPr>
          <p:cNvPr id="6" name="Content Placeholder 2">
            <a:extLst>
              <a:ext uri="{FF2B5EF4-FFF2-40B4-BE49-F238E27FC236}">
                <a16:creationId xmlns:a16="http://schemas.microsoft.com/office/drawing/2014/main" id="{07EE5671-41F1-FF49-BEDD-A4E532080000}"/>
              </a:ext>
            </a:extLst>
          </p:cNvPr>
          <p:cNvSpPr>
            <a:spLocks noGrp="1"/>
          </p:cNvSpPr>
          <p:nvPr>
            <p:ph sz="half" idx="1"/>
          </p:nvPr>
        </p:nvSpPr>
        <p:spPr>
          <a:xfrm>
            <a:off x="6556917" y="1428633"/>
            <a:ext cx="5361878" cy="5113454"/>
          </a:xfrm>
        </p:spPr>
        <p:txBody>
          <a:bodyPr/>
          <a:lstStyle>
            <a:lvl1pPr marL="0" indent="0">
              <a:buClr>
                <a:schemeClr val="tx2"/>
              </a:buClr>
              <a:buNone/>
              <a:defRPr b="0" i="0" spc="0">
                <a:solidFill>
                  <a:schemeClr val="bg1"/>
                </a:solidFill>
                <a:latin typeface="Arial" panose="020B0604020202020204" pitchFamily="34" charset="0"/>
              </a:defRPr>
            </a:lvl1pPr>
            <a:lvl2pPr marL="457200" indent="0">
              <a:buClr>
                <a:schemeClr val="tx2"/>
              </a:buClr>
              <a:buNone/>
              <a:defRPr b="0" i="0">
                <a:solidFill>
                  <a:schemeClr val="bg1"/>
                </a:solidFill>
                <a:latin typeface="HelveticaNeueLT Std Cn" panose="020B0506030502030204" pitchFamily="34" charset="77"/>
              </a:defRPr>
            </a:lvl2pPr>
            <a:lvl3pPr marL="914400" indent="0">
              <a:buClr>
                <a:schemeClr val="tx2"/>
              </a:buClr>
              <a:buNone/>
              <a:defRPr b="0" i="0">
                <a:solidFill>
                  <a:schemeClr val="bg1"/>
                </a:solidFill>
                <a:latin typeface="HelveticaNeueLT Std Cn" panose="020B0506030502030204" pitchFamily="34" charset="77"/>
              </a:defRPr>
            </a:lvl3pPr>
            <a:lvl4pPr marL="1371600" indent="0">
              <a:buClr>
                <a:schemeClr val="tx2"/>
              </a:buClr>
              <a:buNone/>
              <a:defRPr b="0" i="0">
                <a:solidFill>
                  <a:schemeClr val="bg1"/>
                </a:solidFill>
                <a:latin typeface="HelveticaNeueLT Std Cn" panose="020B0506030502030204" pitchFamily="34" charset="77"/>
              </a:defRPr>
            </a:lvl4pPr>
            <a:lvl5pPr marL="1828800" indent="0">
              <a:buClr>
                <a:schemeClr val="tx2"/>
              </a:buClr>
              <a:buNone/>
              <a:defRPr b="0" i="0">
                <a:solidFill>
                  <a:schemeClr val="bg1"/>
                </a:solidFill>
                <a:latin typeface="HelveticaNeueLT Std Cn" panose="020B0506030502030204" pitchFamily="34" charset="77"/>
              </a:defRPr>
            </a:lvl5pPr>
          </a:lstStyle>
          <a:p>
            <a:pPr lvl="0"/>
            <a:r>
              <a:rPr lang="en-US"/>
              <a:t>Click to edit Master text styles</a:t>
            </a:r>
          </a:p>
        </p:txBody>
      </p:sp>
      <p:sp>
        <p:nvSpPr>
          <p:cNvPr id="4" name="Text Placeholder 3">
            <a:extLst>
              <a:ext uri="{FF2B5EF4-FFF2-40B4-BE49-F238E27FC236}">
                <a16:creationId xmlns:a16="http://schemas.microsoft.com/office/drawing/2014/main" id="{B3B4B9E6-51FA-CF4C-BA5B-362072D17CE5}"/>
              </a:ext>
            </a:extLst>
          </p:cNvPr>
          <p:cNvSpPr>
            <a:spLocks noGrp="1"/>
          </p:cNvSpPr>
          <p:nvPr>
            <p:ph type="body" sz="quarter" idx="10"/>
          </p:nvPr>
        </p:nvSpPr>
        <p:spPr>
          <a:xfrm>
            <a:off x="725488" y="5015671"/>
            <a:ext cx="4894262" cy="1393825"/>
          </a:xfrm>
        </p:spPr>
        <p:txBody>
          <a:bodyPr/>
          <a:lstStyle>
            <a:lvl1pPr marL="0" indent="0">
              <a:buNone/>
              <a:defRPr>
                <a:solidFill>
                  <a:schemeClr val="bg1"/>
                </a:solidFill>
              </a:defRPr>
            </a:lvl1pPr>
            <a:lvl2pPr marL="457200" indent="0" algn="l">
              <a:buNone/>
              <a:defRPr>
                <a:solidFill>
                  <a:schemeClr val="bg1"/>
                </a:solidFill>
              </a:defRPr>
            </a:lvl2pPr>
          </a:lstStyle>
          <a:p>
            <a:pPr lvl="0"/>
            <a:endParaRPr lang="en-US"/>
          </a:p>
        </p:txBody>
      </p:sp>
      <p:sp>
        <p:nvSpPr>
          <p:cNvPr id="9" name="Text Placeholder 2">
            <a:extLst>
              <a:ext uri="{FF2B5EF4-FFF2-40B4-BE49-F238E27FC236}">
                <a16:creationId xmlns:a16="http://schemas.microsoft.com/office/drawing/2014/main" id="{74ACD882-39F4-9741-9FBC-540CAEB69767}"/>
              </a:ext>
            </a:extLst>
          </p:cNvPr>
          <p:cNvSpPr>
            <a:spLocks noGrp="1"/>
          </p:cNvSpPr>
          <p:nvPr>
            <p:ph type="body" idx="11" hasCustomPrompt="1"/>
          </p:nvPr>
        </p:nvSpPr>
        <p:spPr>
          <a:xfrm>
            <a:off x="6556917" y="123941"/>
            <a:ext cx="5361878" cy="1180751"/>
          </a:xfrm>
        </p:spPr>
        <p:txBody>
          <a:bodyPr anchor="b">
            <a:noAutofit/>
          </a:bodyPr>
          <a:lstStyle>
            <a:lvl1pPr marL="0" indent="0">
              <a:buNone/>
              <a:defRPr sz="28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6094165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4A3AD62-E395-5448-9D54-A723D75A4CF8}"/>
              </a:ext>
            </a:extLst>
          </p:cNvPr>
          <p:cNvSpPr/>
          <p:nvPr userDrawn="1"/>
        </p:nvSpPr>
        <p:spPr>
          <a:xfrm>
            <a:off x="0" y="0"/>
            <a:ext cx="12192000" cy="18256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p:cNvSpPr>
            <a:spLocks noGrp="1"/>
          </p:cNvSpPr>
          <p:nvPr>
            <p:ph type="title" hasCustomPrompt="1"/>
          </p:nvPr>
        </p:nvSpPr>
        <p:spPr/>
        <p:txBody>
          <a:bodyPr/>
          <a:lstStyle>
            <a:lvl1pPr>
              <a:defRPr b="1" i="0">
                <a:solidFill>
                  <a:schemeClr val="bg1"/>
                </a:solidFill>
                <a:latin typeface="Arial" panose="020B0604020202020204" pitchFamily="34" charset="0"/>
              </a:defRPr>
            </a:lvl1pPr>
          </a:lstStyle>
          <a:p>
            <a:r>
              <a:rPr lang="en-US"/>
              <a:t>CLICK TO EDIT MASTER TITLE STYLE</a:t>
            </a:r>
          </a:p>
        </p:txBody>
      </p:sp>
      <p:sp>
        <p:nvSpPr>
          <p:cNvPr id="6" name="Content Placeholder 2">
            <a:extLst>
              <a:ext uri="{FF2B5EF4-FFF2-40B4-BE49-F238E27FC236}">
                <a16:creationId xmlns:a16="http://schemas.microsoft.com/office/drawing/2014/main" id="{07EE5671-41F1-FF49-BEDD-A4E532080000}"/>
              </a:ext>
            </a:extLst>
          </p:cNvPr>
          <p:cNvSpPr>
            <a:spLocks noGrp="1"/>
          </p:cNvSpPr>
          <p:nvPr>
            <p:ph sz="half" idx="1"/>
          </p:nvPr>
        </p:nvSpPr>
        <p:spPr>
          <a:xfrm>
            <a:off x="838200" y="2190750"/>
            <a:ext cx="5181600" cy="4351338"/>
          </a:xfrm>
        </p:spPr>
        <p:txBody>
          <a:bodyPr/>
          <a:lstStyle>
            <a:lvl1pPr>
              <a:buClr>
                <a:schemeClr val="tx2"/>
              </a:buClr>
              <a:defRPr b="0" i="0" spc="0">
                <a:solidFill>
                  <a:schemeClr val="bg2"/>
                </a:solidFill>
                <a:latin typeface="Arial" panose="020B0604020202020204" pitchFamily="34" charset="0"/>
              </a:defRPr>
            </a:lvl1pPr>
            <a:lvl2pPr>
              <a:buClr>
                <a:schemeClr val="tx2"/>
              </a:buClr>
              <a:defRPr b="0" i="0">
                <a:solidFill>
                  <a:schemeClr val="tx1"/>
                </a:solidFill>
                <a:latin typeface="Arial" panose="020B0604020202020204" pitchFamily="34" charset="0"/>
              </a:defRPr>
            </a:lvl2pPr>
            <a:lvl3pPr>
              <a:buClr>
                <a:schemeClr val="tx2"/>
              </a:buClr>
              <a:defRPr b="0" i="0">
                <a:solidFill>
                  <a:schemeClr val="tx1"/>
                </a:solidFill>
                <a:latin typeface="Arial" panose="020B0604020202020204" pitchFamily="34" charset="0"/>
              </a:defRPr>
            </a:lvl3pPr>
            <a:lvl4pPr>
              <a:buClr>
                <a:schemeClr val="tx2"/>
              </a:buClr>
              <a:defRPr b="0" i="0">
                <a:solidFill>
                  <a:schemeClr val="tx1"/>
                </a:solidFill>
                <a:latin typeface="Arial" panose="020B0604020202020204" pitchFamily="34" charset="0"/>
              </a:defRPr>
            </a:lvl4pPr>
            <a:lvl5pPr>
              <a:buClr>
                <a:schemeClr val="tx2"/>
              </a:buClr>
              <a:defRPr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FB2C55A2-B45A-3C42-9878-67824850179D}"/>
              </a:ext>
            </a:extLst>
          </p:cNvPr>
          <p:cNvSpPr>
            <a:spLocks noGrp="1"/>
          </p:cNvSpPr>
          <p:nvPr>
            <p:ph sz="half" idx="10"/>
          </p:nvPr>
        </p:nvSpPr>
        <p:spPr>
          <a:xfrm>
            <a:off x="6172202" y="2190750"/>
            <a:ext cx="5181600" cy="4351338"/>
          </a:xfrm>
        </p:spPr>
        <p:txBody>
          <a:bodyPr/>
          <a:lstStyle>
            <a:lvl1pPr>
              <a:buClr>
                <a:schemeClr val="tx2"/>
              </a:buClr>
              <a:defRPr b="0" i="0" spc="0">
                <a:solidFill>
                  <a:schemeClr val="bg2"/>
                </a:solidFill>
                <a:latin typeface="Arial" panose="020B0604020202020204" pitchFamily="34" charset="0"/>
              </a:defRPr>
            </a:lvl1pPr>
            <a:lvl2pPr>
              <a:buClr>
                <a:schemeClr val="tx2"/>
              </a:buClr>
              <a:defRPr b="0" i="0">
                <a:solidFill>
                  <a:schemeClr val="tx1"/>
                </a:solidFill>
                <a:latin typeface="Arial" panose="020B0604020202020204" pitchFamily="34" charset="0"/>
              </a:defRPr>
            </a:lvl2pPr>
            <a:lvl3pPr>
              <a:buClr>
                <a:schemeClr val="tx2"/>
              </a:buClr>
              <a:defRPr b="0" i="0">
                <a:solidFill>
                  <a:schemeClr val="tx1"/>
                </a:solidFill>
                <a:latin typeface="Arial" panose="020B0604020202020204" pitchFamily="34" charset="0"/>
              </a:defRPr>
            </a:lvl3pPr>
            <a:lvl4pPr>
              <a:buClr>
                <a:schemeClr val="tx2"/>
              </a:buClr>
              <a:defRPr b="0" i="0">
                <a:solidFill>
                  <a:schemeClr val="tx1"/>
                </a:solidFill>
                <a:latin typeface="Arial" panose="020B0604020202020204" pitchFamily="34" charset="0"/>
              </a:defRPr>
            </a:lvl4pPr>
            <a:lvl5pPr>
              <a:buClr>
                <a:schemeClr val="tx2"/>
              </a:buClr>
              <a:defRPr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12216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4A3AD62-E395-5448-9D54-A723D75A4CF8}"/>
              </a:ext>
            </a:extLst>
          </p:cNvPr>
          <p:cNvSpPr/>
          <p:nvPr userDrawn="1"/>
        </p:nvSpPr>
        <p:spPr>
          <a:xfrm>
            <a:off x="0" y="0"/>
            <a:ext cx="12192000" cy="18256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p:cNvSpPr>
            <a:spLocks noGrp="1"/>
          </p:cNvSpPr>
          <p:nvPr>
            <p:ph type="title" hasCustomPrompt="1"/>
          </p:nvPr>
        </p:nvSpPr>
        <p:spPr/>
        <p:txBody>
          <a:bodyPr/>
          <a:lstStyle>
            <a:lvl1pPr>
              <a:defRPr b="1" i="0">
                <a:solidFill>
                  <a:schemeClr val="bg1"/>
                </a:solidFill>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6096000" y="2190749"/>
            <a:ext cx="5257800" cy="4302126"/>
          </a:xfrm>
        </p:spPr>
        <p:txBody>
          <a:bodyPr/>
          <a:lstStyle>
            <a:lvl1pPr>
              <a:buClr>
                <a:schemeClr val="bg2"/>
              </a:buClr>
              <a:defRPr b="0" i="0">
                <a:solidFill>
                  <a:schemeClr val="tx2"/>
                </a:solidFill>
                <a:latin typeface="Arial" panose="020B0604020202020204" pitchFamily="34" charset="0"/>
              </a:defRPr>
            </a:lvl1pPr>
            <a:lvl2pPr>
              <a:buClr>
                <a:schemeClr val="bg2"/>
              </a:buClr>
              <a:defRPr b="0" i="0">
                <a:solidFill>
                  <a:schemeClr val="tx1"/>
                </a:solidFill>
                <a:latin typeface="Arial" panose="020B0604020202020204" pitchFamily="34" charset="0"/>
              </a:defRPr>
            </a:lvl2pPr>
            <a:lvl3pPr>
              <a:buClr>
                <a:schemeClr val="bg2"/>
              </a:buClr>
              <a:defRPr b="0" i="0">
                <a:solidFill>
                  <a:schemeClr val="tx1"/>
                </a:solidFill>
                <a:latin typeface="Arial" panose="020B0604020202020204" pitchFamily="34" charset="0"/>
              </a:defRPr>
            </a:lvl3pPr>
            <a:lvl4pPr>
              <a:buClr>
                <a:schemeClr val="bg2"/>
              </a:buClr>
              <a:defRPr b="0" i="0">
                <a:solidFill>
                  <a:schemeClr val="tx1"/>
                </a:solidFill>
                <a:latin typeface="Arial" panose="020B0604020202020204" pitchFamily="34" charset="0"/>
              </a:defRPr>
            </a:lvl4pPr>
            <a:lvl5pPr>
              <a:buClr>
                <a:schemeClr val="bg2"/>
              </a:buClr>
              <a:defRPr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3A7CF4A5-58DD-404E-8AAB-5AF86D13F842}"/>
              </a:ext>
            </a:extLst>
          </p:cNvPr>
          <p:cNvSpPr>
            <a:spLocks noGrp="1"/>
          </p:cNvSpPr>
          <p:nvPr>
            <p:ph type="pic" sz="quarter" idx="10"/>
          </p:nvPr>
        </p:nvSpPr>
        <p:spPr>
          <a:xfrm>
            <a:off x="838200" y="2190749"/>
            <a:ext cx="4882376" cy="4330701"/>
          </a:xfrm>
        </p:spPr>
        <p:txBody>
          <a:bodyPr/>
          <a:lstStyle/>
          <a:p>
            <a:endParaRPr lang="en-US"/>
          </a:p>
        </p:txBody>
      </p:sp>
    </p:spTree>
    <p:extLst>
      <p:ext uri="{BB962C8B-B14F-4D97-AF65-F5344CB8AC3E}">
        <p14:creationId xmlns:p14="http://schemas.microsoft.com/office/powerpoint/2010/main" val="17880568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33F520E-39B2-E247-B5BC-1847026743E2}"/>
              </a:ext>
            </a:extLst>
          </p:cNvPr>
          <p:cNvSpPr/>
          <p:nvPr userDrawn="1"/>
        </p:nvSpPr>
        <p:spPr>
          <a:xfrm>
            <a:off x="6256030" y="0"/>
            <a:ext cx="593597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64A3AD62-E395-5448-9D54-A723D75A4CF8}"/>
              </a:ext>
            </a:extLst>
          </p:cNvPr>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p:cNvSpPr>
            <a:spLocks noGrp="1"/>
          </p:cNvSpPr>
          <p:nvPr>
            <p:ph type="title" hasCustomPrompt="1"/>
          </p:nvPr>
        </p:nvSpPr>
        <p:spPr>
          <a:xfrm>
            <a:off x="6859860" y="246496"/>
            <a:ext cx="4848922" cy="4176418"/>
          </a:xfrm>
        </p:spPr>
        <p:txBody>
          <a:bodyPr anchor="b">
            <a:normAutofit/>
          </a:bodyPr>
          <a:lstStyle>
            <a:lvl1pPr>
              <a:defRPr sz="6000" b="1" i="0">
                <a:solidFill>
                  <a:schemeClr val="bg1"/>
                </a:solidFill>
                <a:latin typeface="Arial" panose="020B0604020202020204"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B3B4B9E6-51FA-CF4C-BA5B-362072D17CE5}"/>
              </a:ext>
            </a:extLst>
          </p:cNvPr>
          <p:cNvSpPr>
            <a:spLocks noGrp="1"/>
          </p:cNvSpPr>
          <p:nvPr>
            <p:ph type="body" sz="quarter" idx="10"/>
          </p:nvPr>
        </p:nvSpPr>
        <p:spPr>
          <a:xfrm>
            <a:off x="6836357" y="4534688"/>
            <a:ext cx="4894262" cy="1393825"/>
          </a:xfrm>
        </p:spPr>
        <p:txBody>
          <a:bodyPr/>
          <a:lstStyle>
            <a:lvl1pPr marL="0" indent="0">
              <a:buNone/>
              <a:defRPr>
                <a:solidFill>
                  <a:schemeClr val="bg1"/>
                </a:solidFill>
              </a:defRPr>
            </a:lvl1pPr>
            <a:lvl2pPr marL="457200" indent="0" algn="l">
              <a:buNone/>
              <a:defRPr>
                <a:solidFill>
                  <a:schemeClr val="bg1"/>
                </a:solidFill>
              </a:defRPr>
            </a:lvl2pPr>
          </a:lstStyle>
          <a:p>
            <a:pPr lvl="0"/>
            <a:endParaRPr lang="en-US"/>
          </a:p>
        </p:txBody>
      </p:sp>
      <p:sp>
        <p:nvSpPr>
          <p:cNvPr id="5" name="Picture Placeholder 4">
            <a:extLst>
              <a:ext uri="{FF2B5EF4-FFF2-40B4-BE49-F238E27FC236}">
                <a16:creationId xmlns:a16="http://schemas.microsoft.com/office/drawing/2014/main" id="{87F49AD5-1DB1-B948-8CD6-3D282194744F}"/>
              </a:ext>
            </a:extLst>
          </p:cNvPr>
          <p:cNvSpPr>
            <a:spLocks noGrp="1"/>
          </p:cNvSpPr>
          <p:nvPr>
            <p:ph type="pic" sz="quarter" idx="11"/>
          </p:nvPr>
        </p:nvSpPr>
        <p:spPr>
          <a:xfrm>
            <a:off x="0" y="0"/>
            <a:ext cx="6096000" cy="6858000"/>
          </a:xfrm>
        </p:spPr>
        <p:txBody>
          <a:bodyPr/>
          <a:lstStyle/>
          <a:p>
            <a:endParaRPr lang="en-US"/>
          </a:p>
        </p:txBody>
      </p:sp>
    </p:spTree>
    <p:extLst>
      <p:ext uri="{BB962C8B-B14F-4D97-AF65-F5344CB8AC3E}">
        <p14:creationId xmlns:p14="http://schemas.microsoft.com/office/powerpoint/2010/main" val="1330068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586B75A-687E-405C-8A0B-8D00578BA2C3}" type="datetimeFigureOut">
              <a:rPr lang="en-US" smtClean="0"/>
              <a:pPr/>
              <a:t>4/6/22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88039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1BE094-9980-481F-ACB5-6E6D2574A9A3}"/>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9EB1C49-F74B-47FE-8050-CE9AAF0717AC}" type="datetime1">
              <a:rPr kumimoji="0" lang="en-US" sz="1800" b="0" i="0" u="none" strike="noStrike" kern="1200" cap="none" spc="0" normalizeH="0" baseline="0" noProof="0" smtClean="0">
                <a:ln>
                  <a:noFill/>
                </a:ln>
                <a:solidFill>
                  <a:srgbClr val="002C5B"/>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4/6/22</a:t>
            </a:fld>
            <a:endParaRPr kumimoji="0" lang="en-US" sz="1800" b="0" i="0" u="none" strike="noStrike" kern="1200" cap="none" spc="0" normalizeH="0" baseline="0" noProof="0">
              <a:ln>
                <a:noFill/>
              </a:ln>
              <a:solidFill>
                <a:srgbClr val="002C5B"/>
              </a:solidFill>
              <a:effectLst/>
              <a:uLnTx/>
              <a:uFillTx/>
              <a:latin typeface="Arial" panose="020B0604020202020204"/>
              <a:ea typeface="+mn-ea"/>
              <a:cs typeface="+mn-cs"/>
            </a:endParaRPr>
          </a:p>
        </p:txBody>
      </p:sp>
      <p:sp>
        <p:nvSpPr>
          <p:cNvPr id="3" name="Footer Placeholder 2">
            <a:extLst>
              <a:ext uri="{FF2B5EF4-FFF2-40B4-BE49-F238E27FC236}">
                <a16:creationId xmlns:a16="http://schemas.microsoft.com/office/drawing/2014/main" id="{85CDC36D-2711-41F3-88FA-42E7C3FF82B2}"/>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C5B"/>
              </a:solidFill>
              <a:effectLst/>
              <a:uLnTx/>
              <a:uFillTx/>
              <a:latin typeface="Arial" panose="020B0604020202020204"/>
              <a:ea typeface="+mn-ea"/>
              <a:cs typeface="+mn-cs"/>
            </a:endParaRPr>
          </a:p>
        </p:txBody>
      </p:sp>
      <p:sp>
        <p:nvSpPr>
          <p:cNvPr id="4" name="Slide Number Placeholder 3">
            <a:extLst>
              <a:ext uri="{FF2B5EF4-FFF2-40B4-BE49-F238E27FC236}">
                <a16:creationId xmlns:a16="http://schemas.microsoft.com/office/drawing/2014/main" id="{BA72FAF6-DD02-4734-B8C5-009131653B2A}"/>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DC1BBB0-96F0-4077-A278-0F3FB5C104D3}" type="slidenum">
              <a:rPr kumimoji="0" lang="en-US" sz="1800" b="0" i="0" u="none" strike="noStrike" kern="1200" cap="none" spc="0" normalizeH="0" baseline="0" noProof="0" smtClean="0">
                <a:ln>
                  <a:noFill/>
                </a:ln>
                <a:solidFill>
                  <a:srgbClr val="002C5B"/>
                </a:solidFill>
                <a:effectLst/>
                <a:uLnTx/>
                <a:uFillTx/>
                <a:latin typeface="Arial" panose="020B060402020202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02C5B"/>
              </a:solidFill>
              <a:effectLst/>
              <a:uLnTx/>
              <a:uFillTx/>
              <a:latin typeface="Arial" panose="020B0604020202020204"/>
              <a:ea typeface="+mn-ea"/>
              <a:cs typeface="+mn-cs"/>
            </a:endParaRPr>
          </a:p>
        </p:txBody>
      </p:sp>
    </p:spTree>
    <p:extLst>
      <p:ext uri="{BB962C8B-B14F-4D97-AF65-F5344CB8AC3E}">
        <p14:creationId xmlns:p14="http://schemas.microsoft.com/office/powerpoint/2010/main" val="66818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8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9D6C1A9-7D35-AB44-AC32-B3C5613337E8}"/>
              </a:ext>
            </a:extLst>
          </p:cNvPr>
          <p:cNvSpPr/>
          <p:nvPr userDrawn="1"/>
        </p:nvSpPr>
        <p:spPr>
          <a:xfrm>
            <a:off x="0" y="1960562"/>
            <a:ext cx="12192000" cy="48974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A1C5"/>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64A3AD62-E395-5448-9D54-A723D75A4CF8}"/>
              </a:ext>
            </a:extLst>
          </p:cNvPr>
          <p:cNvSpPr/>
          <p:nvPr userDrawn="1"/>
        </p:nvSpPr>
        <p:spPr>
          <a:xfrm>
            <a:off x="0" y="0"/>
            <a:ext cx="12192000" cy="18256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p:cNvSpPr>
            <a:spLocks noGrp="1"/>
          </p:cNvSpPr>
          <p:nvPr>
            <p:ph type="title" hasCustomPrompt="1"/>
          </p:nvPr>
        </p:nvSpPr>
        <p:spPr/>
        <p:txBody>
          <a:bodyPr/>
          <a:lstStyle>
            <a:lvl1pPr>
              <a:defRPr b="1" i="0">
                <a:solidFill>
                  <a:schemeClr val="bg1"/>
                </a:solidFill>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190749"/>
            <a:ext cx="10515600" cy="4302126"/>
          </a:xfrm>
        </p:spPr>
        <p:txBody>
          <a:bodyPr/>
          <a:lstStyle>
            <a:lvl1pPr marL="0" indent="0">
              <a:buFontTx/>
              <a:buNone/>
              <a:defRPr sz="3600" b="0" i="0">
                <a:solidFill>
                  <a:schemeClr val="bg1"/>
                </a:solidFill>
                <a:latin typeface="Arial" panose="020B0604020202020204" pitchFamily="34" charset="0"/>
              </a:defRPr>
            </a:lvl1pPr>
            <a:lvl2pPr marL="457200" indent="0">
              <a:buFontTx/>
              <a:buNone/>
              <a:defRPr b="0" i="0">
                <a:solidFill>
                  <a:schemeClr val="tx1"/>
                </a:solidFill>
                <a:latin typeface="Arial" panose="020B0604020202020204" pitchFamily="34" charset="0"/>
              </a:defRPr>
            </a:lvl2pPr>
            <a:lvl3pPr marL="914400" indent="0">
              <a:buFontTx/>
              <a:buNone/>
              <a:defRPr b="0" i="0">
                <a:solidFill>
                  <a:schemeClr val="tx1"/>
                </a:solidFill>
                <a:latin typeface="Arial" panose="020B0604020202020204" pitchFamily="34" charset="0"/>
              </a:defRPr>
            </a:lvl3pPr>
            <a:lvl4pPr marL="1371600" indent="0">
              <a:buFontTx/>
              <a:buNone/>
              <a:defRPr b="0" i="0">
                <a:solidFill>
                  <a:schemeClr val="tx1"/>
                </a:solidFill>
                <a:latin typeface="Arial" panose="020B0604020202020204" pitchFamily="34" charset="0"/>
              </a:defRPr>
            </a:lvl4pPr>
            <a:lvl5pPr marL="1828800" indent="0">
              <a:buFontTx/>
              <a:buNone/>
              <a:defRPr b="0" i="0">
                <a:solidFill>
                  <a:schemeClr val="tx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4654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4/6/22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2345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586B75A-687E-405C-8A0B-8D00578BA2C3}" type="datetimeFigureOut">
              <a:rPr lang="en-US" smtClean="0"/>
              <a:pPr/>
              <a:t>4/6/22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64289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86B75A-687E-405C-8A0B-8D00578BA2C3}" type="datetimeFigureOut">
              <a:rPr lang="en-US" smtClean="0"/>
              <a:pPr/>
              <a:t>4/6/22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629242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cstate="email">
                <a:duotone>
                  <a:schemeClr val="dk2">
                    <a:shade val="62000"/>
                    <a:hueMod val="108000"/>
                    <a:satMod val="164000"/>
                    <a:lumMod val="69000"/>
                  </a:schemeClr>
                  <a:schemeClr val="dk2">
                    <a:tint val="96000"/>
                    <a:hueMod val="90000"/>
                    <a:satMod val="130000"/>
                    <a:lumMod val="134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4/6/22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830056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cstate="email">
                <a:duotone>
                  <a:schemeClr val="dk2">
                    <a:shade val="62000"/>
                    <a:hueMod val="108000"/>
                    <a:satMod val="164000"/>
                    <a:lumMod val="69000"/>
                  </a:schemeClr>
                  <a:schemeClr val="dk2">
                    <a:tint val="96000"/>
                    <a:hueMod val="90000"/>
                    <a:satMod val="130000"/>
                    <a:lumMod val="134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4/6/22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958719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17.xml"/><Relationship Id="rId7" Type="http://schemas.openxmlformats.org/officeDocument/2006/relationships/image" Target="../media/image3.emf"/><Relationship Id="rId2" Type="http://schemas.openxmlformats.org/officeDocument/2006/relationships/vmlDrawing" Target="../drawings/vmlDrawing9.vml"/><Relationship Id="rId1" Type="http://schemas.openxmlformats.org/officeDocument/2006/relationships/theme" Target="../theme/theme10.xml"/><Relationship Id="rId6" Type="http://schemas.openxmlformats.org/officeDocument/2006/relationships/oleObject" Target="../embeddings/oleObject9.bin"/><Relationship Id="rId5" Type="http://schemas.openxmlformats.org/officeDocument/2006/relationships/image" Target="../media/image4.jpeg"/><Relationship Id="rId4" Type="http://schemas.openxmlformats.org/officeDocument/2006/relationships/tags" Target="../tags/tag18.xml"/></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19.xml"/><Relationship Id="rId7" Type="http://schemas.openxmlformats.org/officeDocument/2006/relationships/image" Target="../media/image3.emf"/><Relationship Id="rId2" Type="http://schemas.openxmlformats.org/officeDocument/2006/relationships/vmlDrawing" Target="../drawings/vmlDrawing10.vml"/><Relationship Id="rId1" Type="http://schemas.openxmlformats.org/officeDocument/2006/relationships/theme" Target="../theme/theme11.xml"/><Relationship Id="rId6" Type="http://schemas.openxmlformats.org/officeDocument/2006/relationships/oleObject" Target="../embeddings/oleObject10.bin"/><Relationship Id="rId5" Type="http://schemas.openxmlformats.org/officeDocument/2006/relationships/image" Target="../media/image4.jpeg"/><Relationship Id="rId4" Type="http://schemas.openxmlformats.org/officeDocument/2006/relationships/tags" Target="../tags/tag20.xml"/></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21.xml"/><Relationship Id="rId7" Type="http://schemas.openxmlformats.org/officeDocument/2006/relationships/image" Target="../media/image3.emf"/><Relationship Id="rId2" Type="http://schemas.openxmlformats.org/officeDocument/2006/relationships/vmlDrawing" Target="../drawings/vmlDrawing11.vml"/><Relationship Id="rId1" Type="http://schemas.openxmlformats.org/officeDocument/2006/relationships/theme" Target="../theme/theme12.xml"/><Relationship Id="rId6" Type="http://schemas.openxmlformats.org/officeDocument/2006/relationships/oleObject" Target="../embeddings/oleObject11.bin"/><Relationship Id="rId5" Type="http://schemas.openxmlformats.org/officeDocument/2006/relationships/image" Target="../media/image4.jpeg"/><Relationship Id="rId4" Type="http://schemas.openxmlformats.org/officeDocument/2006/relationships/tags" Target="../tags/tag2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8.jpeg"/><Relationship Id="rId5" Type="http://schemas.openxmlformats.org/officeDocument/2006/relationships/theme" Target="../theme/theme14.xml"/><Relationship Id="rId4" Type="http://schemas.openxmlformats.org/officeDocument/2006/relationships/slideLayout" Target="../slideLayouts/slideLayout21.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23.xml"/><Relationship Id="rId1" Type="http://schemas.openxmlformats.org/officeDocument/2006/relationships/slideLayout" Target="../slideLayouts/slideLayout22.xml"/></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theme" Target="../theme/theme17.xml"/><Relationship Id="rId4" Type="http://schemas.openxmlformats.org/officeDocument/2006/relationships/slideLayout" Target="../slideLayouts/slideLayout29.xml"/></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1.xml"/><Relationship Id="rId7" Type="http://schemas.openxmlformats.org/officeDocument/2006/relationships/image" Target="../media/image3.emf"/><Relationship Id="rId2" Type="http://schemas.openxmlformats.org/officeDocument/2006/relationships/vmlDrawing" Target="../drawings/vmlDrawing1.vml"/><Relationship Id="rId1" Type="http://schemas.openxmlformats.org/officeDocument/2006/relationships/theme" Target="../theme/theme2.xml"/><Relationship Id="rId6" Type="http://schemas.openxmlformats.org/officeDocument/2006/relationships/oleObject" Target="../embeddings/oleObject1.bin"/><Relationship Id="rId5" Type="http://schemas.openxmlformats.org/officeDocument/2006/relationships/image" Target="../media/image4.jpeg"/><Relationship Id="rId4" Type="http://schemas.openxmlformats.org/officeDocument/2006/relationships/tags" Target="../tags/tag2.xml"/></Relationships>
</file>

<file path=ppt/slideMasters/_rels/slideMaster20.xml.rels><?xml version="1.0" encoding="UTF-8" standalone="yes"?>
<Relationships xmlns="http://schemas.openxmlformats.org/package/2006/relationships"><Relationship Id="rId8" Type="http://schemas.openxmlformats.org/officeDocument/2006/relationships/theme" Target="../theme/theme20.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xml"/><Relationship Id="rId7" Type="http://schemas.openxmlformats.org/officeDocument/2006/relationships/image" Target="../media/image3.emf"/><Relationship Id="rId2" Type="http://schemas.openxmlformats.org/officeDocument/2006/relationships/vmlDrawing" Target="../drawings/vmlDrawing2.vml"/><Relationship Id="rId1" Type="http://schemas.openxmlformats.org/officeDocument/2006/relationships/theme" Target="../theme/theme3.xml"/><Relationship Id="rId6" Type="http://schemas.openxmlformats.org/officeDocument/2006/relationships/oleObject" Target="../embeddings/oleObject2.bin"/><Relationship Id="rId5" Type="http://schemas.openxmlformats.org/officeDocument/2006/relationships/image" Target="../media/image4.jpeg"/><Relationship Id="rId4" Type="http://schemas.openxmlformats.org/officeDocument/2006/relationships/tags" Target="../tags/tag4.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5.xml"/><Relationship Id="rId7" Type="http://schemas.openxmlformats.org/officeDocument/2006/relationships/image" Target="../media/image3.emf"/><Relationship Id="rId2" Type="http://schemas.openxmlformats.org/officeDocument/2006/relationships/vmlDrawing" Target="../drawings/vmlDrawing3.vml"/><Relationship Id="rId1" Type="http://schemas.openxmlformats.org/officeDocument/2006/relationships/theme" Target="../theme/theme4.xml"/><Relationship Id="rId6" Type="http://schemas.openxmlformats.org/officeDocument/2006/relationships/oleObject" Target="../embeddings/oleObject3.bin"/><Relationship Id="rId5" Type="http://schemas.openxmlformats.org/officeDocument/2006/relationships/image" Target="../media/image4.jpeg"/><Relationship Id="rId4" Type="http://schemas.openxmlformats.org/officeDocument/2006/relationships/tags" Target="../tags/tag6.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7.xml"/><Relationship Id="rId7" Type="http://schemas.openxmlformats.org/officeDocument/2006/relationships/image" Target="../media/image3.emf"/><Relationship Id="rId2" Type="http://schemas.openxmlformats.org/officeDocument/2006/relationships/vmlDrawing" Target="../drawings/vmlDrawing4.vml"/><Relationship Id="rId1" Type="http://schemas.openxmlformats.org/officeDocument/2006/relationships/theme" Target="../theme/theme5.xml"/><Relationship Id="rId6" Type="http://schemas.openxmlformats.org/officeDocument/2006/relationships/oleObject" Target="../embeddings/oleObject4.bin"/><Relationship Id="rId5" Type="http://schemas.openxmlformats.org/officeDocument/2006/relationships/image" Target="../media/image4.jpeg"/><Relationship Id="rId4" Type="http://schemas.openxmlformats.org/officeDocument/2006/relationships/tags" Target="../tags/tag8.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9.xml"/><Relationship Id="rId7" Type="http://schemas.openxmlformats.org/officeDocument/2006/relationships/image" Target="../media/image3.emf"/><Relationship Id="rId2" Type="http://schemas.openxmlformats.org/officeDocument/2006/relationships/vmlDrawing" Target="../drawings/vmlDrawing5.vml"/><Relationship Id="rId1" Type="http://schemas.openxmlformats.org/officeDocument/2006/relationships/theme" Target="../theme/theme6.xml"/><Relationship Id="rId6" Type="http://schemas.openxmlformats.org/officeDocument/2006/relationships/oleObject" Target="../embeddings/oleObject5.bin"/><Relationship Id="rId5" Type="http://schemas.openxmlformats.org/officeDocument/2006/relationships/image" Target="../media/image4.jpeg"/><Relationship Id="rId4" Type="http://schemas.openxmlformats.org/officeDocument/2006/relationships/tags" Target="../tags/tag10.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11.xml"/><Relationship Id="rId7" Type="http://schemas.openxmlformats.org/officeDocument/2006/relationships/image" Target="../media/image3.emf"/><Relationship Id="rId2" Type="http://schemas.openxmlformats.org/officeDocument/2006/relationships/vmlDrawing" Target="../drawings/vmlDrawing6.vml"/><Relationship Id="rId1" Type="http://schemas.openxmlformats.org/officeDocument/2006/relationships/theme" Target="../theme/theme7.xml"/><Relationship Id="rId6" Type="http://schemas.openxmlformats.org/officeDocument/2006/relationships/oleObject" Target="../embeddings/oleObject6.bin"/><Relationship Id="rId5" Type="http://schemas.openxmlformats.org/officeDocument/2006/relationships/image" Target="../media/image4.jpeg"/><Relationship Id="rId4" Type="http://schemas.openxmlformats.org/officeDocument/2006/relationships/tags" Target="../tags/tag12.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13.xml"/><Relationship Id="rId7" Type="http://schemas.openxmlformats.org/officeDocument/2006/relationships/image" Target="../media/image3.emf"/><Relationship Id="rId2" Type="http://schemas.openxmlformats.org/officeDocument/2006/relationships/vmlDrawing" Target="../drawings/vmlDrawing7.vml"/><Relationship Id="rId1" Type="http://schemas.openxmlformats.org/officeDocument/2006/relationships/theme" Target="../theme/theme8.xml"/><Relationship Id="rId6" Type="http://schemas.openxmlformats.org/officeDocument/2006/relationships/oleObject" Target="../embeddings/oleObject7.bin"/><Relationship Id="rId5" Type="http://schemas.openxmlformats.org/officeDocument/2006/relationships/image" Target="../media/image4.jpeg"/><Relationship Id="rId4" Type="http://schemas.openxmlformats.org/officeDocument/2006/relationships/tags" Target="../tags/tag14.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15.xml"/><Relationship Id="rId7" Type="http://schemas.openxmlformats.org/officeDocument/2006/relationships/image" Target="../media/image3.emf"/><Relationship Id="rId2" Type="http://schemas.openxmlformats.org/officeDocument/2006/relationships/vmlDrawing" Target="../drawings/vmlDrawing8.vml"/><Relationship Id="rId1" Type="http://schemas.openxmlformats.org/officeDocument/2006/relationships/theme" Target="../theme/theme9.xml"/><Relationship Id="rId6" Type="http://schemas.openxmlformats.org/officeDocument/2006/relationships/oleObject" Target="../embeddings/oleObject8.bin"/><Relationship Id="rId5" Type="http://schemas.openxmlformats.org/officeDocument/2006/relationships/image" Target="../media/image4.jpeg"/><Relationship Id="rId4" Type="http://schemas.openxmlformats.org/officeDocument/2006/relationships/tags" Target="../tags/tag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cstate="email">
                <a:duotone>
                  <a:schemeClr val="dk2">
                    <a:shade val="62000"/>
                    <a:hueMod val="108000"/>
                    <a:satMod val="164000"/>
                    <a:lumMod val="69000"/>
                  </a:schemeClr>
                  <a:schemeClr val="dk2">
                    <a:tint val="96000"/>
                    <a:hueMod val="90000"/>
                    <a:satMod val="130000"/>
                    <a:lumMod val="134000"/>
                  </a:schemeClr>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5586B75A-687E-405C-8A0B-8D00578BA2C3}" type="datetimeFigureOut">
              <a:rPr lang="en-US" smtClean="0"/>
              <a:pPr/>
              <a:t>4/6/22</a:t>
            </a:fld>
            <a:endParaRPr lang="en-US"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endParaRPr lang="en-US" dirty="0"/>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25418026"/>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 id="2147483882" r:id="rId12"/>
    <p:sldLayoutId id="2147483883" r:id="rId13"/>
    <p:sldLayoutId id="2147483884" r:id="rId14"/>
    <p:sldLayoutId id="2147483885" r:id="rId15"/>
    <p:sldLayoutId id="2147483886" r:id="rId16"/>
    <p:sldLayoutId id="2147483887"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3"/>
            </p:custDataLst>
            <p:extLst>
              <p:ext uri="{D42A27DB-BD31-4B8C-83A1-F6EECF244321}">
                <p14:modId xmlns:p14="http://schemas.microsoft.com/office/powerpoint/2010/main" val="381253214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326" name="think-cell Slide" r:id="rId6" imgW="508" imgH="508" progId="TCLayout.ActiveDocument.1">
                  <p:embed/>
                </p:oleObj>
              </mc:Choice>
              <mc:Fallback>
                <p:oleObj name="think-cell Slide" r:id="rId6" imgW="508" imgH="508" progId="TCLayout.ActiveDocument.1">
                  <p:embed/>
                  <p:pic>
                    <p:nvPicPr>
                      <p:cNvPr id="5" name="Object 4" hidden="1"/>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3" name="Picture 2"/>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p:cNvPicPr>
            <a:picLocks noChangeAspect="1"/>
          </p:cNvPicPr>
          <p:nvPr userDrawn="1">
            <p:custDataLst>
              <p:tags r:id="rId4"/>
            </p:custDataLst>
          </p:nvPr>
        </p:nvPicPr>
        <p:blipFill>
          <a:blip r:embed="rId8"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54775" y="529117"/>
            <a:ext cx="10852015" cy="583321"/>
          </a:xfrm>
          <a:prstGeom prst="rect">
            <a:avLst/>
          </a:prstGeom>
        </p:spPr>
        <p:txBody>
          <a:bodyPr vert="horz" lIns="0" tIns="0" rIns="0" bIns="0" rtlCol="0" anchor="b">
            <a:noAutofit/>
          </a:bodyPr>
          <a:lstStyle/>
          <a:p>
            <a:r>
              <a:rPr lang="en-US" dirty="0"/>
              <a:t>CLICK TO EDIT MASTER TITLE STYLE</a:t>
            </a:r>
          </a:p>
        </p:txBody>
      </p:sp>
      <p:sp>
        <p:nvSpPr>
          <p:cNvPr id="420" name="Text Placeholder 419"/>
          <p:cNvSpPr>
            <a:spLocks noGrp="1"/>
          </p:cNvSpPr>
          <p:nvPr>
            <p:ph type="body" idx="1"/>
          </p:nvPr>
        </p:nvSpPr>
        <p:spPr>
          <a:xfrm>
            <a:off x="676656" y="2029968"/>
            <a:ext cx="10823532" cy="4139057"/>
          </a:xfrm>
          <a:prstGeom prst="rect">
            <a:avLst/>
          </a:prstGeom>
        </p:spPr>
        <p:txBody>
          <a:bodyPr vert="horz" lIns="18288"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headline</a:t>
            </a:r>
          </a:p>
          <a:p>
            <a:pPr lvl="5"/>
            <a:r>
              <a:rPr lang="en-US" dirty="0"/>
              <a:t>Sixth level: subhead</a:t>
            </a:r>
          </a:p>
          <a:p>
            <a:pPr lvl="6"/>
            <a:r>
              <a:rPr lang="en-US" dirty="0"/>
              <a:t>Seventh level: body copy</a:t>
            </a:r>
          </a:p>
          <a:p>
            <a:pPr lvl="7"/>
            <a:r>
              <a:rPr lang="en-US" dirty="0"/>
              <a:t>Eighth level</a:t>
            </a:r>
          </a:p>
          <a:p>
            <a:pPr lvl="8"/>
            <a:r>
              <a:rPr lang="en-US" dirty="0"/>
              <a:t>Ninth level</a:t>
            </a:r>
          </a:p>
        </p:txBody>
      </p:sp>
      <p:sp>
        <p:nvSpPr>
          <p:cNvPr id="8" name="Slide Number Placeholder 5"/>
          <p:cNvSpPr>
            <a:spLocks noGrp="1"/>
          </p:cNvSpPr>
          <p:nvPr>
            <p:ph type="sldNum" sz="quarter" idx="4"/>
          </p:nvPr>
        </p:nvSpPr>
        <p:spPr>
          <a:xfrm>
            <a:off x="8427175" y="6356350"/>
            <a:ext cx="3073013" cy="365125"/>
          </a:xfrm>
          <a:prstGeom prst="rect">
            <a:avLst/>
          </a:prstGeom>
        </p:spPr>
        <p:txBody>
          <a:bodyPr/>
          <a:lstStyle>
            <a:lvl1pPr marL="0" algn="r" defTabSz="914400" rtl="0" eaLnBrk="1" latinLnBrk="0" hangingPunct="1">
              <a:defRPr lang="en-US" sz="1000" kern="1200" spc="0" smtClean="0">
                <a:solidFill>
                  <a:schemeClr val="accent5"/>
                </a:solidFill>
                <a:latin typeface="+mn-lt"/>
                <a:ea typeface="+mn-ea"/>
                <a:cs typeface="+mn-cs"/>
              </a:defRPr>
            </a:lvl1pPr>
          </a:lstStyle>
          <a:p>
            <a:fld id="{D2FF679A-4A69-40EE-9D77-372DD4685E4D}" type="slidenum">
              <a:rPr>
                <a:solidFill>
                  <a:srgbClr val="D0D2D2"/>
                </a:solidFill>
              </a:rPr>
              <a:pPr/>
              <a:t>‹#›</a:t>
            </a:fld>
            <a:endParaRPr>
              <a:solidFill>
                <a:srgbClr val="D0D2D2"/>
              </a:solidFill>
            </a:endParaRPr>
          </a:p>
        </p:txBody>
      </p:sp>
    </p:spTree>
    <p:extLst>
      <p:ext uri="{BB962C8B-B14F-4D97-AF65-F5344CB8AC3E}">
        <p14:creationId xmlns:p14="http://schemas.microsoft.com/office/powerpoint/2010/main" val="1036457205"/>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lang="en-US" sz="4800" b="0" kern="1200" cap="all" spc="0" baseline="0" dirty="0">
          <a:solidFill>
            <a:schemeClr val="tx1"/>
          </a:solidFill>
          <a:latin typeface="+mj-lt"/>
          <a:ea typeface="+mj-ea"/>
          <a:cs typeface="+mj-cs"/>
        </a:defRPr>
      </a:lvl1pPr>
    </p:titleStyle>
    <p:bodyStyle>
      <a:lvl1pPr marL="342900" indent="-342900" algn="l" defTabSz="914400" rtl="0" eaLnBrk="1" latinLnBrk="0" hangingPunct="1">
        <a:lnSpc>
          <a:spcPct val="95000"/>
        </a:lnSpc>
        <a:spcBef>
          <a:spcPts val="1400"/>
        </a:spcBef>
        <a:buClr>
          <a:schemeClr val="accent2"/>
        </a:buClr>
        <a:buFont typeface="Arial" panose="020B0604020202020204" pitchFamily="34" charset="0"/>
        <a:buChar char="•"/>
        <a:tabLst/>
        <a:defRPr sz="1800" kern="1200" spc="0">
          <a:solidFill>
            <a:schemeClr val="accent6"/>
          </a:solidFill>
          <a:latin typeface="+mn-lt"/>
          <a:ea typeface="+mn-ea"/>
          <a:cs typeface="+mn-cs"/>
        </a:defRPr>
      </a:lvl1pPr>
      <a:lvl2pPr marL="230188" indent="-230188" algn="l" defTabSz="914400" rtl="0" eaLnBrk="1" latinLnBrk="0" hangingPunct="1">
        <a:lnSpc>
          <a:spcPct val="90000"/>
        </a:lnSpc>
        <a:spcBef>
          <a:spcPts val="600"/>
        </a:spcBef>
        <a:spcAft>
          <a:spcPts val="200"/>
        </a:spcAft>
        <a:buClr>
          <a:schemeClr val="accent2"/>
        </a:buClr>
        <a:buFont typeface="Arial" panose="020B0604020202020204" pitchFamily="34" charset="0"/>
        <a:buChar char="•"/>
        <a:tabLst/>
        <a:defRPr sz="1600" kern="1200" spc="0">
          <a:solidFill>
            <a:schemeClr val="accent6"/>
          </a:solidFill>
          <a:latin typeface="+mn-lt"/>
          <a:ea typeface="+mn-ea"/>
          <a:cs typeface="+mn-cs"/>
        </a:defRPr>
      </a:lvl2pPr>
      <a:lvl3pPr marL="460375" indent="-230188" algn="l" defTabSz="914400" rtl="0" eaLnBrk="1" latinLnBrk="0" hangingPunct="1">
        <a:lnSpc>
          <a:spcPct val="85000"/>
        </a:lnSpc>
        <a:spcBef>
          <a:spcPts val="600"/>
        </a:spcBef>
        <a:spcAft>
          <a:spcPts val="200"/>
        </a:spcAft>
        <a:buClr>
          <a:schemeClr val="accent2"/>
        </a:buClr>
        <a:buFont typeface="Arial" panose="020B0604020202020204" pitchFamily="34" charset="0"/>
        <a:buChar char="•"/>
        <a:tabLst/>
        <a:defRPr sz="1400" kern="1200" spc="0">
          <a:solidFill>
            <a:schemeClr val="accent6"/>
          </a:solidFill>
          <a:latin typeface="+mn-lt"/>
          <a:ea typeface="+mn-ea"/>
          <a:cs typeface="+mn-cs"/>
        </a:defRPr>
      </a:lvl3pPr>
      <a:lvl4pPr marL="684213" indent="-223838" algn="l" defTabSz="914400" rtl="0" eaLnBrk="1" latinLnBrk="0" hangingPunct="1">
        <a:lnSpc>
          <a:spcPct val="90000"/>
        </a:lnSpc>
        <a:spcBef>
          <a:spcPts val="600"/>
        </a:spcBef>
        <a:spcAft>
          <a:spcPts val="200"/>
        </a:spcAft>
        <a:buClr>
          <a:schemeClr val="accent2"/>
        </a:buClr>
        <a:buFont typeface="Arial" panose="020B0604020202020204" pitchFamily="34" charset="0"/>
        <a:buChar char="•"/>
        <a:tabLst/>
        <a:defRPr sz="1200" kern="1200" spc="0">
          <a:solidFill>
            <a:schemeClr val="accent6"/>
          </a:solidFill>
          <a:latin typeface="+mn-lt"/>
          <a:ea typeface="+mn-ea"/>
          <a:cs typeface="+mn-cs"/>
        </a:defRPr>
      </a:lvl4pPr>
      <a:lvl5pPr marL="342900" indent="-342900" algn="l" defTabSz="914400" rtl="0" eaLnBrk="1" latinLnBrk="0" hangingPunct="1">
        <a:lnSpc>
          <a:spcPct val="90000"/>
        </a:lnSpc>
        <a:spcBef>
          <a:spcPts val="1400"/>
        </a:spcBef>
        <a:spcAft>
          <a:spcPts val="200"/>
        </a:spcAft>
        <a:buClr>
          <a:schemeClr val="accent2"/>
        </a:buClr>
        <a:buFont typeface="Arial" panose="020B0604020202020204" pitchFamily="34" charset="0"/>
        <a:buChar char="•"/>
        <a:tabLst/>
        <a:defRPr sz="1800" b="0" kern="100" cap="all" spc="0" baseline="0">
          <a:solidFill>
            <a:schemeClr val="accent2"/>
          </a:solidFill>
          <a:latin typeface="+mn-lt"/>
          <a:ea typeface="+mn-ea"/>
          <a:cs typeface="+mn-cs"/>
        </a:defRPr>
      </a:lvl5pPr>
      <a:lvl6pPr marL="285750" indent="-285750" algn="l" defTabSz="914400" rtl="0" eaLnBrk="1" latinLnBrk="0" hangingPunct="1">
        <a:lnSpc>
          <a:spcPct val="95000"/>
        </a:lnSpc>
        <a:spcBef>
          <a:spcPts val="200"/>
        </a:spcBef>
        <a:spcAft>
          <a:spcPts val="600"/>
        </a:spcAft>
        <a:buClr>
          <a:schemeClr val="accent2"/>
        </a:buClr>
        <a:buFont typeface="Arial" panose="020B0604020202020204" pitchFamily="34" charset="0"/>
        <a:buChar char="•"/>
        <a:tabLst/>
        <a:defRPr sz="1600" kern="1200" spc="0">
          <a:solidFill>
            <a:schemeClr val="accent6"/>
          </a:solidFill>
          <a:latin typeface="+mn-lt"/>
          <a:ea typeface="+mn-ea"/>
          <a:cs typeface="+mn-cs"/>
        </a:defRPr>
      </a:lvl6pPr>
      <a:lvl7pPr marL="285750" indent="-285750" algn="l" defTabSz="914400" rtl="0" eaLnBrk="1" latinLnBrk="0" hangingPunct="1">
        <a:lnSpc>
          <a:spcPct val="115000"/>
        </a:lnSpc>
        <a:spcBef>
          <a:spcPts val="0"/>
        </a:spcBef>
        <a:spcAft>
          <a:spcPts val="600"/>
        </a:spcAft>
        <a:buClr>
          <a:schemeClr val="accent2"/>
        </a:buClr>
        <a:buFont typeface="Arial" panose="020B0604020202020204" pitchFamily="34" charset="0"/>
        <a:buChar char="•"/>
        <a:tabLst/>
        <a:defRPr sz="1200" kern="100" spc="0" baseline="0">
          <a:solidFill>
            <a:schemeClr val="accent2"/>
          </a:solidFill>
          <a:latin typeface="+mn-lt"/>
          <a:ea typeface="+mn-ea"/>
          <a:cs typeface="+mn-cs"/>
        </a:defRPr>
      </a:lvl7pPr>
      <a:lvl8pPr marL="171450" indent="-171450" algn="l" defTabSz="914400" rtl="0" eaLnBrk="1" latinLnBrk="0" hangingPunct="1">
        <a:lnSpc>
          <a:spcPct val="85000"/>
        </a:lnSpc>
        <a:spcBef>
          <a:spcPts val="0"/>
        </a:spcBef>
        <a:spcAft>
          <a:spcPts val="600"/>
        </a:spcAft>
        <a:buClr>
          <a:schemeClr val="accent2"/>
        </a:buClr>
        <a:buFont typeface="Arial" panose="020B0604020202020204" pitchFamily="34" charset="0"/>
        <a:buChar char="•"/>
        <a:tabLst/>
        <a:defRPr sz="1200" kern="1200" spc="0">
          <a:solidFill>
            <a:schemeClr val="accent2"/>
          </a:solidFill>
          <a:latin typeface="+mn-lt"/>
          <a:ea typeface="+mn-ea"/>
          <a:cs typeface="+mn-cs"/>
        </a:defRPr>
      </a:lvl8pPr>
      <a:lvl9pPr marL="342900" indent="-171450" algn="l" defTabSz="914400" rtl="0" eaLnBrk="1" latinLnBrk="0" hangingPunct="1">
        <a:lnSpc>
          <a:spcPct val="85000"/>
        </a:lnSpc>
        <a:spcBef>
          <a:spcPts val="0"/>
        </a:spcBef>
        <a:spcAft>
          <a:spcPts val="400"/>
        </a:spcAft>
        <a:buClr>
          <a:schemeClr val="accent2"/>
        </a:buClr>
        <a:buFont typeface="Arial" panose="020B0604020202020204" pitchFamily="34" charset="0"/>
        <a:buChar char="•"/>
        <a:tabLst/>
        <a:defRPr sz="1200" kern="1200" spc="0">
          <a:solidFill>
            <a:schemeClr val="accent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26">
          <p15:clr>
            <a:srgbClr val="F26B43"/>
          </p15:clr>
        </p15:guide>
        <p15:guide id="4" pos="7247">
          <p15:clr>
            <a:srgbClr val="F26B43"/>
          </p15:clr>
        </p15:guide>
        <p15:guide id="5" orient="horz" pos="434">
          <p15:clr>
            <a:srgbClr val="F26B43"/>
          </p15:clr>
        </p15:guide>
        <p15:guide id="6" orient="horz" pos="3886">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3"/>
            </p:custDataLst>
            <p:extLst>
              <p:ext uri="{D42A27DB-BD31-4B8C-83A1-F6EECF244321}">
                <p14:modId xmlns:p14="http://schemas.microsoft.com/office/powerpoint/2010/main" val="137316600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350" name="think-cell Slide" r:id="rId6" imgW="508" imgH="508" progId="TCLayout.ActiveDocument.1">
                  <p:embed/>
                </p:oleObj>
              </mc:Choice>
              <mc:Fallback>
                <p:oleObj name="think-cell Slide" r:id="rId6" imgW="508" imgH="508" progId="TCLayout.ActiveDocument.1">
                  <p:embed/>
                  <p:pic>
                    <p:nvPicPr>
                      <p:cNvPr id="5" name="Object 4" hidden="1"/>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3" name="Picture 2"/>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p:cNvPicPr>
            <a:picLocks noChangeAspect="1"/>
          </p:cNvPicPr>
          <p:nvPr userDrawn="1">
            <p:custDataLst>
              <p:tags r:id="rId4"/>
            </p:custDataLst>
          </p:nvPr>
        </p:nvPicPr>
        <p:blipFill>
          <a:blip r:embed="rId8"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54775" y="529117"/>
            <a:ext cx="10852015" cy="583321"/>
          </a:xfrm>
          <a:prstGeom prst="rect">
            <a:avLst/>
          </a:prstGeom>
        </p:spPr>
        <p:txBody>
          <a:bodyPr vert="horz" lIns="0" tIns="0" rIns="0" bIns="0" rtlCol="0" anchor="b">
            <a:noAutofit/>
          </a:bodyPr>
          <a:lstStyle/>
          <a:p>
            <a:r>
              <a:rPr lang="en-US" dirty="0"/>
              <a:t>CLICK TO EDIT MASTER TITLE STYLE</a:t>
            </a:r>
          </a:p>
        </p:txBody>
      </p:sp>
      <p:sp>
        <p:nvSpPr>
          <p:cNvPr id="420" name="Text Placeholder 419"/>
          <p:cNvSpPr>
            <a:spLocks noGrp="1"/>
          </p:cNvSpPr>
          <p:nvPr>
            <p:ph type="body" idx="1"/>
          </p:nvPr>
        </p:nvSpPr>
        <p:spPr>
          <a:xfrm>
            <a:off x="676656" y="2029968"/>
            <a:ext cx="10823532" cy="4139057"/>
          </a:xfrm>
          <a:prstGeom prst="rect">
            <a:avLst/>
          </a:prstGeom>
        </p:spPr>
        <p:txBody>
          <a:bodyPr vert="horz" lIns="18288"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headline</a:t>
            </a:r>
          </a:p>
          <a:p>
            <a:pPr lvl="5"/>
            <a:r>
              <a:rPr lang="en-US" dirty="0"/>
              <a:t>Sixth level: subhead</a:t>
            </a:r>
          </a:p>
          <a:p>
            <a:pPr lvl="6"/>
            <a:r>
              <a:rPr lang="en-US" dirty="0"/>
              <a:t>Seventh level: body copy</a:t>
            </a:r>
          </a:p>
          <a:p>
            <a:pPr lvl="7"/>
            <a:r>
              <a:rPr lang="en-US" dirty="0"/>
              <a:t>Eighth level</a:t>
            </a:r>
          </a:p>
          <a:p>
            <a:pPr lvl="8"/>
            <a:r>
              <a:rPr lang="en-US" dirty="0"/>
              <a:t>Ninth level</a:t>
            </a:r>
          </a:p>
        </p:txBody>
      </p:sp>
      <p:sp>
        <p:nvSpPr>
          <p:cNvPr id="8" name="Slide Number Placeholder 5"/>
          <p:cNvSpPr>
            <a:spLocks noGrp="1"/>
          </p:cNvSpPr>
          <p:nvPr>
            <p:ph type="sldNum" sz="quarter" idx="4"/>
          </p:nvPr>
        </p:nvSpPr>
        <p:spPr>
          <a:xfrm>
            <a:off x="8427175" y="6356350"/>
            <a:ext cx="3073013" cy="365125"/>
          </a:xfrm>
          <a:prstGeom prst="rect">
            <a:avLst/>
          </a:prstGeom>
        </p:spPr>
        <p:txBody>
          <a:bodyPr/>
          <a:lstStyle>
            <a:lvl1pPr marL="0" algn="r" defTabSz="914400" rtl="0" eaLnBrk="1" latinLnBrk="0" hangingPunct="1">
              <a:defRPr lang="en-US" sz="1000" kern="1200" spc="0" smtClean="0">
                <a:solidFill>
                  <a:schemeClr val="accent5"/>
                </a:solidFill>
                <a:latin typeface="+mn-lt"/>
                <a:ea typeface="+mn-ea"/>
                <a:cs typeface="+mn-cs"/>
              </a:defRPr>
            </a:lvl1pPr>
          </a:lstStyle>
          <a:p>
            <a:fld id="{D2FF679A-4A69-40EE-9D77-372DD4685E4D}" type="slidenum">
              <a:rPr>
                <a:solidFill>
                  <a:srgbClr val="D0D2D2"/>
                </a:solidFill>
              </a:rPr>
              <a:pPr/>
              <a:t>‹#›</a:t>
            </a:fld>
            <a:endParaRPr>
              <a:solidFill>
                <a:srgbClr val="D0D2D2"/>
              </a:solidFill>
            </a:endParaRPr>
          </a:p>
        </p:txBody>
      </p:sp>
    </p:spTree>
    <p:extLst>
      <p:ext uri="{BB962C8B-B14F-4D97-AF65-F5344CB8AC3E}">
        <p14:creationId xmlns:p14="http://schemas.microsoft.com/office/powerpoint/2010/main" val="2845356969"/>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lang="en-US" sz="4800" b="0" kern="1200" cap="all" spc="0" baseline="0" dirty="0">
          <a:solidFill>
            <a:schemeClr val="tx1"/>
          </a:solidFill>
          <a:latin typeface="+mj-lt"/>
          <a:ea typeface="+mj-ea"/>
          <a:cs typeface="+mj-cs"/>
        </a:defRPr>
      </a:lvl1pPr>
    </p:titleStyle>
    <p:bodyStyle>
      <a:lvl1pPr marL="342900" indent="-342900" algn="l" defTabSz="914400" rtl="0" eaLnBrk="1" latinLnBrk="0" hangingPunct="1">
        <a:lnSpc>
          <a:spcPct val="95000"/>
        </a:lnSpc>
        <a:spcBef>
          <a:spcPts val="1400"/>
        </a:spcBef>
        <a:buClr>
          <a:schemeClr val="accent2"/>
        </a:buClr>
        <a:buFont typeface="Arial" panose="020B0604020202020204" pitchFamily="34" charset="0"/>
        <a:buChar char="•"/>
        <a:tabLst/>
        <a:defRPr sz="1800" kern="1200" spc="0">
          <a:solidFill>
            <a:schemeClr val="accent6"/>
          </a:solidFill>
          <a:latin typeface="+mn-lt"/>
          <a:ea typeface="+mn-ea"/>
          <a:cs typeface="+mn-cs"/>
        </a:defRPr>
      </a:lvl1pPr>
      <a:lvl2pPr marL="230188" indent="-230188" algn="l" defTabSz="914400" rtl="0" eaLnBrk="1" latinLnBrk="0" hangingPunct="1">
        <a:lnSpc>
          <a:spcPct val="90000"/>
        </a:lnSpc>
        <a:spcBef>
          <a:spcPts val="600"/>
        </a:spcBef>
        <a:spcAft>
          <a:spcPts val="200"/>
        </a:spcAft>
        <a:buClr>
          <a:schemeClr val="accent2"/>
        </a:buClr>
        <a:buFont typeface="Arial" panose="020B0604020202020204" pitchFamily="34" charset="0"/>
        <a:buChar char="•"/>
        <a:tabLst/>
        <a:defRPr sz="1600" kern="1200" spc="0">
          <a:solidFill>
            <a:schemeClr val="accent6"/>
          </a:solidFill>
          <a:latin typeface="+mn-lt"/>
          <a:ea typeface="+mn-ea"/>
          <a:cs typeface="+mn-cs"/>
        </a:defRPr>
      </a:lvl2pPr>
      <a:lvl3pPr marL="460375" indent="-230188" algn="l" defTabSz="914400" rtl="0" eaLnBrk="1" latinLnBrk="0" hangingPunct="1">
        <a:lnSpc>
          <a:spcPct val="85000"/>
        </a:lnSpc>
        <a:spcBef>
          <a:spcPts val="600"/>
        </a:spcBef>
        <a:spcAft>
          <a:spcPts val="200"/>
        </a:spcAft>
        <a:buClr>
          <a:schemeClr val="accent2"/>
        </a:buClr>
        <a:buFont typeface="Arial" panose="020B0604020202020204" pitchFamily="34" charset="0"/>
        <a:buChar char="•"/>
        <a:tabLst/>
        <a:defRPr sz="1400" kern="1200" spc="0">
          <a:solidFill>
            <a:schemeClr val="accent6"/>
          </a:solidFill>
          <a:latin typeface="+mn-lt"/>
          <a:ea typeface="+mn-ea"/>
          <a:cs typeface="+mn-cs"/>
        </a:defRPr>
      </a:lvl3pPr>
      <a:lvl4pPr marL="684213" indent="-223838" algn="l" defTabSz="914400" rtl="0" eaLnBrk="1" latinLnBrk="0" hangingPunct="1">
        <a:lnSpc>
          <a:spcPct val="90000"/>
        </a:lnSpc>
        <a:spcBef>
          <a:spcPts val="600"/>
        </a:spcBef>
        <a:spcAft>
          <a:spcPts val="200"/>
        </a:spcAft>
        <a:buClr>
          <a:schemeClr val="accent2"/>
        </a:buClr>
        <a:buFont typeface="Arial" panose="020B0604020202020204" pitchFamily="34" charset="0"/>
        <a:buChar char="•"/>
        <a:tabLst/>
        <a:defRPr sz="1200" kern="1200" spc="0">
          <a:solidFill>
            <a:schemeClr val="accent6"/>
          </a:solidFill>
          <a:latin typeface="+mn-lt"/>
          <a:ea typeface="+mn-ea"/>
          <a:cs typeface="+mn-cs"/>
        </a:defRPr>
      </a:lvl4pPr>
      <a:lvl5pPr marL="342900" indent="-342900" algn="l" defTabSz="914400" rtl="0" eaLnBrk="1" latinLnBrk="0" hangingPunct="1">
        <a:lnSpc>
          <a:spcPct val="90000"/>
        </a:lnSpc>
        <a:spcBef>
          <a:spcPts val="1400"/>
        </a:spcBef>
        <a:spcAft>
          <a:spcPts val="200"/>
        </a:spcAft>
        <a:buClr>
          <a:schemeClr val="accent2"/>
        </a:buClr>
        <a:buFont typeface="Arial" panose="020B0604020202020204" pitchFamily="34" charset="0"/>
        <a:buChar char="•"/>
        <a:tabLst/>
        <a:defRPr sz="1800" b="0" kern="100" cap="all" spc="0" baseline="0">
          <a:solidFill>
            <a:schemeClr val="accent2"/>
          </a:solidFill>
          <a:latin typeface="+mn-lt"/>
          <a:ea typeface="+mn-ea"/>
          <a:cs typeface="+mn-cs"/>
        </a:defRPr>
      </a:lvl5pPr>
      <a:lvl6pPr marL="285750" indent="-285750" algn="l" defTabSz="914400" rtl="0" eaLnBrk="1" latinLnBrk="0" hangingPunct="1">
        <a:lnSpc>
          <a:spcPct val="95000"/>
        </a:lnSpc>
        <a:spcBef>
          <a:spcPts val="200"/>
        </a:spcBef>
        <a:spcAft>
          <a:spcPts val="600"/>
        </a:spcAft>
        <a:buClr>
          <a:schemeClr val="accent2"/>
        </a:buClr>
        <a:buFont typeface="Arial" panose="020B0604020202020204" pitchFamily="34" charset="0"/>
        <a:buChar char="•"/>
        <a:tabLst/>
        <a:defRPr sz="1600" kern="1200" spc="0">
          <a:solidFill>
            <a:schemeClr val="accent6"/>
          </a:solidFill>
          <a:latin typeface="+mn-lt"/>
          <a:ea typeface="+mn-ea"/>
          <a:cs typeface="+mn-cs"/>
        </a:defRPr>
      </a:lvl6pPr>
      <a:lvl7pPr marL="285750" indent="-285750" algn="l" defTabSz="914400" rtl="0" eaLnBrk="1" latinLnBrk="0" hangingPunct="1">
        <a:lnSpc>
          <a:spcPct val="115000"/>
        </a:lnSpc>
        <a:spcBef>
          <a:spcPts val="0"/>
        </a:spcBef>
        <a:spcAft>
          <a:spcPts val="600"/>
        </a:spcAft>
        <a:buClr>
          <a:schemeClr val="accent2"/>
        </a:buClr>
        <a:buFont typeface="Arial" panose="020B0604020202020204" pitchFamily="34" charset="0"/>
        <a:buChar char="•"/>
        <a:tabLst/>
        <a:defRPr sz="1200" kern="100" spc="0" baseline="0">
          <a:solidFill>
            <a:schemeClr val="accent2"/>
          </a:solidFill>
          <a:latin typeface="+mn-lt"/>
          <a:ea typeface="+mn-ea"/>
          <a:cs typeface="+mn-cs"/>
        </a:defRPr>
      </a:lvl7pPr>
      <a:lvl8pPr marL="171450" indent="-171450" algn="l" defTabSz="914400" rtl="0" eaLnBrk="1" latinLnBrk="0" hangingPunct="1">
        <a:lnSpc>
          <a:spcPct val="85000"/>
        </a:lnSpc>
        <a:spcBef>
          <a:spcPts val="0"/>
        </a:spcBef>
        <a:spcAft>
          <a:spcPts val="600"/>
        </a:spcAft>
        <a:buClr>
          <a:schemeClr val="accent2"/>
        </a:buClr>
        <a:buFont typeface="Arial" panose="020B0604020202020204" pitchFamily="34" charset="0"/>
        <a:buChar char="•"/>
        <a:tabLst/>
        <a:defRPr sz="1200" kern="1200" spc="0">
          <a:solidFill>
            <a:schemeClr val="accent2"/>
          </a:solidFill>
          <a:latin typeface="+mn-lt"/>
          <a:ea typeface="+mn-ea"/>
          <a:cs typeface="+mn-cs"/>
        </a:defRPr>
      </a:lvl8pPr>
      <a:lvl9pPr marL="342900" indent="-171450" algn="l" defTabSz="914400" rtl="0" eaLnBrk="1" latinLnBrk="0" hangingPunct="1">
        <a:lnSpc>
          <a:spcPct val="85000"/>
        </a:lnSpc>
        <a:spcBef>
          <a:spcPts val="0"/>
        </a:spcBef>
        <a:spcAft>
          <a:spcPts val="400"/>
        </a:spcAft>
        <a:buClr>
          <a:schemeClr val="accent2"/>
        </a:buClr>
        <a:buFont typeface="Arial" panose="020B0604020202020204" pitchFamily="34" charset="0"/>
        <a:buChar char="•"/>
        <a:tabLst/>
        <a:defRPr sz="1200" kern="1200" spc="0">
          <a:solidFill>
            <a:schemeClr val="accent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26">
          <p15:clr>
            <a:srgbClr val="F26B43"/>
          </p15:clr>
        </p15:guide>
        <p15:guide id="4" pos="7247">
          <p15:clr>
            <a:srgbClr val="F26B43"/>
          </p15:clr>
        </p15:guide>
        <p15:guide id="5" orient="horz" pos="434">
          <p15:clr>
            <a:srgbClr val="F26B43"/>
          </p15:clr>
        </p15:guide>
        <p15:guide id="6" orient="horz" pos="3886">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3"/>
            </p:custDataLst>
            <p:extLst>
              <p:ext uri="{D42A27DB-BD31-4B8C-83A1-F6EECF244321}">
                <p14:modId xmlns:p14="http://schemas.microsoft.com/office/powerpoint/2010/main" val="314044315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374" name="think-cell Slide" r:id="rId6" imgW="508" imgH="508" progId="TCLayout.ActiveDocument.1">
                  <p:embed/>
                </p:oleObj>
              </mc:Choice>
              <mc:Fallback>
                <p:oleObj name="think-cell Slide" r:id="rId6" imgW="508" imgH="508" progId="TCLayout.ActiveDocument.1">
                  <p:embed/>
                  <p:pic>
                    <p:nvPicPr>
                      <p:cNvPr id="5" name="Object 4" hidden="1"/>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3" name="Picture 2"/>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p:cNvPicPr>
            <a:picLocks noChangeAspect="1"/>
          </p:cNvPicPr>
          <p:nvPr userDrawn="1">
            <p:custDataLst>
              <p:tags r:id="rId4"/>
            </p:custDataLst>
          </p:nvPr>
        </p:nvPicPr>
        <p:blipFill>
          <a:blip r:embed="rId8"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54775" y="529117"/>
            <a:ext cx="10852015" cy="583321"/>
          </a:xfrm>
          <a:prstGeom prst="rect">
            <a:avLst/>
          </a:prstGeom>
        </p:spPr>
        <p:txBody>
          <a:bodyPr vert="horz" lIns="0" tIns="0" rIns="0" bIns="0" rtlCol="0" anchor="b">
            <a:noAutofit/>
          </a:bodyPr>
          <a:lstStyle/>
          <a:p>
            <a:r>
              <a:rPr lang="en-US" dirty="0"/>
              <a:t>CLICK TO EDIT MASTER TITLE STYLE</a:t>
            </a:r>
          </a:p>
        </p:txBody>
      </p:sp>
      <p:sp>
        <p:nvSpPr>
          <p:cNvPr id="420" name="Text Placeholder 419"/>
          <p:cNvSpPr>
            <a:spLocks noGrp="1"/>
          </p:cNvSpPr>
          <p:nvPr>
            <p:ph type="body" idx="1"/>
          </p:nvPr>
        </p:nvSpPr>
        <p:spPr>
          <a:xfrm>
            <a:off x="676656" y="2029968"/>
            <a:ext cx="10823532" cy="4139057"/>
          </a:xfrm>
          <a:prstGeom prst="rect">
            <a:avLst/>
          </a:prstGeom>
        </p:spPr>
        <p:txBody>
          <a:bodyPr vert="horz" lIns="18288"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headline</a:t>
            </a:r>
          </a:p>
          <a:p>
            <a:pPr lvl="5"/>
            <a:r>
              <a:rPr lang="en-US" dirty="0"/>
              <a:t>Sixth level: subhead</a:t>
            </a:r>
          </a:p>
          <a:p>
            <a:pPr lvl="6"/>
            <a:r>
              <a:rPr lang="en-US" dirty="0"/>
              <a:t>Seventh level: body copy</a:t>
            </a:r>
          </a:p>
          <a:p>
            <a:pPr lvl="7"/>
            <a:r>
              <a:rPr lang="en-US" dirty="0"/>
              <a:t>Eighth level</a:t>
            </a:r>
          </a:p>
          <a:p>
            <a:pPr lvl="8"/>
            <a:r>
              <a:rPr lang="en-US" dirty="0"/>
              <a:t>Ninth level</a:t>
            </a:r>
          </a:p>
        </p:txBody>
      </p:sp>
      <p:sp>
        <p:nvSpPr>
          <p:cNvPr id="8" name="Slide Number Placeholder 5"/>
          <p:cNvSpPr>
            <a:spLocks noGrp="1"/>
          </p:cNvSpPr>
          <p:nvPr>
            <p:ph type="sldNum" sz="quarter" idx="4"/>
          </p:nvPr>
        </p:nvSpPr>
        <p:spPr>
          <a:xfrm>
            <a:off x="8427175" y="6356350"/>
            <a:ext cx="3073013" cy="365125"/>
          </a:xfrm>
          <a:prstGeom prst="rect">
            <a:avLst/>
          </a:prstGeom>
        </p:spPr>
        <p:txBody>
          <a:bodyPr/>
          <a:lstStyle>
            <a:lvl1pPr marL="0" algn="r" defTabSz="914400" rtl="0" eaLnBrk="1" latinLnBrk="0" hangingPunct="1">
              <a:defRPr lang="en-US" sz="1000" kern="1200" spc="0" smtClean="0">
                <a:solidFill>
                  <a:schemeClr val="accent5"/>
                </a:solidFill>
                <a:latin typeface="+mn-lt"/>
                <a:ea typeface="+mn-ea"/>
                <a:cs typeface="+mn-cs"/>
              </a:defRPr>
            </a:lvl1pPr>
          </a:lstStyle>
          <a:p>
            <a:fld id="{D2FF679A-4A69-40EE-9D77-372DD4685E4D}" type="slidenum">
              <a:rPr>
                <a:solidFill>
                  <a:srgbClr val="D0D2D2"/>
                </a:solidFill>
              </a:rPr>
              <a:pPr/>
              <a:t>‹#›</a:t>
            </a:fld>
            <a:endParaRPr>
              <a:solidFill>
                <a:srgbClr val="D0D2D2"/>
              </a:solidFill>
            </a:endParaRPr>
          </a:p>
        </p:txBody>
      </p:sp>
    </p:spTree>
    <p:extLst>
      <p:ext uri="{BB962C8B-B14F-4D97-AF65-F5344CB8AC3E}">
        <p14:creationId xmlns:p14="http://schemas.microsoft.com/office/powerpoint/2010/main" val="4118364061"/>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lang="en-US" sz="4800" b="0" kern="1200" cap="all" spc="0" baseline="0" dirty="0">
          <a:solidFill>
            <a:schemeClr val="tx1"/>
          </a:solidFill>
          <a:latin typeface="+mj-lt"/>
          <a:ea typeface="+mj-ea"/>
          <a:cs typeface="+mj-cs"/>
        </a:defRPr>
      </a:lvl1pPr>
    </p:titleStyle>
    <p:bodyStyle>
      <a:lvl1pPr marL="342900" indent="-342900" algn="l" defTabSz="914400" rtl="0" eaLnBrk="1" latinLnBrk="0" hangingPunct="1">
        <a:lnSpc>
          <a:spcPct val="95000"/>
        </a:lnSpc>
        <a:spcBef>
          <a:spcPts val="1400"/>
        </a:spcBef>
        <a:buClr>
          <a:schemeClr val="accent2"/>
        </a:buClr>
        <a:buFont typeface="Arial" panose="020B0604020202020204" pitchFamily="34" charset="0"/>
        <a:buChar char="•"/>
        <a:tabLst/>
        <a:defRPr sz="1800" kern="1200" spc="0">
          <a:solidFill>
            <a:schemeClr val="accent6"/>
          </a:solidFill>
          <a:latin typeface="+mn-lt"/>
          <a:ea typeface="+mn-ea"/>
          <a:cs typeface="+mn-cs"/>
        </a:defRPr>
      </a:lvl1pPr>
      <a:lvl2pPr marL="230188" indent="-230188" algn="l" defTabSz="914400" rtl="0" eaLnBrk="1" latinLnBrk="0" hangingPunct="1">
        <a:lnSpc>
          <a:spcPct val="90000"/>
        </a:lnSpc>
        <a:spcBef>
          <a:spcPts val="600"/>
        </a:spcBef>
        <a:spcAft>
          <a:spcPts val="200"/>
        </a:spcAft>
        <a:buClr>
          <a:schemeClr val="accent2"/>
        </a:buClr>
        <a:buFont typeface="Arial" panose="020B0604020202020204" pitchFamily="34" charset="0"/>
        <a:buChar char="•"/>
        <a:tabLst/>
        <a:defRPr sz="1600" kern="1200" spc="0">
          <a:solidFill>
            <a:schemeClr val="accent6"/>
          </a:solidFill>
          <a:latin typeface="+mn-lt"/>
          <a:ea typeface="+mn-ea"/>
          <a:cs typeface="+mn-cs"/>
        </a:defRPr>
      </a:lvl2pPr>
      <a:lvl3pPr marL="460375" indent="-230188" algn="l" defTabSz="914400" rtl="0" eaLnBrk="1" latinLnBrk="0" hangingPunct="1">
        <a:lnSpc>
          <a:spcPct val="85000"/>
        </a:lnSpc>
        <a:spcBef>
          <a:spcPts val="600"/>
        </a:spcBef>
        <a:spcAft>
          <a:spcPts val="200"/>
        </a:spcAft>
        <a:buClr>
          <a:schemeClr val="accent2"/>
        </a:buClr>
        <a:buFont typeface="Arial" panose="020B0604020202020204" pitchFamily="34" charset="0"/>
        <a:buChar char="•"/>
        <a:tabLst/>
        <a:defRPr sz="1400" kern="1200" spc="0">
          <a:solidFill>
            <a:schemeClr val="accent6"/>
          </a:solidFill>
          <a:latin typeface="+mn-lt"/>
          <a:ea typeface="+mn-ea"/>
          <a:cs typeface="+mn-cs"/>
        </a:defRPr>
      </a:lvl3pPr>
      <a:lvl4pPr marL="684213" indent="-223838" algn="l" defTabSz="914400" rtl="0" eaLnBrk="1" latinLnBrk="0" hangingPunct="1">
        <a:lnSpc>
          <a:spcPct val="90000"/>
        </a:lnSpc>
        <a:spcBef>
          <a:spcPts val="600"/>
        </a:spcBef>
        <a:spcAft>
          <a:spcPts val="200"/>
        </a:spcAft>
        <a:buClr>
          <a:schemeClr val="accent2"/>
        </a:buClr>
        <a:buFont typeface="Arial" panose="020B0604020202020204" pitchFamily="34" charset="0"/>
        <a:buChar char="•"/>
        <a:tabLst/>
        <a:defRPr sz="1200" kern="1200" spc="0">
          <a:solidFill>
            <a:schemeClr val="accent6"/>
          </a:solidFill>
          <a:latin typeface="+mn-lt"/>
          <a:ea typeface="+mn-ea"/>
          <a:cs typeface="+mn-cs"/>
        </a:defRPr>
      </a:lvl4pPr>
      <a:lvl5pPr marL="342900" indent="-342900" algn="l" defTabSz="914400" rtl="0" eaLnBrk="1" latinLnBrk="0" hangingPunct="1">
        <a:lnSpc>
          <a:spcPct val="90000"/>
        </a:lnSpc>
        <a:spcBef>
          <a:spcPts val="1400"/>
        </a:spcBef>
        <a:spcAft>
          <a:spcPts val="200"/>
        </a:spcAft>
        <a:buClr>
          <a:schemeClr val="accent2"/>
        </a:buClr>
        <a:buFont typeface="Arial" panose="020B0604020202020204" pitchFamily="34" charset="0"/>
        <a:buChar char="•"/>
        <a:tabLst/>
        <a:defRPr sz="1800" b="0" kern="100" cap="all" spc="0" baseline="0">
          <a:solidFill>
            <a:schemeClr val="accent2"/>
          </a:solidFill>
          <a:latin typeface="+mn-lt"/>
          <a:ea typeface="+mn-ea"/>
          <a:cs typeface="+mn-cs"/>
        </a:defRPr>
      </a:lvl5pPr>
      <a:lvl6pPr marL="285750" indent="-285750" algn="l" defTabSz="914400" rtl="0" eaLnBrk="1" latinLnBrk="0" hangingPunct="1">
        <a:lnSpc>
          <a:spcPct val="95000"/>
        </a:lnSpc>
        <a:spcBef>
          <a:spcPts val="200"/>
        </a:spcBef>
        <a:spcAft>
          <a:spcPts val="600"/>
        </a:spcAft>
        <a:buClr>
          <a:schemeClr val="accent2"/>
        </a:buClr>
        <a:buFont typeface="Arial" panose="020B0604020202020204" pitchFamily="34" charset="0"/>
        <a:buChar char="•"/>
        <a:tabLst/>
        <a:defRPr sz="1600" kern="1200" spc="0">
          <a:solidFill>
            <a:schemeClr val="accent6"/>
          </a:solidFill>
          <a:latin typeface="+mn-lt"/>
          <a:ea typeface="+mn-ea"/>
          <a:cs typeface="+mn-cs"/>
        </a:defRPr>
      </a:lvl6pPr>
      <a:lvl7pPr marL="285750" indent="-285750" algn="l" defTabSz="914400" rtl="0" eaLnBrk="1" latinLnBrk="0" hangingPunct="1">
        <a:lnSpc>
          <a:spcPct val="115000"/>
        </a:lnSpc>
        <a:spcBef>
          <a:spcPts val="0"/>
        </a:spcBef>
        <a:spcAft>
          <a:spcPts val="600"/>
        </a:spcAft>
        <a:buClr>
          <a:schemeClr val="accent2"/>
        </a:buClr>
        <a:buFont typeface="Arial" panose="020B0604020202020204" pitchFamily="34" charset="0"/>
        <a:buChar char="•"/>
        <a:tabLst/>
        <a:defRPr sz="1200" kern="100" spc="0" baseline="0">
          <a:solidFill>
            <a:schemeClr val="accent2"/>
          </a:solidFill>
          <a:latin typeface="+mn-lt"/>
          <a:ea typeface="+mn-ea"/>
          <a:cs typeface="+mn-cs"/>
        </a:defRPr>
      </a:lvl7pPr>
      <a:lvl8pPr marL="171450" indent="-171450" algn="l" defTabSz="914400" rtl="0" eaLnBrk="1" latinLnBrk="0" hangingPunct="1">
        <a:lnSpc>
          <a:spcPct val="85000"/>
        </a:lnSpc>
        <a:spcBef>
          <a:spcPts val="0"/>
        </a:spcBef>
        <a:spcAft>
          <a:spcPts val="600"/>
        </a:spcAft>
        <a:buClr>
          <a:schemeClr val="accent2"/>
        </a:buClr>
        <a:buFont typeface="Arial" panose="020B0604020202020204" pitchFamily="34" charset="0"/>
        <a:buChar char="•"/>
        <a:tabLst/>
        <a:defRPr sz="1200" kern="1200" spc="0">
          <a:solidFill>
            <a:schemeClr val="accent2"/>
          </a:solidFill>
          <a:latin typeface="+mn-lt"/>
          <a:ea typeface="+mn-ea"/>
          <a:cs typeface="+mn-cs"/>
        </a:defRPr>
      </a:lvl8pPr>
      <a:lvl9pPr marL="342900" indent="-171450" algn="l" defTabSz="914400" rtl="0" eaLnBrk="1" latinLnBrk="0" hangingPunct="1">
        <a:lnSpc>
          <a:spcPct val="85000"/>
        </a:lnSpc>
        <a:spcBef>
          <a:spcPts val="0"/>
        </a:spcBef>
        <a:spcAft>
          <a:spcPts val="400"/>
        </a:spcAft>
        <a:buClr>
          <a:schemeClr val="accent2"/>
        </a:buClr>
        <a:buFont typeface="Arial" panose="020B0604020202020204" pitchFamily="34" charset="0"/>
        <a:buChar char="•"/>
        <a:tabLst/>
        <a:defRPr sz="1200" kern="1200" spc="0">
          <a:solidFill>
            <a:schemeClr val="accent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26">
          <p15:clr>
            <a:srgbClr val="F26B43"/>
          </p15:clr>
        </p15:guide>
        <p15:guide id="4" pos="7247">
          <p15:clr>
            <a:srgbClr val="F26B43"/>
          </p15:clr>
        </p15:guide>
        <p15:guide id="5" orient="horz" pos="434">
          <p15:clr>
            <a:srgbClr val="F26B43"/>
          </p15:clr>
        </p15:guide>
        <p15:guide id="6" orient="horz" pos="3886">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609600" y="2226531"/>
            <a:ext cx="10356749" cy="2192260"/>
          </a:xfrm>
          <a:prstGeom prst="rect">
            <a:avLst/>
          </a:prstGeom>
        </p:spPr>
        <p:txBody>
          <a:bodyPr vert="horz" lIns="91440" tIns="45720" rIns="91440" bIns="45720" rtlCol="0" anchor="ctr">
            <a:noAutofit/>
          </a:bodyPr>
          <a:lstStyle/>
          <a:p>
            <a:r>
              <a:rPr lang="en-US" dirty="0"/>
              <a:t>Click to edit Master title style</a:t>
            </a:r>
          </a:p>
        </p:txBody>
      </p:sp>
      <p:pic>
        <p:nvPicPr>
          <p:cNvPr id="4" name="Picture 3" descr="PriorityHealth logo_horizontal_white.eps"/>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12000" y="5444730"/>
            <a:ext cx="4572000" cy="936863"/>
          </a:xfrm>
          <a:prstGeom prst="rect">
            <a:avLst/>
          </a:prstGeom>
        </p:spPr>
      </p:pic>
    </p:spTree>
    <p:extLst>
      <p:ext uri="{BB962C8B-B14F-4D97-AF65-F5344CB8AC3E}">
        <p14:creationId xmlns:p14="http://schemas.microsoft.com/office/powerpoint/2010/main" val="2998069706"/>
      </p:ext>
    </p:extLst>
  </p:cSld>
  <p:clrMap bg1="lt1" tx1="dk1" bg2="lt2" tx2="dk2" accent1="accent1" accent2="accent2" accent3="accent3" accent4="accent4" accent5="accent5" accent6="accent6" hlink="hlink" folHlink="folHlink"/>
  <p:hf hdr="0" ftr="0" dt="0"/>
  <p:txStyles>
    <p:titleStyle>
      <a:lvl1pPr algn="l" defTabSz="609585" rtl="0" eaLnBrk="1" latinLnBrk="0" hangingPunct="1">
        <a:lnSpc>
          <a:spcPts val="8000"/>
        </a:lnSpc>
        <a:spcBef>
          <a:spcPct val="0"/>
        </a:spcBef>
        <a:buNone/>
        <a:defRPr sz="8000" b="1" kern="1200">
          <a:solidFill>
            <a:schemeClr val="bg1"/>
          </a:solidFill>
          <a:latin typeface="Arial"/>
          <a:ea typeface="+mj-ea"/>
          <a:cs typeface="Arial"/>
        </a:defRPr>
      </a:lvl1pPr>
    </p:titleStyle>
    <p:bodyStyle>
      <a:lvl1pPr marL="0" indent="0" algn="l" defTabSz="609585" rtl="0" eaLnBrk="1" latinLnBrk="0" hangingPunct="1">
        <a:lnSpc>
          <a:spcPts val="2533"/>
        </a:lnSpc>
        <a:spcBef>
          <a:spcPct val="20000"/>
        </a:spcBef>
        <a:buFont typeface="Arial"/>
        <a:buNone/>
        <a:defRPr sz="2667" i="1" kern="1200">
          <a:solidFill>
            <a:srgbClr val="FFFFFF"/>
          </a:solidFill>
          <a:latin typeface="Arial"/>
          <a:ea typeface="+mn-ea"/>
          <a:cs typeface="Arial"/>
        </a:defRPr>
      </a:lvl1pPr>
      <a:lvl2pPr marL="609585" indent="0" algn="l" defTabSz="609585" rtl="0" eaLnBrk="1" latinLnBrk="0" hangingPunct="1">
        <a:spcBef>
          <a:spcPct val="20000"/>
        </a:spcBef>
        <a:buFont typeface="Arial"/>
        <a:buNone/>
        <a:defRPr sz="3733" kern="1200">
          <a:solidFill>
            <a:schemeClr val="tx1"/>
          </a:solidFill>
          <a:latin typeface="+mn-lt"/>
          <a:ea typeface="+mn-ea"/>
          <a:cs typeface="+mn-cs"/>
        </a:defRPr>
      </a:lvl2pPr>
      <a:lvl3pPr marL="1219170" indent="0" algn="l" defTabSz="609585" rtl="0" eaLnBrk="1" latinLnBrk="0" hangingPunct="1">
        <a:spcBef>
          <a:spcPct val="20000"/>
        </a:spcBef>
        <a:buFont typeface="Arial"/>
        <a:buNone/>
        <a:defRPr sz="3200" kern="1200">
          <a:solidFill>
            <a:schemeClr val="tx1"/>
          </a:solidFill>
          <a:latin typeface="+mn-lt"/>
          <a:ea typeface="+mn-ea"/>
          <a:cs typeface="+mn-cs"/>
        </a:defRPr>
      </a:lvl3pPr>
      <a:lvl4pPr marL="1828754" indent="0" algn="l" defTabSz="609585" rtl="0" eaLnBrk="1" latinLnBrk="0" hangingPunct="1">
        <a:spcBef>
          <a:spcPct val="20000"/>
        </a:spcBef>
        <a:buFont typeface="Arial"/>
        <a:buNone/>
        <a:defRPr sz="2667" kern="1200">
          <a:solidFill>
            <a:schemeClr val="tx1"/>
          </a:solidFill>
          <a:latin typeface="+mn-lt"/>
          <a:ea typeface="+mn-ea"/>
          <a:cs typeface="+mn-cs"/>
        </a:defRPr>
      </a:lvl4pPr>
      <a:lvl5pPr marL="2438339" indent="0" algn="l" defTabSz="609585" rtl="0" eaLnBrk="1" latinLnBrk="0" hangingPunct="1">
        <a:spcBef>
          <a:spcPct val="20000"/>
        </a:spcBef>
        <a:buFont typeface="Arial"/>
        <a:buNone/>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6" cstate="email">
            <a:extLst>
              <a:ext uri="{28A0092B-C50C-407E-A947-70E740481C1C}">
                <a14:useLocalDpi xmlns:a14="http://schemas.microsoft.com/office/drawing/2010/main"/>
              </a:ext>
            </a:extLst>
          </a:blip>
          <a:srcRect b="-1562"/>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4/6/22</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353441"/>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00A434-E757-47EC-93C7-835219C97E8C}"/>
              </a:ext>
            </a:extLst>
          </p:cNvPr>
          <p:cNvSpPr>
            <a:spLocks noGrp="1"/>
          </p:cNvSpPr>
          <p:nvPr>
            <p:ph type="title"/>
          </p:nvPr>
        </p:nvSpPr>
        <p:spPr>
          <a:xfrm>
            <a:off x="419775" y="155448"/>
            <a:ext cx="11440160" cy="891032"/>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E710F484-E207-4E5E-BC81-7DA344DB5C7E}"/>
              </a:ext>
            </a:extLst>
          </p:cNvPr>
          <p:cNvSpPr>
            <a:spLocks noGrp="1"/>
          </p:cNvSpPr>
          <p:nvPr>
            <p:ph type="body" idx="1"/>
          </p:nvPr>
        </p:nvSpPr>
        <p:spPr>
          <a:xfrm>
            <a:off x="419774" y="1201928"/>
            <a:ext cx="11440159"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4951F5F1-E386-40B3-ABF2-68F08FAFB048}"/>
              </a:ext>
            </a:extLst>
          </p:cNvPr>
          <p:cNvSpPr>
            <a:spLocks noGrp="1"/>
          </p:cNvSpPr>
          <p:nvPr>
            <p:ph type="ftr" sz="quarter" idx="3"/>
          </p:nvPr>
        </p:nvSpPr>
        <p:spPr>
          <a:xfrm>
            <a:off x="358815" y="6611779"/>
            <a:ext cx="3755985" cy="246221"/>
          </a:xfrm>
          <a:prstGeom prst="rect">
            <a:avLst/>
          </a:prstGeom>
        </p:spPr>
        <p:txBody>
          <a:bodyPr vert="horz" wrap="square" lIns="91440" tIns="45720" rIns="91440" bIns="45720" rtlCol="0" anchor="ctr">
            <a:spAutoFit/>
          </a:bodyPr>
          <a:lstStyle>
            <a:lvl1pPr algn="l">
              <a:defRPr sz="1000">
                <a:solidFill>
                  <a:srgbClr val="B7C997"/>
                </a:solidFill>
              </a:defRPr>
            </a:lvl1pPr>
          </a:lstStyle>
          <a:p>
            <a:r>
              <a:rPr lang="en-US"/>
              <a:t>Housing North 2019</a:t>
            </a:r>
            <a:endParaRPr lang="en-US" dirty="0"/>
          </a:p>
        </p:txBody>
      </p:sp>
      <p:sp>
        <p:nvSpPr>
          <p:cNvPr id="6" name="Slide Number Placeholder 5">
            <a:extLst>
              <a:ext uri="{FF2B5EF4-FFF2-40B4-BE49-F238E27FC236}">
                <a16:creationId xmlns:a16="http://schemas.microsoft.com/office/drawing/2014/main" id="{BBD8BFA1-0F69-4A3A-ACF2-9B1A8F9E54E8}"/>
              </a:ext>
            </a:extLst>
          </p:cNvPr>
          <p:cNvSpPr>
            <a:spLocks noGrp="1"/>
          </p:cNvSpPr>
          <p:nvPr>
            <p:ph type="sldNum" sz="quarter" idx="4"/>
          </p:nvPr>
        </p:nvSpPr>
        <p:spPr>
          <a:xfrm>
            <a:off x="0" y="6611779"/>
            <a:ext cx="358815" cy="246221"/>
          </a:xfrm>
          <a:prstGeom prst="rect">
            <a:avLst/>
          </a:prstGeom>
        </p:spPr>
        <p:txBody>
          <a:bodyPr vert="horz" wrap="square" lIns="91440" tIns="45720" rIns="91440" bIns="45720" rtlCol="0" anchor="ctr">
            <a:spAutoFit/>
          </a:bodyPr>
          <a:lstStyle>
            <a:lvl1pPr algn="r">
              <a:defRPr sz="1000">
                <a:solidFill>
                  <a:srgbClr val="B7C997"/>
                </a:solidFill>
              </a:defRPr>
            </a:lvl1pPr>
          </a:lstStyle>
          <a:p>
            <a:fld id="{CC51C8D2-D7CB-4527-9110-A7992170F953}" type="slidenum">
              <a:rPr lang="en-US" smtClean="0"/>
              <a:pPr/>
              <a:t>‹#›</a:t>
            </a:fld>
            <a:endParaRPr lang="en-US"/>
          </a:p>
        </p:txBody>
      </p:sp>
      <p:cxnSp>
        <p:nvCxnSpPr>
          <p:cNvPr id="8" name="Straight Connector 7">
            <a:extLst>
              <a:ext uri="{FF2B5EF4-FFF2-40B4-BE49-F238E27FC236}">
                <a16:creationId xmlns:a16="http://schemas.microsoft.com/office/drawing/2014/main" id="{EE14236D-76DE-4908-9A80-2476DBB4C354}"/>
              </a:ext>
            </a:extLst>
          </p:cNvPr>
          <p:cNvCxnSpPr>
            <a:cxnSpLocks/>
          </p:cNvCxnSpPr>
          <p:nvPr userDrawn="1"/>
        </p:nvCxnSpPr>
        <p:spPr>
          <a:xfrm>
            <a:off x="358815" y="6611779"/>
            <a:ext cx="0" cy="244508"/>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D4CF7DB-99DB-4EED-AF81-7BB9A1B871BA}"/>
              </a:ext>
            </a:extLst>
          </p:cNvPr>
          <p:cNvSpPr/>
          <p:nvPr userDrawn="1"/>
        </p:nvSpPr>
        <p:spPr>
          <a:xfrm>
            <a:off x="0" y="0"/>
            <a:ext cx="12192000" cy="15544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82947F5-A193-4ED6-8D01-F3A69897F0FC}"/>
              </a:ext>
            </a:extLst>
          </p:cNvPr>
          <p:cNvSpPr txBox="1"/>
          <p:nvPr userDrawn="1"/>
        </p:nvSpPr>
        <p:spPr>
          <a:xfrm>
            <a:off x="0" y="0"/>
            <a:ext cx="1188720" cy="155448"/>
          </a:xfrm>
          <a:prstGeom prst="rect">
            <a:avLst/>
          </a:prstGeom>
          <a:solidFill>
            <a:schemeClr val="accent1"/>
          </a:solidFill>
        </p:spPr>
        <p:txBody>
          <a:bodyPr wrap="square" rtlCol="0">
            <a:noAutofit/>
          </a:bodyPr>
          <a:lstStyle/>
          <a:p>
            <a:endParaRPr lang="en-US" dirty="0"/>
          </a:p>
        </p:txBody>
      </p:sp>
    </p:spTree>
    <p:extLst>
      <p:ext uri="{BB962C8B-B14F-4D97-AF65-F5344CB8AC3E}">
        <p14:creationId xmlns:p14="http://schemas.microsoft.com/office/powerpoint/2010/main" val="1266506950"/>
      </p:ext>
    </p:extLst>
  </p:cSld>
  <p:clrMap bg1="lt1" tx1="dk1" bg2="lt2" tx2="dk2" accent1="accent1" accent2="accent2" accent3="accent3" accent4="accent4" accent5="accent5" accent6="accent6" hlink="hlink" folHlink="folHlink"/>
  <p:sldLayoutIdLst>
    <p:sldLayoutId id="2147483929" r:id="rId1"/>
    <p:sldLayoutId id="2147483930" r:id="rId2"/>
  </p:sldLayoutIdLst>
  <p:hf sldNum="0" hdr="0" ftr="0" dt="0"/>
  <p:txStyles>
    <p:titleStyle>
      <a:lvl1pPr algn="l" defTabSz="914400" rtl="0" eaLnBrk="1" latinLnBrk="0" hangingPunct="1">
        <a:lnSpc>
          <a:spcPct val="80000"/>
        </a:lnSpc>
        <a:spcBef>
          <a:spcPct val="0"/>
        </a:spcBef>
        <a:buNone/>
        <a:defRPr sz="2800" b="1" kern="1200">
          <a:solidFill>
            <a:schemeClr val="accent3"/>
          </a:solidFill>
          <a:latin typeface="+mj-lt"/>
          <a:ea typeface="+mj-ea"/>
          <a:cs typeface="+mj-cs"/>
        </a:defRPr>
      </a:lvl1pPr>
    </p:titleStyle>
    <p:bodyStyle>
      <a:lvl1pPr marL="284163" indent="-284163" algn="l" defTabSz="914400" rtl="0" eaLnBrk="1" latinLnBrk="0" hangingPunct="1">
        <a:lnSpc>
          <a:spcPct val="100000"/>
        </a:lnSpc>
        <a:spcBef>
          <a:spcPts val="0"/>
        </a:spcBef>
        <a:spcAft>
          <a:spcPts val="600"/>
        </a:spcAft>
        <a:buClr>
          <a:schemeClr val="accent1"/>
        </a:buClr>
        <a:buFont typeface="Wingdings 2" panose="05020102010507070707" pitchFamily="18" charset="2"/>
        <a:buChar char="¾"/>
        <a:defRPr sz="2000" kern="1200">
          <a:solidFill>
            <a:schemeClr val="accent3"/>
          </a:solidFill>
          <a:latin typeface="+mn-lt"/>
          <a:ea typeface="+mn-ea"/>
          <a:cs typeface="+mn-cs"/>
        </a:defRPr>
      </a:lvl1pPr>
      <a:lvl2pPr marL="568325" indent="-222250" algn="l" defTabSz="914400" rtl="0" eaLnBrk="1" latinLnBrk="0" hangingPunct="1">
        <a:lnSpc>
          <a:spcPct val="100000"/>
        </a:lnSpc>
        <a:spcBef>
          <a:spcPts val="0"/>
        </a:spcBef>
        <a:spcAft>
          <a:spcPts val="600"/>
        </a:spcAft>
        <a:buClr>
          <a:schemeClr val="accent2"/>
        </a:buClr>
        <a:buFont typeface="Wingdings 2" panose="05020102010507070707" pitchFamily="18" charset="2"/>
        <a:buChar char="¡"/>
        <a:defRPr sz="2000" kern="1200">
          <a:solidFill>
            <a:schemeClr val="accent3"/>
          </a:solidFill>
          <a:latin typeface="+mn-lt"/>
          <a:ea typeface="+mn-ea"/>
          <a:cs typeface="+mn-cs"/>
        </a:defRPr>
      </a:lvl2pPr>
      <a:lvl3pPr marL="854075" indent="-223838"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2000" kern="1200">
          <a:solidFill>
            <a:schemeClr val="accent3"/>
          </a:solidFill>
          <a:latin typeface="+mn-lt"/>
          <a:ea typeface="+mn-ea"/>
          <a:cs typeface="+mn-cs"/>
        </a:defRPr>
      </a:lvl3pPr>
      <a:lvl4pPr marL="1311275" indent="-2286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accent3"/>
          </a:solidFill>
          <a:latin typeface="+mn-lt"/>
          <a:ea typeface="+mn-ea"/>
          <a:cs typeface="+mn-cs"/>
        </a:defRPr>
      </a:lvl4pPr>
      <a:lvl5pPr marL="1604963" indent="-2286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2993657"/>
      </p:ext>
    </p:extLst>
  </p:cSld>
  <p:clrMap bg1="lt1" tx1="dk1" bg2="lt2" tx2="dk2" accent1="accent1" accent2="accent2" accent3="accent3" accent4="accent4" accent5="accent5" accent6="accent6" hlink="hlink" folHlink="folHlink"/>
  <p:sldLayoutIdLst>
    <p:sldLayoutId id="2147483932" r:id="rId1"/>
    <p:sldLayoutId id="2147483935" r:id="rId2"/>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00A434-E757-47EC-93C7-835219C97E8C}"/>
              </a:ext>
            </a:extLst>
          </p:cNvPr>
          <p:cNvSpPr>
            <a:spLocks noGrp="1"/>
          </p:cNvSpPr>
          <p:nvPr>
            <p:ph type="title"/>
          </p:nvPr>
        </p:nvSpPr>
        <p:spPr>
          <a:xfrm>
            <a:off x="419775" y="155448"/>
            <a:ext cx="11440160" cy="891032"/>
          </a:xfrm>
          <a:prstGeom prst="rect">
            <a:avLst/>
          </a:prstGeom>
        </p:spPr>
        <p:txBody>
          <a:bodyPr vert="horz" lIns="91440" tIns="45720" rIns="91440" bIns="4572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E710F484-E207-4E5E-BC81-7DA344DB5C7E}"/>
              </a:ext>
            </a:extLst>
          </p:cNvPr>
          <p:cNvSpPr>
            <a:spLocks noGrp="1"/>
          </p:cNvSpPr>
          <p:nvPr>
            <p:ph type="body" idx="1"/>
          </p:nvPr>
        </p:nvSpPr>
        <p:spPr>
          <a:xfrm>
            <a:off x="419774" y="1201928"/>
            <a:ext cx="11440159"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4951F5F1-E386-40B3-ABF2-68F08FAFB048}"/>
              </a:ext>
            </a:extLst>
          </p:cNvPr>
          <p:cNvSpPr>
            <a:spLocks noGrp="1"/>
          </p:cNvSpPr>
          <p:nvPr>
            <p:ph type="ftr" sz="quarter" idx="3"/>
          </p:nvPr>
        </p:nvSpPr>
        <p:spPr>
          <a:xfrm>
            <a:off x="358815" y="6611779"/>
            <a:ext cx="3755985" cy="246221"/>
          </a:xfrm>
          <a:prstGeom prst="rect">
            <a:avLst/>
          </a:prstGeom>
        </p:spPr>
        <p:txBody>
          <a:bodyPr vert="horz" wrap="square" lIns="91440" tIns="45720" rIns="91440" bIns="45720" rtlCol="0" anchor="ctr">
            <a:spAutoFit/>
          </a:bodyPr>
          <a:lstStyle>
            <a:lvl1pPr algn="l">
              <a:defRPr sz="1000">
                <a:solidFill>
                  <a:srgbClr val="B7C997"/>
                </a:solidFill>
              </a:defRPr>
            </a:lvl1pPr>
          </a:lstStyle>
          <a:p>
            <a:r>
              <a:rPr lang="en-US"/>
              <a:t>Housing North 2021</a:t>
            </a:r>
            <a:endParaRPr lang="en-US" dirty="0"/>
          </a:p>
        </p:txBody>
      </p:sp>
      <p:sp>
        <p:nvSpPr>
          <p:cNvPr id="6" name="Slide Number Placeholder 5">
            <a:extLst>
              <a:ext uri="{FF2B5EF4-FFF2-40B4-BE49-F238E27FC236}">
                <a16:creationId xmlns:a16="http://schemas.microsoft.com/office/drawing/2014/main" id="{BBD8BFA1-0F69-4A3A-ACF2-9B1A8F9E54E8}"/>
              </a:ext>
            </a:extLst>
          </p:cNvPr>
          <p:cNvSpPr>
            <a:spLocks noGrp="1"/>
          </p:cNvSpPr>
          <p:nvPr>
            <p:ph type="sldNum" sz="quarter" idx="4"/>
          </p:nvPr>
        </p:nvSpPr>
        <p:spPr>
          <a:xfrm>
            <a:off x="0" y="6611779"/>
            <a:ext cx="358815" cy="246221"/>
          </a:xfrm>
          <a:prstGeom prst="rect">
            <a:avLst/>
          </a:prstGeom>
        </p:spPr>
        <p:txBody>
          <a:bodyPr vert="horz" wrap="square" lIns="91440" tIns="45720" rIns="91440" bIns="45720" rtlCol="0" anchor="ctr">
            <a:spAutoFit/>
          </a:bodyPr>
          <a:lstStyle>
            <a:lvl1pPr algn="r">
              <a:defRPr sz="1000">
                <a:solidFill>
                  <a:srgbClr val="B7C997"/>
                </a:solidFill>
              </a:defRPr>
            </a:lvl1pPr>
          </a:lstStyle>
          <a:p>
            <a:fld id="{CC51C8D2-D7CB-4527-9110-A7992170F953}" type="slidenum">
              <a:rPr lang="en-US" smtClean="0"/>
              <a:pPr/>
              <a:t>‹#›</a:t>
            </a:fld>
            <a:endParaRPr lang="en-US"/>
          </a:p>
        </p:txBody>
      </p:sp>
      <p:cxnSp>
        <p:nvCxnSpPr>
          <p:cNvPr id="8" name="Straight Connector 7">
            <a:extLst>
              <a:ext uri="{FF2B5EF4-FFF2-40B4-BE49-F238E27FC236}">
                <a16:creationId xmlns:a16="http://schemas.microsoft.com/office/drawing/2014/main" id="{EE14236D-76DE-4908-9A80-2476DBB4C354}"/>
              </a:ext>
            </a:extLst>
          </p:cNvPr>
          <p:cNvCxnSpPr>
            <a:cxnSpLocks/>
          </p:cNvCxnSpPr>
          <p:nvPr userDrawn="1"/>
        </p:nvCxnSpPr>
        <p:spPr>
          <a:xfrm>
            <a:off x="358815" y="6611779"/>
            <a:ext cx="0" cy="244508"/>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D4CF7DB-99DB-4EED-AF81-7BB9A1B871BA}"/>
              </a:ext>
            </a:extLst>
          </p:cNvPr>
          <p:cNvSpPr/>
          <p:nvPr userDrawn="1"/>
        </p:nvSpPr>
        <p:spPr>
          <a:xfrm>
            <a:off x="0" y="0"/>
            <a:ext cx="12192000" cy="15544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82947F5-A193-4ED6-8D01-F3A69897F0FC}"/>
              </a:ext>
            </a:extLst>
          </p:cNvPr>
          <p:cNvSpPr txBox="1"/>
          <p:nvPr userDrawn="1"/>
        </p:nvSpPr>
        <p:spPr>
          <a:xfrm>
            <a:off x="0" y="0"/>
            <a:ext cx="1188720" cy="155448"/>
          </a:xfrm>
          <a:prstGeom prst="rect">
            <a:avLst/>
          </a:prstGeom>
          <a:solidFill>
            <a:schemeClr val="accent1"/>
          </a:solidFill>
        </p:spPr>
        <p:txBody>
          <a:bodyPr wrap="square" rtlCol="0">
            <a:noAutofit/>
          </a:bodyPr>
          <a:lstStyle/>
          <a:p>
            <a:endParaRPr lang="en-US" dirty="0"/>
          </a:p>
        </p:txBody>
      </p:sp>
    </p:spTree>
    <p:extLst>
      <p:ext uri="{BB962C8B-B14F-4D97-AF65-F5344CB8AC3E}">
        <p14:creationId xmlns:p14="http://schemas.microsoft.com/office/powerpoint/2010/main" val="2067364760"/>
      </p:ext>
    </p:extLst>
  </p:cSld>
  <p:clrMap bg1="lt1" tx1="dk1" bg2="lt2" tx2="dk2" accent1="accent1" accent2="accent2" accent3="accent3" accent4="accent4" accent5="accent5" accent6="accent6" hlink="hlink" folHlink="folHlink"/>
  <p:sldLayoutIdLst>
    <p:sldLayoutId id="2147483934" r:id="rId1"/>
    <p:sldLayoutId id="2147483936" r:id="rId2"/>
    <p:sldLayoutId id="2147483937" r:id="rId3"/>
    <p:sldLayoutId id="2147483938" r:id="rId4"/>
  </p:sldLayoutIdLst>
  <p:hf hdr="0" dt="0"/>
  <p:txStyles>
    <p:titleStyle>
      <a:lvl1pPr algn="l" defTabSz="914400" rtl="0" eaLnBrk="1" latinLnBrk="0" hangingPunct="1">
        <a:lnSpc>
          <a:spcPct val="80000"/>
        </a:lnSpc>
        <a:spcBef>
          <a:spcPct val="0"/>
        </a:spcBef>
        <a:buNone/>
        <a:defRPr sz="2800" b="1" kern="1200">
          <a:solidFill>
            <a:schemeClr val="accent3"/>
          </a:solidFill>
          <a:latin typeface="+mj-lt"/>
          <a:ea typeface="+mj-ea"/>
          <a:cs typeface="+mj-cs"/>
        </a:defRPr>
      </a:lvl1pPr>
    </p:titleStyle>
    <p:bodyStyle>
      <a:lvl1pPr marL="284163" indent="-284163" algn="l" defTabSz="914400" rtl="0" eaLnBrk="1" latinLnBrk="0" hangingPunct="1">
        <a:lnSpc>
          <a:spcPct val="100000"/>
        </a:lnSpc>
        <a:spcBef>
          <a:spcPts val="0"/>
        </a:spcBef>
        <a:spcAft>
          <a:spcPts val="600"/>
        </a:spcAft>
        <a:buClr>
          <a:schemeClr val="accent1"/>
        </a:buClr>
        <a:buFont typeface="Wingdings 2" panose="05020102010507070707" pitchFamily="18" charset="2"/>
        <a:buChar char="¾"/>
        <a:defRPr sz="2000" kern="1200">
          <a:solidFill>
            <a:schemeClr val="accent3"/>
          </a:solidFill>
          <a:latin typeface="+mn-lt"/>
          <a:ea typeface="+mn-ea"/>
          <a:cs typeface="+mn-cs"/>
        </a:defRPr>
      </a:lvl1pPr>
      <a:lvl2pPr marL="568325" indent="-222250" algn="l" defTabSz="914400" rtl="0" eaLnBrk="1" latinLnBrk="0" hangingPunct="1">
        <a:lnSpc>
          <a:spcPct val="100000"/>
        </a:lnSpc>
        <a:spcBef>
          <a:spcPts val="0"/>
        </a:spcBef>
        <a:spcAft>
          <a:spcPts val="600"/>
        </a:spcAft>
        <a:buClr>
          <a:schemeClr val="accent2"/>
        </a:buClr>
        <a:buFont typeface="Wingdings 2" panose="05020102010507070707" pitchFamily="18" charset="2"/>
        <a:buChar char="¡"/>
        <a:defRPr sz="2000" kern="1200">
          <a:solidFill>
            <a:schemeClr val="accent3"/>
          </a:solidFill>
          <a:latin typeface="+mn-lt"/>
          <a:ea typeface="+mn-ea"/>
          <a:cs typeface="+mn-cs"/>
        </a:defRPr>
      </a:lvl2pPr>
      <a:lvl3pPr marL="854075" indent="-223838" algn="l" defTabSz="914400" rtl="0" eaLnBrk="1" latinLnBrk="0" hangingPunct="1">
        <a:lnSpc>
          <a:spcPct val="100000"/>
        </a:lnSpc>
        <a:spcBef>
          <a:spcPts val="0"/>
        </a:spcBef>
        <a:spcAft>
          <a:spcPts val="600"/>
        </a:spcAft>
        <a:buClr>
          <a:schemeClr val="accent3"/>
        </a:buClr>
        <a:buFont typeface="Arial" panose="020B0604020202020204" pitchFamily="34" charset="0"/>
        <a:buChar char="‒"/>
        <a:defRPr sz="2000" kern="1200">
          <a:solidFill>
            <a:schemeClr val="accent3"/>
          </a:solidFill>
          <a:latin typeface="+mn-lt"/>
          <a:ea typeface="+mn-ea"/>
          <a:cs typeface="+mn-cs"/>
        </a:defRPr>
      </a:lvl3pPr>
      <a:lvl4pPr marL="1311275" indent="-2286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accent3"/>
          </a:solidFill>
          <a:latin typeface="+mn-lt"/>
          <a:ea typeface="+mn-ea"/>
          <a:cs typeface="+mn-cs"/>
        </a:defRPr>
      </a:lvl4pPr>
      <a:lvl5pPr marL="1604963" indent="-2286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accent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22" name="Title Placeholder 21"/>
          <p:cNvSpPr>
            <a:spLocks noGrp="1"/>
          </p:cNvSpPr>
          <p:nvPr>
            <p:ph type="title"/>
          </p:nvPr>
        </p:nvSpPr>
        <p:spPr>
          <a:xfrm>
            <a:off x="609600" y="274638"/>
            <a:ext cx="9956800" cy="1143000"/>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609600" y="1600200"/>
            <a:ext cx="9956800" cy="487375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rot="5400000">
            <a:off x="10454640" y="1017843"/>
            <a:ext cx="2011680" cy="512064"/>
          </a:xfrm>
          <a:prstGeom prst="rect">
            <a:avLst/>
          </a:prstGeom>
        </p:spPr>
        <p:txBody>
          <a:bodyPr vert="horz" anchor="ctr" anchorCtr="0"/>
          <a:lstStyle>
            <a:lvl1pPr algn="r" eaLnBrk="1" latinLnBrk="0" hangingPunct="1">
              <a:defRPr kumimoji="0" sz="1200">
                <a:solidFill>
                  <a:schemeClr val="tx2"/>
                </a:solidFill>
              </a:defRPr>
            </a:lvl1pPr>
          </a:lstStyle>
          <a:p>
            <a:fld id="{2D5E8C4E-4619-4458-B314-ADA6ED451B0A}" type="datetimeFigureOut">
              <a:rPr lang="en-US" smtClean="0"/>
              <a:pPr/>
              <a:t>4/6/22</a:t>
            </a:fld>
            <a:endParaRPr lang="en-US"/>
          </a:p>
        </p:txBody>
      </p:sp>
      <p:sp>
        <p:nvSpPr>
          <p:cNvPr id="3" name="Footer Placeholder 2"/>
          <p:cNvSpPr>
            <a:spLocks noGrp="1"/>
          </p:cNvSpPr>
          <p:nvPr>
            <p:ph type="ftr" sz="quarter" idx="3"/>
          </p:nvPr>
        </p:nvSpPr>
        <p:spPr>
          <a:xfrm rot="5400000">
            <a:off x="9853648" y="3676280"/>
            <a:ext cx="3200400" cy="48768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9" name="Straight Connector 8"/>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Rectangle 9"/>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Straight Connector 10"/>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Oval 11"/>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3" name="Slide Number Placeholder 22"/>
          <p:cNvSpPr>
            <a:spLocks noGrp="1"/>
          </p:cNvSpPr>
          <p:nvPr>
            <p:ph type="sldNum" sz="quarter" idx="4"/>
          </p:nvPr>
        </p:nvSpPr>
        <p:spPr>
          <a:xfrm>
            <a:off x="10838688" y="5734050"/>
            <a:ext cx="812800" cy="521208"/>
          </a:xfrm>
          <a:prstGeom prst="rect">
            <a:avLst/>
          </a:prstGeom>
        </p:spPr>
        <p:txBody>
          <a:bodyPr vert="horz" anchor="ctr"/>
          <a:lstStyle>
            <a:lvl1pPr algn="ctr" eaLnBrk="1" latinLnBrk="0" hangingPunct="1">
              <a:defRPr kumimoji="0" sz="1400" b="1">
                <a:solidFill>
                  <a:srgbClr val="FFFFFF"/>
                </a:solidFill>
              </a:defRPr>
            </a:lvl1pPr>
          </a:lstStyle>
          <a:p>
            <a:fld id="{DBF6137B-5C21-4AFF-ACE7-2210BB69AFB8}" type="slidenum">
              <a:rPr lang="en-US" smtClean="0"/>
              <a:pPr/>
              <a:t>‹#›</a:t>
            </a:fld>
            <a:endParaRPr lang="en-US"/>
          </a:p>
        </p:txBody>
      </p:sp>
    </p:spTree>
    <p:extLst>
      <p:ext uri="{BB962C8B-B14F-4D97-AF65-F5344CB8AC3E}">
        <p14:creationId xmlns:p14="http://schemas.microsoft.com/office/powerpoint/2010/main" val="2053144379"/>
      </p:ext>
    </p:extLst>
  </p:cSld>
  <p:clrMap bg1="lt1" tx1="dk1" bg2="lt2" tx2="dk2" accent1="accent1" accent2="accent2" accent3="accent3" accent4="accent4" accent5="accent5" accent6="accent6" hlink="hlink" folHlink="folHlink"/>
  <p:sldLayoutIdLst>
    <p:sldLayoutId id="2147483940" r:id="rId1"/>
    <p:sldLayoutId id="2147483941" r:id="rId2"/>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055731-FA72-594D-A40F-0A405C73C8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AD9536-2AAB-0E49-8546-9374D7463F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EEB234-FC84-DF4D-A66B-E2B378F320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560340-7575-E64B-8CB9-2F6B8A1DAAE7}" type="datetimeFigureOut">
              <a:rPr lang="en-US" smtClean="0"/>
              <a:t>4/6/22</a:t>
            </a:fld>
            <a:endParaRPr lang="en-US"/>
          </a:p>
        </p:txBody>
      </p:sp>
      <p:sp>
        <p:nvSpPr>
          <p:cNvPr id="5" name="Footer Placeholder 4">
            <a:extLst>
              <a:ext uri="{FF2B5EF4-FFF2-40B4-BE49-F238E27FC236}">
                <a16:creationId xmlns:a16="http://schemas.microsoft.com/office/drawing/2014/main" id="{F27F92A5-1650-3440-942C-13F8346487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8FF48B0-F4BB-4743-804C-76C26739EA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05E426-326D-C347-9904-5C18BB70EA18}" type="slidenum">
              <a:rPr lang="en-US" smtClean="0"/>
              <a:t>‹#›</a:t>
            </a:fld>
            <a:endParaRPr lang="en-US"/>
          </a:p>
        </p:txBody>
      </p:sp>
    </p:spTree>
    <p:extLst>
      <p:ext uri="{BB962C8B-B14F-4D97-AF65-F5344CB8AC3E}">
        <p14:creationId xmlns:p14="http://schemas.microsoft.com/office/powerpoint/2010/main" val="1146989441"/>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3"/>
            </p:custDataLst>
            <p:extLst>
              <p:ext uri="{D42A27DB-BD31-4B8C-83A1-F6EECF244321}">
                <p14:modId xmlns:p14="http://schemas.microsoft.com/office/powerpoint/2010/main" val="64022035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10" name="think-cell Slide" r:id="rId6" imgW="508" imgH="508" progId="TCLayout.ActiveDocument.1">
                  <p:embed/>
                </p:oleObj>
              </mc:Choice>
              <mc:Fallback>
                <p:oleObj name="think-cell Slide" r:id="rId6" imgW="508" imgH="508" progId="TCLayout.ActiveDocument.1">
                  <p:embed/>
                  <p:pic>
                    <p:nvPicPr>
                      <p:cNvPr id="5" name="Object 4" hidden="1"/>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3" name="Picture 2"/>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p:cNvPicPr>
            <a:picLocks noChangeAspect="1"/>
          </p:cNvPicPr>
          <p:nvPr userDrawn="1">
            <p:custDataLst>
              <p:tags r:id="rId4"/>
            </p:custDataLst>
          </p:nvPr>
        </p:nvPicPr>
        <p:blipFill>
          <a:blip r:embed="rId8"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54775" y="529117"/>
            <a:ext cx="10852015" cy="583321"/>
          </a:xfrm>
          <a:prstGeom prst="rect">
            <a:avLst/>
          </a:prstGeom>
        </p:spPr>
        <p:txBody>
          <a:bodyPr vert="horz" lIns="0" tIns="0" rIns="0" bIns="0" rtlCol="0" anchor="b">
            <a:noAutofit/>
          </a:bodyPr>
          <a:lstStyle/>
          <a:p>
            <a:r>
              <a:rPr lang="en-US" dirty="0"/>
              <a:t>CLICK TO EDIT MASTER TITLE STYLE</a:t>
            </a:r>
          </a:p>
        </p:txBody>
      </p:sp>
      <p:sp>
        <p:nvSpPr>
          <p:cNvPr id="420" name="Text Placeholder 419"/>
          <p:cNvSpPr>
            <a:spLocks noGrp="1"/>
          </p:cNvSpPr>
          <p:nvPr>
            <p:ph type="body" idx="1"/>
          </p:nvPr>
        </p:nvSpPr>
        <p:spPr>
          <a:xfrm>
            <a:off x="676656" y="2029968"/>
            <a:ext cx="10823532" cy="4139057"/>
          </a:xfrm>
          <a:prstGeom prst="rect">
            <a:avLst/>
          </a:prstGeom>
        </p:spPr>
        <p:txBody>
          <a:bodyPr vert="horz" lIns="18288"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headline</a:t>
            </a:r>
          </a:p>
          <a:p>
            <a:pPr lvl="5"/>
            <a:r>
              <a:rPr lang="en-US" dirty="0"/>
              <a:t>Sixth level: subhead</a:t>
            </a:r>
          </a:p>
          <a:p>
            <a:pPr lvl="6"/>
            <a:r>
              <a:rPr lang="en-US" dirty="0"/>
              <a:t>Seventh level: body copy</a:t>
            </a:r>
          </a:p>
          <a:p>
            <a:pPr lvl="7"/>
            <a:r>
              <a:rPr lang="en-US" dirty="0"/>
              <a:t>Eighth level</a:t>
            </a:r>
          </a:p>
          <a:p>
            <a:pPr lvl="8"/>
            <a:r>
              <a:rPr lang="en-US" dirty="0"/>
              <a:t>Ninth level</a:t>
            </a:r>
          </a:p>
        </p:txBody>
      </p:sp>
      <p:sp>
        <p:nvSpPr>
          <p:cNvPr id="8" name="Slide Number Placeholder 5"/>
          <p:cNvSpPr>
            <a:spLocks noGrp="1"/>
          </p:cNvSpPr>
          <p:nvPr>
            <p:ph type="sldNum" sz="quarter" idx="4"/>
          </p:nvPr>
        </p:nvSpPr>
        <p:spPr>
          <a:xfrm>
            <a:off x="8427175" y="6356350"/>
            <a:ext cx="3073013" cy="365125"/>
          </a:xfrm>
          <a:prstGeom prst="rect">
            <a:avLst/>
          </a:prstGeom>
        </p:spPr>
        <p:txBody>
          <a:bodyPr/>
          <a:lstStyle>
            <a:lvl1pPr marL="0" algn="r" defTabSz="914400" rtl="0" eaLnBrk="1" latinLnBrk="0" hangingPunct="1">
              <a:defRPr lang="en-US" sz="1000" kern="1200" spc="0" smtClean="0">
                <a:solidFill>
                  <a:schemeClr val="accent5"/>
                </a:solidFill>
                <a:latin typeface="+mn-lt"/>
                <a:ea typeface="+mn-ea"/>
                <a:cs typeface="+mn-cs"/>
              </a:defRPr>
            </a:lvl1pPr>
          </a:lstStyle>
          <a:p>
            <a:fld id="{D2FF679A-4A69-40EE-9D77-372DD4685E4D}" type="slidenum">
              <a:rPr>
                <a:solidFill>
                  <a:srgbClr val="D0D2D2"/>
                </a:solidFill>
              </a:rPr>
              <a:pPr/>
              <a:t>‹#›</a:t>
            </a:fld>
            <a:endParaRPr>
              <a:solidFill>
                <a:srgbClr val="D0D2D2"/>
              </a:solidFill>
            </a:endParaRPr>
          </a:p>
        </p:txBody>
      </p:sp>
    </p:spTree>
    <p:extLst>
      <p:ext uri="{BB962C8B-B14F-4D97-AF65-F5344CB8AC3E}">
        <p14:creationId xmlns:p14="http://schemas.microsoft.com/office/powerpoint/2010/main" val="4079788189"/>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lang="en-US" sz="4800" b="0" kern="1200" cap="all" spc="0" baseline="0" dirty="0">
          <a:solidFill>
            <a:schemeClr val="tx1"/>
          </a:solidFill>
          <a:latin typeface="+mj-lt"/>
          <a:ea typeface="+mj-ea"/>
          <a:cs typeface="+mj-cs"/>
        </a:defRPr>
      </a:lvl1pPr>
    </p:titleStyle>
    <p:bodyStyle>
      <a:lvl1pPr marL="342900" indent="-342900" algn="l" defTabSz="914400" rtl="0" eaLnBrk="1" latinLnBrk="0" hangingPunct="1">
        <a:lnSpc>
          <a:spcPct val="95000"/>
        </a:lnSpc>
        <a:spcBef>
          <a:spcPts val="1400"/>
        </a:spcBef>
        <a:buClr>
          <a:schemeClr val="accent2"/>
        </a:buClr>
        <a:buFont typeface="Arial" panose="020B0604020202020204" pitchFamily="34" charset="0"/>
        <a:buChar char="•"/>
        <a:tabLst/>
        <a:defRPr sz="1800" kern="1200" spc="0">
          <a:solidFill>
            <a:schemeClr val="accent6"/>
          </a:solidFill>
          <a:latin typeface="+mn-lt"/>
          <a:ea typeface="+mn-ea"/>
          <a:cs typeface="+mn-cs"/>
        </a:defRPr>
      </a:lvl1pPr>
      <a:lvl2pPr marL="230188" indent="-230188" algn="l" defTabSz="914400" rtl="0" eaLnBrk="1" latinLnBrk="0" hangingPunct="1">
        <a:lnSpc>
          <a:spcPct val="90000"/>
        </a:lnSpc>
        <a:spcBef>
          <a:spcPts val="600"/>
        </a:spcBef>
        <a:spcAft>
          <a:spcPts val="200"/>
        </a:spcAft>
        <a:buClr>
          <a:schemeClr val="accent2"/>
        </a:buClr>
        <a:buFont typeface="Arial" panose="020B0604020202020204" pitchFamily="34" charset="0"/>
        <a:buChar char="•"/>
        <a:tabLst/>
        <a:defRPr sz="1600" kern="1200" spc="0">
          <a:solidFill>
            <a:schemeClr val="accent6"/>
          </a:solidFill>
          <a:latin typeface="+mn-lt"/>
          <a:ea typeface="+mn-ea"/>
          <a:cs typeface="+mn-cs"/>
        </a:defRPr>
      </a:lvl2pPr>
      <a:lvl3pPr marL="460375" indent="-230188" algn="l" defTabSz="914400" rtl="0" eaLnBrk="1" latinLnBrk="0" hangingPunct="1">
        <a:lnSpc>
          <a:spcPct val="85000"/>
        </a:lnSpc>
        <a:spcBef>
          <a:spcPts val="600"/>
        </a:spcBef>
        <a:spcAft>
          <a:spcPts val="200"/>
        </a:spcAft>
        <a:buClr>
          <a:schemeClr val="accent2"/>
        </a:buClr>
        <a:buFont typeface="Arial" panose="020B0604020202020204" pitchFamily="34" charset="0"/>
        <a:buChar char="•"/>
        <a:tabLst/>
        <a:defRPr sz="1400" kern="1200" spc="0">
          <a:solidFill>
            <a:schemeClr val="accent6"/>
          </a:solidFill>
          <a:latin typeface="+mn-lt"/>
          <a:ea typeface="+mn-ea"/>
          <a:cs typeface="+mn-cs"/>
        </a:defRPr>
      </a:lvl3pPr>
      <a:lvl4pPr marL="684213" indent="-223838" algn="l" defTabSz="914400" rtl="0" eaLnBrk="1" latinLnBrk="0" hangingPunct="1">
        <a:lnSpc>
          <a:spcPct val="90000"/>
        </a:lnSpc>
        <a:spcBef>
          <a:spcPts val="600"/>
        </a:spcBef>
        <a:spcAft>
          <a:spcPts val="200"/>
        </a:spcAft>
        <a:buClr>
          <a:schemeClr val="accent2"/>
        </a:buClr>
        <a:buFont typeface="Arial" panose="020B0604020202020204" pitchFamily="34" charset="0"/>
        <a:buChar char="•"/>
        <a:tabLst/>
        <a:defRPr sz="1200" kern="1200" spc="0">
          <a:solidFill>
            <a:schemeClr val="accent6"/>
          </a:solidFill>
          <a:latin typeface="+mn-lt"/>
          <a:ea typeface="+mn-ea"/>
          <a:cs typeface="+mn-cs"/>
        </a:defRPr>
      </a:lvl4pPr>
      <a:lvl5pPr marL="342900" indent="-342900" algn="l" defTabSz="914400" rtl="0" eaLnBrk="1" latinLnBrk="0" hangingPunct="1">
        <a:lnSpc>
          <a:spcPct val="90000"/>
        </a:lnSpc>
        <a:spcBef>
          <a:spcPts val="1400"/>
        </a:spcBef>
        <a:spcAft>
          <a:spcPts val="200"/>
        </a:spcAft>
        <a:buClr>
          <a:schemeClr val="accent2"/>
        </a:buClr>
        <a:buFont typeface="Arial" panose="020B0604020202020204" pitchFamily="34" charset="0"/>
        <a:buChar char="•"/>
        <a:tabLst/>
        <a:defRPr sz="1800" b="0" kern="100" cap="all" spc="0" baseline="0">
          <a:solidFill>
            <a:schemeClr val="accent2"/>
          </a:solidFill>
          <a:latin typeface="+mn-lt"/>
          <a:ea typeface="+mn-ea"/>
          <a:cs typeface="+mn-cs"/>
        </a:defRPr>
      </a:lvl5pPr>
      <a:lvl6pPr marL="285750" indent="-285750" algn="l" defTabSz="914400" rtl="0" eaLnBrk="1" latinLnBrk="0" hangingPunct="1">
        <a:lnSpc>
          <a:spcPct val="95000"/>
        </a:lnSpc>
        <a:spcBef>
          <a:spcPts val="200"/>
        </a:spcBef>
        <a:spcAft>
          <a:spcPts val="600"/>
        </a:spcAft>
        <a:buClr>
          <a:schemeClr val="accent2"/>
        </a:buClr>
        <a:buFont typeface="Arial" panose="020B0604020202020204" pitchFamily="34" charset="0"/>
        <a:buChar char="•"/>
        <a:tabLst/>
        <a:defRPr sz="1600" kern="1200" spc="0">
          <a:solidFill>
            <a:schemeClr val="accent6"/>
          </a:solidFill>
          <a:latin typeface="+mn-lt"/>
          <a:ea typeface="+mn-ea"/>
          <a:cs typeface="+mn-cs"/>
        </a:defRPr>
      </a:lvl6pPr>
      <a:lvl7pPr marL="285750" indent="-285750" algn="l" defTabSz="914400" rtl="0" eaLnBrk="1" latinLnBrk="0" hangingPunct="1">
        <a:lnSpc>
          <a:spcPct val="115000"/>
        </a:lnSpc>
        <a:spcBef>
          <a:spcPts val="0"/>
        </a:spcBef>
        <a:spcAft>
          <a:spcPts val="600"/>
        </a:spcAft>
        <a:buClr>
          <a:schemeClr val="accent2"/>
        </a:buClr>
        <a:buFont typeface="Arial" panose="020B0604020202020204" pitchFamily="34" charset="0"/>
        <a:buChar char="•"/>
        <a:tabLst/>
        <a:defRPr sz="1200" kern="100" spc="0" baseline="0">
          <a:solidFill>
            <a:schemeClr val="accent2"/>
          </a:solidFill>
          <a:latin typeface="+mn-lt"/>
          <a:ea typeface="+mn-ea"/>
          <a:cs typeface="+mn-cs"/>
        </a:defRPr>
      </a:lvl7pPr>
      <a:lvl8pPr marL="171450" indent="-171450" algn="l" defTabSz="914400" rtl="0" eaLnBrk="1" latinLnBrk="0" hangingPunct="1">
        <a:lnSpc>
          <a:spcPct val="85000"/>
        </a:lnSpc>
        <a:spcBef>
          <a:spcPts val="0"/>
        </a:spcBef>
        <a:spcAft>
          <a:spcPts val="600"/>
        </a:spcAft>
        <a:buClr>
          <a:schemeClr val="accent2"/>
        </a:buClr>
        <a:buFont typeface="Arial" panose="020B0604020202020204" pitchFamily="34" charset="0"/>
        <a:buChar char="•"/>
        <a:tabLst/>
        <a:defRPr sz="1200" kern="1200" spc="0">
          <a:solidFill>
            <a:schemeClr val="accent2"/>
          </a:solidFill>
          <a:latin typeface="+mn-lt"/>
          <a:ea typeface="+mn-ea"/>
          <a:cs typeface="+mn-cs"/>
        </a:defRPr>
      </a:lvl8pPr>
      <a:lvl9pPr marL="342900" indent="-171450" algn="l" defTabSz="914400" rtl="0" eaLnBrk="1" latinLnBrk="0" hangingPunct="1">
        <a:lnSpc>
          <a:spcPct val="85000"/>
        </a:lnSpc>
        <a:spcBef>
          <a:spcPts val="0"/>
        </a:spcBef>
        <a:spcAft>
          <a:spcPts val="400"/>
        </a:spcAft>
        <a:buClr>
          <a:schemeClr val="accent2"/>
        </a:buClr>
        <a:buFont typeface="Arial" panose="020B0604020202020204" pitchFamily="34" charset="0"/>
        <a:buChar char="•"/>
        <a:tabLst/>
        <a:defRPr sz="1200" kern="1200" spc="0">
          <a:solidFill>
            <a:schemeClr val="accent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26">
          <p15:clr>
            <a:srgbClr val="F26B43"/>
          </p15:clr>
        </p15:guide>
        <p15:guide id="4" pos="7247">
          <p15:clr>
            <a:srgbClr val="F26B43"/>
          </p15:clr>
        </p15:guide>
        <p15:guide id="5" orient="horz" pos="434">
          <p15:clr>
            <a:srgbClr val="F26B43"/>
          </p15:clr>
        </p15:guide>
        <p15:guide id="6" orient="horz" pos="3886">
          <p15:clr>
            <a:srgbClr val="F26B43"/>
          </p15:clr>
        </p15:guide>
      </p15:sldGuideLst>
    </p:ext>
  </p:extLst>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3900794"/>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Lst>
  <p:txStyles>
    <p:titleStyle>
      <a:lvl1pPr algn="l" defTabSz="914400" rtl="0" eaLnBrk="1" latinLnBrk="0" hangingPunct="1">
        <a:lnSpc>
          <a:spcPct val="90000"/>
        </a:lnSpc>
        <a:spcBef>
          <a:spcPct val="0"/>
        </a:spcBef>
        <a:buNone/>
        <a:defRPr sz="4400" b="1" i="0" kern="1200" baseline="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3"/>
            </p:custDataLst>
            <p:extLst>
              <p:ext uri="{D42A27DB-BD31-4B8C-83A1-F6EECF244321}">
                <p14:modId xmlns:p14="http://schemas.microsoft.com/office/powerpoint/2010/main" val="188166332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134" name="think-cell Slide" r:id="rId6" imgW="508" imgH="508" progId="TCLayout.ActiveDocument.1">
                  <p:embed/>
                </p:oleObj>
              </mc:Choice>
              <mc:Fallback>
                <p:oleObj name="think-cell Slide" r:id="rId6" imgW="508" imgH="508" progId="TCLayout.ActiveDocument.1">
                  <p:embed/>
                  <p:pic>
                    <p:nvPicPr>
                      <p:cNvPr id="5" name="Object 4" hidden="1"/>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3" name="Picture 2"/>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p:cNvPicPr>
            <a:picLocks noChangeAspect="1"/>
          </p:cNvPicPr>
          <p:nvPr userDrawn="1">
            <p:custDataLst>
              <p:tags r:id="rId4"/>
            </p:custDataLst>
          </p:nvPr>
        </p:nvPicPr>
        <p:blipFill>
          <a:blip r:embed="rId8"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54775" y="529117"/>
            <a:ext cx="10852015" cy="583321"/>
          </a:xfrm>
          <a:prstGeom prst="rect">
            <a:avLst/>
          </a:prstGeom>
        </p:spPr>
        <p:txBody>
          <a:bodyPr vert="horz" lIns="0" tIns="0" rIns="0" bIns="0" rtlCol="0" anchor="b">
            <a:noAutofit/>
          </a:bodyPr>
          <a:lstStyle/>
          <a:p>
            <a:r>
              <a:rPr lang="en-US" dirty="0"/>
              <a:t>CLICK TO EDIT MASTER TITLE STYLE</a:t>
            </a:r>
          </a:p>
        </p:txBody>
      </p:sp>
      <p:sp>
        <p:nvSpPr>
          <p:cNvPr id="420" name="Text Placeholder 419"/>
          <p:cNvSpPr>
            <a:spLocks noGrp="1"/>
          </p:cNvSpPr>
          <p:nvPr>
            <p:ph type="body" idx="1"/>
          </p:nvPr>
        </p:nvSpPr>
        <p:spPr>
          <a:xfrm>
            <a:off x="676656" y="2029968"/>
            <a:ext cx="10823532" cy="4139057"/>
          </a:xfrm>
          <a:prstGeom prst="rect">
            <a:avLst/>
          </a:prstGeom>
        </p:spPr>
        <p:txBody>
          <a:bodyPr vert="horz" lIns="18288"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headline</a:t>
            </a:r>
          </a:p>
          <a:p>
            <a:pPr lvl="5"/>
            <a:r>
              <a:rPr lang="en-US" dirty="0"/>
              <a:t>Sixth level: subhead</a:t>
            </a:r>
          </a:p>
          <a:p>
            <a:pPr lvl="6"/>
            <a:r>
              <a:rPr lang="en-US" dirty="0"/>
              <a:t>Seventh level: body copy</a:t>
            </a:r>
          </a:p>
          <a:p>
            <a:pPr lvl="7"/>
            <a:r>
              <a:rPr lang="en-US" dirty="0"/>
              <a:t>Eighth level</a:t>
            </a:r>
          </a:p>
          <a:p>
            <a:pPr lvl="8"/>
            <a:r>
              <a:rPr lang="en-US" dirty="0"/>
              <a:t>Ninth level</a:t>
            </a:r>
          </a:p>
        </p:txBody>
      </p:sp>
      <p:sp>
        <p:nvSpPr>
          <p:cNvPr id="8" name="Slide Number Placeholder 5"/>
          <p:cNvSpPr>
            <a:spLocks noGrp="1"/>
          </p:cNvSpPr>
          <p:nvPr>
            <p:ph type="sldNum" sz="quarter" idx="4"/>
          </p:nvPr>
        </p:nvSpPr>
        <p:spPr>
          <a:xfrm>
            <a:off x="8427175" y="6356350"/>
            <a:ext cx="3073013" cy="365125"/>
          </a:xfrm>
          <a:prstGeom prst="rect">
            <a:avLst/>
          </a:prstGeom>
        </p:spPr>
        <p:txBody>
          <a:bodyPr/>
          <a:lstStyle>
            <a:lvl1pPr marL="0" algn="r" defTabSz="914400" rtl="0" eaLnBrk="1" latinLnBrk="0" hangingPunct="1">
              <a:defRPr lang="en-US" sz="1000" kern="1200" spc="0" smtClean="0">
                <a:solidFill>
                  <a:schemeClr val="accent5"/>
                </a:solidFill>
                <a:latin typeface="+mn-lt"/>
                <a:ea typeface="+mn-ea"/>
                <a:cs typeface="+mn-cs"/>
              </a:defRPr>
            </a:lvl1pPr>
          </a:lstStyle>
          <a:p>
            <a:fld id="{D2FF679A-4A69-40EE-9D77-372DD4685E4D}" type="slidenum">
              <a:rPr>
                <a:solidFill>
                  <a:srgbClr val="D0D2D2"/>
                </a:solidFill>
              </a:rPr>
              <a:pPr/>
              <a:t>‹#›</a:t>
            </a:fld>
            <a:endParaRPr>
              <a:solidFill>
                <a:srgbClr val="D0D2D2"/>
              </a:solidFill>
            </a:endParaRPr>
          </a:p>
        </p:txBody>
      </p:sp>
    </p:spTree>
    <p:extLst>
      <p:ext uri="{BB962C8B-B14F-4D97-AF65-F5344CB8AC3E}">
        <p14:creationId xmlns:p14="http://schemas.microsoft.com/office/powerpoint/2010/main" val="3385868215"/>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lang="en-US" sz="4800" b="0" kern="1200" cap="all" spc="0" baseline="0" dirty="0">
          <a:solidFill>
            <a:schemeClr val="tx1"/>
          </a:solidFill>
          <a:latin typeface="+mj-lt"/>
          <a:ea typeface="+mj-ea"/>
          <a:cs typeface="+mj-cs"/>
        </a:defRPr>
      </a:lvl1pPr>
    </p:titleStyle>
    <p:bodyStyle>
      <a:lvl1pPr marL="342900" indent="-342900" algn="l" defTabSz="914400" rtl="0" eaLnBrk="1" latinLnBrk="0" hangingPunct="1">
        <a:lnSpc>
          <a:spcPct val="95000"/>
        </a:lnSpc>
        <a:spcBef>
          <a:spcPts val="1400"/>
        </a:spcBef>
        <a:buClr>
          <a:schemeClr val="accent2"/>
        </a:buClr>
        <a:buFont typeface="Arial" panose="020B0604020202020204" pitchFamily="34" charset="0"/>
        <a:buChar char="•"/>
        <a:tabLst/>
        <a:defRPr sz="1800" kern="1200" spc="0">
          <a:solidFill>
            <a:schemeClr val="accent6"/>
          </a:solidFill>
          <a:latin typeface="+mn-lt"/>
          <a:ea typeface="+mn-ea"/>
          <a:cs typeface="+mn-cs"/>
        </a:defRPr>
      </a:lvl1pPr>
      <a:lvl2pPr marL="230188" indent="-230188" algn="l" defTabSz="914400" rtl="0" eaLnBrk="1" latinLnBrk="0" hangingPunct="1">
        <a:lnSpc>
          <a:spcPct val="90000"/>
        </a:lnSpc>
        <a:spcBef>
          <a:spcPts val="600"/>
        </a:spcBef>
        <a:spcAft>
          <a:spcPts val="200"/>
        </a:spcAft>
        <a:buClr>
          <a:schemeClr val="accent2"/>
        </a:buClr>
        <a:buFont typeface="Arial" panose="020B0604020202020204" pitchFamily="34" charset="0"/>
        <a:buChar char="•"/>
        <a:tabLst/>
        <a:defRPr sz="1600" kern="1200" spc="0">
          <a:solidFill>
            <a:schemeClr val="accent6"/>
          </a:solidFill>
          <a:latin typeface="+mn-lt"/>
          <a:ea typeface="+mn-ea"/>
          <a:cs typeface="+mn-cs"/>
        </a:defRPr>
      </a:lvl2pPr>
      <a:lvl3pPr marL="460375" indent="-230188" algn="l" defTabSz="914400" rtl="0" eaLnBrk="1" latinLnBrk="0" hangingPunct="1">
        <a:lnSpc>
          <a:spcPct val="85000"/>
        </a:lnSpc>
        <a:spcBef>
          <a:spcPts val="600"/>
        </a:spcBef>
        <a:spcAft>
          <a:spcPts val="200"/>
        </a:spcAft>
        <a:buClr>
          <a:schemeClr val="accent2"/>
        </a:buClr>
        <a:buFont typeface="Arial" panose="020B0604020202020204" pitchFamily="34" charset="0"/>
        <a:buChar char="•"/>
        <a:tabLst/>
        <a:defRPr sz="1400" kern="1200" spc="0">
          <a:solidFill>
            <a:schemeClr val="accent6"/>
          </a:solidFill>
          <a:latin typeface="+mn-lt"/>
          <a:ea typeface="+mn-ea"/>
          <a:cs typeface="+mn-cs"/>
        </a:defRPr>
      </a:lvl3pPr>
      <a:lvl4pPr marL="684213" indent="-223838" algn="l" defTabSz="914400" rtl="0" eaLnBrk="1" latinLnBrk="0" hangingPunct="1">
        <a:lnSpc>
          <a:spcPct val="90000"/>
        </a:lnSpc>
        <a:spcBef>
          <a:spcPts val="600"/>
        </a:spcBef>
        <a:spcAft>
          <a:spcPts val="200"/>
        </a:spcAft>
        <a:buClr>
          <a:schemeClr val="accent2"/>
        </a:buClr>
        <a:buFont typeface="Arial" panose="020B0604020202020204" pitchFamily="34" charset="0"/>
        <a:buChar char="•"/>
        <a:tabLst/>
        <a:defRPr sz="1200" kern="1200" spc="0">
          <a:solidFill>
            <a:schemeClr val="accent6"/>
          </a:solidFill>
          <a:latin typeface="+mn-lt"/>
          <a:ea typeface="+mn-ea"/>
          <a:cs typeface="+mn-cs"/>
        </a:defRPr>
      </a:lvl4pPr>
      <a:lvl5pPr marL="342900" indent="-342900" algn="l" defTabSz="914400" rtl="0" eaLnBrk="1" latinLnBrk="0" hangingPunct="1">
        <a:lnSpc>
          <a:spcPct val="90000"/>
        </a:lnSpc>
        <a:spcBef>
          <a:spcPts val="1400"/>
        </a:spcBef>
        <a:spcAft>
          <a:spcPts val="200"/>
        </a:spcAft>
        <a:buClr>
          <a:schemeClr val="accent2"/>
        </a:buClr>
        <a:buFont typeface="Arial" panose="020B0604020202020204" pitchFamily="34" charset="0"/>
        <a:buChar char="•"/>
        <a:tabLst/>
        <a:defRPr sz="1800" b="0" kern="100" cap="all" spc="0" baseline="0">
          <a:solidFill>
            <a:schemeClr val="accent2"/>
          </a:solidFill>
          <a:latin typeface="+mn-lt"/>
          <a:ea typeface="+mn-ea"/>
          <a:cs typeface="+mn-cs"/>
        </a:defRPr>
      </a:lvl5pPr>
      <a:lvl6pPr marL="285750" indent="-285750" algn="l" defTabSz="914400" rtl="0" eaLnBrk="1" latinLnBrk="0" hangingPunct="1">
        <a:lnSpc>
          <a:spcPct val="95000"/>
        </a:lnSpc>
        <a:spcBef>
          <a:spcPts val="200"/>
        </a:spcBef>
        <a:spcAft>
          <a:spcPts val="600"/>
        </a:spcAft>
        <a:buClr>
          <a:schemeClr val="accent2"/>
        </a:buClr>
        <a:buFont typeface="Arial" panose="020B0604020202020204" pitchFamily="34" charset="0"/>
        <a:buChar char="•"/>
        <a:tabLst/>
        <a:defRPr sz="1600" kern="1200" spc="0">
          <a:solidFill>
            <a:schemeClr val="accent6"/>
          </a:solidFill>
          <a:latin typeface="+mn-lt"/>
          <a:ea typeface="+mn-ea"/>
          <a:cs typeface="+mn-cs"/>
        </a:defRPr>
      </a:lvl6pPr>
      <a:lvl7pPr marL="285750" indent="-285750" algn="l" defTabSz="914400" rtl="0" eaLnBrk="1" latinLnBrk="0" hangingPunct="1">
        <a:lnSpc>
          <a:spcPct val="115000"/>
        </a:lnSpc>
        <a:spcBef>
          <a:spcPts val="0"/>
        </a:spcBef>
        <a:spcAft>
          <a:spcPts val="600"/>
        </a:spcAft>
        <a:buClr>
          <a:schemeClr val="accent2"/>
        </a:buClr>
        <a:buFont typeface="Arial" panose="020B0604020202020204" pitchFamily="34" charset="0"/>
        <a:buChar char="•"/>
        <a:tabLst/>
        <a:defRPr sz="1200" kern="100" spc="0" baseline="0">
          <a:solidFill>
            <a:schemeClr val="accent2"/>
          </a:solidFill>
          <a:latin typeface="+mn-lt"/>
          <a:ea typeface="+mn-ea"/>
          <a:cs typeface="+mn-cs"/>
        </a:defRPr>
      </a:lvl7pPr>
      <a:lvl8pPr marL="171450" indent="-171450" algn="l" defTabSz="914400" rtl="0" eaLnBrk="1" latinLnBrk="0" hangingPunct="1">
        <a:lnSpc>
          <a:spcPct val="85000"/>
        </a:lnSpc>
        <a:spcBef>
          <a:spcPts val="0"/>
        </a:spcBef>
        <a:spcAft>
          <a:spcPts val="600"/>
        </a:spcAft>
        <a:buClr>
          <a:schemeClr val="accent2"/>
        </a:buClr>
        <a:buFont typeface="Arial" panose="020B0604020202020204" pitchFamily="34" charset="0"/>
        <a:buChar char="•"/>
        <a:tabLst/>
        <a:defRPr sz="1200" kern="1200" spc="0">
          <a:solidFill>
            <a:schemeClr val="accent2"/>
          </a:solidFill>
          <a:latin typeface="+mn-lt"/>
          <a:ea typeface="+mn-ea"/>
          <a:cs typeface="+mn-cs"/>
        </a:defRPr>
      </a:lvl8pPr>
      <a:lvl9pPr marL="342900" indent="-171450" algn="l" defTabSz="914400" rtl="0" eaLnBrk="1" latinLnBrk="0" hangingPunct="1">
        <a:lnSpc>
          <a:spcPct val="85000"/>
        </a:lnSpc>
        <a:spcBef>
          <a:spcPts val="0"/>
        </a:spcBef>
        <a:spcAft>
          <a:spcPts val="400"/>
        </a:spcAft>
        <a:buClr>
          <a:schemeClr val="accent2"/>
        </a:buClr>
        <a:buFont typeface="Arial" panose="020B0604020202020204" pitchFamily="34" charset="0"/>
        <a:buChar char="•"/>
        <a:tabLst/>
        <a:defRPr sz="1200" kern="1200" spc="0">
          <a:solidFill>
            <a:schemeClr val="accent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26">
          <p15:clr>
            <a:srgbClr val="F26B43"/>
          </p15:clr>
        </p15:guide>
        <p15:guide id="4" pos="7247">
          <p15:clr>
            <a:srgbClr val="F26B43"/>
          </p15:clr>
        </p15:guide>
        <p15:guide id="5" orient="horz" pos="434">
          <p15:clr>
            <a:srgbClr val="F26B43"/>
          </p15:clr>
        </p15:guide>
        <p15:guide id="6" orient="horz" pos="388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3"/>
            </p:custDataLst>
            <p:extLst>
              <p:ext uri="{D42A27DB-BD31-4B8C-83A1-F6EECF244321}">
                <p14:modId xmlns:p14="http://schemas.microsoft.com/office/powerpoint/2010/main" val="238750892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158" name="think-cell Slide" r:id="rId6" imgW="508" imgH="508" progId="TCLayout.ActiveDocument.1">
                  <p:embed/>
                </p:oleObj>
              </mc:Choice>
              <mc:Fallback>
                <p:oleObj name="think-cell Slide" r:id="rId6" imgW="508" imgH="508" progId="TCLayout.ActiveDocument.1">
                  <p:embed/>
                  <p:pic>
                    <p:nvPicPr>
                      <p:cNvPr id="5" name="Object 4" hidden="1"/>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3" name="Picture 2"/>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p:cNvPicPr>
            <a:picLocks noChangeAspect="1"/>
          </p:cNvPicPr>
          <p:nvPr userDrawn="1">
            <p:custDataLst>
              <p:tags r:id="rId4"/>
            </p:custDataLst>
          </p:nvPr>
        </p:nvPicPr>
        <p:blipFill>
          <a:blip r:embed="rId8"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54775" y="529117"/>
            <a:ext cx="10852015" cy="583321"/>
          </a:xfrm>
          <a:prstGeom prst="rect">
            <a:avLst/>
          </a:prstGeom>
        </p:spPr>
        <p:txBody>
          <a:bodyPr vert="horz" lIns="0" tIns="0" rIns="0" bIns="0" rtlCol="0" anchor="b">
            <a:noAutofit/>
          </a:bodyPr>
          <a:lstStyle/>
          <a:p>
            <a:r>
              <a:rPr lang="en-US" dirty="0"/>
              <a:t>CLICK TO EDIT MASTER TITLE STYLE</a:t>
            </a:r>
          </a:p>
        </p:txBody>
      </p:sp>
      <p:sp>
        <p:nvSpPr>
          <p:cNvPr id="420" name="Text Placeholder 419"/>
          <p:cNvSpPr>
            <a:spLocks noGrp="1"/>
          </p:cNvSpPr>
          <p:nvPr>
            <p:ph type="body" idx="1"/>
          </p:nvPr>
        </p:nvSpPr>
        <p:spPr>
          <a:xfrm>
            <a:off x="676656" y="2029968"/>
            <a:ext cx="10823532" cy="4139057"/>
          </a:xfrm>
          <a:prstGeom prst="rect">
            <a:avLst/>
          </a:prstGeom>
        </p:spPr>
        <p:txBody>
          <a:bodyPr vert="horz" lIns="18288"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headline</a:t>
            </a:r>
          </a:p>
          <a:p>
            <a:pPr lvl="5"/>
            <a:r>
              <a:rPr lang="en-US" dirty="0"/>
              <a:t>Sixth level: subhead</a:t>
            </a:r>
          </a:p>
          <a:p>
            <a:pPr lvl="6"/>
            <a:r>
              <a:rPr lang="en-US" dirty="0"/>
              <a:t>Seventh level: body copy</a:t>
            </a:r>
          </a:p>
          <a:p>
            <a:pPr lvl="7"/>
            <a:r>
              <a:rPr lang="en-US" dirty="0"/>
              <a:t>Eighth level</a:t>
            </a:r>
          </a:p>
          <a:p>
            <a:pPr lvl="8"/>
            <a:r>
              <a:rPr lang="en-US" dirty="0"/>
              <a:t>Ninth level</a:t>
            </a:r>
          </a:p>
        </p:txBody>
      </p:sp>
      <p:sp>
        <p:nvSpPr>
          <p:cNvPr id="8" name="Slide Number Placeholder 5"/>
          <p:cNvSpPr>
            <a:spLocks noGrp="1"/>
          </p:cNvSpPr>
          <p:nvPr>
            <p:ph type="sldNum" sz="quarter" idx="4"/>
          </p:nvPr>
        </p:nvSpPr>
        <p:spPr>
          <a:xfrm>
            <a:off x="8427175" y="6356350"/>
            <a:ext cx="3073013" cy="365125"/>
          </a:xfrm>
          <a:prstGeom prst="rect">
            <a:avLst/>
          </a:prstGeom>
        </p:spPr>
        <p:txBody>
          <a:bodyPr/>
          <a:lstStyle>
            <a:lvl1pPr marL="0" algn="r" defTabSz="914400" rtl="0" eaLnBrk="1" latinLnBrk="0" hangingPunct="1">
              <a:defRPr lang="en-US" sz="1000" kern="1200" spc="0" smtClean="0">
                <a:solidFill>
                  <a:schemeClr val="accent5"/>
                </a:solidFill>
                <a:latin typeface="+mn-lt"/>
                <a:ea typeface="+mn-ea"/>
                <a:cs typeface="+mn-cs"/>
              </a:defRPr>
            </a:lvl1pPr>
          </a:lstStyle>
          <a:p>
            <a:fld id="{D2FF679A-4A69-40EE-9D77-372DD4685E4D}" type="slidenum">
              <a:rPr>
                <a:solidFill>
                  <a:srgbClr val="D0D2D2"/>
                </a:solidFill>
              </a:rPr>
              <a:pPr/>
              <a:t>‹#›</a:t>
            </a:fld>
            <a:endParaRPr>
              <a:solidFill>
                <a:srgbClr val="D0D2D2"/>
              </a:solidFill>
            </a:endParaRPr>
          </a:p>
        </p:txBody>
      </p:sp>
    </p:spTree>
    <p:extLst>
      <p:ext uri="{BB962C8B-B14F-4D97-AF65-F5344CB8AC3E}">
        <p14:creationId xmlns:p14="http://schemas.microsoft.com/office/powerpoint/2010/main" val="1607386742"/>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lang="en-US" sz="4800" b="0" kern="1200" cap="all" spc="0" baseline="0" dirty="0">
          <a:solidFill>
            <a:schemeClr val="tx1"/>
          </a:solidFill>
          <a:latin typeface="+mj-lt"/>
          <a:ea typeface="+mj-ea"/>
          <a:cs typeface="+mj-cs"/>
        </a:defRPr>
      </a:lvl1pPr>
    </p:titleStyle>
    <p:bodyStyle>
      <a:lvl1pPr marL="342900" indent="-342900" algn="l" defTabSz="914400" rtl="0" eaLnBrk="1" latinLnBrk="0" hangingPunct="1">
        <a:lnSpc>
          <a:spcPct val="95000"/>
        </a:lnSpc>
        <a:spcBef>
          <a:spcPts val="1400"/>
        </a:spcBef>
        <a:buClr>
          <a:schemeClr val="accent2"/>
        </a:buClr>
        <a:buFont typeface="Arial" panose="020B0604020202020204" pitchFamily="34" charset="0"/>
        <a:buChar char="•"/>
        <a:tabLst/>
        <a:defRPr sz="1800" kern="1200" spc="0">
          <a:solidFill>
            <a:schemeClr val="accent6"/>
          </a:solidFill>
          <a:latin typeface="+mn-lt"/>
          <a:ea typeface="+mn-ea"/>
          <a:cs typeface="+mn-cs"/>
        </a:defRPr>
      </a:lvl1pPr>
      <a:lvl2pPr marL="230188" indent="-230188" algn="l" defTabSz="914400" rtl="0" eaLnBrk="1" latinLnBrk="0" hangingPunct="1">
        <a:lnSpc>
          <a:spcPct val="90000"/>
        </a:lnSpc>
        <a:spcBef>
          <a:spcPts val="600"/>
        </a:spcBef>
        <a:spcAft>
          <a:spcPts val="200"/>
        </a:spcAft>
        <a:buClr>
          <a:schemeClr val="accent2"/>
        </a:buClr>
        <a:buFont typeface="Arial" panose="020B0604020202020204" pitchFamily="34" charset="0"/>
        <a:buChar char="•"/>
        <a:tabLst/>
        <a:defRPr sz="1600" kern="1200" spc="0">
          <a:solidFill>
            <a:schemeClr val="accent6"/>
          </a:solidFill>
          <a:latin typeface="+mn-lt"/>
          <a:ea typeface="+mn-ea"/>
          <a:cs typeface="+mn-cs"/>
        </a:defRPr>
      </a:lvl2pPr>
      <a:lvl3pPr marL="460375" indent="-230188" algn="l" defTabSz="914400" rtl="0" eaLnBrk="1" latinLnBrk="0" hangingPunct="1">
        <a:lnSpc>
          <a:spcPct val="85000"/>
        </a:lnSpc>
        <a:spcBef>
          <a:spcPts val="600"/>
        </a:spcBef>
        <a:spcAft>
          <a:spcPts val="200"/>
        </a:spcAft>
        <a:buClr>
          <a:schemeClr val="accent2"/>
        </a:buClr>
        <a:buFont typeface="Arial" panose="020B0604020202020204" pitchFamily="34" charset="0"/>
        <a:buChar char="•"/>
        <a:tabLst/>
        <a:defRPr sz="1400" kern="1200" spc="0">
          <a:solidFill>
            <a:schemeClr val="accent6"/>
          </a:solidFill>
          <a:latin typeface="+mn-lt"/>
          <a:ea typeface="+mn-ea"/>
          <a:cs typeface="+mn-cs"/>
        </a:defRPr>
      </a:lvl3pPr>
      <a:lvl4pPr marL="684213" indent="-223838" algn="l" defTabSz="914400" rtl="0" eaLnBrk="1" latinLnBrk="0" hangingPunct="1">
        <a:lnSpc>
          <a:spcPct val="90000"/>
        </a:lnSpc>
        <a:spcBef>
          <a:spcPts val="600"/>
        </a:spcBef>
        <a:spcAft>
          <a:spcPts val="200"/>
        </a:spcAft>
        <a:buClr>
          <a:schemeClr val="accent2"/>
        </a:buClr>
        <a:buFont typeface="Arial" panose="020B0604020202020204" pitchFamily="34" charset="0"/>
        <a:buChar char="•"/>
        <a:tabLst/>
        <a:defRPr sz="1200" kern="1200" spc="0">
          <a:solidFill>
            <a:schemeClr val="accent6"/>
          </a:solidFill>
          <a:latin typeface="+mn-lt"/>
          <a:ea typeface="+mn-ea"/>
          <a:cs typeface="+mn-cs"/>
        </a:defRPr>
      </a:lvl4pPr>
      <a:lvl5pPr marL="342900" indent="-342900" algn="l" defTabSz="914400" rtl="0" eaLnBrk="1" latinLnBrk="0" hangingPunct="1">
        <a:lnSpc>
          <a:spcPct val="90000"/>
        </a:lnSpc>
        <a:spcBef>
          <a:spcPts val="1400"/>
        </a:spcBef>
        <a:spcAft>
          <a:spcPts val="200"/>
        </a:spcAft>
        <a:buClr>
          <a:schemeClr val="accent2"/>
        </a:buClr>
        <a:buFont typeface="Arial" panose="020B0604020202020204" pitchFamily="34" charset="0"/>
        <a:buChar char="•"/>
        <a:tabLst/>
        <a:defRPr sz="1800" b="0" kern="100" cap="all" spc="0" baseline="0">
          <a:solidFill>
            <a:schemeClr val="accent2"/>
          </a:solidFill>
          <a:latin typeface="+mn-lt"/>
          <a:ea typeface="+mn-ea"/>
          <a:cs typeface="+mn-cs"/>
        </a:defRPr>
      </a:lvl5pPr>
      <a:lvl6pPr marL="285750" indent="-285750" algn="l" defTabSz="914400" rtl="0" eaLnBrk="1" latinLnBrk="0" hangingPunct="1">
        <a:lnSpc>
          <a:spcPct val="95000"/>
        </a:lnSpc>
        <a:spcBef>
          <a:spcPts val="200"/>
        </a:spcBef>
        <a:spcAft>
          <a:spcPts val="600"/>
        </a:spcAft>
        <a:buClr>
          <a:schemeClr val="accent2"/>
        </a:buClr>
        <a:buFont typeface="Arial" panose="020B0604020202020204" pitchFamily="34" charset="0"/>
        <a:buChar char="•"/>
        <a:tabLst/>
        <a:defRPr sz="1600" kern="1200" spc="0">
          <a:solidFill>
            <a:schemeClr val="accent6"/>
          </a:solidFill>
          <a:latin typeface="+mn-lt"/>
          <a:ea typeface="+mn-ea"/>
          <a:cs typeface="+mn-cs"/>
        </a:defRPr>
      </a:lvl6pPr>
      <a:lvl7pPr marL="285750" indent="-285750" algn="l" defTabSz="914400" rtl="0" eaLnBrk="1" latinLnBrk="0" hangingPunct="1">
        <a:lnSpc>
          <a:spcPct val="115000"/>
        </a:lnSpc>
        <a:spcBef>
          <a:spcPts val="0"/>
        </a:spcBef>
        <a:spcAft>
          <a:spcPts val="600"/>
        </a:spcAft>
        <a:buClr>
          <a:schemeClr val="accent2"/>
        </a:buClr>
        <a:buFont typeface="Arial" panose="020B0604020202020204" pitchFamily="34" charset="0"/>
        <a:buChar char="•"/>
        <a:tabLst/>
        <a:defRPr sz="1200" kern="100" spc="0" baseline="0">
          <a:solidFill>
            <a:schemeClr val="accent2"/>
          </a:solidFill>
          <a:latin typeface="+mn-lt"/>
          <a:ea typeface="+mn-ea"/>
          <a:cs typeface="+mn-cs"/>
        </a:defRPr>
      </a:lvl7pPr>
      <a:lvl8pPr marL="171450" indent="-171450" algn="l" defTabSz="914400" rtl="0" eaLnBrk="1" latinLnBrk="0" hangingPunct="1">
        <a:lnSpc>
          <a:spcPct val="85000"/>
        </a:lnSpc>
        <a:spcBef>
          <a:spcPts val="0"/>
        </a:spcBef>
        <a:spcAft>
          <a:spcPts val="600"/>
        </a:spcAft>
        <a:buClr>
          <a:schemeClr val="accent2"/>
        </a:buClr>
        <a:buFont typeface="Arial" panose="020B0604020202020204" pitchFamily="34" charset="0"/>
        <a:buChar char="•"/>
        <a:tabLst/>
        <a:defRPr sz="1200" kern="1200" spc="0">
          <a:solidFill>
            <a:schemeClr val="accent2"/>
          </a:solidFill>
          <a:latin typeface="+mn-lt"/>
          <a:ea typeface="+mn-ea"/>
          <a:cs typeface="+mn-cs"/>
        </a:defRPr>
      </a:lvl8pPr>
      <a:lvl9pPr marL="342900" indent="-171450" algn="l" defTabSz="914400" rtl="0" eaLnBrk="1" latinLnBrk="0" hangingPunct="1">
        <a:lnSpc>
          <a:spcPct val="85000"/>
        </a:lnSpc>
        <a:spcBef>
          <a:spcPts val="0"/>
        </a:spcBef>
        <a:spcAft>
          <a:spcPts val="400"/>
        </a:spcAft>
        <a:buClr>
          <a:schemeClr val="accent2"/>
        </a:buClr>
        <a:buFont typeface="Arial" panose="020B0604020202020204" pitchFamily="34" charset="0"/>
        <a:buChar char="•"/>
        <a:tabLst/>
        <a:defRPr sz="1200" kern="1200" spc="0">
          <a:solidFill>
            <a:schemeClr val="accent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26">
          <p15:clr>
            <a:srgbClr val="F26B43"/>
          </p15:clr>
        </p15:guide>
        <p15:guide id="4" pos="7247">
          <p15:clr>
            <a:srgbClr val="F26B43"/>
          </p15:clr>
        </p15:guide>
        <p15:guide id="5" orient="horz" pos="434">
          <p15:clr>
            <a:srgbClr val="F26B43"/>
          </p15:clr>
        </p15:guide>
        <p15:guide id="6" orient="horz" pos="388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3"/>
            </p:custDataLst>
            <p:extLst>
              <p:ext uri="{D42A27DB-BD31-4B8C-83A1-F6EECF244321}">
                <p14:modId xmlns:p14="http://schemas.microsoft.com/office/powerpoint/2010/main" val="346890988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206" name="think-cell Slide" r:id="rId6" imgW="508" imgH="508" progId="TCLayout.ActiveDocument.1">
                  <p:embed/>
                </p:oleObj>
              </mc:Choice>
              <mc:Fallback>
                <p:oleObj name="think-cell Slide" r:id="rId6" imgW="508" imgH="508" progId="TCLayout.ActiveDocument.1">
                  <p:embed/>
                  <p:pic>
                    <p:nvPicPr>
                      <p:cNvPr id="5" name="Object 4" hidden="1"/>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3" name="Picture 2"/>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p:cNvPicPr>
            <a:picLocks noChangeAspect="1"/>
          </p:cNvPicPr>
          <p:nvPr userDrawn="1">
            <p:custDataLst>
              <p:tags r:id="rId4"/>
            </p:custDataLst>
          </p:nvPr>
        </p:nvPicPr>
        <p:blipFill>
          <a:blip r:embed="rId8"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54775" y="529117"/>
            <a:ext cx="10852015" cy="583321"/>
          </a:xfrm>
          <a:prstGeom prst="rect">
            <a:avLst/>
          </a:prstGeom>
        </p:spPr>
        <p:txBody>
          <a:bodyPr vert="horz" lIns="0" tIns="0" rIns="0" bIns="0" rtlCol="0" anchor="b">
            <a:noAutofit/>
          </a:bodyPr>
          <a:lstStyle/>
          <a:p>
            <a:r>
              <a:rPr lang="en-US" dirty="0"/>
              <a:t>CLICK TO EDIT MASTER TITLE STYLE</a:t>
            </a:r>
          </a:p>
        </p:txBody>
      </p:sp>
      <p:sp>
        <p:nvSpPr>
          <p:cNvPr id="420" name="Text Placeholder 419"/>
          <p:cNvSpPr>
            <a:spLocks noGrp="1"/>
          </p:cNvSpPr>
          <p:nvPr>
            <p:ph type="body" idx="1"/>
          </p:nvPr>
        </p:nvSpPr>
        <p:spPr>
          <a:xfrm>
            <a:off x="676656" y="2029968"/>
            <a:ext cx="10823532" cy="4139057"/>
          </a:xfrm>
          <a:prstGeom prst="rect">
            <a:avLst/>
          </a:prstGeom>
        </p:spPr>
        <p:txBody>
          <a:bodyPr vert="horz" lIns="18288"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headline</a:t>
            </a:r>
          </a:p>
          <a:p>
            <a:pPr lvl="5"/>
            <a:r>
              <a:rPr lang="en-US" dirty="0"/>
              <a:t>Sixth level: subhead</a:t>
            </a:r>
          </a:p>
          <a:p>
            <a:pPr lvl="6"/>
            <a:r>
              <a:rPr lang="en-US" dirty="0"/>
              <a:t>Seventh level: body copy</a:t>
            </a:r>
          </a:p>
          <a:p>
            <a:pPr lvl="7"/>
            <a:r>
              <a:rPr lang="en-US" dirty="0"/>
              <a:t>Eighth level</a:t>
            </a:r>
          </a:p>
          <a:p>
            <a:pPr lvl="8"/>
            <a:r>
              <a:rPr lang="en-US" dirty="0"/>
              <a:t>Ninth level</a:t>
            </a:r>
          </a:p>
        </p:txBody>
      </p:sp>
      <p:sp>
        <p:nvSpPr>
          <p:cNvPr id="8" name="Slide Number Placeholder 5"/>
          <p:cNvSpPr>
            <a:spLocks noGrp="1"/>
          </p:cNvSpPr>
          <p:nvPr>
            <p:ph type="sldNum" sz="quarter" idx="4"/>
          </p:nvPr>
        </p:nvSpPr>
        <p:spPr>
          <a:xfrm>
            <a:off x="8427175" y="6356350"/>
            <a:ext cx="3073013" cy="365125"/>
          </a:xfrm>
          <a:prstGeom prst="rect">
            <a:avLst/>
          </a:prstGeom>
        </p:spPr>
        <p:txBody>
          <a:bodyPr/>
          <a:lstStyle>
            <a:lvl1pPr marL="0" algn="r" defTabSz="914400" rtl="0" eaLnBrk="1" latinLnBrk="0" hangingPunct="1">
              <a:defRPr lang="en-US" sz="1000" kern="1200" spc="0" smtClean="0">
                <a:solidFill>
                  <a:schemeClr val="accent5"/>
                </a:solidFill>
                <a:latin typeface="+mn-lt"/>
                <a:ea typeface="+mn-ea"/>
                <a:cs typeface="+mn-cs"/>
              </a:defRPr>
            </a:lvl1pPr>
          </a:lstStyle>
          <a:p>
            <a:fld id="{D2FF679A-4A69-40EE-9D77-372DD4685E4D}" type="slidenum">
              <a:rPr>
                <a:solidFill>
                  <a:srgbClr val="D0D2D2"/>
                </a:solidFill>
              </a:rPr>
              <a:pPr/>
              <a:t>‹#›</a:t>
            </a:fld>
            <a:endParaRPr>
              <a:solidFill>
                <a:srgbClr val="D0D2D2"/>
              </a:solidFill>
            </a:endParaRPr>
          </a:p>
        </p:txBody>
      </p:sp>
    </p:spTree>
    <p:extLst>
      <p:ext uri="{BB962C8B-B14F-4D97-AF65-F5344CB8AC3E}">
        <p14:creationId xmlns:p14="http://schemas.microsoft.com/office/powerpoint/2010/main" val="589159148"/>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lang="en-US" sz="4800" b="0" kern="1200" cap="all" spc="0" baseline="0" dirty="0">
          <a:solidFill>
            <a:schemeClr val="tx1"/>
          </a:solidFill>
          <a:latin typeface="+mj-lt"/>
          <a:ea typeface="+mj-ea"/>
          <a:cs typeface="+mj-cs"/>
        </a:defRPr>
      </a:lvl1pPr>
    </p:titleStyle>
    <p:bodyStyle>
      <a:lvl1pPr marL="342900" indent="-342900" algn="l" defTabSz="914400" rtl="0" eaLnBrk="1" latinLnBrk="0" hangingPunct="1">
        <a:lnSpc>
          <a:spcPct val="95000"/>
        </a:lnSpc>
        <a:spcBef>
          <a:spcPts val="1400"/>
        </a:spcBef>
        <a:buClr>
          <a:schemeClr val="accent2"/>
        </a:buClr>
        <a:buFont typeface="Arial" panose="020B0604020202020204" pitchFamily="34" charset="0"/>
        <a:buChar char="•"/>
        <a:tabLst/>
        <a:defRPr sz="1800" kern="1200" spc="0">
          <a:solidFill>
            <a:schemeClr val="accent6"/>
          </a:solidFill>
          <a:latin typeface="+mn-lt"/>
          <a:ea typeface="+mn-ea"/>
          <a:cs typeface="+mn-cs"/>
        </a:defRPr>
      </a:lvl1pPr>
      <a:lvl2pPr marL="230188" indent="-230188" algn="l" defTabSz="914400" rtl="0" eaLnBrk="1" latinLnBrk="0" hangingPunct="1">
        <a:lnSpc>
          <a:spcPct val="90000"/>
        </a:lnSpc>
        <a:spcBef>
          <a:spcPts val="600"/>
        </a:spcBef>
        <a:spcAft>
          <a:spcPts val="200"/>
        </a:spcAft>
        <a:buClr>
          <a:schemeClr val="accent2"/>
        </a:buClr>
        <a:buFont typeface="Arial" panose="020B0604020202020204" pitchFamily="34" charset="0"/>
        <a:buChar char="•"/>
        <a:tabLst/>
        <a:defRPr sz="1600" kern="1200" spc="0">
          <a:solidFill>
            <a:schemeClr val="accent6"/>
          </a:solidFill>
          <a:latin typeface="+mn-lt"/>
          <a:ea typeface="+mn-ea"/>
          <a:cs typeface="+mn-cs"/>
        </a:defRPr>
      </a:lvl2pPr>
      <a:lvl3pPr marL="460375" indent="-230188" algn="l" defTabSz="914400" rtl="0" eaLnBrk="1" latinLnBrk="0" hangingPunct="1">
        <a:lnSpc>
          <a:spcPct val="85000"/>
        </a:lnSpc>
        <a:spcBef>
          <a:spcPts val="600"/>
        </a:spcBef>
        <a:spcAft>
          <a:spcPts val="200"/>
        </a:spcAft>
        <a:buClr>
          <a:schemeClr val="accent2"/>
        </a:buClr>
        <a:buFont typeface="Arial" panose="020B0604020202020204" pitchFamily="34" charset="0"/>
        <a:buChar char="•"/>
        <a:tabLst/>
        <a:defRPr sz="1400" kern="1200" spc="0">
          <a:solidFill>
            <a:schemeClr val="accent6"/>
          </a:solidFill>
          <a:latin typeface="+mn-lt"/>
          <a:ea typeface="+mn-ea"/>
          <a:cs typeface="+mn-cs"/>
        </a:defRPr>
      </a:lvl3pPr>
      <a:lvl4pPr marL="684213" indent="-223838" algn="l" defTabSz="914400" rtl="0" eaLnBrk="1" latinLnBrk="0" hangingPunct="1">
        <a:lnSpc>
          <a:spcPct val="90000"/>
        </a:lnSpc>
        <a:spcBef>
          <a:spcPts val="600"/>
        </a:spcBef>
        <a:spcAft>
          <a:spcPts val="200"/>
        </a:spcAft>
        <a:buClr>
          <a:schemeClr val="accent2"/>
        </a:buClr>
        <a:buFont typeface="Arial" panose="020B0604020202020204" pitchFamily="34" charset="0"/>
        <a:buChar char="•"/>
        <a:tabLst/>
        <a:defRPr sz="1200" kern="1200" spc="0">
          <a:solidFill>
            <a:schemeClr val="accent6"/>
          </a:solidFill>
          <a:latin typeface="+mn-lt"/>
          <a:ea typeface="+mn-ea"/>
          <a:cs typeface="+mn-cs"/>
        </a:defRPr>
      </a:lvl4pPr>
      <a:lvl5pPr marL="342900" indent="-342900" algn="l" defTabSz="914400" rtl="0" eaLnBrk="1" latinLnBrk="0" hangingPunct="1">
        <a:lnSpc>
          <a:spcPct val="90000"/>
        </a:lnSpc>
        <a:spcBef>
          <a:spcPts val="1400"/>
        </a:spcBef>
        <a:spcAft>
          <a:spcPts val="200"/>
        </a:spcAft>
        <a:buClr>
          <a:schemeClr val="accent2"/>
        </a:buClr>
        <a:buFont typeface="Arial" panose="020B0604020202020204" pitchFamily="34" charset="0"/>
        <a:buChar char="•"/>
        <a:tabLst/>
        <a:defRPr sz="1800" b="0" kern="100" cap="all" spc="0" baseline="0">
          <a:solidFill>
            <a:schemeClr val="accent2"/>
          </a:solidFill>
          <a:latin typeface="+mn-lt"/>
          <a:ea typeface="+mn-ea"/>
          <a:cs typeface="+mn-cs"/>
        </a:defRPr>
      </a:lvl5pPr>
      <a:lvl6pPr marL="285750" indent="-285750" algn="l" defTabSz="914400" rtl="0" eaLnBrk="1" latinLnBrk="0" hangingPunct="1">
        <a:lnSpc>
          <a:spcPct val="95000"/>
        </a:lnSpc>
        <a:spcBef>
          <a:spcPts val="200"/>
        </a:spcBef>
        <a:spcAft>
          <a:spcPts val="600"/>
        </a:spcAft>
        <a:buClr>
          <a:schemeClr val="accent2"/>
        </a:buClr>
        <a:buFont typeface="Arial" panose="020B0604020202020204" pitchFamily="34" charset="0"/>
        <a:buChar char="•"/>
        <a:tabLst/>
        <a:defRPr sz="1600" kern="1200" spc="0">
          <a:solidFill>
            <a:schemeClr val="accent6"/>
          </a:solidFill>
          <a:latin typeface="+mn-lt"/>
          <a:ea typeface="+mn-ea"/>
          <a:cs typeface="+mn-cs"/>
        </a:defRPr>
      </a:lvl6pPr>
      <a:lvl7pPr marL="285750" indent="-285750" algn="l" defTabSz="914400" rtl="0" eaLnBrk="1" latinLnBrk="0" hangingPunct="1">
        <a:lnSpc>
          <a:spcPct val="115000"/>
        </a:lnSpc>
        <a:spcBef>
          <a:spcPts val="0"/>
        </a:spcBef>
        <a:spcAft>
          <a:spcPts val="600"/>
        </a:spcAft>
        <a:buClr>
          <a:schemeClr val="accent2"/>
        </a:buClr>
        <a:buFont typeface="Arial" panose="020B0604020202020204" pitchFamily="34" charset="0"/>
        <a:buChar char="•"/>
        <a:tabLst/>
        <a:defRPr sz="1200" kern="100" spc="0" baseline="0">
          <a:solidFill>
            <a:schemeClr val="accent2"/>
          </a:solidFill>
          <a:latin typeface="+mn-lt"/>
          <a:ea typeface="+mn-ea"/>
          <a:cs typeface="+mn-cs"/>
        </a:defRPr>
      </a:lvl7pPr>
      <a:lvl8pPr marL="171450" indent="-171450" algn="l" defTabSz="914400" rtl="0" eaLnBrk="1" latinLnBrk="0" hangingPunct="1">
        <a:lnSpc>
          <a:spcPct val="85000"/>
        </a:lnSpc>
        <a:spcBef>
          <a:spcPts val="0"/>
        </a:spcBef>
        <a:spcAft>
          <a:spcPts val="600"/>
        </a:spcAft>
        <a:buClr>
          <a:schemeClr val="accent2"/>
        </a:buClr>
        <a:buFont typeface="Arial" panose="020B0604020202020204" pitchFamily="34" charset="0"/>
        <a:buChar char="•"/>
        <a:tabLst/>
        <a:defRPr sz="1200" kern="1200" spc="0">
          <a:solidFill>
            <a:schemeClr val="accent2"/>
          </a:solidFill>
          <a:latin typeface="+mn-lt"/>
          <a:ea typeface="+mn-ea"/>
          <a:cs typeface="+mn-cs"/>
        </a:defRPr>
      </a:lvl8pPr>
      <a:lvl9pPr marL="342900" indent="-171450" algn="l" defTabSz="914400" rtl="0" eaLnBrk="1" latinLnBrk="0" hangingPunct="1">
        <a:lnSpc>
          <a:spcPct val="85000"/>
        </a:lnSpc>
        <a:spcBef>
          <a:spcPts val="0"/>
        </a:spcBef>
        <a:spcAft>
          <a:spcPts val="400"/>
        </a:spcAft>
        <a:buClr>
          <a:schemeClr val="accent2"/>
        </a:buClr>
        <a:buFont typeface="Arial" panose="020B0604020202020204" pitchFamily="34" charset="0"/>
        <a:buChar char="•"/>
        <a:tabLst/>
        <a:defRPr sz="1200" kern="1200" spc="0">
          <a:solidFill>
            <a:schemeClr val="accent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26">
          <p15:clr>
            <a:srgbClr val="F26B43"/>
          </p15:clr>
        </p15:guide>
        <p15:guide id="4" pos="7247">
          <p15:clr>
            <a:srgbClr val="F26B43"/>
          </p15:clr>
        </p15:guide>
        <p15:guide id="5" orient="horz" pos="434">
          <p15:clr>
            <a:srgbClr val="F26B43"/>
          </p15:clr>
        </p15:guide>
        <p15:guide id="6" orient="horz" pos="388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3"/>
            </p:custDataLst>
            <p:extLst>
              <p:ext uri="{D42A27DB-BD31-4B8C-83A1-F6EECF244321}">
                <p14:modId xmlns:p14="http://schemas.microsoft.com/office/powerpoint/2010/main" val="284535988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230" name="think-cell Slide" r:id="rId6" imgW="508" imgH="508" progId="TCLayout.ActiveDocument.1">
                  <p:embed/>
                </p:oleObj>
              </mc:Choice>
              <mc:Fallback>
                <p:oleObj name="think-cell Slide" r:id="rId6" imgW="508" imgH="508" progId="TCLayout.ActiveDocument.1">
                  <p:embed/>
                  <p:pic>
                    <p:nvPicPr>
                      <p:cNvPr id="5" name="Object 4" hidden="1"/>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3" name="Picture 2"/>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p:cNvPicPr>
            <a:picLocks noChangeAspect="1"/>
          </p:cNvPicPr>
          <p:nvPr userDrawn="1">
            <p:custDataLst>
              <p:tags r:id="rId4"/>
            </p:custDataLst>
          </p:nvPr>
        </p:nvPicPr>
        <p:blipFill>
          <a:blip r:embed="rId8"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54775" y="529117"/>
            <a:ext cx="10852015" cy="583321"/>
          </a:xfrm>
          <a:prstGeom prst="rect">
            <a:avLst/>
          </a:prstGeom>
        </p:spPr>
        <p:txBody>
          <a:bodyPr vert="horz" lIns="0" tIns="0" rIns="0" bIns="0" rtlCol="0" anchor="b">
            <a:noAutofit/>
          </a:bodyPr>
          <a:lstStyle/>
          <a:p>
            <a:r>
              <a:rPr lang="en-US" dirty="0"/>
              <a:t>CLICK TO EDIT MASTER TITLE STYLE</a:t>
            </a:r>
          </a:p>
        </p:txBody>
      </p:sp>
      <p:sp>
        <p:nvSpPr>
          <p:cNvPr id="420" name="Text Placeholder 419"/>
          <p:cNvSpPr>
            <a:spLocks noGrp="1"/>
          </p:cNvSpPr>
          <p:nvPr>
            <p:ph type="body" idx="1"/>
          </p:nvPr>
        </p:nvSpPr>
        <p:spPr>
          <a:xfrm>
            <a:off x="676656" y="2029968"/>
            <a:ext cx="10823532" cy="4139057"/>
          </a:xfrm>
          <a:prstGeom prst="rect">
            <a:avLst/>
          </a:prstGeom>
        </p:spPr>
        <p:txBody>
          <a:bodyPr vert="horz" lIns="18288"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headline</a:t>
            </a:r>
          </a:p>
          <a:p>
            <a:pPr lvl="5"/>
            <a:r>
              <a:rPr lang="en-US" dirty="0"/>
              <a:t>Sixth level: subhead</a:t>
            </a:r>
          </a:p>
          <a:p>
            <a:pPr lvl="6"/>
            <a:r>
              <a:rPr lang="en-US" dirty="0"/>
              <a:t>Seventh level: body copy</a:t>
            </a:r>
          </a:p>
          <a:p>
            <a:pPr lvl="7"/>
            <a:r>
              <a:rPr lang="en-US" dirty="0"/>
              <a:t>Eighth level</a:t>
            </a:r>
          </a:p>
          <a:p>
            <a:pPr lvl="8"/>
            <a:r>
              <a:rPr lang="en-US" dirty="0"/>
              <a:t>Ninth level</a:t>
            </a:r>
          </a:p>
        </p:txBody>
      </p:sp>
      <p:sp>
        <p:nvSpPr>
          <p:cNvPr id="8" name="Slide Number Placeholder 5"/>
          <p:cNvSpPr>
            <a:spLocks noGrp="1"/>
          </p:cNvSpPr>
          <p:nvPr>
            <p:ph type="sldNum" sz="quarter" idx="4"/>
          </p:nvPr>
        </p:nvSpPr>
        <p:spPr>
          <a:xfrm>
            <a:off x="8427175" y="6356350"/>
            <a:ext cx="3073013" cy="365125"/>
          </a:xfrm>
          <a:prstGeom prst="rect">
            <a:avLst/>
          </a:prstGeom>
        </p:spPr>
        <p:txBody>
          <a:bodyPr/>
          <a:lstStyle>
            <a:lvl1pPr marL="0" algn="r" defTabSz="914400" rtl="0" eaLnBrk="1" latinLnBrk="0" hangingPunct="1">
              <a:defRPr lang="en-US" sz="1000" kern="1200" spc="0" smtClean="0">
                <a:solidFill>
                  <a:schemeClr val="accent5"/>
                </a:solidFill>
                <a:latin typeface="+mn-lt"/>
                <a:ea typeface="+mn-ea"/>
                <a:cs typeface="+mn-cs"/>
              </a:defRPr>
            </a:lvl1pPr>
          </a:lstStyle>
          <a:p>
            <a:fld id="{D2FF679A-4A69-40EE-9D77-372DD4685E4D}" type="slidenum">
              <a:rPr>
                <a:solidFill>
                  <a:srgbClr val="D0D2D2"/>
                </a:solidFill>
              </a:rPr>
              <a:pPr/>
              <a:t>‹#›</a:t>
            </a:fld>
            <a:endParaRPr>
              <a:solidFill>
                <a:srgbClr val="D0D2D2"/>
              </a:solidFill>
            </a:endParaRPr>
          </a:p>
        </p:txBody>
      </p:sp>
    </p:spTree>
    <p:extLst>
      <p:ext uri="{BB962C8B-B14F-4D97-AF65-F5344CB8AC3E}">
        <p14:creationId xmlns:p14="http://schemas.microsoft.com/office/powerpoint/2010/main" val="1490400749"/>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lang="en-US" sz="4800" b="0" kern="1200" cap="all" spc="0" baseline="0" dirty="0">
          <a:solidFill>
            <a:schemeClr val="tx1"/>
          </a:solidFill>
          <a:latin typeface="+mj-lt"/>
          <a:ea typeface="+mj-ea"/>
          <a:cs typeface="+mj-cs"/>
        </a:defRPr>
      </a:lvl1pPr>
    </p:titleStyle>
    <p:bodyStyle>
      <a:lvl1pPr marL="342900" indent="-342900" algn="l" defTabSz="914400" rtl="0" eaLnBrk="1" latinLnBrk="0" hangingPunct="1">
        <a:lnSpc>
          <a:spcPct val="95000"/>
        </a:lnSpc>
        <a:spcBef>
          <a:spcPts val="1400"/>
        </a:spcBef>
        <a:buClr>
          <a:schemeClr val="accent2"/>
        </a:buClr>
        <a:buFont typeface="Arial" panose="020B0604020202020204" pitchFamily="34" charset="0"/>
        <a:buChar char="•"/>
        <a:tabLst/>
        <a:defRPr sz="1800" kern="1200" spc="0">
          <a:solidFill>
            <a:schemeClr val="accent6"/>
          </a:solidFill>
          <a:latin typeface="+mn-lt"/>
          <a:ea typeface="+mn-ea"/>
          <a:cs typeface="+mn-cs"/>
        </a:defRPr>
      </a:lvl1pPr>
      <a:lvl2pPr marL="230188" indent="-230188" algn="l" defTabSz="914400" rtl="0" eaLnBrk="1" latinLnBrk="0" hangingPunct="1">
        <a:lnSpc>
          <a:spcPct val="90000"/>
        </a:lnSpc>
        <a:spcBef>
          <a:spcPts val="600"/>
        </a:spcBef>
        <a:spcAft>
          <a:spcPts val="200"/>
        </a:spcAft>
        <a:buClr>
          <a:schemeClr val="accent2"/>
        </a:buClr>
        <a:buFont typeface="Arial" panose="020B0604020202020204" pitchFamily="34" charset="0"/>
        <a:buChar char="•"/>
        <a:tabLst/>
        <a:defRPr sz="1600" kern="1200" spc="0">
          <a:solidFill>
            <a:schemeClr val="accent6"/>
          </a:solidFill>
          <a:latin typeface="+mn-lt"/>
          <a:ea typeface="+mn-ea"/>
          <a:cs typeface="+mn-cs"/>
        </a:defRPr>
      </a:lvl2pPr>
      <a:lvl3pPr marL="460375" indent="-230188" algn="l" defTabSz="914400" rtl="0" eaLnBrk="1" latinLnBrk="0" hangingPunct="1">
        <a:lnSpc>
          <a:spcPct val="85000"/>
        </a:lnSpc>
        <a:spcBef>
          <a:spcPts val="600"/>
        </a:spcBef>
        <a:spcAft>
          <a:spcPts val="200"/>
        </a:spcAft>
        <a:buClr>
          <a:schemeClr val="accent2"/>
        </a:buClr>
        <a:buFont typeface="Arial" panose="020B0604020202020204" pitchFamily="34" charset="0"/>
        <a:buChar char="•"/>
        <a:tabLst/>
        <a:defRPr sz="1400" kern="1200" spc="0">
          <a:solidFill>
            <a:schemeClr val="accent6"/>
          </a:solidFill>
          <a:latin typeface="+mn-lt"/>
          <a:ea typeface="+mn-ea"/>
          <a:cs typeface="+mn-cs"/>
        </a:defRPr>
      </a:lvl3pPr>
      <a:lvl4pPr marL="684213" indent="-223838" algn="l" defTabSz="914400" rtl="0" eaLnBrk="1" latinLnBrk="0" hangingPunct="1">
        <a:lnSpc>
          <a:spcPct val="90000"/>
        </a:lnSpc>
        <a:spcBef>
          <a:spcPts val="600"/>
        </a:spcBef>
        <a:spcAft>
          <a:spcPts val="200"/>
        </a:spcAft>
        <a:buClr>
          <a:schemeClr val="accent2"/>
        </a:buClr>
        <a:buFont typeface="Arial" panose="020B0604020202020204" pitchFamily="34" charset="0"/>
        <a:buChar char="•"/>
        <a:tabLst/>
        <a:defRPr sz="1200" kern="1200" spc="0">
          <a:solidFill>
            <a:schemeClr val="accent6"/>
          </a:solidFill>
          <a:latin typeface="+mn-lt"/>
          <a:ea typeface="+mn-ea"/>
          <a:cs typeface="+mn-cs"/>
        </a:defRPr>
      </a:lvl4pPr>
      <a:lvl5pPr marL="342900" indent="-342900" algn="l" defTabSz="914400" rtl="0" eaLnBrk="1" latinLnBrk="0" hangingPunct="1">
        <a:lnSpc>
          <a:spcPct val="90000"/>
        </a:lnSpc>
        <a:spcBef>
          <a:spcPts val="1400"/>
        </a:spcBef>
        <a:spcAft>
          <a:spcPts val="200"/>
        </a:spcAft>
        <a:buClr>
          <a:schemeClr val="accent2"/>
        </a:buClr>
        <a:buFont typeface="Arial" panose="020B0604020202020204" pitchFamily="34" charset="0"/>
        <a:buChar char="•"/>
        <a:tabLst/>
        <a:defRPr sz="1800" b="0" kern="100" cap="all" spc="0" baseline="0">
          <a:solidFill>
            <a:schemeClr val="accent2"/>
          </a:solidFill>
          <a:latin typeface="+mn-lt"/>
          <a:ea typeface="+mn-ea"/>
          <a:cs typeface="+mn-cs"/>
        </a:defRPr>
      </a:lvl5pPr>
      <a:lvl6pPr marL="285750" indent="-285750" algn="l" defTabSz="914400" rtl="0" eaLnBrk="1" latinLnBrk="0" hangingPunct="1">
        <a:lnSpc>
          <a:spcPct val="95000"/>
        </a:lnSpc>
        <a:spcBef>
          <a:spcPts val="200"/>
        </a:spcBef>
        <a:spcAft>
          <a:spcPts val="600"/>
        </a:spcAft>
        <a:buClr>
          <a:schemeClr val="accent2"/>
        </a:buClr>
        <a:buFont typeface="Arial" panose="020B0604020202020204" pitchFamily="34" charset="0"/>
        <a:buChar char="•"/>
        <a:tabLst/>
        <a:defRPr sz="1600" kern="1200" spc="0">
          <a:solidFill>
            <a:schemeClr val="accent6"/>
          </a:solidFill>
          <a:latin typeface="+mn-lt"/>
          <a:ea typeface="+mn-ea"/>
          <a:cs typeface="+mn-cs"/>
        </a:defRPr>
      </a:lvl6pPr>
      <a:lvl7pPr marL="285750" indent="-285750" algn="l" defTabSz="914400" rtl="0" eaLnBrk="1" latinLnBrk="0" hangingPunct="1">
        <a:lnSpc>
          <a:spcPct val="115000"/>
        </a:lnSpc>
        <a:spcBef>
          <a:spcPts val="0"/>
        </a:spcBef>
        <a:spcAft>
          <a:spcPts val="600"/>
        </a:spcAft>
        <a:buClr>
          <a:schemeClr val="accent2"/>
        </a:buClr>
        <a:buFont typeface="Arial" panose="020B0604020202020204" pitchFamily="34" charset="0"/>
        <a:buChar char="•"/>
        <a:tabLst/>
        <a:defRPr sz="1200" kern="100" spc="0" baseline="0">
          <a:solidFill>
            <a:schemeClr val="accent2"/>
          </a:solidFill>
          <a:latin typeface="+mn-lt"/>
          <a:ea typeface="+mn-ea"/>
          <a:cs typeface="+mn-cs"/>
        </a:defRPr>
      </a:lvl7pPr>
      <a:lvl8pPr marL="171450" indent="-171450" algn="l" defTabSz="914400" rtl="0" eaLnBrk="1" latinLnBrk="0" hangingPunct="1">
        <a:lnSpc>
          <a:spcPct val="85000"/>
        </a:lnSpc>
        <a:spcBef>
          <a:spcPts val="0"/>
        </a:spcBef>
        <a:spcAft>
          <a:spcPts val="600"/>
        </a:spcAft>
        <a:buClr>
          <a:schemeClr val="accent2"/>
        </a:buClr>
        <a:buFont typeface="Arial" panose="020B0604020202020204" pitchFamily="34" charset="0"/>
        <a:buChar char="•"/>
        <a:tabLst/>
        <a:defRPr sz="1200" kern="1200" spc="0">
          <a:solidFill>
            <a:schemeClr val="accent2"/>
          </a:solidFill>
          <a:latin typeface="+mn-lt"/>
          <a:ea typeface="+mn-ea"/>
          <a:cs typeface="+mn-cs"/>
        </a:defRPr>
      </a:lvl8pPr>
      <a:lvl9pPr marL="342900" indent="-171450" algn="l" defTabSz="914400" rtl="0" eaLnBrk="1" latinLnBrk="0" hangingPunct="1">
        <a:lnSpc>
          <a:spcPct val="85000"/>
        </a:lnSpc>
        <a:spcBef>
          <a:spcPts val="0"/>
        </a:spcBef>
        <a:spcAft>
          <a:spcPts val="400"/>
        </a:spcAft>
        <a:buClr>
          <a:schemeClr val="accent2"/>
        </a:buClr>
        <a:buFont typeface="Arial" panose="020B0604020202020204" pitchFamily="34" charset="0"/>
        <a:buChar char="•"/>
        <a:tabLst/>
        <a:defRPr sz="1200" kern="1200" spc="0">
          <a:solidFill>
            <a:schemeClr val="accent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26">
          <p15:clr>
            <a:srgbClr val="F26B43"/>
          </p15:clr>
        </p15:guide>
        <p15:guide id="4" pos="7247">
          <p15:clr>
            <a:srgbClr val="F26B43"/>
          </p15:clr>
        </p15:guide>
        <p15:guide id="5" orient="horz" pos="434">
          <p15:clr>
            <a:srgbClr val="F26B43"/>
          </p15:clr>
        </p15:guide>
        <p15:guide id="6" orient="horz" pos="388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3"/>
            </p:custDataLst>
            <p:extLst>
              <p:ext uri="{D42A27DB-BD31-4B8C-83A1-F6EECF244321}">
                <p14:modId xmlns:p14="http://schemas.microsoft.com/office/powerpoint/2010/main" val="314892167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254" name="think-cell Slide" r:id="rId6" imgW="508" imgH="508" progId="TCLayout.ActiveDocument.1">
                  <p:embed/>
                </p:oleObj>
              </mc:Choice>
              <mc:Fallback>
                <p:oleObj name="think-cell Slide" r:id="rId6" imgW="508" imgH="508" progId="TCLayout.ActiveDocument.1">
                  <p:embed/>
                  <p:pic>
                    <p:nvPicPr>
                      <p:cNvPr id="5" name="Object 4" hidden="1"/>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3" name="Picture 2"/>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p:cNvPicPr>
            <a:picLocks noChangeAspect="1"/>
          </p:cNvPicPr>
          <p:nvPr userDrawn="1">
            <p:custDataLst>
              <p:tags r:id="rId4"/>
            </p:custDataLst>
          </p:nvPr>
        </p:nvPicPr>
        <p:blipFill>
          <a:blip r:embed="rId8"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54775" y="529117"/>
            <a:ext cx="10852015" cy="583321"/>
          </a:xfrm>
          <a:prstGeom prst="rect">
            <a:avLst/>
          </a:prstGeom>
        </p:spPr>
        <p:txBody>
          <a:bodyPr vert="horz" lIns="0" tIns="0" rIns="0" bIns="0" rtlCol="0" anchor="b">
            <a:noAutofit/>
          </a:bodyPr>
          <a:lstStyle/>
          <a:p>
            <a:r>
              <a:rPr lang="en-US" dirty="0"/>
              <a:t>CLICK TO EDIT MASTER TITLE STYLE</a:t>
            </a:r>
          </a:p>
        </p:txBody>
      </p:sp>
      <p:sp>
        <p:nvSpPr>
          <p:cNvPr id="420" name="Text Placeholder 419"/>
          <p:cNvSpPr>
            <a:spLocks noGrp="1"/>
          </p:cNvSpPr>
          <p:nvPr>
            <p:ph type="body" idx="1"/>
          </p:nvPr>
        </p:nvSpPr>
        <p:spPr>
          <a:xfrm>
            <a:off x="676656" y="2029968"/>
            <a:ext cx="10823532" cy="4139057"/>
          </a:xfrm>
          <a:prstGeom prst="rect">
            <a:avLst/>
          </a:prstGeom>
        </p:spPr>
        <p:txBody>
          <a:bodyPr vert="horz" lIns="18288"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headline</a:t>
            </a:r>
          </a:p>
          <a:p>
            <a:pPr lvl="5"/>
            <a:r>
              <a:rPr lang="en-US" dirty="0"/>
              <a:t>Sixth level: subhead</a:t>
            </a:r>
          </a:p>
          <a:p>
            <a:pPr lvl="6"/>
            <a:r>
              <a:rPr lang="en-US" dirty="0"/>
              <a:t>Seventh level: body copy</a:t>
            </a:r>
          </a:p>
          <a:p>
            <a:pPr lvl="7"/>
            <a:r>
              <a:rPr lang="en-US" dirty="0"/>
              <a:t>Eighth level</a:t>
            </a:r>
          </a:p>
          <a:p>
            <a:pPr lvl="8"/>
            <a:r>
              <a:rPr lang="en-US" dirty="0"/>
              <a:t>Ninth level</a:t>
            </a:r>
          </a:p>
        </p:txBody>
      </p:sp>
      <p:sp>
        <p:nvSpPr>
          <p:cNvPr id="8" name="Slide Number Placeholder 5"/>
          <p:cNvSpPr>
            <a:spLocks noGrp="1"/>
          </p:cNvSpPr>
          <p:nvPr>
            <p:ph type="sldNum" sz="quarter" idx="4"/>
          </p:nvPr>
        </p:nvSpPr>
        <p:spPr>
          <a:xfrm>
            <a:off x="8427175" y="6356350"/>
            <a:ext cx="3073013" cy="365125"/>
          </a:xfrm>
          <a:prstGeom prst="rect">
            <a:avLst/>
          </a:prstGeom>
        </p:spPr>
        <p:txBody>
          <a:bodyPr/>
          <a:lstStyle>
            <a:lvl1pPr marL="0" algn="r" defTabSz="914400" rtl="0" eaLnBrk="1" latinLnBrk="0" hangingPunct="1">
              <a:defRPr lang="en-US" sz="1000" kern="1200" spc="0" smtClean="0">
                <a:solidFill>
                  <a:schemeClr val="accent5"/>
                </a:solidFill>
                <a:latin typeface="+mn-lt"/>
                <a:ea typeface="+mn-ea"/>
                <a:cs typeface="+mn-cs"/>
              </a:defRPr>
            </a:lvl1pPr>
          </a:lstStyle>
          <a:p>
            <a:fld id="{D2FF679A-4A69-40EE-9D77-372DD4685E4D}" type="slidenum">
              <a:rPr>
                <a:solidFill>
                  <a:srgbClr val="D0D2D2"/>
                </a:solidFill>
              </a:rPr>
              <a:pPr/>
              <a:t>‹#›</a:t>
            </a:fld>
            <a:endParaRPr>
              <a:solidFill>
                <a:srgbClr val="D0D2D2"/>
              </a:solidFill>
            </a:endParaRPr>
          </a:p>
        </p:txBody>
      </p:sp>
    </p:spTree>
    <p:extLst>
      <p:ext uri="{BB962C8B-B14F-4D97-AF65-F5344CB8AC3E}">
        <p14:creationId xmlns:p14="http://schemas.microsoft.com/office/powerpoint/2010/main" val="4236089772"/>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lang="en-US" sz="4800" b="0" kern="1200" cap="all" spc="0" baseline="0" dirty="0">
          <a:solidFill>
            <a:schemeClr val="tx1"/>
          </a:solidFill>
          <a:latin typeface="+mj-lt"/>
          <a:ea typeface="+mj-ea"/>
          <a:cs typeface="+mj-cs"/>
        </a:defRPr>
      </a:lvl1pPr>
    </p:titleStyle>
    <p:bodyStyle>
      <a:lvl1pPr marL="342900" indent="-342900" algn="l" defTabSz="914400" rtl="0" eaLnBrk="1" latinLnBrk="0" hangingPunct="1">
        <a:lnSpc>
          <a:spcPct val="95000"/>
        </a:lnSpc>
        <a:spcBef>
          <a:spcPts val="1400"/>
        </a:spcBef>
        <a:buClr>
          <a:schemeClr val="accent2"/>
        </a:buClr>
        <a:buFont typeface="Arial" panose="020B0604020202020204" pitchFamily="34" charset="0"/>
        <a:buChar char="•"/>
        <a:tabLst/>
        <a:defRPr sz="1800" kern="1200" spc="0">
          <a:solidFill>
            <a:schemeClr val="accent6"/>
          </a:solidFill>
          <a:latin typeface="+mn-lt"/>
          <a:ea typeface="+mn-ea"/>
          <a:cs typeface="+mn-cs"/>
        </a:defRPr>
      </a:lvl1pPr>
      <a:lvl2pPr marL="230188" indent="-230188" algn="l" defTabSz="914400" rtl="0" eaLnBrk="1" latinLnBrk="0" hangingPunct="1">
        <a:lnSpc>
          <a:spcPct val="90000"/>
        </a:lnSpc>
        <a:spcBef>
          <a:spcPts val="600"/>
        </a:spcBef>
        <a:spcAft>
          <a:spcPts val="200"/>
        </a:spcAft>
        <a:buClr>
          <a:schemeClr val="accent2"/>
        </a:buClr>
        <a:buFont typeface="Arial" panose="020B0604020202020204" pitchFamily="34" charset="0"/>
        <a:buChar char="•"/>
        <a:tabLst/>
        <a:defRPr sz="1600" kern="1200" spc="0">
          <a:solidFill>
            <a:schemeClr val="accent6"/>
          </a:solidFill>
          <a:latin typeface="+mn-lt"/>
          <a:ea typeface="+mn-ea"/>
          <a:cs typeface="+mn-cs"/>
        </a:defRPr>
      </a:lvl2pPr>
      <a:lvl3pPr marL="460375" indent="-230188" algn="l" defTabSz="914400" rtl="0" eaLnBrk="1" latinLnBrk="0" hangingPunct="1">
        <a:lnSpc>
          <a:spcPct val="85000"/>
        </a:lnSpc>
        <a:spcBef>
          <a:spcPts val="600"/>
        </a:spcBef>
        <a:spcAft>
          <a:spcPts val="200"/>
        </a:spcAft>
        <a:buClr>
          <a:schemeClr val="accent2"/>
        </a:buClr>
        <a:buFont typeface="Arial" panose="020B0604020202020204" pitchFamily="34" charset="0"/>
        <a:buChar char="•"/>
        <a:tabLst/>
        <a:defRPr sz="1400" kern="1200" spc="0">
          <a:solidFill>
            <a:schemeClr val="accent6"/>
          </a:solidFill>
          <a:latin typeface="+mn-lt"/>
          <a:ea typeface="+mn-ea"/>
          <a:cs typeface="+mn-cs"/>
        </a:defRPr>
      </a:lvl3pPr>
      <a:lvl4pPr marL="684213" indent="-223838" algn="l" defTabSz="914400" rtl="0" eaLnBrk="1" latinLnBrk="0" hangingPunct="1">
        <a:lnSpc>
          <a:spcPct val="90000"/>
        </a:lnSpc>
        <a:spcBef>
          <a:spcPts val="600"/>
        </a:spcBef>
        <a:spcAft>
          <a:spcPts val="200"/>
        </a:spcAft>
        <a:buClr>
          <a:schemeClr val="accent2"/>
        </a:buClr>
        <a:buFont typeface="Arial" panose="020B0604020202020204" pitchFamily="34" charset="0"/>
        <a:buChar char="•"/>
        <a:tabLst/>
        <a:defRPr sz="1200" kern="1200" spc="0">
          <a:solidFill>
            <a:schemeClr val="accent6"/>
          </a:solidFill>
          <a:latin typeface="+mn-lt"/>
          <a:ea typeface="+mn-ea"/>
          <a:cs typeface="+mn-cs"/>
        </a:defRPr>
      </a:lvl4pPr>
      <a:lvl5pPr marL="342900" indent="-342900" algn="l" defTabSz="914400" rtl="0" eaLnBrk="1" latinLnBrk="0" hangingPunct="1">
        <a:lnSpc>
          <a:spcPct val="90000"/>
        </a:lnSpc>
        <a:spcBef>
          <a:spcPts val="1400"/>
        </a:spcBef>
        <a:spcAft>
          <a:spcPts val="200"/>
        </a:spcAft>
        <a:buClr>
          <a:schemeClr val="accent2"/>
        </a:buClr>
        <a:buFont typeface="Arial" panose="020B0604020202020204" pitchFamily="34" charset="0"/>
        <a:buChar char="•"/>
        <a:tabLst/>
        <a:defRPr sz="1800" b="0" kern="100" cap="all" spc="0" baseline="0">
          <a:solidFill>
            <a:schemeClr val="accent2"/>
          </a:solidFill>
          <a:latin typeface="+mn-lt"/>
          <a:ea typeface="+mn-ea"/>
          <a:cs typeface="+mn-cs"/>
        </a:defRPr>
      </a:lvl5pPr>
      <a:lvl6pPr marL="285750" indent="-285750" algn="l" defTabSz="914400" rtl="0" eaLnBrk="1" latinLnBrk="0" hangingPunct="1">
        <a:lnSpc>
          <a:spcPct val="95000"/>
        </a:lnSpc>
        <a:spcBef>
          <a:spcPts val="200"/>
        </a:spcBef>
        <a:spcAft>
          <a:spcPts val="600"/>
        </a:spcAft>
        <a:buClr>
          <a:schemeClr val="accent2"/>
        </a:buClr>
        <a:buFont typeface="Arial" panose="020B0604020202020204" pitchFamily="34" charset="0"/>
        <a:buChar char="•"/>
        <a:tabLst/>
        <a:defRPr sz="1600" kern="1200" spc="0">
          <a:solidFill>
            <a:schemeClr val="accent6"/>
          </a:solidFill>
          <a:latin typeface="+mn-lt"/>
          <a:ea typeface="+mn-ea"/>
          <a:cs typeface="+mn-cs"/>
        </a:defRPr>
      </a:lvl6pPr>
      <a:lvl7pPr marL="285750" indent="-285750" algn="l" defTabSz="914400" rtl="0" eaLnBrk="1" latinLnBrk="0" hangingPunct="1">
        <a:lnSpc>
          <a:spcPct val="115000"/>
        </a:lnSpc>
        <a:spcBef>
          <a:spcPts val="0"/>
        </a:spcBef>
        <a:spcAft>
          <a:spcPts val="600"/>
        </a:spcAft>
        <a:buClr>
          <a:schemeClr val="accent2"/>
        </a:buClr>
        <a:buFont typeface="Arial" panose="020B0604020202020204" pitchFamily="34" charset="0"/>
        <a:buChar char="•"/>
        <a:tabLst/>
        <a:defRPr sz="1200" kern="100" spc="0" baseline="0">
          <a:solidFill>
            <a:schemeClr val="accent2"/>
          </a:solidFill>
          <a:latin typeface="+mn-lt"/>
          <a:ea typeface="+mn-ea"/>
          <a:cs typeface="+mn-cs"/>
        </a:defRPr>
      </a:lvl7pPr>
      <a:lvl8pPr marL="171450" indent="-171450" algn="l" defTabSz="914400" rtl="0" eaLnBrk="1" latinLnBrk="0" hangingPunct="1">
        <a:lnSpc>
          <a:spcPct val="85000"/>
        </a:lnSpc>
        <a:spcBef>
          <a:spcPts val="0"/>
        </a:spcBef>
        <a:spcAft>
          <a:spcPts val="600"/>
        </a:spcAft>
        <a:buClr>
          <a:schemeClr val="accent2"/>
        </a:buClr>
        <a:buFont typeface="Arial" panose="020B0604020202020204" pitchFamily="34" charset="0"/>
        <a:buChar char="•"/>
        <a:tabLst/>
        <a:defRPr sz="1200" kern="1200" spc="0">
          <a:solidFill>
            <a:schemeClr val="accent2"/>
          </a:solidFill>
          <a:latin typeface="+mn-lt"/>
          <a:ea typeface="+mn-ea"/>
          <a:cs typeface="+mn-cs"/>
        </a:defRPr>
      </a:lvl8pPr>
      <a:lvl9pPr marL="342900" indent="-171450" algn="l" defTabSz="914400" rtl="0" eaLnBrk="1" latinLnBrk="0" hangingPunct="1">
        <a:lnSpc>
          <a:spcPct val="85000"/>
        </a:lnSpc>
        <a:spcBef>
          <a:spcPts val="0"/>
        </a:spcBef>
        <a:spcAft>
          <a:spcPts val="400"/>
        </a:spcAft>
        <a:buClr>
          <a:schemeClr val="accent2"/>
        </a:buClr>
        <a:buFont typeface="Arial" panose="020B0604020202020204" pitchFamily="34" charset="0"/>
        <a:buChar char="•"/>
        <a:tabLst/>
        <a:defRPr sz="1200" kern="1200" spc="0">
          <a:solidFill>
            <a:schemeClr val="accent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26">
          <p15:clr>
            <a:srgbClr val="F26B43"/>
          </p15:clr>
        </p15:guide>
        <p15:guide id="4" pos="7247">
          <p15:clr>
            <a:srgbClr val="F26B43"/>
          </p15:clr>
        </p15:guide>
        <p15:guide id="5" orient="horz" pos="434">
          <p15:clr>
            <a:srgbClr val="F26B43"/>
          </p15:clr>
        </p15:guide>
        <p15:guide id="6" orient="horz" pos="3886">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3"/>
            </p:custDataLst>
            <p:extLst>
              <p:ext uri="{D42A27DB-BD31-4B8C-83A1-F6EECF244321}">
                <p14:modId xmlns:p14="http://schemas.microsoft.com/office/powerpoint/2010/main" val="288197182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278" name="think-cell Slide" r:id="rId6" imgW="508" imgH="508" progId="TCLayout.ActiveDocument.1">
                  <p:embed/>
                </p:oleObj>
              </mc:Choice>
              <mc:Fallback>
                <p:oleObj name="think-cell Slide" r:id="rId6" imgW="508" imgH="508" progId="TCLayout.ActiveDocument.1">
                  <p:embed/>
                  <p:pic>
                    <p:nvPicPr>
                      <p:cNvPr id="5" name="Object 4" hidden="1"/>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3" name="Picture 2"/>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p:cNvPicPr>
            <a:picLocks noChangeAspect="1"/>
          </p:cNvPicPr>
          <p:nvPr userDrawn="1">
            <p:custDataLst>
              <p:tags r:id="rId4"/>
            </p:custDataLst>
          </p:nvPr>
        </p:nvPicPr>
        <p:blipFill>
          <a:blip r:embed="rId8"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54775" y="529117"/>
            <a:ext cx="10852015" cy="583321"/>
          </a:xfrm>
          <a:prstGeom prst="rect">
            <a:avLst/>
          </a:prstGeom>
        </p:spPr>
        <p:txBody>
          <a:bodyPr vert="horz" lIns="0" tIns="0" rIns="0" bIns="0" rtlCol="0" anchor="b">
            <a:noAutofit/>
          </a:bodyPr>
          <a:lstStyle/>
          <a:p>
            <a:r>
              <a:rPr lang="en-US" dirty="0"/>
              <a:t>CLICK TO EDIT MASTER TITLE STYLE</a:t>
            </a:r>
          </a:p>
        </p:txBody>
      </p:sp>
      <p:sp>
        <p:nvSpPr>
          <p:cNvPr id="420" name="Text Placeholder 419"/>
          <p:cNvSpPr>
            <a:spLocks noGrp="1"/>
          </p:cNvSpPr>
          <p:nvPr>
            <p:ph type="body" idx="1"/>
          </p:nvPr>
        </p:nvSpPr>
        <p:spPr>
          <a:xfrm>
            <a:off x="676656" y="2029968"/>
            <a:ext cx="10823532" cy="4139057"/>
          </a:xfrm>
          <a:prstGeom prst="rect">
            <a:avLst/>
          </a:prstGeom>
        </p:spPr>
        <p:txBody>
          <a:bodyPr vert="horz" lIns="18288"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headline</a:t>
            </a:r>
          </a:p>
          <a:p>
            <a:pPr lvl="5"/>
            <a:r>
              <a:rPr lang="en-US" dirty="0"/>
              <a:t>Sixth level: subhead</a:t>
            </a:r>
          </a:p>
          <a:p>
            <a:pPr lvl="6"/>
            <a:r>
              <a:rPr lang="en-US" dirty="0"/>
              <a:t>Seventh level: body copy</a:t>
            </a:r>
          </a:p>
          <a:p>
            <a:pPr lvl="7"/>
            <a:r>
              <a:rPr lang="en-US" dirty="0"/>
              <a:t>Eighth level</a:t>
            </a:r>
          </a:p>
          <a:p>
            <a:pPr lvl="8"/>
            <a:r>
              <a:rPr lang="en-US" dirty="0"/>
              <a:t>Ninth level</a:t>
            </a:r>
          </a:p>
        </p:txBody>
      </p:sp>
      <p:sp>
        <p:nvSpPr>
          <p:cNvPr id="8" name="Slide Number Placeholder 5"/>
          <p:cNvSpPr>
            <a:spLocks noGrp="1"/>
          </p:cNvSpPr>
          <p:nvPr>
            <p:ph type="sldNum" sz="quarter" idx="4"/>
          </p:nvPr>
        </p:nvSpPr>
        <p:spPr>
          <a:xfrm>
            <a:off x="8427175" y="6356350"/>
            <a:ext cx="3073013" cy="365125"/>
          </a:xfrm>
          <a:prstGeom prst="rect">
            <a:avLst/>
          </a:prstGeom>
        </p:spPr>
        <p:txBody>
          <a:bodyPr/>
          <a:lstStyle>
            <a:lvl1pPr marL="0" algn="r" defTabSz="914400" rtl="0" eaLnBrk="1" latinLnBrk="0" hangingPunct="1">
              <a:defRPr lang="en-US" sz="1000" kern="1200" spc="0" smtClean="0">
                <a:solidFill>
                  <a:schemeClr val="accent5"/>
                </a:solidFill>
                <a:latin typeface="+mn-lt"/>
                <a:ea typeface="+mn-ea"/>
                <a:cs typeface="+mn-cs"/>
              </a:defRPr>
            </a:lvl1pPr>
          </a:lstStyle>
          <a:p>
            <a:fld id="{D2FF679A-4A69-40EE-9D77-372DD4685E4D}" type="slidenum">
              <a:rPr>
                <a:solidFill>
                  <a:srgbClr val="D0D2D2"/>
                </a:solidFill>
              </a:rPr>
              <a:pPr/>
              <a:t>‹#›</a:t>
            </a:fld>
            <a:endParaRPr>
              <a:solidFill>
                <a:srgbClr val="D0D2D2"/>
              </a:solidFill>
            </a:endParaRPr>
          </a:p>
        </p:txBody>
      </p:sp>
    </p:spTree>
    <p:extLst>
      <p:ext uri="{BB962C8B-B14F-4D97-AF65-F5344CB8AC3E}">
        <p14:creationId xmlns:p14="http://schemas.microsoft.com/office/powerpoint/2010/main" val="1078856009"/>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lang="en-US" sz="4800" b="0" kern="1200" cap="all" spc="0" baseline="0" dirty="0">
          <a:solidFill>
            <a:schemeClr val="tx1"/>
          </a:solidFill>
          <a:latin typeface="+mj-lt"/>
          <a:ea typeface="+mj-ea"/>
          <a:cs typeface="+mj-cs"/>
        </a:defRPr>
      </a:lvl1pPr>
    </p:titleStyle>
    <p:bodyStyle>
      <a:lvl1pPr marL="342900" indent="-342900" algn="l" defTabSz="914400" rtl="0" eaLnBrk="1" latinLnBrk="0" hangingPunct="1">
        <a:lnSpc>
          <a:spcPct val="95000"/>
        </a:lnSpc>
        <a:spcBef>
          <a:spcPts val="1400"/>
        </a:spcBef>
        <a:buClr>
          <a:schemeClr val="accent2"/>
        </a:buClr>
        <a:buFont typeface="Arial" panose="020B0604020202020204" pitchFamily="34" charset="0"/>
        <a:buChar char="•"/>
        <a:tabLst/>
        <a:defRPr sz="1800" kern="1200" spc="0">
          <a:solidFill>
            <a:schemeClr val="accent6"/>
          </a:solidFill>
          <a:latin typeface="+mn-lt"/>
          <a:ea typeface="+mn-ea"/>
          <a:cs typeface="+mn-cs"/>
        </a:defRPr>
      </a:lvl1pPr>
      <a:lvl2pPr marL="230188" indent="-230188" algn="l" defTabSz="914400" rtl="0" eaLnBrk="1" latinLnBrk="0" hangingPunct="1">
        <a:lnSpc>
          <a:spcPct val="90000"/>
        </a:lnSpc>
        <a:spcBef>
          <a:spcPts val="600"/>
        </a:spcBef>
        <a:spcAft>
          <a:spcPts val="200"/>
        </a:spcAft>
        <a:buClr>
          <a:schemeClr val="accent2"/>
        </a:buClr>
        <a:buFont typeface="Arial" panose="020B0604020202020204" pitchFamily="34" charset="0"/>
        <a:buChar char="•"/>
        <a:tabLst/>
        <a:defRPr sz="1600" kern="1200" spc="0">
          <a:solidFill>
            <a:schemeClr val="accent6"/>
          </a:solidFill>
          <a:latin typeface="+mn-lt"/>
          <a:ea typeface="+mn-ea"/>
          <a:cs typeface="+mn-cs"/>
        </a:defRPr>
      </a:lvl2pPr>
      <a:lvl3pPr marL="460375" indent="-230188" algn="l" defTabSz="914400" rtl="0" eaLnBrk="1" latinLnBrk="0" hangingPunct="1">
        <a:lnSpc>
          <a:spcPct val="85000"/>
        </a:lnSpc>
        <a:spcBef>
          <a:spcPts val="600"/>
        </a:spcBef>
        <a:spcAft>
          <a:spcPts val="200"/>
        </a:spcAft>
        <a:buClr>
          <a:schemeClr val="accent2"/>
        </a:buClr>
        <a:buFont typeface="Arial" panose="020B0604020202020204" pitchFamily="34" charset="0"/>
        <a:buChar char="•"/>
        <a:tabLst/>
        <a:defRPr sz="1400" kern="1200" spc="0">
          <a:solidFill>
            <a:schemeClr val="accent6"/>
          </a:solidFill>
          <a:latin typeface="+mn-lt"/>
          <a:ea typeface="+mn-ea"/>
          <a:cs typeface="+mn-cs"/>
        </a:defRPr>
      </a:lvl3pPr>
      <a:lvl4pPr marL="684213" indent="-223838" algn="l" defTabSz="914400" rtl="0" eaLnBrk="1" latinLnBrk="0" hangingPunct="1">
        <a:lnSpc>
          <a:spcPct val="90000"/>
        </a:lnSpc>
        <a:spcBef>
          <a:spcPts val="600"/>
        </a:spcBef>
        <a:spcAft>
          <a:spcPts val="200"/>
        </a:spcAft>
        <a:buClr>
          <a:schemeClr val="accent2"/>
        </a:buClr>
        <a:buFont typeface="Arial" panose="020B0604020202020204" pitchFamily="34" charset="0"/>
        <a:buChar char="•"/>
        <a:tabLst/>
        <a:defRPr sz="1200" kern="1200" spc="0">
          <a:solidFill>
            <a:schemeClr val="accent6"/>
          </a:solidFill>
          <a:latin typeface="+mn-lt"/>
          <a:ea typeface="+mn-ea"/>
          <a:cs typeface="+mn-cs"/>
        </a:defRPr>
      </a:lvl4pPr>
      <a:lvl5pPr marL="342900" indent="-342900" algn="l" defTabSz="914400" rtl="0" eaLnBrk="1" latinLnBrk="0" hangingPunct="1">
        <a:lnSpc>
          <a:spcPct val="90000"/>
        </a:lnSpc>
        <a:spcBef>
          <a:spcPts val="1400"/>
        </a:spcBef>
        <a:spcAft>
          <a:spcPts val="200"/>
        </a:spcAft>
        <a:buClr>
          <a:schemeClr val="accent2"/>
        </a:buClr>
        <a:buFont typeface="Arial" panose="020B0604020202020204" pitchFamily="34" charset="0"/>
        <a:buChar char="•"/>
        <a:tabLst/>
        <a:defRPr sz="1800" b="0" kern="100" cap="all" spc="0" baseline="0">
          <a:solidFill>
            <a:schemeClr val="accent2"/>
          </a:solidFill>
          <a:latin typeface="+mn-lt"/>
          <a:ea typeface="+mn-ea"/>
          <a:cs typeface="+mn-cs"/>
        </a:defRPr>
      </a:lvl5pPr>
      <a:lvl6pPr marL="285750" indent="-285750" algn="l" defTabSz="914400" rtl="0" eaLnBrk="1" latinLnBrk="0" hangingPunct="1">
        <a:lnSpc>
          <a:spcPct val="95000"/>
        </a:lnSpc>
        <a:spcBef>
          <a:spcPts val="200"/>
        </a:spcBef>
        <a:spcAft>
          <a:spcPts val="600"/>
        </a:spcAft>
        <a:buClr>
          <a:schemeClr val="accent2"/>
        </a:buClr>
        <a:buFont typeface="Arial" panose="020B0604020202020204" pitchFamily="34" charset="0"/>
        <a:buChar char="•"/>
        <a:tabLst/>
        <a:defRPr sz="1600" kern="1200" spc="0">
          <a:solidFill>
            <a:schemeClr val="accent6"/>
          </a:solidFill>
          <a:latin typeface="+mn-lt"/>
          <a:ea typeface="+mn-ea"/>
          <a:cs typeface="+mn-cs"/>
        </a:defRPr>
      </a:lvl6pPr>
      <a:lvl7pPr marL="285750" indent="-285750" algn="l" defTabSz="914400" rtl="0" eaLnBrk="1" latinLnBrk="0" hangingPunct="1">
        <a:lnSpc>
          <a:spcPct val="115000"/>
        </a:lnSpc>
        <a:spcBef>
          <a:spcPts val="0"/>
        </a:spcBef>
        <a:spcAft>
          <a:spcPts val="600"/>
        </a:spcAft>
        <a:buClr>
          <a:schemeClr val="accent2"/>
        </a:buClr>
        <a:buFont typeface="Arial" panose="020B0604020202020204" pitchFamily="34" charset="0"/>
        <a:buChar char="•"/>
        <a:tabLst/>
        <a:defRPr sz="1200" kern="100" spc="0" baseline="0">
          <a:solidFill>
            <a:schemeClr val="accent2"/>
          </a:solidFill>
          <a:latin typeface="+mn-lt"/>
          <a:ea typeface="+mn-ea"/>
          <a:cs typeface="+mn-cs"/>
        </a:defRPr>
      </a:lvl7pPr>
      <a:lvl8pPr marL="171450" indent="-171450" algn="l" defTabSz="914400" rtl="0" eaLnBrk="1" latinLnBrk="0" hangingPunct="1">
        <a:lnSpc>
          <a:spcPct val="85000"/>
        </a:lnSpc>
        <a:spcBef>
          <a:spcPts val="0"/>
        </a:spcBef>
        <a:spcAft>
          <a:spcPts val="600"/>
        </a:spcAft>
        <a:buClr>
          <a:schemeClr val="accent2"/>
        </a:buClr>
        <a:buFont typeface="Arial" panose="020B0604020202020204" pitchFamily="34" charset="0"/>
        <a:buChar char="•"/>
        <a:tabLst/>
        <a:defRPr sz="1200" kern="1200" spc="0">
          <a:solidFill>
            <a:schemeClr val="accent2"/>
          </a:solidFill>
          <a:latin typeface="+mn-lt"/>
          <a:ea typeface="+mn-ea"/>
          <a:cs typeface="+mn-cs"/>
        </a:defRPr>
      </a:lvl8pPr>
      <a:lvl9pPr marL="342900" indent="-171450" algn="l" defTabSz="914400" rtl="0" eaLnBrk="1" latinLnBrk="0" hangingPunct="1">
        <a:lnSpc>
          <a:spcPct val="85000"/>
        </a:lnSpc>
        <a:spcBef>
          <a:spcPts val="0"/>
        </a:spcBef>
        <a:spcAft>
          <a:spcPts val="400"/>
        </a:spcAft>
        <a:buClr>
          <a:schemeClr val="accent2"/>
        </a:buClr>
        <a:buFont typeface="Arial" panose="020B0604020202020204" pitchFamily="34" charset="0"/>
        <a:buChar char="•"/>
        <a:tabLst/>
        <a:defRPr sz="1200" kern="1200" spc="0">
          <a:solidFill>
            <a:schemeClr val="accent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26">
          <p15:clr>
            <a:srgbClr val="F26B43"/>
          </p15:clr>
        </p15:guide>
        <p15:guide id="4" pos="7247">
          <p15:clr>
            <a:srgbClr val="F26B43"/>
          </p15:clr>
        </p15:guide>
        <p15:guide id="5" orient="horz" pos="434">
          <p15:clr>
            <a:srgbClr val="F26B43"/>
          </p15:clr>
        </p15:guide>
        <p15:guide id="6" orient="horz" pos="3886">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3"/>
            </p:custDataLst>
            <p:extLst>
              <p:ext uri="{D42A27DB-BD31-4B8C-83A1-F6EECF244321}">
                <p14:modId xmlns:p14="http://schemas.microsoft.com/office/powerpoint/2010/main" val="353271897"/>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302" name="think-cell Slide" r:id="rId6" imgW="508" imgH="508" progId="TCLayout.ActiveDocument.1">
                  <p:embed/>
                </p:oleObj>
              </mc:Choice>
              <mc:Fallback>
                <p:oleObj name="think-cell Slide" r:id="rId6" imgW="508" imgH="508" progId="TCLayout.ActiveDocument.1">
                  <p:embed/>
                  <p:pic>
                    <p:nvPicPr>
                      <p:cNvPr id="5" name="Object 4" hidden="1"/>
                      <p:cNvPicPr/>
                      <p:nvPr/>
                    </p:nvPicPr>
                    <p:blipFill>
                      <a:blip r:embed="rId7"/>
                      <a:stretch>
                        <a:fillRect/>
                      </a:stretch>
                    </p:blipFill>
                    <p:spPr>
                      <a:xfrm>
                        <a:off x="1588" y="1588"/>
                        <a:ext cx="1587" cy="1587"/>
                      </a:xfrm>
                      <a:prstGeom prst="rect">
                        <a:avLst/>
                      </a:prstGeom>
                    </p:spPr>
                  </p:pic>
                </p:oleObj>
              </mc:Fallback>
            </mc:AlternateContent>
          </a:graphicData>
        </a:graphic>
      </p:graphicFrame>
      <p:pic>
        <p:nvPicPr>
          <p:cNvPr id="3" name="Picture 2"/>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p:cNvPicPr>
            <a:picLocks noChangeAspect="1"/>
          </p:cNvPicPr>
          <p:nvPr userDrawn="1">
            <p:custDataLst>
              <p:tags r:id="rId4"/>
            </p:custDataLst>
          </p:nvPr>
        </p:nvPicPr>
        <p:blipFill>
          <a:blip r:embed="rId8"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54775" y="529117"/>
            <a:ext cx="10852015" cy="583321"/>
          </a:xfrm>
          <a:prstGeom prst="rect">
            <a:avLst/>
          </a:prstGeom>
        </p:spPr>
        <p:txBody>
          <a:bodyPr vert="horz" lIns="0" tIns="0" rIns="0" bIns="0" rtlCol="0" anchor="b">
            <a:noAutofit/>
          </a:bodyPr>
          <a:lstStyle/>
          <a:p>
            <a:r>
              <a:rPr lang="en-US" dirty="0"/>
              <a:t>CLICK TO EDIT MASTER TITLE STYLE</a:t>
            </a:r>
          </a:p>
        </p:txBody>
      </p:sp>
      <p:sp>
        <p:nvSpPr>
          <p:cNvPr id="420" name="Text Placeholder 419"/>
          <p:cNvSpPr>
            <a:spLocks noGrp="1"/>
          </p:cNvSpPr>
          <p:nvPr>
            <p:ph type="body" idx="1"/>
          </p:nvPr>
        </p:nvSpPr>
        <p:spPr>
          <a:xfrm>
            <a:off x="676656" y="2029968"/>
            <a:ext cx="10823532" cy="4139057"/>
          </a:xfrm>
          <a:prstGeom prst="rect">
            <a:avLst/>
          </a:prstGeom>
        </p:spPr>
        <p:txBody>
          <a:bodyPr vert="horz" lIns="18288"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headline</a:t>
            </a:r>
          </a:p>
          <a:p>
            <a:pPr lvl="5"/>
            <a:r>
              <a:rPr lang="en-US" dirty="0"/>
              <a:t>Sixth level: subhead</a:t>
            </a:r>
          </a:p>
          <a:p>
            <a:pPr lvl="6"/>
            <a:r>
              <a:rPr lang="en-US" dirty="0"/>
              <a:t>Seventh level: body copy</a:t>
            </a:r>
          </a:p>
          <a:p>
            <a:pPr lvl="7"/>
            <a:r>
              <a:rPr lang="en-US" dirty="0"/>
              <a:t>Eighth level</a:t>
            </a:r>
          </a:p>
          <a:p>
            <a:pPr lvl="8"/>
            <a:r>
              <a:rPr lang="en-US" dirty="0"/>
              <a:t>Ninth level</a:t>
            </a:r>
          </a:p>
        </p:txBody>
      </p:sp>
      <p:sp>
        <p:nvSpPr>
          <p:cNvPr id="8" name="Slide Number Placeholder 5"/>
          <p:cNvSpPr>
            <a:spLocks noGrp="1"/>
          </p:cNvSpPr>
          <p:nvPr>
            <p:ph type="sldNum" sz="quarter" idx="4"/>
          </p:nvPr>
        </p:nvSpPr>
        <p:spPr>
          <a:xfrm>
            <a:off x="8427175" y="6356350"/>
            <a:ext cx="3073013" cy="365125"/>
          </a:xfrm>
          <a:prstGeom prst="rect">
            <a:avLst/>
          </a:prstGeom>
        </p:spPr>
        <p:txBody>
          <a:bodyPr/>
          <a:lstStyle>
            <a:lvl1pPr marL="0" algn="r" defTabSz="914400" rtl="0" eaLnBrk="1" latinLnBrk="0" hangingPunct="1">
              <a:defRPr lang="en-US" sz="1000" kern="1200" spc="0" smtClean="0">
                <a:solidFill>
                  <a:schemeClr val="accent5"/>
                </a:solidFill>
                <a:latin typeface="+mn-lt"/>
                <a:ea typeface="+mn-ea"/>
                <a:cs typeface="+mn-cs"/>
              </a:defRPr>
            </a:lvl1pPr>
          </a:lstStyle>
          <a:p>
            <a:fld id="{D2FF679A-4A69-40EE-9D77-372DD4685E4D}" type="slidenum">
              <a:rPr>
                <a:solidFill>
                  <a:srgbClr val="D0D2D2"/>
                </a:solidFill>
              </a:rPr>
              <a:pPr/>
              <a:t>‹#›</a:t>
            </a:fld>
            <a:endParaRPr>
              <a:solidFill>
                <a:srgbClr val="D0D2D2"/>
              </a:solidFill>
            </a:endParaRPr>
          </a:p>
        </p:txBody>
      </p:sp>
    </p:spTree>
    <p:extLst>
      <p:ext uri="{BB962C8B-B14F-4D97-AF65-F5344CB8AC3E}">
        <p14:creationId xmlns:p14="http://schemas.microsoft.com/office/powerpoint/2010/main" val="2507708751"/>
      </p:ext>
    </p:extLst>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lang="en-US" sz="4800" b="0" kern="1200" cap="all" spc="0" baseline="0" dirty="0">
          <a:solidFill>
            <a:schemeClr val="tx1"/>
          </a:solidFill>
          <a:latin typeface="+mj-lt"/>
          <a:ea typeface="+mj-ea"/>
          <a:cs typeface="+mj-cs"/>
        </a:defRPr>
      </a:lvl1pPr>
    </p:titleStyle>
    <p:bodyStyle>
      <a:lvl1pPr marL="342900" indent="-342900" algn="l" defTabSz="914400" rtl="0" eaLnBrk="1" latinLnBrk="0" hangingPunct="1">
        <a:lnSpc>
          <a:spcPct val="95000"/>
        </a:lnSpc>
        <a:spcBef>
          <a:spcPts val="1400"/>
        </a:spcBef>
        <a:buClr>
          <a:schemeClr val="accent2"/>
        </a:buClr>
        <a:buFont typeface="Arial" panose="020B0604020202020204" pitchFamily="34" charset="0"/>
        <a:buChar char="•"/>
        <a:tabLst/>
        <a:defRPr sz="1800" kern="1200" spc="0">
          <a:solidFill>
            <a:schemeClr val="accent6"/>
          </a:solidFill>
          <a:latin typeface="+mn-lt"/>
          <a:ea typeface="+mn-ea"/>
          <a:cs typeface="+mn-cs"/>
        </a:defRPr>
      </a:lvl1pPr>
      <a:lvl2pPr marL="230188" indent="-230188" algn="l" defTabSz="914400" rtl="0" eaLnBrk="1" latinLnBrk="0" hangingPunct="1">
        <a:lnSpc>
          <a:spcPct val="90000"/>
        </a:lnSpc>
        <a:spcBef>
          <a:spcPts val="600"/>
        </a:spcBef>
        <a:spcAft>
          <a:spcPts val="200"/>
        </a:spcAft>
        <a:buClr>
          <a:schemeClr val="accent2"/>
        </a:buClr>
        <a:buFont typeface="Arial" panose="020B0604020202020204" pitchFamily="34" charset="0"/>
        <a:buChar char="•"/>
        <a:tabLst/>
        <a:defRPr sz="1600" kern="1200" spc="0">
          <a:solidFill>
            <a:schemeClr val="accent6"/>
          </a:solidFill>
          <a:latin typeface="+mn-lt"/>
          <a:ea typeface="+mn-ea"/>
          <a:cs typeface="+mn-cs"/>
        </a:defRPr>
      </a:lvl2pPr>
      <a:lvl3pPr marL="460375" indent="-230188" algn="l" defTabSz="914400" rtl="0" eaLnBrk="1" latinLnBrk="0" hangingPunct="1">
        <a:lnSpc>
          <a:spcPct val="85000"/>
        </a:lnSpc>
        <a:spcBef>
          <a:spcPts val="600"/>
        </a:spcBef>
        <a:spcAft>
          <a:spcPts val="200"/>
        </a:spcAft>
        <a:buClr>
          <a:schemeClr val="accent2"/>
        </a:buClr>
        <a:buFont typeface="Arial" panose="020B0604020202020204" pitchFamily="34" charset="0"/>
        <a:buChar char="•"/>
        <a:tabLst/>
        <a:defRPr sz="1400" kern="1200" spc="0">
          <a:solidFill>
            <a:schemeClr val="accent6"/>
          </a:solidFill>
          <a:latin typeface="+mn-lt"/>
          <a:ea typeface="+mn-ea"/>
          <a:cs typeface="+mn-cs"/>
        </a:defRPr>
      </a:lvl3pPr>
      <a:lvl4pPr marL="684213" indent="-223838" algn="l" defTabSz="914400" rtl="0" eaLnBrk="1" latinLnBrk="0" hangingPunct="1">
        <a:lnSpc>
          <a:spcPct val="90000"/>
        </a:lnSpc>
        <a:spcBef>
          <a:spcPts val="600"/>
        </a:spcBef>
        <a:spcAft>
          <a:spcPts val="200"/>
        </a:spcAft>
        <a:buClr>
          <a:schemeClr val="accent2"/>
        </a:buClr>
        <a:buFont typeface="Arial" panose="020B0604020202020204" pitchFamily="34" charset="0"/>
        <a:buChar char="•"/>
        <a:tabLst/>
        <a:defRPr sz="1200" kern="1200" spc="0">
          <a:solidFill>
            <a:schemeClr val="accent6"/>
          </a:solidFill>
          <a:latin typeface="+mn-lt"/>
          <a:ea typeface="+mn-ea"/>
          <a:cs typeface="+mn-cs"/>
        </a:defRPr>
      </a:lvl4pPr>
      <a:lvl5pPr marL="342900" indent="-342900" algn="l" defTabSz="914400" rtl="0" eaLnBrk="1" latinLnBrk="0" hangingPunct="1">
        <a:lnSpc>
          <a:spcPct val="90000"/>
        </a:lnSpc>
        <a:spcBef>
          <a:spcPts val="1400"/>
        </a:spcBef>
        <a:spcAft>
          <a:spcPts val="200"/>
        </a:spcAft>
        <a:buClr>
          <a:schemeClr val="accent2"/>
        </a:buClr>
        <a:buFont typeface="Arial" panose="020B0604020202020204" pitchFamily="34" charset="0"/>
        <a:buChar char="•"/>
        <a:tabLst/>
        <a:defRPr sz="1800" b="0" kern="100" cap="all" spc="0" baseline="0">
          <a:solidFill>
            <a:schemeClr val="accent2"/>
          </a:solidFill>
          <a:latin typeface="+mn-lt"/>
          <a:ea typeface="+mn-ea"/>
          <a:cs typeface="+mn-cs"/>
        </a:defRPr>
      </a:lvl5pPr>
      <a:lvl6pPr marL="285750" indent="-285750" algn="l" defTabSz="914400" rtl="0" eaLnBrk="1" latinLnBrk="0" hangingPunct="1">
        <a:lnSpc>
          <a:spcPct val="95000"/>
        </a:lnSpc>
        <a:spcBef>
          <a:spcPts val="200"/>
        </a:spcBef>
        <a:spcAft>
          <a:spcPts val="600"/>
        </a:spcAft>
        <a:buClr>
          <a:schemeClr val="accent2"/>
        </a:buClr>
        <a:buFont typeface="Arial" panose="020B0604020202020204" pitchFamily="34" charset="0"/>
        <a:buChar char="•"/>
        <a:tabLst/>
        <a:defRPr sz="1600" kern="1200" spc="0">
          <a:solidFill>
            <a:schemeClr val="accent6"/>
          </a:solidFill>
          <a:latin typeface="+mn-lt"/>
          <a:ea typeface="+mn-ea"/>
          <a:cs typeface="+mn-cs"/>
        </a:defRPr>
      </a:lvl6pPr>
      <a:lvl7pPr marL="285750" indent="-285750" algn="l" defTabSz="914400" rtl="0" eaLnBrk="1" latinLnBrk="0" hangingPunct="1">
        <a:lnSpc>
          <a:spcPct val="115000"/>
        </a:lnSpc>
        <a:spcBef>
          <a:spcPts val="0"/>
        </a:spcBef>
        <a:spcAft>
          <a:spcPts val="600"/>
        </a:spcAft>
        <a:buClr>
          <a:schemeClr val="accent2"/>
        </a:buClr>
        <a:buFont typeface="Arial" panose="020B0604020202020204" pitchFamily="34" charset="0"/>
        <a:buChar char="•"/>
        <a:tabLst/>
        <a:defRPr sz="1200" kern="100" spc="0" baseline="0">
          <a:solidFill>
            <a:schemeClr val="accent2"/>
          </a:solidFill>
          <a:latin typeface="+mn-lt"/>
          <a:ea typeface="+mn-ea"/>
          <a:cs typeface="+mn-cs"/>
        </a:defRPr>
      </a:lvl7pPr>
      <a:lvl8pPr marL="171450" indent="-171450" algn="l" defTabSz="914400" rtl="0" eaLnBrk="1" latinLnBrk="0" hangingPunct="1">
        <a:lnSpc>
          <a:spcPct val="85000"/>
        </a:lnSpc>
        <a:spcBef>
          <a:spcPts val="0"/>
        </a:spcBef>
        <a:spcAft>
          <a:spcPts val="600"/>
        </a:spcAft>
        <a:buClr>
          <a:schemeClr val="accent2"/>
        </a:buClr>
        <a:buFont typeface="Arial" panose="020B0604020202020204" pitchFamily="34" charset="0"/>
        <a:buChar char="•"/>
        <a:tabLst/>
        <a:defRPr sz="1200" kern="1200" spc="0">
          <a:solidFill>
            <a:schemeClr val="accent2"/>
          </a:solidFill>
          <a:latin typeface="+mn-lt"/>
          <a:ea typeface="+mn-ea"/>
          <a:cs typeface="+mn-cs"/>
        </a:defRPr>
      </a:lvl8pPr>
      <a:lvl9pPr marL="342900" indent="-171450" algn="l" defTabSz="914400" rtl="0" eaLnBrk="1" latinLnBrk="0" hangingPunct="1">
        <a:lnSpc>
          <a:spcPct val="85000"/>
        </a:lnSpc>
        <a:spcBef>
          <a:spcPts val="0"/>
        </a:spcBef>
        <a:spcAft>
          <a:spcPts val="400"/>
        </a:spcAft>
        <a:buClr>
          <a:schemeClr val="accent2"/>
        </a:buClr>
        <a:buFont typeface="Arial" panose="020B0604020202020204" pitchFamily="34" charset="0"/>
        <a:buChar char="•"/>
        <a:tabLst/>
        <a:defRPr sz="1200" kern="1200" spc="0">
          <a:solidFill>
            <a:schemeClr val="accent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26">
          <p15:clr>
            <a:srgbClr val="F26B43"/>
          </p15:clr>
        </p15:guide>
        <p15:guide id="4" pos="7247">
          <p15:clr>
            <a:srgbClr val="F26B43"/>
          </p15:clr>
        </p15:guide>
        <p15:guide id="5" orient="horz" pos="434">
          <p15:clr>
            <a:srgbClr val="F26B43"/>
          </p15:clr>
        </p15:guide>
        <p15:guide id="6" orient="horz" pos="388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9.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19.xml"/><Relationship Id="rId5" Type="http://schemas.openxmlformats.org/officeDocument/2006/relationships/image" Target="../media/image45.jpeg"/><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20.xml"/><Relationship Id="rId4" Type="http://schemas.openxmlformats.org/officeDocument/2006/relationships/hyperlink" Target="https://www.huduser.gov/portal/sites/default/files/pdf/2020-AHAR-Part-1.pdf&#160;"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34.xml"/></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nhchc.org/wp-content/uploads/2019/08/homelessness-and-health.pdf" TargetMode="External"/><Relationship Id="rId2" Type="http://schemas.openxmlformats.org/officeDocument/2006/relationships/notesSlide" Target="../notesSlides/notesSlide31.xml"/><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3" Type="http://schemas.openxmlformats.org/officeDocument/2006/relationships/hyperlink" Target="https://doi.org/10.1001/jamainternmed.2019.6010" TargetMode="External"/><Relationship Id="rId2" Type="http://schemas.openxmlformats.org/officeDocument/2006/relationships/notesSlide" Target="../notesSlides/notesSlide32.xml"/><Relationship Id="rId1" Type="http://schemas.openxmlformats.org/officeDocument/2006/relationships/slideLayout" Target="../slideLayouts/slideLayout33.xml"/><Relationship Id="rId5" Type="http://schemas.openxmlformats.org/officeDocument/2006/relationships/hyperlink" Target="https://nationalhomeless.org/publication/view/discrimination-economic-profiling-2014/" TargetMode="External"/><Relationship Id="rId4" Type="http://schemas.openxmlformats.org/officeDocument/2006/relationships/hyperlink" Target="http://www.aha.org/housin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4.xml"/><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5.xml"/><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40.xml"/><Relationship Id="rId4" Type="http://schemas.openxmlformats.org/officeDocument/2006/relationships/image" Target="../media/image69.png"/></Relationships>
</file>

<file path=ppt/slides/_rels/slide51.xml.rels><?xml version="1.0" encoding="UTF-8" standalone="yes"?>
<Relationships xmlns="http://schemas.openxmlformats.org/package/2006/relationships"><Relationship Id="rId3" Type="http://schemas.openxmlformats.org/officeDocument/2006/relationships/hyperlink" Target="https://khn.org/news/why-hospitals-are-getting-into-the-housing-business/" TargetMode="External"/><Relationship Id="rId2" Type="http://schemas.openxmlformats.org/officeDocument/2006/relationships/hyperlink" Target="https://www.urban.org/sites/default/files/publication/100774/affordable_housing_investment_a_guide_for_nonprofit_hospitals_and_health_systems_1.pdf" TargetMode="External"/><Relationship Id="rId1" Type="http://schemas.openxmlformats.org/officeDocument/2006/relationships/slideLayout" Target="../slideLayouts/slideLayout41.xml"/></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37.xml"/></Relationships>
</file>

<file path=ppt/slides/_rels/slide5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8.xml"/><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1.xml"/></Relationships>
</file>

<file path=ppt/slides/_rels/slide5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9.xml"/><Relationship Id="rId1" Type="http://schemas.openxmlformats.org/officeDocument/2006/relationships/slideLayout" Target="../slideLayouts/slideLayout31.xml"/><Relationship Id="rId5" Type="http://schemas.openxmlformats.org/officeDocument/2006/relationships/image" Target="../media/image78.jpeg"/><Relationship Id="rId4" Type="http://schemas.openxmlformats.org/officeDocument/2006/relationships/image" Target="../media/image77.jpeg"/></Relationships>
</file>

<file path=ppt/slides/_rels/slide59.xml.rels><?xml version="1.0" encoding="UTF-8" standalone="yes"?>
<Relationships xmlns="http://schemas.openxmlformats.org/package/2006/relationships"><Relationship Id="rId8" Type="http://schemas.openxmlformats.org/officeDocument/2006/relationships/image" Target="../media/image83.jpg"/><Relationship Id="rId3" Type="http://schemas.openxmlformats.org/officeDocument/2006/relationships/image" Target="../media/image72.png"/><Relationship Id="rId7" Type="http://schemas.openxmlformats.org/officeDocument/2006/relationships/image" Target="../media/image82.png"/><Relationship Id="rId2" Type="http://schemas.openxmlformats.org/officeDocument/2006/relationships/hyperlink" Target="mailto:becca@nmshousing.org" TargetMode="External"/><Relationship Id="rId1" Type="http://schemas.openxmlformats.org/officeDocument/2006/relationships/slideLayout" Target="../slideLayouts/slideLayout3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9.png"/><Relationship Id="rId2" Type="http://schemas.openxmlformats.org/officeDocument/2006/relationships/notesSlide" Target="../notesSlides/notesSlide40.xml"/><Relationship Id="rId1" Type="http://schemas.openxmlformats.org/officeDocument/2006/relationships/slideLayout" Target="../slideLayouts/slideLayout2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6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2.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3.xml"/><Relationship Id="rId1" Type="http://schemas.openxmlformats.org/officeDocument/2006/relationships/slideLayout" Target="../slideLayouts/slideLayout26.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jpeg"/></Relationships>
</file>

<file path=ppt/slides/_rels/slide71.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101.jpeg"/><Relationship Id="rId7" Type="http://schemas.openxmlformats.org/officeDocument/2006/relationships/image" Target="../media/image99.png"/><Relationship Id="rId2" Type="http://schemas.openxmlformats.org/officeDocument/2006/relationships/notesSlide" Target="../notesSlides/notesSlide44.xml"/><Relationship Id="rId1" Type="http://schemas.openxmlformats.org/officeDocument/2006/relationships/slideLayout" Target="../slideLayouts/slideLayout28.xml"/><Relationship Id="rId6" Type="http://schemas.openxmlformats.org/officeDocument/2006/relationships/image" Target="../media/image102.jpeg"/><Relationship Id="rId5" Type="http://schemas.openxmlformats.org/officeDocument/2006/relationships/image" Target="../media/image98.jpeg"/><Relationship Id="rId4" Type="http://schemas.openxmlformats.org/officeDocument/2006/relationships/image" Target="../media/image97.jpeg"/><Relationship Id="rId9" Type="http://schemas.openxmlformats.org/officeDocument/2006/relationships/hyperlink" Target="https://www.surveymonkey.com/r/MIHousingCoalition" TargetMode="Externa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3.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jpeg"/><Relationship Id="rId1" Type="http://schemas.openxmlformats.org/officeDocument/2006/relationships/slideLayout" Target="../slideLayouts/slideLayout25.xml"/><Relationship Id="rId6" Type="http://schemas.openxmlformats.org/officeDocument/2006/relationships/image" Target="../media/image107.png"/><Relationship Id="rId11" Type="http://schemas.openxmlformats.org/officeDocument/2006/relationships/image" Target="../media/image112.jpeg"/><Relationship Id="rId5" Type="http://schemas.openxmlformats.org/officeDocument/2006/relationships/image" Target="../media/image106.png"/><Relationship Id="rId10" Type="http://schemas.openxmlformats.org/officeDocument/2006/relationships/image" Target="../media/image111.jpeg"/><Relationship Id="rId4" Type="http://schemas.openxmlformats.org/officeDocument/2006/relationships/image" Target="../media/image105.jpeg"/><Relationship Id="rId9" Type="http://schemas.openxmlformats.org/officeDocument/2006/relationships/image" Target="../media/image110.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9.xml"/></Relationships>
</file>

<file path=ppt/slides/_rels/slide76.xml.rels><?xml version="1.0" encoding="UTF-8" standalone="yes"?>
<Relationships xmlns="http://schemas.openxmlformats.org/package/2006/relationships"><Relationship Id="rId3" Type="http://schemas.openxmlformats.org/officeDocument/2006/relationships/hyperlink" Target="mailto:yarrow@housingnorth.org" TargetMode="External"/><Relationship Id="rId2" Type="http://schemas.openxmlformats.org/officeDocument/2006/relationships/notesSlide" Target="../notesSlides/notesSlide45.xml"/><Relationship Id="rId1" Type="http://schemas.openxmlformats.org/officeDocument/2006/relationships/slideLayout" Target="../slideLayouts/slideLayout29.xml"/><Relationship Id="rId6" Type="http://schemas.openxmlformats.org/officeDocument/2006/relationships/hyperlink" Target="http://www.housingnorth.org/" TargetMode="External"/><Relationship Id="rId5" Type="http://schemas.openxmlformats.org/officeDocument/2006/relationships/hyperlink" Target="mailto:andrea@housingnorth.org" TargetMode="External"/><Relationship Id="rId4" Type="http://schemas.openxmlformats.org/officeDocument/2006/relationships/hyperlink" Target="mailto:steve@housingnorth.org"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hyperlink" Target="http://www.gvsu.edu/hfnorthernmich" TargetMode="External"/><Relationship Id="rId1" Type="http://schemas.openxmlformats.org/officeDocument/2006/relationships/slideLayout" Target="../slideLayouts/slideLayout1.xml"/><Relationship Id="rId5" Type="http://schemas.openxmlformats.org/officeDocument/2006/relationships/image" Target="../media/image117.jpeg"/><Relationship Id="rId4" Type="http://schemas.openxmlformats.org/officeDocument/2006/relationships/image" Target="../media/image116.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atisfaction Guaranteed - Dan Lebowitz 1.54">
            <a:hlinkClick r:id="" action="ppaction://media"/>
            <a:extLst>
              <a:ext uri="{FF2B5EF4-FFF2-40B4-BE49-F238E27FC236}">
                <a16:creationId xmlns:a16="http://schemas.microsoft.com/office/drawing/2014/main" id="{B02ABDCC-6FCF-4B11-837D-076B1ACBF1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42441" y="5153287"/>
            <a:ext cx="609600" cy="609600"/>
          </a:xfrm>
          <a:prstGeom prst="rect">
            <a:avLst/>
          </a:prstGeom>
        </p:spPr>
      </p:pic>
      <p:sp>
        <p:nvSpPr>
          <p:cNvPr id="6" name="Rectangle 5"/>
          <p:cNvSpPr/>
          <p:nvPr/>
        </p:nvSpPr>
        <p:spPr>
          <a:xfrm>
            <a:off x="538480" y="4777534"/>
            <a:ext cx="11051264" cy="1455948"/>
          </a:xfrm>
          <a:prstGeom prst="rect">
            <a:avLst/>
          </a:prstGeom>
          <a:gradFill>
            <a:gsLst>
              <a:gs pos="100000">
                <a:schemeClr val="bg1"/>
              </a:gs>
              <a:gs pos="100000">
                <a:schemeClr val="accent3">
                  <a:shade val="90000"/>
                  <a:lumMod val="84000"/>
                </a:schemeClr>
              </a:gs>
            </a:gsLst>
          </a:gra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70542" y="748209"/>
            <a:ext cx="8825658" cy="1931628"/>
          </a:xfrm>
        </p:spPr>
        <p:txBody>
          <a:bodyPr/>
          <a:lstStyle/>
          <a:p>
            <a:r>
              <a:rPr lang="en-US" dirty="0"/>
              <a:t>Health Forum of Northern Michigan</a:t>
            </a:r>
          </a:p>
        </p:txBody>
      </p:sp>
      <p:sp>
        <p:nvSpPr>
          <p:cNvPr id="3" name="Subtitle 2"/>
          <p:cNvSpPr>
            <a:spLocks noGrp="1"/>
          </p:cNvSpPr>
          <p:nvPr>
            <p:ph type="subTitle" idx="1"/>
          </p:nvPr>
        </p:nvSpPr>
        <p:spPr>
          <a:xfrm>
            <a:off x="602256" y="2982349"/>
            <a:ext cx="10566992" cy="1693909"/>
          </a:xfrm>
        </p:spPr>
        <p:txBody>
          <a:bodyPr>
            <a:normAutofit fontScale="85000" lnSpcReduction="20000"/>
          </a:bodyPr>
          <a:lstStyle/>
          <a:p>
            <a:r>
              <a:rPr lang="en-US" sz="3300" b="1" i="1" dirty="0">
                <a:solidFill>
                  <a:schemeClr val="bg1"/>
                </a:solidFill>
              </a:rPr>
              <a:t>Housing and Health in northern Michigan</a:t>
            </a:r>
          </a:p>
          <a:p>
            <a:endParaRPr lang="en-US" sz="2800" b="1" dirty="0">
              <a:solidFill>
                <a:schemeClr val="bg1"/>
              </a:solidFill>
            </a:endParaRPr>
          </a:p>
          <a:p>
            <a:r>
              <a:rPr lang="en-US" sz="2800" b="1" dirty="0">
                <a:solidFill>
                  <a:schemeClr val="bg1"/>
                </a:solidFill>
              </a:rPr>
              <a:t>Tuesday, April 5, 2022</a:t>
            </a:r>
          </a:p>
          <a:p>
            <a:r>
              <a:rPr lang="en-US" sz="2800" b="1" dirty="0">
                <a:solidFill>
                  <a:schemeClr val="bg1"/>
                </a:solidFill>
              </a:rPr>
              <a:t>							</a:t>
            </a:r>
          </a:p>
          <a:p>
            <a:endParaRPr lang="en-US" sz="2800" b="1" dirty="0">
              <a:solidFill>
                <a:schemeClr val="bg1"/>
              </a:solidFill>
            </a:endParaRPr>
          </a:p>
        </p:txBody>
      </p:sp>
      <p:pic>
        <p:nvPicPr>
          <p:cNvPr id="12" name="Picture 11"/>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674756" y="5230183"/>
            <a:ext cx="2240620" cy="802889"/>
          </a:xfrm>
          <a:prstGeom prst="rect">
            <a:avLst/>
          </a:prstGeom>
        </p:spPr>
      </p:pic>
      <p:sp>
        <p:nvSpPr>
          <p:cNvPr id="13" name="TextBox 12"/>
          <p:cNvSpPr txBox="1"/>
          <p:nvPr/>
        </p:nvSpPr>
        <p:spPr>
          <a:xfrm>
            <a:off x="602256" y="4860900"/>
            <a:ext cx="9412601" cy="584775"/>
          </a:xfrm>
          <a:prstGeom prst="rect">
            <a:avLst/>
          </a:prstGeom>
          <a:noFill/>
        </p:spPr>
        <p:txBody>
          <a:bodyPr wrap="square" rtlCol="0">
            <a:spAutoFit/>
          </a:bodyPr>
          <a:lstStyle/>
          <a:p>
            <a:r>
              <a:rPr lang="en-US" sz="1600" dirty="0"/>
              <a:t>Hosted by:                                                                              Sponsored by:</a:t>
            </a:r>
          </a:p>
          <a:p>
            <a:r>
              <a:rPr lang="en-US" sz="1600" dirty="0"/>
              <a:t>                 </a:t>
            </a:r>
          </a:p>
        </p:txBody>
      </p:sp>
      <p:pic>
        <p:nvPicPr>
          <p:cNvPr id="5" name="Picture 4">
            <a:extLst>
              <a:ext uri="{FF2B5EF4-FFF2-40B4-BE49-F238E27FC236}">
                <a16:creationId xmlns:a16="http://schemas.microsoft.com/office/drawing/2014/main" id="{42DBD2D6-320A-4497-8899-AB83E062008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43861" y="4851042"/>
            <a:ext cx="973384" cy="1296401"/>
          </a:xfrm>
          <a:prstGeom prst="rect">
            <a:avLst/>
          </a:prstGeom>
        </p:spPr>
      </p:pic>
      <p:pic>
        <p:nvPicPr>
          <p:cNvPr id="7" name="Picture 6">
            <a:extLst>
              <a:ext uri="{FF2B5EF4-FFF2-40B4-BE49-F238E27FC236}">
                <a16:creationId xmlns:a16="http://schemas.microsoft.com/office/drawing/2014/main" id="{6C35635B-C70E-4BC4-AAFB-6389C10F92F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800529" y="4851041"/>
            <a:ext cx="1579800" cy="1296401"/>
          </a:xfrm>
          <a:prstGeom prst="rect">
            <a:avLst/>
          </a:prstGeom>
        </p:spPr>
      </p:pic>
    </p:spTree>
    <p:extLst>
      <p:ext uri="{BB962C8B-B14F-4D97-AF65-F5344CB8AC3E}">
        <p14:creationId xmlns:p14="http://schemas.microsoft.com/office/powerpoint/2010/main" val="294337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29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5152">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ow Long Do Manufactured Homes Last? | Millionacres">
            <a:extLst>
              <a:ext uri="{FF2B5EF4-FFF2-40B4-BE49-F238E27FC236}">
                <a16:creationId xmlns:a16="http://schemas.microsoft.com/office/drawing/2014/main" id="{019DAB73-C56C-4B57-AB58-38A33E0255E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88" y="0"/>
            <a:ext cx="1219041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89341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Utilities, icons Vector gas electricity water heating internet garbage.  Concept, payment for utilities Flat illustration isolated object Stock  Vector Image &amp;amp;amp; Art - Alamy">
            <a:extLst>
              <a:ext uri="{FF2B5EF4-FFF2-40B4-BE49-F238E27FC236}">
                <a16:creationId xmlns:a16="http://schemas.microsoft.com/office/drawing/2014/main" id="{08DE7474-BED2-4597-8944-B2DD321B4DB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sp>
        <p:nvSpPr>
          <p:cNvPr id="3" name="AutoShape 4" descr="Utilities, icons Vector gas electricity water heating internet garbage.  Concept, payment for utilities Flat illustration isolated object Stock  Vector Image &amp;amp;amp; Art - Alamy">
            <a:extLst>
              <a:ext uri="{FF2B5EF4-FFF2-40B4-BE49-F238E27FC236}">
                <a16:creationId xmlns:a16="http://schemas.microsoft.com/office/drawing/2014/main" id="{C8644DE6-56F6-4C17-AD50-94A2EF9019B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pic>
        <p:nvPicPr>
          <p:cNvPr id="10246" name="Picture 6" descr="Gas prices will keep rising - Mar. 11, 2011">
            <a:extLst>
              <a:ext uri="{FF2B5EF4-FFF2-40B4-BE49-F238E27FC236}">
                <a16:creationId xmlns:a16="http://schemas.microsoft.com/office/drawing/2014/main" id="{17C05097-7166-4D6E-ADAE-53C82689A10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7960" y="284085"/>
            <a:ext cx="4073077" cy="2627791"/>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descr="Utilities, icons Vector gas electricity water heating internet garbage.  Concept, payment for utilities Flat illustration isolated object Stock  Vector Image &amp;amp;amp; Art - Alamy">
            <a:extLst>
              <a:ext uri="{FF2B5EF4-FFF2-40B4-BE49-F238E27FC236}">
                <a16:creationId xmlns:a16="http://schemas.microsoft.com/office/drawing/2014/main" id="{D2D41783-37F7-48C4-9732-14C228E102F8}"/>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pic>
        <p:nvPicPr>
          <p:cNvPr id="10250" name="Picture 10" descr="Utilities, save natural resources. Vector set of images of electricity, gas  and water Stock Vector Image &amp; Art - Alamy">
            <a:extLst>
              <a:ext uri="{FF2B5EF4-FFF2-40B4-BE49-F238E27FC236}">
                <a16:creationId xmlns:a16="http://schemas.microsoft.com/office/drawing/2014/main" id="{D2E931AF-EAFB-4FEC-B6E0-4FA65B535129}"/>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448448" y="263352"/>
            <a:ext cx="5297270" cy="2518565"/>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Food cost Images, Stock Photos &amp; Vectors | Shutterstock">
            <a:extLst>
              <a:ext uri="{FF2B5EF4-FFF2-40B4-BE49-F238E27FC236}">
                <a16:creationId xmlns:a16="http://schemas.microsoft.com/office/drawing/2014/main" id="{481BC565-B0E3-4EE6-9BEF-D94B96E19C4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43237" y="2953570"/>
            <a:ext cx="2874337" cy="3100558"/>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Child care costs are at an all-time high">
            <a:extLst>
              <a:ext uri="{FF2B5EF4-FFF2-40B4-BE49-F238E27FC236}">
                <a16:creationId xmlns:a16="http://schemas.microsoft.com/office/drawing/2014/main" id="{5BDC63AD-05B6-4104-BA82-95427EE4C2EC}"/>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448448" y="2911876"/>
            <a:ext cx="4557920" cy="3033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897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descr="Hospitality Workers, Job Loss, And COVID-19 Related Addiction - Addiction  Center">
            <a:extLst>
              <a:ext uri="{FF2B5EF4-FFF2-40B4-BE49-F238E27FC236}">
                <a16:creationId xmlns:a16="http://schemas.microsoft.com/office/drawing/2014/main" id="{13AE8082-6FA0-4D20-9099-A0ADA4DE24B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54273" y="133350"/>
            <a:ext cx="4351880" cy="2902704"/>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mental illness: Role of stress in mental illness. Learning how to cope -  The Economic Times">
            <a:extLst>
              <a:ext uri="{FF2B5EF4-FFF2-40B4-BE49-F238E27FC236}">
                <a16:creationId xmlns:a16="http://schemas.microsoft.com/office/drawing/2014/main" id="{A09A80F1-D4D0-44DC-B429-2A628F13EE0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23796" y="133350"/>
            <a:ext cx="4705965" cy="25508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onopoly man no money | Excuse Me, Are You Greek?">
            <a:extLst>
              <a:ext uri="{FF2B5EF4-FFF2-40B4-BE49-F238E27FC236}">
                <a16:creationId xmlns:a16="http://schemas.microsoft.com/office/drawing/2014/main" id="{A0803799-618C-4D68-A894-999B38DF3E2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654273" y="3112128"/>
            <a:ext cx="4351880" cy="25028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The Homeless Are People Too - Perception - YouTube">
            <a:extLst>
              <a:ext uri="{FF2B5EF4-FFF2-40B4-BE49-F238E27FC236}">
                <a16:creationId xmlns:a16="http://schemas.microsoft.com/office/drawing/2014/main" id="{EC086890-6092-4675-9CA3-F48E9A9F86E7}"/>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4668" t="-34329" r="-25790"/>
          <a:stretch/>
        </p:blipFill>
        <p:spPr bwMode="auto">
          <a:xfrm>
            <a:off x="881957" y="1870363"/>
            <a:ext cx="6092719" cy="3744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96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Top 7 Reasons Why Tenants Get Evicted - NMI Eviction Services">
            <a:extLst>
              <a:ext uri="{FF2B5EF4-FFF2-40B4-BE49-F238E27FC236}">
                <a16:creationId xmlns:a16="http://schemas.microsoft.com/office/drawing/2014/main" id="{AE64E35A-92AA-4A5B-9F5E-5ADF81F39D8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04185" y="1160766"/>
            <a:ext cx="6183630" cy="3091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40706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Asymptomatic coronavirus cases at Boston homeless shelter raise red flag -  CNN">
            <a:extLst>
              <a:ext uri="{FF2B5EF4-FFF2-40B4-BE49-F238E27FC236}">
                <a16:creationId xmlns:a16="http://schemas.microsoft.com/office/drawing/2014/main" id="{CBCF3840-6EF9-4F4C-A5B8-69FD32EA9B8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6431" y="-122669"/>
            <a:ext cx="10477500" cy="5895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4398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Charlotte Homeless Population Living in Tents">
            <a:extLst>
              <a:ext uri="{FF2B5EF4-FFF2-40B4-BE49-F238E27FC236}">
                <a16:creationId xmlns:a16="http://schemas.microsoft.com/office/drawing/2014/main" id="{EA48B944-4BD9-414D-97FC-903D438D9A0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226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Angie Ricono - A KC homeless man says the fire department hosed him and his  campfire down on New Year&amp;amp;#39;s Day at 2am. He was left freezing and wet. KCFD  is investigating">
            <a:extLst>
              <a:ext uri="{FF2B5EF4-FFF2-40B4-BE49-F238E27FC236}">
                <a16:creationId xmlns:a16="http://schemas.microsoft.com/office/drawing/2014/main" id="{164B928F-0DCF-475F-B0E9-CE60BE5194A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54785" y="562529"/>
            <a:ext cx="5649155" cy="4231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102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A homeless man fills water from a broken water pipeline as he waits for food outside a government-run night shelter during a 21-day nationwide lockdown to limit the spreading of coronavirus disease (COVID-19) in New Delhi.(REUTERS)">
            <a:extLst>
              <a:ext uri="{FF2B5EF4-FFF2-40B4-BE49-F238E27FC236}">
                <a16:creationId xmlns:a16="http://schemas.microsoft.com/office/drawing/2014/main" id="{8793B0E0-75D4-4FC0-9299-6BB4C0F28C0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8104" y="127322"/>
            <a:ext cx="10320103" cy="5798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6419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ingle Events Porta Potty for Rent - United Rentals">
            <a:extLst>
              <a:ext uri="{FF2B5EF4-FFF2-40B4-BE49-F238E27FC236}">
                <a16:creationId xmlns:a16="http://schemas.microsoft.com/office/drawing/2014/main" id="{2AA5DE0B-8BD0-47D2-AA09-8B1CA1B204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59946" y="-63054"/>
            <a:ext cx="4500977" cy="6197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2650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6 Best Solar Camping Lanterns in 2022 - 99Boulders">
            <a:extLst>
              <a:ext uri="{FF2B5EF4-FFF2-40B4-BE49-F238E27FC236}">
                <a16:creationId xmlns:a16="http://schemas.microsoft.com/office/drawing/2014/main" id="{6EDE7B2E-AD27-4690-97CE-DCCE28A8DC3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62250" y="1200150"/>
            <a:ext cx="6667500" cy="44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7688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9451" y="525939"/>
            <a:ext cx="7981406" cy="5478423"/>
          </a:xfrm>
          <a:prstGeom prst="rect">
            <a:avLst/>
          </a:prstGeom>
          <a:noFill/>
        </p:spPr>
        <p:txBody>
          <a:bodyPr wrap="square" rtlCol="0">
            <a:spAutoFit/>
          </a:bodyPr>
          <a:lstStyle/>
          <a:p>
            <a:pPr lvl="3"/>
            <a:r>
              <a:rPr lang="en-US" sz="1250" b="1" dirty="0">
                <a:solidFill>
                  <a:schemeClr val="bg1"/>
                </a:solidFill>
              </a:rPr>
              <a:t>Welcome:		Jean Nagelkerk, </a:t>
            </a:r>
            <a:r>
              <a:rPr lang="en-US" sz="1250" dirty="0">
                <a:solidFill>
                  <a:schemeClr val="bg1"/>
                </a:solidFill>
              </a:rPr>
              <a:t>Special Assistant to the Provost</a:t>
            </a:r>
          </a:p>
          <a:p>
            <a:pPr lvl="3"/>
            <a:r>
              <a:rPr lang="en-US" sz="1250" b="1" dirty="0">
                <a:solidFill>
                  <a:schemeClr val="bg1"/>
                </a:solidFill>
              </a:rPr>
              <a:t>			</a:t>
            </a:r>
            <a:r>
              <a:rPr lang="en-US" sz="1250" dirty="0">
                <a:solidFill>
                  <a:schemeClr val="bg1"/>
                </a:solidFill>
              </a:rPr>
              <a:t>Grand Valley State University</a:t>
            </a:r>
          </a:p>
          <a:p>
            <a:pPr lvl="3"/>
            <a:endParaRPr lang="en-US" sz="1250" dirty="0">
              <a:solidFill>
                <a:schemeClr val="bg1"/>
              </a:solidFill>
            </a:endParaRPr>
          </a:p>
          <a:p>
            <a:pPr lvl="3"/>
            <a:r>
              <a:rPr lang="en-US" sz="1250" dirty="0">
                <a:solidFill>
                  <a:schemeClr val="bg1"/>
                </a:solidFill>
              </a:rPr>
              <a:t>			</a:t>
            </a:r>
            <a:r>
              <a:rPr lang="en-US" sz="1250" b="1" dirty="0">
                <a:solidFill>
                  <a:schemeClr val="bg1"/>
                </a:solidFill>
              </a:rPr>
              <a:t>Jason Slade, </a:t>
            </a:r>
            <a:r>
              <a:rPr lang="en-US" sz="1250" dirty="0">
                <a:solidFill>
                  <a:schemeClr val="bg1"/>
                </a:solidFill>
              </a:rPr>
              <a:t>Vice President, Strategic Initiatives</a:t>
            </a:r>
            <a:endParaRPr lang="en-US" sz="1250" b="1" dirty="0">
              <a:solidFill>
                <a:schemeClr val="bg1"/>
              </a:solidFill>
            </a:endParaRPr>
          </a:p>
          <a:p>
            <a:pPr lvl="6"/>
            <a:r>
              <a:rPr lang="en-US" sz="1250" dirty="0">
                <a:solidFill>
                  <a:schemeClr val="bg1"/>
                </a:solidFill>
              </a:rPr>
              <a:t>Northwestern Michigan College</a:t>
            </a:r>
          </a:p>
          <a:p>
            <a:pPr lvl="6"/>
            <a:endParaRPr lang="en-US" sz="1250" dirty="0">
              <a:solidFill>
                <a:schemeClr val="bg1"/>
              </a:solidFill>
            </a:endParaRPr>
          </a:p>
          <a:p>
            <a:pPr lvl="6"/>
            <a:r>
              <a:rPr lang="en-US" sz="1250" b="1" dirty="0">
                <a:solidFill>
                  <a:schemeClr val="bg1"/>
                </a:solidFill>
              </a:rPr>
              <a:t>RURAL HEALTH AWARDS</a:t>
            </a:r>
          </a:p>
          <a:p>
            <a:pPr lvl="3"/>
            <a:endParaRPr lang="en-US" sz="1250" b="1" dirty="0">
              <a:solidFill>
                <a:schemeClr val="bg1"/>
              </a:solidFill>
            </a:endParaRPr>
          </a:p>
          <a:p>
            <a:pPr lvl="3"/>
            <a:r>
              <a:rPr lang="en-US" sz="1250" b="1" dirty="0">
                <a:solidFill>
                  <a:schemeClr val="bg1"/>
                </a:solidFill>
              </a:rPr>
              <a:t>Moderator:		Dave Mengebier, </a:t>
            </a:r>
            <a:r>
              <a:rPr lang="en-US" sz="1250" dirty="0">
                <a:solidFill>
                  <a:schemeClr val="bg1"/>
                </a:solidFill>
              </a:rPr>
              <a:t>President &amp; CEO                                   </a:t>
            </a:r>
            <a:br>
              <a:rPr lang="en-US" sz="1250" dirty="0">
                <a:solidFill>
                  <a:schemeClr val="bg1"/>
                </a:solidFill>
              </a:rPr>
            </a:br>
            <a:r>
              <a:rPr lang="en-US" sz="1250" dirty="0">
                <a:solidFill>
                  <a:schemeClr val="bg1"/>
                </a:solidFill>
              </a:rPr>
              <a:t>			Grand Traverse Regional Community Foundation</a:t>
            </a:r>
          </a:p>
          <a:p>
            <a:pPr lvl="3"/>
            <a:endParaRPr lang="en-US" sz="1250" b="1" dirty="0">
              <a:solidFill>
                <a:schemeClr val="bg1"/>
              </a:solidFill>
            </a:endParaRPr>
          </a:p>
          <a:p>
            <a:r>
              <a:rPr lang="en-US" sz="1250" b="1" dirty="0">
                <a:solidFill>
                  <a:schemeClr val="bg1"/>
                </a:solidFill>
              </a:rPr>
              <a:t>			Panel:		David K. Klee, </a:t>
            </a:r>
            <a:r>
              <a:rPr lang="en-US" sz="1250" dirty="0">
                <a:solidFill>
                  <a:schemeClr val="bg1"/>
                </a:solidFill>
              </a:rPr>
              <a:t>MD					</a:t>
            </a:r>
          </a:p>
          <a:p>
            <a:r>
              <a:rPr lang="en-US" sz="1250" dirty="0">
                <a:solidFill>
                  <a:schemeClr val="bg1"/>
                </a:solidFill>
              </a:rPr>
              <a:t>						Munson Medical Center Family Practice</a:t>
            </a:r>
          </a:p>
          <a:p>
            <a:r>
              <a:rPr lang="en-US" sz="1250" dirty="0">
                <a:solidFill>
                  <a:schemeClr val="bg1"/>
                </a:solidFill>
              </a:rPr>
              <a:t>						</a:t>
            </a:r>
          </a:p>
          <a:p>
            <a:r>
              <a:rPr lang="en-US" sz="1250" b="1" dirty="0">
                <a:solidFill>
                  <a:schemeClr val="bg1"/>
                </a:solidFill>
              </a:rPr>
              <a:t>						Jaclyn E. Sylvain, </a:t>
            </a:r>
            <a:r>
              <a:rPr lang="en-US" sz="1250" dirty="0">
                <a:solidFill>
                  <a:schemeClr val="bg1"/>
                </a:solidFill>
              </a:rPr>
              <a:t>DO					</a:t>
            </a:r>
          </a:p>
          <a:p>
            <a:r>
              <a:rPr lang="en-US" sz="1250" dirty="0">
                <a:solidFill>
                  <a:schemeClr val="bg1"/>
                </a:solidFill>
              </a:rPr>
              <a:t>						Munson Medical Center Family Practice Resident</a:t>
            </a:r>
          </a:p>
          <a:p>
            <a:endParaRPr lang="en-US" sz="1250" b="1" dirty="0">
              <a:solidFill>
                <a:schemeClr val="bg1"/>
              </a:solidFill>
            </a:endParaRPr>
          </a:p>
          <a:p>
            <a:r>
              <a:rPr lang="en-US" sz="1250" b="1" dirty="0">
                <a:solidFill>
                  <a:schemeClr val="bg1"/>
                </a:solidFill>
              </a:rPr>
              <a:t>						Ryan Hannon, </a:t>
            </a:r>
            <a:r>
              <a:rPr lang="en-US" sz="1250" dirty="0">
                <a:solidFill>
                  <a:schemeClr val="bg1"/>
                </a:solidFill>
              </a:rPr>
              <a:t>Community Engagement Officer				</a:t>
            </a:r>
          </a:p>
          <a:p>
            <a:r>
              <a:rPr lang="en-US" sz="1250" dirty="0">
                <a:solidFill>
                  <a:schemeClr val="bg1"/>
                </a:solidFill>
              </a:rPr>
              <a:t>						Goodwill Northern Michigan</a:t>
            </a:r>
          </a:p>
          <a:p>
            <a:endParaRPr lang="en-US" sz="1250" b="1" dirty="0">
              <a:solidFill>
                <a:schemeClr val="bg1"/>
              </a:solidFill>
            </a:endParaRPr>
          </a:p>
          <a:p>
            <a:r>
              <a:rPr lang="en-US" sz="1250" b="1" dirty="0">
                <a:solidFill>
                  <a:schemeClr val="bg1"/>
                </a:solidFill>
              </a:rPr>
              <a:t>						Becca Binder, </a:t>
            </a:r>
            <a:r>
              <a:rPr lang="en-US" sz="1250" dirty="0">
                <a:solidFill>
                  <a:schemeClr val="bg1"/>
                </a:solidFill>
              </a:rPr>
              <a:t>Executive Director</a:t>
            </a:r>
          </a:p>
          <a:p>
            <a:r>
              <a:rPr lang="en-US" sz="1250" dirty="0">
                <a:solidFill>
                  <a:schemeClr val="bg1"/>
                </a:solidFill>
              </a:rPr>
              <a:t>						Northwest Michigan Supportive Housing</a:t>
            </a:r>
          </a:p>
          <a:p>
            <a:endParaRPr lang="en-US" sz="1250" b="1" dirty="0">
              <a:solidFill>
                <a:schemeClr val="bg1"/>
              </a:solidFill>
            </a:endParaRPr>
          </a:p>
          <a:p>
            <a:r>
              <a:rPr lang="en-US" sz="1250" b="1" dirty="0">
                <a:solidFill>
                  <a:schemeClr val="bg1"/>
                </a:solidFill>
              </a:rPr>
              <a:t>						Yarrow Brown, </a:t>
            </a:r>
            <a:r>
              <a:rPr lang="en-US" sz="1250" dirty="0">
                <a:solidFill>
                  <a:schemeClr val="bg1"/>
                </a:solidFill>
              </a:rPr>
              <a:t>Executive Director</a:t>
            </a:r>
          </a:p>
          <a:p>
            <a:r>
              <a:rPr lang="en-US" sz="1250" dirty="0">
                <a:solidFill>
                  <a:schemeClr val="bg1"/>
                </a:solidFill>
              </a:rPr>
              <a:t>						Housing North</a:t>
            </a:r>
          </a:p>
          <a:p>
            <a:endParaRPr lang="en-US" sz="1250" dirty="0">
              <a:solidFill>
                <a:schemeClr val="bg1"/>
              </a:solidFill>
            </a:endParaRPr>
          </a:p>
          <a:p>
            <a:pPr lvl="6"/>
            <a:r>
              <a:rPr lang="en-US" sz="1250" dirty="0">
                <a:solidFill>
                  <a:schemeClr val="bg1"/>
                </a:solidFill>
              </a:rPr>
              <a:t>				</a:t>
            </a:r>
            <a:r>
              <a:rPr lang="en-US" sz="1250" b="1" dirty="0">
                <a:solidFill>
                  <a:schemeClr val="bg1"/>
                </a:solidFill>
              </a:rPr>
              <a:t>		</a:t>
            </a:r>
            <a:endParaRPr lang="en-US" sz="1200" b="1" dirty="0">
              <a:solidFill>
                <a:schemeClr val="bg1"/>
              </a:solidFill>
            </a:endParaRPr>
          </a:p>
        </p:txBody>
      </p:sp>
      <p:sp>
        <p:nvSpPr>
          <p:cNvPr id="3" name="TextBox 2"/>
          <p:cNvSpPr txBox="1"/>
          <p:nvPr/>
        </p:nvSpPr>
        <p:spPr>
          <a:xfrm>
            <a:off x="8560526" y="1142457"/>
            <a:ext cx="2830285" cy="2185214"/>
          </a:xfrm>
          <a:prstGeom prst="rect">
            <a:avLst/>
          </a:prstGeom>
          <a:noFill/>
          <a:ln w="19050">
            <a:solidFill>
              <a:schemeClr val="bg1"/>
            </a:solidFill>
          </a:ln>
        </p:spPr>
        <p:txBody>
          <a:bodyPr wrap="square" rtlCol="0">
            <a:spAutoFit/>
          </a:bodyPr>
          <a:lstStyle/>
          <a:p>
            <a:pPr algn="ctr"/>
            <a:endParaRPr lang="en-US" sz="2000" b="1" dirty="0">
              <a:solidFill>
                <a:schemeClr val="bg1"/>
              </a:solidFill>
            </a:endParaRPr>
          </a:p>
          <a:p>
            <a:pPr algn="ctr"/>
            <a:r>
              <a:rPr lang="en-US" sz="2000" b="1" dirty="0">
                <a:solidFill>
                  <a:schemeClr val="bg1"/>
                </a:solidFill>
              </a:rPr>
              <a:t>Health Forum of Northern Michigan</a:t>
            </a:r>
          </a:p>
          <a:p>
            <a:pPr algn="ctr"/>
            <a:endParaRPr lang="en-US" dirty="0">
              <a:solidFill>
                <a:schemeClr val="bg1"/>
              </a:solidFill>
            </a:endParaRPr>
          </a:p>
          <a:p>
            <a:pPr algn="ctr"/>
            <a:r>
              <a:rPr lang="en-US" sz="2000" i="1" dirty="0">
                <a:solidFill>
                  <a:schemeClr val="bg1"/>
                </a:solidFill>
              </a:rPr>
              <a:t>Housing and Health in Northern Michigan</a:t>
            </a:r>
          </a:p>
          <a:p>
            <a:endParaRPr lang="en-US" dirty="0">
              <a:solidFill>
                <a:schemeClr val="bg1"/>
              </a:solidFill>
            </a:endParaRPr>
          </a:p>
        </p:txBody>
      </p:sp>
      <p:sp>
        <p:nvSpPr>
          <p:cNvPr id="4" name="TextBox 3">
            <a:extLst>
              <a:ext uri="{FF2B5EF4-FFF2-40B4-BE49-F238E27FC236}">
                <a16:creationId xmlns:a16="http://schemas.microsoft.com/office/drawing/2014/main" id="{F41D63AB-F0FF-42AB-88BE-C165F552F42D}"/>
              </a:ext>
            </a:extLst>
          </p:cNvPr>
          <p:cNvSpPr txBox="1"/>
          <p:nvPr/>
        </p:nvSpPr>
        <p:spPr>
          <a:xfrm>
            <a:off x="439782" y="620069"/>
            <a:ext cx="914400" cy="3970318"/>
          </a:xfrm>
          <a:prstGeom prst="rect">
            <a:avLst/>
          </a:prstGeom>
          <a:noFill/>
        </p:spPr>
        <p:txBody>
          <a:bodyPr wrap="square" rtlCol="0">
            <a:spAutoFit/>
          </a:bodyPr>
          <a:lstStyle/>
          <a:p>
            <a:pPr algn="ctr"/>
            <a:r>
              <a:rPr lang="en-US" sz="3200" b="1" dirty="0">
                <a:solidFill>
                  <a:schemeClr val="bg1"/>
                </a:solidFill>
              </a:rPr>
              <a:t>A</a:t>
            </a:r>
          </a:p>
          <a:p>
            <a:pPr algn="ctr"/>
            <a:endParaRPr lang="en-US" sz="1200" b="1" dirty="0">
              <a:solidFill>
                <a:schemeClr val="bg1"/>
              </a:solidFill>
            </a:endParaRPr>
          </a:p>
          <a:p>
            <a:pPr algn="ctr"/>
            <a:r>
              <a:rPr lang="en-US" sz="3200" b="1" dirty="0">
                <a:solidFill>
                  <a:schemeClr val="bg1"/>
                </a:solidFill>
              </a:rPr>
              <a:t>G</a:t>
            </a:r>
          </a:p>
          <a:p>
            <a:pPr algn="ctr"/>
            <a:endParaRPr lang="en-US" sz="1200" b="1" dirty="0">
              <a:solidFill>
                <a:schemeClr val="bg1"/>
              </a:solidFill>
            </a:endParaRPr>
          </a:p>
          <a:p>
            <a:pPr algn="ctr"/>
            <a:r>
              <a:rPr lang="en-US" sz="3200" b="1" dirty="0">
                <a:solidFill>
                  <a:schemeClr val="bg1"/>
                </a:solidFill>
              </a:rPr>
              <a:t>N</a:t>
            </a:r>
          </a:p>
          <a:p>
            <a:pPr algn="ctr"/>
            <a:endParaRPr lang="en-US" sz="1200" b="1" dirty="0">
              <a:solidFill>
                <a:schemeClr val="bg1"/>
              </a:solidFill>
            </a:endParaRPr>
          </a:p>
          <a:p>
            <a:pPr algn="ctr"/>
            <a:r>
              <a:rPr lang="en-US" sz="3200" b="1" dirty="0">
                <a:solidFill>
                  <a:schemeClr val="bg1"/>
                </a:solidFill>
              </a:rPr>
              <a:t>E</a:t>
            </a:r>
          </a:p>
          <a:p>
            <a:pPr algn="ctr"/>
            <a:endParaRPr lang="en-US" sz="1200" b="1" dirty="0">
              <a:solidFill>
                <a:schemeClr val="bg1"/>
              </a:solidFill>
            </a:endParaRPr>
          </a:p>
          <a:p>
            <a:pPr algn="ctr"/>
            <a:r>
              <a:rPr lang="en-US" sz="3200" b="1" dirty="0">
                <a:solidFill>
                  <a:schemeClr val="bg1"/>
                </a:solidFill>
              </a:rPr>
              <a:t>D</a:t>
            </a:r>
          </a:p>
          <a:p>
            <a:pPr algn="ctr"/>
            <a:endParaRPr lang="en-US" sz="1200" b="1" dirty="0">
              <a:solidFill>
                <a:schemeClr val="bg1"/>
              </a:solidFill>
            </a:endParaRPr>
          </a:p>
          <a:p>
            <a:pPr algn="ctr"/>
            <a:r>
              <a:rPr lang="en-US" sz="3200" b="1" dirty="0">
                <a:solidFill>
                  <a:schemeClr val="bg1"/>
                </a:solidFill>
              </a:rPr>
              <a:t>A</a:t>
            </a:r>
            <a:endParaRPr lang="en-US" b="1" dirty="0">
              <a:solidFill>
                <a:schemeClr val="bg1"/>
              </a:solidFill>
            </a:endParaRPr>
          </a:p>
        </p:txBody>
      </p:sp>
    </p:spTree>
    <p:extLst>
      <p:ext uri="{BB962C8B-B14F-4D97-AF65-F5344CB8AC3E}">
        <p14:creationId xmlns:p14="http://schemas.microsoft.com/office/powerpoint/2010/main" val="27904987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omeless Facts - Families By Choice">
            <a:extLst>
              <a:ext uri="{FF2B5EF4-FFF2-40B4-BE49-F238E27FC236}">
                <a16:creationId xmlns:a16="http://schemas.microsoft.com/office/drawing/2014/main" id="{D3986038-4531-4738-8929-4B1C8774301A}"/>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211035" y="1154430"/>
            <a:ext cx="5769930" cy="3646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29601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As homeless problems grow, so do risks of hepatitis, other diseases">
            <a:extLst>
              <a:ext uri="{FF2B5EF4-FFF2-40B4-BE49-F238E27FC236}">
                <a16:creationId xmlns:a16="http://schemas.microsoft.com/office/drawing/2014/main" id="{2853C1BE-3B93-4FA6-95BF-7CC8B98DE1D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9783" y="126081"/>
            <a:ext cx="5470978" cy="3314349"/>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Dirty and sick feet of a homeless man living on the street Stock Photo -  Alamy">
            <a:extLst>
              <a:ext uri="{FF2B5EF4-FFF2-40B4-BE49-F238E27FC236}">
                <a16:creationId xmlns:a16="http://schemas.microsoft.com/office/drawing/2014/main" id="{BCA92728-1DD4-4158-9F42-029699B2E71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pic>
        <p:nvPicPr>
          <p:cNvPr id="16392" name="Picture 8">
            <a:extLst>
              <a:ext uri="{FF2B5EF4-FFF2-40B4-BE49-F238E27FC236}">
                <a16:creationId xmlns:a16="http://schemas.microsoft.com/office/drawing/2014/main" id="{1570E333-8E28-4458-8FC1-8DF337BF362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28131" y="168723"/>
            <a:ext cx="4306979" cy="3248847"/>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Ventura County Law Enforcement&amp;amp;#39;s CIT Program">
            <a:extLst>
              <a:ext uri="{FF2B5EF4-FFF2-40B4-BE49-F238E27FC236}">
                <a16:creationId xmlns:a16="http://schemas.microsoft.com/office/drawing/2014/main" id="{58E2BD4A-5EC7-437C-98FE-31D46661A7B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180483" y="3440430"/>
            <a:ext cx="3951901" cy="2663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916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3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D866761B-62FE-4B58-8D2B-1BB23BF4F1EF}"/>
              </a:ext>
            </a:extLst>
          </p:cNvPr>
          <p:cNvSpPr>
            <a:spLocks noMove="1" noResize="1"/>
          </p:cNvSpPr>
          <p:nvPr/>
        </p:nvSpPr>
        <p:spPr>
          <a:xfrm>
            <a:off x="0" y="0"/>
            <a:ext cx="12191996" cy="6858000"/>
          </a:xfrm>
          <a:prstGeom prst="rect">
            <a:avLst/>
          </a:prstGeom>
          <a:ln/>
        </p:spPr>
        <p:style>
          <a:lnRef idx="2">
            <a:schemeClr val="dk1"/>
          </a:lnRef>
          <a:fillRef idx="1">
            <a:schemeClr val="lt1"/>
          </a:fillRef>
          <a:effectRef idx="0">
            <a:schemeClr val="dk1"/>
          </a:effectRef>
          <a:fontRef idx="minor">
            <a:schemeClr val="dk1"/>
          </a:fontRef>
        </p:style>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 name="Title 1">
            <a:extLst>
              <a:ext uri="{FF2B5EF4-FFF2-40B4-BE49-F238E27FC236}">
                <a16:creationId xmlns:a16="http://schemas.microsoft.com/office/drawing/2014/main" id="{437CAD0F-EC02-4109-8CA4-B5AC508844DB}"/>
              </a:ext>
            </a:extLst>
          </p:cNvPr>
          <p:cNvSpPr txBox="1">
            <a:spLocks noGrp="1"/>
          </p:cNvSpPr>
          <p:nvPr>
            <p:ph type="title"/>
          </p:nvPr>
        </p:nvSpPr>
        <p:spPr>
          <a:xfrm>
            <a:off x="4130792" y="206023"/>
            <a:ext cx="4771174" cy="1160108"/>
          </a:xfrm>
        </p:spPr>
        <p:txBody>
          <a:bodyPr/>
          <a:lstStyle/>
          <a:p>
            <a:pPr lvl="0"/>
            <a:r>
              <a:rPr lang="en-US" sz="3700"/>
              <a:t>Homelessness in the US</a:t>
            </a:r>
          </a:p>
        </p:txBody>
      </p:sp>
      <p:pic>
        <p:nvPicPr>
          <p:cNvPr id="4" name="Picture 4" descr="Timeline&#10;&#10;Description automatically generated">
            <a:extLst>
              <a:ext uri="{FF2B5EF4-FFF2-40B4-BE49-F238E27FC236}">
                <a16:creationId xmlns:a16="http://schemas.microsoft.com/office/drawing/2014/main" id="{48F7FBD0-0568-47C2-A9EC-519A2AC3FC38}"/>
              </a:ext>
            </a:extLst>
          </p:cNvPr>
          <p:cNvPicPr>
            <a:picLocks noChangeAspect="1"/>
          </p:cNvPicPr>
          <p:nvPr/>
        </p:nvPicPr>
        <p:blipFill>
          <a:blip r:embed="rId3"/>
          <a:stretch>
            <a:fillRect/>
          </a:stretch>
        </p:blipFill>
        <p:spPr>
          <a:xfrm>
            <a:off x="231425" y="1392475"/>
            <a:ext cx="8389418" cy="4835045"/>
          </a:xfrm>
          <a:prstGeom prst="rect">
            <a:avLst/>
          </a:prstGeom>
          <a:noFill/>
          <a:ln cap="flat">
            <a:noFill/>
          </a:ln>
        </p:spPr>
      </p:pic>
      <p:sp>
        <p:nvSpPr>
          <p:cNvPr id="5" name="Arc 13">
            <a:extLst>
              <a:ext uri="{FF2B5EF4-FFF2-40B4-BE49-F238E27FC236}">
                <a16:creationId xmlns:a16="http://schemas.microsoft.com/office/drawing/2014/main" id="{C457FF8E-D25D-4B6C-9CCE-63053A44C802}"/>
              </a:ext>
            </a:extLst>
          </p:cNvPr>
          <p:cNvSpPr>
            <a:spLocks noMove="1" noResize="1"/>
          </p:cNvSpPr>
          <p:nvPr/>
        </p:nvSpPr>
        <p:spPr>
          <a:xfrm rot="6269075">
            <a:off x="8717833" y="3339277"/>
            <a:ext cx="2987902" cy="2987902"/>
          </a:xfrm>
          <a:custGeom>
            <a:avLst>
              <a:gd name="f12" fmla="val 150"/>
              <a:gd name="f13" fmla="val 270"/>
            </a:avLst>
            <a:gdLst>
              <a:gd name="f2" fmla="val 10800000"/>
              <a:gd name="f3" fmla="val 5400000"/>
              <a:gd name="f4" fmla="val 16200000"/>
              <a:gd name="f5" fmla="val 180"/>
              <a:gd name="f6" fmla="val w"/>
              <a:gd name="f7" fmla="val h"/>
              <a:gd name="f8" fmla="val ss"/>
              <a:gd name="f9" fmla="val 0"/>
              <a:gd name="f10" fmla="*/ 5419351 1 1725033"/>
              <a:gd name="f11" fmla="+- 0 0 1"/>
              <a:gd name="f12" fmla="val 150"/>
              <a:gd name="f13" fmla="val 270"/>
              <a:gd name="f14" fmla="+- 0 0 -240"/>
              <a:gd name="f15" fmla="+- 0 0 -210"/>
              <a:gd name="f16" fmla="+- 0 0 -180"/>
              <a:gd name="f17" fmla="abs f6"/>
              <a:gd name="f18" fmla="abs f7"/>
              <a:gd name="f19" fmla="abs f8"/>
              <a:gd name="f20" fmla="val f9"/>
              <a:gd name="f21" fmla="+- 0 0 f12"/>
              <a:gd name="f22" fmla="+- 0 0 f13"/>
              <a:gd name="f23" fmla="*/ f14 f2 1"/>
              <a:gd name="f24" fmla="*/ f15 f2 1"/>
              <a:gd name="f25" fmla="*/ f16 f2 1"/>
              <a:gd name="f26" fmla="?: f17 f6 1"/>
              <a:gd name="f27" fmla="?: f18 f7 1"/>
              <a:gd name="f28" fmla="?: f19 f8 1"/>
              <a:gd name="f29" fmla="*/ f21 f2 1"/>
              <a:gd name="f30" fmla="*/ f22 f2 1"/>
              <a:gd name="f31" fmla="*/ f23 1 f5"/>
              <a:gd name="f32" fmla="*/ f24 1 f5"/>
              <a:gd name="f33" fmla="*/ f25 1 f5"/>
              <a:gd name="f34" fmla="*/ f26 1 21600"/>
              <a:gd name="f35" fmla="*/ f27 1 21600"/>
              <a:gd name="f36" fmla="*/ 21600 f26 1"/>
              <a:gd name="f37" fmla="*/ 21600 f27 1"/>
              <a:gd name="f38" fmla="*/ f29 1 f5"/>
              <a:gd name="f39" fmla="*/ f30 1 f5"/>
              <a:gd name="f40" fmla="+- f31 0 f3"/>
              <a:gd name="f41" fmla="+- f32 0 f3"/>
              <a:gd name="f42" fmla="+- f33 0 f3"/>
              <a:gd name="f43" fmla="min f35 f34"/>
              <a:gd name="f44" fmla="*/ f36 1 f28"/>
              <a:gd name="f45" fmla="*/ f37 1 f28"/>
              <a:gd name="f46" fmla="+- f38 0 f3"/>
              <a:gd name="f47" fmla="+- f39 0 f3"/>
              <a:gd name="f48" fmla="val f44"/>
              <a:gd name="f49" fmla="val f45"/>
              <a:gd name="f50" fmla="+- 0 0 f46"/>
              <a:gd name="f51" fmla="+- 0 0 f47"/>
              <a:gd name="f52" fmla="+- f49 0 f20"/>
              <a:gd name="f53" fmla="+- f48 0 f20"/>
              <a:gd name="f54" fmla="val f50"/>
              <a:gd name="f55" fmla="val f51"/>
              <a:gd name="f56" fmla="*/ f52 1 2"/>
              <a:gd name="f57" fmla="*/ f53 1 2"/>
              <a:gd name="f58" fmla="+- f55 0 f54"/>
              <a:gd name="f59" fmla="+- f54 f3 0"/>
              <a:gd name="f60" fmla="+- f55 f3 0"/>
              <a:gd name="f61" fmla="+- 21600000 0 f54"/>
              <a:gd name="f62" fmla="+- f3 0 f54"/>
              <a:gd name="f63" fmla="+- 27000000 0 f54"/>
              <a:gd name="f64" fmla="+- f2 0 f54"/>
              <a:gd name="f65" fmla="+- 32400000 0 f54"/>
              <a:gd name="f66" fmla="+- f4 0 f54"/>
              <a:gd name="f67" fmla="+- 37800000 0 f54"/>
              <a:gd name="f68" fmla="+- f20 f56 0"/>
              <a:gd name="f69" fmla="+- f20 f57 0"/>
              <a:gd name="f70" fmla="+- f58 21600000 0"/>
              <a:gd name="f71" fmla="*/ f59 f10 1"/>
              <a:gd name="f72" fmla="*/ f60 f10 1"/>
              <a:gd name="f73" fmla="?: f62 f62 f63"/>
              <a:gd name="f74" fmla="?: f64 f64 f65"/>
              <a:gd name="f75" fmla="?: f66 f66 f67"/>
              <a:gd name="f76" fmla="*/ f57 f43 1"/>
              <a:gd name="f77" fmla="*/ f56 f43 1"/>
              <a:gd name="f78" fmla="?: f58 f58 f70"/>
              <a:gd name="f79" fmla="*/ f71 1 f2"/>
              <a:gd name="f80" fmla="*/ f72 1 f2"/>
              <a:gd name="f81" fmla="*/ f69 f43 1"/>
              <a:gd name="f82" fmla="*/ f68 f43 1"/>
              <a:gd name="f83" fmla="+- 0 0 f79"/>
              <a:gd name="f84" fmla="+- 0 0 f80"/>
              <a:gd name="f85" fmla="+- f78 0 f61"/>
              <a:gd name="f86" fmla="+- f78 0 f73"/>
              <a:gd name="f87" fmla="+- f78 0 f74"/>
              <a:gd name="f88" fmla="+- f78 0 f75"/>
              <a:gd name="f89" fmla="+- 0 0 f83"/>
              <a:gd name="f90" fmla="+- 0 0 f84"/>
              <a:gd name="f91" fmla="*/ f89 f2 1"/>
              <a:gd name="f92" fmla="*/ f90 f2 1"/>
              <a:gd name="f93" fmla="*/ f91 1 f10"/>
              <a:gd name="f94" fmla="*/ f92 1 f10"/>
              <a:gd name="f95" fmla="+- f93 0 f3"/>
              <a:gd name="f96" fmla="+- f94 0 f3"/>
              <a:gd name="f97" fmla="sin 1 f95"/>
              <a:gd name="f98" fmla="cos 1 f95"/>
              <a:gd name="f99" fmla="sin 1 f96"/>
              <a:gd name="f100" fmla="cos 1 f96"/>
              <a:gd name="f101" fmla="+- 0 0 f97"/>
              <a:gd name="f102" fmla="+- 0 0 f98"/>
              <a:gd name="f103" fmla="+- 0 0 f99"/>
              <a:gd name="f104" fmla="+- 0 0 f100"/>
              <a:gd name="f105" fmla="+- 0 0 f101"/>
              <a:gd name="f106" fmla="+- 0 0 f102"/>
              <a:gd name="f107" fmla="+- 0 0 f103"/>
              <a:gd name="f108" fmla="+- 0 0 f104"/>
              <a:gd name="f109" fmla="*/ f105 f57 1"/>
              <a:gd name="f110" fmla="*/ f106 f56 1"/>
              <a:gd name="f111" fmla="*/ f107 f57 1"/>
              <a:gd name="f112" fmla="*/ f108 f56 1"/>
              <a:gd name="f113" fmla="+- 0 0 f110"/>
              <a:gd name="f114" fmla="+- 0 0 f109"/>
              <a:gd name="f115" fmla="+- 0 0 f112"/>
              <a:gd name="f116" fmla="+- 0 0 f111"/>
              <a:gd name="f117" fmla="+- 0 0 f113"/>
              <a:gd name="f118" fmla="+- 0 0 f114"/>
              <a:gd name="f119" fmla="+- 0 0 f115"/>
              <a:gd name="f120" fmla="+- 0 0 f116"/>
              <a:gd name="f121" fmla="at2 f117 f118"/>
              <a:gd name="f122" fmla="at2 f119 f120"/>
              <a:gd name="f123" fmla="+- f121 f3 0"/>
              <a:gd name="f124" fmla="+- f122 f3 0"/>
              <a:gd name="f125" fmla="*/ f123 f10 1"/>
              <a:gd name="f126" fmla="*/ f124 f10 1"/>
              <a:gd name="f127" fmla="*/ f125 1 f2"/>
              <a:gd name="f128" fmla="*/ f126 1 f2"/>
              <a:gd name="f129" fmla="+- 0 0 f127"/>
              <a:gd name="f130" fmla="+- 0 0 f128"/>
              <a:gd name="f131" fmla="val f129"/>
              <a:gd name="f132" fmla="val f130"/>
              <a:gd name="f133" fmla="+- 0 0 f131"/>
              <a:gd name="f134" fmla="+- 0 0 f132"/>
              <a:gd name="f135" fmla="*/ f133 f2 1"/>
              <a:gd name="f136" fmla="*/ f134 f2 1"/>
              <a:gd name="f137" fmla="*/ f135 1 f10"/>
              <a:gd name="f138" fmla="*/ f136 1 f10"/>
              <a:gd name="f139" fmla="+- f137 0 f3"/>
              <a:gd name="f140" fmla="+- f138 0 f3"/>
              <a:gd name="f141" fmla="cos 1 f139"/>
              <a:gd name="f142" fmla="sin 1 f139"/>
              <a:gd name="f143" fmla="cos 1 f140"/>
              <a:gd name="f144" fmla="sin 1 f140"/>
              <a:gd name="f145" fmla="+- 0 0 f141"/>
              <a:gd name="f146" fmla="+- 0 0 f142"/>
              <a:gd name="f147" fmla="+- 0 0 f143"/>
              <a:gd name="f148" fmla="+- 0 0 f144"/>
              <a:gd name="f149" fmla="*/ f11 f145 1"/>
              <a:gd name="f150" fmla="*/ f11 f146 1"/>
              <a:gd name="f151" fmla="*/ f11 f147 1"/>
              <a:gd name="f152" fmla="*/ f11 f148 1"/>
              <a:gd name="f153" fmla="*/ f149 f57 1"/>
              <a:gd name="f154" fmla="*/ f150 f56 1"/>
              <a:gd name="f155" fmla="*/ f151 f57 1"/>
              <a:gd name="f156" fmla="*/ f152 f56 1"/>
              <a:gd name="f157" fmla="+- f69 f153 0"/>
              <a:gd name="f158" fmla="+- f68 f154 0"/>
              <a:gd name="f159" fmla="+- f69 f155 0"/>
              <a:gd name="f160" fmla="+- f68 f156 0"/>
              <a:gd name="f161" fmla="max f157 f159"/>
              <a:gd name="f162" fmla="max f158 f160"/>
              <a:gd name="f163" fmla="min f157 f159"/>
              <a:gd name="f164" fmla="min f158 f160"/>
              <a:gd name="f165" fmla="*/ f157 f43 1"/>
              <a:gd name="f166" fmla="*/ f158 f43 1"/>
              <a:gd name="f167" fmla="*/ f159 f43 1"/>
              <a:gd name="f168" fmla="*/ f160 f43 1"/>
              <a:gd name="f169" fmla="?: f85 f48 f161"/>
              <a:gd name="f170" fmla="?: f86 f49 f162"/>
              <a:gd name="f171" fmla="?: f87 f20 f163"/>
              <a:gd name="f172" fmla="?: f88 f20 f164"/>
              <a:gd name="f173" fmla="*/ f171 f43 1"/>
              <a:gd name="f174" fmla="*/ f172 f43 1"/>
              <a:gd name="f175" fmla="*/ f169 f43 1"/>
              <a:gd name="f176" fmla="*/ f170 f43 1"/>
            </a:gdLst>
            <a:ahLst/>
            <a:cxnLst>
              <a:cxn ang="3cd4">
                <a:pos x="hc" y="t"/>
              </a:cxn>
              <a:cxn ang="0">
                <a:pos x="r" y="vc"/>
              </a:cxn>
              <a:cxn ang="cd4">
                <a:pos x="hc" y="b"/>
              </a:cxn>
              <a:cxn ang="cd2">
                <a:pos x="l" y="vc"/>
              </a:cxn>
              <a:cxn ang="f40">
                <a:pos x="f165" y="f166"/>
              </a:cxn>
              <a:cxn ang="f41">
                <a:pos x="f81" y="f82"/>
              </a:cxn>
              <a:cxn ang="f42">
                <a:pos x="f167" y="f168"/>
              </a:cxn>
            </a:cxnLst>
            <a:rect l="f173" t="f174" r="f175" b="f176"/>
            <a:pathLst>
              <a:path stroke="0">
                <a:moveTo>
                  <a:pt x="f165" y="f166"/>
                </a:moveTo>
                <a:arcTo wR="f76" hR="f77" stAng="f54" swAng="f78"/>
                <a:lnTo>
                  <a:pt x="f81" y="f82"/>
                </a:lnTo>
                <a:close/>
              </a:path>
              <a:path fill="none">
                <a:moveTo>
                  <a:pt x="f165" y="f166"/>
                </a:moveTo>
                <a:arcTo wR="f76" hR="f77" stAng="f54" swAng="f78"/>
              </a:path>
            </a:pathLst>
          </a:custGeom>
          <a:noFill/>
          <a:ln w="127001" cap="rnd">
            <a:solidFill>
              <a:srgbClr val="FFC000">
                <a:alpha val="95000"/>
              </a:srgbClr>
            </a:solidFill>
            <a:custDash>
              <a:ds d="400000" sp="200000"/>
            </a:custDash>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 name="TextBox 6">
            <a:extLst>
              <a:ext uri="{FF2B5EF4-FFF2-40B4-BE49-F238E27FC236}">
                <a16:creationId xmlns:a16="http://schemas.microsoft.com/office/drawing/2014/main" id="{6B2C1E3A-3D00-4BE9-BCC6-242FAAF434FD}"/>
              </a:ext>
            </a:extLst>
          </p:cNvPr>
          <p:cNvSpPr txBox="1"/>
          <p:nvPr/>
        </p:nvSpPr>
        <p:spPr>
          <a:xfrm>
            <a:off x="8392344" y="1825627"/>
            <a:ext cx="3148398" cy="4388909"/>
          </a:xfrm>
          <a:prstGeom prst="rect">
            <a:avLst/>
          </a:prstGeom>
          <a:noFill/>
          <a:ln cap="flat">
            <a:noFill/>
          </a:ln>
        </p:spPr>
        <p:txBody>
          <a:bodyPr vert="horz" wrap="square" lIns="91440" tIns="45720" rIns="91440" bIns="45720" anchor="t" anchorCtr="0" compatLnSpc="1">
            <a:normAutofit/>
          </a:bodyPr>
          <a:lstStyle/>
          <a:p>
            <a:pPr marL="285750" marR="0" lvl="0" indent="-228600" algn="l" defTabSz="914400" rtl="0" eaLnBrk="1" fontAlgn="auto" latinLnBrk="0" hangingPunct="1">
              <a:lnSpc>
                <a:spcPct val="90000"/>
              </a:lnSpc>
              <a:spcBef>
                <a:spcPts val="0"/>
              </a:spcBef>
              <a:spcAft>
                <a:spcPts val="600"/>
              </a:spcAft>
              <a:buClrTx/>
              <a:buSzPct val="100000"/>
              <a:buFont typeface="Arial" pitchFamily="34"/>
              <a:buChar char="•"/>
              <a:tabLst/>
              <a:defRPr sz="1800" b="0" i="0" u="none" strike="noStrike" kern="0" cap="none" spc="0" baseline="0">
                <a:solidFill>
                  <a:srgbClr val="000000"/>
                </a:solidFill>
                <a:uFillTx/>
              </a:defRPr>
            </a:pPr>
            <a:r>
              <a:rPr kumimoji="0" lang="en-US" sz="2000" b="0" i="0" u="sng" strike="noStrike" kern="1200" cap="none" spc="0" normalizeH="0" baseline="0" noProof="0" dirty="0">
                <a:ln>
                  <a:noFill/>
                </a:ln>
                <a:solidFill>
                  <a:srgbClr val="000000"/>
                </a:solidFill>
                <a:effectLst/>
                <a:uLnTx/>
                <a:uFillTx/>
                <a:latin typeface="Calibri"/>
                <a:ea typeface="+mn-ea"/>
                <a:cs typeface="+mn-cs"/>
              </a:rPr>
              <a:t>Point-in-Time Counts: </a:t>
            </a:r>
            <a:r>
              <a:rPr kumimoji="0" lang="en-US" sz="2000" b="0" i="0" u="none" strike="noStrike" kern="0" cap="none" spc="0" normalizeH="0" baseline="0" noProof="0" dirty="0">
                <a:ln>
                  <a:noFill/>
                </a:ln>
                <a:solidFill>
                  <a:srgbClr val="000000"/>
                </a:solidFill>
                <a:effectLst/>
                <a:uLnTx/>
                <a:uFillTx/>
                <a:latin typeface="Calibri"/>
                <a:ea typeface="+mn-ea"/>
                <a:cs typeface="+mn-cs"/>
              </a:rPr>
              <a:t>S</a:t>
            </a:r>
            <a:r>
              <a:rPr kumimoji="0" lang="en-US" sz="2000" b="0" i="0" u="none" strike="noStrike" kern="1200" cap="none" spc="0" normalizeH="0" baseline="0" noProof="0" dirty="0">
                <a:ln>
                  <a:noFill/>
                </a:ln>
                <a:solidFill>
                  <a:srgbClr val="000000"/>
                </a:solidFill>
                <a:effectLst/>
                <a:uLnTx/>
                <a:uFillTx/>
                <a:latin typeface="Calibri"/>
                <a:ea typeface="+mn-ea"/>
                <a:cs typeface="+mn-cs"/>
              </a:rPr>
              <a:t>ingle night estimates of both sheltered and unsheltered homeless populations. </a:t>
            </a:r>
          </a:p>
          <a:p>
            <a:pPr marL="285750" marR="0" lvl="0" indent="-228600" algn="l" defTabSz="914400" rtl="0" eaLnBrk="1" fontAlgn="auto" latinLnBrk="0" hangingPunct="1">
              <a:lnSpc>
                <a:spcPct val="90000"/>
              </a:lnSpc>
              <a:spcBef>
                <a:spcPts val="0"/>
              </a:spcBef>
              <a:spcAft>
                <a:spcPts val="600"/>
              </a:spcAft>
              <a:buClrTx/>
              <a:buSzPct val="100000"/>
              <a:buFont typeface="Arial" pitchFamily="34"/>
              <a:buChar char="•"/>
              <a:tabLst/>
              <a:defRPr sz="1800" b="0" i="0" u="none" strike="noStrike" kern="0" cap="none" spc="0" baseline="0">
                <a:solidFill>
                  <a:srgbClr val="000000"/>
                </a:solidFill>
                <a:uFillTx/>
              </a:defRPr>
            </a:pPr>
            <a:r>
              <a:rPr kumimoji="0" lang="en-US" sz="2000" b="0" i="0" u="none" strike="noStrike" kern="1200" cap="none" spc="0" normalizeH="0" baseline="0" noProof="0" dirty="0">
                <a:ln>
                  <a:noFill/>
                </a:ln>
                <a:solidFill>
                  <a:srgbClr val="000000"/>
                </a:solidFill>
                <a:effectLst/>
                <a:uLnTx/>
                <a:uFillTx/>
                <a:latin typeface="Calibri"/>
                <a:ea typeface="+mn-ea"/>
                <a:cs typeface="Calibri"/>
              </a:rPr>
              <a:t>Last week of January each year</a:t>
            </a:r>
          </a:p>
          <a:p>
            <a:pPr marL="285750" marR="0" lvl="0" indent="-228600" algn="l" defTabSz="914400" rtl="0" eaLnBrk="1" fontAlgn="auto" latinLnBrk="0" hangingPunct="1">
              <a:lnSpc>
                <a:spcPct val="90000"/>
              </a:lnSpc>
              <a:spcBef>
                <a:spcPts val="0"/>
              </a:spcBef>
              <a:spcAft>
                <a:spcPts val="600"/>
              </a:spcAft>
              <a:buClrTx/>
              <a:buSzPct val="100000"/>
              <a:buFont typeface="Arial" pitchFamily="34"/>
              <a:buChar char="•"/>
              <a:tabLst/>
              <a:defRPr sz="1800" b="0" i="0" u="none" strike="noStrike" kern="0" cap="none" spc="0" baseline="0">
                <a:solidFill>
                  <a:srgbClr val="000000"/>
                </a:solidFill>
                <a:uFillTx/>
              </a:defRPr>
            </a:pPr>
            <a:r>
              <a:rPr kumimoji="0" lang="en-US" sz="2000" b="0" i="0" u="none" strike="noStrike" kern="0" cap="none" spc="0" normalizeH="0" baseline="0" noProof="0" dirty="0">
                <a:ln>
                  <a:noFill/>
                </a:ln>
                <a:solidFill>
                  <a:srgbClr val="000000"/>
                </a:solidFill>
                <a:effectLst/>
                <a:uLnTx/>
                <a:uFillTx/>
                <a:latin typeface="Calibri"/>
                <a:ea typeface="+mn-ea"/>
                <a:cs typeface="Calibri"/>
              </a:rPr>
              <a:t>Continuums of Care (CoC)</a:t>
            </a:r>
            <a:endParaRPr kumimoji="0" lang="en-US" sz="20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7" name="TextBox 7">
            <a:extLst>
              <a:ext uri="{FF2B5EF4-FFF2-40B4-BE49-F238E27FC236}">
                <a16:creationId xmlns:a16="http://schemas.microsoft.com/office/drawing/2014/main" id="{7FCA0A31-87A5-40F2-81FF-E1B6144E3E6D}"/>
              </a:ext>
            </a:extLst>
          </p:cNvPr>
          <p:cNvSpPr txBox="1"/>
          <p:nvPr/>
        </p:nvSpPr>
        <p:spPr>
          <a:xfrm>
            <a:off x="95957" y="6220178"/>
            <a:ext cx="12000091" cy="600166"/>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100" b="0" i="0" u="none" strike="noStrike" kern="1200" cap="none" spc="0" normalizeH="0" baseline="0" noProof="0">
              <a:ln>
                <a:noFill/>
              </a:ln>
              <a:solidFill>
                <a:srgbClr val="000000"/>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100" b="0" i="0" u="none" strike="noStrike" kern="1200" cap="none" spc="0" normalizeH="0" baseline="0" noProof="0">
                <a:ln>
                  <a:noFill/>
                </a:ln>
                <a:solidFill>
                  <a:srgbClr val="000000"/>
                </a:solidFill>
                <a:effectLst/>
                <a:uLnTx/>
                <a:uFillTx/>
                <a:latin typeface="Calibri"/>
                <a:ea typeface="Calibri"/>
                <a:cs typeface="Calibri"/>
              </a:rPr>
              <a:t>The U. S. Department of Housing and Urban Development. Office of Community Planning and Development.  </a:t>
            </a:r>
            <a:r>
              <a:rPr kumimoji="0" lang="en-US" sz="1100" b="0" i="0" u="none" strike="noStrike" kern="1200" cap="none" spc="0" normalizeH="0" baseline="0" noProof="0">
                <a:ln>
                  <a:noFill/>
                </a:ln>
                <a:solidFill>
                  <a:srgbClr val="000000"/>
                </a:solidFill>
                <a:effectLst/>
                <a:uLnTx/>
                <a:uFillTx/>
                <a:latin typeface="Calibri"/>
                <a:ea typeface="Calibri"/>
                <a:cs typeface="Calibri"/>
                <a:hlinkClick r:id="rId4"/>
              </a:rPr>
              <a:t>https://www.huduser.gov/portal/sites/default/files/pdf/2020-AHAR-Part-1.pdf </a:t>
            </a:r>
            <a:r>
              <a:rPr kumimoji="0" lang="en-US" sz="1100" b="0" i="0" u="none" strike="noStrike" kern="1200" cap="none" spc="0" normalizeH="0" baseline="0" noProof="0">
                <a:ln>
                  <a:noFill/>
                </a:ln>
                <a:solidFill>
                  <a:srgbClr val="000000"/>
                </a:solidFill>
                <a:effectLst/>
                <a:uLnTx/>
                <a:uFillTx/>
                <a:latin typeface="Calibri"/>
                <a:ea typeface="Calibri"/>
                <a:cs typeface="Calibri"/>
              </a:rPr>
              <a:t> </a:t>
            </a:r>
            <a:r>
              <a:rPr kumimoji="0" lang="en-US" sz="1100" b="0" i="1" u="none" strike="noStrike" kern="1200" cap="none" spc="0" normalizeH="0" baseline="0" noProof="0">
                <a:ln>
                  <a:noFill/>
                </a:ln>
                <a:solidFill>
                  <a:srgbClr val="000000"/>
                </a:solidFill>
                <a:effectLst/>
                <a:uLnTx/>
                <a:uFillTx/>
                <a:latin typeface="Calibri"/>
                <a:ea typeface="Calibri"/>
                <a:cs typeface="Calibri"/>
              </a:rPr>
              <a:t>The 2020 Annual Homeless Assessment Report (AHAR) to Congress</a:t>
            </a:r>
            <a:r>
              <a:rPr kumimoji="0" lang="en-US" sz="1100" b="0" i="0" u="none" strike="noStrike" kern="1200" cap="none" spc="0" normalizeH="0" baseline="0" noProof="0">
                <a:ln>
                  <a:noFill/>
                </a:ln>
                <a:solidFill>
                  <a:srgbClr val="000000"/>
                </a:solidFill>
                <a:effectLst/>
                <a:uLnTx/>
                <a:uFillTx/>
                <a:latin typeface="Calibri"/>
                <a:ea typeface="Calibri"/>
                <a:cs typeface="Calibri"/>
              </a:rPr>
              <a:t>. </a:t>
            </a: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1496379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map&#10;&#10;Description automatically generated">
            <a:extLst>
              <a:ext uri="{FF2B5EF4-FFF2-40B4-BE49-F238E27FC236}">
                <a16:creationId xmlns:a16="http://schemas.microsoft.com/office/drawing/2014/main" id="{887C16B8-96E8-4BD9-92E8-272487218BC0}"/>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1972396" y="-17253"/>
            <a:ext cx="8201025" cy="6135688"/>
          </a:xfrm>
        </p:spPr>
      </p:pic>
    </p:spTree>
    <p:extLst>
      <p:ext uri="{BB962C8B-B14F-4D97-AF65-F5344CB8AC3E}">
        <p14:creationId xmlns:p14="http://schemas.microsoft.com/office/powerpoint/2010/main" val="32139097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301F39DB-D3E8-415C-9978-A312467C3383}"/>
              </a:ext>
            </a:extLst>
          </p:cNvPr>
          <p:cNvSpPr>
            <a:spLocks noMove="1" noResize="1"/>
          </p:cNvSpPr>
          <p:nvPr/>
        </p:nvSpPr>
        <p:spPr>
          <a:xfrm>
            <a:off x="0" y="0"/>
            <a:ext cx="12191996" cy="6858000"/>
          </a:xfrm>
          <a:prstGeom prst="rect">
            <a:avLst/>
          </a:prstGeom>
          <a:ln/>
        </p:spPr>
        <p:style>
          <a:lnRef idx="2">
            <a:schemeClr val="dk1"/>
          </a:lnRef>
          <a:fillRef idx="1">
            <a:schemeClr val="lt1"/>
          </a:fillRef>
          <a:effectRef idx="0">
            <a:schemeClr val="dk1"/>
          </a:effectRef>
          <a:fontRef idx="minor">
            <a:schemeClr val="dk1"/>
          </a:fontRef>
        </p:style>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 name="Arc 14">
            <a:extLst>
              <a:ext uri="{FF2B5EF4-FFF2-40B4-BE49-F238E27FC236}">
                <a16:creationId xmlns:a16="http://schemas.microsoft.com/office/drawing/2014/main" id="{1DFE1499-26FC-461F-89B1-812C8D13F06B}"/>
              </a:ext>
            </a:extLst>
          </p:cNvPr>
          <p:cNvSpPr>
            <a:spLocks noMove="1" noResize="1"/>
          </p:cNvSpPr>
          <p:nvPr/>
        </p:nvSpPr>
        <p:spPr>
          <a:xfrm rot="3967212" flipH="1">
            <a:off x="8631343" y="490496"/>
            <a:ext cx="2987902" cy="2987902"/>
          </a:xfrm>
          <a:custGeom>
            <a:avLst>
              <a:gd name="f12" fmla="val 150"/>
              <a:gd name="f13" fmla="val 270"/>
            </a:avLst>
            <a:gdLst>
              <a:gd name="f2" fmla="val 10800000"/>
              <a:gd name="f3" fmla="val 5400000"/>
              <a:gd name="f4" fmla="val 16200000"/>
              <a:gd name="f5" fmla="val 180"/>
              <a:gd name="f6" fmla="val w"/>
              <a:gd name="f7" fmla="val h"/>
              <a:gd name="f8" fmla="val ss"/>
              <a:gd name="f9" fmla="val 0"/>
              <a:gd name="f10" fmla="*/ 5419351 1 1725033"/>
              <a:gd name="f11" fmla="+- 0 0 1"/>
              <a:gd name="f12" fmla="val 150"/>
              <a:gd name="f13" fmla="val 270"/>
              <a:gd name="f14" fmla="+- 0 0 -240"/>
              <a:gd name="f15" fmla="+- 0 0 -210"/>
              <a:gd name="f16" fmla="+- 0 0 -180"/>
              <a:gd name="f17" fmla="abs f6"/>
              <a:gd name="f18" fmla="abs f7"/>
              <a:gd name="f19" fmla="abs f8"/>
              <a:gd name="f20" fmla="val f9"/>
              <a:gd name="f21" fmla="+- 0 0 f12"/>
              <a:gd name="f22" fmla="+- 0 0 f13"/>
              <a:gd name="f23" fmla="*/ f14 f2 1"/>
              <a:gd name="f24" fmla="*/ f15 f2 1"/>
              <a:gd name="f25" fmla="*/ f16 f2 1"/>
              <a:gd name="f26" fmla="?: f17 f6 1"/>
              <a:gd name="f27" fmla="?: f18 f7 1"/>
              <a:gd name="f28" fmla="?: f19 f8 1"/>
              <a:gd name="f29" fmla="*/ f21 f2 1"/>
              <a:gd name="f30" fmla="*/ f22 f2 1"/>
              <a:gd name="f31" fmla="*/ f23 1 f5"/>
              <a:gd name="f32" fmla="*/ f24 1 f5"/>
              <a:gd name="f33" fmla="*/ f25 1 f5"/>
              <a:gd name="f34" fmla="*/ f26 1 21600"/>
              <a:gd name="f35" fmla="*/ f27 1 21600"/>
              <a:gd name="f36" fmla="*/ 21600 f26 1"/>
              <a:gd name="f37" fmla="*/ 21600 f27 1"/>
              <a:gd name="f38" fmla="*/ f29 1 f5"/>
              <a:gd name="f39" fmla="*/ f30 1 f5"/>
              <a:gd name="f40" fmla="+- f31 0 f3"/>
              <a:gd name="f41" fmla="+- f32 0 f3"/>
              <a:gd name="f42" fmla="+- f33 0 f3"/>
              <a:gd name="f43" fmla="min f35 f34"/>
              <a:gd name="f44" fmla="*/ f36 1 f28"/>
              <a:gd name="f45" fmla="*/ f37 1 f28"/>
              <a:gd name="f46" fmla="+- f38 0 f3"/>
              <a:gd name="f47" fmla="+- f39 0 f3"/>
              <a:gd name="f48" fmla="val f44"/>
              <a:gd name="f49" fmla="val f45"/>
              <a:gd name="f50" fmla="+- 0 0 f46"/>
              <a:gd name="f51" fmla="+- 0 0 f47"/>
              <a:gd name="f52" fmla="+- f49 0 f20"/>
              <a:gd name="f53" fmla="+- f48 0 f20"/>
              <a:gd name="f54" fmla="val f50"/>
              <a:gd name="f55" fmla="val f51"/>
              <a:gd name="f56" fmla="*/ f52 1 2"/>
              <a:gd name="f57" fmla="*/ f53 1 2"/>
              <a:gd name="f58" fmla="+- f55 0 f54"/>
              <a:gd name="f59" fmla="+- f54 f3 0"/>
              <a:gd name="f60" fmla="+- f55 f3 0"/>
              <a:gd name="f61" fmla="+- 21600000 0 f54"/>
              <a:gd name="f62" fmla="+- f3 0 f54"/>
              <a:gd name="f63" fmla="+- 27000000 0 f54"/>
              <a:gd name="f64" fmla="+- f2 0 f54"/>
              <a:gd name="f65" fmla="+- 32400000 0 f54"/>
              <a:gd name="f66" fmla="+- f4 0 f54"/>
              <a:gd name="f67" fmla="+- 37800000 0 f54"/>
              <a:gd name="f68" fmla="+- f20 f56 0"/>
              <a:gd name="f69" fmla="+- f20 f57 0"/>
              <a:gd name="f70" fmla="+- f58 21600000 0"/>
              <a:gd name="f71" fmla="*/ f59 f10 1"/>
              <a:gd name="f72" fmla="*/ f60 f10 1"/>
              <a:gd name="f73" fmla="?: f62 f62 f63"/>
              <a:gd name="f74" fmla="?: f64 f64 f65"/>
              <a:gd name="f75" fmla="?: f66 f66 f67"/>
              <a:gd name="f76" fmla="*/ f57 f43 1"/>
              <a:gd name="f77" fmla="*/ f56 f43 1"/>
              <a:gd name="f78" fmla="?: f58 f58 f70"/>
              <a:gd name="f79" fmla="*/ f71 1 f2"/>
              <a:gd name="f80" fmla="*/ f72 1 f2"/>
              <a:gd name="f81" fmla="*/ f69 f43 1"/>
              <a:gd name="f82" fmla="*/ f68 f43 1"/>
              <a:gd name="f83" fmla="+- 0 0 f79"/>
              <a:gd name="f84" fmla="+- 0 0 f80"/>
              <a:gd name="f85" fmla="+- f78 0 f61"/>
              <a:gd name="f86" fmla="+- f78 0 f73"/>
              <a:gd name="f87" fmla="+- f78 0 f74"/>
              <a:gd name="f88" fmla="+- f78 0 f75"/>
              <a:gd name="f89" fmla="+- 0 0 f83"/>
              <a:gd name="f90" fmla="+- 0 0 f84"/>
              <a:gd name="f91" fmla="*/ f89 f2 1"/>
              <a:gd name="f92" fmla="*/ f90 f2 1"/>
              <a:gd name="f93" fmla="*/ f91 1 f10"/>
              <a:gd name="f94" fmla="*/ f92 1 f10"/>
              <a:gd name="f95" fmla="+- f93 0 f3"/>
              <a:gd name="f96" fmla="+- f94 0 f3"/>
              <a:gd name="f97" fmla="sin 1 f95"/>
              <a:gd name="f98" fmla="cos 1 f95"/>
              <a:gd name="f99" fmla="sin 1 f96"/>
              <a:gd name="f100" fmla="cos 1 f96"/>
              <a:gd name="f101" fmla="+- 0 0 f97"/>
              <a:gd name="f102" fmla="+- 0 0 f98"/>
              <a:gd name="f103" fmla="+- 0 0 f99"/>
              <a:gd name="f104" fmla="+- 0 0 f100"/>
              <a:gd name="f105" fmla="+- 0 0 f101"/>
              <a:gd name="f106" fmla="+- 0 0 f102"/>
              <a:gd name="f107" fmla="+- 0 0 f103"/>
              <a:gd name="f108" fmla="+- 0 0 f104"/>
              <a:gd name="f109" fmla="*/ f105 f57 1"/>
              <a:gd name="f110" fmla="*/ f106 f56 1"/>
              <a:gd name="f111" fmla="*/ f107 f57 1"/>
              <a:gd name="f112" fmla="*/ f108 f56 1"/>
              <a:gd name="f113" fmla="+- 0 0 f110"/>
              <a:gd name="f114" fmla="+- 0 0 f109"/>
              <a:gd name="f115" fmla="+- 0 0 f112"/>
              <a:gd name="f116" fmla="+- 0 0 f111"/>
              <a:gd name="f117" fmla="+- 0 0 f113"/>
              <a:gd name="f118" fmla="+- 0 0 f114"/>
              <a:gd name="f119" fmla="+- 0 0 f115"/>
              <a:gd name="f120" fmla="+- 0 0 f116"/>
              <a:gd name="f121" fmla="at2 f117 f118"/>
              <a:gd name="f122" fmla="at2 f119 f120"/>
              <a:gd name="f123" fmla="+- f121 f3 0"/>
              <a:gd name="f124" fmla="+- f122 f3 0"/>
              <a:gd name="f125" fmla="*/ f123 f10 1"/>
              <a:gd name="f126" fmla="*/ f124 f10 1"/>
              <a:gd name="f127" fmla="*/ f125 1 f2"/>
              <a:gd name="f128" fmla="*/ f126 1 f2"/>
              <a:gd name="f129" fmla="+- 0 0 f127"/>
              <a:gd name="f130" fmla="+- 0 0 f128"/>
              <a:gd name="f131" fmla="val f129"/>
              <a:gd name="f132" fmla="val f130"/>
              <a:gd name="f133" fmla="+- 0 0 f131"/>
              <a:gd name="f134" fmla="+- 0 0 f132"/>
              <a:gd name="f135" fmla="*/ f133 f2 1"/>
              <a:gd name="f136" fmla="*/ f134 f2 1"/>
              <a:gd name="f137" fmla="*/ f135 1 f10"/>
              <a:gd name="f138" fmla="*/ f136 1 f10"/>
              <a:gd name="f139" fmla="+- f137 0 f3"/>
              <a:gd name="f140" fmla="+- f138 0 f3"/>
              <a:gd name="f141" fmla="cos 1 f139"/>
              <a:gd name="f142" fmla="sin 1 f139"/>
              <a:gd name="f143" fmla="cos 1 f140"/>
              <a:gd name="f144" fmla="sin 1 f140"/>
              <a:gd name="f145" fmla="+- 0 0 f141"/>
              <a:gd name="f146" fmla="+- 0 0 f142"/>
              <a:gd name="f147" fmla="+- 0 0 f143"/>
              <a:gd name="f148" fmla="+- 0 0 f144"/>
              <a:gd name="f149" fmla="*/ f11 f145 1"/>
              <a:gd name="f150" fmla="*/ f11 f146 1"/>
              <a:gd name="f151" fmla="*/ f11 f147 1"/>
              <a:gd name="f152" fmla="*/ f11 f148 1"/>
              <a:gd name="f153" fmla="*/ f149 f57 1"/>
              <a:gd name="f154" fmla="*/ f150 f56 1"/>
              <a:gd name="f155" fmla="*/ f151 f57 1"/>
              <a:gd name="f156" fmla="*/ f152 f56 1"/>
              <a:gd name="f157" fmla="+- f69 f153 0"/>
              <a:gd name="f158" fmla="+- f68 f154 0"/>
              <a:gd name="f159" fmla="+- f69 f155 0"/>
              <a:gd name="f160" fmla="+- f68 f156 0"/>
              <a:gd name="f161" fmla="max f157 f159"/>
              <a:gd name="f162" fmla="max f158 f160"/>
              <a:gd name="f163" fmla="min f157 f159"/>
              <a:gd name="f164" fmla="min f158 f160"/>
              <a:gd name="f165" fmla="*/ f157 f43 1"/>
              <a:gd name="f166" fmla="*/ f158 f43 1"/>
              <a:gd name="f167" fmla="*/ f159 f43 1"/>
              <a:gd name="f168" fmla="*/ f160 f43 1"/>
              <a:gd name="f169" fmla="?: f85 f48 f161"/>
              <a:gd name="f170" fmla="?: f86 f49 f162"/>
              <a:gd name="f171" fmla="?: f87 f20 f163"/>
              <a:gd name="f172" fmla="?: f88 f20 f164"/>
              <a:gd name="f173" fmla="*/ f171 f43 1"/>
              <a:gd name="f174" fmla="*/ f172 f43 1"/>
              <a:gd name="f175" fmla="*/ f169 f43 1"/>
              <a:gd name="f176" fmla="*/ f170 f43 1"/>
            </a:gdLst>
            <a:ahLst/>
            <a:cxnLst>
              <a:cxn ang="3cd4">
                <a:pos x="hc" y="t"/>
              </a:cxn>
              <a:cxn ang="0">
                <a:pos x="r" y="vc"/>
              </a:cxn>
              <a:cxn ang="cd4">
                <a:pos x="hc" y="b"/>
              </a:cxn>
              <a:cxn ang="cd2">
                <a:pos x="l" y="vc"/>
              </a:cxn>
              <a:cxn ang="f40">
                <a:pos x="f165" y="f166"/>
              </a:cxn>
              <a:cxn ang="f41">
                <a:pos x="f81" y="f82"/>
              </a:cxn>
              <a:cxn ang="f42">
                <a:pos x="f167" y="f168"/>
              </a:cxn>
            </a:cxnLst>
            <a:rect l="f173" t="f174" r="f175" b="f176"/>
            <a:pathLst>
              <a:path stroke="0">
                <a:moveTo>
                  <a:pt x="f165" y="f166"/>
                </a:moveTo>
                <a:arcTo wR="f76" hR="f77" stAng="f54" swAng="f78"/>
                <a:lnTo>
                  <a:pt x="f81" y="f82"/>
                </a:lnTo>
                <a:close/>
              </a:path>
              <a:path fill="none">
                <a:moveTo>
                  <a:pt x="f165" y="f166"/>
                </a:moveTo>
                <a:arcTo wR="f76" hR="f77" stAng="f54" swAng="f78"/>
              </a:path>
            </a:pathLst>
          </a:custGeom>
          <a:noFill/>
          <a:ln w="127001" cap="rnd">
            <a:solidFill>
              <a:srgbClr val="FFC000"/>
            </a:solidFill>
            <a:custDash>
              <a:ds d="400000" sp="200000"/>
            </a:custDash>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4" name="Title 1">
            <a:extLst>
              <a:ext uri="{FF2B5EF4-FFF2-40B4-BE49-F238E27FC236}">
                <a16:creationId xmlns:a16="http://schemas.microsoft.com/office/drawing/2014/main" id="{DFEB64D9-F8B6-418D-83BB-2DB207A489ED}"/>
              </a:ext>
            </a:extLst>
          </p:cNvPr>
          <p:cNvSpPr txBox="1">
            <a:spLocks noGrp="1"/>
          </p:cNvSpPr>
          <p:nvPr>
            <p:ph type="title"/>
          </p:nvPr>
        </p:nvSpPr>
        <p:spPr>
          <a:xfrm>
            <a:off x="3651290" y="169045"/>
            <a:ext cx="5458839" cy="1325559"/>
          </a:xfrm>
        </p:spPr>
        <p:txBody>
          <a:bodyPr/>
          <a:lstStyle/>
          <a:p>
            <a:pPr lvl="0"/>
            <a:r>
              <a:rPr lang="en-US"/>
              <a:t>Homelessness in Northern Michigan</a:t>
            </a:r>
          </a:p>
        </p:txBody>
      </p:sp>
      <p:sp>
        <p:nvSpPr>
          <p:cNvPr id="5" name="Freeform: Shape 16">
            <a:extLst>
              <a:ext uri="{FF2B5EF4-FFF2-40B4-BE49-F238E27FC236}">
                <a16:creationId xmlns:a16="http://schemas.microsoft.com/office/drawing/2014/main" id="{FE5DC3F5-3241-48E5-B628-D33DF6C4A83A}"/>
              </a:ext>
            </a:extLst>
          </p:cNvPr>
          <p:cNvSpPr>
            <a:spLocks noMove="1" noResize="1"/>
          </p:cNvSpPr>
          <p:nvPr/>
        </p:nvSpPr>
        <p:spPr>
          <a:xfrm flipH="1">
            <a:off x="0" y="5486400"/>
            <a:ext cx="2672864" cy="1371600"/>
          </a:xfrm>
          <a:custGeom>
            <a:avLst/>
            <a:gdLst>
              <a:gd name="f0" fmla="val 10800000"/>
              <a:gd name="f1" fmla="val 5400000"/>
              <a:gd name="f2" fmla="val 180"/>
              <a:gd name="f3" fmla="val w"/>
              <a:gd name="f4" fmla="val h"/>
              <a:gd name="f5" fmla="val 0"/>
              <a:gd name="f6" fmla="val 2672863"/>
              <a:gd name="f7" fmla="val 1371600"/>
              <a:gd name="f8" fmla="val 1721734"/>
              <a:gd name="f9" fmla="val 2026863"/>
              <a:gd name="f10" fmla="val 2313937"/>
              <a:gd name="f11" fmla="val 77299"/>
              <a:gd name="f12" fmla="val 2564444"/>
              <a:gd name="f13" fmla="val 213382"/>
              <a:gd name="f14" fmla="val 279248"/>
              <a:gd name="f15" fmla="val 33268"/>
              <a:gd name="f16" fmla="val 1242216"/>
              <a:gd name="f17" fmla="val 257110"/>
              <a:gd name="f18" fmla="val 522539"/>
              <a:gd name="f19" fmla="val 928399"/>
              <a:gd name="f20" fmla="+- 0 0 -90"/>
              <a:gd name="f21" fmla="*/ f3 1 2672863"/>
              <a:gd name="f22" fmla="*/ f4 1 1371600"/>
              <a:gd name="f23" fmla="val f5"/>
              <a:gd name="f24" fmla="val f6"/>
              <a:gd name="f25" fmla="val f7"/>
              <a:gd name="f26" fmla="*/ f20 f0 1"/>
              <a:gd name="f27" fmla="+- f25 0 f23"/>
              <a:gd name="f28" fmla="+- f24 0 f23"/>
              <a:gd name="f29" fmla="*/ f26 1 f2"/>
              <a:gd name="f30" fmla="*/ f28 1 2672863"/>
              <a:gd name="f31" fmla="*/ f27 1 1371600"/>
              <a:gd name="f32" fmla="*/ 1721734 f28 1"/>
              <a:gd name="f33" fmla="*/ 0 f27 1"/>
              <a:gd name="f34" fmla="*/ 2564444 f28 1"/>
              <a:gd name="f35" fmla="*/ 213382 f27 1"/>
              <a:gd name="f36" fmla="*/ 2672863 f28 1"/>
              <a:gd name="f37" fmla="*/ 279248 f27 1"/>
              <a:gd name="f38" fmla="*/ 1371600 f27 1"/>
              <a:gd name="f39" fmla="*/ 0 f28 1"/>
              <a:gd name="f40" fmla="*/ 33268 f28 1"/>
              <a:gd name="f41" fmla="*/ 1242216 f27 1"/>
              <a:gd name="f42" fmla="+- f29 0 f1"/>
              <a:gd name="f43" fmla="*/ f32 1 2672863"/>
              <a:gd name="f44" fmla="*/ f33 1 1371600"/>
              <a:gd name="f45" fmla="*/ f34 1 2672863"/>
              <a:gd name="f46" fmla="*/ f35 1 1371600"/>
              <a:gd name="f47" fmla="*/ f36 1 2672863"/>
              <a:gd name="f48" fmla="*/ f37 1 1371600"/>
              <a:gd name="f49" fmla="*/ f38 1 1371600"/>
              <a:gd name="f50" fmla="*/ f39 1 2672863"/>
              <a:gd name="f51" fmla="*/ f40 1 2672863"/>
              <a:gd name="f52" fmla="*/ f41 1 1371600"/>
              <a:gd name="f53" fmla="*/ f23 1 f30"/>
              <a:gd name="f54" fmla="*/ f24 1 f30"/>
              <a:gd name="f55" fmla="*/ f23 1 f31"/>
              <a:gd name="f56" fmla="*/ f25 1 f31"/>
              <a:gd name="f57" fmla="*/ f43 1 f30"/>
              <a:gd name="f58" fmla="*/ f44 1 f31"/>
              <a:gd name="f59" fmla="*/ f45 1 f30"/>
              <a:gd name="f60" fmla="*/ f46 1 f31"/>
              <a:gd name="f61" fmla="*/ f47 1 f30"/>
              <a:gd name="f62" fmla="*/ f48 1 f31"/>
              <a:gd name="f63" fmla="*/ f49 1 f31"/>
              <a:gd name="f64" fmla="*/ f50 1 f30"/>
              <a:gd name="f65" fmla="*/ f51 1 f30"/>
              <a:gd name="f66" fmla="*/ f52 1 f31"/>
              <a:gd name="f67" fmla="*/ f53 f21 1"/>
              <a:gd name="f68" fmla="*/ f54 f21 1"/>
              <a:gd name="f69" fmla="*/ f56 f22 1"/>
              <a:gd name="f70" fmla="*/ f55 f22 1"/>
              <a:gd name="f71" fmla="*/ f57 f21 1"/>
              <a:gd name="f72" fmla="*/ f58 f22 1"/>
              <a:gd name="f73" fmla="*/ f59 f21 1"/>
              <a:gd name="f74" fmla="*/ f60 f22 1"/>
              <a:gd name="f75" fmla="*/ f61 f21 1"/>
              <a:gd name="f76" fmla="*/ f62 f22 1"/>
              <a:gd name="f77" fmla="*/ f63 f22 1"/>
              <a:gd name="f78" fmla="*/ f64 f21 1"/>
              <a:gd name="f79" fmla="*/ f65 f21 1"/>
              <a:gd name="f80" fmla="*/ f66 f22 1"/>
            </a:gdLst>
            <a:ahLst/>
            <a:cxnLst>
              <a:cxn ang="3cd4">
                <a:pos x="hc" y="t"/>
              </a:cxn>
              <a:cxn ang="0">
                <a:pos x="r" y="vc"/>
              </a:cxn>
              <a:cxn ang="cd4">
                <a:pos x="hc" y="b"/>
              </a:cxn>
              <a:cxn ang="cd2">
                <a:pos x="l" y="vc"/>
              </a:cxn>
              <a:cxn ang="f42">
                <a:pos x="f71" y="f72"/>
              </a:cxn>
              <a:cxn ang="f42">
                <a:pos x="f73" y="f74"/>
              </a:cxn>
              <a:cxn ang="f42">
                <a:pos x="f75" y="f76"/>
              </a:cxn>
              <a:cxn ang="f42">
                <a:pos x="f75" y="f77"/>
              </a:cxn>
              <a:cxn ang="f42">
                <a:pos x="f78" y="f77"/>
              </a:cxn>
              <a:cxn ang="f42">
                <a:pos x="f79" y="f80"/>
              </a:cxn>
              <a:cxn ang="f42">
                <a:pos x="f71" y="f72"/>
              </a:cxn>
            </a:cxnLst>
            <a:rect l="f67" t="f70" r="f68" b="f69"/>
            <a:pathLst>
              <a:path w="2672863" h="1371600">
                <a:moveTo>
                  <a:pt x="f8" y="f5"/>
                </a:moveTo>
                <a:cubicBezTo>
                  <a:pt x="f9" y="f5"/>
                  <a:pt x="f10" y="f11"/>
                  <a:pt x="f12" y="f13"/>
                </a:cubicBezTo>
                <a:lnTo>
                  <a:pt x="f6" y="f14"/>
                </a:lnTo>
                <a:lnTo>
                  <a:pt x="f6" y="f7"/>
                </a:lnTo>
                <a:lnTo>
                  <a:pt x="f5" y="f7"/>
                </a:lnTo>
                <a:lnTo>
                  <a:pt x="f15" y="f16"/>
                </a:lnTo>
                <a:cubicBezTo>
                  <a:pt x="f17" y="f18"/>
                  <a:pt x="f19" y="f5"/>
                  <a:pt x="f8" y="f5"/>
                </a:cubicBezTo>
                <a:close/>
              </a:path>
            </a:pathLst>
          </a:cu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 name="Content Placeholder 2">
            <a:extLst>
              <a:ext uri="{FF2B5EF4-FFF2-40B4-BE49-F238E27FC236}">
                <a16:creationId xmlns:a16="http://schemas.microsoft.com/office/drawing/2014/main" id="{0F2356D8-9E06-457E-9789-3352649E8AEF}"/>
              </a:ext>
            </a:extLst>
          </p:cNvPr>
          <p:cNvSpPr txBox="1"/>
          <p:nvPr/>
        </p:nvSpPr>
        <p:spPr>
          <a:xfrm>
            <a:off x="7870515" y="1984440"/>
            <a:ext cx="3483278" cy="4192524"/>
          </a:xfrm>
          <a:prstGeom prst="rect">
            <a:avLst/>
          </a:prstGeom>
          <a:noFill/>
          <a:ln cap="flat">
            <a:noFill/>
          </a:ln>
        </p:spPr>
        <p:txBody>
          <a:bodyPr vert="horz" wrap="square" lIns="91440" tIns="45720" rIns="91440" bIns="45720" anchor="t" anchorCtr="0" compatLnSpc="1">
            <a:normAutofit/>
          </a:bodyPr>
          <a:lstStyle/>
          <a:p>
            <a:pPr marL="171450" marR="0" lvl="0" indent="-228600" algn="l" defTabSz="914400" rtl="0" eaLnBrk="1" fontAlgn="auto" latinLnBrk="0" hangingPunct="1">
              <a:lnSpc>
                <a:spcPct val="90000"/>
              </a:lnSpc>
              <a:spcBef>
                <a:spcPts val="100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275 open cases in the 5-county region</a:t>
            </a:r>
            <a:endParaRPr kumimoji="0" lang="en-US" sz="2400" b="0" i="0" u="none" strike="noStrike" kern="1200" cap="none" spc="0" normalizeH="0" baseline="0" noProof="0" dirty="0">
              <a:ln>
                <a:noFill/>
              </a:ln>
              <a:solidFill>
                <a:srgbClr val="000000"/>
              </a:solidFill>
              <a:effectLst/>
              <a:uLnTx/>
              <a:uFillTx/>
              <a:latin typeface="Calibri"/>
              <a:ea typeface="+mn-ea"/>
              <a:cs typeface="Calibri"/>
            </a:endParaRPr>
          </a:p>
          <a:p>
            <a:pPr marL="628650" marR="0" lvl="1" indent="-228600" algn="l" defTabSz="914400" rtl="0" eaLnBrk="1" fontAlgn="auto" latinLnBrk="0" hangingPunct="1">
              <a:lnSpc>
                <a:spcPct val="90000"/>
              </a:lnSpc>
              <a:spcBef>
                <a:spcPts val="50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Per Homeless Management Information System (HIMS) database</a:t>
            </a:r>
            <a:endParaRPr kumimoji="0" lang="en-US" sz="2000" b="0" i="0" u="none" strike="noStrike" kern="1200" cap="none" spc="0" normalizeH="0" baseline="0" noProof="0" dirty="0">
              <a:ln>
                <a:noFill/>
              </a:ln>
              <a:solidFill>
                <a:srgbClr val="000000"/>
              </a:solidFill>
              <a:effectLst/>
              <a:uLnTx/>
              <a:uFillTx/>
              <a:latin typeface="Calibri"/>
              <a:ea typeface="+mn-ea"/>
              <a:cs typeface="Calibri"/>
            </a:endParaRPr>
          </a:p>
          <a:p>
            <a:pPr marL="628650" marR="0" lvl="1" indent="-228600" algn="l" defTabSz="914400" rtl="0" eaLnBrk="1" fontAlgn="auto" latinLnBrk="0" hangingPunct="1">
              <a:lnSpc>
                <a:spcPct val="90000"/>
              </a:lnSpc>
              <a:spcBef>
                <a:spcPts val="50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2022 PIT data will come out in May 2022  </a:t>
            </a:r>
            <a:endParaRPr kumimoji="0" lang="en-US" sz="2000" b="0" i="0" u="none" strike="noStrike" kern="1200" cap="none" spc="0" normalizeH="0" baseline="0" noProof="0" dirty="0">
              <a:ln>
                <a:noFill/>
              </a:ln>
              <a:solidFill>
                <a:srgbClr val="000000"/>
              </a:solidFill>
              <a:effectLst/>
              <a:uLnTx/>
              <a:uFillTx/>
              <a:latin typeface="Calibri"/>
              <a:ea typeface="+mn-ea"/>
              <a:cs typeface="Calibri"/>
            </a:endParaRPr>
          </a:p>
          <a:p>
            <a:pPr marL="628650" marR="0" lvl="1" indent="-228600" algn="l" defTabSz="914400" rtl="0" eaLnBrk="1" fontAlgn="auto" latinLnBrk="0" hangingPunct="1">
              <a:lnSpc>
                <a:spcPct val="90000"/>
              </a:lnSpc>
              <a:spcBef>
                <a:spcPts val="50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US" sz="2000" b="0" i="0" u="none" strike="noStrike" kern="1200" cap="none" spc="0" normalizeH="0" baseline="0" noProof="0" dirty="0">
                <a:ln>
                  <a:noFill/>
                </a:ln>
                <a:solidFill>
                  <a:srgbClr val="000000"/>
                </a:solidFill>
                <a:effectLst/>
                <a:uLnTx/>
                <a:uFillTx/>
                <a:latin typeface="Calibri"/>
                <a:ea typeface="+mn-ea"/>
                <a:cs typeface="+mn-cs"/>
              </a:rPr>
              <a:t>2021 – unknown due to pandemic</a:t>
            </a:r>
            <a:endParaRPr kumimoji="0" lang="en-US" sz="2000" b="0" i="0" u="none" strike="noStrike" kern="1200" cap="none" spc="0" normalizeH="0" baseline="0" noProof="0" dirty="0">
              <a:ln>
                <a:noFill/>
              </a:ln>
              <a:solidFill>
                <a:srgbClr val="000000"/>
              </a:solidFill>
              <a:effectLst/>
              <a:uLnTx/>
              <a:uFillTx/>
              <a:latin typeface="Calibri"/>
              <a:ea typeface="+mn-ea"/>
              <a:cs typeface="Calibri"/>
            </a:endParaRPr>
          </a:p>
          <a:p>
            <a:pPr marL="628650" marR="0" lvl="1" indent="-228600" algn="l" defTabSz="914400" rtl="0" eaLnBrk="1" fontAlgn="auto" latinLnBrk="0" hangingPunct="1">
              <a:lnSpc>
                <a:spcPct val="90000"/>
              </a:lnSpc>
              <a:spcBef>
                <a:spcPts val="500"/>
              </a:spcBef>
              <a:spcAft>
                <a:spcPts val="0"/>
              </a:spcAft>
              <a:buClrTx/>
              <a:buSzPct val="100000"/>
              <a:buFont typeface="Arial" pitchFamily="34"/>
              <a:buChar char="•"/>
              <a:tabLst/>
              <a:defRPr sz="1800" b="0" i="0" u="none" strike="noStrike" kern="0" cap="none" spc="0" baseline="0">
                <a:solidFill>
                  <a:srgbClr val="000000"/>
                </a:solidFill>
                <a:uFillTx/>
              </a:defRPr>
            </a:pPr>
            <a:r>
              <a:rPr kumimoji="0" lang="en-US" sz="2000" b="0" i="0" u="none" strike="noStrike" kern="0" cap="none" spc="0" normalizeH="0" baseline="0" noProof="0" dirty="0">
                <a:ln>
                  <a:noFill/>
                </a:ln>
                <a:solidFill>
                  <a:srgbClr val="000000"/>
                </a:solidFill>
                <a:effectLst/>
                <a:uLnTx/>
                <a:uFillTx/>
                <a:latin typeface="Calibri"/>
                <a:ea typeface="+mn-ea"/>
                <a:cs typeface="Calibri"/>
              </a:rPr>
              <a:t>211 people in 2020</a:t>
            </a:r>
            <a:endParaRPr kumimoji="0" lang="en-US" sz="2000" b="0" i="0" u="none" strike="noStrike" kern="1200" cap="none" spc="0" normalizeH="0" baseline="0" noProof="0" dirty="0">
              <a:ln>
                <a:noFill/>
              </a:ln>
              <a:solidFill>
                <a:srgbClr val="000000"/>
              </a:solidFill>
              <a:effectLst/>
              <a:uLnTx/>
              <a:uFillTx/>
              <a:latin typeface="Calibri"/>
              <a:ea typeface="+mn-ea"/>
              <a:cs typeface="Calibri"/>
            </a:endParaRPr>
          </a:p>
          <a:p>
            <a:pPr marL="0" marR="0" lvl="0" indent="-228600" algn="l" defTabSz="914400" rtl="0" eaLnBrk="1" fontAlgn="auto" latinLnBrk="0" hangingPunct="1">
              <a:lnSpc>
                <a:spcPct val="90000"/>
              </a:lnSpc>
              <a:spcBef>
                <a:spcPts val="1000"/>
              </a:spcBef>
              <a:spcAft>
                <a:spcPts val="0"/>
              </a:spcAft>
              <a:buClrTx/>
              <a:buSzPct val="100000"/>
              <a:buFont typeface="Arial" pitchFamily="34"/>
              <a:buChar char="•"/>
              <a:tabLst/>
              <a:defRPr sz="1800" b="0" i="0" u="none" strike="noStrike" kern="0" cap="none" spc="0" baseline="0">
                <a:solidFill>
                  <a:srgbClr val="000000"/>
                </a:solidFill>
                <a:uFillTx/>
              </a:defRPr>
            </a:pPr>
            <a:endParaRPr kumimoji="0" lang="en-US" sz="2800" b="0" i="0" u="none" strike="noStrike" kern="1200" cap="none" spc="0" normalizeH="0" baseline="0" noProof="0" dirty="0">
              <a:ln>
                <a:noFill/>
              </a:ln>
              <a:solidFill>
                <a:srgbClr val="000000"/>
              </a:solidFill>
              <a:effectLst/>
              <a:uLnTx/>
              <a:uFillTx/>
              <a:latin typeface="Calibri"/>
              <a:ea typeface="+mn-ea"/>
              <a:cs typeface="+mn-cs"/>
            </a:endParaRPr>
          </a:p>
          <a:p>
            <a:pPr marL="0" marR="0" lvl="0" indent="-228600" algn="l" defTabSz="914400" rtl="0" eaLnBrk="1" fontAlgn="auto" latinLnBrk="0" hangingPunct="1">
              <a:lnSpc>
                <a:spcPct val="90000"/>
              </a:lnSpc>
              <a:spcBef>
                <a:spcPts val="1000"/>
              </a:spcBef>
              <a:spcAft>
                <a:spcPts val="0"/>
              </a:spcAft>
              <a:buClrTx/>
              <a:buSzPct val="100000"/>
              <a:buFont typeface="Arial" pitchFamily="34"/>
              <a:buChar char="•"/>
              <a:tabLst/>
              <a:defRPr sz="1800" b="0" i="0" u="none" strike="noStrike" kern="0" cap="none" spc="0" baseline="0">
                <a:solidFill>
                  <a:srgbClr val="000000"/>
                </a:solidFill>
                <a:uFillTx/>
              </a:defRPr>
            </a:pPr>
            <a:endParaRPr kumimoji="0" lang="en-US" sz="2800" b="0" i="0" u="none" strike="noStrike" kern="1200" cap="none" spc="0" normalizeH="0" baseline="0" noProof="0" dirty="0">
              <a:ln>
                <a:noFill/>
              </a:ln>
              <a:solidFill>
                <a:srgbClr val="000000"/>
              </a:solidFill>
              <a:effectLst/>
              <a:uLnTx/>
              <a:uFillTx/>
              <a:latin typeface="Calibri"/>
              <a:ea typeface="+mn-ea"/>
              <a:cs typeface="Calibri"/>
            </a:endParaRPr>
          </a:p>
          <a:p>
            <a:pPr marL="228600" marR="0" lvl="0" indent="-228600" algn="l" defTabSz="914400" rtl="0" eaLnBrk="1" fontAlgn="auto" latinLnBrk="0" hangingPunct="1">
              <a:lnSpc>
                <a:spcPct val="90000"/>
              </a:lnSpc>
              <a:spcBef>
                <a:spcPts val="1000"/>
              </a:spcBef>
              <a:spcAft>
                <a:spcPts val="0"/>
              </a:spcAft>
              <a:buClrTx/>
              <a:buSzPct val="100000"/>
              <a:buFont typeface="Arial" pitchFamily="34"/>
              <a:buChar char="•"/>
              <a:tabLst/>
              <a:defRPr sz="1800" b="0" i="0" u="none" strike="noStrike" kern="0" cap="none" spc="0" baseline="0">
                <a:solidFill>
                  <a:srgbClr val="000000"/>
                </a:solidFill>
                <a:uFillTx/>
              </a:defRPr>
            </a:pPr>
            <a:endParaRPr kumimoji="0" lang="en-US" sz="2800" b="0" i="0" u="none" strike="noStrike" kern="1200" cap="none" spc="0" normalizeH="0" baseline="0" noProof="0" dirty="0">
              <a:ln>
                <a:noFill/>
              </a:ln>
              <a:solidFill>
                <a:srgbClr val="000000"/>
              </a:solidFill>
              <a:effectLst/>
              <a:uLnTx/>
              <a:uFillTx/>
              <a:latin typeface="Calibri"/>
              <a:ea typeface="+mn-ea"/>
              <a:cs typeface="Calibri"/>
            </a:endParaRPr>
          </a:p>
        </p:txBody>
      </p:sp>
      <p:graphicFrame>
        <p:nvGraphicFramePr>
          <p:cNvPr id="7" name="Chart 7">
            <a:extLst>
              <a:ext uri="{FF2B5EF4-FFF2-40B4-BE49-F238E27FC236}">
                <a16:creationId xmlns:a16="http://schemas.microsoft.com/office/drawing/2014/main" id="{A0E39437-D521-4C49-9AC7-19528B62270B}"/>
              </a:ext>
            </a:extLst>
          </p:cNvPr>
          <p:cNvGraphicFramePr/>
          <p:nvPr/>
        </p:nvGraphicFramePr>
        <p:xfrm>
          <a:off x="787847" y="1555513"/>
          <a:ext cx="6640043" cy="480489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799430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52FC0273-7289-4D77-B137-BE9979D7BDA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8200" y="471488"/>
            <a:ext cx="10515600" cy="5915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51520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7F40B33-4B3A-486B-A1C3-7C74CA6445F3}"/>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37521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1026" name="Picture 2" descr="A group of people walking through a forest&#10;&#10;Description automatically generated with medium confidence">
            <a:extLst>
              <a:ext uri="{FF2B5EF4-FFF2-40B4-BE49-F238E27FC236}">
                <a16:creationId xmlns:a16="http://schemas.microsoft.com/office/drawing/2014/main" id="{8846505D-42D9-4132-8F4E-39A7CBA2C3F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10647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96E73D53-0312-410C-8D88-A1229FF34B1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5573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20157-E161-4A46-94EE-26DB16844B9D}"/>
              </a:ext>
            </a:extLst>
          </p:cNvPr>
          <p:cNvSpPr>
            <a:spLocks noGrp="1"/>
          </p:cNvSpPr>
          <p:nvPr>
            <p:ph type="title"/>
          </p:nvPr>
        </p:nvSpPr>
        <p:spPr/>
        <p:txBody>
          <a:bodyPr/>
          <a:lstStyle/>
          <a:p>
            <a:pPr algn="ctr"/>
            <a:r>
              <a:rPr lang="en-US" dirty="0"/>
              <a:t>Future State</a:t>
            </a:r>
          </a:p>
        </p:txBody>
      </p:sp>
      <p:pic>
        <p:nvPicPr>
          <p:cNvPr id="1026" name="Picture 2" descr="The Mobile Medical Clinic: Driving Street Medicine Forward – Santa Barbara  Street Medicine">
            <a:extLst>
              <a:ext uri="{FF2B5EF4-FFF2-40B4-BE49-F238E27FC236}">
                <a16:creationId xmlns:a16="http://schemas.microsoft.com/office/drawing/2014/main" id="{F38787B7-B409-4C0B-95F0-699BF1901F5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46400" y="2027239"/>
            <a:ext cx="5971107" cy="3163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4611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9686C-D21A-4D4F-A027-AE5709CF6AE4}"/>
              </a:ext>
            </a:extLst>
          </p:cNvPr>
          <p:cNvSpPr>
            <a:spLocks noGrp="1"/>
          </p:cNvSpPr>
          <p:nvPr>
            <p:ph type="ctrTitle"/>
          </p:nvPr>
        </p:nvSpPr>
        <p:spPr/>
        <p:txBody>
          <a:bodyPr/>
          <a:lstStyle/>
          <a:p>
            <a:r>
              <a:rPr lang="en-US" dirty="0">
                <a:solidFill>
                  <a:schemeClr val="bg1"/>
                </a:solidFill>
              </a:rPr>
              <a:t>2022 Rural Health Awards</a:t>
            </a:r>
          </a:p>
        </p:txBody>
      </p:sp>
      <p:sp>
        <p:nvSpPr>
          <p:cNvPr id="6" name="Subtitle 5">
            <a:extLst>
              <a:ext uri="{FF2B5EF4-FFF2-40B4-BE49-F238E27FC236}">
                <a16:creationId xmlns:a16="http://schemas.microsoft.com/office/drawing/2014/main" id="{7D437B93-D351-4AC2-BBE7-9CE8BB0C8915}"/>
              </a:ext>
            </a:extLst>
          </p:cNvPr>
          <p:cNvSpPr>
            <a:spLocks noGrp="1"/>
          </p:cNvSpPr>
          <p:nvPr>
            <p:ph type="subTitle" idx="1"/>
          </p:nvPr>
        </p:nvSpPr>
        <p:spPr/>
        <p:txBody>
          <a:bodyPr/>
          <a:lstStyle/>
          <a:p>
            <a:r>
              <a:rPr lang="en-US" dirty="0">
                <a:solidFill>
                  <a:schemeClr val="bg1"/>
                </a:solidFill>
              </a:rPr>
              <a:t>Rural Health Care Organization </a:t>
            </a:r>
          </a:p>
          <a:p>
            <a:r>
              <a:rPr lang="en-US" dirty="0">
                <a:solidFill>
                  <a:schemeClr val="bg1"/>
                </a:solidFill>
              </a:rPr>
              <a:t>Rural Health Practitioner </a:t>
            </a:r>
          </a:p>
        </p:txBody>
      </p:sp>
    </p:spTree>
    <p:extLst>
      <p:ext uri="{BB962C8B-B14F-4D97-AF65-F5344CB8AC3E}">
        <p14:creationId xmlns:p14="http://schemas.microsoft.com/office/powerpoint/2010/main" val="16519278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Program to Spur Low-Income Housing Is Keeping Cities Segregated - The New  York Times">
            <a:extLst>
              <a:ext uri="{FF2B5EF4-FFF2-40B4-BE49-F238E27FC236}">
                <a16:creationId xmlns:a16="http://schemas.microsoft.com/office/drawing/2014/main" id="{CF2B9C0D-7FC2-4CAD-8FD1-9EB1E01F027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9200" y="176213"/>
            <a:ext cx="9753600" cy="6505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5902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ore Than 4,000 People Applied to WeHo's Affordable Housing Wait List">
            <a:extLst>
              <a:ext uri="{FF2B5EF4-FFF2-40B4-BE49-F238E27FC236}">
                <a16:creationId xmlns:a16="http://schemas.microsoft.com/office/drawing/2014/main" id="{D95E59B2-40A1-47F0-9095-5D088DFD9C2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21558" y="845820"/>
            <a:ext cx="5548884" cy="3963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42737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9451" y="525939"/>
            <a:ext cx="7981406" cy="4770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5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2743200" marR="0" lvl="6"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prstClr val="white"/>
                </a:solidFill>
                <a:effectLst/>
                <a:uLnTx/>
                <a:uFillTx/>
                <a:latin typeface="Century Gothic" panose="020B0502020202020204"/>
                <a:ea typeface="+mn-ea"/>
                <a:cs typeface="+mn-cs"/>
              </a:rPr>
              <a:t>				</a:t>
            </a:r>
            <a:r>
              <a:rPr kumimoji="0" lang="en-US" sz="1250" b="1" i="0" u="none" strike="noStrike" kern="1200" cap="none" spc="0" normalizeH="0" baseline="0" noProof="0" dirty="0">
                <a:ln>
                  <a:noFill/>
                </a:ln>
                <a:solidFill>
                  <a:prstClr val="white"/>
                </a:solidFill>
                <a:effectLst/>
                <a:uLnTx/>
                <a:uFillTx/>
                <a:latin typeface="Century Gothic" panose="020B0502020202020204"/>
                <a:ea typeface="+mn-ea"/>
                <a:cs typeface="+mn-cs"/>
              </a:rPr>
              <a:t>		</a:t>
            </a:r>
            <a:endParaRPr kumimoji="0" lang="en-US" sz="1200"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4" name="Picture 3">
            <a:extLst>
              <a:ext uri="{FF2B5EF4-FFF2-40B4-BE49-F238E27FC236}">
                <a16:creationId xmlns:a16="http://schemas.microsoft.com/office/drawing/2014/main" id="{936EE7D9-0AD7-4704-A769-E497E3B176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61440" y="1833880"/>
            <a:ext cx="3393440" cy="3393440"/>
          </a:xfrm>
          <a:prstGeom prst="rect">
            <a:avLst/>
          </a:prstGeom>
        </p:spPr>
      </p:pic>
      <p:sp>
        <p:nvSpPr>
          <p:cNvPr id="6" name="Rectangle 5">
            <a:extLst>
              <a:ext uri="{FF2B5EF4-FFF2-40B4-BE49-F238E27FC236}">
                <a16:creationId xmlns:a16="http://schemas.microsoft.com/office/drawing/2014/main" id="{D75B8A3E-C9A3-40F9-9D8E-D67B5B020846}"/>
              </a:ext>
            </a:extLst>
          </p:cNvPr>
          <p:cNvSpPr/>
          <p:nvPr/>
        </p:nvSpPr>
        <p:spPr>
          <a:xfrm>
            <a:off x="6024880" y="2245360"/>
            <a:ext cx="4439920" cy="1815882"/>
          </a:xfrm>
          <a:prstGeom prst="rect">
            <a:avLst/>
          </a:prstGeom>
        </p:spPr>
        <p:txBody>
          <a:bodyPr wrap="square">
            <a:spAutoFit/>
          </a:bodyPr>
          <a:lstStyle/>
          <a:p>
            <a:r>
              <a:rPr lang="en-US" sz="2800" b="1" dirty="0">
                <a:solidFill>
                  <a:schemeClr val="bg1"/>
                </a:solidFill>
              </a:rPr>
              <a:t>Jaclyn E. Sylvain, </a:t>
            </a:r>
            <a:r>
              <a:rPr lang="en-US" sz="2800" dirty="0">
                <a:solidFill>
                  <a:schemeClr val="bg1"/>
                </a:solidFill>
              </a:rPr>
              <a:t>DO</a:t>
            </a:r>
            <a:endParaRPr lang="en-US" sz="2800" dirty="0">
              <a:solidFill>
                <a:prstClr val="white"/>
              </a:solidFil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rPr>
              <a:t>Munson Medical Center Family Practice Resident</a:t>
            </a:r>
          </a:p>
        </p:txBody>
      </p:sp>
    </p:spTree>
    <p:extLst>
      <p:ext uri="{BB962C8B-B14F-4D97-AF65-F5344CB8AC3E}">
        <p14:creationId xmlns:p14="http://schemas.microsoft.com/office/powerpoint/2010/main" val="30983935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87081D42-7DFB-4764-A55B-E249ED01A0AE}"/>
              </a:ext>
            </a:extLst>
          </p:cNvPr>
          <p:cNvSpPr>
            <a:spLocks noMove="1" noResize="1"/>
          </p:cNvSpPr>
          <p:nvPr/>
        </p:nvSpPr>
        <p:spPr>
          <a:xfrm>
            <a:off x="3044" y="0"/>
            <a:ext cx="12188952" cy="6858000"/>
          </a:xfrm>
          <a:prstGeom prst="rect">
            <a:avLst/>
          </a:prstGeom>
          <a:solidFill>
            <a:srgbClr val="4472C4"/>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 name="Rectangle 9">
            <a:extLst>
              <a:ext uri="{FF2B5EF4-FFF2-40B4-BE49-F238E27FC236}">
                <a16:creationId xmlns:a16="http://schemas.microsoft.com/office/drawing/2014/main" id="{2D770FF8-9455-41F9-9661-371ADC82F4C1}"/>
              </a:ext>
            </a:extLst>
          </p:cNvPr>
          <p:cNvSpPr>
            <a:spLocks noMove="1" noResize="1"/>
          </p:cNvSpPr>
          <p:nvPr/>
        </p:nvSpPr>
        <p:spPr>
          <a:xfrm>
            <a:off x="0" y="0"/>
            <a:ext cx="12191996" cy="6858000"/>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4" name="Freeform 13">
            <a:extLst>
              <a:ext uri="{FF2B5EF4-FFF2-40B4-BE49-F238E27FC236}">
                <a16:creationId xmlns:a16="http://schemas.microsoft.com/office/drawing/2014/main" id="{C76EE513-95D2-492C-A837-B0EE7C29E803}"/>
              </a:ext>
            </a:extLst>
          </p:cNvPr>
          <p:cNvSpPr>
            <a:spLocks noMove="1" noResize="1"/>
          </p:cNvSpPr>
          <p:nvPr/>
        </p:nvSpPr>
        <p:spPr>
          <a:xfrm>
            <a:off x="2769479" y="220196"/>
            <a:ext cx="9422526" cy="6637803"/>
          </a:xfrm>
          <a:custGeom>
            <a:avLst/>
            <a:gdLst>
              <a:gd name="f0" fmla="val 10800000"/>
              <a:gd name="f1" fmla="val 5400000"/>
              <a:gd name="f2" fmla="val 180"/>
              <a:gd name="f3" fmla="val w"/>
              <a:gd name="f4" fmla="val h"/>
              <a:gd name="f5" fmla="val 0"/>
              <a:gd name="f6" fmla="val 8191500"/>
              <a:gd name="f7" fmla="val 5770597"/>
              <a:gd name="f8" fmla="val 4929467"/>
              <a:gd name="f9" fmla="val 6120547"/>
              <a:gd name="f10" fmla="val 7212963"/>
              <a:gd name="f11" fmla="val 419755"/>
              <a:gd name="f12" fmla="val 8065066"/>
              <a:gd name="f13" fmla="val 1118513"/>
              <a:gd name="f14" fmla="val 1227339"/>
              <a:gd name="f15" fmla="val 79523"/>
              <a:gd name="f16" fmla="val 56799"/>
              <a:gd name="f17" fmla="val 5644158"/>
              <a:gd name="f18" fmla="val 19398"/>
              <a:gd name="f19" fmla="val 5400934"/>
              <a:gd name="f20" fmla="val 5151822"/>
              <a:gd name="f21" fmla="val 4898209"/>
              <a:gd name="f22" fmla="val 2193003"/>
              <a:gd name="f23" fmla="val 2206998"/>
              <a:gd name="f24" fmla="+- 0 0 -90"/>
              <a:gd name="f25" fmla="*/ f3 1 8191500"/>
              <a:gd name="f26" fmla="*/ f4 1 5770597"/>
              <a:gd name="f27" fmla="val f5"/>
              <a:gd name="f28" fmla="val f6"/>
              <a:gd name="f29" fmla="val f7"/>
              <a:gd name="f30" fmla="*/ f24 f0 1"/>
              <a:gd name="f31" fmla="+- f29 0 f27"/>
              <a:gd name="f32" fmla="+- f28 0 f27"/>
              <a:gd name="f33" fmla="*/ f30 1 f2"/>
              <a:gd name="f34" fmla="*/ f32 1 8191500"/>
              <a:gd name="f35" fmla="*/ f31 1 5770597"/>
              <a:gd name="f36" fmla="*/ 4929467 f32 1"/>
              <a:gd name="f37" fmla="*/ 0 f31 1"/>
              <a:gd name="f38" fmla="*/ 8065066 f32 1"/>
              <a:gd name="f39" fmla="*/ 1118513 f31 1"/>
              <a:gd name="f40" fmla="*/ 8191500 f32 1"/>
              <a:gd name="f41" fmla="*/ 1227339 f31 1"/>
              <a:gd name="f42" fmla="*/ 5770597 f31 1"/>
              <a:gd name="f43" fmla="*/ 79523 f32 1"/>
              <a:gd name="f44" fmla="*/ 56799 f32 1"/>
              <a:gd name="f45" fmla="*/ 5644158 f31 1"/>
              <a:gd name="f46" fmla="*/ 0 f32 1"/>
              <a:gd name="f47" fmla="*/ 4898209 f31 1"/>
              <a:gd name="f48" fmla="+- f33 0 f1"/>
              <a:gd name="f49" fmla="*/ f36 1 8191500"/>
              <a:gd name="f50" fmla="*/ f37 1 5770597"/>
              <a:gd name="f51" fmla="*/ f38 1 8191500"/>
              <a:gd name="f52" fmla="*/ f39 1 5770597"/>
              <a:gd name="f53" fmla="*/ f40 1 8191500"/>
              <a:gd name="f54" fmla="*/ f41 1 5770597"/>
              <a:gd name="f55" fmla="*/ f42 1 5770597"/>
              <a:gd name="f56" fmla="*/ f43 1 8191500"/>
              <a:gd name="f57" fmla="*/ f44 1 8191500"/>
              <a:gd name="f58" fmla="*/ f45 1 5770597"/>
              <a:gd name="f59" fmla="*/ f46 1 8191500"/>
              <a:gd name="f60" fmla="*/ f47 1 5770597"/>
              <a:gd name="f61" fmla="*/ f27 1 f34"/>
              <a:gd name="f62" fmla="*/ f28 1 f34"/>
              <a:gd name="f63" fmla="*/ f27 1 f35"/>
              <a:gd name="f64" fmla="*/ f29 1 f35"/>
              <a:gd name="f65" fmla="*/ f49 1 f34"/>
              <a:gd name="f66" fmla="*/ f50 1 f35"/>
              <a:gd name="f67" fmla="*/ f51 1 f34"/>
              <a:gd name="f68" fmla="*/ f52 1 f35"/>
              <a:gd name="f69" fmla="*/ f53 1 f34"/>
              <a:gd name="f70" fmla="*/ f54 1 f35"/>
              <a:gd name="f71" fmla="*/ f55 1 f35"/>
              <a:gd name="f72" fmla="*/ f56 1 f34"/>
              <a:gd name="f73" fmla="*/ f57 1 f34"/>
              <a:gd name="f74" fmla="*/ f58 1 f35"/>
              <a:gd name="f75" fmla="*/ f59 1 f34"/>
              <a:gd name="f76" fmla="*/ f60 1 f35"/>
              <a:gd name="f77" fmla="*/ f61 f25 1"/>
              <a:gd name="f78" fmla="*/ f62 f25 1"/>
              <a:gd name="f79" fmla="*/ f64 f26 1"/>
              <a:gd name="f80" fmla="*/ f63 f26 1"/>
              <a:gd name="f81" fmla="*/ f65 f25 1"/>
              <a:gd name="f82" fmla="*/ f66 f26 1"/>
              <a:gd name="f83" fmla="*/ f67 f25 1"/>
              <a:gd name="f84" fmla="*/ f68 f26 1"/>
              <a:gd name="f85" fmla="*/ f69 f25 1"/>
              <a:gd name="f86" fmla="*/ f70 f26 1"/>
              <a:gd name="f87" fmla="*/ f71 f26 1"/>
              <a:gd name="f88" fmla="*/ f72 f25 1"/>
              <a:gd name="f89" fmla="*/ f73 f25 1"/>
              <a:gd name="f90" fmla="*/ f74 f26 1"/>
              <a:gd name="f91" fmla="*/ f75 f25 1"/>
              <a:gd name="f92" fmla="*/ f76 f26 1"/>
            </a:gdLst>
            <a:ahLst/>
            <a:cxnLst>
              <a:cxn ang="3cd4">
                <a:pos x="hc" y="t"/>
              </a:cxn>
              <a:cxn ang="0">
                <a:pos x="r" y="vc"/>
              </a:cxn>
              <a:cxn ang="cd4">
                <a:pos x="hc" y="b"/>
              </a:cxn>
              <a:cxn ang="cd2">
                <a:pos x="l" y="vc"/>
              </a:cxn>
              <a:cxn ang="f48">
                <a:pos x="f81" y="f82"/>
              </a:cxn>
              <a:cxn ang="f48">
                <a:pos x="f83" y="f84"/>
              </a:cxn>
              <a:cxn ang="f48">
                <a:pos x="f85" y="f86"/>
              </a:cxn>
              <a:cxn ang="f48">
                <a:pos x="f85" y="f87"/>
              </a:cxn>
              <a:cxn ang="f48">
                <a:pos x="f88" y="f87"/>
              </a:cxn>
              <a:cxn ang="f48">
                <a:pos x="f89" y="f90"/>
              </a:cxn>
              <a:cxn ang="f48">
                <a:pos x="f91" y="f92"/>
              </a:cxn>
              <a:cxn ang="f48">
                <a:pos x="f81" y="f82"/>
              </a:cxn>
            </a:cxnLst>
            <a:rect l="f77" t="f80" r="f78" b="f79"/>
            <a:pathLst>
              <a:path w="8191500" h="5770597">
                <a:moveTo>
                  <a:pt x="f8" y="f5"/>
                </a:moveTo>
                <a:cubicBezTo>
                  <a:pt x="f9" y="f5"/>
                  <a:pt x="f10" y="f11"/>
                  <a:pt x="f12" y="f13"/>
                </a:cubicBezTo>
                <a:lnTo>
                  <a:pt x="f6" y="f14"/>
                </a:lnTo>
                <a:lnTo>
                  <a:pt x="f6" y="f7"/>
                </a:lnTo>
                <a:lnTo>
                  <a:pt x="f15" y="f7"/>
                </a:lnTo>
                <a:lnTo>
                  <a:pt x="f16" y="f17"/>
                </a:lnTo>
                <a:cubicBezTo>
                  <a:pt x="f18" y="f19"/>
                  <a:pt x="f5" y="f20"/>
                  <a:pt x="f5" y="f21"/>
                </a:cubicBezTo>
                <a:cubicBezTo>
                  <a:pt x="f5" y="f22"/>
                  <a:pt x="f23" y="f5"/>
                  <a:pt x="f8" y="f5"/>
                </a:cubicBezTo>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Oval 13">
            <a:extLst>
              <a:ext uri="{FF2B5EF4-FFF2-40B4-BE49-F238E27FC236}">
                <a16:creationId xmlns:a16="http://schemas.microsoft.com/office/drawing/2014/main" id="{00AC57D2-265D-4329-8A00-F2A2322BFC87}"/>
              </a:ext>
            </a:extLst>
          </p:cNvPr>
          <p:cNvSpPr>
            <a:spLocks noMove="1" noResize="1"/>
          </p:cNvSpPr>
          <p:nvPr/>
        </p:nvSpPr>
        <p:spPr>
          <a:xfrm>
            <a:off x="2209803" y="2099700"/>
            <a:ext cx="1942240" cy="188955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C000"/>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6" name="Arc 15">
            <a:extLst>
              <a:ext uri="{FF2B5EF4-FFF2-40B4-BE49-F238E27FC236}">
                <a16:creationId xmlns:a16="http://schemas.microsoft.com/office/drawing/2014/main" id="{F254CC8A-CD63-461E-B6F7-6B09A686DACC}"/>
              </a:ext>
            </a:extLst>
          </p:cNvPr>
          <p:cNvSpPr>
            <a:spLocks noMove="1" noResize="1"/>
          </p:cNvSpPr>
          <p:nvPr/>
        </p:nvSpPr>
        <p:spPr>
          <a:xfrm rot="18520173">
            <a:off x="1613168" y="1492569"/>
            <a:ext cx="2987902" cy="2987902"/>
          </a:xfrm>
          <a:custGeom>
            <a:avLst>
              <a:gd name="f12" fmla="val 150"/>
              <a:gd name="f13" fmla="val 273"/>
            </a:avLst>
            <a:gdLst>
              <a:gd name="f2" fmla="val 10800000"/>
              <a:gd name="f3" fmla="val 5400000"/>
              <a:gd name="f4" fmla="val 16200000"/>
              <a:gd name="f5" fmla="val 180"/>
              <a:gd name="f6" fmla="val w"/>
              <a:gd name="f7" fmla="val h"/>
              <a:gd name="f8" fmla="val ss"/>
              <a:gd name="f9" fmla="val 0"/>
              <a:gd name="f10" fmla="*/ 5419351 1 1725033"/>
              <a:gd name="f11" fmla="+- 0 0 1"/>
              <a:gd name="f12" fmla="val 150"/>
              <a:gd name="f13" fmla="val 273"/>
              <a:gd name="f14" fmla="+- 0 0 -240"/>
              <a:gd name="f15" fmla="+- 0 0 -212"/>
              <a:gd name="f16" fmla="+- 0 0 -183"/>
              <a:gd name="f17" fmla="abs f6"/>
              <a:gd name="f18" fmla="abs f7"/>
              <a:gd name="f19" fmla="abs f8"/>
              <a:gd name="f20" fmla="val f9"/>
              <a:gd name="f21" fmla="+- 0 0 f12"/>
              <a:gd name="f22" fmla="+- 0 0 f13"/>
              <a:gd name="f23" fmla="*/ f14 f2 1"/>
              <a:gd name="f24" fmla="*/ f15 f2 1"/>
              <a:gd name="f25" fmla="*/ f16 f2 1"/>
              <a:gd name="f26" fmla="?: f17 f6 1"/>
              <a:gd name="f27" fmla="?: f18 f7 1"/>
              <a:gd name="f28" fmla="?: f19 f8 1"/>
              <a:gd name="f29" fmla="*/ f21 f2 1"/>
              <a:gd name="f30" fmla="*/ f22 f2 1"/>
              <a:gd name="f31" fmla="*/ f23 1 f5"/>
              <a:gd name="f32" fmla="*/ f24 1 f5"/>
              <a:gd name="f33" fmla="*/ f25 1 f5"/>
              <a:gd name="f34" fmla="*/ f26 1 21600"/>
              <a:gd name="f35" fmla="*/ f27 1 21600"/>
              <a:gd name="f36" fmla="*/ 21600 f26 1"/>
              <a:gd name="f37" fmla="*/ 21600 f27 1"/>
              <a:gd name="f38" fmla="*/ f29 1 f5"/>
              <a:gd name="f39" fmla="*/ f30 1 f5"/>
              <a:gd name="f40" fmla="+- f31 0 f3"/>
              <a:gd name="f41" fmla="+- f32 0 f3"/>
              <a:gd name="f42" fmla="+- f33 0 f3"/>
              <a:gd name="f43" fmla="min f35 f34"/>
              <a:gd name="f44" fmla="*/ f36 1 f28"/>
              <a:gd name="f45" fmla="*/ f37 1 f28"/>
              <a:gd name="f46" fmla="+- f38 0 f3"/>
              <a:gd name="f47" fmla="+- f39 0 f3"/>
              <a:gd name="f48" fmla="val f44"/>
              <a:gd name="f49" fmla="val f45"/>
              <a:gd name="f50" fmla="+- 0 0 f46"/>
              <a:gd name="f51" fmla="+- 0 0 f47"/>
              <a:gd name="f52" fmla="+- f49 0 f20"/>
              <a:gd name="f53" fmla="+- f48 0 f20"/>
              <a:gd name="f54" fmla="val f50"/>
              <a:gd name="f55" fmla="val f51"/>
              <a:gd name="f56" fmla="*/ f52 1 2"/>
              <a:gd name="f57" fmla="*/ f53 1 2"/>
              <a:gd name="f58" fmla="+- f55 0 f54"/>
              <a:gd name="f59" fmla="+- f54 f3 0"/>
              <a:gd name="f60" fmla="+- f55 f3 0"/>
              <a:gd name="f61" fmla="+- 21600000 0 f54"/>
              <a:gd name="f62" fmla="+- f3 0 f54"/>
              <a:gd name="f63" fmla="+- 27000000 0 f54"/>
              <a:gd name="f64" fmla="+- f2 0 f54"/>
              <a:gd name="f65" fmla="+- 32400000 0 f54"/>
              <a:gd name="f66" fmla="+- f4 0 f54"/>
              <a:gd name="f67" fmla="+- 37800000 0 f54"/>
              <a:gd name="f68" fmla="+- f20 f56 0"/>
              <a:gd name="f69" fmla="+- f20 f57 0"/>
              <a:gd name="f70" fmla="+- f58 21600000 0"/>
              <a:gd name="f71" fmla="*/ f59 f10 1"/>
              <a:gd name="f72" fmla="*/ f60 f10 1"/>
              <a:gd name="f73" fmla="?: f62 f62 f63"/>
              <a:gd name="f74" fmla="?: f64 f64 f65"/>
              <a:gd name="f75" fmla="?: f66 f66 f67"/>
              <a:gd name="f76" fmla="*/ f57 f43 1"/>
              <a:gd name="f77" fmla="*/ f56 f43 1"/>
              <a:gd name="f78" fmla="?: f58 f58 f70"/>
              <a:gd name="f79" fmla="*/ f71 1 f2"/>
              <a:gd name="f80" fmla="*/ f72 1 f2"/>
              <a:gd name="f81" fmla="*/ f69 f43 1"/>
              <a:gd name="f82" fmla="*/ f68 f43 1"/>
              <a:gd name="f83" fmla="+- 0 0 f79"/>
              <a:gd name="f84" fmla="+- 0 0 f80"/>
              <a:gd name="f85" fmla="+- f78 0 f61"/>
              <a:gd name="f86" fmla="+- f78 0 f73"/>
              <a:gd name="f87" fmla="+- f78 0 f74"/>
              <a:gd name="f88" fmla="+- f78 0 f75"/>
              <a:gd name="f89" fmla="+- 0 0 f83"/>
              <a:gd name="f90" fmla="+- 0 0 f84"/>
              <a:gd name="f91" fmla="*/ f89 f2 1"/>
              <a:gd name="f92" fmla="*/ f90 f2 1"/>
              <a:gd name="f93" fmla="*/ f91 1 f10"/>
              <a:gd name="f94" fmla="*/ f92 1 f10"/>
              <a:gd name="f95" fmla="+- f93 0 f3"/>
              <a:gd name="f96" fmla="+- f94 0 f3"/>
              <a:gd name="f97" fmla="sin 1 f95"/>
              <a:gd name="f98" fmla="cos 1 f95"/>
              <a:gd name="f99" fmla="sin 1 f96"/>
              <a:gd name="f100" fmla="cos 1 f96"/>
              <a:gd name="f101" fmla="+- 0 0 f97"/>
              <a:gd name="f102" fmla="+- 0 0 f98"/>
              <a:gd name="f103" fmla="+- 0 0 f99"/>
              <a:gd name="f104" fmla="+- 0 0 f100"/>
              <a:gd name="f105" fmla="+- 0 0 f101"/>
              <a:gd name="f106" fmla="+- 0 0 f102"/>
              <a:gd name="f107" fmla="+- 0 0 f103"/>
              <a:gd name="f108" fmla="+- 0 0 f104"/>
              <a:gd name="f109" fmla="*/ f105 f57 1"/>
              <a:gd name="f110" fmla="*/ f106 f56 1"/>
              <a:gd name="f111" fmla="*/ f107 f57 1"/>
              <a:gd name="f112" fmla="*/ f108 f56 1"/>
              <a:gd name="f113" fmla="+- 0 0 f110"/>
              <a:gd name="f114" fmla="+- 0 0 f109"/>
              <a:gd name="f115" fmla="+- 0 0 f112"/>
              <a:gd name="f116" fmla="+- 0 0 f111"/>
              <a:gd name="f117" fmla="+- 0 0 f113"/>
              <a:gd name="f118" fmla="+- 0 0 f114"/>
              <a:gd name="f119" fmla="+- 0 0 f115"/>
              <a:gd name="f120" fmla="+- 0 0 f116"/>
              <a:gd name="f121" fmla="at2 f117 f118"/>
              <a:gd name="f122" fmla="at2 f119 f120"/>
              <a:gd name="f123" fmla="+- f121 f3 0"/>
              <a:gd name="f124" fmla="+- f122 f3 0"/>
              <a:gd name="f125" fmla="*/ f123 f10 1"/>
              <a:gd name="f126" fmla="*/ f124 f10 1"/>
              <a:gd name="f127" fmla="*/ f125 1 f2"/>
              <a:gd name="f128" fmla="*/ f126 1 f2"/>
              <a:gd name="f129" fmla="+- 0 0 f127"/>
              <a:gd name="f130" fmla="+- 0 0 f128"/>
              <a:gd name="f131" fmla="val f129"/>
              <a:gd name="f132" fmla="val f130"/>
              <a:gd name="f133" fmla="+- 0 0 f131"/>
              <a:gd name="f134" fmla="+- 0 0 f132"/>
              <a:gd name="f135" fmla="*/ f133 f2 1"/>
              <a:gd name="f136" fmla="*/ f134 f2 1"/>
              <a:gd name="f137" fmla="*/ f135 1 f10"/>
              <a:gd name="f138" fmla="*/ f136 1 f10"/>
              <a:gd name="f139" fmla="+- f137 0 f3"/>
              <a:gd name="f140" fmla="+- f138 0 f3"/>
              <a:gd name="f141" fmla="cos 1 f139"/>
              <a:gd name="f142" fmla="sin 1 f139"/>
              <a:gd name="f143" fmla="cos 1 f140"/>
              <a:gd name="f144" fmla="sin 1 f140"/>
              <a:gd name="f145" fmla="+- 0 0 f141"/>
              <a:gd name="f146" fmla="+- 0 0 f142"/>
              <a:gd name="f147" fmla="+- 0 0 f143"/>
              <a:gd name="f148" fmla="+- 0 0 f144"/>
              <a:gd name="f149" fmla="*/ f11 f145 1"/>
              <a:gd name="f150" fmla="*/ f11 f146 1"/>
              <a:gd name="f151" fmla="*/ f11 f147 1"/>
              <a:gd name="f152" fmla="*/ f11 f148 1"/>
              <a:gd name="f153" fmla="*/ f149 f57 1"/>
              <a:gd name="f154" fmla="*/ f150 f56 1"/>
              <a:gd name="f155" fmla="*/ f151 f57 1"/>
              <a:gd name="f156" fmla="*/ f152 f56 1"/>
              <a:gd name="f157" fmla="+- f69 f153 0"/>
              <a:gd name="f158" fmla="+- f68 f154 0"/>
              <a:gd name="f159" fmla="+- f69 f155 0"/>
              <a:gd name="f160" fmla="+- f68 f156 0"/>
              <a:gd name="f161" fmla="max f157 f159"/>
              <a:gd name="f162" fmla="max f158 f160"/>
              <a:gd name="f163" fmla="min f157 f159"/>
              <a:gd name="f164" fmla="min f158 f160"/>
              <a:gd name="f165" fmla="*/ f157 f43 1"/>
              <a:gd name="f166" fmla="*/ f158 f43 1"/>
              <a:gd name="f167" fmla="*/ f159 f43 1"/>
              <a:gd name="f168" fmla="*/ f160 f43 1"/>
              <a:gd name="f169" fmla="?: f85 f48 f161"/>
              <a:gd name="f170" fmla="?: f86 f49 f162"/>
              <a:gd name="f171" fmla="?: f87 f20 f163"/>
              <a:gd name="f172" fmla="?: f88 f20 f164"/>
              <a:gd name="f173" fmla="*/ f171 f43 1"/>
              <a:gd name="f174" fmla="*/ f172 f43 1"/>
              <a:gd name="f175" fmla="*/ f169 f43 1"/>
              <a:gd name="f176" fmla="*/ f170 f43 1"/>
            </a:gdLst>
            <a:ahLst/>
            <a:cxnLst>
              <a:cxn ang="3cd4">
                <a:pos x="hc" y="t"/>
              </a:cxn>
              <a:cxn ang="0">
                <a:pos x="r" y="vc"/>
              </a:cxn>
              <a:cxn ang="cd4">
                <a:pos x="hc" y="b"/>
              </a:cxn>
              <a:cxn ang="cd2">
                <a:pos x="l" y="vc"/>
              </a:cxn>
              <a:cxn ang="f40">
                <a:pos x="f165" y="f166"/>
              </a:cxn>
              <a:cxn ang="f41">
                <a:pos x="f81" y="f82"/>
              </a:cxn>
              <a:cxn ang="f42">
                <a:pos x="f167" y="f168"/>
              </a:cxn>
            </a:cxnLst>
            <a:rect l="f173" t="f174" r="f175" b="f176"/>
            <a:pathLst>
              <a:path stroke="0">
                <a:moveTo>
                  <a:pt x="f165" y="f166"/>
                </a:moveTo>
                <a:arcTo wR="f76" hR="f77" stAng="f54" swAng="f78"/>
                <a:lnTo>
                  <a:pt x="f81" y="f82"/>
                </a:lnTo>
                <a:close/>
              </a:path>
              <a:path fill="none">
                <a:moveTo>
                  <a:pt x="f165" y="f166"/>
                </a:moveTo>
                <a:arcTo wR="f76" hR="f77" stAng="f54" swAng="f78"/>
              </a:path>
            </a:pathLst>
          </a:custGeom>
          <a:noFill/>
          <a:ln w="127001" cap="rnd">
            <a:solidFill>
              <a:srgbClr val="FFC000"/>
            </a:solidFill>
            <a:custDash>
              <a:ds d="400000" sp="200000"/>
            </a:custDash>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 name="Title 1">
            <a:extLst>
              <a:ext uri="{FF2B5EF4-FFF2-40B4-BE49-F238E27FC236}">
                <a16:creationId xmlns:a16="http://schemas.microsoft.com/office/drawing/2014/main" id="{221A011E-92AE-44ED-A706-FF33960FEBBD}"/>
              </a:ext>
            </a:extLst>
          </p:cNvPr>
          <p:cNvSpPr txBox="1">
            <a:spLocks noGrp="1"/>
          </p:cNvSpPr>
          <p:nvPr>
            <p:ph type="ctrTitle"/>
          </p:nvPr>
        </p:nvSpPr>
        <p:spPr>
          <a:xfrm>
            <a:off x="4038603" y="1939158"/>
            <a:ext cx="7644630" cy="2751082"/>
          </a:xfrm>
        </p:spPr>
        <p:txBody>
          <a:bodyPr anchorCtr="0"/>
          <a:lstStyle/>
          <a:p>
            <a:pPr lvl="0" algn="r"/>
            <a:r>
              <a:rPr lang="en-US" dirty="0">
                <a:cs typeface="Calibri Light"/>
              </a:rPr>
              <a:t>Homelessness and Health Outcomes</a:t>
            </a:r>
          </a:p>
        </p:txBody>
      </p:sp>
      <p:sp>
        <p:nvSpPr>
          <p:cNvPr id="8" name="Subtitle 2">
            <a:extLst>
              <a:ext uri="{FF2B5EF4-FFF2-40B4-BE49-F238E27FC236}">
                <a16:creationId xmlns:a16="http://schemas.microsoft.com/office/drawing/2014/main" id="{37680D4B-4258-40A1-9B36-22D1F70FCA9A}"/>
              </a:ext>
            </a:extLst>
          </p:cNvPr>
          <p:cNvSpPr txBox="1">
            <a:spLocks noGrp="1"/>
          </p:cNvSpPr>
          <p:nvPr>
            <p:ph type="subTitle" idx="1"/>
          </p:nvPr>
        </p:nvSpPr>
        <p:spPr>
          <a:xfrm>
            <a:off x="4038603" y="4782321"/>
            <a:ext cx="7644630" cy="1329446"/>
          </a:xfrm>
        </p:spPr>
        <p:txBody>
          <a:bodyPr anchorCtr="0"/>
          <a:lstStyle/>
          <a:p>
            <a:pPr lvl="0" algn="r"/>
            <a:r>
              <a:rPr lang="en-US" dirty="0">
                <a:cs typeface="Calibri"/>
              </a:rPr>
              <a:t>Jaclyn Sylvain, DO</a:t>
            </a:r>
          </a:p>
          <a:p>
            <a:pPr lvl="0" algn="r"/>
            <a:endParaRPr lang="en-US" dirty="0"/>
          </a:p>
        </p:txBody>
      </p:sp>
    </p:spTree>
    <p:extLst>
      <p:ext uri="{BB962C8B-B14F-4D97-AF65-F5344CB8AC3E}">
        <p14:creationId xmlns:p14="http://schemas.microsoft.com/office/powerpoint/2010/main" val="40554817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8">
            <a:extLst>
              <a:ext uri="{FF2B5EF4-FFF2-40B4-BE49-F238E27FC236}">
                <a16:creationId xmlns:a16="http://schemas.microsoft.com/office/drawing/2014/main" id="{E5B791EC-1070-44EC-B4CC-F9B525DF3504}"/>
              </a:ext>
            </a:extLst>
          </p:cNvPr>
          <p:cNvSpPr>
            <a:spLocks noMove="1" noResize="1"/>
          </p:cNvSpPr>
          <p:nvPr/>
        </p:nvSpPr>
        <p:spPr>
          <a:xfrm>
            <a:off x="3044" y="0"/>
            <a:ext cx="12188952" cy="6858000"/>
          </a:xfrm>
          <a:prstGeom prst="rect">
            <a:avLst/>
          </a:prstGeom>
          <a:ln/>
        </p:spPr>
        <p:style>
          <a:lnRef idx="2">
            <a:schemeClr val="dk1"/>
          </a:lnRef>
          <a:fillRef idx="1">
            <a:schemeClr val="lt1"/>
          </a:fillRef>
          <a:effectRef idx="0">
            <a:schemeClr val="dk1"/>
          </a:effectRef>
          <a:fontRef idx="minor">
            <a:schemeClr val="dk1"/>
          </a:fontRef>
        </p:style>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 name="Freeform: Shape 20">
            <a:extLst>
              <a:ext uri="{FF2B5EF4-FFF2-40B4-BE49-F238E27FC236}">
                <a16:creationId xmlns:a16="http://schemas.microsoft.com/office/drawing/2014/main" id="{DDAF6FA6-786E-41DA-BED7-EEE48197A63D}"/>
              </a:ext>
            </a:extLst>
          </p:cNvPr>
          <p:cNvSpPr>
            <a:spLocks noMove="1" noResize="1"/>
          </p:cNvSpPr>
          <p:nvPr/>
        </p:nvSpPr>
        <p:spPr>
          <a:xfrm>
            <a:off x="0" y="0"/>
            <a:ext cx="4167268" cy="6858000"/>
          </a:xfrm>
          <a:custGeom>
            <a:avLst/>
            <a:gdLst>
              <a:gd name="f0" fmla="val 10800000"/>
              <a:gd name="f1" fmla="val 5400000"/>
              <a:gd name="f2" fmla="val 180"/>
              <a:gd name="f3" fmla="val w"/>
              <a:gd name="f4" fmla="val h"/>
              <a:gd name="f5" fmla="val 0"/>
              <a:gd name="f6" fmla="val 4167271"/>
              <a:gd name="f7" fmla="val 6858000"/>
              <a:gd name="f8" fmla="val 2259550"/>
              <a:gd name="f9" fmla="val 2387803"/>
              <a:gd name="f10" fmla="val 82222"/>
              <a:gd name="f11" fmla="val 3461407"/>
              <a:gd name="f12" fmla="val 807534"/>
              <a:gd name="f13" fmla="val 2035835"/>
              <a:gd name="f14" fmla="val 3429000"/>
              <a:gd name="f15" fmla="val 4822165"/>
              <a:gd name="f16" fmla="val 6050467"/>
              <a:gd name="f17" fmla="val 6775779"/>
              <a:gd name="f18" fmla="+- 0 0 -90"/>
              <a:gd name="f19" fmla="*/ f3 1 4167271"/>
              <a:gd name="f20" fmla="*/ f4 1 6858000"/>
              <a:gd name="f21" fmla="val f5"/>
              <a:gd name="f22" fmla="val f6"/>
              <a:gd name="f23" fmla="val f7"/>
              <a:gd name="f24" fmla="*/ f18 f0 1"/>
              <a:gd name="f25" fmla="+- f23 0 f21"/>
              <a:gd name="f26" fmla="+- f22 0 f21"/>
              <a:gd name="f27" fmla="*/ f24 1 f2"/>
              <a:gd name="f28" fmla="*/ f26 1 4167271"/>
              <a:gd name="f29" fmla="*/ f25 1 6858000"/>
              <a:gd name="f30" fmla="*/ 0 f26 1"/>
              <a:gd name="f31" fmla="*/ 0 f25 1"/>
              <a:gd name="f32" fmla="*/ 2259550 f26 1"/>
              <a:gd name="f33" fmla="*/ 2387803 f26 1"/>
              <a:gd name="f34" fmla="*/ 82222 f25 1"/>
              <a:gd name="f35" fmla="*/ 4167271 f26 1"/>
              <a:gd name="f36" fmla="*/ 3429000 f25 1"/>
              <a:gd name="f37" fmla="*/ 6775779 f25 1"/>
              <a:gd name="f38" fmla="*/ 6858000 f25 1"/>
              <a:gd name="f39" fmla="+- f27 0 f1"/>
              <a:gd name="f40" fmla="*/ f30 1 4167271"/>
              <a:gd name="f41" fmla="*/ f31 1 6858000"/>
              <a:gd name="f42" fmla="*/ f32 1 4167271"/>
              <a:gd name="f43" fmla="*/ f33 1 4167271"/>
              <a:gd name="f44" fmla="*/ f34 1 6858000"/>
              <a:gd name="f45" fmla="*/ f35 1 4167271"/>
              <a:gd name="f46" fmla="*/ f36 1 6858000"/>
              <a:gd name="f47" fmla="*/ f37 1 6858000"/>
              <a:gd name="f48" fmla="*/ f38 1 6858000"/>
              <a:gd name="f49" fmla="*/ f21 1 f28"/>
              <a:gd name="f50" fmla="*/ f22 1 f28"/>
              <a:gd name="f51" fmla="*/ f21 1 f29"/>
              <a:gd name="f52" fmla="*/ f23 1 f29"/>
              <a:gd name="f53" fmla="*/ f40 1 f28"/>
              <a:gd name="f54" fmla="*/ f41 1 f29"/>
              <a:gd name="f55" fmla="*/ f42 1 f28"/>
              <a:gd name="f56" fmla="*/ f43 1 f28"/>
              <a:gd name="f57" fmla="*/ f44 1 f29"/>
              <a:gd name="f58" fmla="*/ f45 1 f28"/>
              <a:gd name="f59" fmla="*/ f46 1 f29"/>
              <a:gd name="f60" fmla="*/ f47 1 f29"/>
              <a:gd name="f61" fmla="*/ f48 1 f29"/>
              <a:gd name="f62" fmla="*/ f49 f19 1"/>
              <a:gd name="f63" fmla="*/ f50 f19 1"/>
              <a:gd name="f64" fmla="*/ f52 f20 1"/>
              <a:gd name="f65" fmla="*/ f51 f20 1"/>
              <a:gd name="f66" fmla="*/ f53 f19 1"/>
              <a:gd name="f67" fmla="*/ f54 f20 1"/>
              <a:gd name="f68" fmla="*/ f55 f19 1"/>
              <a:gd name="f69" fmla="*/ f56 f19 1"/>
              <a:gd name="f70" fmla="*/ f57 f20 1"/>
              <a:gd name="f71" fmla="*/ f58 f19 1"/>
              <a:gd name="f72" fmla="*/ f59 f20 1"/>
              <a:gd name="f73" fmla="*/ f60 f20 1"/>
              <a:gd name="f74" fmla="*/ f61 f20 1"/>
            </a:gdLst>
            <a:ahLst/>
            <a:cxnLst>
              <a:cxn ang="3cd4">
                <a:pos x="hc" y="t"/>
              </a:cxn>
              <a:cxn ang="0">
                <a:pos x="r" y="vc"/>
              </a:cxn>
              <a:cxn ang="cd4">
                <a:pos x="hc" y="b"/>
              </a:cxn>
              <a:cxn ang="cd2">
                <a:pos x="l" y="vc"/>
              </a:cxn>
              <a:cxn ang="f39">
                <a:pos x="f66" y="f67"/>
              </a:cxn>
              <a:cxn ang="f39">
                <a:pos x="f68" y="f67"/>
              </a:cxn>
              <a:cxn ang="f39">
                <a:pos x="f69" y="f70"/>
              </a:cxn>
              <a:cxn ang="f39">
                <a:pos x="f71" y="f72"/>
              </a:cxn>
              <a:cxn ang="f39">
                <a:pos x="f69" y="f73"/>
              </a:cxn>
              <a:cxn ang="f39">
                <a:pos x="f68" y="f74"/>
              </a:cxn>
              <a:cxn ang="f39">
                <a:pos x="f66" y="f74"/>
              </a:cxn>
            </a:cxnLst>
            <a:rect l="f62" t="f65" r="f63" b="f64"/>
            <a:pathLst>
              <a:path w="4167271" h="6858000">
                <a:moveTo>
                  <a:pt x="f5" y="f5"/>
                </a:moveTo>
                <a:lnTo>
                  <a:pt x="f8" y="f5"/>
                </a:lnTo>
                <a:lnTo>
                  <a:pt x="f9" y="f10"/>
                </a:lnTo>
                <a:cubicBezTo>
                  <a:pt x="f11" y="f12"/>
                  <a:pt x="f6" y="f13"/>
                  <a:pt x="f6" y="f14"/>
                </a:cubicBezTo>
                <a:cubicBezTo>
                  <a:pt x="f6" y="f15"/>
                  <a:pt x="f11" y="f16"/>
                  <a:pt x="f9" y="f17"/>
                </a:cubicBezTo>
                <a:lnTo>
                  <a:pt x="f8" y="f7"/>
                </a:lnTo>
                <a:lnTo>
                  <a:pt x="f5" y="f7"/>
                </a:lnTo>
                <a:close/>
              </a:path>
            </a:pathLst>
          </a:custGeom>
          <a:solidFill>
            <a:srgbClr val="ED7D31"/>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Title 1">
            <a:extLst>
              <a:ext uri="{FF2B5EF4-FFF2-40B4-BE49-F238E27FC236}">
                <a16:creationId xmlns:a16="http://schemas.microsoft.com/office/drawing/2014/main" id="{B54DF38E-965E-4F67-9259-3B29F20A4D71}"/>
              </a:ext>
            </a:extLst>
          </p:cNvPr>
          <p:cNvSpPr txBox="1">
            <a:spLocks noGrp="1"/>
          </p:cNvSpPr>
          <p:nvPr>
            <p:ph type="title"/>
          </p:nvPr>
        </p:nvSpPr>
        <p:spPr>
          <a:xfrm>
            <a:off x="686833" y="1153570"/>
            <a:ext cx="3200400" cy="4461165"/>
          </a:xfrm>
        </p:spPr>
        <p:txBody>
          <a:bodyPr/>
          <a:lstStyle/>
          <a:p>
            <a:pPr lvl="0"/>
            <a:r>
              <a:rPr lang="en-US">
                <a:solidFill>
                  <a:srgbClr val="FFFFFF"/>
                </a:solidFill>
                <a:cs typeface="Calibri Light"/>
              </a:rPr>
              <a:t>My Connection</a:t>
            </a:r>
            <a:endParaRPr lang="en-US">
              <a:solidFill>
                <a:srgbClr val="FFFFFF"/>
              </a:solidFill>
            </a:endParaRPr>
          </a:p>
        </p:txBody>
      </p:sp>
      <p:sp>
        <p:nvSpPr>
          <p:cNvPr id="6" name="Content Placeholder 2">
            <a:extLst>
              <a:ext uri="{FF2B5EF4-FFF2-40B4-BE49-F238E27FC236}">
                <a16:creationId xmlns:a16="http://schemas.microsoft.com/office/drawing/2014/main" id="{6C3583D4-4052-4118-B90D-76B3E5C9A95C}"/>
              </a:ext>
            </a:extLst>
          </p:cNvPr>
          <p:cNvSpPr txBox="1">
            <a:spLocks noGrp="1"/>
          </p:cNvSpPr>
          <p:nvPr>
            <p:ph idx="1"/>
          </p:nvPr>
        </p:nvSpPr>
        <p:spPr>
          <a:xfrm>
            <a:off x="4447312" y="807003"/>
            <a:ext cx="6906490" cy="5585621"/>
          </a:xfrm>
        </p:spPr>
        <p:txBody>
          <a:bodyPr anchor="ctr"/>
          <a:lstStyle/>
          <a:p>
            <a:pPr marL="0" lvl="0" indent="0">
              <a:buNone/>
            </a:pPr>
            <a:r>
              <a:rPr lang="en-US" dirty="0">
                <a:cs typeface="Calibri"/>
              </a:rPr>
              <a:t>Medical school</a:t>
            </a:r>
          </a:p>
          <a:p>
            <a:pPr lvl="0"/>
            <a:r>
              <a:rPr lang="en-US" sz="2400" dirty="0">
                <a:cs typeface="Calibri"/>
              </a:rPr>
              <a:t>Founding executive board member of Spartan Street Medicine (SSM)</a:t>
            </a:r>
          </a:p>
          <a:p>
            <a:pPr lvl="0"/>
            <a:r>
              <a:rPr lang="en-US" sz="2400" dirty="0">
                <a:cs typeface="Calibri"/>
              </a:rPr>
              <a:t>Student run informal medical clinic at drop-in center (JIMHO) in Lansing, MI</a:t>
            </a:r>
          </a:p>
          <a:p>
            <a:pPr lvl="0"/>
            <a:r>
              <a:rPr lang="en-US" sz="2400" dirty="0">
                <a:cs typeface="Calibri"/>
              </a:rPr>
              <a:t>Collaboration with Projects for Assistance in Transition to Homelessness (PATH) during "street runs"</a:t>
            </a:r>
          </a:p>
          <a:p>
            <a:pPr marL="0" lvl="0" indent="0">
              <a:buNone/>
            </a:pPr>
            <a:r>
              <a:rPr lang="en-US" dirty="0">
                <a:cs typeface="Calibri"/>
              </a:rPr>
              <a:t>Residency</a:t>
            </a:r>
          </a:p>
          <a:p>
            <a:pPr lvl="0"/>
            <a:r>
              <a:rPr lang="en-US" sz="2400" dirty="0">
                <a:cs typeface="Calibri"/>
              </a:rPr>
              <a:t>Collaboration with Traverse Health Clinic, Munson Family Practice Center, Thomas Judd Care Center, and Goodwill Northern Michigan Street Outreach team</a:t>
            </a:r>
          </a:p>
          <a:p>
            <a:pPr lvl="0"/>
            <a:endParaRPr lang="en-US" dirty="0">
              <a:cs typeface="Calibri"/>
            </a:endParaRPr>
          </a:p>
          <a:p>
            <a:pPr lvl="0"/>
            <a:endParaRPr lang="en-US" dirty="0">
              <a:cs typeface="Calibri"/>
            </a:endParaRPr>
          </a:p>
        </p:txBody>
      </p:sp>
      <p:sp>
        <p:nvSpPr>
          <p:cNvPr id="5" name="Arc 22">
            <a:extLst>
              <a:ext uri="{FF2B5EF4-FFF2-40B4-BE49-F238E27FC236}">
                <a16:creationId xmlns:a16="http://schemas.microsoft.com/office/drawing/2014/main" id="{FFAAEE18-E651-4E6C-8C63-24298635C0F1}"/>
              </a:ext>
            </a:extLst>
          </p:cNvPr>
          <p:cNvSpPr>
            <a:spLocks noMove="1" noResize="1"/>
          </p:cNvSpPr>
          <p:nvPr/>
        </p:nvSpPr>
        <p:spPr>
          <a:xfrm flipV="1">
            <a:off x="7550401" y="2455474"/>
            <a:ext cx="4083436" cy="4083436"/>
          </a:xfrm>
          <a:custGeom>
            <a:avLst>
              <a:gd name="f12" fmla="val 180"/>
              <a:gd name="f13" fmla="val 270"/>
            </a:avLst>
            <a:gdLst>
              <a:gd name="f2" fmla="val 10800000"/>
              <a:gd name="f3" fmla="val 5400000"/>
              <a:gd name="f4" fmla="val 16200000"/>
              <a:gd name="f5" fmla="val 180"/>
              <a:gd name="f6" fmla="val w"/>
              <a:gd name="f7" fmla="val h"/>
              <a:gd name="f8" fmla="val ss"/>
              <a:gd name="f9" fmla="val 0"/>
              <a:gd name="f10" fmla="*/ 5419351 1 1725033"/>
              <a:gd name="f11" fmla="+- 0 0 1"/>
              <a:gd name="f12" fmla="val 180"/>
              <a:gd name="f13" fmla="val 270"/>
              <a:gd name="f14" fmla="+- 0 0 -270"/>
              <a:gd name="f15" fmla="+- 0 0 -225"/>
              <a:gd name="f16" fmla="+- 0 0 -180"/>
              <a:gd name="f17" fmla="abs f6"/>
              <a:gd name="f18" fmla="abs f7"/>
              <a:gd name="f19" fmla="abs f8"/>
              <a:gd name="f20" fmla="val f9"/>
              <a:gd name="f21" fmla="+- 0 0 f12"/>
              <a:gd name="f22" fmla="+- 0 0 f13"/>
              <a:gd name="f23" fmla="*/ f14 f2 1"/>
              <a:gd name="f24" fmla="*/ f15 f2 1"/>
              <a:gd name="f25" fmla="*/ f16 f2 1"/>
              <a:gd name="f26" fmla="?: f17 f6 1"/>
              <a:gd name="f27" fmla="?: f18 f7 1"/>
              <a:gd name="f28" fmla="?: f19 f8 1"/>
              <a:gd name="f29" fmla="*/ f21 f2 1"/>
              <a:gd name="f30" fmla="*/ f22 f2 1"/>
              <a:gd name="f31" fmla="*/ f23 1 f5"/>
              <a:gd name="f32" fmla="*/ f24 1 f5"/>
              <a:gd name="f33" fmla="*/ f25 1 f5"/>
              <a:gd name="f34" fmla="*/ f26 1 21600"/>
              <a:gd name="f35" fmla="*/ f27 1 21600"/>
              <a:gd name="f36" fmla="*/ 21600 f26 1"/>
              <a:gd name="f37" fmla="*/ 21600 f27 1"/>
              <a:gd name="f38" fmla="*/ f29 1 f5"/>
              <a:gd name="f39" fmla="*/ f30 1 f5"/>
              <a:gd name="f40" fmla="+- f31 0 f3"/>
              <a:gd name="f41" fmla="+- f32 0 f3"/>
              <a:gd name="f42" fmla="+- f33 0 f3"/>
              <a:gd name="f43" fmla="min f35 f34"/>
              <a:gd name="f44" fmla="*/ f36 1 f28"/>
              <a:gd name="f45" fmla="*/ f37 1 f28"/>
              <a:gd name="f46" fmla="+- f38 0 f3"/>
              <a:gd name="f47" fmla="+- f39 0 f3"/>
              <a:gd name="f48" fmla="val f44"/>
              <a:gd name="f49" fmla="val f45"/>
              <a:gd name="f50" fmla="+- 0 0 f46"/>
              <a:gd name="f51" fmla="+- 0 0 f47"/>
              <a:gd name="f52" fmla="+- f49 0 f20"/>
              <a:gd name="f53" fmla="+- f48 0 f20"/>
              <a:gd name="f54" fmla="val f50"/>
              <a:gd name="f55" fmla="val f51"/>
              <a:gd name="f56" fmla="*/ f52 1 2"/>
              <a:gd name="f57" fmla="*/ f53 1 2"/>
              <a:gd name="f58" fmla="+- f55 0 f54"/>
              <a:gd name="f59" fmla="+- f54 f3 0"/>
              <a:gd name="f60" fmla="+- f55 f3 0"/>
              <a:gd name="f61" fmla="+- 21600000 0 f54"/>
              <a:gd name="f62" fmla="+- f3 0 f54"/>
              <a:gd name="f63" fmla="+- 27000000 0 f54"/>
              <a:gd name="f64" fmla="+- f2 0 f54"/>
              <a:gd name="f65" fmla="+- 32400000 0 f54"/>
              <a:gd name="f66" fmla="+- f4 0 f54"/>
              <a:gd name="f67" fmla="+- 37800000 0 f54"/>
              <a:gd name="f68" fmla="+- f20 f56 0"/>
              <a:gd name="f69" fmla="+- f20 f57 0"/>
              <a:gd name="f70" fmla="+- f58 21600000 0"/>
              <a:gd name="f71" fmla="*/ f59 f10 1"/>
              <a:gd name="f72" fmla="*/ f60 f10 1"/>
              <a:gd name="f73" fmla="?: f62 f62 f63"/>
              <a:gd name="f74" fmla="?: f64 f64 f65"/>
              <a:gd name="f75" fmla="?: f66 f66 f67"/>
              <a:gd name="f76" fmla="*/ f57 f43 1"/>
              <a:gd name="f77" fmla="*/ f56 f43 1"/>
              <a:gd name="f78" fmla="?: f58 f58 f70"/>
              <a:gd name="f79" fmla="*/ f71 1 f2"/>
              <a:gd name="f80" fmla="*/ f72 1 f2"/>
              <a:gd name="f81" fmla="*/ f69 f43 1"/>
              <a:gd name="f82" fmla="*/ f68 f43 1"/>
              <a:gd name="f83" fmla="+- 0 0 f79"/>
              <a:gd name="f84" fmla="+- 0 0 f80"/>
              <a:gd name="f85" fmla="+- f78 0 f61"/>
              <a:gd name="f86" fmla="+- f78 0 f73"/>
              <a:gd name="f87" fmla="+- f78 0 f74"/>
              <a:gd name="f88" fmla="+- f78 0 f75"/>
              <a:gd name="f89" fmla="+- 0 0 f83"/>
              <a:gd name="f90" fmla="+- 0 0 f84"/>
              <a:gd name="f91" fmla="*/ f89 f2 1"/>
              <a:gd name="f92" fmla="*/ f90 f2 1"/>
              <a:gd name="f93" fmla="*/ f91 1 f10"/>
              <a:gd name="f94" fmla="*/ f92 1 f10"/>
              <a:gd name="f95" fmla="+- f93 0 f3"/>
              <a:gd name="f96" fmla="+- f94 0 f3"/>
              <a:gd name="f97" fmla="sin 1 f95"/>
              <a:gd name="f98" fmla="cos 1 f95"/>
              <a:gd name="f99" fmla="sin 1 f96"/>
              <a:gd name="f100" fmla="cos 1 f96"/>
              <a:gd name="f101" fmla="+- 0 0 f97"/>
              <a:gd name="f102" fmla="+- 0 0 f98"/>
              <a:gd name="f103" fmla="+- 0 0 f99"/>
              <a:gd name="f104" fmla="+- 0 0 f100"/>
              <a:gd name="f105" fmla="+- 0 0 f101"/>
              <a:gd name="f106" fmla="+- 0 0 f102"/>
              <a:gd name="f107" fmla="+- 0 0 f103"/>
              <a:gd name="f108" fmla="+- 0 0 f104"/>
              <a:gd name="f109" fmla="*/ f105 f57 1"/>
              <a:gd name="f110" fmla="*/ f106 f56 1"/>
              <a:gd name="f111" fmla="*/ f107 f57 1"/>
              <a:gd name="f112" fmla="*/ f108 f56 1"/>
              <a:gd name="f113" fmla="+- 0 0 f110"/>
              <a:gd name="f114" fmla="+- 0 0 f109"/>
              <a:gd name="f115" fmla="+- 0 0 f112"/>
              <a:gd name="f116" fmla="+- 0 0 f111"/>
              <a:gd name="f117" fmla="+- 0 0 f113"/>
              <a:gd name="f118" fmla="+- 0 0 f114"/>
              <a:gd name="f119" fmla="+- 0 0 f115"/>
              <a:gd name="f120" fmla="+- 0 0 f116"/>
              <a:gd name="f121" fmla="at2 f117 f118"/>
              <a:gd name="f122" fmla="at2 f119 f120"/>
              <a:gd name="f123" fmla="+- f121 f3 0"/>
              <a:gd name="f124" fmla="+- f122 f3 0"/>
              <a:gd name="f125" fmla="*/ f123 f10 1"/>
              <a:gd name="f126" fmla="*/ f124 f10 1"/>
              <a:gd name="f127" fmla="*/ f125 1 f2"/>
              <a:gd name="f128" fmla="*/ f126 1 f2"/>
              <a:gd name="f129" fmla="+- 0 0 f127"/>
              <a:gd name="f130" fmla="+- 0 0 f128"/>
              <a:gd name="f131" fmla="val f129"/>
              <a:gd name="f132" fmla="val f130"/>
              <a:gd name="f133" fmla="+- 0 0 f131"/>
              <a:gd name="f134" fmla="+- 0 0 f132"/>
              <a:gd name="f135" fmla="*/ f133 f2 1"/>
              <a:gd name="f136" fmla="*/ f134 f2 1"/>
              <a:gd name="f137" fmla="*/ f135 1 f10"/>
              <a:gd name="f138" fmla="*/ f136 1 f10"/>
              <a:gd name="f139" fmla="+- f137 0 f3"/>
              <a:gd name="f140" fmla="+- f138 0 f3"/>
              <a:gd name="f141" fmla="cos 1 f139"/>
              <a:gd name="f142" fmla="sin 1 f139"/>
              <a:gd name="f143" fmla="cos 1 f140"/>
              <a:gd name="f144" fmla="sin 1 f140"/>
              <a:gd name="f145" fmla="+- 0 0 f141"/>
              <a:gd name="f146" fmla="+- 0 0 f142"/>
              <a:gd name="f147" fmla="+- 0 0 f143"/>
              <a:gd name="f148" fmla="+- 0 0 f144"/>
              <a:gd name="f149" fmla="*/ f11 f145 1"/>
              <a:gd name="f150" fmla="*/ f11 f146 1"/>
              <a:gd name="f151" fmla="*/ f11 f147 1"/>
              <a:gd name="f152" fmla="*/ f11 f148 1"/>
              <a:gd name="f153" fmla="*/ f149 f57 1"/>
              <a:gd name="f154" fmla="*/ f150 f56 1"/>
              <a:gd name="f155" fmla="*/ f151 f57 1"/>
              <a:gd name="f156" fmla="*/ f152 f56 1"/>
              <a:gd name="f157" fmla="+- f69 f153 0"/>
              <a:gd name="f158" fmla="+- f68 f154 0"/>
              <a:gd name="f159" fmla="+- f69 f155 0"/>
              <a:gd name="f160" fmla="+- f68 f156 0"/>
              <a:gd name="f161" fmla="max f157 f159"/>
              <a:gd name="f162" fmla="max f158 f160"/>
              <a:gd name="f163" fmla="min f157 f159"/>
              <a:gd name="f164" fmla="min f158 f160"/>
              <a:gd name="f165" fmla="*/ f157 f43 1"/>
              <a:gd name="f166" fmla="*/ f158 f43 1"/>
              <a:gd name="f167" fmla="*/ f159 f43 1"/>
              <a:gd name="f168" fmla="*/ f160 f43 1"/>
              <a:gd name="f169" fmla="?: f85 f48 f161"/>
              <a:gd name="f170" fmla="?: f86 f49 f162"/>
              <a:gd name="f171" fmla="?: f87 f20 f163"/>
              <a:gd name="f172" fmla="?: f88 f20 f164"/>
              <a:gd name="f173" fmla="*/ f171 f43 1"/>
              <a:gd name="f174" fmla="*/ f172 f43 1"/>
              <a:gd name="f175" fmla="*/ f169 f43 1"/>
              <a:gd name="f176" fmla="*/ f170 f43 1"/>
            </a:gdLst>
            <a:ahLst/>
            <a:cxnLst>
              <a:cxn ang="3cd4">
                <a:pos x="hc" y="t"/>
              </a:cxn>
              <a:cxn ang="0">
                <a:pos x="r" y="vc"/>
              </a:cxn>
              <a:cxn ang="cd4">
                <a:pos x="hc" y="b"/>
              </a:cxn>
              <a:cxn ang="cd2">
                <a:pos x="l" y="vc"/>
              </a:cxn>
              <a:cxn ang="f40">
                <a:pos x="f165" y="f166"/>
              </a:cxn>
              <a:cxn ang="f41">
                <a:pos x="f81" y="f82"/>
              </a:cxn>
              <a:cxn ang="f42">
                <a:pos x="f167" y="f168"/>
              </a:cxn>
            </a:cxnLst>
            <a:rect l="f173" t="f174" r="f175" b="f176"/>
            <a:pathLst>
              <a:path stroke="0">
                <a:moveTo>
                  <a:pt x="f165" y="f166"/>
                </a:moveTo>
                <a:arcTo wR="f76" hR="f77" stAng="f54" swAng="f78"/>
                <a:lnTo>
                  <a:pt x="f81" y="f82"/>
                </a:lnTo>
                <a:close/>
              </a:path>
              <a:path fill="none">
                <a:moveTo>
                  <a:pt x="f165" y="f166"/>
                </a:moveTo>
                <a:arcTo wR="f76" hR="f77" stAng="f54" swAng="f78"/>
              </a:path>
            </a:pathLst>
          </a:custGeom>
          <a:noFill/>
          <a:ln w="127001" cap="rnd">
            <a:solidFill>
              <a:srgbClr val="FFC000"/>
            </a:solidFill>
            <a:custDash>
              <a:ds d="400000" sp="200000"/>
            </a:custDash>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2173829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person, indoor, wall, person&#10;&#10;Description automatically generated">
            <a:extLst>
              <a:ext uri="{FF2B5EF4-FFF2-40B4-BE49-F238E27FC236}">
                <a16:creationId xmlns:a16="http://schemas.microsoft.com/office/drawing/2014/main" id="{50C91BAC-00B2-264B-BE97-EE27D5DE6BC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25025727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outdoor, bench, ground, park&#10;&#10;Description automatically generated">
            <a:extLst>
              <a:ext uri="{FF2B5EF4-FFF2-40B4-BE49-F238E27FC236}">
                <a16:creationId xmlns:a16="http://schemas.microsoft.com/office/drawing/2014/main" id="{73999CB1-92ED-3B4C-B05C-73A4AA4C961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925714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person&#10;&#10;Description automatically generated">
            <a:extLst>
              <a:ext uri="{FF2B5EF4-FFF2-40B4-BE49-F238E27FC236}">
                <a16:creationId xmlns:a16="http://schemas.microsoft.com/office/drawing/2014/main" id="{C6060726-6C7B-904E-A0B3-0F2C2F0B742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34071961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person, indoor, close&#10;&#10;Description automatically generated">
            <a:extLst>
              <a:ext uri="{FF2B5EF4-FFF2-40B4-BE49-F238E27FC236}">
                <a16:creationId xmlns:a16="http://schemas.microsoft.com/office/drawing/2014/main" id="{C548D1B7-CCF4-5E4A-8865-ED64EA9DE46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14803523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large bonfire in a snowy area&#10;&#10;Description automatically generated with low confidence">
            <a:extLst>
              <a:ext uri="{FF2B5EF4-FFF2-40B4-BE49-F238E27FC236}">
                <a16:creationId xmlns:a16="http://schemas.microsoft.com/office/drawing/2014/main" id="{EC33DF1A-9449-DE40-8053-C6072EFCA17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1784452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9451" y="525939"/>
            <a:ext cx="7981406" cy="4770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5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2743200" marR="0" lvl="6"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prstClr val="white"/>
                </a:solidFill>
                <a:effectLst/>
                <a:uLnTx/>
                <a:uFillTx/>
                <a:latin typeface="Century Gothic" panose="020B0502020202020204"/>
                <a:ea typeface="+mn-ea"/>
                <a:cs typeface="+mn-cs"/>
              </a:rPr>
              <a:t>				</a:t>
            </a:r>
            <a:r>
              <a:rPr kumimoji="0" lang="en-US" sz="1250" b="1" i="0" u="none" strike="noStrike" kern="1200" cap="none" spc="0" normalizeH="0" baseline="0" noProof="0" dirty="0">
                <a:ln>
                  <a:noFill/>
                </a:ln>
                <a:solidFill>
                  <a:prstClr val="white"/>
                </a:solidFill>
                <a:effectLst/>
                <a:uLnTx/>
                <a:uFillTx/>
                <a:latin typeface="Century Gothic" panose="020B0502020202020204"/>
                <a:ea typeface="+mn-ea"/>
                <a:cs typeface="+mn-cs"/>
              </a:rPr>
              <a:t>		</a:t>
            </a:r>
            <a:endParaRPr kumimoji="0" lang="en-US" sz="1200"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4" name="Picture 3">
            <a:extLst>
              <a:ext uri="{FF2B5EF4-FFF2-40B4-BE49-F238E27FC236}">
                <a16:creationId xmlns:a16="http://schemas.microsoft.com/office/drawing/2014/main" id="{936EE7D9-0AD7-4704-A769-E497E3B176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61440" y="1833880"/>
            <a:ext cx="3393440" cy="3393440"/>
          </a:xfrm>
          <a:prstGeom prst="rect">
            <a:avLst/>
          </a:prstGeom>
        </p:spPr>
      </p:pic>
      <p:sp>
        <p:nvSpPr>
          <p:cNvPr id="6" name="Rectangle 5">
            <a:extLst>
              <a:ext uri="{FF2B5EF4-FFF2-40B4-BE49-F238E27FC236}">
                <a16:creationId xmlns:a16="http://schemas.microsoft.com/office/drawing/2014/main" id="{D75B8A3E-C9A3-40F9-9D8E-D67B5B020846}"/>
              </a:ext>
            </a:extLst>
          </p:cNvPr>
          <p:cNvSpPr/>
          <p:nvPr/>
        </p:nvSpPr>
        <p:spPr>
          <a:xfrm>
            <a:off x="6024880" y="2245360"/>
            <a:ext cx="4439920" cy="224676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entury Gothic" panose="020B0502020202020204"/>
                <a:ea typeface="+mn-ea"/>
                <a:cs typeface="+mn-cs"/>
              </a:rPr>
              <a:t>David Mengebier</a:t>
            </a:r>
            <a:r>
              <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rPr>
              <a:t>President and CEO</a:t>
            </a:r>
            <a:br>
              <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rPr>
            </a:br>
            <a:r>
              <a:rPr kumimoji="0" lang="en-US" sz="2800" b="0" i="0" u="none" strike="noStrike" kern="1200" cap="none" spc="0" normalizeH="0" baseline="0" noProof="0" dirty="0">
                <a:ln>
                  <a:noFill/>
                </a:ln>
                <a:solidFill>
                  <a:prstClr val="white"/>
                </a:solidFill>
                <a:effectLst/>
                <a:uLnTx/>
                <a:uFillTx/>
                <a:latin typeface="Century Gothic" panose="020B0502020202020204"/>
                <a:ea typeface="+mn-ea"/>
                <a:cs typeface="+mn-cs"/>
              </a:rPr>
              <a:t>Grand Traverse Regional Community Foundation</a:t>
            </a:r>
          </a:p>
        </p:txBody>
      </p:sp>
    </p:spTree>
    <p:extLst>
      <p:ext uri="{BB962C8B-B14F-4D97-AF65-F5344CB8AC3E}">
        <p14:creationId xmlns:p14="http://schemas.microsoft.com/office/powerpoint/2010/main" val="23616058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E18ABD52-5983-4C74-BF23-C071320D1941}"/>
              </a:ext>
            </a:extLst>
          </p:cNvPr>
          <p:cNvSpPr>
            <a:spLocks noMove="1" noResize="1"/>
          </p:cNvSpPr>
          <p:nvPr/>
        </p:nvSpPr>
        <p:spPr>
          <a:xfrm>
            <a:off x="3044" y="0"/>
            <a:ext cx="12188952" cy="6858000"/>
          </a:xfrm>
          <a:prstGeom prst="rect">
            <a:avLst/>
          </a:prstGeom>
          <a:ln/>
        </p:spPr>
        <p:style>
          <a:lnRef idx="2">
            <a:schemeClr val="dk1"/>
          </a:lnRef>
          <a:fillRef idx="1">
            <a:schemeClr val="lt1"/>
          </a:fillRef>
          <a:effectRef idx="0">
            <a:schemeClr val="dk1"/>
          </a:effectRef>
          <a:fontRef idx="minor">
            <a:schemeClr val="dk1"/>
          </a:fontRef>
        </p:style>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 name="Freeform: Shape 9">
            <a:extLst>
              <a:ext uri="{FF2B5EF4-FFF2-40B4-BE49-F238E27FC236}">
                <a16:creationId xmlns:a16="http://schemas.microsoft.com/office/drawing/2014/main" id="{B42D312A-CA36-4DD4-A47B-C86536C34934}"/>
              </a:ext>
            </a:extLst>
          </p:cNvPr>
          <p:cNvSpPr>
            <a:spLocks noMove="1" noResize="1"/>
          </p:cNvSpPr>
          <p:nvPr/>
        </p:nvSpPr>
        <p:spPr>
          <a:xfrm>
            <a:off x="0" y="0"/>
            <a:ext cx="4167268" cy="6858000"/>
          </a:xfrm>
          <a:custGeom>
            <a:avLst/>
            <a:gdLst>
              <a:gd name="f0" fmla="val 10800000"/>
              <a:gd name="f1" fmla="val 5400000"/>
              <a:gd name="f2" fmla="val 180"/>
              <a:gd name="f3" fmla="val w"/>
              <a:gd name="f4" fmla="val h"/>
              <a:gd name="f5" fmla="val 0"/>
              <a:gd name="f6" fmla="val 4167271"/>
              <a:gd name="f7" fmla="val 6858000"/>
              <a:gd name="f8" fmla="val 2259550"/>
              <a:gd name="f9" fmla="val 2387803"/>
              <a:gd name="f10" fmla="val 82222"/>
              <a:gd name="f11" fmla="val 3461407"/>
              <a:gd name="f12" fmla="val 807534"/>
              <a:gd name="f13" fmla="val 2035835"/>
              <a:gd name="f14" fmla="val 3429000"/>
              <a:gd name="f15" fmla="val 4822165"/>
              <a:gd name="f16" fmla="val 6050467"/>
              <a:gd name="f17" fmla="val 6775779"/>
              <a:gd name="f18" fmla="+- 0 0 -90"/>
              <a:gd name="f19" fmla="*/ f3 1 4167271"/>
              <a:gd name="f20" fmla="*/ f4 1 6858000"/>
              <a:gd name="f21" fmla="val f5"/>
              <a:gd name="f22" fmla="val f6"/>
              <a:gd name="f23" fmla="val f7"/>
              <a:gd name="f24" fmla="*/ f18 f0 1"/>
              <a:gd name="f25" fmla="+- f23 0 f21"/>
              <a:gd name="f26" fmla="+- f22 0 f21"/>
              <a:gd name="f27" fmla="*/ f24 1 f2"/>
              <a:gd name="f28" fmla="*/ f26 1 4167271"/>
              <a:gd name="f29" fmla="*/ f25 1 6858000"/>
              <a:gd name="f30" fmla="*/ 0 f26 1"/>
              <a:gd name="f31" fmla="*/ 0 f25 1"/>
              <a:gd name="f32" fmla="*/ 2259550 f26 1"/>
              <a:gd name="f33" fmla="*/ 2387803 f26 1"/>
              <a:gd name="f34" fmla="*/ 82222 f25 1"/>
              <a:gd name="f35" fmla="*/ 4167271 f26 1"/>
              <a:gd name="f36" fmla="*/ 3429000 f25 1"/>
              <a:gd name="f37" fmla="*/ 6775779 f25 1"/>
              <a:gd name="f38" fmla="*/ 6858000 f25 1"/>
              <a:gd name="f39" fmla="+- f27 0 f1"/>
              <a:gd name="f40" fmla="*/ f30 1 4167271"/>
              <a:gd name="f41" fmla="*/ f31 1 6858000"/>
              <a:gd name="f42" fmla="*/ f32 1 4167271"/>
              <a:gd name="f43" fmla="*/ f33 1 4167271"/>
              <a:gd name="f44" fmla="*/ f34 1 6858000"/>
              <a:gd name="f45" fmla="*/ f35 1 4167271"/>
              <a:gd name="f46" fmla="*/ f36 1 6858000"/>
              <a:gd name="f47" fmla="*/ f37 1 6858000"/>
              <a:gd name="f48" fmla="*/ f38 1 6858000"/>
              <a:gd name="f49" fmla="*/ f21 1 f28"/>
              <a:gd name="f50" fmla="*/ f22 1 f28"/>
              <a:gd name="f51" fmla="*/ f21 1 f29"/>
              <a:gd name="f52" fmla="*/ f23 1 f29"/>
              <a:gd name="f53" fmla="*/ f40 1 f28"/>
              <a:gd name="f54" fmla="*/ f41 1 f29"/>
              <a:gd name="f55" fmla="*/ f42 1 f28"/>
              <a:gd name="f56" fmla="*/ f43 1 f28"/>
              <a:gd name="f57" fmla="*/ f44 1 f29"/>
              <a:gd name="f58" fmla="*/ f45 1 f28"/>
              <a:gd name="f59" fmla="*/ f46 1 f29"/>
              <a:gd name="f60" fmla="*/ f47 1 f29"/>
              <a:gd name="f61" fmla="*/ f48 1 f29"/>
              <a:gd name="f62" fmla="*/ f49 f19 1"/>
              <a:gd name="f63" fmla="*/ f50 f19 1"/>
              <a:gd name="f64" fmla="*/ f52 f20 1"/>
              <a:gd name="f65" fmla="*/ f51 f20 1"/>
              <a:gd name="f66" fmla="*/ f53 f19 1"/>
              <a:gd name="f67" fmla="*/ f54 f20 1"/>
              <a:gd name="f68" fmla="*/ f55 f19 1"/>
              <a:gd name="f69" fmla="*/ f56 f19 1"/>
              <a:gd name="f70" fmla="*/ f57 f20 1"/>
              <a:gd name="f71" fmla="*/ f58 f19 1"/>
              <a:gd name="f72" fmla="*/ f59 f20 1"/>
              <a:gd name="f73" fmla="*/ f60 f20 1"/>
              <a:gd name="f74" fmla="*/ f61 f20 1"/>
            </a:gdLst>
            <a:ahLst/>
            <a:cxnLst>
              <a:cxn ang="3cd4">
                <a:pos x="hc" y="t"/>
              </a:cxn>
              <a:cxn ang="0">
                <a:pos x="r" y="vc"/>
              </a:cxn>
              <a:cxn ang="cd4">
                <a:pos x="hc" y="b"/>
              </a:cxn>
              <a:cxn ang="cd2">
                <a:pos x="l" y="vc"/>
              </a:cxn>
              <a:cxn ang="f39">
                <a:pos x="f66" y="f67"/>
              </a:cxn>
              <a:cxn ang="f39">
                <a:pos x="f68" y="f67"/>
              </a:cxn>
              <a:cxn ang="f39">
                <a:pos x="f69" y="f70"/>
              </a:cxn>
              <a:cxn ang="f39">
                <a:pos x="f71" y="f72"/>
              </a:cxn>
              <a:cxn ang="f39">
                <a:pos x="f69" y="f73"/>
              </a:cxn>
              <a:cxn ang="f39">
                <a:pos x="f68" y="f74"/>
              </a:cxn>
              <a:cxn ang="f39">
                <a:pos x="f66" y="f74"/>
              </a:cxn>
            </a:cxnLst>
            <a:rect l="f62" t="f65" r="f63" b="f64"/>
            <a:pathLst>
              <a:path w="4167271" h="6858000">
                <a:moveTo>
                  <a:pt x="f5" y="f5"/>
                </a:moveTo>
                <a:lnTo>
                  <a:pt x="f8" y="f5"/>
                </a:lnTo>
                <a:lnTo>
                  <a:pt x="f9" y="f10"/>
                </a:lnTo>
                <a:cubicBezTo>
                  <a:pt x="f11" y="f12"/>
                  <a:pt x="f6" y="f13"/>
                  <a:pt x="f6" y="f14"/>
                </a:cubicBezTo>
                <a:cubicBezTo>
                  <a:pt x="f6" y="f15"/>
                  <a:pt x="f11" y="f16"/>
                  <a:pt x="f9" y="f17"/>
                </a:cubicBezTo>
                <a:lnTo>
                  <a:pt x="f8" y="f7"/>
                </a:lnTo>
                <a:lnTo>
                  <a:pt x="f5" y="f7"/>
                </a:lnTo>
                <a:close/>
              </a:path>
            </a:pathLst>
          </a:custGeom>
          <a:solidFill>
            <a:srgbClr val="ED7D31"/>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4" name="Title 1">
            <a:extLst>
              <a:ext uri="{FF2B5EF4-FFF2-40B4-BE49-F238E27FC236}">
                <a16:creationId xmlns:a16="http://schemas.microsoft.com/office/drawing/2014/main" id="{0B3A2C05-FC1D-404F-8732-36D9F92B0714}"/>
              </a:ext>
            </a:extLst>
          </p:cNvPr>
          <p:cNvSpPr txBox="1">
            <a:spLocks noGrp="1"/>
          </p:cNvSpPr>
          <p:nvPr>
            <p:ph type="title"/>
          </p:nvPr>
        </p:nvSpPr>
        <p:spPr>
          <a:xfrm>
            <a:off x="686833" y="1153570"/>
            <a:ext cx="3200400" cy="4461165"/>
          </a:xfrm>
        </p:spPr>
        <p:txBody>
          <a:bodyPr/>
          <a:lstStyle/>
          <a:p>
            <a:pPr lvl="0"/>
            <a:r>
              <a:rPr lang="en-US" dirty="0">
                <a:solidFill>
                  <a:srgbClr val="FFFFFF"/>
                </a:solidFill>
                <a:cs typeface="Calibri Light"/>
              </a:rPr>
              <a:t>Health Outcomes</a:t>
            </a:r>
            <a:endParaRPr lang="en-US" dirty="0">
              <a:solidFill>
                <a:srgbClr val="FFFFFF"/>
              </a:solidFill>
            </a:endParaRPr>
          </a:p>
        </p:txBody>
      </p:sp>
      <p:sp>
        <p:nvSpPr>
          <p:cNvPr id="6" name="Content Placeholder 2">
            <a:extLst>
              <a:ext uri="{FF2B5EF4-FFF2-40B4-BE49-F238E27FC236}">
                <a16:creationId xmlns:a16="http://schemas.microsoft.com/office/drawing/2014/main" id="{51DDE5A5-8456-4EA1-8BB8-B4A422DAE5AA}"/>
              </a:ext>
            </a:extLst>
          </p:cNvPr>
          <p:cNvSpPr txBox="1">
            <a:spLocks noGrp="1"/>
          </p:cNvSpPr>
          <p:nvPr>
            <p:ph idx="1"/>
          </p:nvPr>
        </p:nvSpPr>
        <p:spPr>
          <a:xfrm>
            <a:off x="4467365" y="1052556"/>
            <a:ext cx="6906490" cy="6227301"/>
          </a:xfrm>
        </p:spPr>
        <p:txBody>
          <a:bodyPr anchor="ctr"/>
          <a:lstStyle/>
          <a:p>
            <a:pPr lvl="0">
              <a:buFont typeface="Arial"/>
            </a:pPr>
            <a:r>
              <a:rPr lang="en-US" dirty="0">
                <a:cs typeface="Calibri"/>
              </a:rPr>
              <a:t>Decreased life expectancy</a:t>
            </a:r>
          </a:p>
          <a:p>
            <a:pPr lvl="0">
              <a:buFont typeface="Arial"/>
            </a:pPr>
            <a:r>
              <a:rPr lang="en-US" dirty="0">
                <a:cs typeface="Calibri"/>
              </a:rPr>
              <a:t>Increased risk of violence and sexual violence</a:t>
            </a:r>
          </a:p>
          <a:p>
            <a:pPr lvl="0">
              <a:buFont typeface="Arial"/>
            </a:pPr>
            <a:r>
              <a:rPr lang="en-US" dirty="0">
                <a:cs typeface="Calibri"/>
              </a:rPr>
              <a:t>Accidental injury and trauma</a:t>
            </a:r>
          </a:p>
          <a:p>
            <a:pPr lvl="0">
              <a:buFont typeface="Arial"/>
            </a:pPr>
            <a:r>
              <a:rPr lang="en-US" dirty="0">
                <a:cs typeface="Calibri"/>
              </a:rPr>
              <a:t>Increased morbidity</a:t>
            </a:r>
          </a:p>
          <a:p>
            <a:pPr lvl="0">
              <a:buFont typeface="Arial"/>
            </a:pPr>
            <a:r>
              <a:rPr lang="en-US" dirty="0">
                <a:cs typeface="Calibri"/>
              </a:rPr>
              <a:t>Mental illness and suicide</a:t>
            </a:r>
          </a:p>
          <a:p>
            <a:pPr lvl="0">
              <a:buFont typeface="Arial"/>
            </a:pPr>
            <a:r>
              <a:rPr lang="en-US" dirty="0">
                <a:cs typeface="Calibri"/>
              </a:rPr>
              <a:t>Substance use disorders</a:t>
            </a:r>
          </a:p>
          <a:p>
            <a:pPr lvl="0">
              <a:buFont typeface="Arial"/>
            </a:pPr>
            <a:r>
              <a:rPr lang="en-US" dirty="0">
                <a:cs typeface="Calibri"/>
              </a:rPr>
              <a:t>Mortality</a:t>
            </a:r>
          </a:p>
          <a:p>
            <a:pPr marL="0" lvl="0" indent="0">
              <a:buNone/>
            </a:pPr>
            <a:endParaRPr lang="en-US" dirty="0">
              <a:cs typeface="Calibri"/>
            </a:endParaRPr>
          </a:p>
          <a:p>
            <a:pPr lvl="0"/>
            <a:endParaRPr lang="en-US" dirty="0">
              <a:cs typeface="Calibri"/>
            </a:endParaRPr>
          </a:p>
          <a:p>
            <a:pPr lvl="0"/>
            <a:endParaRPr lang="en-US" dirty="0">
              <a:cs typeface="Calibri"/>
            </a:endParaRPr>
          </a:p>
        </p:txBody>
      </p:sp>
      <p:sp>
        <p:nvSpPr>
          <p:cNvPr id="5" name="Arc 11">
            <a:extLst>
              <a:ext uri="{FF2B5EF4-FFF2-40B4-BE49-F238E27FC236}">
                <a16:creationId xmlns:a16="http://schemas.microsoft.com/office/drawing/2014/main" id="{FCF38F24-B59E-4CB1-955A-2348AC2A8332}"/>
              </a:ext>
            </a:extLst>
          </p:cNvPr>
          <p:cNvSpPr>
            <a:spLocks noMove="1" noResize="1"/>
          </p:cNvSpPr>
          <p:nvPr/>
        </p:nvSpPr>
        <p:spPr>
          <a:xfrm flipV="1">
            <a:off x="7550401" y="2455474"/>
            <a:ext cx="4083436" cy="4083436"/>
          </a:xfrm>
          <a:custGeom>
            <a:avLst>
              <a:gd name="f12" fmla="val 180"/>
              <a:gd name="f13" fmla="val 270"/>
            </a:avLst>
            <a:gdLst>
              <a:gd name="f2" fmla="val 10800000"/>
              <a:gd name="f3" fmla="val 5400000"/>
              <a:gd name="f4" fmla="val 16200000"/>
              <a:gd name="f5" fmla="val 180"/>
              <a:gd name="f6" fmla="val w"/>
              <a:gd name="f7" fmla="val h"/>
              <a:gd name="f8" fmla="val ss"/>
              <a:gd name="f9" fmla="val 0"/>
              <a:gd name="f10" fmla="*/ 5419351 1 1725033"/>
              <a:gd name="f11" fmla="+- 0 0 1"/>
              <a:gd name="f12" fmla="val 180"/>
              <a:gd name="f13" fmla="val 270"/>
              <a:gd name="f14" fmla="+- 0 0 -270"/>
              <a:gd name="f15" fmla="+- 0 0 -225"/>
              <a:gd name="f16" fmla="+- 0 0 -180"/>
              <a:gd name="f17" fmla="abs f6"/>
              <a:gd name="f18" fmla="abs f7"/>
              <a:gd name="f19" fmla="abs f8"/>
              <a:gd name="f20" fmla="val f9"/>
              <a:gd name="f21" fmla="+- 0 0 f12"/>
              <a:gd name="f22" fmla="+- 0 0 f13"/>
              <a:gd name="f23" fmla="*/ f14 f2 1"/>
              <a:gd name="f24" fmla="*/ f15 f2 1"/>
              <a:gd name="f25" fmla="*/ f16 f2 1"/>
              <a:gd name="f26" fmla="?: f17 f6 1"/>
              <a:gd name="f27" fmla="?: f18 f7 1"/>
              <a:gd name="f28" fmla="?: f19 f8 1"/>
              <a:gd name="f29" fmla="*/ f21 f2 1"/>
              <a:gd name="f30" fmla="*/ f22 f2 1"/>
              <a:gd name="f31" fmla="*/ f23 1 f5"/>
              <a:gd name="f32" fmla="*/ f24 1 f5"/>
              <a:gd name="f33" fmla="*/ f25 1 f5"/>
              <a:gd name="f34" fmla="*/ f26 1 21600"/>
              <a:gd name="f35" fmla="*/ f27 1 21600"/>
              <a:gd name="f36" fmla="*/ 21600 f26 1"/>
              <a:gd name="f37" fmla="*/ 21600 f27 1"/>
              <a:gd name="f38" fmla="*/ f29 1 f5"/>
              <a:gd name="f39" fmla="*/ f30 1 f5"/>
              <a:gd name="f40" fmla="+- f31 0 f3"/>
              <a:gd name="f41" fmla="+- f32 0 f3"/>
              <a:gd name="f42" fmla="+- f33 0 f3"/>
              <a:gd name="f43" fmla="min f35 f34"/>
              <a:gd name="f44" fmla="*/ f36 1 f28"/>
              <a:gd name="f45" fmla="*/ f37 1 f28"/>
              <a:gd name="f46" fmla="+- f38 0 f3"/>
              <a:gd name="f47" fmla="+- f39 0 f3"/>
              <a:gd name="f48" fmla="val f44"/>
              <a:gd name="f49" fmla="val f45"/>
              <a:gd name="f50" fmla="+- 0 0 f46"/>
              <a:gd name="f51" fmla="+- 0 0 f47"/>
              <a:gd name="f52" fmla="+- f49 0 f20"/>
              <a:gd name="f53" fmla="+- f48 0 f20"/>
              <a:gd name="f54" fmla="val f50"/>
              <a:gd name="f55" fmla="val f51"/>
              <a:gd name="f56" fmla="*/ f52 1 2"/>
              <a:gd name="f57" fmla="*/ f53 1 2"/>
              <a:gd name="f58" fmla="+- f55 0 f54"/>
              <a:gd name="f59" fmla="+- f54 f3 0"/>
              <a:gd name="f60" fmla="+- f55 f3 0"/>
              <a:gd name="f61" fmla="+- 21600000 0 f54"/>
              <a:gd name="f62" fmla="+- f3 0 f54"/>
              <a:gd name="f63" fmla="+- 27000000 0 f54"/>
              <a:gd name="f64" fmla="+- f2 0 f54"/>
              <a:gd name="f65" fmla="+- 32400000 0 f54"/>
              <a:gd name="f66" fmla="+- f4 0 f54"/>
              <a:gd name="f67" fmla="+- 37800000 0 f54"/>
              <a:gd name="f68" fmla="+- f20 f56 0"/>
              <a:gd name="f69" fmla="+- f20 f57 0"/>
              <a:gd name="f70" fmla="+- f58 21600000 0"/>
              <a:gd name="f71" fmla="*/ f59 f10 1"/>
              <a:gd name="f72" fmla="*/ f60 f10 1"/>
              <a:gd name="f73" fmla="?: f62 f62 f63"/>
              <a:gd name="f74" fmla="?: f64 f64 f65"/>
              <a:gd name="f75" fmla="?: f66 f66 f67"/>
              <a:gd name="f76" fmla="*/ f57 f43 1"/>
              <a:gd name="f77" fmla="*/ f56 f43 1"/>
              <a:gd name="f78" fmla="?: f58 f58 f70"/>
              <a:gd name="f79" fmla="*/ f71 1 f2"/>
              <a:gd name="f80" fmla="*/ f72 1 f2"/>
              <a:gd name="f81" fmla="*/ f69 f43 1"/>
              <a:gd name="f82" fmla="*/ f68 f43 1"/>
              <a:gd name="f83" fmla="+- 0 0 f79"/>
              <a:gd name="f84" fmla="+- 0 0 f80"/>
              <a:gd name="f85" fmla="+- f78 0 f61"/>
              <a:gd name="f86" fmla="+- f78 0 f73"/>
              <a:gd name="f87" fmla="+- f78 0 f74"/>
              <a:gd name="f88" fmla="+- f78 0 f75"/>
              <a:gd name="f89" fmla="+- 0 0 f83"/>
              <a:gd name="f90" fmla="+- 0 0 f84"/>
              <a:gd name="f91" fmla="*/ f89 f2 1"/>
              <a:gd name="f92" fmla="*/ f90 f2 1"/>
              <a:gd name="f93" fmla="*/ f91 1 f10"/>
              <a:gd name="f94" fmla="*/ f92 1 f10"/>
              <a:gd name="f95" fmla="+- f93 0 f3"/>
              <a:gd name="f96" fmla="+- f94 0 f3"/>
              <a:gd name="f97" fmla="sin 1 f95"/>
              <a:gd name="f98" fmla="cos 1 f95"/>
              <a:gd name="f99" fmla="sin 1 f96"/>
              <a:gd name="f100" fmla="cos 1 f96"/>
              <a:gd name="f101" fmla="+- 0 0 f97"/>
              <a:gd name="f102" fmla="+- 0 0 f98"/>
              <a:gd name="f103" fmla="+- 0 0 f99"/>
              <a:gd name="f104" fmla="+- 0 0 f100"/>
              <a:gd name="f105" fmla="+- 0 0 f101"/>
              <a:gd name="f106" fmla="+- 0 0 f102"/>
              <a:gd name="f107" fmla="+- 0 0 f103"/>
              <a:gd name="f108" fmla="+- 0 0 f104"/>
              <a:gd name="f109" fmla="*/ f105 f57 1"/>
              <a:gd name="f110" fmla="*/ f106 f56 1"/>
              <a:gd name="f111" fmla="*/ f107 f57 1"/>
              <a:gd name="f112" fmla="*/ f108 f56 1"/>
              <a:gd name="f113" fmla="+- 0 0 f110"/>
              <a:gd name="f114" fmla="+- 0 0 f109"/>
              <a:gd name="f115" fmla="+- 0 0 f112"/>
              <a:gd name="f116" fmla="+- 0 0 f111"/>
              <a:gd name="f117" fmla="+- 0 0 f113"/>
              <a:gd name="f118" fmla="+- 0 0 f114"/>
              <a:gd name="f119" fmla="+- 0 0 f115"/>
              <a:gd name="f120" fmla="+- 0 0 f116"/>
              <a:gd name="f121" fmla="at2 f117 f118"/>
              <a:gd name="f122" fmla="at2 f119 f120"/>
              <a:gd name="f123" fmla="+- f121 f3 0"/>
              <a:gd name="f124" fmla="+- f122 f3 0"/>
              <a:gd name="f125" fmla="*/ f123 f10 1"/>
              <a:gd name="f126" fmla="*/ f124 f10 1"/>
              <a:gd name="f127" fmla="*/ f125 1 f2"/>
              <a:gd name="f128" fmla="*/ f126 1 f2"/>
              <a:gd name="f129" fmla="+- 0 0 f127"/>
              <a:gd name="f130" fmla="+- 0 0 f128"/>
              <a:gd name="f131" fmla="val f129"/>
              <a:gd name="f132" fmla="val f130"/>
              <a:gd name="f133" fmla="+- 0 0 f131"/>
              <a:gd name="f134" fmla="+- 0 0 f132"/>
              <a:gd name="f135" fmla="*/ f133 f2 1"/>
              <a:gd name="f136" fmla="*/ f134 f2 1"/>
              <a:gd name="f137" fmla="*/ f135 1 f10"/>
              <a:gd name="f138" fmla="*/ f136 1 f10"/>
              <a:gd name="f139" fmla="+- f137 0 f3"/>
              <a:gd name="f140" fmla="+- f138 0 f3"/>
              <a:gd name="f141" fmla="cos 1 f139"/>
              <a:gd name="f142" fmla="sin 1 f139"/>
              <a:gd name="f143" fmla="cos 1 f140"/>
              <a:gd name="f144" fmla="sin 1 f140"/>
              <a:gd name="f145" fmla="+- 0 0 f141"/>
              <a:gd name="f146" fmla="+- 0 0 f142"/>
              <a:gd name="f147" fmla="+- 0 0 f143"/>
              <a:gd name="f148" fmla="+- 0 0 f144"/>
              <a:gd name="f149" fmla="*/ f11 f145 1"/>
              <a:gd name="f150" fmla="*/ f11 f146 1"/>
              <a:gd name="f151" fmla="*/ f11 f147 1"/>
              <a:gd name="f152" fmla="*/ f11 f148 1"/>
              <a:gd name="f153" fmla="*/ f149 f57 1"/>
              <a:gd name="f154" fmla="*/ f150 f56 1"/>
              <a:gd name="f155" fmla="*/ f151 f57 1"/>
              <a:gd name="f156" fmla="*/ f152 f56 1"/>
              <a:gd name="f157" fmla="+- f69 f153 0"/>
              <a:gd name="f158" fmla="+- f68 f154 0"/>
              <a:gd name="f159" fmla="+- f69 f155 0"/>
              <a:gd name="f160" fmla="+- f68 f156 0"/>
              <a:gd name="f161" fmla="max f157 f159"/>
              <a:gd name="f162" fmla="max f158 f160"/>
              <a:gd name="f163" fmla="min f157 f159"/>
              <a:gd name="f164" fmla="min f158 f160"/>
              <a:gd name="f165" fmla="*/ f157 f43 1"/>
              <a:gd name="f166" fmla="*/ f158 f43 1"/>
              <a:gd name="f167" fmla="*/ f159 f43 1"/>
              <a:gd name="f168" fmla="*/ f160 f43 1"/>
              <a:gd name="f169" fmla="?: f85 f48 f161"/>
              <a:gd name="f170" fmla="?: f86 f49 f162"/>
              <a:gd name="f171" fmla="?: f87 f20 f163"/>
              <a:gd name="f172" fmla="?: f88 f20 f164"/>
              <a:gd name="f173" fmla="*/ f171 f43 1"/>
              <a:gd name="f174" fmla="*/ f172 f43 1"/>
              <a:gd name="f175" fmla="*/ f169 f43 1"/>
              <a:gd name="f176" fmla="*/ f170 f43 1"/>
            </a:gdLst>
            <a:ahLst/>
            <a:cxnLst>
              <a:cxn ang="3cd4">
                <a:pos x="hc" y="t"/>
              </a:cxn>
              <a:cxn ang="0">
                <a:pos x="r" y="vc"/>
              </a:cxn>
              <a:cxn ang="cd4">
                <a:pos x="hc" y="b"/>
              </a:cxn>
              <a:cxn ang="cd2">
                <a:pos x="l" y="vc"/>
              </a:cxn>
              <a:cxn ang="f40">
                <a:pos x="f165" y="f166"/>
              </a:cxn>
              <a:cxn ang="f41">
                <a:pos x="f81" y="f82"/>
              </a:cxn>
              <a:cxn ang="f42">
                <a:pos x="f167" y="f168"/>
              </a:cxn>
            </a:cxnLst>
            <a:rect l="f173" t="f174" r="f175" b="f176"/>
            <a:pathLst>
              <a:path stroke="0">
                <a:moveTo>
                  <a:pt x="f165" y="f166"/>
                </a:moveTo>
                <a:arcTo wR="f76" hR="f77" stAng="f54" swAng="f78"/>
                <a:lnTo>
                  <a:pt x="f81" y="f82"/>
                </a:lnTo>
                <a:close/>
              </a:path>
              <a:path fill="none">
                <a:moveTo>
                  <a:pt x="f165" y="f166"/>
                </a:moveTo>
                <a:arcTo wR="f76" hR="f77" stAng="f54" swAng="f78"/>
              </a:path>
            </a:pathLst>
          </a:custGeom>
          <a:noFill/>
          <a:ln w="127001" cap="rnd">
            <a:solidFill>
              <a:srgbClr val="FFC000"/>
            </a:solidFill>
            <a:custDash>
              <a:ds d="400000" sp="200000"/>
            </a:custDash>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 name="TextBox 5">
            <a:extLst>
              <a:ext uri="{FF2B5EF4-FFF2-40B4-BE49-F238E27FC236}">
                <a16:creationId xmlns:a16="http://schemas.microsoft.com/office/drawing/2014/main" id="{0366787A-7A92-41E2-A33A-5DBEBEC49A2D}"/>
              </a:ext>
            </a:extLst>
          </p:cNvPr>
          <p:cNvSpPr txBox="1"/>
          <p:nvPr/>
        </p:nvSpPr>
        <p:spPr>
          <a:xfrm>
            <a:off x="110068" y="6130209"/>
            <a:ext cx="11971864" cy="938719"/>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100" b="0" i="0" u="none" strike="noStrike" kern="1200" cap="none" spc="0" normalizeH="0" baseline="0" noProof="0" dirty="0">
                <a:ln>
                  <a:noFill/>
                </a:ln>
                <a:solidFill>
                  <a:srgbClr val="000000"/>
                </a:solidFill>
                <a:effectLst/>
                <a:uLnTx/>
                <a:uFillTx/>
                <a:latin typeface="Calibri"/>
                <a:ea typeface="Calibri"/>
                <a:cs typeface="Calibri"/>
              </a:rPr>
              <a:t>National Health Care for the Homeless Council. February 2019. </a:t>
            </a:r>
            <a:r>
              <a:rPr kumimoji="0" lang="en-US" sz="1100" b="0" i="0" u="none" strike="noStrike" kern="1200" cap="none" spc="0" normalizeH="0" baseline="0" noProof="0" dirty="0">
                <a:ln>
                  <a:noFill/>
                </a:ln>
                <a:solidFill>
                  <a:srgbClr val="000000"/>
                </a:solidFill>
                <a:effectLst/>
                <a:uLnTx/>
                <a:uFillTx/>
                <a:latin typeface="Calibri"/>
                <a:ea typeface="Calibri"/>
                <a:cs typeface="Calibri"/>
                <a:hlinkClick r:id="rId3"/>
              </a:rPr>
              <a:t>https://nhchc.org/wp-content/uploads/2019/08/homelessness-and-health.pdf</a:t>
            </a:r>
            <a:r>
              <a:rPr kumimoji="0" lang="en-US" sz="1100" b="0" i="0" u="none" strike="noStrike" kern="1200" cap="none" spc="0" normalizeH="0" baseline="0" noProof="0" dirty="0">
                <a:ln>
                  <a:noFill/>
                </a:ln>
                <a:solidFill>
                  <a:srgbClr val="000000"/>
                </a:solidFill>
                <a:effectLst/>
                <a:uLnTx/>
                <a:uFillTx/>
                <a:latin typeface="Calibri"/>
                <a:ea typeface="Calibri"/>
                <a:cs typeface="Calibri"/>
              </a:rPr>
              <a:t> </a:t>
            </a:r>
            <a:r>
              <a:rPr kumimoji="0" lang="en-US" sz="1100" b="0" i="1" u="none" strike="noStrike" kern="1200" cap="none" spc="0" normalizeH="0" baseline="0" noProof="0" dirty="0">
                <a:ln>
                  <a:noFill/>
                </a:ln>
                <a:solidFill>
                  <a:srgbClr val="000000"/>
                </a:solidFill>
                <a:effectLst/>
                <a:uLnTx/>
                <a:uFillTx/>
                <a:latin typeface="Calibri"/>
                <a:ea typeface="Calibri"/>
                <a:cs typeface="Calibri"/>
              </a:rPr>
              <a:t>Homelessness &amp; Health: What's the Connection?</a:t>
            </a:r>
            <a:r>
              <a:rPr kumimoji="0" lang="en-US" sz="1100" b="0" i="0" u="none" strike="noStrike" kern="1200" cap="none" spc="0" normalizeH="0" baseline="0" noProof="0" dirty="0">
                <a:ln>
                  <a:noFill/>
                </a:ln>
                <a:solidFill>
                  <a:srgbClr val="000000"/>
                </a:solidFill>
                <a:effectLst/>
                <a:uLnTx/>
                <a:uFillTx/>
                <a:latin typeface="Calibri"/>
                <a:ea typeface="Calibri"/>
                <a:cs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100" b="0" i="0" u="none" strike="noStrike" kern="1200" cap="none" spc="0" normalizeH="0" baseline="0" noProof="0" dirty="0">
                <a:ln>
                  <a:noFill/>
                </a:ln>
                <a:solidFill>
                  <a:srgbClr val="000000"/>
                </a:solidFill>
                <a:effectLst/>
                <a:uLnTx/>
                <a:uFillTx/>
                <a:latin typeface="Calibri"/>
                <a:ea typeface="Calibri"/>
                <a:cs typeface="Calibri"/>
              </a:rPr>
              <a:t>Patterson, A. A., &amp; Holden, R. R. (2012). </a:t>
            </a:r>
            <a:r>
              <a:rPr kumimoji="0" lang="en-US" sz="1100" b="0" i="0" u="none" strike="noStrike" kern="1200" cap="none" spc="0" normalizeH="0" baseline="0" noProof="0" dirty="0" err="1">
                <a:ln>
                  <a:noFill/>
                </a:ln>
                <a:solidFill>
                  <a:srgbClr val="000000"/>
                </a:solidFill>
                <a:effectLst/>
                <a:uLnTx/>
                <a:uFillTx/>
                <a:latin typeface="Calibri"/>
                <a:ea typeface="Calibri"/>
                <a:cs typeface="Calibri"/>
              </a:rPr>
              <a:t>Psychache</a:t>
            </a:r>
            <a:r>
              <a:rPr kumimoji="0" lang="en-US" sz="1100" b="0" i="0" u="none" strike="noStrike" kern="1200" cap="none" spc="0" normalizeH="0" baseline="0" noProof="0" dirty="0">
                <a:ln>
                  <a:noFill/>
                </a:ln>
                <a:solidFill>
                  <a:srgbClr val="000000"/>
                </a:solidFill>
                <a:effectLst/>
                <a:uLnTx/>
                <a:uFillTx/>
                <a:latin typeface="Calibri"/>
                <a:ea typeface="Calibri"/>
                <a:cs typeface="Calibri"/>
              </a:rPr>
              <a:t> and suicide ideation among men who are homeless: A test of </a:t>
            </a:r>
            <a:r>
              <a:rPr kumimoji="0" lang="en-US" sz="1100" b="0" i="0" u="none" strike="noStrike" kern="1200" cap="none" spc="0" normalizeH="0" baseline="0" noProof="0" dirty="0" err="1">
                <a:ln>
                  <a:noFill/>
                </a:ln>
                <a:solidFill>
                  <a:srgbClr val="000000"/>
                </a:solidFill>
                <a:effectLst/>
                <a:uLnTx/>
                <a:uFillTx/>
                <a:latin typeface="Calibri"/>
                <a:ea typeface="Calibri"/>
                <a:cs typeface="Calibri"/>
              </a:rPr>
              <a:t>Shneidmans</a:t>
            </a:r>
            <a:r>
              <a:rPr kumimoji="0" lang="en-US" sz="1100" b="0" i="0" u="none" strike="noStrike" kern="1200" cap="none" spc="0" normalizeH="0" baseline="0" noProof="0" dirty="0">
                <a:ln>
                  <a:noFill/>
                </a:ln>
                <a:solidFill>
                  <a:srgbClr val="000000"/>
                </a:solidFill>
                <a:effectLst/>
                <a:uLnTx/>
                <a:uFillTx/>
                <a:latin typeface="Calibri"/>
                <a:ea typeface="Calibri"/>
                <a:cs typeface="Calibri"/>
              </a:rPr>
              <a:t> model. Suicide &amp; Life-Threatening Behavior, 42(2), 147.</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100" b="0" i="0" u="none" strike="noStrike" kern="0" cap="none" spc="0" normalizeH="0" baseline="30000" noProof="0" dirty="0">
                <a:ln>
                  <a:noFill/>
                </a:ln>
                <a:solidFill>
                  <a:srgbClr val="000000"/>
                </a:solidFill>
                <a:effectLst/>
                <a:uLnTx/>
                <a:uFillTx/>
                <a:latin typeface="Calibri" panose="020F0502020204030204"/>
                <a:ea typeface="Calibri"/>
                <a:cs typeface="Calibri"/>
              </a:rPr>
              <a:t>2</a:t>
            </a:r>
            <a:r>
              <a:rPr kumimoji="0" lang="en-US" sz="1100" b="0" i="0" u="none" strike="noStrike" kern="0" cap="none" spc="0" normalizeH="0" baseline="0" noProof="0" dirty="0">
                <a:ln>
                  <a:noFill/>
                </a:ln>
                <a:solidFill>
                  <a:srgbClr val="000000"/>
                </a:solidFill>
                <a:effectLst/>
                <a:uLnTx/>
                <a:uFillTx/>
                <a:latin typeface="Calibri" panose="020F0502020204030204"/>
                <a:ea typeface="Calibri"/>
                <a:cs typeface="Calibri"/>
              </a:rPr>
              <a:t>Morrison DS. Homelessness as an independent risk factor for mortality: results from a retrospective cohort study. Int J Epidemiol. 2009 Jun;38(3):877-83. </a:t>
            </a:r>
            <a:r>
              <a:rPr kumimoji="0" lang="en-US" sz="1100" b="0" i="0" u="none" strike="noStrike" kern="0" cap="none" spc="0" normalizeH="0" baseline="0" noProof="0" dirty="0" err="1">
                <a:ln>
                  <a:noFill/>
                </a:ln>
                <a:solidFill>
                  <a:srgbClr val="000000"/>
                </a:solidFill>
                <a:effectLst/>
                <a:uLnTx/>
                <a:uFillTx/>
                <a:latin typeface="Calibri" panose="020F0502020204030204"/>
                <a:ea typeface="Calibri"/>
                <a:cs typeface="Calibri"/>
              </a:rPr>
              <a:t>doi</a:t>
            </a:r>
            <a:r>
              <a:rPr kumimoji="0" lang="en-US" sz="1100" b="0" i="0" u="none" strike="noStrike" kern="0" cap="none" spc="0" normalizeH="0" baseline="0" noProof="0" dirty="0">
                <a:ln>
                  <a:noFill/>
                </a:ln>
                <a:solidFill>
                  <a:srgbClr val="000000"/>
                </a:solidFill>
                <a:effectLst/>
                <a:uLnTx/>
                <a:uFillTx/>
                <a:latin typeface="Calibri" panose="020F0502020204030204"/>
                <a:ea typeface="Calibri"/>
                <a:cs typeface="Calibri"/>
              </a:rPr>
              <a:t>: 10.1093/</a:t>
            </a:r>
            <a:r>
              <a:rPr kumimoji="0" lang="en-US" sz="1100" b="0" i="0" u="none" strike="noStrike" kern="0" cap="none" spc="0" normalizeH="0" baseline="0" noProof="0" dirty="0" err="1">
                <a:ln>
                  <a:noFill/>
                </a:ln>
                <a:solidFill>
                  <a:srgbClr val="000000"/>
                </a:solidFill>
                <a:effectLst/>
                <a:uLnTx/>
                <a:uFillTx/>
                <a:latin typeface="Calibri" panose="020F0502020204030204"/>
                <a:ea typeface="Calibri"/>
                <a:cs typeface="Calibri"/>
              </a:rPr>
              <a:t>ije</a:t>
            </a:r>
            <a:r>
              <a:rPr kumimoji="0" lang="en-US" sz="1100" b="0" i="0" u="none" strike="noStrike" kern="0" cap="none" spc="0" normalizeH="0" baseline="0" noProof="0" dirty="0">
                <a:ln>
                  <a:noFill/>
                </a:ln>
                <a:solidFill>
                  <a:srgbClr val="000000"/>
                </a:solidFill>
                <a:effectLst/>
                <a:uLnTx/>
                <a:uFillTx/>
                <a:latin typeface="Calibri" panose="020F0502020204030204"/>
                <a:ea typeface="Calibri"/>
                <a:cs typeface="Calibri"/>
              </a:rPr>
              <a:t>/dyp160. </a:t>
            </a:r>
            <a:r>
              <a:rPr kumimoji="0" lang="en-US" sz="1100" b="0" i="0" u="none" strike="noStrike" kern="0" cap="none" spc="0" normalizeH="0" baseline="0" noProof="0" dirty="0" err="1">
                <a:ln>
                  <a:noFill/>
                </a:ln>
                <a:solidFill>
                  <a:srgbClr val="000000"/>
                </a:solidFill>
                <a:effectLst/>
                <a:uLnTx/>
                <a:uFillTx/>
                <a:latin typeface="Calibri" panose="020F0502020204030204"/>
                <a:ea typeface="Calibri"/>
                <a:cs typeface="Calibri"/>
              </a:rPr>
              <a:t>Epub</a:t>
            </a:r>
            <a:r>
              <a:rPr kumimoji="0" lang="en-US" sz="1100" b="0" i="0" u="none" strike="noStrike" kern="0" cap="none" spc="0" normalizeH="0" baseline="0" noProof="0" dirty="0">
                <a:ln>
                  <a:noFill/>
                </a:ln>
                <a:solidFill>
                  <a:srgbClr val="000000"/>
                </a:solidFill>
                <a:effectLst/>
                <a:uLnTx/>
                <a:uFillTx/>
                <a:latin typeface="Calibri" panose="020F0502020204030204"/>
                <a:ea typeface="Calibri"/>
                <a:cs typeface="Calibri"/>
              </a:rPr>
              <a:t> 2009 Mar 21. PMID: 19304988.</a:t>
            </a: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1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6303695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5B01E6FF-FFEE-4280-8DDE-F8370096384C}"/>
              </a:ext>
            </a:extLst>
          </p:cNvPr>
          <p:cNvSpPr>
            <a:spLocks noMove="1" noResize="1"/>
          </p:cNvSpPr>
          <p:nvPr/>
        </p:nvSpPr>
        <p:spPr>
          <a:xfrm>
            <a:off x="3044" y="0"/>
            <a:ext cx="12188952" cy="6858000"/>
          </a:xfrm>
          <a:prstGeom prst="rect">
            <a:avLst/>
          </a:prstGeom>
          <a:ln/>
        </p:spPr>
        <p:style>
          <a:lnRef idx="2">
            <a:schemeClr val="dk1"/>
          </a:lnRef>
          <a:fillRef idx="1">
            <a:schemeClr val="lt1"/>
          </a:fillRef>
          <a:effectRef idx="0">
            <a:schemeClr val="dk1"/>
          </a:effectRef>
          <a:fontRef idx="minor">
            <a:schemeClr val="dk1"/>
          </a:fontRef>
        </p:style>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 name="Freeform: Shape 9">
            <a:extLst>
              <a:ext uri="{FF2B5EF4-FFF2-40B4-BE49-F238E27FC236}">
                <a16:creationId xmlns:a16="http://schemas.microsoft.com/office/drawing/2014/main" id="{76650AAD-0776-4466-9DDB-A3962AB29CF0}"/>
              </a:ext>
            </a:extLst>
          </p:cNvPr>
          <p:cNvSpPr>
            <a:spLocks noMove="1" noResize="1"/>
          </p:cNvSpPr>
          <p:nvPr/>
        </p:nvSpPr>
        <p:spPr>
          <a:xfrm>
            <a:off x="0" y="0"/>
            <a:ext cx="4167268" cy="6858000"/>
          </a:xfrm>
          <a:custGeom>
            <a:avLst/>
            <a:gdLst>
              <a:gd name="f0" fmla="val 10800000"/>
              <a:gd name="f1" fmla="val 5400000"/>
              <a:gd name="f2" fmla="val 180"/>
              <a:gd name="f3" fmla="val w"/>
              <a:gd name="f4" fmla="val h"/>
              <a:gd name="f5" fmla="val 0"/>
              <a:gd name="f6" fmla="val 4167271"/>
              <a:gd name="f7" fmla="val 6858000"/>
              <a:gd name="f8" fmla="val 2259550"/>
              <a:gd name="f9" fmla="val 2387803"/>
              <a:gd name="f10" fmla="val 82222"/>
              <a:gd name="f11" fmla="val 3461407"/>
              <a:gd name="f12" fmla="val 807534"/>
              <a:gd name="f13" fmla="val 2035835"/>
              <a:gd name="f14" fmla="val 3429000"/>
              <a:gd name="f15" fmla="val 4822165"/>
              <a:gd name="f16" fmla="val 6050467"/>
              <a:gd name="f17" fmla="val 6775779"/>
              <a:gd name="f18" fmla="+- 0 0 -90"/>
              <a:gd name="f19" fmla="*/ f3 1 4167271"/>
              <a:gd name="f20" fmla="*/ f4 1 6858000"/>
              <a:gd name="f21" fmla="val f5"/>
              <a:gd name="f22" fmla="val f6"/>
              <a:gd name="f23" fmla="val f7"/>
              <a:gd name="f24" fmla="*/ f18 f0 1"/>
              <a:gd name="f25" fmla="+- f23 0 f21"/>
              <a:gd name="f26" fmla="+- f22 0 f21"/>
              <a:gd name="f27" fmla="*/ f24 1 f2"/>
              <a:gd name="f28" fmla="*/ f26 1 4167271"/>
              <a:gd name="f29" fmla="*/ f25 1 6858000"/>
              <a:gd name="f30" fmla="*/ 0 f26 1"/>
              <a:gd name="f31" fmla="*/ 0 f25 1"/>
              <a:gd name="f32" fmla="*/ 2259550 f26 1"/>
              <a:gd name="f33" fmla="*/ 2387803 f26 1"/>
              <a:gd name="f34" fmla="*/ 82222 f25 1"/>
              <a:gd name="f35" fmla="*/ 4167271 f26 1"/>
              <a:gd name="f36" fmla="*/ 3429000 f25 1"/>
              <a:gd name="f37" fmla="*/ 6775779 f25 1"/>
              <a:gd name="f38" fmla="*/ 6858000 f25 1"/>
              <a:gd name="f39" fmla="+- f27 0 f1"/>
              <a:gd name="f40" fmla="*/ f30 1 4167271"/>
              <a:gd name="f41" fmla="*/ f31 1 6858000"/>
              <a:gd name="f42" fmla="*/ f32 1 4167271"/>
              <a:gd name="f43" fmla="*/ f33 1 4167271"/>
              <a:gd name="f44" fmla="*/ f34 1 6858000"/>
              <a:gd name="f45" fmla="*/ f35 1 4167271"/>
              <a:gd name="f46" fmla="*/ f36 1 6858000"/>
              <a:gd name="f47" fmla="*/ f37 1 6858000"/>
              <a:gd name="f48" fmla="*/ f38 1 6858000"/>
              <a:gd name="f49" fmla="*/ f21 1 f28"/>
              <a:gd name="f50" fmla="*/ f22 1 f28"/>
              <a:gd name="f51" fmla="*/ f21 1 f29"/>
              <a:gd name="f52" fmla="*/ f23 1 f29"/>
              <a:gd name="f53" fmla="*/ f40 1 f28"/>
              <a:gd name="f54" fmla="*/ f41 1 f29"/>
              <a:gd name="f55" fmla="*/ f42 1 f28"/>
              <a:gd name="f56" fmla="*/ f43 1 f28"/>
              <a:gd name="f57" fmla="*/ f44 1 f29"/>
              <a:gd name="f58" fmla="*/ f45 1 f28"/>
              <a:gd name="f59" fmla="*/ f46 1 f29"/>
              <a:gd name="f60" fmla="*/ f47 1 f29"/>
              <a:gd name="f61" fmla="*/ f48 1 f29"/>
              <a:gd name="f62" fmla="*/ f49 f19 1"/>
              <a:gd name="f63" fmla="*/ f50 f19 1"/>
              <a:gd name="f64" fmla="*/ f52 f20 1"/>
              <a:gd name="f65" fmla="*/ f51 f20 1"/>
              <a:gd name="f66" fmla="*/ f53 f19 1"/>
              <a:gd name="f67" fmla="*/ f54 f20 1"/>
              <a:gd name="f68" fmla="*/ f55 f19 1"/>
              <a:gd name="f69" fmla="*/ f56 f19 1"/>
              <a:gd name="f70" fmla="*/ f57 f20 1"/>
              <a:gd name="f71" fmla="*/ f58 f19 1"/>
              <a:gd name="f72" fmla="*/ f59 f20 1"/>
              <a:gd name="f73" fmla="*/ f60 f20 1"/>
              <a:gd name="f74" fmla="*/ f61 f20 1"/>
            </a:gdLst>
            <a:ahLst/>
            <a:cxnLst>
              <a:cxn ang="3cd4">
                <a:pos x="hc" y="t"/>
              </a:cxn>
              <a:cxn ang="0">
                <a:pos x="r" y="vc"/>
              </a:cxn>
              <a:cxn ang="cd4">
                <a:pos x="hc" y="b"/>
              </a:cxn>
              <a:cxn ang="cd2">
                <a:pos x="l" y="vc"/>
              </a:cxn>
              <a:cxn ang="f39">
                <a:pos x="f66" y="f67"/>
              </a:cxn>
              <a:cxn ang="f39">
                <a:pos x="f68" y="f67"/>
              </a:cxn>
              <a:cxn ang="f39">
                <a:pos x="f69" y="f70"/>
              </a:cxn>
              <a:cxn ang="f39">
                <a:pos x="f71" y="f72"/>
              </a:cxn>
              <a:cxn ang="f39">
                <a:pos x="f69" y="f73"/>
              </a:cxn>
              <a:cxn ang="f39">
                <a:pos x="f68" y="f74"/>
              </a:cxn>
              <a:cxn ang="f39">
                <a:pos x="f66" y="f74"/>
              </a:cxn>
            </a:cxnLst>
            <a:rect l="f62" t="f65" r="f63" b="f64"/>
            <a:pathLst>
              <a:path w="4167271" h="6858000">
                <a:moveTo>
                  <a:pt x="f5" y="f5"/>
                </a:moveTo>
                <a:lnTo>
                  <a:pt x="f8" y="f5"/>
                </a:lnTo>
                <a:lnTo>
                  <a:pt x="f9" y="f10"/>
                </a:lnTo>
                <a:cubicBezTo>
                  <a:pt x="f11" y="f12"/>
                  <a:pt x="f6" y="f13"/>
                  <a:pt x="f6" y="f14"/>
                </a:cubicBezTo>
                <a:cubicBezTo>
                  <a:pt x="f6" y="f15"/>
                  <a:pt x="f11" y="f16"/>
                  <a:pt x="f9" y="f17"/>
                </a:cubicBezTo>
                <a:lnTo>
                  <a:pt x="f8" y="f7"/>
                </a:lnTo>
                <a:lnTo>
                  <a:pt x="f5" y="f7"/>
                </a:lnTo>
                <a:close/>
              </a:path>
            </a:pathLst>
          </a:custGeom>
          <a:solidFill>
            <a:srgbClr val="ED7D31"/>
          </a:solidFill>
          <a:ln cap="flat">
            <a:noFill/>
            <a:prstDash val="solid"/>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 name="Title 1">
            <a:extLst>
              <a:ext uri="{FF2B5EF4-FFF2-40B4-BE49-F238E27FC236}">
                <a16:creationId xmlns:a16="http://schemas.microsoft.com/office/drawing/2014/main" id="{A4D447AF-D780-4890-80C4-0B7D21479634}"/>
              </a:ext>
            </a:extLst>
          </p:cNvPr>
          <p:cNvSpPr txBox="1">
            <a:spLocks noGrp="1"/>
          </p:cNvSpPr>
          <p:nvPr>
            <p:ph type="title"/>
          </p:nvPr>
        </p:nvSpPr>
        <p:spPr>
          <a:xfrm>
            <a:off x="686833" y="1153570"/>
            <a:ext cx="3200400" cy="4461165"/>
          </a:xfrm>
        </p:spPr>
        <p:txBody>
          <a:bodyPr/>
          <a:lstStyle/>
          <a:p>
            <a:pPr lvl="0"/>
            <a:r>
              <a:rPr lang="en-US" sz="4100">
                <a:solidFill>
                  <a:srgbClr val="FFFFFF"/>
                </a:solidFill>
                <a:cs typeface="Calibri Light"/>
              </a:rPr>
              <a:t>Homelessness and the Healthcare System</a:t>
            </a:r>
            <a:endParaRPr lang="en-US" sz="4100">
              <a:solidFill>
                <a:srgbClr val="FFFFFF"/>
              </a:solidFill>
            </a:endParaRPr>
          </a:p>
        </p:txBody>
      </p:sp>
      <p:sp>
        <p:nvSpPr>
          <p:cNvPr id="6" name="Content Placeholder 2">
            <a:extLst>
              <a:ext uri="{FF2B5EF4-FFF2-40B4-BE49-F238E27FC236}">
                <a16:creationId xmlns:a16="http://schemas.microsoft.com/office/drawing/2014/main" id="{BD15AB31-F2FD-4B20-8E6A-C6145CD32B88}"/>
              </a:ext>
            </a:extLst>
          </p:cNvPr>
          <p:cNvSpPr txBox="1">
            <a:spLocks noGrp="1"/>
          </p:cNvSpPr>
          <p:nvPr>
            <p:ph idx="1"/>
          </p:nvPr>
        </p:nvSpPr>
        <p:spPr>
          <a:xfrm>
            <a:off x="4447312" y="591342"/>
            <a:ext cx="6906490" cy="5585621"/>
          </a:xfrm>
        </p:spPr>
        <p:txBody>
          <a:bodyPr anchor="ctr">
            <a:noAutofit/>
          </a:bodyPr>
          <a:lstStyle/>
          <a:p>
            <a:pPr lvl="0">
              <a:buFont typeface="Arial"/>
            </a:pPr>
            <a:r>
              <a:rPr lang="en-US" dirty="0">
                <a:cs typeface="Calibri"/>
              </a:rPr>
              <a:t>Cost</a:t>
            </a:r>
          </a:p>
          <a:p>
            <a:pPr lvl="0">
              <a:buFont typeface="Arial"/>
            </a:pPr>
            <a:r>
              <a:rPr lang="en-US" dirty="0">
                <a:cs typeface="Calibri"/>
              </a:rPr>
              <a:t>Underuse of primary care</a:t>
            </a:r>
          </a:p>
          <a:p>
            <a:pPr lvl="0">
              <a:buFont typeface="Arial"/>
            </a:pPr>
            <a:r>
              <a:rPr lang="en-US" dirty="0">
                <a:cs typeface="Calibri"/>
              </a:rPr>
              <a:t>Implicit bias</a:t>
            </a:r>
          </a:p>
          <a:p>
            <a:pPr lvl="0">
              <a:buFont typeface="Arial"/>
            </a:pPr>
            <a:r>
              <a:rPr lang="en-US" dirty="0">
                <a:cs typeface="Calibri"/>
              </a:rPr>
              <a:t>Patient “dumping”</a:t>
            </a:r>
          </a:p>
          <a:p>
            <a:pPr lvl="0">
              <a:buFont typeface="Arial"/>
            </a:pPr>
            <a:r>
              <a:rPr lang="en-US" dirty="0">
                <a:cs typeface="Calibri"/>
              </a:rPr>
              <a:t>Housing First</a:t>
            </a:r>
          </a:p>
          <a:p>
            <a:pPr lvl="1" indent="0">
              <a:buNone/>
            </a:pPr>
            <a:endParaRPr lang="en-US" sz="1700" dirty="0">
              <a:cs typeface="Calibri"/>
            </a:endParaRPr>
          </a:p>
          <a:p>
            <a:pPr marL="0" lvl="0" indent="0">
              <a:buNone/>
            </a:pPr>
            <a:endParaRPr lang="en-US" sz="1700" dirty="0">
              <a:cs typeface="Calibri"/>
            </a:endParaRPr>
          </a:p>
          <a:p>
            <a:pPr lvl="0"/>
            <a:endParaRPr lang="en-US" sz="1700" dirty="0">
              <a:cs typeface="Calibri"/>
            </a:endParaRPr>
          </a:p>
        </p:txBody>
      </p:sp>
      <p:sp>
        <p:nvSpPr>
          <p:cNvPr id="5" name="Arc 11">
            <a:extLst>
              <a:ext uri="{FF2B5EF4-FFF2-40B4-BE49-F238E27FC236}">
                <a16:creationId xmlns:a16="http://schemas.microsoft.com/office/drawing/2014/main" id="{9F71590A-2974-429F-8920-C97057A46973}"/>
              </a:ext>
            </a:extLst>
          </p:cNvPr>
          <p:cNvSpPr>
            <a:spLocks noMove="1" noResize="1"/>
          </p:cNvSpPr>
          <p:nvPr/>
        </p:nvSpPr>
        <p:spPr>
          <a:xfrm flipV="1">
            <a:off x="7550401" y="2455474"/>
            <a:ext cx="4083436" cy="4083436"/>
          </a:xfrm>
          <a:custGeom>
            <a:avLst>
              <a:gd name="f12" fmla="val 180"/>
              <a:gd name="f13" fmla="val 270"/>
            </a:avLst>
            <a:gdLst>
              <a:gd name="f2" fmla="val 10800000"/>
              <a:gd name="f3" fmla="val 5400000"/>
              <a:gd name="f4" fmla="val 16200000"/>
              <a:gd name="f5" fmla="val 180"/>
              <a:gd name="f6" fmla="val w"/>
              <a:gd name="f7" fmla="val h"/>
              <a:gd name="f8" fmla="val ss"/>
              <a:gd name="f9" fmla="val 0"/>
              <a:gd name="f10" fmla="*/ 5419351 1 1725033"/>
              <a:gd name="f11" fmla="+- 0 0 1"/>
              <a:gd name="f12" fmla="val 180"/>
              <a:gd name="f13" fmla="val 270"/>
              <a:gd name="f14" fmla="+- 0 0 -270"/>
              <a:gd name="f15" fmla="+- 0 0 -225"/>
              <a:gd name="f16" fmla="+- 0 0 -180"/>
              <a:gd name="f17" fmla="abs f6"/>
              <a:gd name="f18" fmla="abs f7"/>
              <a:gd name="f19" fmla="abs f8"/>
              <a:gd name="f20" fmla="val f9"/>
              <a:gd name="f21" fmla="+- 0 0 f12"/>
              <a:gd name="f22" fmla="+- 0 0 f13"/>
              <a:gd name="f23" fmla="*/ f14 f2 1"/>
              <a:gd name="f24" fmla="*/ f15 f2 1"/>
              <a:gd name="f25" fmla="*/ f16 f2 1"/>
              <a:gd name="f26" fmla="?: f17 f6 1"/>
              <a:gd name="f27" fmla="?: f18 f7 1"/>
              <a:gd name="f28" fmla="?: f19 f8 1"/>
              <a:gd name="f29" fmla="*/ f21 f2 1"/>
              <a:gd name="f30" fmla="*/ f22 f2 1"/>
              <a:gd name="f31" fmla="*/ f23 1 f5"/>
              <a:gd name="f32" fmla="*/ f24 1 f5"/>
              <a:gd name="f33" fmla="*/ f25 1 f5"/>
              <a:gd name="f34" fmla="*/ f26 1 21600"/>
              <a:gd name="f35" fmla="*/ f27 1 21600"/>
              <a:gd name="f36" fmla="*/ 21600 f26 1"/>
              <a:gd name="f37" fmla="*/ 21600 f27 1"/>
              <a:gd name="f38" fmla="*/ f29 1 f5"/>
              <a:gd name="f39" fmla="*/ f30 1 f5"/>
              <a:gd name="f40" fmla="+- f31 0 f3"/>
              <a:gd name="f41" fmla="+- f32 0 f3"/>
              <a:gd name="f42" fmla="+- f33 0 f3"/>
              <a:gd name="f43" fmla="min f35 f34"/>
              <a:gd name="f44" fmla="*/ f36 1 f28"/>
              <a:gd name="f45" fmla="*/ f37 1 f28"/>
              <a:gd name="f46" fmla="+- f38 0 f3"/>
              <a:gd name="f47" fmla="+- f39 0 f3"/>
              <a:gd name="f48" fmla="val f44"/>
              <a:gd name="f49" fmla="val f45"/>
              <a:gd name="f50" fmla="+- 0 0 f46"/>
              <a:gd name="f51" fmla="+- 0 0 f47"/>
              <a:gd name="f52" fmla="+- f49 0 f20"/>
              <a:gd name="f53" fmla="+- f48 0 f20"/>
              <a:gd name="f54" fmla="val f50"/>
              <a:gd name="f55" fmla="val f51"/>
              <a:gd name="f56" fmla="*/ f52 1 2"/>
              <a:gd name="f57" fmla="*/ f53 1 2"/>
              <a:gd name="f58" fmla="+- f55 0 f54"/>
              <a:gd name="f59" fmla="+- f54 f3 0"/>
              <a:gd name="f60" fmla="+- f55 f3 0"/>
              <a:gd name="f61" fmla="+- 21600000 0 f54"/>
              <a:gd name="f62" fmla="+- f3 0 f54"/>
              <a:gd name="f63" fmla="+- 27000000 0 f54"/>
              <a:gd name="f64" fmla="+- f2 0 f54"/>
              <a:gd name="f65" fmla="+- 32400000 0 f54"/>
              <a:gd name="f66" fmla="+- f4 0 f54"/>
              <a:gd name="f67" fmla="+- 37800000 0 f54"/>
              <a:gd name="f68" fmla="+- f20 f56 0"/>
              <a:gd name="f69" fmla="+- f20 f57 0"/>
              <a:gd name="f70" fmla="+- f58 21600000 0"/>
              <a:gd name="f71" fmla="*/ f59 f10 1"/>
              <a:gd name="f72" fmla="*/ f60 f10 1"/>
              <a:gd name="f73" fmla="?: f62 f62 f63"/>
              <a:gd name="f74" fmla="?: f64 f64 f65"/>
              <a:gd name="f75" fmla="?: f66 f66 f67"/>
              <a:gd name="f76" fmla="*/ f57 f43 1"/>
              <a:gd name="f77" fmla="*/ f56 f43 1"/>
              <a:gd name="f78" fmla="?: f58 f58 f70"/>
              <a:gd name="f79" fmla="*/ f71 1 f2"/>
              <a:gd name="f80" fmla="*/ f72 1 f2"/>
              <a:gd name="f81" fmla="*/ f69 f43 1"/>
              <a:gd name="f82" fmla="*/ f68 f43 1"/>
              <a:gd name="f83" fmla="+- 0 0 f79"/>
              <a:gd name="f84" fmla="+- 0 0 f80"/>
              <a:gd name="f85" fmla="+- f78 0 f61"/>
              <a:gd name="f86" fmla="+- f78 0 f73"/>
              <a:gd name="f87" fmla="+- f78 0 f74"/>
              <a:gd name="f88" fmla="+- f78 0 f75"/>
              <a:gd name="f89" fmla="+- 0 0 f83"/>
              <a:gd name="f90" fmla="+- 0 0 f84"/>
              <a:gd name="f91" fmla="*/ f89 f2 1"/>
              <a:gd name="f92" fmla="*/ f90 f2 1"/>
              <a:gd name="f93" fmla="*/ f91 1 f10"/>
              <a:gd name="f94" fmla="*/ f92 1 f10"/>
              <a:gd name="f95" fmla="+- f93 0 f3"/>
              <a:gd name="f96" fmla="+- f94 0 f3"/>
              <a:gd name="f97" fmla="sin 1 f95"/>
              <a:gd name="f98" fmla="cos 1 f95"/>
              <a:gd name="f99" fmla="sin 1 f96"/>
              <a:gd name="f100" fmla="cos 1 f96"/>
              <a:gd name="f101" fmla="+- 0 0 f97"/>
              <a:gd name="f102" fmla="+- 0 0 f98"/>
              <a:gd name="f103" fmla="+- 0 0 f99"/>
              <a:gd name="f104" fmla="+- 0 0 f100"/>
              <a:gd name="f105" fmla="+- 0 0 f101"/>
              <a:gd name="f106" fmla="+- 0 0 f102"/>
              <a:gd name="f107" fmla="+- 0 0 f103"/>
              <a:gd name="f108" fmla="+- 0 0 f104"/>
              <a:gd name="f109" fmla="*/ f105 f57 1"/>
              <a:gd name="f110" fmla="*/ f106 f56 1"/>
              <a:gd name="f111" fmla="*/ f107 f57 1"/>
              <a:gd name="f112" fmla="*/ f108 f56 1"/>
              <a:gd name="f113" fmla="+- 0 0 f110"/>
              <a:gd name="f114" fmla="+- 0 0 f109"/>
              <a:gd name="f115" fmla="+- 0 0 f112"/>
              <a:gd name="f116" fmla="+- 0 0 f111"/>
              <a:gd name="f117" fmla="+- 0 0 f113"/>
              <a:gd name="f118" fmla="+- 0 0 f114"/>
              <a:gd name="f119" fmla="+- 0 0 f115"/>
              <a:gd name="f120" fmla="+- 0 0 f116"/>
              <a:gd name="f121" fmla="at2 f117 f118"/>
              <a:gd name="f122" fmla="at2 f119 f120"/>
              <a:gd name="f123" fmla="+- f121 f3 0"/>
              <a:gd name="f124" fmla="+- f122 f3 0"/>
              <a:gd name="f125" fmla="*/ f123 f10 1"/>
              <a:gd name="f126" fmla="*/ f124 f10 1"/>
              <a:gd name="f127" fmla="*/ f125 1 f2"/>
              <a:gd name="f128" fmla="*/ f126 1 f2"/>
              <a:gd name="f129" fmla="+- 0 0 f127"/>
              <a:gd name="f130" fmla="+- 0 0 f128"/>
              <a:gd name="f131" fmla="val f129"/>
              <a:gd name="f132" fmla="val f130"/>
              <a:gd name="f133" fmla="+- 0 0 f131"/>
              <a:gd name="f134" fmla="+- 0 0 f132"/>
              <a:gd name="f135" fmla="*/ f133 f2 1"/>
              <a:gd name="f136" fmla="*/ f134 f2 1"/>
              <a:gd name="f137" fmla="*/ f135 1 f10"/>
              <a:gd name="f138" fmla="*/ f136 1 f10"/>
              <a:gd name="f139" fmla="+- f137 0 f3"/>
              <a:gd name="f140" fmla="+- f138 0 f3"/>
              <a:gd name="f141" fmla="cos 1 f139"/>
              <a:gd name="f142" fmla="sin 1 f139"/>
              <a:gd name="f143" fmla="cos 1 f140"/>
              <a:gd name="f144" fmla="sin 1 f140"/>
              <a:gd name="f145" fmla="+- 0 0 f141"/>
              <a:gd name="f146" fmla="+- 0 0 f142"/>
              <a:gd name="f147" fmla="+- 0 0 f143"/>
              <a:gd name="f148" fmla="+- 0 0 f144"/>
              <a:gd name="f149" fmla="*/ f11 f145 1"/>
              <a:gd name="f150" fmla="*/ f11 f146 1"/>
              <a:gd name="f151" fmla="*/ f11 f147 1"/>
              <a:gd name="f152" fmla="*/ f11 f148 1"/>
              <a:gd name="f153" fmla="*/ f149 f57 1"/>
              <a:gd name="f154" fmla="*/ f150 f56 1"/>
              <a:gd name="f155" fmla="*/ f151 f57 1"/>
              <a:gd name="f156" fmla="*/ f152 f56 1"/>
              <a:gd name="f157" fmla="+- f69 f153 0"/>
              <a:gd name="f158" fmla="+- f68 f154 0"/>
              <a:gd name="f159" fmla="+- f69 f155 0"/>
              <a:gd name="f160" fmla="+- f68 f156 0"/>
              <a:gd name="f161" fmla="max f157 f159"/>
              <a:gd name="f162" fmla="max f158 f160"/>
              <a:gd name="f163" fmla="min f157 f159"/>
              <a:gd name="f164" fmla="min f158 f160"/>
              <a:gd name="f165" fmla="*/ f157 f43 1"/>
              <a:gd name="f166" fmla="*/ f158 f43 1"/>
              <a:gd name="f167" fmla="*/ f159 f43 1"/>
              <a:gd name="f168" fmla="*/ f160 f43 1"/>
              <a:gd name="f169" fmla="?: f85 f48 f161"/>
              <a:gd name="f170" fmla="?: f86 f49 f162"/>
              <a:gd name="f171" fmla="?: f87 f20 f163"/>
              <a:gd name="f172" fmla="?: f88 f20 f164"/>
              <a:gd name="f173" fmla="*/ f171 f43 1"/>
              <a:gd name="f174" fmla="*/ f172 f43 1"/>
              <a:gd name="f175" fmla="*/ f169 f43 1"/>
              <a:gd name="f176" fmla="*/ f170 f43 1"/>
            </a:gdLst>
            <a:ahLst/>
            <a:cxnLst>
              <a:cxn ang="3cd4">
                <a:pos x="hc" y="t"/>
              </a:cxn>
              <a:cxn ang="0">
                <a:pos x="r" y="vc"/>
              </a:cxn>
              <a:cxn ang="cd4">
                <a:pos x="hc" y="b"/>
              </a:cxn>
              <a:cxn ang="cd2">
                <a:pos x="l" y="vc"/>
              </a:cxn>
              <a:cxn ang="f40">
                <a:pos x="f165" y="f166"/>
              </a:cxn>
              <a:cxn ang="f41">
                <a:pos x="f81" y="f82"/>
              </a:cxn>
              <a:cxn ang="f42">
                <a:pos x="f167" y="f168"/>
              </a:cxn>
            </a:cxnLst>
            <a:rect l="f173" t="f174" r="f175" b="f176"/>
            <a:pathLst>
              <a:path stroke="0">
                <a:moveTo>
                  <a:pt x="f165" y="f166"/>
                </a:moveTo>
                <a:arcTo wR="f76" hR="f77" stAng="f54" swAng="f78"/>
                <a:lnTo>
                  <a:pt x="f81" y="f82"/>
                </a:lnTo>
                <a:close/>
              </a:path>
              <a:path fill="none">
                <a:moveTo>
                  <a:pt x="f165" y="f166"/>
                </a:moveTo>
                <a:arcTo wR="f76" hR="f77" stAng="f54" swAng="f78"/>
              </a:path>
            </a:pathLst>
          </a:custGeom>
          <a:noFill/>
          <a:ln w="127001" cap="rnd">
            <a:solidFill>
              <a:srgbClr val="FFC000"/>
            </a:solidFill>
            <a:custDash>
              <a:ds d="400000" sp="200000"/>
            </a:custDash>
            <a:miter/>
          </a:ln>
        </p:spPr>
        <p:txBody>
          <a:bodyPr vert="horz" wrap="square" lIns="91440" tIns="45720" rIns="91440" bIns="4572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7" name="TextBox 6">
            <a:extLst>
              <a:ext uri="{FF2B5EF4-FFF2-40B4-BE49-F238E27FC236}">
                <a16:creationId xmlns:a16="http://schemas.microsoft.com/office/drawing/2014/main" id="{CC13B701-1EE1-4FA3-A63F-AE44730623FC}"/>
              </a:ext>
            </a:extLst>
          </p:cNvPr>
          <p:cNvSpPr txBox="1"/>
          <p:nvPr/>
        </p:nvSpPr>
        <p:spPr>
          <a:xfrm>
            <a:off x="124715" y="5626449"/>
            <a:ext cx="11760198" cy="1107996"/>
          </a:xfrm>
          <a:prstGeom prst="rect">
            <a:avLst/>
          </a:prstGeom>
          <a:noFill/>
          <a:ln cap="flat">
            <a:noFill/>
          </a:ln>
        </p:spPr>
        <p:txBody>
          <a:bodyPr vert="horz" wrap="square" lIns="91440" tIns="45720" rIns="91440" bIns="45720" anchor="t" anchorCtr="0" compatLnSpc="1">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100" b="0" i="0" u="none" strike="noStrike" kern="1200" cap="none" spc="0" normalizeH="0" baseline="0" noProof="0">
                <a:ln>
                  <a:noFill/>
                </a:ln>
                <a:solidFill>
                  <a:srgbClr val="000000"/>
                </a:solidFill>
                <a:effectLst/>
                <a:uLnTx/>
                <a:uFillTx/>
                <a:latin typeface="Calibri"/>
                <a:ea typeface="Calibri"/>
                <a:cs typeface="Calibri"/>
              </a:rPr>
              <a:t>*Wadhera, R. K., Khatana, S., Choi, E., Jiang, G., Shen, C., Yeh, R. W., &amp; Joynt Maddox, K. E. (2020). Disparities in Care and Mortality Among Homeless Adults Hospitalized for Cardiovascular Conditions. </a:t>
            </a:r>
            <a:r>
              <a:rPr kumimoji="0" lang="en-US" sz="1100" b="0" i="1" u="none" strike="noStrike" kern="1200" cap="none" spc="0" normalizeH="0" baseline="0" noProof="0">
                <a:ln>
                  <a:noFill/>
                </a:ln>
                <a:solidFill>
                  <a:srgbClr val="000000"/>
                </a:solidFill>
                <a:effectLst/>
                <a:uLnTx/>
                <a:uFillTx/>
                <a:latin typeface="Calibri"/>
                <a:ea typeface="Calibri"/>
                <a:cs typeface="Calibri"/>
              </a:rPr>
              <a:t>JAMA internal medicine</a:t>
            </a:r>
            <a:r>
              <a:rPr kumimoji="0" lang="en-US" sz="1100" b="0" i="0" u="none" strike="noStrike" kern="1200" cap="none" spc="0" normalizeH="0" baseline="0" noProof="0">
                <a:ln>
                  <a:noFill/>
                </a:ln>
                <a:solidFill>
                  <a:srgbClr val="000000"/>
                </a:solidFill>
                <a:effectLst/>
                <a:uLnTx/>
                <a:uFillTx/>
                <a:latin typeface="Calibri"/>
                <a:ea typeface="Calibri"/>
                <a:cs typeface="Calibri"/>
              </a:rPr>
              <a:t>, </a:t>
            </a:r>
            <a:r>
              <a:rPr kumimoji="0" lang="en-US" sz="1100" b="0" i="1" u="none" strike="noStrike" kern="1200" cap="none" spc="0" normalizeH="0" baseline="0" noProof="0">
                <a:ln>
                  <a:noFill/>
                </a:ln>
                <a:solidFill>
                  <a:srgbClr val="000000"/>
                </a:solidFill>
                <a:effectLst/>
                <a:uLnTx/>
                <a:uFillTx/>
                <a:latin typeface="Calibri"/>
                <a:ea typeface="Calibri"/>
                <a:cs typeface="Calibri"/>
              </a:rPr>
              <a:t>180</a:t>
            </a:r>
            <a:r>
              <a:rPr kumimoji="0" lang="en-US" sz="1100" b="0" i="0" u="none" strike="noStrike" kern="1200" cap="none" spc="0" normalizeH="0" baseline="0" noProof="0">
                <a:ln>
                  <a:noFill/>
                </a:ln>
                <a:solidFill>
                  <a:srgbClr val="000000"/>
                </a:solidFill>
                <a:effectLst/>
                <a:uLnTx/>
                <a:uFillTx/>
                <a:latin typeface="Calibri"/>
                <a:ea typeface="Calibri"/>
                <a:cs typeface="Calibri"/>
              </a:rPr>
              <a:t>(3), 357–366. </a:t>
            </a:r>
            <a:r>
              <a:rPr kumimoji="0" lang="en-US" sz="1100" b="0" i="0" u="none" strike="noStrike" kern="1200" cap="none" spc="0" normalizeH="0" baseline="0" noProof="0">
                <a:ln>
                  <a:noFill/>
                </a:ln>
                <a:solidFill>
                  <a:srgbClr val="000000"/>
                </a:solidFill>
                <a:effectLst/>
                <a:uLnTx/>
                <a:uFillTx/>
                <a:latin typeface="Calibri"/>
                <a:ea typeface="Calibri"/>
                <a:cs typeface="Calibri"/>
                <a:hlinkClick r:id="rId3"/>
              </a:rPr>
              <a:t>https://doi.org/10.1001/jamainternmed.2019.6010</a:t>
            </a:r>
            <a:endParaRPr kumimoji="0" lang="en-US" sz="1100" b="0" i="0" u="none" strike="noStrike" kern="1200" cap="none" spc="0" normalizeH="0" baseline="0" noProof="0">
              <a:ln>
                <a:noFill/>
              </a:ln>
              <a:solidFill>
                <a:srgbClr val="000000"/>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100" b="0" i="0" u="none" strike="noStrike" kern="1200" cap="none" spc="0" normalizeH="0" baseline="0" noProof="0">
                <a:ln>
                  <a:noFill/>
                </a:ln>
                <a:solidFill>
                  <a:srgbClr val="000000"/>
                </a:solidFill>
                <a:effectLst/>
                <a:uLnTx/>
                <a:uFillTx/>
                <a:latin typeface="Calibri"/>
                <a:ea typeface="Calibri"/>
                <a:cs typeface="Calibri"/>
              </a:rPr>
              <a:t>**Health Research &amp; Educational Trust. (2017, August). Social determinants of health series: Housing and the role of hospitals. Chicago, IL: Health Research &amp; Educational Trust. Accessed at </a:t>
            </a:r>
            <a:r>
              <a:rPr kumimoji="0" lang="en-US" sz="1100" b="0" i="0" u="none" strike="noStrike" kern="1200" cap="none" spc="0" normalizeH="0" baseline="0" noProof="0">
                <a:ln>
                  <a:noFill/>
                </a:ln>
                <a:solidFill>
                  <a:srgbClr val="000000"/>
                </a:solidFill>
                <a:effectLst/>
                <a:uLnTx/>
                <a:uFillTx/>
                <a:latin typeface="Calibri"/>
                <a:ea typeface="Calibri"/>
                <a:cs typeface="Calibri"/>
                <a:hlinkClick r:id="rId4"/>
              </a:rPr>
              <a:t>www.aha.org/housing</a:t>
            </a:r>
            <a:endParaRPr kumimoji="0" lang="en-US" sz="1100" b="0" i="0" u="none" strike="noStrike" kern="1200" cap="none" spc="0" normalizeH="0" baseline="0" noProof="0">
              <a:ln>
                <a:noFill/>
              </a:ln>
              <a:solidFill>
                <a:srgbClr val="000000"/>
              </a:solidFill>
              <a:effectLst/>
              <a:uLnTx/>
              <a:uFillTx/>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1100" b="0" i="0" u="none" strike="noStrike" kern="1200" cap="none" spc="0" normalizeH="0" baseline="0" noProof="0">
                <a:ln>
                  <a:noFill/>
                </a:ln>
                <a:solidFill>
                  <a:srgbClr val="000000"/>
                </a:solidFill>
                <a:effectLst/>
                <a:uLnTx/>
                <a:uFillTx/>
                <a:latin typeface="Calibri"/>
                <a:ea typeface="Calibri"/>
                <a:cs typeface="Calibri"/>
              </a:rPr>
              <a:t>***National Coalition for the Homeless. (2014, April). Policy Briefing Paper: Discrimination and Economic Profiling among the Homeless of Washington, DC. Washington, DC.  Accessed at </a:t>
            </a:r>
            <a:r>
              <a:rPr kumimoji="0" lang="en-US" sz="1100" b="0" i="0" u="none" strike="noStrike" kern="1200" cap="none" spc="0" normalizeH="0" baseline="0" noProof="0">
                <a:ln>
                  <a:noFill/>
                </a:ln>
                <a:solidFill>
                  <a:srgbClr val="000000"/>
                </a:solidFill>
                <a:effectLst/>
                <a:uLnTx/>
                <a:uFillTx/>
                <a:latin typeface="Calibri"/>
                <a:ea typeface="Calibri"/>
                <a:cs typeface="Calibri"/>
                <a:hlinkClick r:id="rId5"/>
              </a:rPr>
              <a:t>https://nationalhomeless.org/publication/view/discrimination-economic-profiling-2014/</a:t>
            </a:r>
            <a:endParaRPr kumimoji="0" lang="en-US" sz="11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162063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sky, outdoor, road, ground&#10;&#10;Description automatically generated">
            <a:extLst>
              <a:ext uri="{FF2B5EF4-FFF2-40B4-BE49-F238E27FC236}">
                <a16:creationId xmlns:a16="http://schemas.microsoft.com/office/drawing/2014/main" id="{134A1A2B-9A3A-2545-820F-996AFB10E67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11131480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9451" y="525939"/>
            <a:ext cx="7981406" cy="4770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5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2743200" marR="0" lvl="6"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prstClr val="white"/>
                </a:solidFill>
                <a:effectLst/>
                <a:uLnTx/>
                <a:uFillTx/>
                <a:latin typeface="Century Gothic" panose="020B0502020202020204"/>
                <a:ea typeface="+mn-ea"/>
                <a:cs typeface="+mn-cs"/>
              </a:rPr>
              <a:t>				</a:t>
            </a:r>
            <a:r>
              <a:rPr kumimoji="0" lang="en-US" sz="1250" b="1" i="0" u="none" strike="noStrike" kern="1200" cap="none" spc="0" normalizeH="0" baseline="0" noProof="0" dirty="0">
                <a:ln>
                  <a:noFill/>
                </a:ln>
                <a:solidFill>
                  <a:prstClr val="white"/>
                </a:solidFill>
                <a:effectLst/>
                <a:uLnTx/>
                <a:uFillTx/>
                <a:latin typeface="Century Gothic" panose="020B0502020202020204"/>
                <a:ea typeface="+mn-ea"/>
                <a:cs typeface="+mn-cs"/>
              </a:rPr>
              <a:t>		</a:t>
            </a:r>
            <a:endParaRPr kumimoji="0" lang="en-US" sz="1200"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4" name="Picture 3">
            <a:extLst>
              <a:ext uri="{FF2B5EF4-FFF2-40B4-BE49-F238E27FC236}">
                <a16:creationId xmlns:a16="http://schemas.microsoft.com/office/drawing/2014/main" id="{936EE7D9-0AD7-4704-A769-E497E3B176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61440" y="1833880"/>
            <a:ext cx="3393440" cy="3393440"/>
          </a:xfrm>
          <a:prstGeom prst="rect">
            <a:avLst/>
          </a:prstGeom>
        </p:spPr>
      </p:pic>
      <p:sp>
        <p:nvSpPr>
          <p:cNvPr id="6" name="Rectangle 5">
            <a:extLst>
              <a:ext uri="{FF2B5EF4-FFF2-40B4-BE49-F238E27FC236}">
                <a16:creationId xmlns:a16="http://schemas.microsoft.com/office/drawing/2014/main" id="{D75B8A3E-C9A3-40F9-9D8E-D67B5B020846}"/>
              </a:ext>
            </a:extLst>
          </p:cNvPr>
          <p:cNvSpPr/>
          <p:nvPr/>
        </p:nvSpPr>
        <p:spPr>
          <a:xfrm>
            <a:off x="5323840" y="2245360"/>
            <a:ext cx="5974080" cy="1815882"/>
          </a:xfrm>
          <a:prstGeom prst="rect">
            <a:avLst/>
          </a:prstGeom>
        </p:spPr>
        <p:txBody>
          <a:bodyPr wrap="square">
            <a:spAutoFit/>
          </a:bodyPr>
          <a:lstStyle/>
          <a:p>
            <a:r>
              <a:rPr lang="en-US" sz="2800" b="1" dirty="0">
                <a:solidFill>
                  <a:schemeClr val="bg1"/>
                </a:solidFill>
              </a:rPr>
              <a:t>Ryan Hannon</a:t>
            </a:r>
          </a:p>
          <a:p>
            <a:r>
              <a:rPr lang="en-US" sz="2800" b="1" dirty="0">
                <a:solidFill>
                  <a:schemeClr val="bg1"/>
                </a:solidFill>
              </a:rPr>
              <a:t> </a:t>
            </a:r>
            <a:br>
              <a:rPr lang="en-US" sz="2800" b="1" dirty="0">
                <a:solidFill>
                  <a:schemeClr val="bg1"/>
                </a:solidFill>
              </a:rPr>
            </a:br>
            <a:r>
              <a:rPr lang="en-US" sz="2800" dirty="0">
                <a:solidFill>
                  <a:schemeClr val="bg1"/>
                </a:solidFill>
              </a:rPr>
              <a:t>Community Engagement Officer</a:t>
            </a:r>
            <a:br>
              <a:rPr lang="en-US" sz="2800" dirty="0">
                <a:solidFill>
                  <a:schemeClr val="bg1"/>
                </a:solidFill>
              </a:rPr>
            </a:br>
            <a:r>
              <a:rPr lang="en-US" sz="2800" dirty="0">
                <a:solidFill>
                  <a:schemeClr val="bg1"/>
                </a:solidFill>
              </a:rPr>
              <a:t>Goodwill Northern Michigan</a:t>
            </a:r>
          </a:p>
        </p:txBody>
      </p:sp>
    </p:spTree>
    <p:extLst>
      <p:ext uri="{BB962C8B-B14F-4D97-AF65-F5344CB8AC3E}">
        <p14:creationId xmlns:p14="http://schemas.microsoft.com/office/powerpoint/2010/main" val="5435532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49009-D831-534E-A022-1FD80E400516}"/>
              </a:ext>
            </a:extLst>
          </p:cNvPr>
          <p:cNvSpPr>
            <a:spLocks noGrp="1"/>
          </p:cNvSpPr>
          <p:nvPr>
            <p:ph type="title"/>
          </p:nvPr>
        </p:nvSpPr>
        <p:spPr>
          <a:xfrm>
            <a:off x="831850" y="5010360"/>
            <a:ext cx="8381161" cy="1157646"/>
          </a:xfrm>
        </p:spPr>
        <p:txBody>
          <a:bodyPr anchor="b">
            <a:normAutofit/>
          </a:bodyPr>
          <a:lstStyle/>
          <a:p>
            <a:r>
              <a:rPr lang="en-US"/>
              <a:t>The People of Homelessness</a:t>
            </a:r>
          </a:p>
        </p:txBody>
      </p:sp>
      <p:sp>
        <p:nvSpPr>
          <p:cNvPr id="3" name="Text Placeholder 2">
            <a:extLst>
              <a:ext uri="{FF2B5EF4-FFF2-40B4-BE49-F238E27FC236}">
                <a16:creationId xmlns:a16="http://schemas.microsoft.com/office/drawing/2014/main" id="{4450F7B9-14CE-6944-8B8E-ADFC3468DB3E}"/>
              </a:ext>
            </a:extLst>
          </p:cNvPr>
          <p:cNvSpPr>
            <a:spLocks noGrp="1"/>
          </p:cNvSpPr>
          <p:nvPr>
            <p:ph type="body" idx="1"/>
          </p:nvPr>
        </p:nvSpPr>
        <p:spPr>
          <a:xfrm>
            <a:off x="831850" y="6138128"/>
            <a:ext cx="8381161" cy="474243"/>
          </a:xfrm>
        </p:spPr>
        <p:txBody>
          <a:bodyPr>
            <a:normAutofit/>
          </a:bodyPr>
          <a:lstStyle/>
          <a:p>
            <a:r>
              <a:rPr lang="en-US"/>
              <a:t>Ryan Hannon @TweetOutreach</a:t>
            </a:r>
          </a:p>
        </p:txBody>
      </p:sp>
      <p:pic>
        <p:nvPicPr>
          <p:cNvPr id="10" name="Picture Placeholder 9" descr="A person pointing at a person who is sitting on a bench&#10;&#10;Description automatically generated with low confidence">
            <a:extLst>
              <a:ext uri="{FF2B5EF4-FFF2-40B4-BE49-F238E27FC236}">
                <a16:creationId xmlns:a16="http://schemas.microsoft.com/office/drawing/2014/main" id="{13D6005B-32F6-497C-8094-10699A616CFC}"/>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a:stretch/>
        </p:blipFill>
        <p:spPr>
          <a:xfrm>
            <a:off x="20" y="10"/>
            <a:ext cx="12191980" cy="4891167"/>
          </a:xfrm>
          <a:noFill/>
        </p:spPr>
      </p:pic>
    </p:spTree>
    <p:extLst>
      <p:ext uri="{BB962C8B-B14F-4D97-AF65-F5344CB8AC3E}">
        <p14:creationId xmlns:p14="http://schemas.microsoft.com/office/powerpoint/2010/main" val="824776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45CBC30A-83E9-4B75-EFFC-D3E339BA7284}"/>
              </a:ext>
            </a:extLst>
          </p:cNvPr>
          <p:cNvSpPr>
            <a:spLocks noGrp="1"/>
          </p:cNvSpPr>
          <p:nvPr>
            <p:ph type="title"/>
          </p:nvPr>
        </p:nvSpPr>
        <p:spPr>
          <a:xfrm>
            <a:off x="748991" y="376277"/>
            <a:ext cx="4848922" cy="2758810"/>
          </a:xfrm>
        </p:spPr>
        <p:txBody>
          <a:bodyPr anchor="b">
            <a:normAutofit/>
          </a:bodyPr>
          <a:lstStyle/>
          <a:p>
            <a:r>
              <a:rPr lang="en-US"/>
              <a:t>Engagement Activity</a:t>
            </a:r>
          </a:p>
        </p:txBody>
      </p:sp>
      <p:pic>
        <p:nvPicPr>
          <p:cNvPr id="8" name="Content Placeholder 3">
            <a:extLst>
              <a:ext uri="{FF2B5EF4-FFF2-40B4-BE49-F238E27FC236}">
                <a16:creationId xmlns:a16="http://schemas.microsoft.com/office/drawing/2014/main" id="{34C8545D-3A12-4F4F-ABD4-290A593D07D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681129" y="1428633"/>
            <a:ext cx="5113454" cy="5113454"/>
          </a:xfrm>
          <a:prstGeom prst="rect">
            <a:avLst/>
          </a:prstGeom>
          <a:noFill/>
        </p:spPr>
      </p:pic>
      <p:sp>
        <p:nvSpPr>
          <p:cNvPr id="15" name="Content Placeholder 2">
            <a:extLst>
              <a:ext uri="{FF2B5EF4-FFF2-40B4-BE49-F238E27FC236}">
                <a16:creationId xmlns:a16="http://schemas.microsoft.com/office/drawing/2014/main" id="{5F94893B-3901-0C84-0222-381A6C377286}"/>
              </a:ext>
            </a:extLst>
          </p:cNvPr>
          <p:cNvSpPr>
            <a:spLocks noGrp="1"/>
          </p:cNvSpPr>
          <p:nvPr>
            <p:ph type="body" sz="quarter" idx="10"/>
          </p:nvPr>
        </p:nvSpPr>
        <p:spPr>
          <a:xfrm>
            <a:off x="725488" y="3331029"/>
            <a:ext cx="4894262" cy="3078467"/>
          </a:xfrm>
        </p:spPr>
        <p:txBody>
          <a:bodyPr vert="horz" lIns="91440" tIns="45720" rIns="91440" bIns="45720" rtlCol="0" anchor="t">
            <a:normAutofit/>
          </a:bodyPr>
          <a:lstStyle/>
          <a:p>
            <a:r>
              <a:rPr lang="en-US">
                <a:latin typeface="Arial"/>
                <a:cs typeface="Arial"/>
              </a:rPr>
              <a:t>“Hello my name is ______.”</a:t>
            </a:r>
          </a:p>
          <a:p>
            <a:r>
              <a:rPr lang="en-US"/>
              <a:t>“What’s yours?”</a:t>
            </a:r>
          </a:p>
        </p:txBody>
      </p:sp>
      <p:sp>
        <p:nvSpPr>
          <p:cNvPr id="20" name="Text Placeholder 4">
            <a:extLst>
              <a:ext uri="{FF2B5EF4-FFF2-40B4-BE49-F238E27FC236}">
                <a16:creationId xmlns:a16="http://schemas.microsoft.com/office/drawing/2014/main" id="{AF446103-3B02-9953-37BA-F1735AFA2A19}"/>
              </a:ext>
            </a:extLst>
          </p:cNvPr>
          <p:cNvSpPr>
            <a:spLocks noGrp="1"/>
          </p:cNvSpPr>
          <p:nvPr>
            <p:ph type="body" idx="11"/>
          </p:nvPr>
        </p:nvSpPr>
        <p:spPr>
          <a:xfrm>
            <a:off x="6556917" y="123941"/>
            <a:ext cx="5361878" cy="1180751"/>
          </a:xfrm>
        </p:spPr>
        <p:txBody>
          <a:bodyPr/>
          <a:lstStyle/>
          <a:p>
            <a:r>
              <a:rPr lang="en-US"/>
              <a:t>Say hello to each other.</a:t>
            </a:r>
          </a:p>
        </p:txBody>
      </p:sp>
    </p:spTree>
    <p:extLst>
      <p:ext uri="{BB962C8B-B14F-4D97-AF65-F5344CB8AC3E}">
        <p14:creationId xmlns:p14="http://schemas.microsoft.com/office/powerpoint/2010/main" val="22177454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16CEA-D3D0-4B62-B303-B2E73E84DFF9}"/>
              </a:ext>
            </a:extLst>
          </p:cNvPr>
          <p:cNvSpPr>
            <a:spLocks noGrp="1"/>
          </p:cNvSpPr>
          <p:nvPr>
            <p:ph type="title"/>
          </p:nvPr>
        </p:nvSpPr>
        <p:spPr/>
        <p:txBody>
          <a:bodyPr/>
          <a:lstStyle/>
          <a:p>
            <a:r>
              <a:rPr lang="en-US"/>
              <a:t>Talking with People</a:t>
            </a:r>
          </a:p>
        </p:txBody>
      </p:sp>
      <p:sp>
        <p:nvSpPr>
          <p:cNvPr id="3" name="Content Placeholder 2">
            <a:extLst>
              <a:ext uri="{FF2B5EF4-FFF2-40B4-BE49-F238E27FC236}">
                <a16:creationId xmlns:a16="http://schemas.microsoft.com/office/drawing/2014/main" id="{22FE0BE5-512D-483C-9F26-ED55AAD29E65}"/>
              </a:ext>
            </a:extLst>
          </p:cNvPr>
          <p:cNvSpPr>
            <a:spLocks noGrp="1"/>
          </p:cNvSpPr>
          <p:nvPr>
            <p:ph sz="half" idx="1"/>
          </p:nvPr>
        </p:nvSpPr>
        <p:spPr/>
        <p:txBody>
          <a:bodyPr vert="horz" lIns="91440" tIns="45720" rIns="91440" bIns="45720" rtlCol="0" anchor="t">
            <a:normAutofit/>
          </a:bodyPr>
          <a:lstStyle/>
          <a:p>
            <a:pPr marL="0" indent="0">
              <a:buNone/>
            </a:pPr>
            <a:r>
              <a:rPr lang="en-US" b="1">
                <a:solidFill>
                  <a:schemeClr val="tx1">
                    <a:lumMod val="75000"/>
                    <a:lumOff val="25000"/>
                  </a:schemeClr>
                </a:solidFill>
                <a:latin typeface="Arial"/>
                <a:cs typeface="Arial"/>
              </a:rPr>
              <a:t>People might say:</a:t>
            </a:r>
            <a:endParaRPr lang="en-US" b="1">
              <a:solidFill>
                <a:schemeClr val="tx1">
                  <a:lumMod val="75000"/>
                  <a:lumOff val="25000"/>
                </a:schemeClr>
              </a:solidFill>
            </a:endParaRPr>
          </a:p>
          <a:p>
            <a:r>
              <a:rPr lang="en-US"/>
              <a:t>I want to be out here</a:t>
            </a:r>
          </a:p>
          <a:p>
            <a:r>
              <a:rPr lang="en-US"/>
              <a:t>Freedom	</a:t>
            </a:r>
          </a:p>
          <a:p>
            <a:r>
              <a:rPr lang="en-US">
                <a:latin typeface="Arial"/>
                <a:cs typeface="Arial"/>
              </a:rPr>
              <a:t>I am a survivor</a:t>
            </a:r>
          </a:p>
          <a:p>
            <a:r>
              <a:rPr lang="en-US"/>
              <a:t>I can drink or drug anytime</a:t>
            </a:r>
          </a:p>
          <a:p>
            <a:r>
              <a:rPr lang="en-US">
                <a:latin typeface="Arial"/>
                <a:cs typeface="Arial"/>
              </a:rPr>
              <a:t>I’m tough</a:t>
            </a:r>
          </a:p>
        </p:txBody>
      </p:sp>
      <p:sp>
        <p:nvSpPr>
          <p:cNvPr id="4" name="Content Placeholder 3">
            <a:extLst>
              <a:ext uri="{FF2B5EF4-FFF2-40B4-BE49-F238E27FC236}">
                <a16:creationId xmlns:a16="http://schemas.microsoft.com/office/drawing/2014/main" id="{960FF0AA-916D-428F-B07E-4BDC4876AEB6}"/>
              </a:ext>
            </a:extLst>
          </p:cNvPr>
          <p:cNvSpPr>
            <a:spLocks noGrp="1"/>
          </p:cNvSpPr>
          <p:nvPr>
            <p:ph sz="half" idx="10"/>
          </p:nvPr>
        </p:nvSpPr>
        <p:spPr/>
        <p:txBody>
          <a:bodyPr vert="horz" lIns="91440" tIns="45720" rIns="91440" bIns="45720" rtlCol="0" anchor="t">
            <a:normAutofit/>
          </a:bodyPr>
          <a:lstStyle/>
          <a:p>
            <a:pPr marL="0" indent="0">
              <a:buNone/>
            </a:pPr>
            <a:r>
              <a:rPr lang="en-US" b="1">
                <a:solidFill>
                  <a:schemeClr val="tx1">
                    <a:lumMod val="75000"/>
                    <a:lumOff val="25000"/>
                  </a:schemeClr>
                </a:solidFill>
                <a:latin typeface="Arial"/>
                <a:cs typeface="Arial"/>
              </a:rPr>
              <a:t>What’s really going on:</a:t>
            </a:r>
            <a:endParaRPr lang="en-US" b="1">
              <a:solidFill>
                <a:schemeClr val="tx1">
                  <a:lumMod val="75000"/>
                  <a:lumOff val="25000"/>
                </a:schemeClr>
              </a:solidFill>
            </a:endParaRPr>
          </a:p>
          <a:p>
            <a:r>
              <a:rPr lang="en-US"/>
              <a:t>Preserve dignity</a:t>
            </a:r>
          </a:p>
          <a:p>
            <a:r>
              <a:rPr lang="en-US"/>
              <a:t>Shelter isn’t working for me</a:t>
            </a:r>
          </a:p>
          <a:p>
            <a:r>
              <a:rPr lang="en-US"/>
              <a:t>Still homeless &amp; no way out</a:t>
            </a:r>
          </a:p>
          <a:p>
            <a:r>
              <a:rPr lang="en-US"/>
              <a:t>I can’t stop using</a:t>
            </a:r>
          </a:p>
          <a:p>
            <a:r>
              <a:rPr lang="en-US"/>
              <a:t>I’m scared</a:t>
            </a:r>
          </a:p>
        </p:txBody>
      </p:sp>
    </p:spTree>
    <p:extLst>
      <p:ext uri="{BB962C8B-B14F-4D97-AF65-F5344CB8AC3E}">
        <p14:creationId xmlns:p14="http://schemas.microsoft.com/office/powerpoint/2010/main" val="31576298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2F2BF-6E2D-4028-B249-E264BA28C9F9}"/>
              </a:ext>
            </a:extLst>
          </p:cNvPr>
          <p:cNvSpPr>
            <a:spLocks noGrp="1"/>
          </p:cNvSpPr>
          <p:nvPr>
            <p:ph type="title"/>
          </p:nvPr>
        </p:nvSpPr>
        <p:spPr/>
        <p:txBody>
          <a:bodyPr/>
          <a:lstStyle/>
          <a:p>
            <a:r>
              <a:rPr lang="en-US"/>
              <a:t>Anthony’s Journey</a:t>
            </a:r>
          </a:p>
        </p:txBody>
      </p:sp>
      <p:sp>
        <p:nvSpPr>
          <p:cNvPr id="3" name="Content Placeholder 2">
            <a:extLst>
              <a:ext uri="{FF2B5EF4-FFF2-40B4-BE49-F238E27FC236}">
                <a16:creationId xmlns:a16="http://schemas.microsoft.com/office/drawing/2014/main" id="{A10423DA-35BC-4E5F-8E60-0F7FF4FD950E}"/>
              </a:ext>
            </a:extLst>
          </p:cNvPr>
          <p:cNvSpPr>
            <a:spLocks noGrp="1"/>
          </p:cNvSpPr>
          <p:nvPr>
            <p:ph idx="1"/>
          </p:nvPr>
        </p:nvSpPr>
        <p:spPr/>
        <p:txBody>
          <a:bodyPr/>
          <a:lstStyle/>
          <a:p>
            <a:r>
              <a:rPr lang="en-US"/>
              <a:t>Eviction</a:t>
            </a:r>
          </a:p>
          <a:p>
            <a:r>
              <a:rPr lang="en-US"/>
              <a:t>Squatting</a:t>
            </a:r>
          </a:p>
          <a:p>
            <a:r>
              <a:rPr lang="en-US"/>
              <a:t>Breaking in</a:t>
            </a:r>
          </a:p>
          <a:p>
            <a:r>
              <a:rPr lang="en-US"/>
              <a:t>Jail</a:t>
            </a:r>
          </a:p>
          <a:p>
            <a:r>
              <a:rPr lang="en-US"/>
              <a:t>Shelter</a:t>
            </a:r>
          </a:p>
          <a:p>
            <a:r>
              <a:rPr lang="en-US"/>
              <a:t>Streets</a:t>
            </a:r>
          </a:p>
          <a:p>
            <a:r>
              <a:rPr lang="en-US"/>
              <a:t>Shelter</a:t>
            </a:r>
          </a:p>
          <a:p>
            <a:r>
              <a:rPr lang="en-US"/>
              <a:t>Housing</a:t>
            </a:r>
          </a:p>
        </p:txBody>
      </p:sp>
      <p:pic>
        <p:nvPicPr>
          <p:cNvPr id="6" name="Picture Placeholder 5" descr="A picture containing grass, outdoor, chair&#10;&#10;Description automatically generated">
            <a:extLst>
              <a:ext uri="{FF2B5EF4-FFF2-40B4-BE49-F238E27FC236}">
                <a16:creationId xmlns:a16="http://schemas.microsoft.com/office/drawing/2014/main" id="{14ED9ED0-04A6-454E-AD85-5B1FE7A36697}"/>
              </a:ext>
            </a:extLst>
          </p:cNvPr>
          <p:cNvPicPr>
            <a:picLocks noGrp="1" noChangeAspect="1"/>
          </p:cNvPicPr>
          <p:nvPr>
            <p:ph type="pic" sz="quarter" idx="10"/>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9552891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A95DBAC-627D-4604-928B-25C6BE8FB600}"/>
              </a:ext>
            </a:extLst>
          </p:cNvPr>
          <p:cNvSpPr>
            <a:spLocks noGrp="1"/>
          </p:cNvSpPr>
          <p:nvPr>
            <p:ph type="body" sz="quarter" idx="10"/>
          </p:nvPr>
        </p:nvSpPr>
        <p:spPr>
          <a:xfrm>
            <a:off x="6590212" y="1718149"/>
            <a:ext cx="5256158" cy="5610114"/>
          </a:xfrm>
        </p:spPr>
        <p:txBody>
          <a:bodyPr vert="horz" lIns="91440" tIns="45720" rIns="91440" bIns="45720" rtlCol="0" anchor="t">
            <a:normAutofit/>
          </a:bodyPr>
          <a:lstStyle/>
          <a:p>
            <a:r>
              <a:rPr lang="en-US" sz="2400">
                <a:latin typeface="Arial"/>
                <a:cs typeface="Arial"/>
              </a:rPr>
              <a:t>In the Grand Traverse Region:</a:t>
            </a:r>
            <a:endParaRPr lang="en-US" sz="2400"/>
          </a:p>
          <a:p>
            <a:r>
              <a:rPr lang="en-US" sz="2400">
                <a:latin typeface="Arial"/>
                <a:cs typeface="Arial"/>
              </a:rPr>
              <a:t>–12 deaths in 2021</a:t>
            </a:r>
          </a:p>
          <a:p>
            <a:r>
              <a:rPr lang="en-US" sz="2400">
                <a:latin typeface="Arial"/>
                <a:cs typeface="Arial"/>
              </a:rPr>
              <a:t>–3 deaths in 2022</a:t>
            </a:r>
          </a:p>
          <a:p>
            <a:endParaRPr lang="en-US" sz="1400">
              <a:latin typeface="Arial"/>
              <a:cs typeface="Arial"/>
            </a:endParaRPr>
          </a:p>
          <a:p>
            <a:pPr>
              <a:buChar char="•"/>
            </a:pPr>
            <a:r>
              <a:rPr lang="en-US">
                <a:latin typeface="Arial"/>
                <a:cs typeface="Arial"/>
              </a:rPr>
              <a:t> </a:t>
            </a:r>
            <a:r>
              <a:rPr lang="en-US" sz="2400">
                <a:latin typeface="Arial"/>
                <a:cs typeface="Arial"/>
              </a:rPr>
              <a:t>Heart issues </a:t>
            </a:r>
            <a:endParaRPr lang="en-US" sz="2400"/>
          </a:p>
          <a:p>
            <a:pPr>
              <a:buChar char="•"/>
            </a:pPr>
            <a:r>
              <a:rPr lang="en-US" sz="2400">
                <a:latin typeface="Arial"/>
                <a:cs typeface="Arial"/>
              </a:rPr>
              <a:t> Cancer </a:t>
            </a:r>
            <a:endParaRPr lang="en-US" sz="2400"/>
          </a:p>
          <a:p>
            <a:pPr>
              <a:buChar char="•"/>
            </a:pPr>
            <a:r>
              <a:rPr lang="en-US" sz="2400">
                <a:latin typeface="Arial"/>
                <a:cs typeface="Arial"/>
              </a:rPr>
              <a:t> Diabetes </a:t>
            </a:r>
            <a:endParaRPr lang="en-US" sz="2400"/>
          </a:p>
          <a:p>
            <a:pPr>
              <a:buChar char="•"/>
            </a:pPr>
            <a:r>
              <a:rPr lang="en-US" sz="2400">
                <a:latin typeface="Arial"/>
                <a:cs typeface="Arial"/>
              </a:rPr>
              <a:t> Wound Care </a:t>
            </a:r>
            <a:endParaRPr lang="en-US" sz="2400"/>
          </a:p>
          <a:p>
            <a:pPr>
              <a:buChar char="•"/>
            </a:pPr>
            <a:r>
              <a:rPr lang="en-US" sz="2400">
                <a:latin typeface="Arial"/>
                <a:cs typeface="Arial"/>
              </a:rPr>
              <a:t> Hypothermia </a:t>
            </a:r>
            <a:endParaRPr lang="en-US" sz="2400"/>
          </a:p>
          <a:p>
            <a:pPr>
              <a:buChar char="•"/>
            </a:pPr>
            <a:r>
              <a:rPr lang="en-US" sz="2400">
                <a:latin typeface="Arial"/>
                <a:cs typeface="Arial"/>
              </a:rPr>
              <a:t> COVID-19</a:t>
            </a:r>
          </a:p>
          <a:p>
            <a:pPr>
              <a:buChar char="•"/>
            </a:pPr>
            <a:r>
              <a:rPr lang="en-US" sz="2400">
                <a:latin typeface="Arial"/>
                <a:cs typeface="Arial"/>
              </a:rPr>
              <a:t> Constant state of fight or flight </a:t>
            </a:r>
            <a:endParaRPr lang="en-US" sz="2400"/>
          </a:p>
        </p:txBody>
      </p:sp>
      <p:pic>
        <p:nvPicPr>
          <p:cNvPr id="6" name="Picture Placeholder 5" descr="A picture containing person, outdoor&#10;&#10;Description automatically generated">
            <a:extLst>
              <a:ext uri="{FF2B5EF4-FFF2-40B4-BE49-F238E27FC236}">
                <a16:creationId xmlns:a16="http://schemas.microsoft.com/office/drawing/2014/main" id="{B0338645-5200-404A-ADD0-BB3A4B342507}"/>
              </a:ext>
            </a:extLst>
          </p:cNvPr>
          <p:cNvPicPr>
            <a:picLocks noGrp="1" noChangeAspect="1"/>
          </p:cNvPicPr>
          <p:nvPr>
            <p:ph type="pic" sz="quarter" idx="11"/>
          </p:nvPr>
        </p:nvPicPr>
        <p:blipFill rotWithShape="1">
          <a:blip r:embed="rId3" cstate="email">
            <a:extLst>
              <a:ext uri="{28A0092B-C50C-407E-A947-70E740481C1C}">
                <a14:useLocalDpi xmlns:a14="http://schemas.microsoft.com/office/drawing/2010/main"/>
              </a:ext>
            </a:extLst>
          </a:blip>
          <a:srcRect/>
          <a:stretch/>
        </p:blipFill>
        <p:spPr>
          <a:xfrm>
            <a:off x="20" y="10"/>
            <a:ext cx="6095980" cy="6857990"/>
          </a:xfrm>
          <a:noFill/>
        </p:spPr>
      </p:pic>
      <p:sp>
        <p:nvSpPr>
          <p:cNvPr id="5" name="Title 1">
            <a:extLst>
              <a:ext uri="{FF2B5EF4-FFF2-40B4-BE49-F238E27FC236}">
                <a16:creationId xmlns:a16="http://schemas.microsoft.com/office/drawing/2014/main" id="{5DC4F596-BD7F-FF45-8A89-7321291BFEF5}"/>
              </a:ext>
            </a:extLst>
          </p:cNvPr>
          <p:cNvSpPr>
            <a:spLocks noGrp="1"/>
          </p:cNvSpPr>
          <p:nvPr>
            <p:ph type="title"/>
          </p:nvPr>
        </p:nvSpPr>
        <p:spPr>
          <a:xfrm>
            <a:off x="6490043" y="0"/>
            <a:ext cx="5701937" cy="1587520"/>
          </a:xfrm>
        </p:spPr>
        <p:txBody>
          <a:bodyPr>
            <a:noAutofit/>
          </a:bodyPr>
          <a:lstStyle/>
          <a:p>
            <a:r>
              <a:rPr lang="en-US" sz="3800"/>
              <a:t>Homelessness is Really Bad for Your Health.</a:t>
            </a:r>
          </a:p>
        </p:txBody>
      </p:sp>
    </p:spTree>
    <p:extLst>
      <p:ext uri="{BB962C8B-B14F-4D97-AF65-F5344CB8AC3E}">
        <p14:creationId xmlns:p14="http://schemas.microsoft.com/office/powerpoint/2010/main" val="13487442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D5554316-EEB9-8134-E78C-C099900540C5}"/>
              </a:ext>
            </a:extLst>
          </p:cNvPr>
          <p:cNvSpPr>
            <a:spLocks noGrp="1"/>
          </p:cNvSpPr>
          <p:nvPr>
            <p:ph type="title"/>
          </p:nvPr>
        </p:nvSpPr>
        <p:spPr>
          <a:xfrm>
            <a:off x="748991" y="2018372"/>
            <a:ext cx="4848922" cy="4523715"/>
          </a:xfrm>
        </p:spPr>
        <p:txBody>
          <a:bodyPr>
            <a:normAutofit/>
          </a:bodyPr>
          <a:lstStyle/>
          <a:p>
            <a:pPr marL="571500" indent="-571500">
              <a:buFont typeface="Arial"/>
              <a:buChar char="•"/>
            </a:pPr>
            <a:r>
              <a:rPr lang="en-US" sz="4000" b="0">
                <a:latin typeface="Arial"/>
                <a:cs typeface="Arial"/>
              </a:rPr>
              <a:t>Dignity</a:t>
            </a:r>
            <a:endParaRPr lang="en-US">
              <a:cs typeface="Arial" panose="020B0604020202020204" pitchFamily="34" charset="0"/>
            </a:endParaRPr>
          </a:p>
          <a:p>
            <a:pPr marL="571500" indent="-571500">
              <a:buFont typeface="Arial"/>
              <a:buChar char="•"/>
            </a:pPr>
            <a:r>
              <a:rPr lang="en-US" sz="4000" b="0">
                <a:latin typeface="Arial"/>
                <a:cs typeface="Arial"/>
              </a:rPr>
              <a:t>Respect</a:t>
            </a:r>
            <a:endParaRPr lang="en-US">
              <a:cs typeface="Arial" panose="020B0604020202020204" pitchFamily="34" charset="0"/>
            </a:endParaRPr>
          </a:p>
          <a:p>
            <a:pPr marL="571500" indent="-571500">
              <a:buFont typeface="Arial"/>
              <a:buChar char="•"/>
            </a:pPr>
            <a:r>
              <a:rPr lang="en-US" sz="4000" b="0">
                <a:latin typeface="Arial"/>
                <a:cs typeface="Arial"/>
              </a:rPr>
              <a:t>Listen</a:t>
            </a:r>
            <a:endParaRPr lang="en-US">
              <a:cs typeface="Arial" panose="020B0604020202020204" pitchFamily="34" charset="0"/>
            </a:endParaRPr>
          </a:p>
          <a:p>
            <a:pPr marL="571500" indent="-571500">
              <a:buFont typeface="Arial"/>
              <a:buChar char="•"/>
            </a:pPr>
            <a:r>
              <a:rPr lang="en-US" sz="4000" b="0">
                <a:latin typeface="Arial"/>
                <a:cs typeface="Arial"/>
              </a:rPr>
              <a:t>Do what you say</a:t>
            </a:r>
            <a:endParaRPr lang="en-US">
              <a:cs typeface="Arial" panose="020B0604020202020204" pitchFamily="34" charset="0"/>
            </a:endParaRPr>
          </a:p>
          <a:p>
            <a:pPr marL="571500" indent="-571500">
              <a:buFont typeface="Arial"/>
              <a:buChar char="•"/>
            </a:pPr>
            <a:r>
              <a:rPr lang="en-US" sz="4000" b="0">
                <a:latin typeface="Arial"/>
                <a:cs typeface="Arial"/>
              </a:rPr>
              <a:t>Be on time</a:t>
            </a:r>
            <a:endParaRPr lang="en-US">
              <a:cs typeface="Arial" panose="020B0604020202020204" pitchFamily="34" charset="0"/>
            </a:endParaRPr>
          </a:p>
          <a:p>
            <a:pPr marL="571500" indent="-571500">
              <a:buFont typeface="Arial"/>
              <a:buChar char="•"/>
            </a:pPr>
            <a:r>
              <a:rPr lang="en-US" sz="4000" b="0">
                <a:latin typeface="Arial"/>
                <a:cs typeface="Arial"/>
              </a:rPr>
              <a:t>Presence</a:t>
            </a:r>
            <a:endParaRPr lang="en-US">
              <a:cs typeface="Arial" panose="020B0604020202020204" pitchFamily="34" charset="0"/>
            </a:endParaRPr>
          </a:p>
          <a:p>
            <a:pPr marL="571500" indent="-571500">
              <a:buFont typeface="Arial"/>
              <a:buChar char="•"/>
            </a:pPr>
            <a:r>
              <a:rPr lang="en-US" sz="4000" b="0">
                <a:latin typeface="Arial"/>
                <a:cs typeface="Arial"/>
              </a:rPr>
              <a:t>Explain Process</a:t>
            </a:r>
            <a:endParaRPr lang="en-US">
              <a:cs typeface="Arial" panose="020B0604020202020204" pitchFamily="34" charset="0"/>
            </a:endParaRPr>
          </a:p>
          <a:p>
            <a:pPr marL="571500" indent="-571500">
              <a:buFont typeface="Arial"/>
              <a:buChar char="•"/>
            </a:pPr>
            <a:r>
              <a:rPr lang="en-US" sz="4000" b="0">
                <a:latin typeface="Arial"/>
                <a:cs typeface="Arial"/>
              </a:rPr>
              <a:t>Choice </a:t>
            </a:r>
            <a:endParaRPr lang="en-US">
              <a:cs typeface="Arial" panose="020B0604020202020204" pitchFamily="34" charset="0"/>
            </a:endParaRPr>
          </a:p>
        </p:txBody>
      </p:sp>
      <p:pic>
        <p:nvPicPr>
          <p:cNvPr id="6" name="Content Placeholder 5" descr="A slice of cake on a plate&#10;&#10;Description automatically generated with medium confidence">
            <a:extLst>
              <a:ext uri="{FF2B5EF4-FFF2-40B4-BE49-F238E27FC236}">
                <a16:creationId xmlns:a16="http://schemas.microsoft.com/office/drawing/2014/main" id="{EFACCBBF-AF82-4E19-B0AA-6933D8E66E14}"/>
              </a:ext>
            </a:extLst>
          </p:cNvPr>
          <p:cNvPicPr>
            <a:picLocks noGrp="1" noChangeAspect="1"/>
          </p:cNvPicPr>
          <p:nvPr>
            <p:ph sz="half" idx="1"/>
          </p:nvPr>
        </p:nvPicPr>
        <p:blipFill rotWithShape="1">
          <a:blip r:embed="rId2" cstate="email">
            <a:extLst>
              <a:ext uri="{28A0092B-C50C-407E-A947-70E740481C1C}">
                <a14:useLocalDpi xmlns:a14="http://schemas.microsoft.com/office/drawing/2010/main"/>
              </a:ext>
            </a:extLst>
          </a:blip>
          <a:srcRect b="-2"/>
          <a:stretch/>
        </p:blipFill>
        <p:spPr>
          <a:xfrm>
            <a:off x="6556917" y="1428633"/>
            <a:ext cx="5361878" cy="5113454"/>
          </a:xfrm>
          <a:noFill/>
        </p:spPr>
      </p:pic>
      <p:sp>
        <p:nvSpPr>
          <p:cNvPr id="19" name="Text Placeholder 3">
            <a:extLst>
              <a:ext uri="{FF2B5EF4-FFF2-40B4-BE49-F238E27FC236}">
                <a16:creationId xmlns:a16="http://schemas.microsoft.com/office/drawing/2014/main" id="{406ABAED-3A2D-7BC5-BEE6-F7B320584AE4}"/>
              </a:ext>
            </a:extLst>
          </p:cNvPr>
          <p:cNvSpPr>
            <a:spLocks noGrp="1"/>
          </p:cNvSpPr>
          <p:nvPr>
            <p:ph type="body" sz="quarter" idx="10"/>
          </p:nvPr>
        </p:nvSpPr>
        <p:spPr>
          <a:xfrm>
            <a:off x="748991" y="123941"/>
            <a:ext cx="4894262" cy="1393825"/>
          </a:xfrm>
        </p:spPr>
        <p:txBody>
          <a:bodyPr vert="horz" lIns="91440" tIns="45720" rIns="91440" bIns="45720" rtlCol="0" anchor="t">
            <a:normAutofit fontScale="85000" lnSpcReduction="20000"/>
          </a:bodyPr>
          <a:lstStyle/>
          <a:p>
            <a:endParaRPr lang="en-US" sz="3600">
              <a:latin typeface="Calibri" panose="020F0502020204030204" pitchFamily="34" charset="0"/>
              <a:ea typeface="Calibri" panose="020F0502020204030204" pitchFamily="34" charset="0"/>
              <a:cs typeface="Times New Roman" panose="02020603050405020304" pitchFamily="18" charset="0"/>
            </a:endParaRPr>
          </a:p>
          <a:p>
            <a:r>
              <a:rPr lang="en-US" sz="3600">
                <a:latin typeface="Calibri"/>
                <a:ea typeface="Calibri" panose="020F0502020204030204" pitchFamily="34" charset="0"/>
                <a:cs typeface="Times New Roman"/>
              </a:rPr>
              <a:t>Consistent Theme:</a:t>
            </a:r>
          </a:p>
          <a:p>
            <a:r>
              <a:rPr lang="en-US" sz="3600">
                <a:latin typeface="Calibri"/>
                <a:ea typeface="Calibri" panose="020F0502020204030204" pitchFamily="34" charset="0"/>
                <a:cs typeface="Times New Roman"/>
              </a:rPr>
              <a:t>Trauma and Loss of Trust</a:t>
            </a:r>
            <a:endParaRPr lang="en-US">
              <a:latin typeface="Calibri"/>
              <a:ea typeface="Calibri" panose="020F0502020204030204" pitchFamily="34" charset="0"/>
              <a:cs typeface="Times New Roman"/>
            </a:endParaRPr>
          </a:p>
        </p:txBody>
      </p:sp>
      <p:sp>
        <p:nvSpPr>
          <p:cNvPr id="20" name="Text Placeholder 4">
            <a:extLst>
              <a:ext uri="{FF2B5EF4-FFF2-40B4-BE49-F238E27FC236}">
                <a16:creationId xmlns:a16="http://schemas.microsoft.com/office/drawing/2014/main" id="{C0A80014-C365-ECD7-0A0F-E46DAC6046A5}"/>
              </a:ext>
            </a:extLst>
          </p:cNvPr>
          <p:cNvSpPr>
            <a:spLocks noGrp="1"/>
          </p:cNvSpPr>
          <p:nvPr>
            <p:ph type="body" idx="11"/>
          </p:nvPr>
        </p:nvSpPr>
        <p:spPr>
          <a:xfrm>
            <a:off x="6556917" y="123941"/>
            <a:ext cx="5361878" cy="1180751"/>
          </a:xfrm>
        </p:spPr>
        <p:txBody>
          <a:bodyPr/>
          <a:lstStyle/>
          <a:p>
            <a:r>
              <a:rPr lang="en-US">
                <a:latin typeface="Arial"/>
                <a:cs typeface="Arial"/>
              </a:rPr>
              <a:t>Want to gain trust?</a:t>
            </a:r>
          </a:p>
          <a:p>
            <a:r>
              <a:rPr lang="en-US">
                <a:latin typeface="Arial"/>
                <a:cs typeface="Arial"/>
              </a:rPr>
              <a:t>Don’t try this.</a:t>
            </a:r>
            <a:endParaRPr lang="en-US"/>
          </a:p>
        </p:txBody>
      </p:sp>
      <p:sp>
        <p:nvSpPr>
          <p:cNvPr id="7" name="TextBox 6">
            <a:extLst>
              <a:ext uri="{FF2B5EF4-FFF2-40B4-BE49-F238E27FC236}">
                <a16:creationId xmlns:a16="http://schemas.microsoft.com/office/drawing/2014/main" id="{D44FC334-817F-41A9-A203-FC669192DAB4}"/>
              </a:ext>
            </a:extLst>
          </p:cNvPr>
          <p:cNvSpPr txBox="1"/>
          <p:nvPr/>
        </p:nvSpPr>
        <p:spPr>
          <a:xfrm>
            <a:off x="6556917" y="6265088"/>
            <a:ext cx="2290916"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2C5B"/>
                </a:solidFill>
                <a:effectLst/>
                <a:uLnTx/>
                <a:uFillTx/>
                <a:latin typeface="Arial" panose="020B0604020202020204"/>
                <a:ea typeface="+mn-ea"/>
                <a:cs typeface="+mn-cs"/>
              </a:rPr>
              <a:t>Eater.com</a:t>
            </a:r>
          </a:p>
        </p:txBody>
      </p:sp>
    </p:spTree>
    <p:extLst>
      <p:ext uri="{BB962C8B-B14F-4D97-AF65-F5344CB8AC3E}">
        <p14:creationId xmlns:p14="http://schemas.microsoft.com/office/powerpoint/2010/main" val="4226152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9451" y="525939"/>
            <a:ext cx="7981406" cy="477054"/>
          </a:xfrm>
          <a:prstGeom prst="rect">
            <a:avLst/>
          </a:prstGeom>
          <a:noFill/>
        </p:spPr>
        <p:txBody>
          <a:bodyPr wrap="square" rtlCol="0">
            <a:spAutoFit/>
          </a:bodyPr>
          <a:lstStyle/>
          <a:p>
            <a:endParaRPr lang="en-US" sz="1250" dirty="0">
              <a:solidFill>
                <a:schemeClr val="bg1"/>
              </a:solidFill>
            </a:endParaRPr>
          </a:p>
          <a:p>
            <a:pPr lvl="6"/>
            <a:r>
              <a:rPr lang="en-US" sz="1250" dirty="0">
                <a:solidFill>
                  <a:schemeClr val="bg1"/>
                </a:solidFill>
              </a:rPr>
              <a:t>				</a:t>
            </a:r>
            <a:r>
              <a:rPr lang="en-US" sz="1250" b="1" dirty="0">
                <a:solidFill>
                  <a:schemeClr val="bg1"/>
                </a:solidFill>
              </a:rPr>
              <a:t>		</a:t>
            </a:r>
            <a:endParaRPr lang="en-US" sz="1200" b="1" dirty="0">
              <a:solidFill>
                <a:schemeClr val="bg1"/>
              </a:solidFill>
            </a:endParaRPr>
          </a:p>
        </p:txBody>
      </p:sp>
      <p:pic>
        <p:nvPicPr>
          <p:cNvPr id="4" name="Picture 3">
            <a:extLst>
              <a:ext uri="{FF2B5EF4-FFF2-40B4-BE49-F238E27FC236}">
                <a16:creationId xmlns:a16="http://schemas.microsoft.com/office/drawing/2014/main" id="{936EE7D9-0AD7-4704-A769-E497E3B176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61440" y="1833880"/>
            <a:ext cx="3393440" cy="3393440"/>
          </a:xfrm>
          <a:prstGeom prst="rect">
            <a:avLst/>
          </a:prstGeom>
        </p:spPr>
      </p:pic>
      <p:sp>
        <p:nvSpPr>
          <p:cNvPr id="6" name="Rectangle 5">
            <a:extLst>
              <a:ext uri="{FF2B5EF4-FFF2-40B4-BE49-F238E27FC236}">
                <a16:creationId xmlns:a16="http://schemas.microsoft.com/office/drawing/2014/main" id="{D75B8A3E-C9A3-40F9-9D8E-D67B5B020846}"/>
              </a:ext>
            </a:extLst>
          </p:cNvPr>
          <p:cNvSpPr/>
          <p:nvPr/>
        </p:nvSpPr>
        <p:spPr>
          <a:xfrm>
            <a:off x="6024880" y="2245360"/>
            <a:ext cx="4439920" cy="1815882"/>
          </a:xfrm>
          <a:prstGeom prst="rect">
            <a:avLst/>
          </a:prstGeom>
        </p:spPr>
        <p:txBody>
          <a:bodyPr wrap="square">
            <a:spAutoFit/>
          </a:bodyPr>
          <a:lstStyle/>
          <a:p>
            <a:r>
              <a:rPr lang="en-US" sz="2800" b="1" dirty="0">
                <a:solidFill>
                  <a:schemeClr val="bg1"/>
                </a:solidFill>
              </a:rPr>
              <a:t>David K. Klee, </a:t>
            </a:r>
            <a:r>
              <a:rPr lang="en-US" sz="2800" dirty="0">
                <a:solidFill>
                  <a:schemeClr val="bg1"/>
                </a:solidFill>
              </a:rPr>
              <a:t>MD					</a:t>
            </a:r>
          </a:p>
          <a:p>
            <a:r>
              <a:rPr lang="en-US" sz="2800" dirty="0">
                <a:solidFill>
                  <a:schemeClr val="bg1"/>
                </a:solidFill>
              </a:rPr>
              <a:t>Munson Medical Center Family Practice</a:t>
            </a:r>
          </a:p>
        </p:txBody>
      </p:sp>
    </p:spTree>
    <p:extLst>
      <p:ext uri="{BB962C8B-B14F-4D97-AF65-F5344CB8AC3E}">
        <p14:creationId xmlns:p14="http://schemas.microsoft.com/office/powerpoint/2010/main" val="26257663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p:cNvPicPr>
            <a:picLocks noChangeAspect="1"/>
          </p:cNvPicPr>
          <p:nvPr/>
        </p:nvPicPr>
        <p:blipFill>
          <a:blip r:embed="rId3" cstate="email">
            <a:alphaModFix amt="52000"/>
            <a:extLst>
              <a:ext uri="{28A0092B-C50C-407E-A947-70E740481C1C}">
                <a14:useLocalDpi xmlns:a14="http://schemas.microsoft.com/office/drawing/2010/main"/>
              </a:ext>
            </a:extLst>
          </a:blip>
          <a:srcRect/>
          <a:stretch>
            <a:fillRect/>
          </a:stretch>
        </p:blipFill>
        <p:spPr bwMode="auto">
          <a:xfrm>
            <a:off x="4056063" y="381002"/>
            <a:ext cx="601662" cy="601663"/>
          </a:xfrm>
          <a:prstGeom prst="rect">
            <a:avLst/>
          </a:prstGeom>
          <a:noFill/>
          <a:ln w="9525">
            <a:noFill/>
            <a:miter lim="800000"/>
            <a:headEnd/>
            <a:tailEnd/>
          </a:ln>
        </p:spPr>
      </p:pic>
      <p:pic>
        <p:nvPicPr>
          <p:cNvPr id="23555" name="Picture 8"/>
          <p:cNvPicPr>
            <a:picLocks noChangeAspect="1"/>
          </p:cNvPicPr>
          <p:nvPr/>
        </p:nvPicPr>
        <p:blipFill>
          <a:blip r:embed="rId3" cstate="email">
            <a:alphaModFix amt="51000"/>
            <a:extLst>
              <a:ext uri="{28A0092B-C50C-407E-A947-70E740481C1C}">
                <a14:useLocalDpi xmlns:a14="http://schemas.microsoft.com/office/drawing/2010/main"/>
              </a:ext>
            </a:extLst>
          </a:blip>
          <a:srcRect/>
          <a:stretch>
            <a:fillRect/>
          </a:stretch>
        </p:blipFill>
        <p:spPr bwMode="auto">
          <a:xfrm>
            <a:off x="4657727" y="233363"/>
            <a:ext cx="601663" cy="601662"/>
          </a:xfrm>
          <a:prstGeom prst="rect">
            <a:avLst/>
          </a:prstGeom>
          <a:noFill/>
          <a:ln w="9525">
            <a:noFill/>
            <a:miter lim="800000"/>
            <a:headEnd/>
            <a:tailEnd/>
          </a:ln>
        </p:spPr>
      </p:pic>
      <p:pic>
        <p:nvPicPr>
          <p:cNvPr id="23556" name="Picture 9"/>
          <p:cNvPicPr>
            <a:picLocks noChangeAspect="1"/>
          </p:cNvPicPr>
          <p:nvPr/>
        </p:nvPicPr>
        <p:blipFill>
          <a:blip r:embed="rId3" cstate="email">
            <a:alphaModFix amt="49000"/>
            <a:extLst>
              <a:ext uri="{28A0092B-C50C-407E-A947-70E740481C1C}">
                <a14:useLocalDpi xmlns:a14="http://schemas.microsoft.com/office/drawing/2010/main"/>
              </a:ext>
            </a:extLst>
          </a:blip>
          <a:srcRect/>
          <a:stretch>
            <a:fillRect/>
          </a:stretch>
        </p:blipFill>
        <p:spPr bwMode="auto">
          <a:xfrm>
            <a:off x="5259388" y="682627"/>
            <a:ext cx="601662" cy="601663"/>
          </a:xfrm>
          <a:prstGeom prst="rect">
            <a:avLst/>
          </a:prstGeom>
          <a:noFill/>
          <a:ln w="9525">
            <a:noFill/>
            <a:miter lim="800000"/>
            <a:headEnd/>
            <a:tailEnd/>
          </a:ln>
        </p:spPr>
      </p:pic>
      <p:pic>
        <p:nvPicPr>
          <p:cNvPr id="23557" name="Picture 10"/>
          <p:cNvPicPr>
            <a:picLocks noChangeAspect="1"/>
          </p:cNvPicPr>
          <p:nvPr/>
        </p:nvPicPr>
        <p:blipFill>
          <a:blip r:embed="rId3" cstate="email">
            <a:alphaModFix amt="52000"/>
            <a:extLst>
              <a:ext uri="{28A0092B-C50C-407E-A947-70E740481C1C}">
                <a14:useLocalDpi xmlns:a14="http://schemas.microsoft.com/office/drawing/2010/main"/>
              </a:ext>
            </a:extLst>
          </a:blip>
          <a:srcRect/>
          <a:stretch>
            <a:fillRect/>
          </a:stretch>
        </p:blipFill>
        <p:spPr bwMode="auto">
          <a:xfrm>
            <a:off x="3249613" y="233363"/>
            <a:ext cx="601662" cy="601662"/>
          </a:xfrm>
          <a:prstGeom prst="rect">
            <a:avLst/>
          </a:prstGeom>
          <a:noFill/>
          <a:ln w="9525">
            <a:noFill/>
            <a:miter lim="800000"/>
            <a:headEnd/>
            <a:tailEnd/>
          </a:ln>
        </p:spPr>
      </p:pic>
      <p:pic>
        <p:nvPicPr>
          <p:cNvPr id="23558" name="Picture 11"/>
          <p:cNvPicPr>
            <a:picLocks noChangeAspect="1"/>
          </p:cNvPicPr>
          <p:nvPr/>
        </p:nvPicPr>
        <p:blipFill>
          <a:blip r:embed="rId3" cstate="email">
            <a:alphaModFix amt="49000"/>
            <a:extLst>
              <a:ext uri="{28A0092B-C50C-407E-A947-70E740481C1C}">
                <a14:useLocalDpi xmlns:a14="http://schemas.microsoft.com/office/drawing/2010/main"/>
              </a:ext>
            </a:extLst>
          </a:blip>
          <a:srcRect/>
          <a:stretch>
            <a:fillRect/>
          </a:stretch>
        </p:blipFill>
        <p:spPr bwMode="auto">
          <a:xfrm>
            <a:off x="3606802" y="835027"/>
            <a:ext cx="601663" cy="601663"/>
          </a:xfrm>
          <a:prstGeom prst="rect">
            <a:avLst/>
          </a:prstGeom>
          <a:noFill/>
          <a:ln w="9525">
            <a:noFill/>
            <a:miter lim="800000"/>
            <a:headEnd/>
            <a:tailEnd/>
          </a:ln>
        </p:spPr>
      </p:pic>
      <p:pic>
        <p:nvPicPr>
          <p:cNvPr id="23559" name="Picture 12"/>
          <p:cNvPicPr>
            <a:picLocks noChangeAspect="1"/>
          </p:cNvPicPr>
          <p:nvPr/>
        </p:nvPicPr>
        <p:blipFill>
          <a:blip r:embed="rId3" cstate="email">
            <a:alphaModFix amt="51000"/>
            <a:extLst>
              <a:ext uri="{28A0092B-C50C-407E-A947-70E740481C1C}">
                <a14:useLocalDpi xmlns:a14="http://schemas.microsoft.com/office/drawing/2010/main"/>
              </a:ext>
            </a:extLst>
          </a:blip>
          <a:srcRect/>
          <a:stretch>
            <a:fillRect/>
          </a:stretch>
        </p:blipFill>
        <p:spPr bwMode="auto">
          <a:xfrm>
            <a:off x="4356102" y="982663"/>
            <a:ext cx="601663" cy="601662"/>
          </a:xfrm>
          <a:prstGeom prst="rect">
            <a:avLst/>
          </a:prstGeom>
          <a:noFill/>
          <a:ln w="9525">
            <a:noFill/>
            <a:miter lim="800000"/>
            <a:headEnd/>
            <a:tailEnd/>
          </a:ln>
        </p:spPr>
      </p:pic>
      <p:pic>
        <p:nvPicPr>
          <p:cNvPr id="23560" name="Picture 13"/>
          <p:cNvPicPr>
            <a:picLocks noChangeAspect="1"/>
          </p:cNvPicPr>
          <p:nvPr/>
        </p:nvPicPr>
        <p:blipFill>
          <a:blip r:embed="rId3" cstate="email">
            <a:alphaModFix amt="53000"/>
            <a:extLst>
              <a:ext uri="{28A0092B-C50C-407E-A947-70E740481C1C}">
                <a14:useLocalDpi xmlns:a14="http://schemas.microsoft.com/office/drawing/2010/main"/>
              </a:ext>
            </a:extLst>
          </a:blip>
          <a:srcRect/>
          <a:stretch>
            <a:fillRect/>
          </a:stretch>
        </p:blipFill>
        <p:spPr bwMode="auto">
          <a:xfrm>
            <a:off x="6002338" y="233363"/>
            <a:ext cx="601662" cy="601662"/>
          </a:xfrm>
          <a:prstGeom prst="rect">
            <a:avLst/>
          </a:prstGeom>
          <a:noFill/>
          <a:ln w="9525">
            <a:noFill/>
            <a:miter lim="800000"/>
            <a:headEnd/>
            <a:tailEnd/>
          </a:ln>
        </p:spPr>
      </p:pic>
      <p:pic>
        <p:nvPicPr>
          <p:cNvPr id="23561" name="Picture 14"/>
          <p:cNvPicPr>
            <a:picLocks noChangeAspect="1"/>
          </p:cNvPicPr>
          <p:nvPr/>
        </p:nvPicPr>
        <p:blipFill>
          <a:blip r:embed="rId3" cstate="email">
            <a:alphaModFix amt="51000"/>
            <a:extLst>
              <a:ext uri="{28A0092B-C50C-407E-A947-70E740481C1C}">
                <a14:useLocalDpi xmlns:a14="http://schemas.microsoft.com/office/drawing/2010/main"/>
              </a:ext>
            </a:extLst>
          </a:blip>
          <a:srcRect/>
          <a:stretch>
            <a:fillRect/>
          </a:stretch>
        </p:blipFill>
        <p:spPr bwMode="auto">
          <a:xfrm>
            <a:off x="6002338" y="835027"/>
            <a:ext cx="601662" cy="601663"/>
          </a:xfrm>
          <a:prstGeom prst="rect">
            <a:avLst/>
          </a:prstGeom>
          <a:noFill/>
          <a:ln w="9525">
            <a:noFill/>
            <a:miter lim="800000"/>
            <a:headEnd/>
            <a:tailEnd/>
          </a:ln>
        </p:spPr>
      </p:pic>
      <p:pic>
        <p:nvPicPr>
          <p:cNvPr id="23562" name="Picture 15"/>
          <p:cNvPicPr>
            <a:picLocks noChangeAspect="1"/>
          </p:cNvPicPr>
          <p:nvPr/>
        </p:nvPicPr>
        <p:blipFill>
          <a:blip r:embed="rId3" cstate="email">
            <a:alphaModFix amt="30000"/>
            <a:extLst>
              <a:ext uri="{28A0092B-C50C-407E-A947-70E740481C1C}">
                <a14:useLocalDpi xmlns:a14="http://schemas.microsoft.com/office/drawing/2010/main"/>
              </a:ext>
            </a:extLst>
          </a:blip>
          <a:srcRect/>
          <a:stretch>
            <a:fillRect/>
          </a:stretch>
        </p:blipFill>
        <p:spPr bwMode="auto">
          <a:xfrm>
            <a:off x="2798763" y="533402"/>
            <a:ext cx="601662" cy="601663"/>
          </a:xfrm>
          <a:prstGeom prst="rect">
            <a:avLst/>
          </a:prstGeom>
          <a:noFill/>
          <a:ln w="9525">
            <a:noFill/>
            <a:miter lim="800000"/>
            <a:headEnd/>
            <a:tailEnd/>
          </a:ln>
        </p:spPr>
      </p:pic>
      <p:pic>
        <p:nvPicPr>
          <p:cNvPr id="23563" name="Picture 16"/>
          <p:cNvPicPr>
            <a:picLocks noChangeAspect="1"/>
          </p:cNvPicPr>
          <p:nvPr/>
        </p:nvPicPr>
        <p:blipFill>
          <a:blip r:embed="rId3" cstate="email">
            <a:alphaModFix amt="49000"/>
            <a:extLst>
              <a:ext uri="{28A0092B-C50C-407E-A947-70E740481C1C}">
                <a14:useLocalDpi xmlns:a14="http://schemas.microsoft.com/office/drawing/2010/main"/>
              </a:ext>
            </a:extLst>
          </a:blip>
          <a:srcRect/>
          <a:stretch>
            <a:fillRect/>
          </a:stretch>
        </p:blipFill>
        <p:spPr bwMode="auto">
          <a:xfrm>
            <a:off x="6826252" y="533402"/>
            <a:ext cx="601663" cy="601663"/>
          </a:xfrm>
          <a:prstGeom prst="rect">
            <a:avLst/>
          </a:prstGeom>
          <a:noFill/>
          <a:ln w="9525">
            <a:noFill/>
            <a:miter lim="800000"/>
            <a:headEnd/>
            <a:tailEnd/>
          </a:ln>
        </p:spPr>
      </p:pic>
      <p:pic>
        <p:nvPicPr>
          <p:cNvPr id="23564" name="Picture 17"/>
          <p:cNvPicPr>
            <a:picLocks noChangeAspect="1"/>
          </p:cNvPicPr>
          <p:nvPr/>
        </p:nvPicPr>
        <p:blipFill>
          <a:blip r:embed="rId3" cstate="email">
            <a:alphaModFix amt="48000"/>
            <a:extLst>
              <a:ext uri="{28A0092B-C50C-407E-A947-70E740481C1C}">
                <a14:useLocalDpi xmlns:a14="http://schemas.microsoft.com/office/drawing/2010/main"/>
              </a:ext>
            </a:extLst>
          </a:blip>
          <a:srcRect/>
          <a:stretch>
            <a:fillRect/>
          </a:stretch>
        </p:blipFill>
        <p:spPr bwMode="auto">
          <a:xfrm>
            <a:off x="2197102" y="233363"/>
            <a:ext cx="601663" cy="601662"/>
          </a:xfrm>
          <a:prstGeom prst="rect">
            <a:avLst/>
          </a:prstGeom>
          <a:noFill/>
          <a:ln w="9525">
            <a:noFill/>
            <a:miter lim="800000"/>
            <a:headEnd/>
            <a:tailEnd/>
          </a:ln>
        </p:spPr>
      </p:pic>
      <p:pic>
        <p:nvPicPr>
          <p:cNvPr id="23565" name="Picture 18"/>
          <p:cNvPicPr>
            <a:picLocks noChangeAspect="1"/>
          </p:cNvPicPr>
          <p:nvPr/>
        </p:nvPicPr>
        <p:blipFill>
          <a:blip r:embed="rId3" cstate="email">
            <a:alphaModFix amt="51000"/>
            <a:extLst>
              <a:ext uri="{28A0092B-C50C-407E-A947-70E740481C1C}">
                <a14:useLocalDpi xmlns:a14="http://schemas.microsoft.com/office/drawing/2010/main"/>
              </a:ext>
            </a:extLst>
          </a:blip>
          <a:srcRect/>
          <a:stretch>
            <a:fillRect/>
          </a:stretch>
        </p:blipFill>
        <p:spPr bwMode="auto">
          <a:xfrm>
            <a:off x="2070102" y="982663"/>
            <a:ext cx="601663" cy="601662"/>
          </a:xfrm>
          <a:prstGeom prst="rect">
            <a:avLst/>
          </a:prstGeom>
          <a:noFill/>
          <a:ln w="9525">
            <a:noFill/>
            <a:miter lim="800000"/>
            <a:headEnd/>
            <a:tailEnd/>
          </a:ln>
        </p:spPr>
      </p:pic>
      <p:pic>
        <p:nvPicPr>
          <p:cNvPr id="23566" name="Picture 19"/>
          <p:cNvPicPr>
            <a:picLocks noChangeAspect="1"/>
          </p:cNvPicPr>
          <p:nvPr/>
        </p:nvPicPr>
        <p:blipFill>
          <a:blip r:embed="rId3" cstate="email">
            <a:alphaModFix amt="55000"/>
            <a:extLst>
              <a:ext uri="{28A0092B-C50C-407E-A947-70E740481C1C}">
                <a14:useLocalDpi xmlns:a14="http://schemas.microsoft.com/office/drawing/2010/main"/>
              </a:ext>
            </a:extLst>
          </a:blip>
          <a:srcRect/>
          <a:stretch>
            <a:fillRect/>
          </a:stretch>
        </p:blipFill>
        <p:spPr bwMode="auto">
          <a:xfrm>
            <a:off x="7304088" y="233363"/>
            <a:ext cx="601662" cy="601662"/>
          </a:xfrm>
          <a:prstGeom prst="rect">
            <a:avLst/>
          </a:prstGeom>
          <a:noFill/>
          <a:ln w="9525">
            <a:noFill/>
            <a:miter lim="800000"/>
            <a:headEnd/>
            <a:tailEnd/>
          </a:ln>
        </p:spPr>
      </p:pic>
      <p:pic>
        <p:nvPicPr>
          <p:cNvPr id="23567" name="Picture 20"/>
          <p:cNvPicPr>
            <a:picLocks noChangeAspect="1"/>
          </p:cNvPicPr>
          <p:nvPr/>
        </p:nvPicPr>
        <p:blipFill>
          <a:blip r:embed="rId3" cstate="email">
            <a:alphaModFix amt="47000"/>
            <a:extLst>
              <a:ext uri="{28A0092B-C50C-407E-A947-70E740481C1C}">
                <a14:useLocalDpi xmlns:a14="http://schemas.microsoft.com/office/drawing/2010/main"/>
              </a:ext>
            </a:extLst>
          </a:blip>
          <a:srcRect/>
          <a:stretch>
            <a:fillRect/>
          </a:stretch>
        </p:blipFill>
        <p:spPr bwMode="auto">
          <a:xfrm>
            <a:off x="7304088" y="982663"/>
            <a:ext cx="601662" cy="601662"/>
          </a:xfrm>
          <a:prstGeom prst="rect">
            <a:avLst/>
          </a:prstGeom>
          <a:noFill/>
          <a:ln w="9525">
            <a:noFill/>
            <a:miter lim="800000"/>
            <a:headEnd/>
            <a:tailEnd/>
          </a:ln>
        </p:spPr>
      </p:pic>
      <p:pic>
        <p:nvPicPr>
          <p:cNvPr id="22" name="Picture 21"/>
          <p:cNvPicPr>
            <a:picLocks noChangeAspect="1"/>
          </p:cNvPicPr>
          <p:nvPr/>
        </p:nvPicPr>
        <p:blipFill>
          <a:blip r:embed="rId4">
            <a:alphaModFix amt="38000"/>
          </a:blip>
          <a:srcRect/>
          <a:stretch>
            <a:fillRect/>
          </a:stretch>
        </p:blipFill>
        <p:spPr bwMode="auto">
          <a:xfrm>
            <a:off x="3400427" y="2055815"/>
            <a:ext cx="3425825" cy="2079625"/>
          </a:xfrm>
          <a:prstGeom prst="rect">
            <a:avLst/>
          </a:prstGeom>
          <a:noFill/>
          <a:ln w="9525">
            <a:noFill/>
            <a:miter lim="800000"/>
            <a:headEnd/>
            <a:tailEnd/>
          </a:ln>
        </p:spPr>
      </p:pic>
      <p:cxnSp>
        <p:nvCxnSpPr>
          <p:cNvPr id="24" name="Straight Connector 23"/>
          <p:cNvCxnSpPr/>
          <p:nvPr/>
        </p:nvCxnSpPr>
        <p:spPr>
          <a:xfrm>
            <a:off x="3249615" y="4135440"/>
            <a:ext cx="3576637" cy="1587"/>
          </a:xfrm>
          <a:prstGeom prst="line">
            <a:avLst/>
          </a:prstGeom>
          <a:ln w="49530"/>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rot="10800000" flipV="1">
            <a:off x="2460625" y="4135440"/>
            <a:ext cx="2497138" cy="8143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22" idx="2"/>
          </p:cNvCxnSpPr>
          <p:nvPr/>
        </p:nvCxnSpPr>
        <p:spPr>
          <a:xfrm rot="16200000" flipH="1">
            <a:off x="4714877" y="4533901"/>
            <a:ext cx="814387" cy="174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5259390" y="4137025"/>
            <a:ext cx="2168525" cy="812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31" name="Picture 30"/>
          <p:cNvPicPr>
            <a:picLocks noChangeAspect="1"/>
          </p:cNvPicPr>
          <p:nvPr/>
        </p:nvPicPr>
        <p:blipFill>
          <a:blip r:embed="rId3" cstate="email">
            <a:alphaModFix amt="52000"/>
            <a:duotone>
              <a:prstClr val="black"/>
              <a:schemeClr val="accent6">
                <a:tint val="45000"/>
                <a:satMod val="400000"/>
              </a:schemeClr>
            </a:duotone>
            <a:extLst>
              <a:ext uri="{28A0092B-C50C-407E-A947-70E740481C1C}">
                <a14:useLocalDpi xmlns:a14="http://schemas.microsoft.com/office/drawing/2010/main"/>
              </a:ext>
            </a:extLst>
          </a:blip>
          <a:srcRect/>
          <a:stretch>
            <a:fillRect/>
          </a:stretch>
        </p:blipFill>
        <p:spPr bwMode="auto">
          <a:xfrm>
            <a:off x="1770063" y="5178427"/>
            <a:ext cx="601662" cy="601663"/>
          </a:xfrm>
          <a:prstGeom prst="rect">
            <a:avLst/>
          </a:prstGeom>
          <a:noFill/>
          <a:ln w="9525">
            <a:noFill/>
            <a:miter lim="800000"/>
            <a:headEnd/>
            <a:tailEnd/>
          </a:ln>
        </p:spPr>
      </p:pic>
      <p:pic>
        <p:nvPicPr>
          <p:cNvPr id="32" name="Picture 31"/>
          <p:cNvPicPr>
            <a:picLocks noChangeAspect="1"/>
          </p:cNvPicPr>
          <p:nvPr/>
        </p:nvPicPr>
        <p:blipFill>
          <a:blip r:embed="rId3" cstate="email">
            <a:alphaModFix amt="51000"/>
            <a:duotone>
              <a:prstClr val="black"/>
              <a:schemeClr val="accent6">
                <a:tint val="45000"/>
                <a:satMod val="400000"/>
              </a:schemeClr>
            </a:duotone>
            <a:extLst>
              <a:ext uri="{28A0092B-C50C-407E-A947-70E740481C1C}">
                <a14:useLocalDpi xmlns:a14="http://schemas.microsoft.com/office/drawing/2010/main"/>
              </a:ext>
            </a:extLst>
          </a:blip>
          <a:srcRect/>
          <a:stretch>
            <a:fillRect/>
          </a:stretch>
        </p:blipFill>
        <p:spPr bwMode="auto">
          <a:xfrm>
            <a:off x="2371727" y="5178427"/>
            <a:ext cx="601663" cy="601663"/>
          </a:xfrm>
          <a:prstGeom prst="rect">
            <a:avLst/>
          </a:prstGeom>
          <a:noFill/>
          <a:ln w="9525">
            <a:noFill/>
            <a:miter lim="800000"/>
            <a:headEnd/>
            <a:tailEnd/>
          </a:ln>
        </p:spPr>
      </p:pic>
      <p:pic>
        <p:nvPicPr>
          <p:cNvPr id="33" name="Picture 32"/>
          <p:cNvPicPr>
            <a:picLocks noChangeAspect="1"/>
          </p:cNvPicPr>
          <p:nvPr/>
        </p:nvPicPr>
        <p:blipFill>
          <a:blip r:embed="rId3" cstate="email">
            <a:alphaModFix amt="50000"/>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208463" y="5178427"/>
            <a:ext cx="601662" cy="601663"/>
          </a:xfrm>
          <a:prstGeom prst="rect">
            <a:avLst/>
          </a:prstGeom>
          <a:noFill/>
          <a:ln w="9525">
            <a:noFill/>
            <a:miter lim="800000"/>
            <a:headEnd/>
            <a:tailEnd/>
          </a:ln>
        </p:spPr>
      </p:pic>
      <p:pic>
        <p:nvPicPr>
          <p:cNvPr id="34" name="Picture 33"/>
          <p:cNvPicPr>
            <a:picLocks noChangeAspect="1"/>
          </p:cNvPicPr>
          <p:nvPr/>
        </p:nvPicPr>
        <p:blipFill>
          <a:blip r:embed="rId3" cstate="email">
            <a:alphaModFix amt="54000"/>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810127" y="5178427"/>
            <a:ext cx="601663" cy="601663"/>
          </a:xfrm>
          <a:prstGeom prst="rect">
            <a:avLst/>
          </a:prstGeom>
          <a:noFill/>
          <a:ln w="9525">
            <a:noFill/>
            <a:miter lim="800000"/>
            <a:headEnd/>
            <a:tailEnd/>
          </a:ln>
        </p:spPr>
      </p:pic>
      <p:pic>
        <p:nvPicPr>
          <p:cNvPr id="35" name="Picture 34"/>
          <p:cNvPicPr>
            <a:picLocks noChangeAspect="1"/>
          </p:cNvPicPr>
          <p:nvPr/>
        </p:nvPicPr>
        <p:blipFill>
          <a:blip r:embed="rId3" cstate="email">
            <a:alphaModFix amt="47000"/>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400677" y="5178427"/>
            <a:ext cx="601663" cy="601663"/>
          </a:xfrm>
          <a:prstGeom prst="rect">
            <a:avLst/>
          </a:prstGeom>
          <a:noFill/>
          <a:ln w="9525">
            <a:noFill/>
            <a:miter lim="800000"/>
            <a:headEnd/>
            <a:tailEnd/>
          </a:ln>
        </p:spPr>
      </p:pic>
      <p:pic>
        <p:nvPicPr>
          <p:cNvPr id="36" name="Picture 35"/>
          <p:cNvPicPr>
            <a:picLocks noChangeAspect="1"/>
          </p:cNvPicPr>
          <p:nvPr/>
        </p:nvPicPr>
        <p:blipFill>
          <a:blip r:embed="rId3" cstate="email">
            <a:alphaModFix amt="51000"/>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826252" y="5178427"/>
            <a:ext cx="601663" cy="601663"/>
          </a:xfrm>
          <a:prstGeom prst="rect">
            <a:avLst/>
          </a:prstGeom>
          <a:noFill/>
          <a:ln w="9525">
            <a:noFill/>
            <a:miter lim="800000"/>
            <a:headEnd/>
            <a:tailEnd/>
          </a:ln>
        </p:spPr>
      </p:pic>
      <p:pic>
        <p:nvPicPr>
          <p:cNvPr id="37" name="Picture 36"/>
          <p:cNvPicPr>
            <a:picLocks noChangeAspect="1"/>
          </p:cNvPicPr>
          <p:nvPr/>
        </p:nvPicPr>
        <p:blipFill>
          <a:blip r:embed="rId3" cstate="email">
            <a:alphaModFix amt="52000"/>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304088" y="5178427"/>
            <a:ext cx="601662" cy="601663"/>
          </a:xfrm>
          <a:prstGeom prst="rect">
            <a:avLst/>
          </a:prstGeom>
          <a:noFill/>
          <a:ln w="9525">
            <a:noFill/>
            <a:miter lim="800000"/>
            <a:headEnd/>
            <a:tailEnd/>
          </a:ln>
        </p:spPr>
      </p:pic>
      <p:pic>
        <p:nvPicPr>
          <p:cNvPr id="38" name="Picture 37"/>
          <p:cNvPicPr>
            <a:picLocks noChangeAspect="1"/>
          </p:cNvPicPr>
          <p:nvPr/>
        </p:nvPicPr>
        <p:blipFill>
          <a:blip r:embed="rId3" cstate="email">
            <a:alphaModFix amt="50000"/>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775577" y="5178427"/>
            <a:ext cx="601663" cy="601663"/>
          </a:xfrm>
          <a:prstGeom prst="rect">
            <a:avLst/>
          </a:prstGeom>
          <a:noFill/>
          <a:ln w="9525">
            <a:noFill/>
            <a:miter lim="800000"/>
            <a:headEnd/>
            <a:tailEnd/>
          </a:ln>
        </p:spPr>
      </p:pic>
      <p:pic>
        <p:nvPicPr>
          <p:cNvPr id="39" name="Picture 38"/>
          <p:cNvPicPr>
            <a:picLocks noChangeAspect="1"/>
          </p:cNvPicPr>
          <p:nvPr/>
        </p:nvPicPr>
        <p:blipFill>
          <a:blip r:embed="rId3" cstate="email">
            <a:duotone>
              <a:schemeClr val="accent5">
                <a:shade val="45000"/>
                <a:satMod val="135000"/>
              </a:schemeClr>
              <a:prstClr val="white"/>
            </a:duotone>
            <a:alphaModFix amt="49000"/>
            <a:extLst>
              <a:ext uri="{28A0092B-C50C-407E-A947-70E740481C1C}">
                <a14:useLocalDpi xmlns:a14="http://schemas.microsoft.com/office/drawing/2010/main"/>
              </a:ext>
            </a:extLst>
          </a:blip>
          <a:srcRect/>
          <a:stretch>
            <a:fillRect/>
          </a:stretch>
        </p:blipFill>
        <p:spPr bwMode="auto">
          <a:xfrm>
            <a:off x="8212138" y="5178427"/>
            <a:ext cx="601662" cy="601663"/>
          </a:xfrm>
          <a:prstGeom prst="rect">
            <a:avLst/>
          </a:prstGeom>
          <a:noFill/>
          <a:ln w="9525">
            <a:noFill/>
            <a:miter lim="800000"/>
            <a:headEnd/>
            <a:tailEnd/>
          </a:ln>
        </p:spPr>
      </p:pic>
      <p:pic>
        <p:nvPicPr>
          <p:cNvPr id="40" name="Picture 39"/>
          <p:cNvPicPr>
            <a:picLocks noChangeAspect="1"/>
          </p:cNvPicPr>
          <p:nvPr/>
        </p:nvPicPr>
        <p:blipFill>
          <a:blip r:embed="rId3" cstate="email">
            <a:alphaModFix amt="51000"/>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508502" y="5780088"/>
            <a:ext cx="601663" cy="601662"/>
          </a:xfrm>
          <a:prstGeom prst="rect">
            <a:avLst/>
          </a:prstGeom>
          <a:noFill/>
          <a:ln w="9525">
            <a:noFill/>
            <a:miter lim="800000"/>
            <a:headEnd/>
            <a:tailEnd/>
          </a:ln>
        </p:spPr>
      </p:pic>
      <p:pic>
        <p:nvPicPr>
          <p:cNvPr id="41" name="Picture 40"/>
          <p:cNvPicPr>
            <a:picLocks noChangeAspect="1"/>
          </p:cNvPicPr>
          <p:nvPr/>
        </p:nvPicPr>
        <p:blipFill>
          <a:blip r:embed="rId3" cstate="email">
            <a:alphaModFix amt="48000"/>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127877" y="5780088"/>
            <a:ext cx="601663" cy="601662"/>
          </a:xfrm>
          <a:prstGeom prst="rect">
            <a:avLst/>
          </a:prstGeom>
          <a:noFill/>
          <a:ln w="9525">
            <a:noFill/>
            <a:miter lim="800000"/>
            <a:headEnd/>
            <a:tailEnd/>
          </a:ln>
        </p:spPr>
      </p:pic>
      <p:pic>
        <p:nvPicPr>
          <p:cNvPr id="42" name="Picture 41"/>
          <p:cNvPicPr>
            <a:picLocks noChangeAspect="1"/>
          </p:cNvPicPr>
          <p:nvPr/>
        </p:nvPicPr>
        <p:blipFill>
          <a:blip r:embed="rId3" cstate="email">
            <a:alphaModFix amt="50000"/>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6604002" y="5780088"/>
            <a:ext cx="601663" cy="601662"/>
          </a:xfrm>
          <a:prstGeom prst="rect">
            <a:avLst/>
          </a:prstGeom>
          <a:noFill/>
          <a:ln w="9525">
            <a:noFill/>
            <a:miter lim="800000"/>
            <a:headEnd/>
            <a:tailEnd/>
          </a:ln>
        </p:spPr>
      </p:pic>
      <p:pic>
        <p:nvPicPr>
          <p:cNvPr id="43" name="Picture 42"/>
          <p:cNvPicPr>
            <a:picLocks noChangeAspect="1"/>
          </p:cNvPicPr>
          <p:nvPr/>
        </p:nvPicPr>
        <p:blipFill>
          <a:blip r:embed="rId3" cstate="email">
            <a:duotone>
              <a:schemeClr val="accent5">
                <a:shade val="45000"/>
                <a:satMod val="135000"/>
              </a:schemeClr>
              <a:prstClr val="white"/>
            </a:duotone>
            <a:alphaModFix amt="49000"/>
            <a:extLst>
              <a:ext uri="{28A0092B-C50C-407E-A947-70E740481C1C}">
                <a14:useLocalDpi xmlns:a14="http://schemas.microsoft.com/office/drawing/2010/main"/>
              </a:ext>
            </a:extLst>
          </a:blip>
          <a:srcRect/>
          <a:stretch>
            <a:fillRect/>
          </a:stretch>
        </p:blipFill>
        <p:spPr bwMode="auto">
          <a:xfrm>
            <a:off x="7610477" y="5780088"/>
            <a:ext cx="601663" cy="601662"/>
          </a:xfrm>
          <a:prstGeom prst="rect">
            <a:avLst/>
          </a:prstGeom>
          <a:noFill/>
          <a:ln w="9525">
            <a:noFill/>
            <a:miter lim="800000"/>
            <a:headEnd/>
            <a:tailEnd/>
          </a:ln>
        </p:spPr>
      </p:pic>
      <p:pic>
        <p:nvPicPr>
          <p:cNvPr id="44" name="Picture 43"/>
          <p:cNvPicPr>
            <a:picLocks noChangeAspect="1"/>
          </p:cNvPicPr>
          <p:nvPr/>
        </p:nvPicPr>
        <p:blipFill>
          <a:blip r:embed="rId3" cstate="email">
            <a:alphaModFix amt="52000"/>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054977" y="5761038"/>
            <a:ext cx="601663" cy="601662"/>
          </a:xfrm>
          <a:prstGeom prst="rect">
            <a:avLst/>
          </a:prstGeom>
          <a:noFill/>
          <a:ln w="9525">
            <a:noFill/>
            <a:miter lim="800000"/>
            <a:headEnd/>
            <a:tailEnd/>
          </a:ln>
        </p:spPr>
      </p:pic>
      <p:sp>
        <p:nvSpPr>
          <p:cNvPr id="45" name="Right Brace 44"/>
          <p:cNvSpPr/>
          <p:nvPr/>
        </p:nvSpPr>
        <p:spPr>
          <a:xfrm>
            <a:off x="7905750" y="233363"/>
            <a:ext cx="306388" cy="1350962"/>
          </a:xfrm>
          <a:prstGeom prst="rightBrace">
            <a:avLst>
              <a:gd name="adj1" fmla="val 8333"/>
              <a:gd name="adj2" fmla="val 48628"/>
            </a:avLst>
          </a:prstGeom>
          <a:ln w="36830"/>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C5B"/>
              </a:solidFill>
              <a:effectLst/>
              <a:uLnTx/>
              <a:uFillTx/>
              <a:latin typeface="Arial" panose="020B0604020202020204"/>
              <a:ea typeface="+mn-ea"/>
              <a:cs typeface="+mn-cs"/>
            </a:endParaRPr>
          </a:p>
        </p:txBody>
      </p:sp>
      <p:sp>
        <p:nvSpPr>
          <p:cNvPr id="46" name="Right Brace 45"/>
          <p:cNvSpPr/>
          <p:nvPr/>
        </p:nvSpPr>
        <p:spPr>
          <a:xfrm>
            <a:off x="7905750" y="1909763"/>
            <a:ext cx="306388" cy="2030412"/>
          </a:xfrm>
          <a:prstGeom prst="rightBrace">
            <a:avLst/>
          </a:prstGeom>
          <a:ln w="36830"/>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C5B"/>
              </a:solidFill>
              <a:effectLst/>
              <a:uLnTx/>
              <a:uFillTx/>
              <a:latin typeface="Arial" panose="020B0604020202020204"/>
              <a:ea typeface="+mn-ea"/>
              <a:cs typeface="+mn-cs"/>
            </a:endParaRPr>
          </a:p>
        </p:txBody>
      </p:sp>
      <p:sp>
        <p:nvSpPr>
          <p:cNvPr id="47" name="Right Brace 46"/>
          <p:cNvSpPr/>
          <p:nvPr/>
        </p:nvSpPr>
        <p:spPr>
          <a:xfrm>
            <a:off x="7905750" y="4137025"/>
            <a:ext cx="306388" cy="812800"/>
          </a:xfrm>
          <a:prstGeom prst="rightBrace">
            <a:avLst/>
          </a:prstGeom>
          <a:ln w="36830"/>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C5B"/>
              </a:solidFill>
              <a:effectLst/>
              <a:uLnTx/>
              <a:uFillTx/>
              <a:latin typeface="Arial" panose="020B0604020202020204"/>
              <a:ea typeface="+mn-ea"/>
              <a:cs typeface="+mn-cs"/>
            </a:endParaRPr>
          </a:p>
        </p:txBody>
      </p:sp>
      <p:sp>
        <p:nvSpPr>
          <p:cNvPr id="48" name="TextBox 47"/>
          <p:cNvSpPr txBox="1">
            <a:spLocks noChangeArrowheads="1"/>
          </p:cNvSpPr>
          <p:nvPr/>
        </p:nvSpPr>
        <p:spPr bwMode="auto">
          <a:xfrm rot="-1331606">
            <a:off x="1768475" y="6045200"/>
            <a:ext cx="1911350" cy="369888"/>
          </a:xfrm>
          <a:prstGeom prst="rect">
            <a:avLst/>
          </a:prstGeom>
          <a:noFill/>
          <a:ln w="9525">
            <a:noFill/>
            <a:miter lim="800000"/>
            <a:headEnd/>
            <a:tailEnd/>
          </a:ln>
        </p:spPr>
        <p:txBody>
          <a:bodyPr>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Georgia" pitchFamily="-1" charset="0"/>
                <a:ea typeface="+mn-ea"/>
                <a:cs typeface="+mn-cs"/>
              </a:rPr>
              <a:t>Housing First</a:t>
            </a:r>
          </a:p>
        </p:txBody>
      </p:sp>
      <p:sp>
        <p:nvSpPr>
          <p:cNvPr id="49" name="TextBox 48"/>
          <p:cNvSpPr txBox="1">
            <a:spLocks noChangeArrowheads="1"/>
          </p:cNvSpPr>
          <p:nvPr/>
        </p:nvSpPr>
        <p:spPr bwMode="auto">
          <a:xfrm rot="20268394">
            <a:off x="4489210" y="6047279"/>
            <a:ext cx="2406650" cy="369887"/>
          </a:xfrm>
          <a:prstGeom prst="rect">
            <a:avLst/>
          </a:prstGeom>
          <a:noFill/>
          <a:ln w="9525">
            <a:noFill/>
            <a:miter lim="800000"/>
            <a:headEnd/>
            <a:tailEnd/>
          </a:ln>
        </p:spPr>
        <p:txBody>
          <a:bodyPr>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366FF"/>
                </a:solidFill>
                <a:effectLst/>
                <a:uLnTx/>
                <a:uFillTx/>
                <a:latin typeface="Georgia" charset="0"/>
                <a:ea typeface="+mn-ea"/>
                <a:cs typeface="+mn-cs"/>
              </a:rPr>
              <a:t>Rapid Re-housing</a:t>
            </a:r>
          </a:p>
        </p:txBody>
      </p:sp>
      <p:sp>
        <p:nvSpPr>
          <p:cNvPr id="50" name="TextBox 49"/>
          <p:cNvSpPr txBox="1">
            <a:spLocks noChangeArrowheads="1"/>
          </p:cNvSpPr>
          <p:nvPr/>
        </p:nvSpPr>
        <p:spPr bwMode="auto">
          <a:xfrm rot="20268394">
            <a:off x="7867652" y="5854700"/>
            <a:ext cx="2919413" cy="369888"/>
          </a:xfrm>
          <a:prstGeom prst="rect">
            <a:avLst/>
          </a:prstGeom>
          <a:noFill/>
          <a:ln w="9525">
            <a:noFill/>
            <a:miter lim="800000"/>
            <a:headEnd/>
            <a:tailEnd/>
          </a:ln>
        </p:spPr>
        <p:txBody>
          <a:bodyPr>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6600"/>
                </a:solidFill>
                <a:effectLst/>
                <a:uLnTx/>
                <a:uFillTx/>
                <a:latin typeface="Georgia" charset="0"/>
                <a:ea typeface="+mn-ea"/>
                <a:cs typeface="+mn-cs"/>
              </a:rPr>
              <a:t>General Housing Help</a:t>
            </a:r>
          </a:p>
        </p:txBody>
      </p:sp>
      <p:sp>
        <p:nvSpPr>
          <p:cNvPr id="51" name="TextBox 50"/>
          <p:cNvSpPr txBox="1">
            <a:spLocks noChangeArrowheads="1"/>
          </p:cNvSpPr>
          <p:nvPr/>
        </p:nvSpPr>
        <p:spPr bwMode="auto">
          <a:xfrm>
            <a:off x="8212138" y="533402"/>
            <a:ext cx="2220912" cy="923925"/>
          </a:xfrm>
          <a:prstGeom prst="rect">
            <a:avLst/>
          </a:prstGeom>
          <a:noFill/>
          <a:ln w="9525">
            <a:noFill/>
            <a:miter lim="800000"/>
            <a:headEnd/>
            <a:tailEnd/>
          </a:ln>
        </p:spPr>
        <p:txBody>
          <a:bodyPr>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C5B"/>
                </a:solidFill>
                <a:effectLst/>
                <a:uLnTx/>
                <a:uFillTx/>
                <a:latin typeface="Georgia" pitchFamily="-1" charset="0"/>
                <a:ea typeface="+mn-ea"/>
                <a:cs typeface="+mn-cs"/>
              </a:rPr>
              <a:t>Homeless Population – Not Homogeneous</a:t>
            </a:r>
          </a:p>
        </p:txBody>
      </p:sp>
      <p:sp>
        <p:nvSpPr>
          <p:cNvPr id="52" name="TextBox 51"/>
          <p:cNvSpPr txBox="1">
            <a:spLocks noChangeArrowheads="1"/>
          </p:cNvSpPr>
          <p:nvPr/>
        </p:nvSpPr>
        <p:spPr bwMode="auto">
          <a:xfrm>
            <a:off x="8364538" y="2682877"/>
            <a:ext cx="2220912" cy="646113"/>
          </a:xfrm>
          <a:prstGeom prst="rect">
            <a:avLst/>
          </a:prstGeom>
          <a:noFill/>
          <a:ln w="9525">
            <a:noFill/>
            <a:miter lim="800000"/>
            <a:headEnd/>
            <a:tailEnd/>
          </a:ln>
        </p:spPr>
        <p:txBody>
          <a:bodyPr>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C5B"/>
                </a:solidFill>
                <a:effectLst/>
                <a:uLnTx/>
                <a:uFillTx/>
                <a:latin typeface="Georgia" pitchFamily="-1" charset="0"/>
                <a:ea typeface="+mn-ea"/>
                <a:cs typeface="+mn-cs"/>
              </a:rPr>
              <a:t>“Funnel” Of Homeless Services</a:t>
            </a:r>
          </a:p>
        </p:txBody>
      </p:sp>
      <p:sp>
        <p:nvSpPr>
          <p:cNvPr id="53" name="TextBox 52"/>
          <p:cNvSpPr txBox="1">
            <a:spLocks noChangeArrowheads="1"/>
          </p:cNvSpPr>
          <p:nvPr/>
        </p:nvSpPr>
        <p:spPr bwMode="auto">
          <a:xfrm>
            <a:off x="8364538" y="4135440"/>
            <a:ext cx="2220912" cy="922337"/>
          </a:xfrm>
          <a:prstGeom prst="rect">
            <a:avLst/>
          </a:prstGeom>
          <a:noFill/>
          <a:ln w="9525">
            <a:noFill/>
            <a:miter lim="800000"/>
            <a:headEnd/>
            <a:tailEnd/>
          </a:ln>
        </p:spPr>
        <p:txBody>
          <a:bodyPr>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C5B"/>
                </a:solidFill>
                <a:effectLst/>
                <a:uLnTx/>
                <a:uFillTx/>
                <a:latin typeface="Georgia" pitchFamily="-1" charset="0"/>
                <a:ea typeface="+mn-ea"/>
                <a:cs typeface="+mn-cs"/>
              </a:rPr>
              <a:t>Intake &amp; Assessment – Acuity Determined</a:t>
            </a:r>
          </a:p>
        </p:txBody>
      </p:sp>
    </p:spTree>
    <p:extLst>
      <p:ext uri="{BB962C8B-B14F-4D97-AF65-F5344CB8AC3E}">
        <p14:creationId xmlns:p14="http://schemas.microsoft.com/office/powerpoint/2010/main" val="2360990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30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20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slide(fromBottom)">
                                      <p:cBhvr>
                                        <p:cTn id="29" dur="30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9"/>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4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4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43"/>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44"/>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50"/>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2" presetClass="entr" presetSubtype="4" fill="hold" nodeType="click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slide(fromBottom)">
                                      <p:cBhvr>
                                        <p:cTn id="70" dur="2000"/>
                                        <p:tgtEl>
                                          <p:spTgt spid="28"/>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4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2" presetClass="entr" presetSubtype="4" fill="hold" nodeType="clickEffect">
                                  <p:stCondLst>
                                    <p:cond delay="0"/>
                                  </p:stCondLst>
                                  <p:childTnLst>
                                    <p:set>
                                      <p:cBhvr>
                                        <p:cTn id="94" dur="1" fill="hold">
                                          <p:stCondLst>
                                            <p:cond delay="0"/>
                                          </p:stCondLst>
                                        </p:cTn>
                                        <p:tgtEl>
                                          <p:spTgt spid="26"/>
                                        </p:tgtEl>
                                        <p:attrNameLst>
                                          <p:attrName>style.visibility</p:attrName>
                                        </p:attrNameLst>
                                      </p:cBhvr>
                                      <p:to>
                                        <p:strVal val="visible"/>
                                      </p:to>
                                    </p:set>
                                    <p:animEffect transition="in" filter="slide(fromBottom)">
                                      <p:cBhvr>
                                        <p:cTn id="95" dur="2000"/>
                                        <p:tgtEl>
                                          <p:spTgt spid="26"/>
                                        </p:tgtEl>
                                      </p:cBhvr>
                                    </p:animEffec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nodeType="clickEffect">
                                  <p:stCondLst>
                                    <p:cond delay="0"/>
                                  </p:stCondLst>
                                  <p:childTnLst>
                                    <p:set>
                                      <p:cBhvr>
                                        <p:cTn id="99" dur="1" fill="hold">
                                          <p:stCondLst>
                                            <p:cond delay="0"/>
                                          </p:stCondLst>
                                        </p:cTn>
                                        <p:tgtEl>
                                          <p:spTgt spid="32"/>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31"/>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childTnLst>
                                    <p:set>
                                      <p:cBhvr>
                                        <p:cTn id="107"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P spid="51" grpId="0"/>
      <p:bldP spid="52" grpId="0"/>
      <p:bldP spid="5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DA9F9-B5E7-4F19-ABCC-D5E43546598C}"/>
              </a:ext>
            </a:extLst>
          </p:cNvPr>
          <p:cNvSpPr>
            <a:spLocks noGrp="1"/>
          </p:cNvSpPr>
          <p:nvPr>
            <p:ph type="title"/>
          </p:nvPr>
        </p:nvSpPr>
        <p:spPr/>
        <p:txBody>
          <a:bodyPr/>
          <a:lstStyle/>
          <a:p>
            <a:r>
              <a:rPr lang="en-US"/>
              <a:t>What Can You Do?</a:t>
            </a:r>
          </a:p>
        </p:txBody>
      </p:sp>
      <p:sp>
        <p:nvSpPr>
          <p:cNvPr id="3" name="Content Placeholder 2">
            <a:extLst>
              <a:ext uri="{FF2B5EF4-FFF2-40B4-BE49-F238E27FC236}">
                <a16:creationId xmlns:a16="http://schemas.microsoft.com/office/drawing/2014/main" id="{C9454F4B-4490-48F6-B6C1-FCD3E3E8B2C5}"/>
              </a:ext>
            </a:extLst>
          </p:cNvPr>
          <p:cNvSpPr>
            <a:spLocks noGrp="1"/>
          </p:cNvSpPr>
          <p:nvPr>
            <p:ph idx="1"/>
          </p:nvPr>
        </p:nvSpPr>
        <p:spPr/>
        <p:txBody>
          <a:bodyPr vert="horz" lIns="91440" tIns="45720" rIns="91440" bIns="45720" rtlCol="0" anchor="t">
            <a:normAutofit fontScale="92500" lnSpcReduction="10000"/>
          </a:bodyPr>
          <a:lstStyle/>
          <a:p>
            <a:pPr marL="571500" indent="-571500">
              <a:buFont typeface="Arial"/>
              <a:buChar char="•"/>
            </a:pPr>
            <a:r>
              <a:rPr lang="en-US"/>
              <a:t>Say “Hello”</a:t>
            </a:r>
          </a:p>
          <a:p>
            <a:pPr marL="571500" indent="-571500">
              <a:buFont typeface="Arial"/>
              <a:buChar char="•"/>
            </a:pPr>
            <a:r>
              <a:rPr lang="en-US"/>
              <a:t>Spread the word/sphere of influence</a:t>
            </a:r>
          </a:p>
          <a:p>
            <a:pPr marL="571500" indent="-571500">
              <a:buFont typeface="Arial"/>
              <a:buChar char="•"/>
            </a:pPr>
            <a:r>
              <a:rPr lang="en-US"/>
              <a:t>Housing opportunities</a:t>
            </a:r>
          </a:p>
          <a:p>
            <a:pPr marL="571500" indent="-571500">
              <a:buFont typeface="Arial"/>
              <a:buChar char="•"/>
            </a:pPr>
            <a:r>
              <a:rPr lang="en-US"/>
              <a:t>Housing Advocacy: Local, State, Nationwide</a:t>
            </a:r>
          </a:p>
          <a:p>
            <a:pPr marL="571500" indent="-571500">
              <a:buFont typeface="Arial"/>
              <a:buChar char="•"/>
            </a:pPr>
            <a:r>
              <a:rPr lang="en-US">
                <a:hlinkClick r:id="rId2">
                  <a:extLst>
                    <a:ext uri="{A12FA001-AC4F-418D-AE19-62706E023703}">
                      <ahyp:hlinkClr xmlns:ahyp="http://schemas.microsoft.com/office/drawing/2018/hyperlinkcolor" val="tx"/>
                    </a:ext>
                  </a:extLst>
                </a:hlinkClick>
              </a:rPr>
              <a:t>Hospitals</a:t>
            </a:r>
            <a:r>
              <a:rPr lang="en-US"/>
              <a:t> providing </a:t>
            </a:r>
            <a:r>
              <a:rPr lang="en-US">
                <a:hlinkClick r:id="rId3">
                  <a:extLst>
                    <a:ext uri="{A12FA001-AC4F-418D-AE19-62706E023703}">
                      <ahyp:hlinkClr xmlns:ahyp="http://schemas.microsoft.com/office/drawing/2018/hyperlinkcolor" val="tx"/>
                    </a:ext>
                  </a:extLst>
                </a:hlinkClick>
              </a:rPr>
              <a:t>housing</a:t>
            </a:r>
            <a:endParaRPr lang="en-US"/>
          </a:p>
          <a:p>
            <a:pPr marL="571500" indent="-571500">
              <a:buFont typeface="Arial"/>
              <a:buChar char="•"/>
            </a:pPr>
            <a:r>
              <a:rPr lang="en-US"/>
              <a:t>Welcome Home Basket drive</a:t>
            </a:r>
          </a:p>
          <a:p>
            <a:pPr marL="571500" indent="-571500">
              <a:buFont typeface="Arial"/>
              <a:buChar char="•"/>
            </a:pPr>
            <a:r>
              <a:rPr lang="en-US"/>
              <a:t>Volunteer</a:t>
            </a:r>
          </a:p>
          <a:p>
            <a:pPr marL="571500" indent="-571500">
              <a:buFont typeface="Arial"/>
              <a:buChar char="•"/>
            </a:pPr>
            <a:r>
              <a:rPr lang="en-US"/>
              <a:t>Donate</a:t>
            </a:r>
          </a:p>
          <a:p>
            <a:endParaRPr lang="en-US"/>
          </a:p>
        </p:txBody>
      </p:sp>
    </p:spTree>
    <p:extLst>
      <p:ext uri="{BB962C8B-B14F-4D97-AF65-F5344CB8AC3E}">
        <p14:creationId xmlns:p14="http://schemas.microsoft.com/office/powerpoint/2010/main" val="7751866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9FF080B-DAB7-5C41-F52E-6442206EBA3F}"/>
              </a:ext>
            </a:extLst>
          </p:cNvPr>
          <p:cNvSpPr>
            <a:spLocks noGrp="1"/>
          </p:cNvSpPr>
          <p:nvPr>
            <p:ph type="title"/>
          </p:nvPr>
        </p:nvSpPr>
        <p:spPr>
          <a:xfrm>
            <a:off x="838200" y="365125"/>
            <a:ext cx="10515600" cy="1325563"/>
          </a:xfrm>
        </p:spPr>
        <p:txBody>
          <a:bodyPr/>
          <a:lstStyle/>
          <a:p>
            <a:r>
              <a:rPr lang="en-US"/>
              <a:t>Hospitals Providing Housing</a:t>
            </a:r>
          </a:p>
        </p:txBody>
      </p:sp>
      <p:sp>
        <p:nvSpPr>
          <p:cNvPr id="3" name="Content Placeholder 2">
            <a:extLst>
              <a:ext uri="{FF2B5EF4-FFF2-40B4-BE49-F238E27FC236}">
                <a16:creationId xmlns:a16="http://schemas.microsoft.com/office/drawing/2014/main" id="{3153E55D-19C2-6343-B37E-CD0590D9AFC0}"/>
              </a:ext>
            </a:extLst>
          </p:cNvPr>
          <p:cNvSpPr>
            <a:spLocks noGrp="1"/>
          </p:cNvSpPr>
          <p:nvPr>
            <p:ph sz="half" idx="1"/>
          </p:nvPr>
        </p:nvSpPr>
        <p:spPr>
          <a:xfrm>
            <a:off x="838200" y="2190750"/>
            <a:ext cx="5181600" cy="4351338"/>
          </a:xfrm>
        </p:spPr>
        <p:txBody>
          <a:bodyPr>
            <a:normAutofit/>
          </a:bodyPr>
          <a:lstStyle/>
          <a:p>
            <a:pPr marL="0" indent="0">
              <a:buNone/>
            </a:pPr>
            <a:r>
              <a:rPr lang="en-US" sz="2400"/>
              <a:t>Affordable Housing Investment: A Guide for Nonprofit Hospitals and Health Systems from the Urban Institute</a:t>
            </a:r>
          </a:p>
          <a:p>
            <a:r>
              <a:rPr lang="en-US" sz="1300"/>
              <a:t>Some nonprofit hospitals and health systems that have a mission-orientation to improve their communities’ health have the opportunity to provide strategic support for and investment in housing development.</a:t>
            </a:r>
          </a:p>
          <a:p>
            <a:r>
              <a:rPr lang="en-US" sz="1300"/>
              <a:t>Housing costs are increasing, and the share of rent-burdened tenants has doubled since 1960s (JCHS 2018). </a:t>
            </a:r>
          </a:p>
          <a:p>
            <a:r>
              <a:rPr lang="en-US" sz="1300"/>
              <a:t>A minimum-wage worker today cannot afford to rent a two-bedroom apartment anywhere in the country (NLIHC 2018). </a:t>
            </a:r>
          </a:p>
          <a:p>
            <a:r>
              <a:rPr lang="en-US" sz="1300"/>
              <a:t>Local governments, nonprofit developers, and community development organizations struggle to secure the funding needed to meet the growing housing needs of moderate- and low-income families. </a:t>
            </a:r>
          </a:p>
        </p:txBody>
      </p:sp>
      <p:pic>
        <p:nvPicPr>
          <p:cNvPr id="5" name="Picture 4">
            <a:extLst>
              <a:ext uri="{FF2B5EF4-FFF2-40B4-BE49-F238E27FC236}">
                <a16:creationId xmlns:a16="http://schemas.microsoft.com/office/drawing/2014/main" id="{7CB35436-DBA5-9241-ABC2-D833D2A583C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76400" y="2190750"/>
            <a:ext cx="4373204" cy="4351338"/>
          </a:xfrm>
          <a:prstGeom prst="rect">
            <a:avLst/>
          </a:prstGeom>
          <a:noFill/>
        </p:spPr>
      </p:pic>
    </p:spTree>
    <p:extLst>
      <p:ext uri="{BB962C8B-B14F-4D97-AF65-F5344CB8AC3E}">
        <p14:creationId xmlns:p14="http://schemas.microsoft.com/office/powerpoint/2010/main" val="22037237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9451" y="525939"/>
            <a:ext cx="7981406" cy="4770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5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2743200" marR="0" lvl="6"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prstClr val="white"/>
                </a:solidFill>
                <a:effectLst/>
                <a:uLnTx/>
                <a:uFillTx/>
                <a:latin typeface="Century Gothic" panose="020B0502020202020204"/>
                <a:ea typeface="+mn-ea"/>
                <a:cs typeface="+mn-cs"/>
              </a:rPr>
              <a:t>				</a:t>
            </a:r>
            <a:r>
              <a:rPr kumimoji="0" lang="en-US" sz="1250" b="1" i="0" u="none" strike="noStrike" kern="1200" cap="none" spc="0" normalizeH="0" baseline="0" noProof="0" dirty="0">
                <a:ln>
                  <a:noFill/>
                </a:ln>
                <a:solidFill>
                  <a:prstClr val="white"/>
                </a:solidFill>
                <a:effectLst/>
                <a:uLnTx/>
                <a:uFillTx/>
                <a:latin typeface="Century Gothic" panose="020B0502020202020204"/>
                <a:ea typeface="+mn-ea"/>
                <a:cs typeface="+mn-cs"/>
              </a:rPr>
              <a:t>		</a:t>
            </a:r>
            <a:endParaRPr kumimoji="0" lang="en-US" sz="1200"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4" name="Picture 3">
            <a:extLst>
              <a:ext uri="{FF2B5EF4-FFF2-40B4-BE49-F238E27FC236}">
                <a16:creationId xmlns:a16="http://schemas.microsoft.com/office/drawing/2014/main" id="{936EE7D9-0AD7-4704-A769-E497E3B176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61440" y="1833880"/>
            <a:ext cx="3393440" cy="3393440"/>
          </a:xfrm>
          <a:prstGeom prst="rect">
            <a:avLst/>
          </a:prstGeom>
        </p:spPr>
      </p:pic>
      <p:sp>
        <p:nvSpPr>
          <p:cNvPr id="6" name="Rectangle 5">
            <a:extLst>
              <a:ext uri="{FF2B5EF4-FFF2-40B4-BE49-F238E27FC236}">
                <a16:creationId xmlns:a16="http://schemas.microsoft.com/office/drawing/2014/main" id="{D75B8A3E-C9A3-40F9-9D8E-D67B5B020846}"/>
              </a:ext>
            </a:extLst>
          </p:cNvPr>
          <p:cNvSpPr/>
          <p:nvPr/>
        </p:nvSpPr>
        <p:spPr>
          <a:xfrm>
            <a:off x="5151120" y="2245360"/>
            <a:ext cx="6410960" cy="2246769"/>
          </a:xfrm>
          <a:prstGeom prst="rect">
            <a:avLst/>
          </a:prstGeom>
        </p:spPr>
        <p:txBody>
          <a:bodyPr wrap="square">
            <a:spAutoFit/>
          </a:bodyPr>
          <a:lstStyle/>
          <a:p>
            <a:r>
              <a:rPr lang="en-US" sz="2800" b="1" dirty="0">
                <a:solidFill>
                  <a:schemeClr val="bg1"/>
                </a:solidFill>
              </a:rPr>
              <a:t>Becca Binder</a:t>
            </a:r>
          </a:p>
          <a:p>
            <a:endParaRPr lang="en-US" sz="2800" b="1" dirty="0">
              <a:solidFill>
                <a:schemeClr val="bg1"/>
              </a:solidFill>
            </a:endParaRPr>
          </a:p>
          <a:p>
            <a:r>
              <a:rPr lang="en-US" sz="2800" dirty="0">
                <a:solidFill>
                  <a:schemeClr val="bg1"/>
                </a:solidFill>
              </a:rPr>
              <a:t>Executive Director	</a:t>
            </a:r>
          </a:p>
          <a:p>
            <a:r>
              <a:rPr lang="en-US" sz="2800" dirty="0">
                <a:solidFill>
                  <a:schemeClr val="bg1"/>
                </a:solidFill>
              </a:rPr>
              <a:t>Northwest Michigan Supportive Housing</a:t>
            </a:r>
          </a:p>
        </p:txBody>
      </p:sp>
    </p:spTree>
    <p:extLst>
      <p:ext uri="{BB962C8B-B14F-4D97-AF65-F5344CB8AC3E}">
        <p14:creationId xmlns:p14="http://schemas.microsoft.com/office/powerpoint/2010/main" val="11368749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05200" y="2590800"/>
            <a:ext cx="7162800" cy="1894362"/>
          </a:xfrm>
        </p:spPr>
        <p:txBody>
          <a:bodyPr>
            <a:normAutofit/>
          </a:bodyPr>
          <a:lstStyle/>
          <a:p>
            <a:pPr algn="ctr"/>
            <a:r>
              <a:rPr lang="en-US" sz="2800" dirty="0"/>
              <a:t>Northwest Michigan </a:t>
            </a:r>
            <a:br>
              <a:rPr lang="en-US" sz="2800" dirty="0"/>
            </a:br>
            <a:r>
              <a:rPr lang="en-US" sz="2800" dirty="0"/>
              <a:t>Supportive housing</a:t>
            </a:r>
          </a:p>
        </p:txBody>
      </p:sp>
      <p:sp>
        <p:nvSpPr>
          <p:cNvPr id="3" name="Subtitle 2"/>
          <p:cNvSpPr>
            <a:spLocks noGrp="1"/>
          </p:cNvSpPr>
          <p:nvPr>
            <p:ph type="subTitle" idx="1"/>
          </p:nvPr>
        </p:nvSpPr>
        <p:spPr/>
        <p:txBody>
          <a:bodyPr/>
          <a:lstStyle/>
          <a:p>
            <a:pPr algn="ctr"/>
            <a:r>
              <a:rPr lang="en-US" dirty="0"/>
              <a:t>Mission: to provide permanent supportive housing to individuals and families experiencing homelessness who struggle with mental illness</a:t>
            </a:r>
          </a:p>
        </p:txBody>
      </p:sp>
      <p:pic>
        <p:nvPicPr>
          <p:cNvPr id="1026" name="Picture 2" descr="C:\Users\Housing\Downloads\NMSH_logo_tagline.png"/>
          <p:cNvPicPr>
            <a:picLocks noChangeAspect="1" noChangeArrowheads="1"/>
          </p:cNvPicPr>
          <p:nvPr/>
        </p:nvPicPr>
        <p:blipFill>
          <a:blip r:embed="rId2"/>
          <a:srcRect/>
          <a:stretch>
            <a:fillRect/>
          </a:stretch>
        </p:blipFill>
        <p:spPr bwMode="auto">
          <a:xfrm>
            <a:off x="3810000" y="-152400"/>
            <a:ext cx="5486400" cy="5486400"/>
          </a:xfrm>
          <a:prstGeom prst="rect">
            <a:avLst/>
          </a:prstGeom>
          <a:noFill/>
        </p:spPr>
      </p:pic>
    </p:spTree>
    <p:extLst>
      <p:ext uri="{BB962C8B-B14F-4D97-AF65-F5344CB8AC3E}">
        <p14:creationId xmlns:p14="http://schemas.microsoft.com/office/powerpoint/2010/main" val="16801078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
          <p:cNvSpPr txBox="1">
            <a:spLocks noGrp="1"/>
          </p:cNvSpPr>
          <p:nvPr>
            <p:ph type="title"/>
          </p:nvPr>
        </p:nvSpPr>
        <p:spPr>
          <a:xfrm>
            <a:off x="1981200" y="274638"/>
            <a:ext cx="7467600" cy="868362"/>
          </a:xfrm>
          <a:prstGeom prst="rect">
            <a:avLst/>
          </a:prstGeom>
          <a:noFill/>
          <a:ln>
            <a:noFill/>
          </a:ln>
        </p:spPr>
        <p:txBody>
          <a:bodyPr spcFirstLastPara="1" vert="horz" wrap="square" lIns="91425" tIns="45700" rIns="91425" bIns="45700" anchor="b" anchorCtr="0">
            <a:normAutofit/>
          </a:bodyPr>
          <a:lstStyle/>
          <a:p>
            <a:pPr algn="ctr">
              <a:spcBef>
                <a:spcPts val="0"/>
              </a:spcBef>
              <a:buClr>
                <a:schemeClr val="dk2"/>
              </a:buClr>
              <a:buSzPts val="3000"/>
            </a:pPr>
            <a:r>
              <a:rPr lang="en-US" u="sng" dirty="0"/>
              <a:t>The Cost of homelessness </a:t>
            </a:r>
            <a:endParaRPr dirty="0"/>
          </a:p>
        </p:txBody>
      </p:sp>
      <p:sp>
        <p:nvSpPr>
          <p:cNvPr id="144" name="Google Shape;144;p2"/>
          <p:cNvSpPr txBox="1">
            <a:spLocks noGrp="1"/>
          </p:cNvSpPr>
          <p:nvPr>
            <p:ph type="body" idx="1"/>
          </p:nvPr>
        </p:nvSpPr>
        <p:spPr>
          <a:xfrm>
            <a:off x="1981200" y="1600200"/>
            <a:ext cx="4038600" cy="4873752"/>
          </a:xfrm>
          <a:prstGeom prst="rect">
            <a:avLst/>
          </a:prstGeom>
          <a:noFill/>
          <a:ln>
            <a:noFill/>
          </a:ln>
        </p:spPr>
        <p:txBody>
          <a:bodyPr spcFirstLastPara="1" vert="horz" wrap="square" lIns="91425" tIns="45700" rIns="91425" bIns="45700" anchor="t" anchorCtr="0">
            <a:normAutofit/>
          </a:bodyPr>
          <a:lstStyle/>
          <a:p>
            <a:pPr marL="0" indent="0">
              <a:spcBef>
                <a:spcPts val="0"/>
              </a:spcBef>
              <a:buSzPts val="1540"/>
              <a:buNone/>
            </a:pPr>
            <a:endParaRPr sz="2200" dirty="0"/>
          </a:p>
          <a:p>
            <a:pPr>
              <a:buSzPts val="1540"/>
            </a:pPr>
            <a:r>
              <a:rPr lang="en-US" sz="2200" dirty="0"/>
              <a:t>Poor Health Outcomes</a:t>
            </a:r>
            <a:endParaRPr lang="en-US" dirty="0"/>
          </a:p>
          <a:p>
            <a:pPr>
              <a:buSzPts val="1540"/>
              <a:buFont typeface="Courier New" panose="02070309020205020404" pitchFamily="49" charset="0"/>
              <a:buChar char="o"/>
            </a:pPr>
            <a:endParaRPr lang="en-US" sz="2200" dirty="0"/>
          </a:p>
          <a:p>
            <a:pPr>
              <a:buSzPts val="1540"/>
            </a:pPr>
            <a:r>
              <a:rPr lang="en-US" sz="2200" dirty="0"/>
              <a:t>High Utilization of Emergency Services</a:t>
            </a:r>
            <a:endParaRPr lang="en-US" dirty="0"/>
          </a:p>
          <a:p>
            <a:pPr>
              <a:buSzPts val="1540"/>
              <a:buFont typeface="Courier New" panose="02070309020205020404" pitchFamily="49" charset="0"/>
              <a:buChar char="o"/>
            </a:pPr>
            <a:endParaRPr lang="en-US" sz="2200" dirty="0"/>
          </a:p>
          <a:p>
            <a:pPr>
              <a:buSzPts val="1540"/>
            </a:pPr>
            <a:r>
              <a:rPr lang="en-US" sz="2200" dirty="0"/>
              <a:t>Significant Obstacle to Achieving Wellness</a:t>
            </a:r>
            <a:endParaRPr dirty="0"/>
          </a:p>
          <a:p>
            <a:pPr indent="-176530">
              <a:buSzPts val="1540"/>
              <a:buNone/>
            </a:pPr>
            <a:endParaRPr sz="2200" dirty="0"/>
          </a:p>
          <a:p>
            <a:pPr indent="-176530">
              <a:buSzPts val="1540"/>
              <a:buNone/>
            </a:pPr>
            <a:endParaRPr sz="2200" dirty="0"/>
          </a:p>
          <a:p>
            <a:pPr indent="-167640">
              <a:buSzPts val="1680"/>
              <a:buNone/>
            </a:pPr>
            <a:endParaRPr dirty="0"/>
          </a:p>
          <a:p>
            <a:pPr indent="-167640">
              <a:buSzPts val="1680"/>
              <a:buNone/>
            </a:pPr>
            <a:endParaRPr dirty="0"/>
          </a:p>
        </p:txBody>
      </p:sp>
      <p:pic>
        <p:nvPicPr>
          <p:cNvPr id="145" name="Google Shape;145;p2" descr="A picture containing chart&#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172202" y="1252410"/>
            <a:ext cx="3048000" cy="5330952"/>
          </a:xfrm>
          <a:prstGeom prst="rect">
            <a:avLst/>
          </a:prstGeom>
          <a:noFill/>
          <a:ln>
            <a:noFill/>
          </a:ln>
        </p:spPr>
      </p:pic>
      <p:sp>
        <p:nvSpPr>
          <p:cNvPr id="146" name="Google Shape;146;p2"/>
          <p:cNvSpPr txBox="1"/>
          <p:nvPr/>
        </p:nvSpPr>
        <p:spPr>
          <a:xfrm>
            <a:off x="7543800" y="2460722"/>
            <a:ext cx="2514600" cy="981382"/>
          </a:xfrm>
          <a:prstGeom prst="rect">
            <a:avLst/>
          </a:prstGeom>
          <a:noFill/>
          <a:ln>
            <a:noFill/>
          </a:ln>
        </p:spPr>
        <p:txBody>
          <a:bodyPr spcFirstLastPara="1" wrap="square" lIns="91425" tIns="45700" rIns="91425" bIns="45700" anchor="t" anchorCtr="0">
            <a:spAutoFit/>
          </a:bodyPr>
          <a:lstStyle/>
          <a:p>
            <a:pPr defTabSz="914400">
              <a:lnSpc>
                <a:spcPct val="107000"/>
              </a:lnSpc>
            </a:pPr>
            <a:r>
              <a:rPr lang="en-US" dirty="0">
                <a:solidFill>
                  <a:prstClr val="black"/>
                </a:solidFill>
                <a:latin typeface="Calibri"/>
                <a:ea typeface="Calibri"/>
                <a:cs typeface="Calibri"/>
                <a:sym typeface="Calibri"/>
              </a:rPr>
              <a:t>NMSH savings </a:t>
            </a:r>
            <a:endParaRPr dirty="0">
              <a:solidFill>
                <a:prstClr val="black"/>
              </a:solidFill>
              <a:latin typeface="Century Schoolbook"/>
            </a:endParaRPr>
          </a:p>
          <a:p>
            <a:pPr defTabSz="914400">
              <a:lnSpc>
                <a:spcPct val="107000"/>
              </a:lnSpc>
            </a:pPr>
            <a:r>
              <a:rPr lang="en-US" dirty="0">
                <a:solidFill>
                  <a:prstClr val="black"/>
                </a:solidFill>
                <a:latin typeface="Calibri"/>
                <a:ea typeface="Calibri"/>
                <a:cs typeface="Calibri"/>
                <a:sym typeface="Calibri"/>
              </a:rPr>
              <a:t>to the community = </a:t>
            </a:r>
            <a:endParaRPr dirty="0">
              <a:solidFill>
                <a:prstClr val="black"/>
              </a:solidFill>
              <a:latin typeface="Century Schoolbook"/>
            </a:endParaRPr>
          </a:p>
          <a:p>
            <a:pPr defTabSz="914400">
              <a:lnSpc>
                <a:spcPct val="107000"/>
              </a:lnSpc>
            </a:pPr>
            <a:r>
              <a:rPr lang="en-US" dirty="0">
                <a:solidFill>
                  <a:prstClr val="black"/>
                </a:solidFill>
                <a:latin typeface="Calibri"/>
                <a:ea typeface="Calibri"/>
                <a:cs typeface="Calibri"/>
                <a:sym typeface="Calibri"/>
              </a:rPr>
              <a:t>$21,278/year per person</a:t>
            </a:r>
            <a:endParaRPr dirty="0">
              <a:solidFill>
                <a:prstClr val="black"/>
              </a:solidFill>
              <a:latin typeface="Century Schoolbook"/>
            </a:endParaRPr>
          </a:p>
        </p:txBody>
      </p:sp>
      <p:sp>
        <p:nvSpPr>
          <p:cNvPr id="147" name="Google Shape;147;p2"/>
          <p:cNvSpPr txBox="1"/>
          <p:nvPr/>
        </p:nvSpPr>
        <p:spPr>
          <a:xfrm>
            <a:off x="6477000" y="4819472"/>
            <a:ext cx="1447800" cy="1200329"/>
          </a:xfrm>
          <a:prstGeom prst="rect">
            <a:avLst/>
          </a:prstGeom>
          <a:noFill/>
          <a:ln>
            <a:noFill/>
          </a:ln>
        </p:spPr>
        <p:txBody>
          <a:bodyPr spcFirstLastPara="1" wrap="square" lIns="91425" tIns="45700" rIns="91425" bIns="45700" anchor="t" anchorCtr="0">
            <a:spAutoFit/>
          </a:bodyPr>
          <a:lstStyle/>
          <a:p>
            <a:pPr defTabSz="914400"/>
            <a:r>
              <a:rPr lang="en-US" sz="1200">
                <a:solidFill>
                  <a:prstClr val="black"/>
                </a:solidFill>
                <a:latin typeface="Calibri"/>
                <a:ea typeface="Calibri"/>
                <a:cs typeface="Calibri"/>
                <a:sym typeface="Calibri"/>
              </a:rPr>
              <a:t>Community</a:t>
            </a:r>
            <a:endParaRPr>
              <a:solidFill>
                <a:prstClr val="black"/>
              </a:solidFill>
              <a:latin typeface="Century Schoolbook"/>
            </a:endParaRPr>
          </a:p>
          <a:p>
            <a:pPr defTabSz="914400"/>
            <a:r>
              <a:rPr lang="en-US" sz="1200">
                <a:solidFill>
                  <a:prstClr val="black"/>
                </a:solidFill>
                <a:latin typeface="Calibri"/>
                <a:ea typeface="Calibri"/>
                <a:cs typeface="Calibri"/>
                <a:sym typeface="Calibri"/>
              </a:rPr>
              <a:t>cost per year</a:t>
            </a:r>
            <a:endParaRPr>
              <a:solidFill>
                <a:prstClr val="black"/>
              </a:solidFill>
              <a:latin typeface="Century Schoolbook"/>
            </a:endParaRPr>
          </a:p>
          <a:p>
            <a:pPr defTabSz="914400"/>
            <a:r>
              <a:rPr lang="en-US" sz="1200">
                <a:solidFill>
                  <a:prstClr val="black"/>
                </a:solidFill>
                <a:latin typeface="Calibri"/>
                <a:ea typeface="Calibri"/>
                <a:cs typeface="Calibri"/>
                <a:sym typeface="Calibri"/>
              </a:rPr>
              <a:t>for one</a:t>
            </a:r>
            <a:endParaRPr>
              <a:solidFill>
                <a:prstClr val="black"/>
              </a:solidFill>
              <a:latin typeface="Century Schoolbook"/>
            </a:endParaRPr>
          </a:p>
          <a:p>
            <a:pPr defTabSz="914400"/>
            <a:r>
              <a:rPr lang="en-US" sz="1200">
                <a:solidFill>
                  <a:prstClr val="black"/>
                </a:solidFill>
                <a:latin typeface="Calibri"/>
                <a:ea typeface="Calibri"/>
                <a:cs typeface="Calibri"/>
                <a:sym typeface="Calibri"/>
              </a:rPr>
              <a:t>individual</a:t>
            </a:r>
            <a:endParaRPr>
              <a:solidFill>
                <a:prstClr val="black"/>
              </a:solidFill>
              <a:latin typeface="Century Schoolbook"/>
            </a:endParaRPr>
          </a:p>
          <a:p>
            <a:pPr defTabSz="914400"/>
            <a:r>
              <a:rPr lang="en-US" sz="1200">
                <a:solidFill>
                  <a:prstClr val="black"/>
                </a:solidFill>
                <a:latin typeface="Calibri"/>
                <a:ea typeface="Calibri"/>
                <a:cs typeface="Calibri"/>
                <a:sym typeface="Calibri"/>
              </a:rPr>
              <a:t>experiencing</a:t>
            </a:r>
            <a:endParaRPr>
              <a:solidFill>
                <a:prstClr val="black"/>
              </a:solidFill>
              <a:latin typeface="Century Schoolbook"/>
            </a:endParaRPr>
          </a:p>
          <a:p>
            <a:pPr defTabSz="914400"/>
            <a:r>
              <a:rPr lang="en-US" sz="1200">
                <a:solidFill>
                  <a:prstClr val="black"/>
                </a:solidFill>
                <a:latin typeface="Calibri"/>
                <a:ea typeface="Calibri"/>
                <a:cs typeface="Calibri"/>
                <a:sym typeface="Calibri"/>
              </a:rPr>
              <a:t>homelessness</a:t>
            </a:r>
            <a:endParaRPr>
              <a:solidFill>
                <a:prstClr val="black"/>
              </a:solidFill>
              <a:latin typeface="Century Schoolbook"/>
            </a:endParaRPr>
          </a:p>
        </p:txBody>
      </p:sp>
      <p:sp>
        <p:nvSpPr>
          <p:cNvPr id="148" name="Google Shape;148;p2"/>
          <p:cNvSpPr txBox="1"/>
          <p:nvPr/>
        </p:nvSpPr>
        <p:spPr>
          <a:xfrm>
            <a:off x="7848602" y="5005426"/>
            <a:ext cx="990599" cy="1015663"/>
          </a:xfrm>
          <a:prstGeom prst="rect">
            <a:avLst/>
          </a:prstGeom>
          <a:noFill/>
          <a:ln>
            <a:noFill/>
          </a:ln>
        </p:spPr>
        <p:txBody>
          <a:bodyPr spcFirstLastPara="1" wrap="square" lIns="91425" tIns="45700" rIns="91425" bIns="45700" anchor="t" anchorCtr="0">
            <a:spAutoFit/>
          </a:bodyPr>
          <a:lstStyle/>
          <a:p>
            <a:pPr defTabSz="914400"/>
            <a:r>
              <a:rPr lang="en-US" sz="1200">
                <a:solidFill>
                  <a:prstClr val="black"/>
                </a:solidFill>
                <a:latin typeface="Calibri"/>
                <a:ea typeface="Calibri"/>
                <a:cs typeface="Calibri"/>
                <a:sym typeface="Calibri"/>
              </a:rPr>
              <a:t>NMSH cost per year to house and support one individual</a:t>
            </a:r>
            <a:endParaRPr>
              <a:solidFill>
                <a:prstClr val="black"/>
              </a:solidFill>
              <a:latin typeface="Century Schoolbook"/>
            </a:endParaRPr>
          </a:p>
        </p:txBody>
      </p:sp>
      <p:sp>
        <p:nvSpPr>
          <p:cNvPr id="2" name="TextBox 1">
            <a:extLst>
              <a:ext uri="{FF2B5EF4-FFF2-40B4-BE49-F238E27FC236}">
                <a16:creationId xmlns:a16="http://schemas.microsoft.com/office/drawing/2014/main" id="{7ADAB22F-6094-4AAD-AFE3-CF809F5A7D2A}"/>
              </a:ext>
            </a:extLst>
          </p:cNvPr>
          <p:cNvSpPr txBox="1"/>
          <p:nvPr/>
        </p:nvSpPr>
        <p:spPr>
          <a:xfrm>
            <a:off x="6400800" y="1230868"/>
            <a:ext cx="1184940" cy="369332"/>
          </a:xfrm>
          <a:prstGeom prst="rect">
            <a:avLst/>
          </a:prstGeom>
          <a:noFill/>
        </p:spPr>
        <p:txBody>
          <a:bodyPr wrap="none" rtlCol="0">
            <a:spAutoFit/>
          </a:bodyPr>
          <a:lstStyle/>
          <a:p>
            <a:pPr defTabSz="914400"/>
            <a:r>
              <a:rPr lang="en-US" b="1" dirty="0">
                <a:solidFill>
                  <a:prstClr val="black"/>
                </a:solidFill>
                <a:latin typeface="Arial Black" panose="020B0A04020102020204" pitchFamily="34" charset="0"/>
              </a:rPr>
              <a:t>$</a:t>
            </a:r>
            <a:r>
              <a:rPr lang="en-US" b="1" dirty="0">
                <a:solidFill>
                  <a:prstClr val="black"/>
                </a:solidFill>
                <a:latin typeface="Arial Black" panose="020B0A04020102020204" pitchFamily="34" charset="0"/>
                <a:cs typeface="Aharoni" panose="020B0604020202020204" pitchFamily="2" charset="-79"/>
              </a:rPr>
              <a:t>35,578</a:t>
            </a:r>
          </a:p>
        </p:txBody>
      </p:sp>
      <p:sp>
        <p:nvSpPr>
          <p:cNvPr id="9" name="TextBox 8">
            <a:extLst>
              <a:ext uri="{FF2B5EF4-FFF2-40B4-BE49-F238E27FC236}">
                <a16:creationId xmlns:a16="http://schemas.microsoft.com/office/drawing/2014/main" id="{00948196-C591-4A96-BD89-C71436F97CF8}"/>
              </a:ext>
            </a:extLst>
          </p:cNvPr>
          <p:cNvSpPr txBox="1"/>
          <p:nvPr/>
        </p:nvSpPr>
        <p:spPr>
          <a:xfrm>
            <a:off x="7751430" y="4291129"/>
            <a:ext cx="1184940" cy="369332"/>
          </a:xfrm>
          <a:prstGeom prst="rect">
            <a:avLst/>
          </a:prstGeom>
          <a:noFill/>
        </p:spPr>
        <p:txBody>
          <a:bodyPr wrap="none" rtlCol="0">
            <a:spAutoFit/>
          </a:bodyPr>
          <a:lstStyle/>
          <a:p>
            <a:pPr defTabSz="914400"/>
            <a:r>
              <a:rPr lang="en-US" b="1" dirty="0">
                <a:solidFill>
                  <a:prstClr val="black"/>
                </a:solidFill>
                <a:latin typeface="Arial Black" panose="020B0A04020102020204" pitchFamily="34" charset="0"/>
              </a:rPr>
              <a:t>$</a:t>
            </a:r>
            <a:r>
              <a:rPr lang="en-US" b="1" dirty="0">
                <a:solidFill>
                  <a:prstClr val="black"/>
                </a:solidFill>
                <a:latin typeface="Arial Black" panose="020B0A04020102020204" pitchFamily="34" charset="0"/>
                <a:cs typeface="Aharoni" panose="020B0604020202020204" pitchFamily="2" charset="-79"/>
              </a:rPr>
              <a:t>14,300</a:t>
            </a:r>
          </a:p>
        </p:txBody>
      </p:sp>
    </p:spTree>
    <p:extLst>
      <p:ext uri="{BB962C8B-B14F-4D97-AF65-F5344CB8AC3E}">
        <p14:creationId xmlns:p14="http://schemas.microsoft.com/office/powerpoint/2010/main" val="8767363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 is PSH?</a:t>
            </a:r>
          </a:p>
        </p:txBody>
      </p:sp>
      <p:sp>
        <p:nvSpPr>
          <p:cNvPr id="2" name="Content Placeholder 1"/>
          <p:cNvSpPr>
            <a:spLocks noGrp="1"/>
          </p:cNvSpPr>
          <p:nvPr>
            <p:ph sz="quarter" idx="1"/>
          </p:nvPr>
        </p:nvSpPr>
        <p:spPr>
          <a:xfrm>
            <a:off x="1981200" y="1600200"/>
            <a:ext cx="5105400" cy="4873752"/>
          </a:xfrm>
        </p:spPr>
        <p:txBody>
          <a:bodyPr>
            <a:normAutofit fontScale="92500" lnSpcReduction="10000"/>
          </a:bodyPr>
          <a:lstStyle/>
          <a:p>
            <a:r>
              <a:rPr lang="en-US" dirty="0"/>
              <a:t>Housing First</a:t>
            </a:r>
          </a:p>
          <a:p>
            <a:r>
              <a:rPr lang="en-US" dirty="0"/>
              <a:t>Harm Reduction Model</a:t>
            </a:r>
          </a:p>
          <a:p>
            <a:r>
              <a:rPr lang="en-US" dirty="0"/>
              <a:t>Crisis Plans</a:t>
            </a:r>
          </a:p>
          <a:p>
            <a:r>
              <a:rPr lang="en-US" dirty="0"/>
              <a:t>Honest Monthly Budget</a:t>
            </a:r>
          </a:p>
          <a:p>
            <a:r>
              <a:rPr lang="en-US" dirty="0"/>
              <a:t>Meaningful Daily Activities</a:t>
            </a:r>
          </a:p>
          <a:p>
            <a:pPr marL="0" indent="0">
              <a:buNone/>
            </a:pPr>
            <a:endParaRPr lang="en-US" dirty="0">
              <a:solidFill>
                <a:schemeClr val="tx2"/>
              </a:solidFill>
              <a:latin typeface="+mj-lt"/>
            </a:endParaRPr>
          </a:p>
          <a:p>
            <a:pPr marL="0" indent="0">
              <a:buNone/>
            </a:pPr>
            <a:r>
              <a:rPr lang="en-US" dirty="0">
                <a:solidFill>
                  <a:schemeClr val="tx2"/>
                </a:solidFill>
                <a:latin typeface="+mj-lt"/>
              </a:rPr>
              <a:t>PSH IS NOT?</a:t>
            </a:r>
            <a:endParaRPr lang="en-US" dirty="0"/>
          </a:p>
          <a:p>
            <a:r>
              <a:rPr lang="en-US" dirty="0"/>
              <a:t>Crisis Response</a:t>
            </a:r>
          </a:p>
          <a:p>
            <a:r>
              <a:rPr lang="en-US" b="0" dirty="0"/>
              <a:t>Enabling</a:t>
            </a:r>
            <a:endParaRPr lang="en-US" dirty="0"/>
          </a:p>
          <a:p>
            <a:r>
              <a:rPr lang="en-US" b="0" dirty="0"/>
              <a:t>One size fits all</a:t>
            </a:r>
          </a:p>
          <a:p>
            <a:r>
              <a:rPr lang="en-US" dirty="0"/>
              <a:t>Time-limited</a:t>
            </a:r>
          </a:p>
          <a:p>
            <a:r>
              <a:rPr lang="en-US" b="0" dirty="0"/>
              <a:t>Counseling</a:t>
            </a:r>
          </a:p>
          <a:p>
            <a:endParaRPr lang="en-US" dirty="0"/>
          </a:p>
          <a:p>
            <a:endParaRPr lang="en-US" b="1" dirty="0"/>
          </a:p>
          <a:p>
            <a:pPr marL="0" indent="0">
              <a:buNone/>
            </a:pPr>
            <a:endParaRPr lang="en-US" b="1" dirty="0"/>
          </a:p>
        </p:txBody>
      </p:sp>
      <p:pic>
        <p:nvPicPr>
          <p:cNvPr id="2050" name="Picture 2" descr="C:\Users\Housing\Desktop\psh-core-trans-background.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42708" y="1752600"/>
            <a:ext cx="3106093" cy="3043238"/>
          </a:xfrm>
          <a:prstGeom prst="rect">
            <a:avLst/>
          </a:prstGeom>
          <a:noFill/>
        </p:spPr>
      </p:pic>
    </p:spTree>
    <p:extLst>
      <p:ext uri="{BB962C8B-B14F-4D97-AF65-F5344CB8AC3E}">
        <p14:creationId xmlns:p14="http://schemas.microsoft.com/office/powerpoint/2010/main" val="35987051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14600" y="635000"/>
            <a:ext cx="7467600" cy="1143000"/>
          </a:xfrm>
        </p:spPr>
        <p:txBody>
          <a:bodyPr/>
          <a:lstStyle/>
          <a:p>
            <a:r>
              <a:rPr lang="en-US" dirty="0"/>
              <a:t>NMSH’s Model</a:t>
            </a:r>
          </a:p>
        </p:txBody>
      </p:sp>
      <p:sp>
        <p:nvSpPr>
          <p:cNvPr id="2" name="Content Placeholder 1"/>
          <p:cNvSpPr>
            <a:spLocks noGrp="1"/>
          </p:cNvSpPr>
          <p:nvPr>
            <p:ph sz="quarter" idx="1"/>
          </p:nvPr>
        </p:nvSpPr>
        <p:spPr>
          <a:xfrm>
            <a:off x="1896862" y="1905000"/>
            <a:ext cx="5334000" cy="4038600"/>
          </a:xfrm>
        </p:spPr>
        <p:txBody>
          <a:bodyPr>
            <a:normAutofit/>
          </a:bodyPr>
          <a:lstStyle/>
          <a:p>
            <a:pPr>
              <a:lnSpc>
                <a:spcPct val="150000"/>
              </a:lnSpc>
            </a:pPr>
            <a:r>
              <a:rPr lang="en-US" dirty="0"/>
              <a:t>Tenant/Landlord Payments</a:t>
            </a:r>
          </a:p>
          <a:p>
            <a:pPr>
              <a:lnSpc>
                <a:spcPct val="150000"/>
              </a:lnSpc>
            </a:pPr>
            <a:r>
              <a:rPr lang="en-US" dirty="0"/>
              <a:t>Paid Utilities </a:t>
            </a:r>
          </a:p>
          <a:p>
            <a:pPr>
              <a:lnSpc>
                <a:spcPct val="150000"/>
              </a:lnSpc>
            </a:pPr>
            <a:r>
              <a:rPr lang="en-US" dirty="0"/>
              <a:t>Landlord/Tenant Liaison </a:t>
            </a:r>
          </a:p>
          <a:p>
            <a:pPr>
              <a:lnSpc>
                <a:spcPct val="150000"/>
              </a:lnSpc>
            </a:pPr>
            <a:r>
              <a:rPr lang="en-US" dirty="0"/>
              <a:t>Lease Holder </a:t>
            </a:r>
          </a:p>
          <a:p>
            <a:pPr>
              <a:lnSpc>
                <a:spcPct val="150000"/>
              </a:lnSpc>
            </a:pPr>
            <a:r>
              <a:rPr lang="en-US" dirty="0"/>
              <a:t>Scattered Site Rentals</a:t>
            </a:r>
          </a:p>
        </p:txBody>
      </p:sp>
      <p:pic>
        <p:nvPicPr>
          <p:cNvPr id="5" name="Google Shape;169;p5" descr="C:\Users\Housing\Downloads\IMG_3363.JPG">
            <a:extLst>
              <a:ext uri="{FF2B5EF4-FFF2-40B4-BE49-F238E27FC236}">
                <a16:creationId xmlns:a16="http://schemas.microsoft.com/office/drawing/2014/main" id="{F07ED06E-7500-439A-91F6-E8CA8BEA2672}"/>
              </a:ext>
            </a:extLst>
          </p:cNvPr>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6858000" y="1651000"/>
            <a:ext cx="2667000" cy="355600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Tree>
    <p:extLst>
      <p:ext uri="{BB962C8B-B14F-4D97-AF65-F5344CB8AC3E}">
        <p14:creationId xmlns:p14="http://schemas.microsoft.com/office/powerpoint/2010/main" val="34845083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6"/>
          <p:cNvSpPr txBox="1">
            <a:spLocks noGrp="1"/>
          </p:cNvSpPr>
          <p:nvPr>
            <p:ph type="title"/>
          </p:nvPr>
        </p:nvSpPr>
        <p:spPr>
          <a:xfrm>
            <a:off x="1981200" y="-228600"/>
            <a:ext cx="7467600" cy="1143000"/>
          </a:xfrm>
          <a:prstGeom prst="rect">
            <a:avLst/>
          </a:prstGeom>
          <a:noFill/>
          <a:ln>
            <a:noFill/>
          </a:ln>
        </p:spPr>
        <p:txBody>
          <a:bodyPr spcFirstLastPara="1" vert="horz" wrap="square" lIns="91425" tIns="45700" rIns="91425" bIns="45700" anchor="b" anchorCtr="0">
            <a:normAutofit/>
          </a:bodyPr>
          <a:lstStyle/>
          <a:p>
            <a:pPr>
              <a:spcBef>
                <a:spcPts val="0"/>
              </a:spcBef>
              <a:buClr>
                <a:schemeClr val="dk2"/>
              </a:buClr>
              <a:buSzPts val="3000"/>
            </a:pPr>
            <a:r>
              <a:rPr lang="en-US"/>
              <a:t>NMSH Properties</a:t>
            </a:r>
            <a:endParaRPr/>
          </a:p>
        </p:txBody>
      </p:sp>
      <p:sp>
        <p:nvSpPr>
          <p:cNvPr id="175" name="Google Shape;175;p6"/>
          <p:cNvSpPr txBox="1">
            <a:spLocks noGrp="1"/>
          </p:cNvSpPr>
          <p:nvPr>
            <p:ph type="body" idx="1"/>
          </p:nvPr>
        </p:nvSpPr>
        <p:spPr>
          <a:xfrm>
            <a:off x="1828800" y="1295400"/>
            <a:ext cx="4876800" cy="3505200"/>
          </a:xfrm>
          <a:prstGeom prst="rect">
            <a:avLst/>
          </a:prstGeom>
          <a:noFill/>
          <a:ln>
            <a:noFill/>
          </a:ln>
        </p:spPr>
        <p:txBody>
          <a:bodyPr spcFirstLastPara="1" vert="horz" wrap="square" lIns="91425" tIns="45700" rIns="91425" bIns="45700" anchor="t" anchorCtr="0">
            <a:normAutofit/>
          </a:bodyPr>
          <a:lstStyle/>
          <a:p>
            <a:pPr>
              <a:spcBef>
                <a:spcPts val="0"/>
              </a:spcBef>
              <a:buSzPts val="1680"/>
            </a:pPr>
            <a:r>
              <a:rPr lang="en-US" dirty="0"/>
              <a:t>2 fourplexes </a:t>
            </a:r>
            <a:endParaRPr dirty="0"/>
          </a:p>
          <a:p>
            <a:pPr>
              <a:buSzPts val="1680"/>
            </a:pPr>
            <a:r>
              <a:rPr lang="en-US" dirty="0"/>
              <a:t>1 single family home</a:t>
            </a:r>
            <a:endParaRPr dirty="0"/>
          </a:p>
          <a:p>
            <a:pPr>
              <a:buSzPts val="1680"/>
            </a:pPr>
            <a:r>
              <a:rPr lang="en-US" dirty="0"/>
              <a:t>1 single family condo</a:t>
            </a:r>
            <a:endParaRPr dirty="0"/>
          </a:p>
          <a:p>
            <a:pPr>
              <a:buSzPts val="1680"/>
            </a:pPr>
            <a:r>
              <a:rPr lang="en-US" dirty="0"/>
              <a:t>11-unit apartment complex</a:t>
            </a:r>
            <a:endParaRPr dirty="0"/>
          </a:p>
          <a:p>
            <a:pPr>
              <a:buSzPts val="1680"/>
            </a:pPr>
            <a:r>
              <a:rPr lang="en-US" dirty="0"/>
              <a:t>7-unit apartment complex</a:t>
            </a:r>
            <a:endParaRPr dirty="0"/>
          </a:p>
        </p:txBody>
      </p:sp>
      <p:pic>
        <p:nvPicPr>
          <p:cNvPr id="176" name="Google Shape;176;p6" descr="C:\Users\Housing\Downloads\Bay Front 2016.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324600" y="483504"/>
            <a:ext cx="3352800" cy="2488297"/>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177" name="Google Shape;177;p6" descr="C:\Users\Housing\Downloads\12th 2016.jp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953250" y="3352800"/>
            <a:ext cx="2038350" cy="271780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pic>
        <p:nvPicPr>
          <p:cNvPr id="178" name="Google Shape;178;p6" descr="C:\Users\Housing\Downloads\Woodmere 2 2016.jpg"/>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286000" y="3876584"/>
            <a:ext cx="4191000" cy="2044158"/>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45"/>
              </a:srgbClr>
            </a:outerShdw>
          </a:effectLst>
        </p:spPr>
      </p:pic>
      <p:sp>
        <p:nvSpPr>
          <p:cNvPr id="179" name="Google Shape;179;p6"/>
          <p:cNvSpPr txBox="1"/>
          <p:nvPr/>
        </p:nvSpPr>
        <p:spPr>
          <a:xfrm>
            <a:off x="2819400" y="6189831"/>
            <a:ext cx="6096000" cy="369332"/>
          </a:xfrm>
          <a:prstGeom prst="rect">
            <a:avLst/>
          </a:prstGeom>
          <a:noFill/>
          <a:ln>
            <a:noFill/>
          </a:ln>
        </p:spPr>
        <p:txBody>
          <a:bodyPr spcFirstLastPara="1" wrap="square" lIns="91425" tIns="45700" rIns="91425" bIns="45700" anchor="t" anchorCtr="0">
            <a:spAutoFit/>
          </a:bodyPr>
          <a:lstStyle/>
          <a:p>
            <a:pPr algn="ctr" defTabSz="914400"/>
            <a:r>
              <a:rPr lang="en-US">
                <a:solidFill>
                  <a:prstClr val="black"/>
                </a:solidFill>
                <a:latin typeface="Century Schoolbook"/>
                <a:ea typeface="Century Schoolbook"/>
                <a:cs typeface="Century Schoolbook"/>
                <a:sym typeface="Century Schoolbook"/>
              </a:rPr>
              <a:t>NMSH leases with approx. 35 private landlords</a:t>
            </a:r>
            <a:endParaRPr>
              <a:solidFill>
                <a:prstClr val="black"/>
              </a:solidFill>
              <a:latin typeface="Century Schoolbook"/>
            </a:endParaRPr>
          </a:p>
        </p:txBody>
      </p:sp>
    </p:spTree>
    <p:extLst>
      <p:ext uri="{BB962C8B-B14F-4D97-AF65-F5344CB8AC3E}">
        <p14:creationId xmlns:p14="http://schemas.microsoft.com/office/powerpoint/2010/main" val="19378769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sz="quarter" idx="1"/>
          </p:nvPr>
        </p:nvSpPr>
        <p:spPr/>
        <p:txBody>
          <a:bodyPr/>
          <a:lstStyle/>
          <a:p>
            <a:r>
              <a:rPr lang="en-US" dirty="0"/>
              <a:t>Becca Binder, Executive Director</a:t>
            </a:r>
          </a:p>
          <a:p>
            <a:pPr marL="365760" lvl="1" indent="0">
              <a:buNone/>
            </a:pPr>
            <a:r>
              <a:rPr lang="en-US" dirty="0">
                <a:solidFill>
                  <a:schemeClr val="tx2"/>
                </a:solidFill>
                <a:hlinkClick r:id="rId2">
                  <a:extLst>
                    <a:ext uri="{A12FA001-AC4F-418D-AE19-62706E023703}">
                      <ahyp:hlinkClr xmlns:ahyp="http://schemas.microsoft.com/office/drawing/2018/hyperlinkcolor" val="tx"/>
                    </a:ext>
                  </a:extLst>
                </a:hlinkClick>
              </a:rPr>
              <a:t>becca@nmshousing.org</a:t>
            </a:r>
            <a:r>
              <a:rPr lang="en-US" dirty="0"/>
              <a:t>	</a:t>
            </a:r>
          </a:p>
          <a:p>
            <a:pPr marL="365760" lvl="1" indent="0">
              <a:buNone/>
            </a:pPr>
            <a:r>
              <a:rPr lang="en-US" dirty="0"/>
              <a:t>231-929-1309</a:t>
            </a:r>
          </a:p>
          <a:p>
            <a:pPr marL="365760" lvl="1" indent="0">
              <a:buNone/>
            </a:pPr>
            <a:r>
              <a:rPr lang="en-US" dirty="0"/>
              <a:t>nmshousing.org </a:t>
            </a:r>
          </a:p>
          <a:p>
            <a:pPr lvl="1"/>
            <a:endParaRPr lang="en-US" dirty="0"/>
          </a:p>
          <a:p>
            <a:pPr marL="365760" lvl="1" indent="0" algn="ctr">
              <a:buNone/>
            </a:pPr>
            <a:r>
              <a:rPr lang="en-US" dirty="0"/>
              <a:t>Thank you to our partners!</a:t>
            </a:r>
          </a:p>
          <a:p>
            <a:pPr lvl="1">
              <a:buNone/>
            </a:pPr>
            <a:endParaRPr lang="en-US" b="1" dirty="0"/>
          </a:p>
          <a:p>
            <a:pPr lvl="1">
              <a:buNone/>
            </a:pPr>
            <a:endParaRPr lang="en-US" b="1" dirty="0"/>
          </a:p>
          <a:p>
            <a:pPr lvl="1">
              <a:buNone/>
            </a:pPr>
            <a:endParaRPr lang="en-US" b="1" dirty="0"/>
          </a:p>
        </p:txBody>
      </p:sp>
      <p:pic>
        <p:nvPicPr>
          <p:cNvPr id="4098" name="Picture 2" descr="C:\Users\Housing\Desktop\NMSH_logo_tagline.png"/>
          <p:cNvPicPr>
            <a:picLocks noChangeAspect="1" noChangeArrowheads="1"/>
          </p:cNvPicPr>
          <p:nvPr/>
        </p:nvPicPr>
        <p:blipFill>
          <a:blip r:embed="rId3"/>
          <a:srcRect/>
          <a:stretch>
            <a:fillRect/>
          </a:stretch>
        </p:blipFill>
        <p:spPr bwMode="auto">
          <a:xfrm>
            <a:off x="5983458" y="-1066800"/>
            <a:ext cx="3429000" cy="3429000"/>
          </a:xfrm>
          <a:prstGeom prst="rect">
            <a:avLst/>
          </a:prstGeom>
          <a:noFill/>
        </p:spPr>
      </p:pic>
      <p:pic>
        <p:nvPicPr>
          <p:cNvPr id="5" name="Picture 4">
            <a:extLst>
              <a:ext uri="{FF2B5EF4-FFF2-40B4-BE49-F238E27FC236}">
                <a16:creationId xmlns:a16="http://schemas.microsoft.com/office/drawing/2014/main" id="{FAFB73C8-527B-49D8-8E05-0F3BFB77C36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52450" y="4401260"/>
            <a:ext cx="1194549" cy="1895865"/>
          </a:xfrm>
          <a:prstGeom prst="rect">
            <a:avLst/>
          </a:prstGeom>
        </p:spPr>
      </p:pic>
      <p:pic>
        <p:nvPicPr>
          <p:cNvPr id="6" name="Picture 5">
            <a:extLst>
              <a:ext uri="{FF2B5EF4-FFF2-40B4-BE49-F238E27FC236}">
                <a16:creationId xmlns:a16="http://schemas.microsoft.com/office/drawing/2014/main" id="{FBA7C53C-FF5D-4C95-87CF-8B6358D5769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230615" y="4909513"/>
            <a:ext cx="1857375" cy="1857375"/>
          </a:xfrm>
          <a:prstGeom prst="rect">
            <a:avLst/>
          </a:prstGeom>
        </p:spPr>
      </p:pic>
      <p:pic>
        <p:nvPicPr>
          <p:cNvPr id="12" name="Picture 11">
            <a:extLst>
              <a:ext uri="{FF2B5EF4-FFF2-40B4-BE49-F238E27FC236}">
                <a16:creationId xmlns:a16="http://schemas.microsoft.com/office/drawing/2014/main" id="{756AF0E8-B890-41C7-A56E-E9C27B19467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84385" y="4308054"/>
            <a:ext cx="1324856" cy="1899492"/>
          </a:xfrm>
          <a:prstGeom prst="rect">
            <a:avLst/>
          </a:prstGeom>
        </p:spPr>
      </p:pic>
      <p:pic>
        <p:nvPicPr>
          <p:cNvPr id="14" name="Picture 13">
            <a:extLst>
              <a:ext uri="{FF2B5EF4-FFF2-40B4-BE49-F238E27FC236}">
                <a16:creationId xmlns:a16="http://schemas.microsoft.com/office/drawing/2014/main" id="{3E8A7DCF-1AD4-48C9-AE47-46C1E1C29284}"/>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981200" y="4293987"/>
            <a:ext cx="2381582" cy="1171739"/>
          </a:xfrm>
          <a:prstGeom prst="rect">
            <a:avLst/>
          </a:prstGeom>
        </p:spPr>
      </p:pic>
      <p:pic>
        <p:nvPicPr>
          <p:cNvPr id="16" name="Picture 15">
            <a:extLst>
              <a:ext uri="{FF2B5EF4-FFF2-40B4-BE49-F238E27FC236}">
                <a16:creationId xmlns:a16="http://schemas.microsoft.com/office/drawing/2014/main" id="{EE90E2F5-C3E4-4EB4-8224-9C86AA49DB9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354667" y="4420506"/>
            <a:ext cx="1857375" cy="1857375"/>
          </a:xfrm>
          <a:prstGeom prst="rect">
            <a:avLst/>
          </a:prstGeom>
        </p:spPr>
      </p:pic>
    </p:spTree>
    <p:extLst>
      <p:ext uri="{BB962C8B-B14F-4D97-AF65-F5344CB8AC3E}">
        <p14:creationId xmlns:p14="http://schemas.microsoft.com/office/powerpoint/2010/main" val="2606163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noopy dog house - Upper Peninsula Animal Welfare Shelter">
            <a:extLst>
              <a:ext uri="{FF2B5EF4-FFF2-40B4-BE49-F238E27FC236}">
                <a16:creationId xmlns:a16="http://schemas.microsoft.com/office/drawing/2014/main" id="{8E0BDB8E-7D00-4993-9C7A-4FB138D1DC9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84952" y="2199109"/>
            <a:ext cx="2822096" cy="38027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1C213FEF-9B95-45C1-A289-66C2976D3E5B}"/>
              </a:ext>
            </a:extLst>
          </p:cNvPr>
          <p:cNvSpPr>
            <a:spLocks noGrp="1"/>
          </p:cNvSpPr>
          <p:nvPr>
            <p:ph type="ctrTitle"/>
          </p:nvPr>
        </p:nvSpPr>
        <p:spPr>
          <a:xfrm>
            <a:off x="1296344" y="258252"/>
            <a:ext cx="9676455" cy="977622"/>
          </a:xfrm>
        </p:spPr>
        <p:txBody>
          <a:bodyPr>
            <a:noAutofit/>
          </a:bodyPr>
          <a:lstStyle/>
          <a:p>
            <a:pPr algn="ctr"/>
            <a:r>
              <a:rPr lang="en-US" sz="7200" dirty="0"/>
              <a:t>The Housing Crisis</a:t>
            </a:r>
          </a:p>
        </p:txBody>
      </p:sp>
      <p:sp>
        <p:nvSpPr>
          <p:cNvPr id="2" name="Subtitle 1">
            <a:extLst>
              <a:ext uri="{FF2B5EF4-FFF2-40B4-BE49-F238E27FC236}">
                <a16:creationId xmlns:a16="http://schemas.microsoft.com/office/drawing/2014/main" id="{2D961AA0-EE5B-42EE-9DC8-49672D7CC773}"/>
              </a:ext>
            </a:extLst>
          </p:cNvPr>
          <p:cNvSpPr>
            <a:spLocks noGrp="1"/>
          </p:cNvSpPr>
          <p:nvPr>
            <p:ph type="subTitle" idx="1"/>
          </p:nvPr>
        </p:nvSpPr>
        <p:spPr>
          <a:xfrm>
            <a:off x="1813929" y="1231078"/>
            <a:ext cx="8637072" cy="977621"/>
          </a:xfrm>
        </p:spPr>
        <p:txBody>
          <a:bodyPr/>
          <a:lstStyle/>
          <a:p>
            <a:pPr algn="ctr"/>
            <a:r>
              <a:rPr lang="en-US" sz="2800" dirty="0"/>
              <a:t>David Klee MD, FAAFP</a:t>
            </a:r>
          </a:p>
          <a:p>
            <a:pPr algn="ctr"/>
            <a:endParaRPr lang="en-US" dirty="0"/>
          </a:p>
        </p:txBody>
      </p:sp>
    </p:spTree>
    <p:extLst>
      <p:ext uri="{BB962C8B-B14F-4D97-AF65-F5344CB8AC3E}">
        <p14:creationId xmlns:p14="http://schemas.microsoft.com/office/powerpoint/2010/main" val="35058060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9451" y="525939"/>
            <a:ext cx="7981406" cy="4770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5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2743200" marR="0" lvl="6" indent="0" algn="l" defTabSz="4572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a:ln>
                  <a:noFill/>
                </a:ln>
                <a:solidFill>
                  <a:prstClr val="white"/>
                </a:solidFill>
                <a:effectLst/>
                <a:uLnTx/>
                <a:uFillTx/>
                <a:latin typeface="Century Gothic" panose="020B0502020202020204"/>
                <a:ea typeface="+mn-ea"/>
                <a:cs typeface="+mn-cs"/>
              </a:rPr>
              <a:t>				</a:t>
            </a:r>
            <a:r>
              <a:rPr kumimoji="0" lang="en-US" sz="1250" b="1" i="0" u="none" strike="noStrike" kern="1200" cap="none" spc="0" normalizeH="0" baseline="0" noProof="0" dirty="0">
                <a:ln>
                  <a:noFill/>
                </a:ln>
                <a:solidFill>
                  <a:prstClr val="white"/>
                </a:solidFill>
                <a:effectLst/>
                <a:uLnTx/>
                <a:uFillTx/>
                <a:latin typeface="Century Gothic" panose="020B0502020202020204"/>
                <a:ea typeface="+mn-ea"/>
                <a:cs typeface="+mn-cs"/>
              </a:rPr>
              <a:t>		</a:t>
            </a:r>
            <a:endParaRPr kumimoji="0" lang="en-US" sz="1200" b="1"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4" name="Picture 3">
            <a:extLst>
              <a:ext uri="{FF2B5EF4-FFF2-40B4-BE49-F238E27FC236}">
                <a16:creationId xmlns:a16="http://schemas.microsoft.com/office/drawing/2014/main" id="{936EE7D9-0AD7-4704-A769-E497E3B176F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61440" y="1833880"/>
            <a:ext cx="3393440" cy="3393440"/>
          </a:xfrm>
          <a:prstGeom prst="rect">
            <a:avLst/>
          </a:prstGeom>
        </p:spPr>
      </p:pic>
      <p:sp>
        <p:nvSpPr>
          <p:cNvPr id="6" name="Rectangle 5">
            <a:extLst>
              <a:ext uri="{FF2B5EF4-FFF2-40B4-BE49-F238E27FC236}">
                <a16:creationId xmlns:a16="http://schemas.microsoft.com/office/drawing/2014/main" id="{D75B8A3E-C9A3-40F9-9D8E-D67B5B020846}"/>
              </a:ext>
            </a:extLst>
          </p:cNvPr>
          <p:cNvSpPr/>
          <p:nvPr/>
        </p:nvSpPr>
        <p:spPr>
          <a:xfrm>
            <a:off x="5151120" y="2245360"/>
            <a:ext cx="6410960" cy="1815882"/>
          </a:xfrm>
          <a:prstGeom prst="rect">
            <a:avLst/>
          </a:prstGeom>
        </p:spPr>
        <p:txBody>
          <a:bodyPr wrap="square">
            <a:spAutoFit/>
          </a:bodyPr>
          <a:lstStyle/>
          <a:p>
            <a:r>
              <a:rPr lang="en-US" sz="2800" b="1" dirty="0">
                <a:solidFill>
                  <a:schemeClr val="bg1"/>
                </a:solidFill>
              </a:rPr>
              <a:t>Yarrow Brown</a:t>
            </a:r>
          </a:p>
          <a:p>
            <a:endParaRPr lang="en-US" sz="2800" b="1" dirty="0">
              <a:solidFill>
                <a:schemeClr val="bg1"/>
              </a:solidFill>
            </a:endParaRPr>
          </a:p>
          <a:p>
            <a:r>
              <a:rPr lang="en-US" sz="2800" dirty="0">
                <a:solidFill>
                  <a:schemeClr val="bg1"/>
                </a:solidFill>
              </a:rPr>
              <a:t>Executive Director</a:t>
            </a:r>
          </a:p>
          <a:p>
            <a:r>
              <a:rPr lang="en-US" sz="2800" dirty="0">
                <a:solidFill>
                  <a:schemeClr val="bg1"/>
                </a:solidFill>
              </a:rPr>
              <a:t>Housing North</a:t>
            </a:r>
          </a:p>
        </p:txBody>
      </p:sp>
    </p:spTree>
    <p:extLst>
      <p:ext uri="{BB962C8B-B14F-4D97-AF65-F5344CB8AC3E}">
        <p14:creationId xmlns:p14="http://schemas.microsoft.com/office/powerpoint/2010/main" val="35512718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0B6C77A-66D2-4B7C-A457-EB1124CD152F}"/>
              </a:ext>
            </a:extLst>
          </p:cNvPr>
          <p:cNvGrpSpPr/>
          <p:nvPr/>
        </p:nvGrpSpPr>
        <p:grpSpPr>
          <a:xfrm>
            <a:off x="7628976" y="327362"/>
            <a:ext cx="4387524" cy="3747051"/>
            <a:chOff x="385562" y="2983941"/>
            <a:chExt cx="4387524" cy="3747051"/>
          </a:xfrm>
        </p:grpSpPr>
        <p:sp>
          <p:nvSpPr>
            <p:cNvPr id="2" name="Text Box 3"/>
            <p:cNvSpPr txBox="1">
              <a:spLocks noChangeArrowheads="1"/>
            </p:cNvSpPr>
            <p:nvPr/>
          </p:nvSpPr>
          <p:spPr bwMode="auto">
            <a:xfrm>
              <a:off x="385562" y="2983941"/>
              <a:ext cx="4387524" cy="1284838"/>
            </a:xfrm>
            <a:prstGeom prst="rect">
              <a:avLst/>
            </a:prstGeom>
            <a:solidFill>
              <a:srgbClr val="4C3364">
                <a:alpha val="80000"/>
              </a:srgbClr>
            </a:solidFill>
            <a:ln>
              <a:noFill/>
            </a:ln>
            <a:effec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white"/>
                  </a:solidFill>
                  <a:effectLst/>
                  <a:uLnTx/>
                  <a:uFillTx/>
                  <a:latin typeface="Myriad Pro" panose="020B0503030403020204" pitchFamily="34" charset="0"/>
                  <a:ea typeface="+mn-ea"/>
                  <a:cs typeface="Arial" pitchFamily="34" charset="0"/>
                </a:rPr>
                <a:t>AWARENESS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white"/>
                  </a:solidFill>
                  <a:effectLst/>
                  <a:uLnTx/>
                  <a:uFillTx/>
                  <a:latin typeface="Myriad Pro" panose="020B0503030403020204" pitchFamily="34" charset="0"/>
                  <a:ea typeface="+mn-ea"/>
                  <a:cs typeface="Arial" pitchFamily="34" charset="0"/>
                </a:rPr>
                <a:t>Outreach, messaging, &amp; communications tools to communities, developers, &amp; other partners.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050" b="1" i="0" u="none" strike="noStrike" kern="1200" cap="none" spc="0" normalizeH="0" baseline="0" noProof="0" dirty="0">
                <a:ln>
                  <a:noFill/>
                </a:ln>
                <a:solidFill>
                  <a:srgbClr val="000000"/>
                </a:solidFill>
                <a:effectLst/>
                <a:uLnTx/>
                <a:uFillTx/>
                <a:latin typeface="Nexa Light" pitchFamily="50" charset="0"/>
                <a:ea typeface="+mn-ea"/>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050" b="1" i="0" u="none" strike="noStrike" kern="1200" cap="none" spc="0" normalizeH="0" baseline="0" noProof="0" dirty="0">
                <a:ln>
                  <a:noFill/>
                </a:ln>
                <a:solidFill>
                  <a:srgbClr val="000000"/>
                </a:solidFill>
                <a:effectLst/>
                <a:uLnTx/>
                <a:uFillTx/>
                <a:latin typeface="Nexa Light" pitchFamily="50" charset="0"/>
                <a:ea typeface="+mn-ea"/>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1" name="Rectangle 10"/>
            <p:cNvSpPr/>
            <p:nvPr/>
          </p:nvSpPr>
          <p:spPr>
            <a:xfrm>
              <a:off x="385562" y="5653774"/>
              <a:ext cx="4387524" cy="1077218"/>
            </a:xfrm>
            <a:prstGeom prst="rect">
              <a:avLst/>
            </a:prstGeom>
            <a:solidFill>
              <a:srgbClr val="527B2E">
                <a:alpha val="80000"/>
              </a:srgb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white"/>
                  </a:solidFill>
                  <a:effectLst/>
                  <a:uLnTx/>
                  <a:uFillTx/>
                  <a:latin typeface="Myriad Pro" panose="020B0503030403020204" pitchFamily="34" charset="0"/>
                  <a:ea typeface="+mn-ea"/>
                  <a:cs typeface="Arial" pitchFamily="34" charset="0"/>
                </a:rPr>
                <a:t>CAPACITY &amp; RESOURCES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white"/>
                  </a:solidFill>
                  <a:effectLst/>
                  <a:uLnTx/>
                  <a:uFillTx/>
                  <a:latin typeface="Myriad Pro" panose="020B0503030403020204" pitchFamily="34" charset="0"/>
                  <a:ea typeface="+mn-ea"/>
                  <a:cs typeface="Arial" pitchFamily="34" charset="0"/>
                </a:rPr>
                <a:t>Work with partners to develop new tools &amp; funding options for housing. </a:t>
              </a:r>
              <a:endParaRPr kumimoji="0" lang="en-US" altLang="en-US" sz="1600" b="1" i="0" u="none" strike="noStrike" kern="1200" cap="none" spc="0" normalizeH="0" baseline="0" noProof="0" dirty="0">
                <a:ln>
                  <a:noFill/>
                </a:ln>
                <a:solidFill>
                  <a:prstClr val="white"/>
                </a:solidFill>
                <a:effectLst/>
                <a:uLnTx/>
                <a:uFillTx/>
                <a:latin typeface="Myriad Pro" panose="020B0503030403020204" pitchFamily="34" charset="0"/>
                <a:ea typeface="+mn-ea"/>
                <a:cs typeface="Arial" pitchFamily="34" charset="0"/>
              </a:endParaRPr>
            </a:p>
          </p:txBody>
        </p:sp>
        <p:sp>
          <p:nvSpPr>
            <p:cNvPr id="12" name="Rectangle 11"/>
            <p:cNvSpPr/>
            <p:nvPr/>
          </p:nvSpPr>
          <p:spPr>
            <a:xfrm>
              <a:off x="385562" y="4268779"/>
              <a:ext cx="4387522" cy="1384995"/>
            </a:xfrm>
            <a:prstGeom prst="rect">
              <a:avLst/>
            </a:prstGeom>
            <a:solidFill>
              <a:srgbClr val="434449">
                <a:alpha val="80000"/>
              </a:srgbClr>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prstClr val="white"/>
                  </a:solidFill>
                  <a:effectLst/>
                  <a:uLnTx/>
                  <a:uFillTx/>
                  <a:latin typeface="Myriad Pro" panose="020B0503030403020204" pitchFamily="34" charset="0"/>
                  <a:ea typeface="+mn-ea"/>
                  <a:cs typeface="Arial" pitchFamily="34" charset="0"/>
                </a:rPr>
                <a:t>ADVOCACY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white"/>
                  </a:solidFill>
                  <a:effectLst/>
                  <a:uLnTx/>
                  <a:uFillTx/>
                  <a:latin typeface="Myriad Pro" panose="020B0503030403020204" pitchFamily="34" charset="0"/>
                  <a:ea typeface="+mn-ea"/>
                  <a:cs typeface="Arial" pitchFamily="34" charset="0"/>
                </a:rPr>
                <a:t>Identify and influence policy that impacts development opportunities in rural Michigan</a:t>
              </a:r>
              <a:r>
                <a:rPr kumimoji="0" lang="en-US" altLang="en-US" sz="1800" b="0" i="0" u="none" strike="noStrike" kern="1200" cap="none" spc="0" normalizeH="0" baseline="0" noProof="0" dirty="0">
                  <a:ln>
                    <a:noFill/>
                  </a:ln>
                  <a:solidFill>
                    <a:srgbClr val="353744"/>
                  </a:solidFill>
                  <a:effectLst/>
                  <a:uLnTx/>
                  <a:uFillTx/>
                  <a:latin typeface="Arial Narrow" panose="020B0606020202030204" pitchFamily="34" charset="0"/>
                  <a:ea typeface="+mn-ea"/>
                  <a:cs typeface="Arial" pitchFamily="34" charset="0"/>
                </a:rPr>
                <a:t>.</a:t>
              </a:r>
            </a:p>
          </p:txBody>
        </p:sp>
      </p:grpSp>
      <p:pic>
        <p:nvPicPr>
          <p:cNvPr id="10" name="Picture 9" descr="HNcoverppt.jpg">
            <a:extLst>
              <a:ext uri="{FF2B5EF4-FFF2-40B4-BE49-F238E27FC236}">
                <a16:creationId xmlns:a16="http://schemas.microsoft.com/office/drawing/2014/main" id="{9EE1F0B1-E9AA-45BD-B7A7-D3B35B92071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275322"/>
            <a:ext cx="3976577" cy="4093707"/>
          </a:xfrm>
          <a:prstGeom prst="rect">
            <a:avLst/>
          </a:prstGeom>
        </p:spPr>
      </p:pic>
      <p:pic>
        <p:nvPicPr>
          <p:cNvPr id="4" name="Picture 4" descr="Image result for frey foundation"/>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65544" y="5995666"/>
            <a:ext cx="2267692" cy="64902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result for rotary charities of traverse city"/>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731546" y="6041720"/>
            <a:ext cx="2013887" cy="6521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Image result for networks northwest"/>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717027" y="6122157"/>
            <a:ext cx="2359619" cy="49129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9AA17A1E-1C2E-4F90-AA87-F888EA62E855}"/>
              </a:ext>
            </a:extLst>
          </p:cNvPr>
          <p:cNvSpPr txBox="1"/>
          <p:nvPr/>
        </p:nvSpPr>
        <p:spPr>
          <a:xfrm>
            <a:off x="4350998" y="5488512"/>
            <a:ext cx="3490003" cy="40903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7030A0"/>
                </a:solidFill>
                <a:effectLst/>
                <a:uLnTx/>
                <a:uFillTx/>
                <a:latin typeface="Nexa Bold" panose="02000000000000000000" pitchFamily="50" charset="0"/>
                <a:ea typeface="+mn-ea"/>
                <a:cs typeface="+mn-cs"/>
              </a:rPr>
              <a:t>Founding Partners</a:t>
            </a:r>
            <a:endParaRPr kumimoji="0" lang="en-US" sz="24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pic>
        <p:nvPicPr>
          <p:cNvPr id="9" name="Picture 8" descr="HNareamap.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37764" y="2690296"/>
            <a:ext cx="4715888" cy="2826441"/>
          </a:xfrm>
          <a:prstGeom prst="rect">
            <a:avLst/>
          </a:prstGeom>
        </p:spPr>
      </p:pic>
    </p:spTree>
    <p:extLst>
      <p:ext uri="{BB962C8B-B14F-4D97-AF65-F5344CB8AC3E}">
        <p14:creationId xmlns:p14="http://schemas.microsoft.com/office/powerpoint/2010/main" val="32568656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waterfall chart&#10;&#10;Description automatically generated">
            <a:extLst>
              <a:ext uri="{FF2B5EF4-FFF2-40B4-BE49-F238E27FC236}">
                <a16:creationId xmlns:a16="http://schemas.microsoft.com/office/drawing/2014/main" id="{8B0EAFF3-9F09-432A-B279-6E50350F41A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909" y="314960"/>
            <a:ext cx="8449896" cy="6156960"/>
          </a:xfrm>
          <a:prstGeom prst="rect">
            <a:avLst/>
          </a:prstGeom>
        </p:spPr>
      </p:pic>
      <p:sp>
        <p:nvSpPr>
          <p:cNvPr id="6" name="TextBox 5">
            <a:extLst>
              <a:ext uri="{FF2B5EF4-FFF2-40B4-BE49-F238E27FC236}">
                <a16:creationId xmlns:a16="http://schemas.microsoft.com/office/drawing/2014/main" id="{D9410ED2-C05A-48B1-B580-AB5D36ADDDB6}"/>
              </a:ext>
            </a:extLst>
          </p:cNvPr>
          <p:cNvSpPr txBox="1"/>
          <p:nvPr/>
        </p:nvSpPr>
        <p:spPr>
          <a:xfrm>
            <a:off x="8575741" y="454871"/>
            <a:ext cx="3562350"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The 2020 Northwest Michigan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Target Market Analysis studied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demand for housing through 2025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In the 10 counties in NW Michigan. The study showed the potential for demand from current residents moving within the community as well as those who would move here from outside the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The study found that the market could support 15,000 additional units through 2025.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10,880 in rental units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4660 in homeownership units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Myriad Pro" panose="020B0503030403020204" pitchFamily="34" charset="0"/>
                <a:ea typeface="+mn-ea"/>
                <a:cs typeface="+mn-cs"/>
              </a:rPr>
              <a:t>These could be newly constructed homes or apartments or the repair or conversion of existing homes or buildings. </a:t>
            </a:r>
          </a:p>
        </p:txBody>
      </p:sp>
    </p:spTree>
    <p:extLst>
      <p:ext uri="{BB962C8B-B14F-4D97-AF65-F5344CB8AC3E}">
        <p14:creationId xmlns:p14="http://schemas.microsoft.com/office/powerpoint/2010/main" val="32025787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8ECC57-0B3A-48FD-8EF0-88B4664F0A13}"/>
              </a:ext>
            </a:extLst>
          </p:cNvPr>
          <p:cNvSpPr/>
          <p:nvPr/>
        </p:nvSpPr>
        <p:spPr>
          <a:xfrm>
            <a:off x="7627257" y="155643"/>
            <a:ext cx="4564744" cy="67023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F72B4D6-05BB-4AE0-9C13-6718CC8707D2}"/>
              </a:ext>
            </a:extLst>
          </p:cNvPr>
          <p:cNvSpPr txBox="1"/>
          <p:nvPr/>
        </p:nvSpPr>
        <p:spPr>
          <a:xfrm>
            <a:off x="7953829" y="557154"/>
            <a:ext cx="3993979" cy="45858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38C3C">
                    <a:lumMod val="60000"/>
                    <a:lumOff val="40000"/>
                  </a:srgbClr>
                </a:solidFill>
                <a:effectLst/>
                <a:uLnTx/>
                <a:uFillTx/>
                <a:latin typeface="Calibri" panose="020F0502020204030204"/>
                <a:ea typeface="+mn-ea"/>
                <a:cs typeface="+mn-cs"/>
              </a:rPr>
              <a:t>SOLUTIONS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Grants, low interest loans, financial partnerships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Land donations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Tax incentives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Zoning changes for more diverse housing options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Build public support and understanding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Legislative or policy change to create more tools and revenue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418ECC57-0B3A-48FD-8EF0-88B4664F0A13}"/>
              </a:ext>
            </a:extLst>
          </p:cNvPr>
          <p:cNvSpPr/>
          <p:nvPr/>
        </p:nvSpPr>
        <p:spPr>
          <a:xfrm>
            <a:off x="2860858" y="155643"/>
            <a:ext cx="4628514" cy="670235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EF72B4D6-05BB-4AE0-9C13-6718CC8707D2}"/>
              </a:ext>
            </a:extLst>
          </p:cNvPr>
          <p:cNvSpPr txBox="1"/>
          <p:nvPr/>
        </p:nvSpPr>
        <p:spPr>
          <a:xfrm>
            <a:off x="3201017" y="613721"/>
            <a:ext cx="3601476"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A293AF"/>
                </a:solidFill>
                <a:effectLst/>
                <a:uLnTx/>
                <a:uFillTx/>
                <a:latin typeface="Calibri" panose="020F0502020204030204"/>
                <a:ea typeface="+mn-ea"/>
                <a:cs typeface="+mn-cs"/>
              </a:rPr>
              <a:t>BARRIERS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Construction costs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Infrastructure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Labor shortage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Taxes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Zoning that restricts the type or amount of homes that can be built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Public opposition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Grant requirements designed for urban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EF72B4D6-05BB-4AE0-9C13-6718CC8707D2}"/>
              </a:ext>
            </a:extLst>
          </p:cNvPr>
          <p:cNvSpPr txBox="1"/>
          <p:nvPr/>
        </p:nvSpPr>
        <p:spPr>
          <a:xfrm>
            <a:off x="182046" y="927267"/>
            <a:ext cx="2147497" cy="49552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38C3C">
                    <a:lumMod val="60000"/>
                    <a:lumOff val="40000"/>
                  </a:srgbClr>
                </a:solidFill>
                <a:effectLst/>
                <a:uLnTx/>
                <a:uFillTx/>
                <a:latin typeface="Calibri" panose="020F0502020204030204"/>
                <a:ea typeface="+mn-ea"/>
                <a:cs typeface="+mn-cs"/>
              </a:rPr>
              <a:t>We know we need more housing. Why not just build it?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Grants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Land donations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Tax incentives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Zoning changes for more diverse housing options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rPr>
              <a:t>Public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33778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2197D-8024-4E86-B78B-96AA91744B8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E8B77C22-9593-4304-BCA9-25355E8B8C79}"/>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A28B50DF-78DE-4337-B23A-8536CD81B9E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rPr>
              <a:t>Housing North 2021</a:t>
            </a:r>
          </a:p>
        </p:txBody>
      </p:sp>
      <p:sp>
        <p:nvSpPr>
          <p:cNvPr id="5" name="Slide Number Placeholder 4">
            <a:extLst>
              <a:ext uri="{FF2B5EF4-FFF2-40B4-BE49-F238E27FC236}">
                <a16:creationId xmlns:a16="http://schemas.microsoft.com/office/drawing/2014/main" id="{DFED04C3-3063-4D13-9BEA-0A7E563D0CB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51C8D2-D7CB-4527-9110-A7992170F953}"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descr="Website&#10;&#10;Description automatically generated with medium confidence">
            <a:extLst>
              <a:ext uri="{FF2B5EF4-FFF2-40B4-BE49-F238E27FC236}">
                <a16:creationId xmlns:a16="http://schemas.microsoft.com/office/drawing/2014/main" id="{C04EB375-C080-423C-A43B-DD62B06BA88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678609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FB9B319-44E2-49E7-8D86-B4C5AE86FABD}"/>
              </a:ext>
            </a:extLst>
          </p:cNvPr>
          <p:cNvSpPr>
            <a:spLocks noGrp="1"/>
          </p:cNvSpPr>
          <p:nvPr>
            <p:ph type="title"/>
          </p:nvPr>
        </p:nvSpPr>
        <p:spPr>
          <a:xfrm>
            <a:off x="645858" y="2407921"/>
            <a:ext cx="3494341" cy="3793488"/>
          </a:xfrm>
          <a:noFill/>
        </p:spPr>
        <p:txBody>
          <a:bodyPr vert="horz" lIns="91440" tIns="45720" rIns="91440" bIns="45720" rtlCol="0" anchor="b">
            <a:normAutofit fontScale="90000"/>
          </a:bodyPr>
          <a:lstStyle/>
          <a:p>
            <a:pPr>
              <a:lnSpc>
                <a:spcPct val="90000"/>
              </a:lnSpc>
            </a:pPr>
            <a:r>
              <a:rPr lang="en-US" sz="4300" dirty="0">
                <a:solidFill>
                  <a:schemeClr val="tx1"/>
                </a:solidFill>
              </a:rPr>
              <a:t>What is affordable?</a:t>
            </a:r>
            <a:br>
              <a:rPr lang="en-US" sz="4300" dirty="0">
                <a:solidFill>
                  <a:schemeClr val="tx1"/>
                </a:solidFill>
              </a:rPr>
            </a:br>
            <a:br>
              <a:rPr lang="en-US" sz="4300" dirty="0">
                <a:solidFill>
                  <a:schemeClr val="tx1"/>
                </a:solidFill>
              </a:rPr>
            </a:br>
            <a:r>
              <a:rPr lang="en-US" sz="4300" dirty="0">
                <a:solidFill>
                  <a:schemeClr val="tx1"/>
                </a:solidFill>
              </a:rPr>
              <a:t>And at what income level?</a:t>
            </a:r>
            <a:br>
              <a:rPr lang="en-US" sz="4300" dirty="0">
                <a:solidFill>
                  <a:schemeClr val="tx1"/>
                </a:solidFill>
              </a:rPr>
            </a:br>
            <a:br>
              <a:rPr lang="en-US" sz="4300" dirty="0">
                <a:solidFill>
                  <a:schemeClr val="tx1"/>
                </a:solidFill>
              </a:rPr>
            </a:br>
            <a:r>
              <a:rPr lang="en-US" sz="4300" i="1" dirty="0">
                <a:solidFill>
                  <a:srgbClr val="FF0000"/>
                </a:solidFill>
              </a:rPr>
              <a:t>30% of your income spent on housing is considered affordable</a:t>
            </a:r>
          </a:p>
        </p:txBody>
      </p:sp>
      <p:pic>
        <p:nvPicPr>
          <p:cNvPr id="4" name="Picture 3" descr="Table&#10;&#10;Description automatically generated">
            <a:extLst>
              <a:ext uri="{FF2B5EF4-FFF2-40B4-BE49-F238E27FC236}">
                <a16:creationId xmlns:a16="http://schemas.microsoft.com/office/drawing/2014/main" id="{78CCF8C5-3760-4B89-95BD-91CD377780B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
          <a:stretch/>
        </p:blipFill>
        <p:spPr>
          <a:xfrm>
            <a:off x="4909148" y="333632"/>
            <a:ext cx="6978052" cy="6171652"/>
          </a:xfrm>
          <a:prstGeom prst="rect">
            <a:avLst/>
          </a:prstGeom>
          <a:noFill/>
          <a:effectLst/>
        </p:spPr>
      </p:pic>
      <p:sp>
        <p:nvSpPr>
          <p:cNvPr id="2" name="Footer Placeholder 1">
            <a:extLst>
              <a:ext uri="{FF2B5EF4-FFF2-40B4-BE49-F238E27FC236}">
                <a16:creationId xmlns:a16="http://schemas.microsoft.com/office/drawing/2014/main" id="{77A379AA-C59B-46D2-B942-ED16992379BD}"/>
              </a:ext>
            </a:extLst>
          </p:cNvPr>
          <p:cNvSpPr>
            <a:spLocks noGrp="1"/>
          </p:cNvSpPr>
          <p:nvPr>
            <p:ph type="ftr" sz="quarter" idx="11"/>
          </p:nvPr>
        </p:nvSpPr>
        <p:spPr>
          <a:xfrm>
            <a:off x="645858" y="6356350"/>
            <a:ext cx="3627692" cy="365125"/>
          </a:xfrm>
          <a:noFill/>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898989"/>
                </a:solidFill>
                <a:effectLst/>
                <a:uLnTx/>
                <a:uFillTx/>
                <a:latin typeface="Calibri" panose="020F0502020204030204"/>
                <a:ea typeface="+mn-ea"/>
                <a:cs typeface="+mn-cs"/>
              </a:rPr>
              <a:t>Housing North 2020</a:t>
            </a:r>
          </a:p>
        </p:txBody>
      </p:sp>
      <p:sp>
        <p:nvSpPr>
          <p:cNvPr id="3" name="Slide Number Placeholder 2">
            <a:extLst>
              <a:ext uri="{FF2B5EF4-FFF2-40B4-BE49-F238E27FC236}">
                <a16:creationId xmlns:a16="http://schemas.microsoft.com/office/drawing/2014/main" id="{B8D54438-1416-49D6-A8A7-0284E5082C18}"/>
              </a:ext>
            </a:extLst>
          </p:cNvPr>
          <p:cNvSpPr>
            <a:spLocks noGrp="1"/>
          </p:cNvSpPr>
          <p:nvPr>
            <p:ph type="sldNum" sz="quarter" idx="12"/>
          </p:nvPr>
        </p:nvSpPr>
        <p:spPr>
          <a:xfrm>
            <a:off x="10849470" y="6356350"/>
            <a:ext cx="689322" cy="365125"/>
          </a:xfrm>
          <a:noFill/>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CC51C8D2-D7CB-4527-9110-A7992170F953}" type="slidenum">
              <a:rPr kumimoji="0" lang="en-US" sz="1200" b="0" i="0" u="none" strike="noStrike" kern="1200" cap="none" spc="0" normalizeH="0" baseline="0" noProof="0">
                <a:ln>
                  <a:noFill/>
                </a:ln>
                <a:solidFill>
                  <a:srgbClr val="595959"/>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65</a:t>
            </a:fld>
            <a:endParaRPr kumimoji="0" lang="en-US" sz="1200" b="0" i="0" u="none" strike="noStrike" kern="1200" cap="none" spc="0" normalizeH="0" baseline="0" noProof="0">
              <a:ln>
                <a:noFill/>
              </a:ln>
              <a:solidFill>
                <a:srgbClr val="59595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2968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1AFED-CFAE-4252-B9E8-E7C04912BBD7}"/>
              </a:ext>
            </a:extLst>
          </p:cNvPr>
          <p:cNvSpPr>
            <a:spLocks noGrp="1"/>
          </p:cNvSpPr>
          <p:nvPr>
            <p:ph type="title"/>
          </p:nvPr>
        </p:nvSpPr>
        <p:spPr/>
        <p:txBody>
          <a:bodyPr/>
          <a:lstStyle/>
          <a:p>
            <a:r>
              <a:rPr lang="en-US" dirty="0"/>
              <a:t>Communications/Advocacy</a:t>
            </a:r>
            <a:br>
              <a:rPr lang="en-US" dirty="0"/>
            </a:br>
            <a:r>
              <a:rPr lang="en-US" dirty="0"/>
              <a:t> </a:t>
            </a:r>
            <a:br>
              <a:rPr lang="en-US" dirty="0"/>
            </a:br>
            <a:r>
              <a:rPr lang="en-US" sz="3600" dirty="0"/>
              <a:t>Creating Housing Ready Communities </a:t>
            </a:r>
            <a:br>
              <a:rPr lang="en-US" sz="3600" dirty="0"/>
            </a:br>
            <a:br>
              <a:rPr lang="en-US" sz="3600" dirty="0"/>
            </a:br>
            <a:r>
              <a:rPr lang="en-US" sz="3600" dirty="0"/>
              <a:t>Advocating for zoning changes</a:t>
            </a:r>
            <a:br>
              <a:rPr lang="en-US" sz="3600" dirty="0"/>
            </a:br>
            <a:br>
              <a:rPr lang="en-US" sz="3600" dirty="0"/>
            </a:br>
            <a:r>
              <a:rPr lang="en-US" sz="3600" dirty="0"/>
              <a:t>Helping remove barriers to housing </a:t>
            </a:r>
            <a:r>
              <a:rPr lang="en-US" dirty="0"/>
              <a:t>		</a:t>
            </a:r>
          </a:p>
        </p:txBody>
      </p:sp>
      <p:sp>
        <p:nvSpPr>
          <p:cNvPr id="4" name="Footer Placeholder 3">
            <a:extLst>
              <a:ext uri="{FF2B5EF4-FFF2-40B4-BE49-F238E27FC236}">
                <a16:creationId xmlns:a16="http://schemas.microsoft.com/office/drawing/2014/main" id="{92EE9BB8-B015-4C92-A4C9-28D0C2E6FC8D}"/>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B7C997"/>
                </a:solidFill>
                <a:effectLst/>
                <a:uLnTx/>
                <a:uFillTx/>
                <a:latin typeface="Calibri" panose="020F0502020204030204"/>
                <a:ea typeface="+mn-ea"/>
                <a:cs typeface="+mn-cs"/>
              </a:rPr>
              <a:t>Housing North 2021</a:t>
            </a:r>
          </a:p>
        </p:txBody>
      </p:sp>
      <p:sp>
        <p:nvSpPr>
          <p:cNvPr id="5" name="Slide Number Placeholder 4">
            <a:extLst>
              <a:ext uri="{FF2B5EF4-FFF2-40B4-BE49-F238E27FC236}">
                <a16:creationId xmlns:a16="http://schemas.microsoft.com/office/drawing/2014/main" id="{B3080CC8-130C-4000-8FE1-6F09D8C6136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51C8D2-D7CB-4527-9110-A7992170F953}" type="slidenum">
              <a:rPr kumimoji="0" lang="en-US" sz="1000" b="0" i="0" u="none" strike="noStrike" kern="1200" cap="none" spc="0" normalizeH="0" baseline="0" noProof="0" smtClean="0">
                <a:ln>
                  <a:noFill/>
                </a:ln>
                <a:solidFill>
                  <a:srgbClr val="B7C997"/>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000" b="0" i="0" u="none" strike="noStrike" kern="1200" cap="none" spc="0" normalizeH="0" baseline="0" noProof="0">
              <a:ln>
                <a:noFill/>
              </a:ln>
              <a:solidFill>
                <a:srgbClr val="B7C997"/>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35183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D692A-8CE4-49AF-B6F0-88FB7F3879B9}"/>
              </a:ext>
            </a:extLst>
          </p:cNvPr>
          <p:cNvSpPr>
            <a:spLocks noGrp="1"/>
          </p:cNvSpPr>
          <p:nvPr>
            <p:ph type="title"/>
          </p:nvPr>
        </p:nvSpPr>
        <p:spPr>
          <a:xfrm>
            <a:off x="508000" y="609604"/>
            <a:ext cx="10972800" cy="727816"/>
          </a:xfrm>
        </p:spPr>
        <p:txBody>
          <a:bodyPr/>
          <a:lstStyle/>
          <a:p>
            <a:r>
              <a:rPr lang="en-US" sz="4000" dirty="0">
                <a:solidFill>
                  <a:schemeClr val="tx1"/>
                </a:solidFill>
                <a:latin typeface="Nexa Bold" panose="02000000000000000000" pitchFamily="50" charset="0"/>
              </a:rPr>
              <a:t>Housing Ready Communities</a:t>
            </a:r>
            <a:r>
              <a:rPr lang="en-US" sz="4000" dirty="0">
                <a:solidFill>
                  <a:schemeClr val="tx1"/>
                </a:solidFill>
              </a:rPr>
              <a:t>	</a:t>
            </a:r>
          </a:p>
        </p:txBody>
      </p:sp>
      <p:sp>
        <p:nvSpPr>
          <p:cNvPr id="4" name="Title 1">
            <a:extLst>
              <a:ext uri="{FF2B5EF4-FFF2-40B4-BE49-F238E27FC236}">
                <a16:creationId xmlns:a16="http://schemas.microsoft.com/office/drawing/2014/main" id="{70A8BEFC-BE0A-4FA2-98DB-1C0076BF9A95}"/>
              </a:ext>
            </a:extLst>
          </p:cNvPr>
          <p:cNvSpPr txBox="1">
            <a:spLocks/>
          </p:cNvSpPr>
          <p:nvPr/>
        </p:nvSpPr>
        <p:spPr>
          <a:xfrm>
            <a:off x="391852" y="2519110"/>
            <a:ext cx="4855097" cy="2387600"/>
          </a:xfrm>
          <a:prstGeom prst="rect">
            <a:avLst/>
          </a:prstGeom>
        </p:spPr>
        <p:txBody>
          <a:bodyPr/>
          <a:lstStyle>
            <a:lvl1pPr algn="ctr" defTabSz="457200" rtl="0" eaLnBrk="1" latinLnBrk="0" hangingPunct="1">
              <a:spcBef>
                <a:spcPct val="0"/>
              </a:spcBef>
              <a:buNone/>
              <a:defRPr sz="2800" kern="1200">
                <a:solidFill>
                  <a:srgbClr val="4C3364"/>
                </a:solidFill>
                <a:latin typeface="Nexa Bold"/>
                <a:ea typeface="+mj-ea"/>
                <a:cs typeface="Nexa Bold"/>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4C3364"/>
                </a:solidFill>
                <a:effectLst/>
                <a:uLnTx/>
                <a:uFillTx/>
                <a:latin typeface="Nexa Bold"/>
                <a:ea typeface="+mj-ea"/>
              </a:rPr>
              <a:t>Encourage housing ready checklist to be filled out in each community</a:t>
            </a:r>
            <a:br>
              <a:rPr kumimoji="0" lang="en-US" sz="2400" b="0" i="0" u="none" strike="noStrike" kern="1200" cap="none" spc="0" normalizeH="0" baseline="0" noProof="0" dirty="0">
                <a:ln>
                  <a:noFill/>
                </a:ln>
                <a:solidFill>
                  <a:srgbClr val="4C3364"/>
                </a:solidFill>
                <a:effectLst/>
                <a:uLnTx/>
                <a:uFillTx/>
                <a:latin typeface="Nexa Bold"/>
                <a:ea typeface="+mj-ea"/>
              </a:rPr>
            </a:br>
            <a:br>
              <a:rPr kumimoji="0" lang="en-US" sz="2400" b="0" i="0" u="none" strike="noStrike" kern="1200" cap="none" spc="0" normalizeH="0" baseline="0" noProof="0" dirty="0">
                <a:ln>
                  <a:noFill/>
                </a:ln>
                <a:solidFill>
                  <a:srgbClr val="4C3364"/>
                </a:solidFill>
                <a:effectLst/>
                <a:uLnTx/>
                <a:uFillTx/>
                <a:latin typeface="Nexa Bold"/>
                <a:ea typeface="+mj-ea"/>
              </a:rPr>
            </a:br>
            <a:r>
              <a:rPr kumimoji="0" lang="en-US" sz="2400" b="0" i="0" u="none" strike="noStrike" kern="1200" cap="none" spc="0" normalizeH="0" baseline="0" noProof="0" dirty="0">
                <a:ln>
                  <a:noFill/>
                </a:ln>
                <a:solidFill>
                  <a:srgbClr val="4C3364"/>
                </a:solidFill>
                <a:effectLst/>
                <a:uLnTx/>
                <a:uFillTx/>
                <a:latin typeface="Nexa Bold"/>
                <a:ea typeface="+mj-ea"/>
              </a:rPr>
              <a:t>Develop housing task force for meeting housing goals (at least one per County)</a:t>
            </a:r>
            <a:br>
              <a:rPr kumimoji="0" lang="en-US" sz="2400" b="0" i="0" u="none" strike="noStrike" kern="1200" cap="none" spc="0" normalizeH="0" baseline="0" noProof="0" dirty="0">
                <a:ln>
                  <a:noFill/>
                </a:ln>
                <a:solidFill>
                  <a:srgbClr val="4C3364"/>
                </a:solidFill>
                <a:effectLst/>
                <a:uLnTx/>
                <a:uFillTx/>
                <a:latin typeface="Nexa Bold"/>
                <a:ea typeface="+mj-ea"/>
              </a:rPr>
            </a:br>
            <a:br>
              <a:rPr kumimoji="0" lang="en-US" sz="2400" b="0" i="0" u="none" strike="noStrike" kern="1200" cap="none" spc="0" normalizeH="0" baseline="0" noProof="0" dirty="0">
                <a:ln>
                  <a:noFill/>
                </a:ln>
                <a:solidFill>
                  <a:srgbClr val="4C3364"/>
                </a:solidFill>
                <a:effectLst/>
                <a:uLnTx/>
                <a:uFillTx/>
                <a:latin typeface="Nexa Bold"/>
                <a:ea typeface="+mj-ea"/>
              </a:rPr>
            </a:br>
            <a:r>
              <a:rPr kumimoji="0" lang="en-US" sz="2400" b="0" i="0" u="none" strike="noStrike" kern="1200" cap="none" spc="0" normalizeH="0" baseline="0" noProof="0" dirty="0">
                <a:ln>
                  <a:noFill/>
                </a:ln>
                <a:solidFill>
                  <a:srgbClr val="4C3364"/>
                </a:solidFill>
                <a:effectLst/>
                <a:uLnTx/>
                <a:uFillTx/>
                <a:latin typeface="Nexa Bold"/>
                <a:ea typeface="+mj-ea"/>
              </a:rPr>
              <a:t>Develop a strategy for a Housing Ready Program Coordinator/Director (3 years)</a:t>
            </a:r>
            <a:br>
              <a:rPr kumimoji="0" lang="en-US" sz="3200" b="0" i="0" u="none" strike="noStrike" kern="1200" cap="none" spc="0" normalizeH="0" baseline="0" noProof="0" dirty="0">
                <a:ln>
                  <a:noFill/>
                </a:ln>
                <a:solidFill>
                  <a:srgbClr val="4C3364"/>
                </a:solidFill>
                <a:effectLst/>
                <a:uLnTx/>
                <a:uFillTx/>
                <a:latin typeface="Nexa Bold"/>
                <a:ea typeface="+mj-ea"/>
              </a:rPr>
            </a:br>
            <a:br>
              <a:rPr kumimoji="0" lang="en-US" sz="2800" b="0" i="0" u="none" strike="noStrike" kern="1200" cap="none" spc="0" normalizeH="0" baseline="0" noProof="0" dirty="0">
                <a:ln>
                  <a:noFill/>
                </a:ln>
                <a:solidFill>
                  <a:srgbClr val="4C3364"/>
                </a:solidFill>
                <a:effectLst/>
                <a:uLnTx/>
                <a:uFillTx/>
                <a:latin typeface="Nexa Bold"/>
                <a:ea typeface="+mj-ea"/>
              </a:rPr>
            </a:br>
            <a:r>
              <a:rPr kumimoji="0" lang="en-US" sz="2800" b="0" i="0" u="none" strike="noStrike" kern="1200" cap="none" spc="0" normalizeH="0" baseline="0" noProof="0" dirty="0">
                <a:ln>
                  <a:noFill/>
                </a:ln>
                <a:solidFill>
                  <a:srgbClr val="4C3364"/>
                </a:solidFill>
                <a:effectLst/>
                <a:uLnTx/>
                <a:uFillTx/>
                <a:latin typeface="Nexa Bold"/>
                <a:ea typeface="+mj-ea"/>
              </a:rPr>
              <a:t>	</a:t>
            </a:r>
          </a:p>
        </p:txBody>
      </p:sp>
      <p:pic>
        <p:nvPicPr>
          <p:cNvPr id="5" name="Picture 4" descr="Communications Toolkit 2.pdf - Adobe Acrobat Reader DC">
            <a:extLst>
              <a:ext uri="{FF2B5EF4-FFF2-40B4-BE49-F238E27FC236}">
                <a16:creationId xmlns:a16="http://schemas.microsoft.com/office/drawing/2014/main" id="{BAC23E6B-7B48-49D6-9F42-B40806D2406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501010" y="2612964"/>
            <a:ext cx="3100798" cy="4000226"/>
          </a:xfrm>
          <a:prstGeom prst="rect">
            <a:avLst/>
          </a:prstGeom>
          <a:ln>
            <a:solidFill>
              <a:srgbClr val="434449"/>
            </a:solidFill>
          </a:ln>
        </p:spPr>
      </p:pic>
      <p:pic>
        <p:nvPicPr>
          <p:cNvPr id="6" name="Picture 5" descr="Housing Ready Checklist.pdf - Adobe Acrobat Reader DC">
            <a:extLst>
              <a:ext uri="{FF2B5EF4-FFF2-40B4-BE49-F238E27FC236}">
                <a16:creationId xmlns:a16="http://schemas.microsoft.com/office/drawing/2014/main" id="{C478C4A7-2716-41E7-A4D9-BECCC2AA76D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888295" y="2621625"/>
            <a:ext cx="3055333" cy="3991565"/>
          </a:xfrm>
          <a:prstGeom prst="rect">
            <a:avLst/>
          </a:prstGeom>
          <a:ln>
            <a:solidFill>
              <a:srgbClr val="434449"/>
            </a:solidFill>
          </a:ln>
        </p:spPr>
      </p:pic>
      <p:sp>
        <p:nvSpPr>
          <p:cNvPr id="7" name="TextBox 6">
            <a:extLst>
              <a:ext uri="{FF2B5EF4-FFF2-40B4-BE49-F238E27FC236}">
                <a16:creationId xmlns:a16="http://schemas.microsoft.com/office/drawing/2014/main" id="{711C6E0A-88FE-4411-86B4-7EFF70E5A5A8}"/>
              </a:ext>
            </a:extLst>
          </p:cNvPr>
          <p:cNvSpPr txBox="1"/>
          <p:nvPr/>
        </p:nvSpPr>
        <p:spPr>
          <a:xfrm>
            <a:off x="508000" y="1337420"/>
            <a:ext cx="11364508" cy="87870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800" b="0" i="0" u="none" strike="noStrike" kern="1200" cap="none" spc="0" normalizeH="0" baseline="0" noProof="0" dirty="0">
                <a:ln>
                  <a:noFill/>
                </a:ln>
                <a:solidFill>
                  <a:srgbClr val="6C844E"/>
                </a:solidFill>
                <a:effectLst/>
                <a:uLnTx/>
                <a:uFillTx/>
                <a:latin typeface="Nexa Bold" panose="02000000000000000000" pitchFamily="50" charset="0"/>
                <a:ea typeface="+mn-ea"/>
                <a:cs typeface="+mn-cs"/>
              </a:rPr>
              <a:t>Since 2020 #12 Units of Government and more than 30 organizations and local businesses have supported this program</a:t>
            </a:r>
          </a:p>
        </p:txBody>
      </p:sp>
    </p:spTree>
    <p:extLst>
      <p:ext uri="{BB962C8B-B14F-4D97-AF65-F5344CB8AC3E}">
        <p14:creationId xmlns:p14="http://schemas.microsoft.com/office/powerpoint/2010/main" val="624332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25">
            <a:extLst>
              <a:ext uri="{FF2B5EF4-FFF2-40B4-BE49-F238E27FC236}">
                <a16:creationId xmlns:a16="http://schemas.microsoft.com/office/drawing/2014/main" id="{3301E07F-4F79-4B58-8698-EF24DC1EC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Arc 27">
            <a:extLst>
              <a:ext uri="{FF2B5EF4-FFF2-40B4-BE49-F238E27FC236}">
                <a16:creationId xmlns:a16="http://schemas.microsoft.com/office/drawing/2014/main" id="{E58B2195-5055-402F-A3E7-53FF0E498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5836" y="775849"/>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595BEA4-AAF1-4FCE-ACC8-8C27309AACA3}"/>
              </a:ext>
            </a:extLst>
          </p:cNvPr>
          <p:cNvSpPr>
            <a:spLocks noGrp="1"/>
          </p:cNvSpPr>
          <p:nvPr>
            <p:ph type="title"/>
          </p:nvPr>
        </p:nvSpPr>
        <p:spPr>
          <a:xfrm>
            <a:off x="7080738" y="647593"/>
            <a:ext cx="4467792" cy="3060541"/>
          </a:xfrm>
        </p:spPr>
        <p:txBody>
          <a:bodyPr vert="horz" lIns="91440" tIns="45720" rIns="91440" bIns="45720" rtlCol="0" anchor="b">
            <a:normAutofit/>
          </a:bodyPr>
          <a:lstStyle/>
          <a:p>
            <a:pPr algn="ctr">
              <a:lnSpc>
                <a:spcPct val="90000"/>
              </a:lnSpc>
            </a:pPr>
            <a:br>
              <a:rPr lang="en-US" kern="1200">
                <a:solidFill>
                  <a:srgbClr val="FFFFFF"/>
                </a:solidFill>
                <a:latin typeface="+mj-lt"/>
                <a:ea typeface="+mj-ea"/>
                <a:cs typeface="+mj-cs"/>
              </a:rPr>
            </a:br>
            <a:br>
              <a:rPr lang="en-US" kern="1200">
                <a:solidFill>
                  <a:srgbClr val="FFFFFF"/>
                </a:solidFill>
                <a:latin typeface="+mj-lt"/>
                <a:ea typeface="+mj-ea"/>
                <a:cs typeface="+mj-cs"/>
              </a:rPr>
            </a:br>
            <a:endParaRPr lang="en-US" kern="1200">
              <a:solidFill>
                <a:srgbClr val="FFFFFF"/>
              </a:solidFill>
              <a:latin typeface="+mj-lt"/>
              <a:ea typeface="+mj-ea"/>
              <a:cs typeface="+mj-cs"/>
            </a:endParaRPr>
          </a:p>
        </p:txBody>
      </p:sp>
      <p:sp>
        <p:nvSpPr>
          <p:cNvPr id="7" name="Text Placeholder 6">
            <a:extLst>
              <a:ext uri="{FF2B5EF4-FFF2-40B4-BE49-F238E27FC236}">
                <a16:creationId xmlns:a16="http://schemas.microsoft.com/office/drawing/2014/main" id="{5507BBCB-7F5D-4693-AC9F-A64C9AEFECB6}"/>
              </a:ext>
            </a:extLst>
          </p:cNvPr>
          <p:cNvSpPr>
            <a:spLocks noGrp="1"/>
          </p:cNvSpPr>
          <p:nvPr>
            <p:ph type="body" idx="1"/>
          </p:nvPr>
        </p:nvSpPr>
        <p:spPr>
          <a:xfrm>
            <a:off x="6884236" y="-400699"/>
            <a:ext cx="4467792" cy="2410198"/>
          </a:xfrm>
        </p:spPr>
        <p:txBody>
          <a:bodyPr vert="horz" lIns="91440" tIns="45720" rIns="91440" bIns="45720" rtlCol="0">
            <a:noAutofit/>
          </a:bodyPr>
          <a:lstStyle/>
          <a:p>
            <a:pPr algn="ctr">
              <a:lnSpc>
                <a:spcPct val="90000"/>
              </a:lnSpc>
              <a:spcBef>
                <a:spcPts val="1000"/>
              </a:spcBef>
            </a:pPr>
            <a:endParaRPr lang="en-US" sz="3600" kern="1200" dirty="0">
              <a:solidFill>
                <a:srgbClr val="FFFFFF"/>
              </a:solidFill>
              <a:latin typeface="+mn-lt"/>
              <a:ea typeface="+mn-ea"/>
              <a:cs typeface="+mn-cs"/>
            </a:endParaRPr>
          </a:p>
          <a:p>
            <a:pPr algn="ctr">
              <a:lnSpc>
                <a:spcPct val="90000"/>
              </a:lnSpc>
              <a:spcBef>
                <a:spcPts val="1000"/>
              </a:spcBef>
            </a:pPr>
            <a:endParaRPr lang="en-US" sz="3600" kern="1200" dirty="0">
              <a:solidFill>
                <a:srgbClr val="FFFFFF"/>
              </a:solidFill>
              <a:latin typeface="+mn-lt"/>
              <a:ea typeface="+mn-ea"/>
              <a:cs typeface="+mn-cs"/>
            </a:endParaRPr>
          </a:p>
          <a:p>
            <a:pPr marL="742950" indent="-742950">
              <a:lnSpc>
                <a:spcPct val="90000"/>
              </a:lnSpc>
              <a:spcBef>
                <a:spcPts val="1000"/>
              </a:spcBef>
              <a:buAutoNum type="arabicPeriod"/>
            </a:pPr>
            <a:r>
              <a:rPr lang="en-US" sz="2000" kern="1200" dirty="0">
                <a:solidFill>
                  <a:srgbClr val="FFFFFF"/>
                </a:solidFill>
                <a:latin typeface="+mn-lt"/>
                <a:ea typeface="+mn-ea"/>
                <a:cs typeface="+mn-cs"/>
              </a:rPr>
              <a:t>Get informed- review the Communications Toolkit and Housing Ready Checklist</a:t>
            </a:r>
          </a:p>
          <a:p>
            <a:pPr marL="1200150" lvl="1" indent="-742950">
              <a:lnSpc>
                <a:spcPct val="90000"/>
              </a:lnSpc>
              <a:spcBef>
                <a:spcPts val="1000"/>
              </a:spcBef>
              <a:buAutoNum type="arabicPeriod"/>
            </a:pPr>
            <a:r>
              <a:rPr lang="en-US" sz="1600" dirty="0">
                <a:solidFill>
                  <a:srgbClr val="FFFFFF"/>
                </a:solidFill>
              </a:rPr>
              <a:t>Was this adopted in your community?</a:t>
            </a:r>
          </a:p>
          <a:p>
            <a:pPr marL="1200150" lvl="1" indent="-742950">
              <a:lnSpc>
                <a:spcPct val="90000"/>
              </a:lnSpc>
              <a:spcBef>
                <a:spcPts val="1000"/>
              </a:spcBef>
              <a:buAutoNum type="arabicPeriod"/>
            </a:pPr>
            <a:r>
              <a:rPr lang="en-US" sz="1600" kern="1200" dirty="0">
                <a:solidFill>
                  <a:srgbClr val="FFFFFF"/>
                </a:solidFill>
                <a:latin typeface="+mn-lt"/>
                <a:ea typeface="+mn-ea"/>
                <a:cs typeface="+mn-cs"/>
              </a:rPr>
              <a:t>If not, ask for your PC to consider it.</a:t>
            </a:r>
          </a:p>
          <a:p>
            <a:pPr marL="742950" indent="-742950">
              <a:lnSpc>
                <a:spcPct val="90000"/>
              </a:lnSpc>
              <a:spcBef>
                <a:spcPts val="1000"/>
              </a:spcBef>
              <a:buFont typeface="Wingdings 2" panose="05020102010507070707" pitchFamily="18" charset="2"/>
              <a:buAutoNum type="arabicPeriod"/>
            </a:pPr>
            <a:r>
              <a:rPr lang="en-US" sz="2000" kern="1200" dirty="0">
                <a:solidFill>
                  <a:srgbClr val="FFFFFF"/>
                </a:solidFill>
                <a:latin typeface="+mn-lt"/>
                <a:ea typeface="+mn-ea"/>
                <a:cs typeface="+mn-cs"/>
              </a:rPr>
              <a:t>Join your local Housing Action Committee or and attend your local planning commission meetings</a:t>
            </a:r>
          </a:p>
          <a:p>
            <a:pPr marL="1200150" lvl="1" indent="-742950">
              <a:lnSpc>
                <a:spcPct val="90000"/>
              </a:lnSpc>
              <a:spcBef>
                <a:spcPts val="1000"/>
              </a:spcBef>
              <a:buFont typeface="Wingdings 2" panose="05020102010507070707" pitchFamily="18" charset="2"/>
              <a:buAutoNum type="arabicPeriod"/>
            </a:pPr>
            <a:r>
              <a:rPr lang="en-US" sz="1600" dirty="0">
                <a:solidFill>
                  <a:srgbClr val="FFFFFF"/>
                </a:solidFill>
              </a:rPr>
              <a:t>Is housing on the agenda? Are they updating their master plan? Is the timing right to advocate for changes?</a:t>
            </a:r>
            <a:endParaRPr lang="en-US" sz="1600" kern="1200" dirty="0">
              <a:solidFill>
                <a:srgbClr val="FFFFFF"/>
              </a:solidFill>
              <a:latin typeface="+mn-lt"/>
              <a:ea typeface="+mn-ea"/>
              <a:cs typeface="+mn-cs"/>
            </a:endParaRPr>
          </a:p>
          <a:p>
            <a:pPr marL="742950" indent="-742950">
              <a:lnSpc>
                <a:spcPct val="90000"/>
              </a:lnSpc>
              <a:spcBef>
                <a:spcPts val="1000"/>
              </a:spcBef>
              <a:buAutoNum type="arabicPeriod"/>
            </a:pPr>
            <a:r>
              <a:rPr lang="en-US" sz="2000" kern="1200" dirty="0">
                <a:solidFill>
                  <a:srgbClr val="FFFFFF"/>
                </a:solidFill>
                <a:latin typeface="+mn-lt"/>
                <a:ea typeface="+mn-ea"/>
                <a:cs typeface="+mn-cs"/>
              </a:rPr>
              <a:t>Become a property manager or landlord to help with year round housing</a:t>
            </a:r>
          </a:p>
          <a:p>
            <a:pPr marL="742950" indent="-742950" algn="ctr">
              <a:lnSpc>
                <a:spcPct val="90000"/>
              </a:lnSpc>
              <a:spcBef>
                <a:spcPts val="1000"/>
              </a:spcBef>
              <a:buAutoNum type="arabicPeriod"/>
            </a:pPr>
            <a:endParaRPr lang="en-US" sz="3600" kern="1200" dirty="0">
              <a:solidFill>
                <a:srgbClr val="FFFFFF"/>
              </a:solidFill>
              <a:latin typeface="+mn-lt"/>
              <a:ea typeface="+mn-ea"/>
              <a:cs typeface="+mn-cs"/>
            </a:endParaRPr>
          </a:p>
        </p:txBody>
      </p:sp>
      <p:sp>
        <p:nvSpPr>
          <p:cNvPr id="4" name="Footer Placeholder 3">
            <a:extLst>
              <a:ext uri="{FF2B5EF4-FFF2-40B4-BE49-F238E27FC236}">
                <a16:creationId xmlns:a16="http://schemas.microsoft.com/office/drawing/2014/main" id="{C74CB686-15E9-4B65-AD97-CAF12C03FBED}"/>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t>Housing North 2021</a:t>
            </a:r>
          </a:p>
        </p:txBody>
      </p:sp>
      <p:sp>
        <p:nvSpPr>
          <p:cNvPr id="43" name="Oval 29">
            <a:extLst>
              <a:ext uri="{FF2B5EF4-FFF2-40B4-BE49-F238E27FC236}">
                <a16:creationId xmlns:a16="http://schemas.microsoft.com/office/drawing/2014/main" id="{9EE6F773-742A-491A-9A00-A2A150DF50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368" y="366810"/>
            <a:ext cx="6124381" cy="61243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7A03DCF-234C-4275-AEAA-E513E9CA26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8587" y="72845"/>
            <a:ext cx="6412875" cy="6780550"/>
          </a:xfrm>
          <a:custGeom>
            <a:avLst/>
            <a:gdLst/>
            <a:ahLst/>
            <a:cxnLst/>
            <a:rect l="l" t="t" r="r" b="b"/>
            <a:pathLst>
              <a:path w="4273177" h="4470400">
                <a:moveTo>
                  <a:pt x="75080" y="0"/>
                </a:moveTo>
                <a:lnTo>
                  <a:pt x="4198097" y="0"/>
                </a:lnTo>
                <a:cubicBezTo>
                  <a:pt x="4239563" y="0"/>
                  <a:pt x="4273177" y="33614"/>
                  <a:pt x="4273177" y="75080"/>
                </a:cubicBezTo>
                <a:lnTo>
                  <a:pt x="4273177" y="4395320"/>
                </a:lnTo>
                <a:cubicBezTo>
                  <a:pt x="4273177" y="4436786"/>
                  <a:pt x="4239563" y="4470400"/>
                  <a:pt x="4198097" y="4470400"/>
                </a:cubicBezTo>
                <a:lnTo>
                  <a:pt x="75080" y="4470400"/>
                </a:lnTo>
                <a:cubicBezTo>
                  <a:pt x="33614" y="4470400"/>
                  <a:pt x="0" y="4436786"/>
                  <a:pt x="0" y="4395320"/>
                </a:cubicBezTo>
                <a:lnTo>
                  <a:pt x="0" y="75080"/>
                </a:lnTo>
                <a:cubicBezTo>
                  <a:pt x="0" y="33614"/>
                  <a:pt x="33614" y="0"/>
                  <a:pt x="75080" y="0"/>
                </a:cubicBezTo>
                <a:close/>
              </a:path>
            </a:pathLst>
          </a:custGeom>
        </p:spPr>
      </p:pic>
      <p:sp>
        <p:nvSpPr>
          <p:cNvPr id="5" name="Slide Number Placeholder 4">
            <a:extLst>
              <a:ext uri="{FF2B5EF4-FFF2-40B4-BE49-F238E27FC236}">
                <a16:creationId xmlns:a16="http://schemas.microsoft.com/office/drawing/2014/main" id="{C0039530-DE90-449D-842D-FD9556FC3DB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CC51C8D2-D7CB-4527-9110-A7992170F953}"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68</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94084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FBA46C0-DF44-45E3-8A97-88970577363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Housing North 2021</a:t>
            </a:r>
          </a:p>
        </p:txBody>
      </p:sp>
      <p:sp>
        <p:nvSpPr>
          <p:cNvPr id="3" name="Slide Number Placeholder 2">
            <a:extLst>
              <a:ext uri="{FF2B5EF4-FFF2-40B4-BE49-F238E27FC236}">
                <a16:creationId xmlns:a16="http://schemas.microsoft.com/office/drawing/2014/main" id="{8B8CCFD2-7547-4D2F-84AA-F6EB188C63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51C8D2-D7CB-4527-9110-A7992170F953}" type="slidenum">
              <a:rPr kumimoji="0" lang="en-US" sz="1100" b="0" i="0" u="none" strike="noStrike" kern="1200" cap="none" spc="0" normalizeH="0" baseline="0" noProof="0" smtClean="0">
                <a:ln>
                  <a:noFill/>
                </a:ln>
                <a:solidFill>
                  <a:prstClr val="white">
                    <a:lumMod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100" b="0"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4C1BCB5-63F9-4B32-B59D-A0C93BE8C75A}"/>
              </a:ext>
            </a:extLst>
          </p:cNvPr>
          <p:cNvPicPr/>
          <p:nvPr/>
        </p:nvPicPr>
        <p:blipFill>
          <a:blip r:embed="rId3"/>
          <a:stretch>
            <a:fillRect/>
          </a:stretch>
        </p:blipFill>
        <p:spPr>
          <a:xfrm>
            <a:off x="6096000" y="0"/>
            <a:ext cx="6020427" cy="6857999"/>
          </a:xfrm>
          <a:prstGeom prst="rect">
            <a:avLst/>
          </a:prstGeom>
        </p:spPr>
      </p:pic>
      <p:sp>
        <p:nvSpPr>
          <p:cNvPr id="5" name="TextBox 4">
            <a:extLst>
              <a:ext uri="{FF2B5EF4-FFF2-40B4-BE49-F238E27FC236}">
                <a16:creationId xmlns:a16="http://schemas.microsoft.com/office/drawing/2014/main" id="{F9471F8F-3376-4978-9B15-66C12A44F025}"/>
              </a:ext>
            </a:extLst>
          </p:cNvPr>
          <p:cNvSpPr txBox="1"/>
          <p:nvPr/>
        </p:nvSpPr>
        <p:spPr>
          <a:xfrm>
            <a:off x="613996" y="520996"/>
            <a:ext cx="3755985" cy="24006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prstClr val="black"/>
              </a:solidFill>
              <a:effectLst/>
              <a:uLnTx/>
              <a:uFillTx/>
              <a:latin typeface="Nexa Bold" panose="02000000000000000000"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prstClr val="black"/>
              </a:solidFill>
              <a:effectLst/>
              <a:uLnTx/>
              <a:uFillTx/>
              <a:latin typeface="Nexa Bold" panose="02000000000000000000" pitchFamily="50"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Nexa Bold" panose="02000000000000000000" pitchFamily="50" charset="0"/>
                <a:ea typeface="+mn-ea"/>
                <a:cs typeface="+mn-cs"/>
              </a:rPr>
              <a:t>Suggestions for zoning changes to make your communities more ‘Housing ready’</a:t>
            </a:r>
          </a:p>
        </p:txBody>
      </p:sp>
    </p:spTree>
    <p:extLst>
      <p:ext uri="{BB962C8B-B14F-4D97-AF65-F5344CB8AC3E}">
        <p14:creationId xmlns:p14="http://schemas.microsoft.com/office/powerpoint/2010/main" val="30562300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5 Things You Can Do With Empty Plastic Bottles - YouTube">
            <a:extLst>
              <a:ext uri="{FF2B5EF4-FFF2-40B4-BE49-F238E27FC236}">
                <a16:creationId xmlns:a16="http://schemas.microsoft.com/office/drawing/2014/main" id="{36AC77BB-85E6-4FB9-AB4B-FB2F8F403BE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mn-ea"/>
              <a:cs typeface="+mn-cs"/>
            </a:endParaRPr>
          </a:p>
        </p:txBody>
      </p:sp>
      <p:pic>
        <p:nvPicPr>
          <p:cNvPr id="2050" name="Picture 2" descr="Outstanding Gigantic Mega Mansion Design Proposal | Le Domaine Des Chênes -  YouTube">
            <a:extLst>
              <a:ext uri="{FF2B5EF4-FFF2-40B4-BE49-F238E27FC236}">
                <a16:creationId xmlns:a16="http://schemas.microsoft.com/office/drawing/2014/main" id="{A86A0AFC-C933-4514-804B-2DB9F956A15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2132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C0C70-E8B0-4B72-8901-0BE01AD162DA}"/>
              </a:ext>
            </a:extLst>
          </p:cNvPr>
          <p:cNvSpPr>
            <a:spLocks noGrp="1"/>
          </p:cNvSpPr>
          <p:nvPr>
            <p:ph type="title"/>
          </p:nvPr>
        </p:nvSpPr>
        <p:spPr>
          <a:xfrm>
            <a:off x="601385" y="619126"/>
            <a:ext cx="10515600" cy="732155"/>
          </a:xfrm>
        </p:spPr>
        <p:txBody>
          <a:bodyPr/>
          <a:lstStyle/>
          <a:p>
            <a:r>
              <a:rPr lang="en-US" dirty="0"/>
              <a:t>Policy Initiatives</a:t>
            </a:r>
          </a:p>
        </p:txBody>
      </p:sp>
      <p:sp>
        <p:nvSpPr>
          <p:cNvPr id="3" name="Text Placeholder 2">
            <a:extLst>
              <a:ext uri="{FF2B5EF4-FFF2-40B4-BE49-F238E27FC236}">
                <a16:creationId xmlns:a16="http://schemas.microsoft.com/office/drawing/2014/main" id="{B9904C2B-F9EF-4E62-B21A-67026D6CAE6E}"/>
              </a:ext>
            </a:extLst>
          </p:cNvPr>
          <p:cNvSpPr>
            <a:spLocks noGrp="1"/>
          </p:cNvSpPr>
          <p:nvPr>
            <p:ph type="body" idx="1"/>
          </p:nvPr>
        </p:nvSpPr>
        <p:spPr>
          <a:xfrm>
            <a:off x="831850" y="1964267"/>
            <a:ext cx="8749030" cy="4125384"/>
          </a:xfrm>
        </p:spPr>
        <p:txBody>
          <a:bodyPr>
            <a:normAutofit/>
          </a:bodyPr>
          <a:lstStyle/>
          <a:p>
            <a:r>
              <a:rPr lang="en-US" dirty="0">
                <a:solidFill>
                  <a:schemeClr val="accent3">
                    <a:lumMod val="20000"/>
                    <a:lumOff val="80000"/>
                  </a:schemeClr>
                </a:solidFill>
                <a:latin typeface="Myriad Pro" pitchFamily="34" charset="0"/>
              </a:rPr>
              <a:t>Housing North has developed a state legislative advocacy policy designed to give communities more tools for incentivizing housing development and spurring housing growth. </a:t>
            </a:r>
            <a:br>
              <a:rPr lang="en-US" dirty="0">
                <a:solidFill>
                  <a:schemeClr val="accent3">
                    <a:lumMod val="20000"/>
                    <a:lumOff val="80000"/>
                  </a:schemeClr>
                </a:solidFill>
                <a:latin typeface="Myriad Pro" pitchFamily="34" charset="0"/>
              </a:rPr>
            </a:br>
            <a:br>
              <a:rPr lang="en-US" dirty="0">
                <a:solidFill>
                  <a:schemeClr val="accent3">
                    <a:lumMod val="20000"/>
                    <a:lumOff val="80000"/>
                  </a:schemeClr>
                </a:solidFill>
                <a:latin typeface="Myriad Pro" pitchFamily="34" charset="0"/>
              </a:rPr>
            </a:br>
            <a:r>
              <a:rPr lang="en-US" dirty="0">
                <a:solidFill>
                  <a:schemeClr val="accent3">
                    <a:lumMod val="20000"/>
                    <a:lumOff val="80000"/>
                  </a:schemeClr>
                </a:solidFill>
                <a:latin typeface="Myriad Pro" pitchFamily="34" charset="0"/>
              </a:rPr>
              <a:t>In 2020, we began working with a group of similarly committed regional and statewide organizations dedicated to changing state policies to grow housing development options.</a:t>
            </a:r>
            <a:endParaRPr lang="en-US" dirty="0"/>
          </a:p>
        </p:txBody>
      </p:sp>
      <p:sp>
        <p:nvSpPr>
          <p:cNvPr id="4" name="Footer Placeholder 3">
            <a:extLst>
              <a:ext uri="{FF2B5EF4-FFF2-40B4-BE49-F238E27FC236}">
                <a16:creationId xmlns:a16="http://schemas.microsoft.com/office/drawing/2014/main" id="{C900AB64-6121-4FF6-96D6-96289D776AED}"/>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F4777">
                    <a:lumMod val="40000"/>
                    <a:lumOff val="60000"/>
                  </a:srgbClr>
                </a:solidFill>
                <a:effectLst/>
                <a:uLnTx/>
                <a:uFillTx/>
                <a:latin typeface="Calibri" panose="020F0502020204030204"/>
                <a:ea typeface="+mn-ea"/>
                <a:cs typeface="+mn-cs"/>
              </a:rPr>
              <a:t>Housing North 2021</a:t>
            </a:r>
          </a:p>
        </p:txBody>
      </p:sp>
      <p:sp>
        <p:nvSpPr>
          <p:cNvPr id="5" name="Slide Number Placeholder 4">
            <a:extLst>
              <a:ext uri="{FF2B5EF4-FFF2-40B4-BE49-F238E27FC236}">
                <a16:creationId xmlns:a16="http://schemas.microsoft.com/office/drawing/2014/main" id="{0C8CF729-834F-4A80-9550-F72DD30F04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51C8D2-D7CB-4527-9110-A7992170F953}" type="slidenum">
              <a:rPr kumimoji="0" lang="en-US" sz="1000" b="0" i="0" u="none" strike="noStrike" kern="1200" cap="none" spc="0" normalizeH="0" baseline="0" noProof="0" smtClean="0">
                <a:ln>
                  <a:noFill/>
                </a:ln>
                <a:solidFill>
                  <a:srgbClr val="5F4777">
                    <a:lumMod val="40000"/>
                    <a:lumOff val="6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000" b="0" i="0" u="none" strike="noStrike" kern="1200" cap="none" spc="0" normalizeH="0" baseline="0" noProof="0">
              <a:ln>
                <a:noFill/>
              </a:ln>
              <a:solidFill>
                <a:srgbClr val="5F4777">
                  <a:lumMod val="40000"/>
                  <a:lumOff val="60000"/>
                </a:srgbClr>
              </a:solidFill>
              <a:effectLst/>
              <a:uLnTx/>
              <a:uFillTx/>
              <a:latin typeface="Calibri" panose="020F0502020204030204"/>
              <a:ea typeface="+mn-ea"/>
              <a:cs typeface="+mn-cs"/>
            </a:endParaRPr>
          </a:p>
        </p:txBody>
      </p:sp>
      <p:pic>
        <p:nvPicPr>
          <p:cNvPr id="6" name="Picture 4" descr="Guest Post: Lack of Affordable Housing – Part 2, Taking Action">
            <a:extLst>
              <a:ext uri="{FF2B5EF4-FFF2-40B4-BE49-F238E27FC236}">
                <a16:creationId xmlns:a16="http://schemas.microsoft.com/office/drawing/2014/main" id="{1C18CB4D-D935-4005-8525-CA05635712A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992676" y="5448686"/>
            <a:ext cx="1733531"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7" name="Picture 6" descr="Michigan Municipal League Tuition Incentive Program | Central Michigan  University">
            <a:extLst>
              <a:ext uri="{FF2B5EF4-FFF2-40B4-BE49-F238E27FC236}">
                <a16:creationId xmlns:a16="http://schemas.microsoft.com/office/drawing/2014/main" id="{56AC0907-8F71-4384-8A14-7EC127180B8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39033" y="5481231"/>
            <a:ext cx="1193800"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8" name="Picture 3" descr="COVID-19 Updates &amp; Resources - Home Builders Association of the Grand  Traverse Area">
            <a:extLst>
              <a:ext uri="{FF2B5EF4-FFF2-40B4-BE49-F238E27FC236}">
                <a16:creationId xmlns:a16="http://schemas.microsoft.com/office/drawing/2014/main" id="{7385AD4A-A091-4478-A7BF-8F306C96EADF}"/>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766324" y="5358199"/>
            <a:ext cx="12541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 name="Picture 2">
            <a:extLst>
              <a:ext uri="{FF2B5EF4-FFF2-40B4-BE49-F238E27FC236}">
                <a16:creationId xmlns:a16="http://schemas.microsoft.com/office/drawing/2014/main" id="{9962C934-B2E9-4E59-B128-27990507598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539972" y="5547906"/>
            <a:ext cx="1319213"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35527361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Text&#10;&#10;Description automatically generated with medium confidence">
            <a:extLst>
              <a:ext uri="{FF2B5EF4-FFF2-40B4-BE49-F238E27FC236}">
                <a16:creationId xmlns:a16="http://schemas.microsoft.com/office/drawing/2014/main" id="{967792F2-0681-48CD-BD70-45E83675DCDE}"/>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717630" y="-94814"/>
            <a:ext cx="5445892" cy="7047627"/>
          </a:xfrm>
        </p:spPr>
      </p:pic>
      <p:sp>
        <p:nvSpPr>
          <p:cNvPr id="4" name="Footer Placeholder 3">
            <a:extLst>
              <a:ext uri="{FF2B5EF4-FFF2-40B4-BE49-F238E27FC236}">
                <a16:creationId xmlns:a16="http://schemas.microsoft.com/office/drawing/2014/main" id="{7C5A1690-3E7F-4EA3-A22C-907F63C71C0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B7C997"/>
                </a:solidFill>
                <a:effectLst/>
                <a:uLnTx/>
                <a:uFillTx/>
                <a:latin typeface="Calibri" panose="020F0502020204030204"/>
                <a:ea typeface="+mn-ea"/>
                <a:cs typeface="+mn-cs"/>
              </a:rPr>
              <a:t>Housing North 2021</a:t>
            </a:r>
          </a:p>
        </p:txBody>
      </p:sp>
      <p:sp>
        <p:nvSpPr>
          <p:cNvPr id="5" name="Slide Number Placeholder 4">
            <a:extLst>
              <a:ext uri="{FF2B5EF4-FFF2-40B4-BE49-F238E27FC236}">
                <a16:creationId xmlns:a16="http://schemas.microsoft.com/office/drawing/2014/main" id="{D8806991-F221-44D1-8459-3A810F9A2D5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51C8D2-D7CB-4527-9110-A7992170F953}" type="slidenum">
              <a:rPr kumimoji="0" lang="en-US" sz="1000" b="0" i="0" u="none" strike="noStrike" kern="1200" cap="none" spc="0" normalizeH="0" baseline="0" noProof="0" smtClean="0">
                <a:ln>
                  <a:noFill/>
                </a:ln>
                <a:solidFill>
                  <a:srgbClr val="B7C997"/>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000" b="0" i="0" u="none" strike="noStrike" kern="1200" cap="none" spc="0" normalizeH="0" baseline="0" noProof="0">
              <a:ln>
                <a:noFill/>
              </a:ln>
              <a:solidFill>
                <a:srgbClr val="B7C997"/>
              </a:solidFill>
              <a:effectLst/>
              <a:uLnTx/>
              <a:uFillTx/>
              <a:latin typeface="Calibri" panose="020F0502020204030204"/>
              <a:ea typeface="+mn-ea"/>
              <a:cs typeface="+mn-cs"/>
            </a:endParaRPr>
          </a:p>
        </p:txBody>
      </p:sp>
      <p:pic>
        <p:nvPicPr>
          <p:cNvPr id="8" name="Picture 4" descr="Guest Post: Lack of Affordable Housing – Part 2, Taking Action">
            <a:extLst>
              <a:ext uri="{FF2B5EF4-FFF2-40B4-BE49-F238E27FC236}">
                <a16:creationId xmlns:a16="http://schemas.microsoft.com/office/drawing/2014/main" id="{C29D3A61-480C-4791-AFC5-EF084933D90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404074" y="4154705"/>
            <a:ext cx="1733531"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9" name="Picture 6" descr="Michigan Municipal League Tuition Incentive Program | Central Michigan  University">
            <a:extLst>
              <a:ext uri="{FF2B5EF4-FFF2-40B4-BE49-F238E27FC236}">
                <a16:creationId xmlns:a16="http://schemas.microsoft.com/office/drawing/2014/main" id="{4FA407C5-7624-480D-8DC0-ADD210FCD65F}"/>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573598" y="284498"/>
            <a:ext cx="1193800"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 name="Picture 8">
            <a:extLst>
              <a:ext uri="{FF2B5EF4-FFF2-40B4-BE49-F238E27FC236}">
                <a16:creationId xmlns:a16="http://schemas.microsoft.com/office/drawing/2014/main" id="{D38461C7-6035-41A8-8C3D-5C9D70433499}"/>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997151" y="5400118"/>
            <a:ext cx="700266"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1" name="Picture 3" descr="COVID-19 Updates &amp; Resources - Home Builders Association of the Grand  Traverse Area">
            <a:extLst>
              <a:ext uri="{FF2B5EF4-FFF2-40B4-BE49-F238E27FC236}">
                <a16:creationId xmlns:a16="http://schemas.microsoft.com/office/drawing/2014/main" id="{49A60D77-9062-412B-93E3-8B96043546EE}"/>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643778" y="2616587"/>
            <a:ext cx="12541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2" name="Picture 2">
            <a:extLst>
              <a:ext uri="{FF2B5EF4-FFF2-40B4-BE49-F238E27FC236}">
                <a16:creationId xmlns:a16="http://schemas.microsoft.com/office/drawing/2014/main" id="{462736E7-655D-49F3-9511-25D3DFD8646E}"/>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578690" y="1457882"/>
            <a:ext cx="1319213"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3" name="Google Shape;236;p24">
            <a:extLst>
              <a:ext uri="{FF2B5EF4-FFF2-40B4-BE49-F238E27FC236}">
                <a16:creationId xmlns:a16="http://schemas.microsoft.com/office/drawing/2014/main" id="{59310471-78F0-45D0-A285-334BA248CA7D}"/>
              </a:ext>
            </a:extLst>
          </p:cNvPr>
          <p:cNvSpPr txBox="1">
            <a:spLocks noGrp="1"/>
          </p:cNvSpPr>
          <p:nvPr>
            <p:ph type="title"/>
          </p:nvPr>
        </p:nvSpPr>
        <p:spPr>
          <a:xfrm>
            <a:off x="6387066" y="751921"/>
            <a:ext cx="3957897" cy="4294959"/>
          </a:xfrm>
          <a:prstGeom prst="rect">
            <a:avLst/>
          </a:prstGeom>
          <a:noFill/>
          <a:ln>
            <a:noFill/>
          </a:ln>
        </p:spPr>
        <p:txBody>
          <a:bodyPr spcFirstLastPara="1" wrap="square" lIns="91425" tIns="45700" rIns="91425" bIns="45700" anchor="t" anchorCtr="0">
            <a:noAutofit/>
          </a:bodyPr>
          <a:lstStyle/>
          <a:p>
            <a:pPr marL="0" indent="0">
              <a:spcBef>
                <a:spcPts val="0"/>
              </a:spcBef>
            </a:pPr>
            <a:r>
              <a:rPr lang="en-US" dirty="0"/>
              <a:t>Sign up for the Housing Michigan Coalition</a:t>
            </a:r>
            <a:br>
              <a:rPr lang="en-US" dirty="0"/>
            </a:br>
            <a:br>
              <a:rPr lang="en-US" dirty="0"/>
            </a:br>
            <a:r>
              <a:rPr lang="en-US" sz="2400" dirty="0">
                <a:latin typeface="Myriad Pro" panose="020B0503030403020204" pitchFamily="34" charset="0"/>
              </a:rPr>
              <a:t>We’ve created a simple sign-up to get updates &amp;  calls to action.</a:t>
            </a:r>
            <a:br>
              <a:rPr lang="en-US" sz="2400" dirty="0">
                <a:latin typeface="Myriad Pro" panose="020B0503030403020204" pitchFamily="34" charset="0"/>
              </a:rPr>
            </a:br>
            <a:br>
              <a:rPr lang="en-US" sz="2400" dirty="0">
                <a:latin typeface="Myriad Pro" panose="020B0503030403020204" pitchFamily="34" charset="0"/>
              </a:rPr>
            </a:br>
            <a:r>
              <a:rPr lang="en-US" sz="2400" dirty="0">
                <a:latin typeface="Myriad Pro" panose="020B0503030403020204" pitchFamily="34" charset="0"/>
              </a:rPr>
              <a:t>Sign up </a:t>
            </a:r>
            <a:r>
              <a:rPr lang="en-US" sz="2400" u="sng" dirty="0">
                <a:solidFill>
                  <a:schemeClr val="hlink"/>
                </a:solidFill>
                <a:latin typeface="Myriad Pro" panose="020B0503030403020204" pitchFamily="34" charset="0"/>
                <a:hlinkClick r:id="rId9"/>
              </a:rPr>
              <a:t>here</a:t>
            </a:r>
            <a:r>
              <a:rPr lang="en-US" sz="2400" dirty="0">
                <a:latin typeface="Myriad Pro" panose="020B0503030403020204" pitchFamily="34" charset="0"/>
              </a:rPr>
              <a:t>! </a:t>
            </a:r>
            <a:br>
              <a:rPr lang="en-US" sz="2400" dirty="0">
                <a:latin typeface="Myriad Pro" panose="020B0503030403020204" pitchFamily="34" charset="0"/>
              </a:rPr>
            </a:br>
            <a:br>
              <a:rPr lang="en-US" sz="2400" dirty="0">
                <a:latin typeface="Myriad Pro" panose="020B0503030403020204" pitchFamily="34" charset="0"/>
              </a:rPr>
            </a:br>
            <a:r>
              <a:rPr lang="en-US" sz="2400" dirty="0">
                <a:latin typeface="Myriad Pro" panose="020B0503030403020204" pitchFamily="34" charset="0"/>
              </a:rPr>
              <a:t>Or type in </a:t>
            </a:r>
            <a:r>
              <a:rPr lang="en-US" sz="2400" u="sng" dirty="0">
                <a:solidFill>
                  <a:schemeClr val="hlink"/>
                </a:solidFill>
                <a:latin typeface="Myriad Pro" panose="020B0503030403020204" pitchFamily="34" charset="0"/>
                <a:hlinkClick r:id="rId9"/>
              </a:rPr>
              <a:t>https://www.surveymonkey.com/r/MIHousingCoalition</a:t>
            </a:r>
            <a:r>
              <a:rPr lang="en-US" sz="2400" dirty="0">
                <a:latin typeface="Myriad Pro" panose="020B0503030403020204" pitchFamily="34" charset="0"/>
              </a:rPr>
              <a:t> </a:t>
            </a:r>
            <a:br>
              <a:rPr lang="en-US" dirty="0"/>
            </a:br>
            <a:endParaRPr dirty="0"/>
          </a:p>
        </p:txBody>
      </p:sp>
      <p:pic>
        <p:nvPicPr>
          <p:cNvPr id="14" name="Picture 4" descr="Guest Post: Lack of Affordable Housing – Part 2, Taking Action">
            <a:extLst>
              <a:ext uri="{FF2B5EF4-FFF2-40B4-BE49-F238E27FC236}">
                <a16:creationId xmlns:a16="http://schemas.microsoft.com/office/drawing/2014/main" id="{97931ED5-A3DF-454C-ADC5-3621AA4BEBB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458469" y="4154705"/>
            <a:ext cx="1733531"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5" name="Picture 6" descr="Michigan Municipal League Tuition Incentive Program | Central Michigan  University">
            <a:extLst>
              <a:ext uri="{FF2B5EF4-FFF2-40B4-BE49-F238E27FC236}">
                <a16:creationId xmlns:a16="http://schemas.microsoft.com/office/drawing/2014/main" id="{96CEB4DE-8FE1-40A3-B567-ED9CD99685D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627993" y="284498"/>
            <a:ext cx="1193800"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6" name="Picture 3" descr="COVID-19 Updates &amp; Resources - Home Builders Association of the Grand  Traverse Area">
            <a:extLst>
              <a:ext uri="{FF2B5EF4-FFF2-40B4-BE49-F238E27FC236}">
                <a16:creationId xmlns:a16="http://schemas.microsoft.com/office/drawing/2014/main" id="{05BC158B-83E0-453E-A5E8-98F1E6E89503}"/>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698173" y="2616587"/>
            <a:ext cx="12541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7" name="Picture 2">
            <a:extLst>
              <a:ext uri="{FF2B5EF4-FFF2-40B4-BE49-F238E27FC236}">
                <a16:creationId xmlns:a16="http://schemas.microsoft.com/office/drawing/2014/main" id="{4BC4C757-0F88-4569-825A-9DF88ABD189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633085" y="1457882"/>
            <a:ext cx="1319213"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28419496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1AFED-CFAE-4252-B9E8-E7C04912BBD7}"/>
              </a:ext>
            </a:extLst>
          </p:cNvPr>
          <p:cNvSpPr>
            <a:spLocks noGrp="1"/>
          </p:cNvSpPr>
          <p:nvPr>
            <p:ph type="title"/>
          </p:nvPr>
        </p:nvSpPr>
        <p:spPr/>
        <p:txBody>
          <a:bodyPr/>
          <a:lstStyle/>
          <a:p>
            <a:r>
              <a:rPr lang="en-US" dirty="0"/>
              <a:t>Capacity</a:t>
            </a:r>
            <a:br>
              <a:rPr lang="en-US" dirty="0"/>
            </a:br>
            <a:br>
              <a:rPr lang="en-US" dirty="0"/>
            </a:br>
            <a:r>
              <a:rPr lang="en-US" dirty="0"/>
              <a:t>….bringing technical support and new tools/resources for housing		</a:t>
            </a:r>
          </a:p>
        </p:txBody>
      </p:sp>
      <p:sp>
        <p:nvSpPr>
          <p:cNvPr id="3" name="Text Placeholder 2">
            <a:extLst>
              <a:ext uri="{FF2B5EF4-FFF2-40B4-BE49-F238E27FC236}">
                <a16:creationId xmlns:a16="http://schemas.microsoft.com/office/drawing/2014/main" id="{531CC33D-154C-43B9-A56C-C2674C517783}"/>
              </a:ext>
            </a:extLst>
          </p:cNvPr>
          <p:cNvSpPr>
            <a:spLocks noGrp="1"/>
          </p:cNvSpPr>
          <p:nvPr>
            <p:ph type="body" idx="1"/>
          </p:nvPr>
        </p:nvSpPr>
        <p:spPr/>
        <p:txBody>
          <a:bodyPr/>
          <a:lstStyle/>
          <a:p>
            <a:r>
              <a:rPr lang="en-US" dirty="0"/>
              <a:t>Housing Ready Program</a:t>
            </a:r>
          </a:p>
          <a:p>
            <a:r>
              <a:rPr lang="en-US" dirty="0"/>
              <a:t>Public Private partnerships</a:t>
            </a:r>
          </a:p>
          <a:p>
            <a:r>
              <a:rPr lang="en-US" dirty="0"/>
              <a:t>Facilitating/Coordinating projects</a:t>
            </a:r>
          </a:p>
        </p:txBody>
      </p:sp>
      <p:sp>
        <p:nvSpPr>
          <p:cNvPr id="4" name="Footer Placeholder 3">
            <a:extLst>
              <a:ext uri="{FF2B5EF4-FFF2-40B4-BE49-F238E27FC236}">
                <a16:creationId xmlns:a16="http://schemas.microsoft.com/office/drawing/2014/main" id="{92EE9BB8-B015-4C92-A4C9-28D0C2E6FC8D}"/>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B7C997"/>
                </a:solidFill>
                <a:effectLst/>
                <a:uLnTx/>
                <a:uFillTx/>
                <a:latin typeface="Calibri" panose="020F0502020204030204"/>
                <a:ea typeface="+mn-ea"/>
                <a:cs typeface="+mn-cs"/>
              </a:rPr>
              <a:t>Housing North 2021</a:t>
            </a:r>
          </a:p>
        </p:txBody>
      </p:sp>
      <p:sp>
        <p:nvSpPr>
          <p:cNvPr id="5" name="Slide Number Placeholder 4">
            <a:extLst>
              <a:ext uri="{FF2B5EF4-FFF2-40B4-BE49-F238E27FC236}">
                <a16:creationId xmlns:a16="http://schemas.microsoft.com/office/drawing/2014/main" id="{B3080CC8-130C-4000-8FE1-6F09D8C6136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51C8D2-D7CB-4527-9110-A7992170F953}" type="slidenum">
              <a:rPr kumimoji="0" lang="en-US" sz="1000" b="0" i="0" u="none" strike="noStrike" kern="1200" cap="none" spc="0" normalizeH="0" baseline="0" noProof="0" smtClean="0">
                <a:ln>
                  <a:noFill/>
                </a:ln>
                <a:solidFill>
                  <a:srgbClr val="B7C997"/>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000" b="0" i="0" u="none" strike="noStrike" kern="1200" cap="none" spc="0" normalizeH="0" baseline="0" noProof="0">
              <a:ln>
                <a:noFill/>
              </a:ln>
              <a:solidFill>
                <a:srgbClr val="B7C997"/>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49837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7237797-E388-41E6-BCA9-6C09F3B6A5CB}"/>
              </a:ext>
            </a:extLst>
          </p:cNvPr>
          <p:cNvSpPr/>
          <p:nvPr/>
        </p:nvSpPr>
        <p:spPr>
          <a:xfrm>
            <a:off x="5109081" y="1539021"/>
            <a:ext cx="6652661" cy="383503"/>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94C600">
                    <a:lumMod val="75000"/>
                  </a:srgbClr>
                </a:solidFill>
                <a:effectLst/>
                <a:uLnTx/>
                <a:uFillTx/>
                <a:latin typeface="Myriad Pro" panose="020B0503030403020204" pitchFamily="34" charset="0"/>
                <a:ea typeface="Arial" panose="020B0604020202020204" pitchFamily="34" charset="0"/>
                <a:cs typeface="Calibri" panose="020F0502020204030204" pitchFamily="34" charset="0"/>
              </a:rPr>
              <a:t>Offering a shared local approach and buy-in funding from:</a:t>
            </a:r>
            <a:endParaRPr kumimoji="0" lang="en-US" sz="1600" b="0" i="1" u="none" strike="noStrike" kern="1200" cap="none" spc="0" normalizeH="0" baseline="0" noProof="0" dirty="0">
              <a:ln>
                <a:noFill/>
              </a:ln>
              <a:solidFill>
                <a:srgbClr val="94C600">
                  <a:lumMod val="75000"/>
                </a:srgbClr>
              </a:solidFill>
              <a:effectLst/>
              <a:uLnTx/>
              <a:uFillTx/>
              <a:latin typeface="Myriad Pro" panose="020B0503030403020204" pitchFamily="34" charset="0"/>
              <a:ea typeface="Arial" panose="020B0604020202020204" pitchFamily="34" charset="0"/>
              <a:cs typeface="+mn-cs"/>
            </a:endParaRPr>
          </a:p>
        </p:txBody>
      </p:sp>
      <p:pic>
        <p:nvPicPr>
          <p:cNvPr id="8" name="Picture 4" descr="Image result for frey foundation">
            <a:extLst>
              <a:ext uri="{FF2B5EF4-FFF2-40B4-BE49-F238E27FC236}">
                <a16:creationId xmlns:a16="http://schemas.microsoft.com/office/drawing/2014/main" id="{54EB7A44-1DFD-4282-8036-D2421CD0748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12804" y="1831293"/>
            <a:ext cx="3201453" cy="138587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544D984-8F83-43B4-B57F-56BF686D6B3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21221" y="5919316"/>
            <a:ext cx="1935315" cy="835136"/>
          </a:xfrm>
          <a:prstGeom prst="rect">
            <a:avLst/>
          </a:prstGeom>
        </p:spPr>
      </p:pic>
      <p:pic>
        <p:nvPicPr>
          <p:cNvPr id="1028" name="Picture 4">
            <a:extLst>
              <a:ext uri="{FF2B5EF4-FFF2-40B4-BE49-F238E27FC236}">
                <a16:creationId xmlns:a16="http://schemas.microsoft.com/office/drawing/2014/main" id="{E1722592-42E3-4352-B328-C24900852F2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984847" y="4214573"/>
            <a:ext cx="3037840" cy="63604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191F6B82-AE41-4384-AD8A-19395790CAF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84847" y="5009707"/>
            <a:ext cx="2171545" cy="688989"/>
          </a:xfrm>
          <a:prstGeom prst="rect">
            <a:avLst/>
          </a:prstGeom>
        </p:spPr>
      </p:pic>
      <p:pic>
        <p:nvPicPr>
          <p:cNvPr id="1030" name="Picture 6" descr="navigation logo">
            <a:extLst>
              <a:ext uri="{FF2B5EF4-FFF2-40B4-BE49-F238E27FC236}">
                <a16:creationId xmlns:a16="http://schemas.microsoft.com/office/drawing/2014/main" id="{534F5AD2-7E82-44DE-BA33-CA8680F238F9}"/>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2888"/>
          <a:stretch/>
        </p:blipFill>
        <p:spPr bwMode="auto">
          <a:xfrm>
            <a:off x="10746376" y="5658432"/>
            <a:ext cx="1414777" cy="115726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C233913-5F51-41F1-BF71-D3D6A91182DC}"/>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984847" y="3381502"/>
            <a:ext cx="2690093" cy="642014"/>
          </a:xfrm>
          <a:prstGeom prst="rect">
            <a:avLst/>
          </a:prstGeom>
          <a:noFill/>
          <a:extLst>
            <a:ext uri="{909E8E84-426E-40DD-AFC4-6F175D3DCCD1}">
              <a14:hiddenFill xmlns:a14="http://schemas.microsoft.com/office/drawing/2010/main">
                <a:solidFill>
                  <a:srgbClr val="FFFFFF"/>
                </a:solidFill>
              </a14:hiddenFill>
            </a:ext>
          </a:extLst>
        </p:spPr>
      </p:pic>
      <p:sp>
        <p:nvSpPr>
          <p:cNvPr id="22" name="Title 21">
            <a:extLst>
              <a:ext uri="{FF2B5EF4-FFF2-40B4-BE49-F238E27FC236}">
                <a16:creationId xmlns:a16="http://schemas.microsoft.com/office/drawing/2014/main" id="{982C8936-2476-483E-8F18-7C2412C20020}"/>
              </a:ext>
            </a:extLst>
          </p:cNvPr>
          <p:cNvSpPr>
            <a:spLocks noGrp="1"/>
          </p:cNvSpPr>
          <p:nvPr>
            <p:ph type="title"/>
          </p:nvPr>
        </p:nvSpPr>
        <p:spPr>
          <a:xfrm>
            <a:off x="4635062" y="713719"/>
            <a:ext cx="7556938" cy="825302"/>
          </a:xfrm>
        </p:spPr>
        <p:txBody>
          <a:bodyPr/>
          <a:lstStyle/>
          <a:p>
            <a:r>
              <a:rPr lang="en-US" dirty="0"/>
              <a:t>CHARLEVOIX &amp; EMMET COUNTY </a:t>
            </a:r>
            <a:br>
              <a:rPr lang="en-US" dirty="0"/>
            </a:br>
            <a:r>
              <a:rPr lang="en-US" dirty="0"/>
              <a:t>HOUSING READY PROGRAM</a:t>
            </a:r>
          </a:p>
        </p:txBody>
      </p:sp>
      <p:sp>
        <p:nvSpPr>
          <p:cNvPr id="11" name="Rectangle 10">
            <a:extLst>
              <a:ext uri="{FF2B5EF4-FFF2-40B4-BE49-F238E27FC236}">
                <a16:creationId xmlns:a16="http://schemas.microsoft.com/office/drawing/2014/main" id="{C62092A5-3FEB-4825-A8B5-141D79582387}"/>
              </a:ext>
            </a:extLst>
          </p:cNvPr>
          <p:cNvSpPr/>
          <p:nvPr/>
        </p:nvSpPr>
        <p:spPr>
          <a:xfrm>
            <a:off x="7492" y="713718"/>
            <a:ext cx="4961518" cy="482516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
                <a:srgbClr val="94C600"/>
              </a:buClr>
              <a:buSzTx/>
              <a:buFontTx/>
              <a:buNone/>
              <a:tabLst/>
              <a:defRPr/>
            </a:pPr>
            <a:r>
              <a:rPr kumimoji="0" lang="en-US" sz="2600" b="1" i="0" u="none" strike="noStrike" kern="1200" cap="none" spc="0" normalizeH="0" baseline="0" noProof="0" dirty="0">
                <a:ln>
                  <a:noFill/>
                </a:ln>
                <a:solidFill>
                  <a:srgbClr val="94C600"/>
                </a:solidFill>
                <a:effectLst/>
                <a:uLnTx/>
                <a:uFillTx/>
                <a:latin typeface="Nexa Bold" panose="02000000000000000000" pitchFamily="50" charset="0"/>
                <a:ea typeface="+mn-ea"/>
                <a:cs typeface="Calibri" panose="020F0502020204030204" pitchFamily="34" charset="0"/>
              </a:rPr>
              <a:t>Housing Ready Program</a:t>
            </a: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Myriad Pro" panose="020B0503030403020204" pitchFamily="34" charset="0"/>
                <a:ea typeface="Arial" panose="020B0604020202020204" pitchFamily="34" charset="0"/>
                <a:cs typeface="+mn-cs"/>
              </a:rPr>
              <a:t>With </a:t>
            </a:r>
            <a:r>
              <a:rPr kumimoji="0" lang="en-US" sz="2200" b="0" i="0" u="none" strike="noStrike" kern="1200" cap="none" spc="0" normalizeH="0" baseline="0" noProof="0" dirty="0">
                <a:ln>
                  <a:noFill/>
                </a:ln>
                <a:solidFill>
                  <a:srgbClr val="353744"/>
                </a:solidFill>
                <a:effectLst/>
                <a:uLnTx/>
                <a:uFillTx/>
                <a:latin typeface="Myriad Pro" panose="020B0503030403020204" pitchFamily="34" charset="0"/>
                <a:ea typeface="+mn-ea"/>
                <a:cs typeface="+mn-cs"/>
              </a:rPr>
              <a:t>Housing North is a coordinating agency to support and manage a Housing Ready staff in Charlevoix and Emmet Counties</a:t>
            </a:r>
          </a:p>
          <a:p>
            <a:pPr marL="0" marR="0" lvl="0" indent="0" algn="l" defTabSz="914400" rtl="0" eaLnBrk="1" fontAlgn="auto" latinLnBrk="0" hangingPunct="1">
              <a:lnSpc>
                <a:spcPct val="115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353744"/>
              </a:solidFill>
              <a:effectLst/>
              <a:uLnTx/>
              <a:uFillTx/>
              <a:latin typeface="Myriad Pro" panose="020B0503030403020204" pitchFamily="34" charset="0"/>
              <a:ea typeface="+mn-ea"/>
              <a:cs typeface="+mn-cs"/>
            </a:endParaRPr>
          </a:p>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353744"/>
                </a:solidFill>
                <a:effectLst/>
                <a:uLnTx/>
                <a:uFillTx/>
                <a:latin typeface="Myriad Pro" panose="020B0503030403020204" pitchFamily="34" charset="0"/>
                <a:ea typeface="+mn-ea"/>
                <a:cs typeface="+mn-cs"/>
              </a:rPr>
              <a:t>build capacity locally </a:t>
            </a:r>
          </a:p>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353744"/>
                </a:solidFill>
                <a:effectLst/>
                <a:uLnTx/>
                <a:uFillTx/>
                <a:latin typeface="Myriad Pro" panose="020B0503030403020204" pitchFamily="34" charset="0"/>
                <a:ea typeface="+mn-ea"/>
                <a:cs typeface="+mn-cs"/>
              </a:rPr>
              <a:t>identify key development opportunities</a:t>
            </a:r>
          </a:p>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353744"/>
                </a:solidFill>
                <a:effectLst/>
                <a:uLnTx/>
                <a:uFillTx/>
                <a:latin typeface="Myriad Pro" panose="020B0503030403020204" pitchFamily="34" charset="0"/>
                <a:ea typeface="+mn-ea"/>
                <a:cs typeface="+mn-cs"/>
              </a:rPr>
              <a:t>initiate and coordinate development</a:t>
            </a:r>
          </a:p>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353744"/>
                </a:solidFill>
                <a:effectLst/>
                <a:uLnTx/>
                <a:uFillTx/>
                <a:latin typeface="Myriad Pro" panose="020B0503030403020204" pitchFamily="34" charset="0"/>
                <a:ea typeface="+mn-ea"/>
                <a:cs typeface="+mn-cs"/>
              </a:rPr>
              <a:t>leverage local resources</a:t>
            </a:r>
          </a:p>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353744"/>
                </a:solidFill>
                <a:effectLst/>
                <a:uLnTx/>
                <a:uFillTx/>
                <a:latin typeface="Myriad Pro" panose="020B0503030403020204" pitchFamily="34" charset="0"/>
                <a:ea typeface="+mn-ea"/>
                <a:cs typeface="+mn-cs"/>
              </a:rPr>
              <a:t>spur new housing investment. </a:t>
            </a:r>
            <a:endParaRPr kumimoji="0" lang="en-US" sz="2200" b="0" i="0" u="none" strike="noStrike" kern="1200" cap="none" spc="0" normalizeH="0" baseline="0" noProof="0" dirty="0">
              <a:ln>
                <a:noFill/>
              </a:ln>
              <a:solidFill>
                <a:prstClr val="black"/>
              </a:solidFill>
              <a:effectLst/>
              <a:uLnTx/>
              <a:uFillTx/>
              <a:latin typeface="Myriad Pro" panose="020B0503030403020204" pitchFamily="34" charset="0"/>
              <a:ea typeface="Arial" panose="020B0604020202020204" pitchFamily="34" charset="0"/>
              <a:cs typeface="+mn-cs"/>
            </a:endParaRPr>
          </a:p>
        </p:txBody>
      </p:sp>
      <p:sp>
        <p:nvSpPr>
          <p:cNvPr id="12" name="TextBox 11">
            <a:extLst>
              <a:ext uri="{FF2B5EF4-FFF2-40B4-BE49-F238E27FC236}">
                <a16:creationId xmlns:a16="http://schemas.microsoft.com/office/drawing/2014/main" id="{D7CEF59D-8EB4-47EB-A02E-E47A90B438DA}"/>
              </a:ext>
            </a:extLst>
          </p:cNvPr>
          <p:cNvSpPr txBox="1"/>
          <p:nvPr/>
        </p:nvSpPr>
        <p:spPr>
          <a:xfrm>
            <a:off x="5203206" y="5930056"/>
            <a:ext cx="3017521" cy="707886"/>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030A0"/>
                </a:solidFill>
                <a:effectLst/>
                <a:uLnTx/>
                <a:uFillTx/>
                <a:latin typeface="Nexa Bold" panose="02000000000000000000" pitchFamily="50" charset="0"/>
                <a:ea typeface="+mn-ea"/>
                <a:cs typeface="+mn-cs"/>
              </a:rPr>
              <a:t>Commitment from Resort Township</a:t>
            </a:r>
          </a:p>
        </p:txBody>
      </p:sp>
      <p:pic>
        <p:nvPicPr>
          <p:cNvPr id="13" name="Picture 12" descr="Logo&#10;&#10;Description automatically generated">
            <a:extLst>
              <a:ext uri="{FF2B5EF4-FFF2-40B4-BE49-F238E27FC236}">
                <a16:creationId xmlns:a16="http://schemas.microsoft.com/office/drawing/2014/main" id="{55D87F34-138E-40A0-B774-8AC9D709682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32713" y="3242778"/>
            <a:ext cx="1197202" cy="1197202"/>
          </a:xfrm>
          <a:prstGeom prst="rect">
            <a:avLst/>
          </a:prstGeom>
        </p:spPr>
      </p:pic>
      <p:pic>
        <p:nvPicPr>
          <p:cNvPr id="14" name="Picture 13" descr="Logo&#10;&#10;Description automatically generated">
            <a:extLst>
              <a:ext uri="{FF2B5EF4-FFF2-40B4-BE49-F238E27FC236}">
                <a16:creationId xmlns:a16="http://schemas.microsoft.com/office/drawing/2014/main" id="{C5E8C9B1-FB9A-4302-AB29-0F8DAA43B92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693524" y="4388234"/>
            <a:ext cx="1018443" cy="1018443"/>
          </a:xfrm>
          <a:prstGeom prst="rect">
            <a:avLst/>
          </a:prstGeom>
        </p:spPr>
      </p:pic>
      <p:pic>
        <p:nvPicPr>
          <p:cNvPr id="15" name="Picture 14" descr="Logo, company name&#10;&#10;Description automatically generated">
            <a:extLst>
              <a:ext uri="{FF2B5EF4-FFF2-40B4-BE49-F238E27FC236}">
                <a16:creationId xmlns:a16="http://schemas.microsoft.com/office/drawing/2014/main" id="{A00B5B4C-7A76-47B4-BE99-112D146528B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610687" y="3217163"/>
            <a:ext cx="1669545" cy="938212"/>
          </a:xfrm>
          <a:prstGeom prst="rect">
            <a:avLst/>
          </a:prstGeom>
        </p:spPr>
      </p:pic>
      <p:pic>
        <p:nvPicPr>
          <p:cNvPr id="16" name="Picture 15" descr="A picture containing logo&#10;&#10;Description automatically generated">
            <a:extLst>
              <a:ext uri="{FF2B5EF4-FFF2-40B4-BE49-F238E27FC236}">
                <a16:creationId xmlns:a16="http://schemas.microsoft.com/office/drawing/2014/main" id="{7240EA42-A584-4BBC-AED4-9A3A43332563}"/>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784318" y="4590743"/>
            <a:ext cx="1966333" cy="1092407"/>
          </a:xfrm>
          <a:prstGeom prst="rect">
            <a:avLst/>
          </a:prstGeom>
        </p:spPr>
      </p:pic>
      <p:cxnSp>
        <p:nvCxnSpPr>
          <p:cNvPr id="3" name="Straight Connector 2">
            <a:extLst>
              <a:ext uri="{FF2B5EF4-FFF2-40B4-BE49-F238E27FC236}">
                <a16:creationId xmlns:a16="http://schemas.microsoft.com/office/drawing/2014/main" id="{68C222B0-1104-4F0D-80B7-E3358F0343DD}"/>
              </a:ext>
            </a:extLst>
          </p:cNvPr>
          <p:cNvCxnSpPr>
            <a:cxnSpLocks/>
          </p:cNvCxnSpPr>
          <p:nvPr/>
        </p:nvCxnSpPr>
        <p:spPr>
          <a:xfrm>
            <a:off x="8750651" y="2905760"/>
            <a:ext cx="0" cy="397825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507292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0622E-7EEC-484D-9930-8FA3E13AC0A7}"/>
              </a:ext>
            </a:extLst>
          </p:cNvPr>
          <p:cNvSpPr>
            <a:spLocks noGrp="1"/>
          </p:cNvSpPr>
          <p:nvPr>
            <p:ph type="ctrTitle"/>
          </p:nvPr>
        </p:nvSpPr>
        <p:spPr>
          <a:xfrm>
            <a:off x="3278656" y="723014"/>
            <a:ext cx="8136540" cy="854588"/>
          </a:xfrm>
        </p:spPr>
        <p:txBody>
          <a:bodyPr/>
          <a:lstStyle/>
          <a:p>
            <a:r>
              <a:rPr lang="en-US" sz="5400" dirty="0">
                <a:solidFill>
                  <a:srgbClr val="FFFFFF"/>
                </a:solidFill>
              </a:rPr>
              <a:t>Projects in Development</a:t>
            </a:r>
          </a:p>
        </p:txBody>
      </p:sp>
      <p:sp>
        <p:nvSpPr>
          <p:cNvPr id="3" name="Content Placeholder 2">
            <a:extLst>
              <a:ext uri="{FF2B5EF4-FFF2-40B4-BE49-F238E27FC236}">
                <a16:creationId xmlns:a16="http://schemas.microsoft.com/office/drawing/2014/main" id="{C8537260-41CF-4DAE-8A4A-0C99AB31B8FA}"/>
              </a:ext>
            </a:extLst>
          </p:cNvPr>
          <p:cNvSpPr>
            <a:spLocks noGrp="1"/>
          </p:cNvSpPr>
          <p:nvPr>
            <p:ph type="subTitle" idx="1"/>
          </p:nvPr>
        </p:nvSpPr>
        <p:spPr>
          <a:xfrm>
            <a:off x="3438144" y="1711841"/>
            <a:ext cx="8136540" cy="4742121"/>
          </a:xfrm>
        </p:spPr>
        <p:txBody>
          <a:bodyPr>
            <a:normAutofit fontScale="92500" lnSpcReduction="10000"/>
          </a:bodyPr>
          <a:lstStyle/>
          <a:p>
            <a:pPr marR="0" lvl="0">
              <a:lnSpc>
                <a:spcPct val="107000"/>
              </a:lnSpc>
              <a:spcBef>
                <a:spcPts val="0"/>
              </a:spcBef>
              <a:spcAft>
                <a:spcPts val="0"/>
              </a:spcAft>
            </a:pPr>
            <a:r>
              <a:rPr lang="en-US" sz="3200" dirty="0">
                <a:latin typeface="Calibri" panose="020F0502020204030204" pitchFamily="34" charset="0"/>
                <a:ea typeface="Calibri" panose="020F0502020204030204" pitchFamily="34" charset="0"/>
                <a:cs typeface="Times New Roman" panose="02020603050405020304" pitchFamily="18" charset="0"/>
              </a:rPr>
              <a:t>Land Bank and TIF Workforce Housing Program</a:t>
            </a:r>
          </a:p>
          <a:p>
            <a:pPr marR="0" lvl="0">
              <a:lnSpc>
                <a:spcPct val="107000"/>
              </a:lnSpc>
              <a:spcBef>
                <a:spcPts val="0"/>
              </a:spcBef>
              <a:spcAft>
                <a:spcPts val="0"/>
              </a:spcAft>
            </a:pP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3200" dirty="0">
                <a:latin typeface="Calibri" panose="020F0502020204030204" pitchFamily="34" charset="0"/>
                <a:ea typeface="Calibri" panose="020F0502020204030204" pitchFamily="34" charset="0"/>
                <a:cs typeface="Times New Roman" panose="02020603050405020304" pitchFamily="18" charset="0"/>
              </a:rPr>
              <a:t>Housing Ready Master Plan and Zoning Amendments</a:t>
            </a:r>
          </a:p>
          <a:p>
            <a:pPr marR="0" lvl="0">
              <a:lnSpc>
                <a:spcPct val="107000"/>
              </a:lnSpc>
              <a:spcBef>
                <a:spcPts val="0"/>
              </a:spcBef>
              <a:spcAft>
                <a:spcPts val="0"/>
              </a:spcAft>
            </a:pP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3200" dirty="0">
                <a:latin typeface="Calibri" panose="020F0502020204030204" pitchFamily="34" charset="0"/>
                <a:ea typeface="Calibri" panose="020F0502020204030204" pitchFamily="34" charset="0"/>
                <a:cs typeface="Times New Roman" panose="02020603050405020304" pitchFamily="18" charset="0"/>
              </a:rPr>
              <a:t>Supporting Housing Advocacy Teams within local communities</a:t>
            </a:r>
          </a:p>
          <a:p>
            <a:pPr marR="0" lvl="0">
              <a:lnSpc>
                <a:spcPct val="107000"/>
              </a:lnSpc>
              <a:spcBef>
                <a:spcPts val="0"/>
              </a:spcBef>
              <a:spcAft>
                <a:spcPts val="0"/>
              </a:spcAft>
            </a:pP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pPr>
            <a:r>
              <a:rPr lang="en-US" sz="3200" dirty="0">
                <a:latin typeface="Calibri" panose="020F0502020204030204" pitchFamily="34" charset="0"/>
                <a:ea typeface="Calibri" panose="020F0502020204030204" pitchFamily="34" charset="0"/>
                <a:cs typeface="Times New Roman" panose="02020603050405020304" pitchFamily="18" charset="0"/>
              </a:rPr>
              <a:t>Pursuing 4% and 9% Low Income Housing Tax Credits (LIHTC)</a:t>
            </a:r>
          </a:p>
        </p:txBody>
      </p:sp>
    </p:spTree>
    <p:extLst>
      <p:ext uri="{BB962C8B-B14F-4D97-AF65-F5344CB8AC3E}">
        <p14:creationId xmlns:p14="http://schemas.microsoft.com/office/powerpoint/2010/main" val="152328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0622E-7EEC-484D-9930-8FA3E13AC0A7}"/>
              </a:ext>
            </a:extLst>
          </p:cNvPr>
          <p:cNvSpPr>
            <a:spLocks noGrp="1"/>
          </p:cNvSpPr>
          <p:nvPr>
            <p:ph type="ctrTitle"/>
          </p:nvPr>
        </p:nvSpPr>
        <p:spPr>
          <a:xfrm>
            <a:off x="3278656" y="723014"/>
            <a:ext cx="8136540" cy="854588"/>
          </a:xfrm>
        </p:spPr>
        <p:txBody>
          <a:bodyPr/>
          <a:lstStyle/>
          <a:p>
            <a:r>
              <a:rPr lang="en-US" sz="5400" dirty="0">
                <a:solidFill>
                  <a:srgbClr val="FFFFFF"/>
                </a:solidFill>
              </a:rPr>
              <a:t>Projects in Development</a:t>
            </a:r>
          </a:p>
        </p:txBody>
      </p:sp>
      <p:sp>
        <p:nvSpPr>
          <p:cNvPr id="3" name="Content Placeholder 2">
            <a:extLst>
              <a:ext uri="{FF2B5EF4-FFF2-40B4-BE49-F238E27FC236}">
                <a16:creationId xmlns:a16="http://schemas.microsoft.com/office/drawing/2014/main" id="{C8537260-41CF-4DAE-8A4A-0C99AB31B8FA}"/>
              </a:ext>
            </a:extLst>
          </p:cNvPr>
          <p:cNvSpPr>
            <a:spLocks noGrp="1"/>
          </p:cNvSpPr>
          <p:nvPr>
            <p:ph type="subTitle" idx="1"/>
          </p:nvPr>
        </p:nvSpPr>
        <p:spPr>
          <a:xfrm>
            <a:off x="3438144" y="1711841"/>
            <a:ext cx="8136540" cy="4742121"/>
          </a:xfrm>
        </p:spPr>
        <p:txBody>
          <a:bodyPr>
            <a:normAutofit/>
          </a:bodyPr>
          <a:lstStyle/>
          <a:p>
            <a:pPr marR="0" lvl="0">
              <a:lnSpc>
                <a:spcPct val="107000"/>
              </a:lnSpc>
              <a:spcBef>
                <a:spcPts val="0"/>
              </a:spcBef>
              <a:spcAft>
                <a:spcPts val="0"/>
              </a:spcAft>
            </a:pPr>
            <a:r>
              <a:rPr lang="en-US" sz="3200" dirty="0">
                <a:latin typeface="Myriad Pro" panose="020B0503030403020204" pitchFamily="34" charset="0"/>
                <a:ea typeface="Calibri" panose="020F0502020204030204" pitchFamily="34" charset="0"/>
                <a:cs typeface="Times New Roman" panose="02020603050405020304" pitchFamily="18" charset="0"/>
              </a:rPr>
              <a:t>Accessory Dwelling Unit </a:t>
            </a:r>
          </a:p>
          <a:p>
            <a:pPr marR="0" lvl="0">
              <a:lnSpc>
                <a:spcPct val="107000"/>
              </a:lnSpc>
              <a:spcBef>
                <a:spcPts val="0"/>
              </a:spcBef>
              <a:spcAft>
                <a:spcPts val="0"/>
              </a:spcAft>
            </a:pPr>
            <a:r>
              <a:rPr lang="en-US" sz="3200" dirty="0">
                <a:latin typeface="Myriad Pro" panose="020B0503030403020204" pitchFamily="34" charset="0"/>
                <a:ea typeface="Calibri" panose="020F0502020204030204" pitchFamily="34" charset="0"/>
                <a:cs typeface="Times New Roman" panose="02020603050405020304" pitchFamily="18" charset="0"/>
              </a:rPr>
              <a:t>Program</a:t>
            </a:r>
          </a:p>
          <a:p>
            <a:pPr marR="0" lvl="0">
              <a:lnSpc>
                <a:spcPct val="107000"/>
              </a:lnSpc>
              <a:spcBef>
                <a:spcPts val="0"/>
              </a:spcBef>
              <a:spcAft>
                <a:spcPts val="0"/>
              </a:spcAft>
            </a:pPr>
            <a:endParaRPr lang="en-US" sz="3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3851BB3D-94E5-4C5F-9747-B32482B95E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51635" y="1904628"/>
            <a:ext cx="3323050" cy="4272493"/>
          </a:xfrm>
          <a:prstGeom prst="rect">
            <a:avLst/>
          </a:prstGeom>
        </p:spPr>
      </p:pic>
      <p:pic>
        <p:nvPicPr>
          <p:cNvPr id="6" name="Picture 5">
            <a:extLst>
              <a:ext uri="{FF2B5EF4-FFF2-40B4-BE49-F238E27FC236}">
                <a16:creationId xmlns:a16="http://schemas.microsoft.com/office/drawing/2014/main" id="{DFB5F615-9D56-43DE-A6FF-16F516396B6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2493" y="3227828"/>
            <a:ext cx="5114714" cy="2907158"/>
          </a:xfrm>
          <a:prstGeom prst="rect">
            <a:avLst/>
          </a:prstGeom>
        </p:spPr>
      </p:pic>
    </p:spTree>
    <p:extLst>
      <p:ext uri="{BB962C8B-B14F-4D97-AF65-F5344CB8AC3E}">
        <p14:creationId xmlns:p14="http://schemas.microsoft.com/office/powerpoint/2010/main" val="913800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0C6DE-AC97-47B2-BD6E-58733E25A4C4}"/>
              </a:ext>
            </a:extLst>
          </p:cNvPr>
          <p:cNvSpPr>
            <a:spLocks noGrp="1"/>
          </p:cNvSpPr>
          <p:nvPr>
            <p:ph type="ctrTitle"/>
          </p:nvPr>
        </p:nvSpPr>
        <p:spPr>
          <a:xfrm>
            <a:off x="952500" y="-1193800"/>
            <a:ext cx="9646824" cy="2387600"/>
          </a:xfrm>
        </p:spPr>
        <p:txBody>
          <a:bodyPr/>
          <a:lstStyle/>
          <a:p>
            <a:r>
              <a:rPr lang="en-US" dirty="0">
                <a:solidFill>
                  <a:srgbClr val="FFFFFF"/>
                </a:solidFill>
              </a:rPr>
              <a:t>Thank you! </a:t>
            </a:r>
            <a:r>
              <a:rPr lang="en-US" dirty="0">
                <a:solidFill>
                  <a:schemeClr val="bg1"/>
                </a:solidFill>
              </a:rPr>
              <a:t>	</a:t>
            </a:r>
          </a:p>
        </p:txBody>
      </p:sp>
      <p:sp>
        <p:nvSpPr>
          <p:cNvPr id="3" name="Subtitle 2">
            <a:extLst>
              <a:ext uri="{FF2B5EF4-FFF2-40B4-BE49-F238E27FC236}">
                <a16:creationId xmlns:a16="http://schemas.microsoft.com/office/drawing/2014/main" id="{DD2C4FDF-C3CB-4102-9BD8-DC2EF79A8543}"/>
              </a:ext>
            </a:extLst>
          </p:cNvPr>
          <p:cNvSpPr>
            <a:spLocks noGrp="1"/>
          </p:cNvSpPr>
          <p:nvPr>
            <p:ph type="subTitle" idx="1"/>
          </p:nvPr>
        </p:nvSpPr>
        <p:spPr>
          <a:xfrm>
            <a:off x="3419223" y="1619250"/>
            <a:ext cx="8657590" cy="4992529"/>
          </a:xfrm>
        </p:spPr>
        <p:txBody>
          <a:bodyPr>
            <a:normAutofit lnSpcReduction="10000"/>
          </a:bodyPr>
          <a:lstStyle/>
          <a:p>
            <a:pPr algn="ctr"/>
            <a:r>
              <a:rPr lang="en-US" sz="2600" dirty="0">
                <a:latin typeface="Myriad Pro" panose="020B0503030403020204" pitchFamily="34" charset="0"/>
              </a:rPr>
              <a:t>Yarrow Brown, Executive Director</a:t>
            </a:r>
          </a:p>
          <a:p>
            <a:pPr algn="ctr"/>
            <a:r>
              <a:rPr lang="en-US" sz="2600" dirty="0">
                <a:latin typeface="Myriad Pro" panose="020B0503030403020204" pitchFamily="34" charset="0"/>
                <a:hlinkClick r:id="rId3"/>
              </a:rPr>
              <a:t>yarrow@housingnorth.org</a:t>
            </a:r>
            <a:endParaRPr lang="en-US" sz="2600" dirty="0">
              <a:latin typeface="Myriad Pro" panose="020B0503030403020204" pitchFamily="34" charset="0"/>
            </a:endParaRPr>
          </a:p>
          <a:p>
            <a:pPr algn="ctr"/>
            <a:endParaRPr lang="en-US" sz="3000" dirty="0">
              <a:latin typeface="Myriad Pro" panose="020B0503030403020204" pitchFamily="34" charset="0"/>
            </a:endParaRPr>
          </a:p>
          <a:p>
            <a:pPr algn="ctr"/>
            <a:r>
              <a:rPr lang="en-US" sz="2600" dirty="0">
                <a:latin typeface="Myriad Pro" panose="020B0503030403020204" pitchFamily="34" charset="0"/>
              </a:rPr>
              <a:t>Steve Schnell, Charlevoix County Housing Ready Program Director</a:t>
            </a:r>
          </a:p>
          <a:p>
            <a:pPr algn="ctr"/>
            <a:r>
              <a:rPr lang="en-US" sz="2600" dirty="0">
                <a:latin typeface="Myriad Pro" panose="020B0503030403020204" pitchFamily="34" charset="0"/>
                <a:hlinkClick r:id="rId4"/>
              </a:rPr>
              <a:t>steve@housingnorth.org</a:t>
            </a:r>
            <a:endParaRPr lang="en-US" sz="2600" dirty="0">
              <a:latin typeface="Myriad Pro" panose="020B0503030403020204" pitchFamily="34" charset="0"/>
            </a:endParaRPr>
          </a:p>
          <a:p>
            <a:pPr algn="ctr"/>
            <a:endParaRPr lang="en-US" sz="2600" dirty="0">
              <a:latin typeface="Myriad Pro" panose="020B0503030403020204" pitchFamily="34" charset="0"/>
            </a:endParaRPr>
          </a:p>
          <a:p>
            <a:pPr algn="ctr"/>
            <a:r>
              <a:rPr lang="en-US" sz="2600" dirty="0">
                <a:latin typeface="Myriad Pro" panose="020B0503030403020204" pitchFamily="34" charset="0"/>
              </a:rPr>
              <a:t>Andrea Jacob, Emmet County Housing Ready Program Director</a:t>
            </a:r>
          </a:p>
          <a:p>
            <a:pPr algn="ctr"/>
            <a:r>
              <a:rPr lang="en-US" sz="2600" dirty="0">
                <a:latin typeface="Myriad Pro" panose="020B0503030403020204" pitchFamily="34" charset="0"/>
                <a:hlinkClick r:id="rId5"/>
              </a:rPr>
              <a:t>andrea@housingnorth.org</a:t>
            </a:r>
            <a:endParaRPr lang="en-US" sz="2600" dirty="0">
              <a:latin typeface="Myriad Pro" panose="020B0503030403020204" pitchFamily="34" charset="0"/>
            </a:endParaRPr>
          </a:p>
          <a:p>
            <a:pPr algn="ctr"/>
            <a:endParaRPr lang="en-US" sz="3000" dirty="0">
              <a:latin typeface="Myriad Pro" panose="020B0503030403020204" pitchFamily="34" charset="0"/>
            </a:endParaRPr>
          </a:p>
          <a:p>
            <a:pPr algn="ctr"/>
            <a:r>
              <a:rPr lang="en-US" sz="3000" dirty="0">
                <a:latin typeface="Myriad Pro" panose="020B0503030403020204" pitchFamily="34" charset="0"/>
              </a:rPr>
              <a:t>Data available at:</a:t>
            </a:r>
          </a:p>
          <a:p>
            <a:pPr algn="ctr"/>
            <a:r>
              <a:rPr lang="en-US" sz="3000" dirty="0">
                <a:latin typeface="Myriad Pro" panose="020B0503030403020204" pitchFamily="34" charset="0"/>
                <a:hlinkClick r:id="rId6"/>
              </a:rPr>
              <a:t>www.housingnorth.org</a:t>
            </a:r>
            <a:endParaRPr lang="en-US" sz="3600" dirty="0"/>
          </a:p>
        </p:txBody>
      </p:sp>
    </p:spTree>
    <p:extLst>
      <p:ext uri="{BB962C8B-B14F-4D97-AF65-F5344CB8AC3E}">
        <p14:creationId xmlns:p14="http://schemas.microsoft.com/office/powerpoint/2010/main" val="4201611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9686C-D21A-4D4F-A027-AE5709CF6AE4}"/>
              </a:ext>
            </a:extLst>
          </p:cNvPr>
          <p:cNvSpPr>
            <a:spLocks noGrp="1"/>
          </p:cNvSpPr>
          <p:nvPr>
            <p:ph type="ctrTitle"/>
          </p:nvPr>
        </p:nvSpPr>
        <p:spPr/>
        <p:txBody>
          <a:bodyPr/>
          <a:lstStyle/>
          <a:p>
            <a:r>
              <a:rPr lang="en-US" dirty="0">
                <a:solidFill>
                  <a:schemeClr val="bg1"/>
                </a:solidFill>
              </a:rPr>
              <a:t>Questions</a:t>
            </a:r>
          </a:p>
        </p:txBody>
      </p:sp>
    </p:spTree>
    <p:extLst>
      <p:ext uri="{BB962C8B-B14F-4D97-AF65-F5344CB8AC3E}">
        <p14:creationId xmlns:p14="http://schemas.microsoft.com/office/powerpoint/2010/main" val="36915802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4646" y="610922"/>
            <a:ext cx="8403613" cy="4516621"/>
          </a:xfrm>
          <a:prstGeom prst="rect">
            <a:avLst/>
          </a:prstGeom>
          <a:noFill/>
        </p:spPr>
        <p:txBody>
          <a:bodyPr wrap="square" rtlCol="0">
            <a:spAutoFit/>
          </a:bodyPr>
          <a:lstStyle/>
          <a:p>
            <a:pPr algn="ctr"/>
            <a:endParaRPr lang="en-US" sz="2000" b="1" dirty="0">
              <a:solidFill>
                <a:schemeClr val="bg1"/>
              </a:solidFill>
            </a:endParaRPr>
          </a:p>
          <a:p>
            <a:pPr algn="ctr"/>
            <a:endParaRPr lang="en-US" sz="2000" b="1" dirty="0">
              <a:solidFill>
                <a:schemeClr val="bg1"/>
              </a:solidFill>
            </a:endParaRPr>
          </a:p>
          <a:p>
            <a:pPr algn="ctr"/>
            <a:endParaRPr lang="en-US" sz="2000" b="1" dirty="0">
              <a:solidFill>
                <a:schemeClr val="bg1"/>
              </a:solidFill>
            </a:endParaRPr>
          </a:p>
          <a:p>
            <a:pPr algn="ctr"/>
            <a:r>
              <a:rPr lang="en-US" sz="2000" b="1" dirty="0">
                <a:solidFill>
                  <a:schemeClr val="bg1"/>
                </a:solidFill>
              </a:rPr>
              <a:t>Health Forum of Northern Michigan</a:t>
            </a:r>
          </a:p>
          <a:p>
            <a:pPr algn="ctr"/>
            <a:endParaRPr lang="en-US" sz="800" dirty="0">
              <a:solidFill>
                <a:schemeClr val="bg1"/>
              </a:solidFill>
            </a:endParaRPr>
          </a:p>
          <a:p>
            <a:pPr algn="ctr"/>
            <a:endParaRPr lang="en-US" sz="2000" b="1" dirty="0">
              <a:solidFill>
                <a:schemeClr val="bg1"/>
              </a:solidFill>
            </a:endParaRPr>
          </a:p>
          <a:p>
            <a:pPr algn="ctr"/>
            <a:r>
              <a:rPr lang="en-US" b="1" dirty="0">
                <a:solidFill>
                  <a:schemeClr val="bg1"/>
                </a:solidFill>
              </a:rPr>
              <a:t>Slides of today’s event will be posted to:</a:t>
            </a:r>
          </a:p>
          <a:p>
            <a:pPr lvl="3"/>
            <a:endParaRPr lang="en-US" sz="1250" b="1" dirty="0">
              <a:solidFill>
                <a:schemeClr val="bg1"/>
              </a:solidFill>
            </a:endParaRPr>
          </a:p>
          <a:p>
            <a:pPr algn="ctr"/>
            <a:r>
              <a:rPr lang="en-US" sz="2000" b="1" dirty="0">
                <a:solidFill>
                  <a:schemeClr val="bg1"/>
                </a:solidFill>
                <a:hlinkClick r:id="rId2"/>
              </a:rPr>
              <a:t>www.gvsu.edu/hfnorthernmich</a:t>
            </a:r>
            <a:r>
              <a:rPr lang="en-US" sz="2000" b="1" dirty="0">
                <a:solidFill>
                  <a:schemeClr val="bg1"/>
                </a:solidFill>
              </a:rPr>
              <a:t> </a:t>
            </a:r>
          </a:p>
          <a:p>
            <a:endParaRPr lang="en-US" sz="1250" b="1" dirty="0">
              <a:solidFill>
                <a:schemeClr val="bg1"/>
              </a:solidFill>
            </a:endParaRPr>
          </a:p>
          <a:p>
            <a:endParaRPr lang="en-US" sz="1250" dirty="0">
              <a:solidFill>
                <a:schemeClr val="bg1"/>
              </a:solidFill>
            </a:endParaRPr>
          </a:p>
          <a:p>
            <a:pPr algn="ctr"/>
            <a:endParaRPr lang="en-US" sz="800" dirty="0">
              <a:solidFill>
                <a:schemeClr val="bg1"/>
              </a:solidFill>
            </a:endParaRPr>
          </a:p>
          <a:p>
            <a:pPr algn="ctr"/>
            <a:endParaRPr lang="en-US" b="1" dirty="0">
              <a:solidFill>
                <a:schemeClr val="bg1"/>
              </a:solidFill>
            </a:endParaRPr>
          </a:p>
          <a:p>
            <a:pPr algn="ctr"/>
            <a:endParaRPr lang="en-US" b="1" dirty="0">
              <a:solidFill>
                <a:schemeClr val="bg1"/>
              </a:solidFill>
            </a:endParaRPr>
          </a:p>
          <a:p>
            <a:pPr algn="ctr"/>
            <a:r>
              <a:rPr lang="en-US" b="1" dirty="0">
                <a:solidFill>
                  <a:schemeClr val="bg1"/>
                </a:solidFill>
              </a:rPr>
              <a:t>We hope to see you next fall!</a:t>
            </a:r>
          </a:p>
          <a:p>
            <a:pPr algn="ctr"/>
            <a:endParaRPr lang="en-US" sz="1400" b="1" dirty="0">
              <a:solidFill>
                <a:schemeClr val="bg1"/>
              </a:solidFill>
            </a:endParaRPr>
          </a:p>
          <a:p>
            <a:pPr algn="ctr"/>
            <a:endParaRPr lang="en-US" sz="1400" b="1" dirty="0">
              <a:solidFill>
                <a:schemeClr val="bg1"/>
              </a:solidFill>
            </a:endParaRPr>
          </a:p>
          <a:p>
            <a:pPr algn="ctr"/>
            <a:r>
              <a:rPr lang="en-US" sz="1600" b="1" dirty="0">
                <a:solidFill>
                  <a:schemeClr val="bg1"/>
                </a:solidFill>
              </a:rPr>
              <a:t>Watch your e-mail for further announcements.</a:t>
            </a:r>
          </a:p>
        </p:txBody>
      </p:sp>
      <p:sp>
        <p:nvSpPr>
          <p:cNvPr id="2" name="TextBox 1"/>
          <p:cNvSpPr txBox="1"/>
          <p:nvPr/>
        </p:nvSpPr>
        <p:spPr>
          <a:xfrm>
            <a:off x="8669867" y="869244"/>
            <a:ext cx="2769778" cy="5209118"/>
          </a:xfrm>
          <a:prstGeom prst="rect">
            <a:avLst/>
          </a:prstGeom>
          <a:solidFill>
            <a:schemeClr val="bg1"/>
          </a:solidFill>
          <a:ln w="28575">
            <a:noFill/>
          </a:ln>
          <a:effectLst>
            <a:outerShdw blurRad="50800" dist="38100" dir="2700000" algn="tl" rotWithShape="0">
              <a:prstClr val="black">
                <a:alpha val="40000"/>
              </a:prstClr>
            </a:outerShdw>
          </a:effectLst>
        </p:spPr>
        <p:txBody>
          <a:bodyPr wrap="square" rtlCol="0">
            <a:spAutoFit/>
          </a:bodyPr>
          <a:lstStyle/>
          <a:p>
            <a:pPr algn="ctr"/>
            <a:endParaRPr lang="en-US" sz="1050" b="1" dirty="0">
              <a:solidFill>
                <a:schemeClr val="bg1"/>
              </a:solidFill>
            </a:endParaRPr>
          </a:p>
          <a:p>
            <a:pPr algn="ctr"/>
            <a:endParaRPr lang="en-US" sz="1400" b="1" dirty="0"/>
          </a:p>
          <a:p>
            <a:pPr algn="ctr"/>
            <a:r>
              <a:rPr lang="en-US" sz="1400" b="1" dirty="0"/>
              <a:t>Presented by:</a:t>
            </a:r>
          </a:p>
          <a:p>
            <a:pPr algn="ctr"/>
            <a:endParaRPr lang="en-US" sz="1400" dirty="0">
              <a:solidFill>
                <a:schemeClr val="bg1"/>
              </a:solidFill>
            </a:endParaRPr>
          </a:p>
          <a:p>
            <a:pPr algn="ctr"/>
            <a:endParaRPr lang="en-US" sz="1400" dirty="0">
              <a:solidFill>
                <a:schemeClr val="bg1"/>
              </a:solidFill>
            </a:endParaRPr>
          </a:p>
          <a:p>
            <a:pPr algn="ctr"/>
            <a:endParaRPr lang="en-US" sz="1400" dirty="0">
              <a:solidFill>
                <a:schemeClr val="bg1"/>
              </a:solidFill>
            </a:endParaRPr>
          </a:p>
          <a:p>
            <a:pPr algn="ctr"/>
            <a:endParaRPr lang="en-US" sz="1400" dirty="0">
              <a:solidFill>
                <a:schemeClr val="bg1"/>
              </a:solidFill>
            </a:endParaRPr>
          </a:p>
          <a:p>
            <a:pPr algn="ctr"/>
            <a:endParaRPr lang="en-US" sz="1400" dirty="0">
              <a:solidFill>
                <a:schemeClr val="bg1"/>
              </a:solidFill>
            </a:endParaRPr>
          </a:p>
          <a:p>
            <a:pPr algn="ctr"/>
            <a:endParaRPr lang="en-US" sz="1400" dirty="0">
              <a:solidFill>
                <a:schemeClr val="bg1"/>
              </a:solidFill>
            </a:endParaRPr>
          </a:p>
          <a:p>
            <a:pPr algn="ctr"/>
            <a:endParaRPr lang="en-US" sz="1400" dirty="0">
              <a:solidFill>
                <a:schemeClr val="bg1"/>
              </a:solidFill>
            </a:endParaRPr>
          </a:p>
          <a:p>
            <a:pPr algn="ctr"/>
            <a:endParaRPr lang="en-US" sz="1400" dirty="0">
              <a:solidFill>
                <a:schemeClr val="bg1"/>
              </a:solidFill>
            </a:endParaRPr>
          </a:p>
          <a:p>
            <a:pPr algn="ctr"/>
            <a:endParaRPr lang="en-US" sz="1400" dirty="0">
              <a:solidFill>
                <a:schemeClr val="bg1"/>
              </a:solidFill>
            </a:endParaRPr>
          </a:p>
          <a:p>
            <a:pPr algn="ctr"/>
            <a:endParaRPr lang="en-US" sz="1400" dirty="0">
              <a:solidFill>
                <a:schemeClr val="bg1"/>
              </a:solidFill>
            </a:endParaRPr>
          </a:p>
          <a:p>
            <a:pPr algn="ctr"/>
            <a:endParaRPr lang="en-US" sz="1400" dirty="0">
              <a:solidFill>
                <a:schemeClr val="bg1"/>
              </a:solidFill>
            </a:endParaRPr>
          </a:p>
          <a:p>
            <a:pPr algn="ctr"/>
            <a:endParaRPr lang="en-US" sz="1400" dirty="0">
              <a:solidFill>
                <a:schemeClr val="bg1"/>
              </a:solidFill>
            </a:endParaRPr>
          </a:p>
          <a:p>
            <a:pPr algn="ctr"/>
            <a:r>
              <a:rPr lang="en-US" sz="1400" dirty="0">
                <a:solidFill>
                  <a:schemeClr val="bg1"/>
                </a:solidFill>
              </a:rPr>
              <a:t>Sponsored by:</a:t>
            </a:r>
          </a:p>
          <a:p>
            <a:pPr algn="ctr"/>
            <a:endParaRPr lang="en-US" sz="1400" dirty="0">
              <a:solidFill>
                <a:schemeClr val="bg1"/>
              </a:solidFill>
            </a:endParaRPr>
          </a:p>
          <a:p>
            <a:pPr algn="ctr"/>
            <a:r>
              <a:rPr lang="en-US" sz="1400" b="1" dirty="0"/>
              <a:t>Sponsored by:</a:t>
            </a:r>
          </a:p>
          <a:p>
            <a:pPr algn="ctr"/>
            <a:endParaRPr lang="en-US" sz="1400" b="1" dirty="0"/>
          </a:p>
          <a:p>
            <a:pPr algn="ctr"/>
            <a:endParaRPr lang="en-US" sz="1400" b="1" dirty="0"/>
          </a:p>
          <a:p>
            <a:pPr algn="ctr"/>
            <a:endParaRPr lang="en-US" sz="1400" dirty="0">
              <a:solidFill>
                <a:schemeClr val="bg1"/>
              </a:solidFill>
            </a:endParaRPr>
          </a:p>
          <a:p>
            <a:pPr algn="ctr"/>
            <a:endParaRPr lang="en-US" sz="1400" dirty="0">
              <a:solidFill>
                <a:schemeClr val="bg1"/>
              </a:solidFill>
            </a:endParaRPr>
          </a:p>
          <a:p>
            <a:pPr algn="ctr"/>
            <a:endParaRPr lang="en-US" sz="1400" dirty="0">
              <a:solidFill>
                <a:schemeClr val="bg1"/>
              </a:solidFill>
            </a:endParaRPr>
          </a:p>
          <a:p>
            <a:pPr algn="ctr"/>
            <a:endParaRPr lang="en-US" sz="1400" dirty="0">
              <a:solidFill>
                <a:schemeClr val="bg1"/>
              </a:solidFill>
            </a:endParaRPr>
          </a:p>
        </p:txBody>
      </p:sp>
      <p:pic>
        <p:nvPicPr>
          <p:cNvPr id="3" name="Picture 2">
            <a:extLst>
              <a:ext uri="{FF2B5EF4-FFF2-40B4-BE49-F238E27FC236}">
                <a16:creationId xmlns:a16="http://schemas.microsoft.com/office/drawing/2014/main" id="{0B46D1D6-F4A7-46FD-803C-9F78AAB154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75057" y="5011279"/>
            <a:ext cx="2227790" cy="555405"/>
          </a:xfrm>
          <a:prstGeom prst="rect">
            <a:avLst/>
          </a:prstGeom>
        </p:spPr>
      </p:pic>
      <p:pic>
        <p:nvPicPr>
          <p:cNvPr id="6" name="Picture 5">
            <a:extLst>
              <a:ext uri="{FF2B5EF4-FFF2-40B4-BE49-F238E27FC236}">
                <a16:creationId xmlns:a16="http://schemas.microsoft.com/office/drawing/2014/main" id="{7AF5E862-D19A-4CF6-A629-2C79D56694D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78580" y="2678653"/>
            <a:ext cx="1152351" cy="1531607"/>
          </a:xfrm>
          <a:prstGeom prst="rect">
            <a:avLst/>
          </a:prstGeom>
        </p:spPr>
      </p:pic>
      <p:pic>
        <p:nvPicPr>
          <p:cNvPr id="10" name="Picture 9">
            <a:extLst>
              <a:ext uri="{FF2B5EF4-FFF2-40B4-BE49-F238E27FC236}">
                <a16:creationId xmlns:a16="http://schemas.microsoft.com/office/drawing/2014/main" id="{D2E37AB3-1FC4-44C8-8B10-51D650D4E14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44642" y="1513201"/>
            <a:ext cx="1420225" cy="1165452"/>
          </a:xfrm>
          <a:prstGeom prst="rect">
            <a:avLst/>
          </a:prstGeom>
        </p:spPr>
      </p:pic>
    </p:spTree>
    <p:extLst>
      <p:ext uri="{BB962C8B-B14F-4D97-AF65-F5344CB8AC3E}">
        <p14:creationId xmlns:p14="http://schemas.microsoft.com/office/powerpoint/2010/main" val="1493018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merica&amp;amp;#39;s scant supply of starter homes makes life difficult for  Millennials | PhillyVoice">
            <a:extLst>
              <a:ext uri="{FF2B5EF4-FFF2-40B4-BE49-F238E27FC236}">
                <a16:creationId xmlns:a16="http://schemas.microsoft.com/office/drawing/2014/main" id="{0132DA63-D8FC-4E25-8548-543A2445EEE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95563" y="1095375"/>
            <a:ext cx="7000875" cy="466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192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What happened to the &amp;amp;#39;starter home?&amp;amp;#39; - MarketWatch">
            <a:extLst>
              <a:ext uri="{FF2B5EF4-FFF2-40B4-BE49-F238E27FC236}">
                <a16:creationId xmlns:a16="http://schemas.microsoft.com/office/drawing/2014/main" id="{042EA55F-BD81-4AA6-A078-00FB01699C5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57375" y="1042988"/>
            <a:ext cx="8477250" cy="4772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07164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USERHIDDEN" val="1"/>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USERHIDDEN" val="1"/>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USERHIDDEN" val="1"/>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USERHIDDEN" val="1"/>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USERHIDDEN" val="1"/>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USERHIDDEN" val="1"/>
</p:tagLst>
</file>

<file path=ppt/tags/tag20.xml><?xml version="1.0" encoding="utf-8"?>
<p:tagLst xmlns:a="http://schemas.openxmlformats.org/drawingml/2006/main" xmlns:r="http://schemas.openxmlformats.org/officeDocument/2006/relationships" xmlns:p="http://schemas.openxmlformats.org/presentationml/2006/main">
  <p:tag name="USERHIDDEN" val="1"/>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USERHIDDEN" val="1"/>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USERHIDDEN" val="1"/>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USERHIDDEN" val="1"/>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USERHIDDEN" val="1"/>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8.xml.rels><?xml version="1.0" encoding="UTF-8" standalone="yes"?>
<Relationships xmlns="http://schemas.openxmlformats.org/package/2006/relationships"><Relationship Id="rId1" Type="http://schemas.openxmlformats.org/officeDocument/2006/relationships/image" Target="../media/image13.jpeg"/></Relationships>
</file>

<file path=ppt/theme/theme1.xml><?xml version="1.0" encoding="utf-8"?>
<a:theme xmlns:a="http://schemas.openxmlformats.org/drawingml/2006/main" name="Ion Boardroom">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ppt/theme/theme10.xml><?xml version="1.0" encoding="utf-8"?>
<a:theme xmlns:a="http://schemas.openxmlformats.org/drawingml/2006/main" name="8_Blue Cross Blue Shield, MI">
  <a:themeElements>
    <a:clrScheme name="BCBS, MI">
      <a:dk1>
        <a:srgbClr val="002539"/>
      </a:dk1>
      <a:lt1>
        <a:sysClr val="window" lastClr="FFFFFF"/>
      </a:lt1>
      <a:dk2>
        <a:srgbClr val="525252"/>
      </a:dk2>
      <a:lt2>
        <a:srgbClr val="808183"/>
      </a:lt2>
      <a:accent1>
        <a:srgbClr val="154D98"/>
      </a:accent1>
      <a:accent2>
        <a:srgbClr val="1782C7"/>
      </a:accent2>
      <a:accent3>
        <a:srgbClr val="6EC3E7"/>
      </a:accent3>
      <a:accent4>
        <a:srgbClr val="BCDAEC"/>
      </a:accent4>
      <a:accent5>
        <a:srgbClr val="D0D2D2"/>
      </a:accent5>
      <a:accent6>
        <a:srgbClr val="808183"/>
      </a:accent6>
      <a:hlink>
        <a:srgbClr val="0563C1"/>
      </a:hlink>
      <a:folHlink>
        <a:srgbClr val="954F72"/>
      </a:folHlink>
    </a:clrScheme>
    <a:fontScheme name="BCBS, MI">
      <a:majorFont>
        <a:latin typeface="Avenir LT Std 35 Light"/>
        <a:ea typeface=""/>
        <a:cs typeface=""/>
      </a:majorFont>
      <a:minorFont>
        <a:latin typeface="Avenir LT Std 45 Book"/>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0000"/>
          </a:lnSpc>
          <a:spcBef>
            <a:spcPts val="200"/>
          </a:spcBef>
          <a:spcAft>
            <a:spcPts val="400"/>
          </a:spcAft>
          <a:defRPr sz="1200" b="1"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Blue Cross Blue Shield, MI">
  <a:themeElements>
    <a:clrScheme name="BCBS, MI">
      <a:dk1>
        <a:srgbClr val="002539"/>
      </a:dk1>
      <a:lt1>
        <a:sysClr val="window" lastClr="FFFFFF"/>
      </a:lt1>
      <a:dk2>
        <a:srgbClr val="525252"/>
      </a:dk2>
      <a:lt2>
        <a:srgbClr val="808183"/>
      </a:lt2>
      <a:accent1>
        <a:srgbClr val="154D98"/>
      </a:accent1>
      <a:accent2>
        <a:srgbClr val="1782C7"/>
      </a:accent2>
      <a:accent3>
        <a:srgbClr val="6EC3E7"/>
      </a:accent3>
      <a:accent4>
        <a:srgbClr val="BCDAEC"/>
      </a:accent4>
      <a:accent5>
        <a:srgbClr val="D0D2D2"/>
      </a:accent5>
      <a:accent6>
        <a:srgbClr val="808183"/>
      </a:accent6>
      <a:hlink>
        <a:srgbClr val="0563C1"/>
      </a:hlink>
      <a:folHlink>
        <a:srgbClr val="954F72"/>
      </a:folHlink>
    </a:clrScheme>
    <a:fontScheme name="BCBS, MI">
      <a:majorFont>
        <a:latin typeface="Avenir LT Std 35 Light"/>
        <a:ea typeface=""/>
        <a:cs typeface=""/>
      </a:majorFont>
      <a:minorFont>
        <a:latin typeface="Avenir LT Std 45 Book"/>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0000"/>
          </a:lnSpc>
          <a:spcBef>
            <a:spcPts val="200"/>
          </a:spcBef>
          <a:spcAft>
            <a:spcPts val="400"/>
          </a:spcAft>
          <a:defRPr sz="1200" b="1"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Blue Cross Blue Shield, MI">
  <a:themeElements>
    <a:clrScheme name="BCBS, MI">
      <a:dk1>
        <a:srgbClr val="002539"/>
      </a:dk1>
      <a:lt1>
        <a:sysClr val="window" lastClr="FFFFFF"/>
      </a:lt1>
      <a:dk2>
        <a:srgbClr val="525252"/>
      </a:dk2>
      <a:lt2>
        <a:srgbClr val="808183"/>
      </a:lt2>
      <a:accent1>
        <a:srgbClr val="154D98"/>
      </a:accent1>
      <a:accent2>
        <a:srgbClr val="1782C7"/>
      </a:accent2>
      <a:accent3>
        <a:srgbClr val="6EC3E7"/>
      </a:accent3>
      <a:accent4>
        <a:srgbClr val="BCDAEC"/>
      </a:accent4>
      <a:accent5>
        <a:srgbClr val="D0D2D2"/>
      </a:accent5>
      <a:accent6>
        <a:srgbClr val="808183"/>
      </a:accent6>
      <a:hlink>
        <a:srgbClr val="0563C1"/>
      </a:hlink>
      <a:folHlink>
        <a:srgbClr val="954F72"/>
      </a:folHlink>
    </a:clrScheme>
    <a:fontScheme name="BCBS, MI">
      <a:majorFont>
        <a:latin typeface="Avenir LT Std 35 Light"/>
        <a:ea typeface=""/>
        <a:cs typeface=""/>
      </a:majorFont>
      <a:minorFont>
        <a:latin typeface="Avenir LT Std 45 Book"/>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0000"/>
          </a:lnSpc>
          <a:spcBef>
            <a:spcPts val="200"/>
          </a:spcBef>
          <a:spcAft>
            <a:spcPts val="400"/>
          </a:spcAft>
          <a:defRPr sz="1200" b="1"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Cover Slide - Argy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15.xml><?xml version="1.0" encoding="utf-8"?>
<a:theme xmlns:a="http://schemas.openxmlformats.org/drawingml/2006/main" name="2_Office Theme">
  <a:themeElements>
    <a:clrScheme name="Custom 14">
      <a:dk1>
        <a:sysClr val="windowText" lastClr="000000"/>
      </a:dk1>
      <a:lt1>
        <a:sysClr val="window" lastClr="FFFFFF"/>
      </a:lt1>
      <a:dk2>
        <a:srgbClr val="546170"/>
      </a:dk2>
      <a:lt2>
        <a:srgbClr val="E7E6E6"/>
      </a:lt2>
      <a:accent1>
        <a:srgbClr val="638C3C"/>
      </a:accent1>
      <a:accent2>
        <a:srgbClr val="5F4777"/>
      </a:accent2>
      <a:accent3>
        <a:srgbClr val="55565B"/>
      </a:accent3>
      <a:accent4>
        <a:srgbClr val="C55A11"/>
      </a:accent4>
      <a:accent5>
        <a:srgbClr val="2F5597"/>
      </a:accent5>
      <a:accent6>
        <a:srgbClr val="BF9000"/>
      </a:accent6>
      <a:hlink>
        <a:srgbClr val="4B828F"/>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6_Office Theme">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Office Theme">
  <a:themeElements>
    <a:clrScheme name="Custom 14">
      <a:dk1>
        <a:sysClr val="windowText" lastClr="000000"/>
      </a:dk1>
      <a:lt1>
        <a:sysClr val="window" lastClr="FFFFFF"/>
      </a:lt1>
      <a:dk2>
        <a:srgbClr val="546170"/>
      </a:dk2>
      <a:lt2>
        <a:srgbClr val="E7E6E6"/>
      </a:lt2>
      <a:accent1>
        <a:srgbClr val="638C3C"/>
      </a:accent1>
      <a:accent2>
        <a:srgbClr val="5F4777"/>
      </a:accent2>
      <a:accent3>
        <a:srgbClr val="55565B"/>
      </a:accent3>
      <a:accent4>
        <a:srgbClr val="C55A11"/>
      </a:accent4>
      <a:accent5>
        <a:srgbClr val="2F5597"/>
      </a:accent5>
      <a:accent6>
        <a:srgbClr val="BF9000"/>
      </a:accent6>
      <a:hlink>
        <a:srgbClr val="4B828F"/>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riel">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19.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ue Cross Blue Shield, MI">
  <a:themeElements>
    <a:clrScheme name="BCBS, MI">
      <a:dk1>
        <a:srgbClr val="002539"/>
      </a:dk1>
      <a:lt1>
        <a:sysClr val="window" lastClr="FFFFFF"/>
      </a:lt1>
      <a:dk2>
        <a:srgbClr val="525252"/>
      </a:dk2>
      <a:lt2>
        <a:srgbClr val="808183"/>
      </a:lt2>
      <a:accent1>
        <a:srgbClr val="154D98"/>
      </a:accent1>
      <a:accent2>
        <a:srgbClr val="1782C7"/>
      </a:accent2>
      <a:accent3>
        <a:srgbClr val="6EC3E7"/>
      </a:accent3>
      <a:accent4>
        <a:srgbClr val="BCDAEC"/>
      </a:accent4>
      <a:accent5>
        <a:srgbClr val="D0D2D2"/>
      </a:accent5>
      <a:accent6>
        <a:srgbClr val="808183"/>
      </a:accent6>
      <a:hlink>
        <a:srgbClr val="0563C1"/>
      </a:hlink>
      <a:folHlink>
        <a:srgbClr val="954F72"/>
      </a:folHlink>
    </a:clrScheme>
    <a:fontScheme name="BCBS, MI">
      <a:majorFont>
        <a:latin typeface="Avenir LT Std 35 Light"/>
        <a:ea typeface=""/>
        <a:cs typeface=""/>
      </a:majorFont>
      <a:minorFont>
        <a:latin typeface="Avenir LT Std 45 Book"/>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0000"/>
          </a:lnSpc>
          <a:spcBef>
            <a:spcPts val="200"/>
          </a:spcBef>
          <a:spcAft>
            <a:spcPts val="400"/>
          </a:spcAft>
          <a:defRPr sz="1200" b="1"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3_Office Theme">
  <a:themeElements>
    <a:clrScheme name="Goodwill 2021">
      <a:dk1>
        <a:srgbClr val="002C5B"/>
      </a:dk1>
      <a:lt1>
        <a:srgbClr val="FFFFFF"/>
      </a:lt1>
      <a:dk2>
        <a:srgbClr val="1F419A"/>
      </a:dk2>
      <a:lt2>
        <a:srgbClr val="00A1C5"/>
      </a:lt2>
      <a:accent1>
        <a:srgbClr val="1F419A"/>
      </a:accent1>
      <a:accent2>
        <a:srgbClr val="00A1C5"/>
      </a:accent2>
      <a:accent3>
        <a:srgbClr val="002C5B"/>
      </a:accent3>
      <a:accent4>
        <a:srgbClr val="F9C509"/>
      </a:accent4>
      <a:accent5>
        <a:srgbClr val="73A332"/>
      </a:accent5>
      <a:accent6>
        <a:srgbClr val="F47620"/>
      </a:accent6>
      <a:hlink>
        <a:srgbClr val="1F419A"/>
      </a:hlink>
      <a:folHlink>
        <a:srgbClr val="00A1C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W-PPT Template-nicole" id="{7AA0FD7F-8B2D-0343-8178-2C1A86B8D9CA}" vid="{8B2568DB-3B2D-054D-8A68-5FCBFFDDBB2F}"/>
    </a:ext>
  </a:ext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Blue Cross Blue Shield, MI">
  <a:themeElements>
    <a:clrScheme name="BCBS, MI">
      <a:dk1>
        <a:srgbClr val="002539"/>
      </a:dk1>
      <a:lt1>
        <a:sysClr val="window" lastClr="FFFFFF"/>
      </a:lt1>
      <a:dk2>
        <a:srgbClr val="525252"/>
      </a:dk2>
      <a:lt2>
        <a:srgbClr val="808183"/>
      </a:lt2>
      <a:accent1>
        <a:srgbClr val="154D98"/>
      </a:accent1>
      <a:accent2>
        <a:srgbClr val="1782C7"/>
      </a:accent2>
      <a:accent3>
        <a:srgbClr val="6EC3E7"/>
      </a:accent3>
      <a:accent4>
        <a:srgbClr val="BCDAEC"/>
      </a:accent4>
      <a:accent5>
        <a:srgbClr val="D0D2D2"/>
      </a:accent5>
      <a:accent6>
        <a:srgbClr val="808183"/>
      </a:accent6>
      <a:hlink>
        <a:srgbClr val="0563C1"/>
      </a:hlink>
      <a:folHlink>
        <a:srgbClr val="954F72"/>
      </a:folHlink>
    </a:clrScheme>
    <a:fontScheme name="BCBS, MI">
      <a:majorFont>
        <a:latin typeface="Avenir LT Std 35 Light"/>
        <a:ea typeface=""/>
        <a:cs typeface=""/>
      </a:majorFont>
      <a:minorFont>
        <a:latin typeface="Avenir LT Std 45 Book"/>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0000"/>
          </a:lnSpc>
          <a:spcBef>
            <a:spcPts val="200"/>
          </a:spcBef>
          <a:spcAft>
            <a:spcPts val="400"/>
          </a:spcAft>
          <a:defRPr sz="1200" b="1"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Blue Cross Blue Shield, MI">
  <a:themeElements>
    <a:clrScheme name="BCBS, MI">
      <a:dk1>
        <a:srgbClr val="002539"/>
      </a:dk1>
      <a:lt1>
        <a:sysClr val="window" lastClr="FFFFFF"/>
      </a:lt1>
      <a:dk2>
        <a:srgbClr val="525252"/>
      </a:dk2>
      <a:lt2>
        <a:srgbClr val="808183"/>
      </a:lt2>
      <a:accent1>
        <a:srgbClr val="154D98"/>
      </a:accent1>
      <a:accent2>
        <a:srgbClr val="1782C7"/>
      </a:accent2>
      <a:accent3>
        <a:srgbClr val="6EC3E7"/>
      </a:accent3>
      <a:accent4>
        <a:srgbClr val="BCDAEC"/>
      </a:accent4>
      <a:accent5>
        <a:srgbClr val="D0D2D2"/>
      </a:accent5>
      <a:accent6>
        <a:srgbClr val="808183"/>
      </a:accent6>
      <a:hlink>
        <a:srgbClr val="0563C1"/>
      </a:hlink>
      <a:folHlink>
        <a:srgbClr val="954F72"/>
      </a:folHlink>
    </a:clrScheme>
    <a:fontScheme name="BCBS, MI">
      <a:majorFont>
        <a:latin typeface="Avenir LT Std 35 Light"/>
        <a:ea typeface=""/>
        <a:cs typeface=""/>
      </a:majorFont>
      <a:minorFont>
        <a:latin typeface="Avenir LT Std 45 Book"/>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0000"/>
          </a:lnSpc>
          <a:spcBef>
            <a:spcPts val="200"/>
          </a:spcBef>
          <a:spcAft>
            <a:spcPts val="400"/>
          </a:spcAft>
          <a:defRPr sz="1200" b="1"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Blue Cross Blue Shield, MI">
  <a:themeElements>
    <a:clrScheme name="BCBS, MI">
      <a:dk1>
        <a:srgbClr val="002539"/>
      </a:dk1>
      <a:lt1>
        <a:sysClr val="window" lastClr="FFFFFF"/>
      </a:lt1>
      <a:dk2>
        <a:srgbClr val="525252"/>
      </a:dk2>
      <a:lt2>
        <a:srgbClr val="808183"/>
      </a:lt2>
      <a:accent1>
        <a:srgbClr val="154D98"/>
      </a:accent1>
      <a:accent2>
        <a:srgbClr val="1782C7"/>
      </a:accent2>
      <a:accent3>
        <a:srgbClr val="6EC3E7"/>
      </a:accent3>
      <a:accent4>
        <a:srgbClr val="BCDAEC"/>
      </a:accent4>
      <a:accent5>
        <a:srgbClr val="D0D2D2"/>
      </a:accent5>
      <a:accent6>
        <a:srgbClr val="808183"/>
      </a:accent6>
      <a:hlink>
        <a:srgbClr val="0563C1"/>
      </a:hlink>
      <a:folHlink>
        <a:srgbClr val="954F72"/>
      </a:folHlink>
    </a:clrScheme>
    <a:fontScheme name="BCBS, MI">
      <a:majorFont>
        <a:latin typeface="Avenir LT Std 35 Light"/>
        <a:ea typeface=""/>
        <a:cs typeface=""/>
      </a:majorFont>
      <a:minorFont>
        <a:latin typeface="Avenir LT Std 45 Book"/>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0000"/>
          </a:lnSpc>
          <a:spcBef>
            <a:spcPts val="200"/>
          </a:spcBef>
          <a:spcAft>
            <a:spcPts val="400"/>
          </a:spcAft>
          <a:defRPr sz="1200" b="1"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Blue Cross Blue Shield, MI">
  <a:themeElements>
    <a:clrScheme name="BCBS, MI">
      <a:dk1>
        <a:srgbClr val="002539"/>
      </a:dk1>
      <a:lt1>
        <a:sysClr val="window" lastClr="FFFFFF"/>
      </a:lt1>
      <a:dk2>
        <a:srgbClr val="525252"/>
      </a:dk2>
      <a:lt2>
        <a:srgbClr val="808183"/>
      </a:lt2>
      <a:accent1>
        <a:srgbClr val="154D98"/>
      </a:accent1>
      <a:accent2>
        <a:srgbClr val="1782C7"/>
      </a:accent2>
      <a:accent3>
        <a:srgbClr val="6EC3E7"/>
      </a:accent3>
      <a:accent4>
        <a:srgbClr val="BCDAEC"/>
      </a:accent4>
      <a:accent5>
        <a:srgbClr val="D0D2D2"/>
      </a:accent5>
      <a:accent6>
        <a:srgbClr val="808183"/>
      </a:accent6>
      <a:hlink>
        <a:srgbClr val="0563C1"/>
      </a:hlink>
      <a:folHlink>
        <a:srgbClr val="954F72"/>
      </a:folHlink>
    </a:clrScheme>
    <a:fontScheme name="BCBS, MI">
      <a:majorFont>
        <a:latin typeface="Avenir LT Std 35 Light"/>
        <a:ea typeface=""/>
        <a:cs typeface=""/>
      </a:majorFont>
      <a:minorFont>
        <a:latin typeface="Avenir LT Std 45 Book"/>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0000"/>
          </a:lnSpc>
          <a:spcBef>
            <a:spcPts val="200"/>
          </a:spcBef>
          <a:spcAft>
            <a:spcPts val="400"/>
          </a:spcAft>
          <a:defRPr sz="1200" b="1"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Blue Cross Blue Shield, MI">
  <a:themeElements>
    <a:clrScheme name="BCBS, MI">
      <a:dk1>
        <a:srgbClr val="002539"/>
      </a:dk1>
      <a:lt1>
        <a:sysClr val="window" lastClr="FFFFFF"/>
      </a:lt1>
      <a:dk2>
        <a:srgbClr val="525252"/>
      </a:dk2>
      <a:lt2>
        <a:srgbClr val="808183"/>
      </a:lt2>
      <a:accent1>
        <a:srgbClr val="154D98"/>
      </a:accent1>
      <a:accent2>
        <a:srgbClr val="1782C7"/>
      </a:accent2>
      <a:accent3>
        <a:srgbClr val="6EC3E7"/>
      </a:accent3>
      <a:accent4>
        <a:srgbClr val="BCDAEC"/>
      </a:accent4>
      <a:accent5>
        <a:srgbClr val="D0D2D2"/>
      </a:accent5>
      <a:accent6>
        <a:srgbClr val="808183"/>
      </a:accent6>
      <a:hlink>
        <a:srgbClr val="0563C1"/>
      </a:hlink>
      <a:folHlink>
        <a:srgbClr val="954F72"/>
      </a:folHlink>
    </a:clrScheme>
    <a:fontScheme name="BCBS, MI">
      <a:majorFont>
        <a:latin typeface="Avenir LT Std 35 Light"/>
        <a:ea typeface=""/>
        <a:cs typeface=""/>
      </a:majorFont>
      <a:minorFont>
        <a:latin typeface="Avenir LT Std 45 Book"/>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0000"/>
          </a:lnSpc>
          <a:spcBef>
            <a:spcPts val="200"/>
          </a:spcBef>
          <a:spcAft>
            <a:spcPts val="400"/>
          </a:spcAft>
          <a:defRPr sz="1200" b="1"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Blue Cross Blue Shield, MI">
  <a:themeElements>
    <a:clrScheme name="BCBS, MI">
      <a:dk1>
        <a:srgbClr val="002539"/>
      </a:dk1>
      <a:lt1>
        <a:sysClr val="window" lastClr="FFFFFF"/>
      </a:lt1>
      <a:dk2>
        <a:srgbClr val="525252"/>
      </a:dk2>
      <a:lt2>
        <a:srgbClr val="808183"/>
      </a:lt2>
      <a:accent1>
        <a:srgbClr val="154D98"/>
      </a:accent1>
      <a:accent2>
        <a:srgbClr val="1782C7"/>
      </a:accent2>
      <a:accent3>
        <a:srgbClr val="6EC3E7"/>
      </a:accent3>
      <a:accent4>
        <a:srgbClr val="BCDAEC"/>
      </a:accent4>
      <a:accent5>
        <a:srgbClr val="D0D2D2"/>
      </a:accent5>
      <a:accent6>
        <a:srgbClr val="808183"/>
      </a:accent6>
      <a:hlink>
        <a:srgbClr val="0563C1"/>
      </a:hlink>
      <a:folHlink>
        <a:srgbClr val="954F72"/>
      </a:folHlink>
    </a:clrScheme>
    <a:fontScheme name="BCBS, MI">
      <a:majorFont>
        <a:latin typeface="Avenir LT Std 35 Light"/>
        <a:ea typeface=""/>
        <a:cs typeface=""/>
      </a:majorFont>
      <a:minorFont>
        <a:latin typeface="Avenir LT Std 45 Book"/>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0000"/>
          </a:lnSpc>
          <a:spcBef>
            <a:spcPts val="200"/>
          </a:spcBef>
          <a:spcAft>
            <a:spcPts val="400"/>
          </a:spcAft>
          <a:defRPr sz="1200" b="1"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Blue Cross Blue Shield, MI">
  <a:themeElements>
    <a:clrScheme name="BCBS, MI">
      <a:dk1>
        <a:srgbClr val="002539"/>
      </a:dk1>
      <a:lt1>
        <a:sysClr val="window" lastClr="FFFFFF"/>
      </a:lt1>
      <a:dk2>
        <a:srgbClr val="525252"/>
      </a:dk2>
      <a:lt2>
        <a:srgbClr val="808183"/>
      </a:lt2>
      <a:accent1>
        <a:srgbClr val="154D98"/>
      </a:accent1>
      <a:accent2>
        <a:srgbClr val="1782C7"/>
      </a:accent2>
      <a:accent3>
        <a:srgbClr val="6EC3E7"/>
      </a:accent3>
      <a:accent4>
        <a:srgbClr val="BCDAEC"/>
      </a:accent4>
      <a:accent5>
        <a:srgbClr val="D0D2D2"/>
      </a:accent5>
      <a:accent6>
        <a:srgbClr val="808183"/>
      </a:accent6>
      <a:hlink>
        <a:srgbClr val="0563C1"/>
      </a:hlink>
      <a:folHlink>
        <a:srgbClr val="954F72"/>
      </a:folHlink>
    </a:clrScheme>
    <a:fontScheme name="BCBS, MI">
      <a:majorFont>
        <a:latin typeface="Avenir LT Std 35 Light"/>
        <a:ea typeface=""/>
        <a:cs typeface=""/>
      </a:majorFont>
      <a:minorFont>
        <a:latin typeface="Avenir LT Std 45 Book"/>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0000"/>
          </a:lnSpc>
          <a:spcBef>
            <a:spcPts val="200"/>
          </a:spcBef>
          <a:spcAft>
            <a:spcPts val="400"/>
          </a:spcAft>
          <a:defRPr sz="1200" b="1"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2544</TotalTime>
  <Words>6751</Words>
  <Application>Microsoft Macintosh PowerPoint</Application>
  <PresentationFormat>Widescreen</PresentationFormat>
  <Paragraphs>733</Paragraphs>
  <Slides>78</Slides>
  <Notes>45</Notes>
  <HiddenSlides>0</HiddenSlides>
  <MMClips>1</MMClips>
  <ScaleCrop>false</ScaleCrop>
  <HeadingPairs>
    <vt:vector size="8" baseType="variant">
      <vt:variant>
        <vt:lpstr>Fonts Used</vt:lpstr>
      </vt:variant>
      <vt:variant>
        <vt:i4>18</vt:i4>
      </vt:variant>
      <vt:variant>
        <vt:lpstr>Theme</vt:lpstr>
      </vt:variant>
      <vt:variant>
        <vt:i4>20</vt:i4>
      </vt:variant>
      <vt:variant>
        <vt:lpstr>Embedded OLE Servers</vt:lpstr>
      </vt:variant>
      <vt:variant>
        <vt:i4>1</vt:i4>
      </vt:variant>
      <vt:variant>
        <vt:lpstr>Slide Titles</vt:lpstr>
      </vt:variant>
      <vt:variant>
        <vt:i4>78</vt:i4>
      </vt:variant>
    </vt:vector>
  </HeadingPairs>
  <TitlesOfParts>
    <vt:vector size="117" baseType="lpstr">
      <vt:lpstr>Arial</vt:lpstr>
      <vt:lpstr>Arial Black</vt:lpstr>
      <vt:lpstr>Arial Narrow</vt:lpstr>
      <vt:lpstr>Avenir LT Std 35 Light</vt:lpstr>
      <vt:lpstr>Avenir LT Std 45 Book</vt:lpstr>
      <vt:lpstr>Calibri</vt:lpstr>
      <vt:lpstr>Calibri Light</vt:lpstr>
      <vt:lpstr>Century Gothic</vt:lpstr>
      <vt:lpstr>Century Schoolbook</vt:lpstr>
      <vt:lpstr>Courier New</vt:lpstr>
      <vt:lpstr>Georgia</vt:lpstr>
      <vt:lpstr>Gill Sans MT</vt:lpstr>
      <vt:lpstr>Myriad Pro</vt:lpstr>
      <vt:lpstr>Nexa Bold</vt:lpstr>
      <vt:lpstr>Nexa Light</vt:lpstr>
      <vt:lpstr>Wingdings</vt:lpstr>
      <vt:lpstr>Wingdings 2</vt:lpstr>
      <vt:lpstr>Wingdings 3</vt:lpstr>
      <vt:lpstr>Ion Boardroom</vt:lpstr>
      <vt:lpstr>Blue Cross Blue Shield, MI</vt:lpstr>
      <vt:lpstr>1_Blue Cross Blue Shield, MI</vt:lpstr>
      <vt:lpstr>2_Blue Cross Blue Shield, MI</vt:lpstr>
      <vt:lpstr>3_Blue Cross Blue Shield, MI</vt:lpstr>
      <vt:lpstr>4_Blue Cross Blue Shield, MI</vt:lpstr>
      <vt:lpstr>5_Blue Cross Blue Shield, MI</vt:lpstr>
      <vt:lpstr>6_Blue Cross Blue Shield, MI</vt:lpstr>
      <vt:lpstr>7_Blue Cross Blue Shield, MI</vt:lpstr>
      <vt:lpstr>8_Blue Cross Blue Shield, MI</vt:lpstr>
      <vt:lpstr>9_Blue Cross Blue Shield, MI</vt:lpstr>
      <vt:lpstr>10_Blue Cross Blue Shield, MI</vt:lpstr>
      <vt:lpstr>Cover Slide - Argyle</vt:lpstr>
      <vt:lpstr>Gallery</vt:lpstr>
      <vt:lpstr>2_Office Theme</vt:lpstr>
      <vt:lpstr>6_Office Theme</vt:lpstr>
      <vt:lpstr>Office Theme</vt:lpstr>
      <vt:lpstr>Oriel</vt:lpstr>
      <vt:lpstr>1_Office Theme</vt:lpstr>
      <vt:lpstr>3_Office Theme</vt:lpstr>
      <vt:lpstr>think-cell Slide</vt:lpstr>
      <vt:lpstr>Health Forum of Northern Michigan</vt:lpstr>
      <vt:lpstr>PowerPoint Presentation</vt:lpstr>
      <vt:lpstr>2022 Rural Health Awards</vt:lpstr>
      <vt:lpstr>PowerPoint Presentation</vt:lpstr>
      <vt:lpstr>PowerPoint Presentation</vt:lpstr>
      <vt:lpstr>The Housing Crisis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Homelessness in the US</vt:lpstr>
      <vt:lpstr>PowerPoint Presentation</vt:lpstr>
      <vt:lpstr>Homelessness in Northern Michigan</vt:lpstr>
      <vt:lpstr>PowerPoint Presentation</vt:lpstr>
      <vt:lpstr>PowerPoint Presentation</vt:lpstr>
      <vt:lpstr>PowerPoint Presentation</vt:lpstr>
      <vt:lpstr>PowerPoint Presentation</vt:lpstr>
      <vt:lpstr>Future State</vt:lpstr>
      <vt:lpstr>PowerPoint Presentation</vt:lpstr>
      <vt:lpstr>PowerPoint Presentation</vt:lpstr>
      <vt:lpstr>PowerPoint Presentation</vt:lpstr>
      <vt:lpstr>Homelessness and Health Outcomes</vt:lpstr>
      <vt:lpstr>My Connection</vt:lpstr>
      <vt:lpstr>PowerPoint Presentation</vt:lpstr>
      <vt:lpstr>PowerPoint Presentation</vt:lpstr>
      <vt:lpstr>PowerPoint Presentation</vt:lpstr>
      <vt:lpstr>PowerPoint Presentation</vt:lpstr>
      <vt:lpstr>PowerPoint Presentation</vt:lpstr>
      <vt:lpstr>Health Outcomes</vt:lpstr>
      <vt:lpstr>Homelessness and the Healthcare System</vt:lpstr>
      <vt:lpstr>PowerPoint Presentation</vt:lpstr>
      <vt:lpstr>PowerPoint Presentation</vt:lpstr>
      <vt:lpstr>The People of Homelessness</vt:lpstr>
      <vt:lpstr>Engagement Activity</vt:lpstr>
      <vt:lpstr>Talking with People</vt:lpstr>
      <vt:lpstr>Anthony’s Journey</vt:lpstr>
      <vt:lpstr>Homelessness is Really Bad for Your Health.</vt:lpstr>
      <vt:lpstr>Dignity Respect Listen Do what you say Be on time Presence Explain Process Choice </vt:lpstr>
      <vt:lpstr>PowerPoint Presentation</vt:lpstr>
      <vt:lpstr>What Can You Do?</vt:lpstr>
      <vt:lpstr>Hospitals Providing Housing</vt:lpstr>
      <vt:lpstr>PowerPoint Presentation</vt:lpstr>
      <vt:lpstr>Northwest Michigan  Supportive housing</vt:lpstr>
      <vt:lpstr>The Cost of homelessness </vt:lpstr>
      <vt:lpstr>What is PSH?</vt:lpstr>
      <vt:lpstr>NMSH’s Model</vt:lpstr>
      <vt:lpstr>NMSH Properties</vt:lpstr>
      <vt:lpstr>Questions?</vt:lpstr>
      <vt:lpstr>PowerPoint Presentation</vt:lpstr>
      <vt:lpstr>PowerPoint Presentation</vt:lpstr>
      <vt:lpstr>PowerPoint Presentation</vt:lpstr>
      <vt:lpstr>PowerPoint Presentation</vt:lpstr>
      <vt:lpstr>PowerPoint Presentation</vt:lpstr>
      <vt:lpstr>What is affordable?  And at what income level?  30% of your income spent on housing is considered affordable</vt:lpstr>
      <vt:lpstr>Communications/Advocacy   Creating Housing Ready Communities   Advocating for zoning changes  Helping remove barriers to housing   </vt:lpstr>
      <vt:lpstr>Housing Ready Communities </vt:lpstr>
      <vt:lpstr>  </vt:lpstr>
      <vt:lpstr>PowerPoint Presentation</vt:lpstr>
      <vt:lpstr>Policy Initiatives</vt:lpstr>
      <vt:lpstr>Sign up for the Housing Michigan Coalition  We’ve created a simple sign-up to get updates &amp;  calls to action.  Sign up here!   Or type in https://www.surveymonkey.com/r/MIHousingCoalition  </vt:lpstr>
      <vt:lpstr>Capacity  ….bringing technical support and new tools/resources for housing  </vt:lpstr>
      <vt:lpstr>CHARLEVOIX &amp; EMMET COUNTY  HOUSING READY PROGRAM</vt:lpstr>
      <vt:lpstr>Projects in Development</vt:lpstr>
      <vt:lpstr>Projects in Development</vt:lpstr>
      <vt:lpstr>Thank you!  </vt:lpstr>
      <vt:lpstr>Questions</vt:lpstr>
      <vt:lpstr>PowerPoint Presentation</vt:lpstr>
    </vt:vector>
  </TitlesOfParts>
  <Company>Grand Valley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Forum of West Michigan</dc:title>
  <dc:creator>Diane Dykstra</dc:creator>
  <cp:lastModifiedBy>Zach McCurdy</cp:lastModifiedBy>
  <cp:revision>125</cp:revision>
  <cp:lastPrinted>2020-10-19T21:17:45Z</cp:lastPrinted>
  <dcterms:created xsi:type="dcterms:W3CDTF">2018-10-03T17:14:25Z</dcterms:created>
  <dcterms:modified xsi:type="dcterms:W3CDTF">2022-04-06T15:15:10Z</dcterms:modified>
</cp:coreProperties>
</file>