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1"/>
  </p:sldMasterIdLst>
  <p:notesMasterIdLst>
    <p:notesMasterId r:id="rId22"/>
  </p:notesMasterIdLst>
  <p:handoutMasterIdLst>
    <p:handoutMasterId r:id="rId23"/>
  </p:handoutMasterIdLst>
  <p:sldIdLst>
    <p:sldId id="3176" r:id="rId2"/>
    <p:sldId id="3230" r:id="rId3"/>
    <p:sldId id="3177" r:id="rId4"/>
    <p:sldId id="3228" r:id="rId5"/>
    <p:sldId id="3180" r:id="rId6"/>
    <p:sldId id="3290" r:id="rId7"/>
    <p:sldId id="3295" r:id="rId8"/>
    <p:sldId id="3255" r:id="rId9"/>
    <p:sldId id="3291" r:id="rId10"/>
    <p:sldId id="3232" r:id="rId11"/>
    <p:sldId id="3226" r:id="rId12"/>
    <p:sldId id="3215" r:id="rId13"/>
    <p:sldId id="3299" r:id="rId14"/>
    <p:sldId id="3297" r:id="rId15"/>
    <p:sldId id="3301" r:id="rId16"/>
    <p:sldId id="3298" r:id="rId17"/>
    <p:sldId id="3300" r:id="rId18"/>
    <p:sldId id="3293" r:id="rId19"/>
    <p:sldId id="3296" r:id="rId20"/>
    <p:sldId id="3302" r:id="rId21"/>
  </p:sldIdLst>
  <p:sldSz cx="9144000" cy="6858000" type="screen4x3"/>
  <p:notesSz cx="7086600" cy="9372600"/>
  <p:custDataLst>
    <p:tags r:id="rId24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2">
          <p15:clr>
            <a:srgbClr val="A4A3A4"/>
          </p15:clr>
        </p15:guide>
        <p15:guide id="2" pos="223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D86"/>
    <a:srgbClr val="006BD6"/>
    <a:srgbClr val="3366FF"/>
    <a:srgbClr val="0033CC"/>
    <a:srgbClr val="00CC00"/>
    <a:srgbClr val="FFABAB"/>
    <a:srgbClr val="A50021"/>
    <a:srgbClr val="FF0000"/>
    <a:srgbClr val="E1E14B"/>
    <a:srgbClr val="E4EC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19" autoAdjust="0"/>
    <p:restoredTop sz="86536" autoAdjust="0"/>
  </p:normalViewPr>
  <p:slideViewPr>
    <p:cSldViewPr>
      <p:cViewPr varScale="1">
        <p:scale>
          <a:sx n="97" d="100"/>
          <a:sy n="97" d="100"/>
        </p:scale>
        <p:origin x="96" y="1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3272"/>
    </p:cViewPr>
  </p:sorterViewPr>
  <p:notesViewPr>
    <p:cSldViewPr>
      <p:cViewPr>
        <p:scale>
          <a:sx n="80" d="100"/>
          <a:sy n="80" d="100"/>
        </p:scale>
        <p:origin x="-1224" y="642"/>
      </p:cViewPr>
      <p:guideLst>
        <p:guide orient="horz" pos="2952"/>
        <p:guide pos="223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9589" cy="46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29" tIns="47014" rIns="94029" bIns="47014" numCol="1" anchor="t" anchorCtr="0" compatLnSpc="1">
            <a:prstTxWarp prst="textNoShape">
              <a:avLst/>
            </a:prstTxWarp>
          </a:bodyPr>
          <a:lstStyle>
            <a:lvl1pPr defTabSz="938870">
              <a:defRPr/>
            </a:lvl1pPr>
          </a:lstStyle>
          <a:p>
            <a:endParaRPr lang="en-US"/>
          </a:p>
        </p:txBody>
      </p:sp>
      <p:sp>
        <p:nvSpPr>
          <p:cNvPr id="3041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17012" y="0"/>
            <a:ext cx="3069588" cy="46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29" tIns="47014" rIns="94029" bIns="47014" numCol="1" anchor="t" anchorCtr="0" compatLnSpc="1">
            <a:prstTxWarp prst="textNoShape">
              <a:avLst/>
            </a:prstTxWarp>
          </a:bodyPr>
          <a:lstStyle>
            <a:lvl1pPr algn="r" defTabSz="938870">
              <a:defRPr/>
            </a:lvl1pPr>
          </a:lstStyle>
          <a:p>
            <a:endParaRPr lang="en-US"/>
          </a:p>
        </p:txBody>
      </p:sp>
      <p:sp>
        <p:nvSpPr>
          <p:cNvPr id="3041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04129"/>
            <a:ext cx="3069589" cy="468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29" tIns="47014" rIns="94029" bIns="47014" numCol="1" anchor="b" anchorCtr="0" compatLnSpc="1">
            <a:prstTxWarp prst="textNoShape">
              <a:avLst/>
            </a:prstTxWarp>
          </a:bodyPr>
          <a:lstStyle>
            <a:lvl1pPr defTabSz="938870">
              <a:defRPr/>
            </a:lvl1pPr>
          </a:lstStyle>
          <a:p>
            <a:endParaRPr lang="en-US"/>
          </a:p>
        </p:txBody>
      </p:sp>
      <p:sp>
        <p:nvSpPr>
          <p:cNvPr id="3041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17012" y="8904129"/>
            <a:ext cx="3069588" cy="468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29" tIns="47014" rIns="94029" bIns="47014" numCol="1" anchor="b" anchorCtr="0" compatLnSpc="1">
            <a:prstTxWarp prst="textNoShape">
              <a:avLst/>
            </a:prstTxWarp>
          </a:bodyPr>
          <a:lstStyle>
            <a:lvl1pPr algn="r" defTabSz="938870">
              <a:defRPr/>
            </a:lvl1pPr>
          </a:lstStyle>
          <a:p>
            <a:fld id="{6B8888C4-D1B1-4C48-9651-B478B517F89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8184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" y="188978"/>
            <a:ext cx="7086600" cy="490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29" tIns="47014" rIns="94029" bIns="47014" numCol="1" anchor="t" anchorCtr="0" compatLnSpc="1">
            <a:prstTxWarp prst="textNoShape">
              <a:avLst/>
            </a:prstTxWarp>
          </a:bodyPr>
          <a:lstStyle>
            <a:lvl1pPr algn="ctr" defTabSz="938870">
              <a:defRPr b="1">
                <a:solidFill>
                  <a:srgbClr val="000066"/>
                </a:solidFill>
              </a:defRPr>
            </a:lvl1pPr>
          </a:lstStyle>
          <a:p>
            <a:r>
              <a:rPr lang="en-US"/>
              <a:t>Positive Behavior Interventions and Supports for Students with ASD </a:t>
            </a:r>
          </a:p>
          <a:p>
            <a:r>
              <a:rPr lang="en-US"/>
              <a:t>Module Training Guide; AY 2010-11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059758"/>
            <a:ext cx="6142356" cy="312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29" tIns="47014" rIns="94029" bIns="47014" numCol="1" anchor="b" anchorCtr="0" compatLnSpc="1">
            <a:prstTxWarp prst="textNoShape">
              <a:avLst/>
            </a:prstTxWarp>
          </a:bodyPr>
          <a:lstStyle>
            <a:lvl1pPr defTabSz="938870">
              <a:defRPr b="1">
                <a:solidFill>
                  <a:srgbClr val="000066"/>
                </a:solidFill>
              </a:defRPr>
            </a:lvl1pPr>
          </a:lstStyle>
          <a:p>
            <a:r>
              <a:rPr lang="en-US"/>
              <a:t>Autism Education Center; Grand Valley State University </a:t>
            </a:r>
            <a:r>
              <a:rPr lang="en-US">
                <a:cs typeface="Times New Roman" pitchFamily="18" charset="0"/>
              </a:rPr>
              <a:t>©2010 All Rights Reserved</a:t>
            </a:r>
          </a:p>
        </p:txBody>
      </p:sp>
      <p:pic>
        <p:nvPicPr>
          <p:cNvPr id="6169" name="Picture 25" descr="small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26019" y="8716741"/>
            <a:ext cx="1260581" cy="655859"/>
          </a:xfrm>
          <a:prstGeom prst="rect">
            <a:avLst/>
          </a:prstGeom>
          <a:noFill/>
          <a:ln w="76200">
            <a:miter lim="800000"/>
            <a:headEnd/>
            <a:tailEnd/>
          </a:ln>
          <a:effectLst/>
        </p:spPr>
      </p:pic>
      <p:sp>
        <p:nvSpPr>
          <p:cNvPr id="6170" name="Rectangle 26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14325" y="798513"/>
            <a:ext cx="3252788" cy="24399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171" name="Text Box 27"/>
          <p:cNvSpPr txBox="1">
            <a:spLocks noChangeArrowheads="1"/>
          </p:cNvSpPr>
          <p:nvPr/>
        </p:nvSpPr>
        <p:spPr bwMode="auto">
          <a:xfrm>
            <a:off x="4611536" y="722558"/>
            <a:ext cx="1449749" cy="274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504" tIns="45752" rIns="91504" bIns="45752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u="sng"/>
              <a:t>NOTES:</a:t>
            </a:r>
          </a:p>
        </p:txBody>
      </p:sp>
    </p:spTree>
    <p:extLst>
      <p:ext uri="{BB962C8B-B14F-4D97-AF65-F5344CB8AC3E}">
        <p14:creationId xmlns:p14="http://schemas.microsoft.com/office/powerpoint/2010/main" val="2069508666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35013" indent="-2825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0300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82738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35175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92375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49575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06775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63975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0FB48B0-8684-4BF9-A798-D839A8FD0BB1}" type="slidenum">
              <a:rPr lang="en-US" altLang="en-US" smtClean="0"/>
              <a:pPr>
                <a:spcBef>
                  <a:spcPct val="0"/>
                </a:spcBef>
              </a:pPr>
              <a:t>1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2591436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Looking at left column of handout</a:t>
            </a:r>
          </a:p>
          <a:p>
            <a:endParaRPr lang="en-US" altLang="en-US" smtClean="0"/>
          </a:p>
          <a:p>
            <a:r>
              <a:rPr lang="en-US" altLang="en-US" smtClean="0"/>
              <a:t>Changes and flexibility include….</a:t>
            </a:r>
          </a:p>
          <a:p>
            <a:r>
              <a:rPr lang="en-US" altLang="en-US" smtClean="0"/>
              <a:t>CTE options to meet WL and 3</a:t>
            </a:r>
            <a:r>
              <a:rPr lang="en-US" altLang="en-US" baseline="30000" smtClean="0"/>
              <a:t>rd</a:t>
            </a:r>
            <a:r>
              <a:rPr lang="en-US" altLang="en-US" smtClean="0"/>
              <a:t> science</a:t>
            </a:r>
          </a:p>
          <a:p>
            <a:r>
              <a:rPr lang="en-US" altLang="en-US" smtClean="0"/>
              <a:t>VPAA to meet 2</a:t>
            </a:r>
            <a:r>
              <a:rPr lang="en-US" altLang="en-US" baseline="30000" smtClean="0"/>
              <a:t>nd</a:t>
            </a:r>
            <a:r>
              <a:rPr lang="en-US" altLang="en-US" smtClean="0"/>
              <a:t>  WL</a:t>
            </a:r>
          </a:p>
          <a:p>
            <a:endParaRPr lang="en-US" altLang="en-US" smtClean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35013" indent="-2825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0300" indent="-2254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82738" indent="-2254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35175" indent="-2254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92375" indent="-225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49575" indent="-225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06775" indent="-225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63975" indent="-225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FC9EBBEA-901C-4AE0-957B-51002DD529B8}" type="slidenum">
              <a:rPr lang="en-US" altLang="en-US" smtClean="0"/>
              <a:pPr/>
              <a:t>3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538737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35013" indent="-2825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0300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82738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35175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92375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49575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06775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63975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>
              <a:spcBef>
                <a:spcPct val="0"/>
              </a:spcBef>
            </a:pPr>
            <a:fld id="{3CA519E8-F695-4BD3-8C73-3293AB5C7F09}" type="slidenum">
              <a:rPr lang="en-US" altLang="en-US" smtClean="0">
                <a:latin typeface="Arial" panose="020B0604020202020204" pitchFamily="34" charset="0"/>
                <a:ea typeface="MS PGothic" panose="020B0600070205080204" pitchFamily="34" charset="-128"/>
              </a:rPr>
              <a:pPr eaLnBrk="0" hangingPunct="0">
                <a:spcBef>
                  <a:spcPct val="0"/>
                </a:spcBef>
              </a:pPr>
              <a:t>5</a:t>
            </a:fld>
            <a:endParaRPr lang="en-US" altLang="en-US" smtClean="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6574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17E16DA-A9A1-4653-A5BA-071C664F4BA1}" type="datetime1">
              <a:rPr lang="en-US"/>
              <a:pPr/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OH 3.1a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24D319-E1F5-4A97-ACCC-AD442389216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AD9B781-6153-4024-AAA9-C2112D4E9303}" type="datetime1">
              <a:rPr lang="en-US"/>
              <a:pPr/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OH 3.1a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D0ECAEE-4CB9-4C3E-ACAD-7AC713AF9A6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0C8348E-8AE3-4B97-AB3C-A1438F42D01A}" type="datetime1">
              <a:rPr lang="en-US"/>
              <a:pPr/>
              <a:t>10/6/2017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OH 3.1a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FDB813A-4710-4B8B-844D-5B8EC702F05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576FC59-E861-4E4E-B577-93BDF3D770DF}" type="datetime1">
              <a:rPr lang="en-US"/>
              <a:pPr/>
              <a:t>10/6/2017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OH 3.1a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50E39A9-3404-47AA-AB99-041A85C726A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6E7ED29-7668-47A8-83B2-F6160B122D23}" type="datetime1">
              <a:rPr lang="en-US"/>
              <a:pPr/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OH 3.1a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0A02BA8-98B5-4B4A-87F3-DCAFA3B6D6F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36E4B5-BAC3-407F-BBA2-4751BEBC08D8}" type="datetime1">
              <a:rPr lang="en-US"/>
              <a:pPr/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OH 3.1a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EF3BEC-D854-433F-94B0-DB71769300A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DA753CA-34F6-4243-B391-599BE5DD2CC8}" type="datetime1">
              <a:rPr lang="en-US"/>
              <a:pPr/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OH 3.1a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3CDB8C-A55C-4C20-8D41-612DB04FC9B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68AEB4-98F0-4924-B593-571B243779CA}" type="datetime1">
              <a:rPr lang="en-US"/>
              <a:pPr/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OH 3.1a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6BB837-DAE6-4082-95E8-0BDD9A9F355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EDF9BC7-9A14-4D67-906C-03C65AC10F5E}" type="datetime1">
              <a:rPr lang="en-US"/>
              <a:pPr/>
              <a:t>10/6/2017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OH 3.1a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F5844D-1673-4CDA-B9E0-FDD1AFA546A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27A9E27-D7AC-4E54-80A1-0F372BEC79D3}" type="datetime1">
              <a:rPr lang="en-US"/>
              <a:pPr/>
              <a:t>10/6/2017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OH 3.1a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815BE3-1CD1-41A2-871D-3B336840D8E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CA17629-9792-43FB-8CB6-A465FBBF689F}" type="datetime1">
              <a:rPr lang="en-US"/>
              <a:pPr/>
              <a:t>10/6/2017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OH 3.1a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20DF9F-39E4-4A8E-9F44-D1C761E31B1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A2D9E07-2E51-4C97-B30E-E0B57129D850}" type="datetime1">
              <a:rPr lang="en-US"/>
              <a:pPr/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OH 3.1a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569F761-D579-4F65-98F4-EFF6CDB615C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2E85549-969C-4E38-B8B8-C0838D4DEFF8}" type="datetime1">
              <a:rPr lang="en-US"/>
              <a:pPr/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OH 3.1a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387656F-C6A9-45CD-9A72-DC8B57EF9C2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28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1528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1529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fld id="{71586F61-EB3C-40E7-9CDB-FD371B7B6D51}" type="datetime1">
              <a:rPr lang="en-US"/>
              <a:pPr/>
              <a:t>10/6/2017</a:t>
            </a:fld>
            <a:endParaRPr lang="en-US"/>
          </a:p>
        </p:txBody>
      </p:sp>
      <p:sp>
        <p:nvSpPr>
          <p:cNvPr id="31529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r>
              <a:rPr lang="en-US"/>
              <a:t>OH 3.1a</a:t>
            </a:r>
          </a:p>
        </p:txBody>
      </p:sp>
      <p:sp>
        <p:nvSpPr>
          <p:cNvPr id="31529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17C71333-5364-4F72-AE1C-D29D882E15B5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34" y="6318707"/>
            <a:ext cx="815766" cy="473372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 rot="16200000">
            <a:off x="5538968" y="3270997"/>
            <a:ext cx="6858000" cy="316006"/>
          </a:xfrm>
          <a:prstGeom prst="rect">
            <a:avLst/>
          </a:prstGeom>
          <a:solidFill>
            <a:srgbClr val="0067A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</p:sldLayoutIdLst>
  <p:transition spd="slow">
    <p:pull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3600" b="1">
          <a:solidFill>
            <a:srgbClr val="000066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 b="1">
          <a:solidFill>
            <a:srgbClr val="000066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600" b="1">
          <a:solidFill>
            <a:srgbClr val="000066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600" b="1">
          <a:solidFill>
            <a:srgbClr val="000066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600" b="1">
          <a:solidFill>
            <a:srgbClr val="000066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rgbClr val="000066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rgbClr val="000066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rgbClr val="000066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rgbClr val="000066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b="1">
          <a:solidFill>
            <a:srgbClr val="000066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b="1">
          <a:solidFill>
            <a:srgbClr val="000066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b="1">
          <a:solidFill>
            <a:srgbClr val="000066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b="1">
          <a:solidFill>
            <a:srgbClr val="000066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rgbClr val="000066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rgbClr val="0000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rgbClr val="0000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rgbClr val="0000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rgbClr val="00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michigan.gov/documents/mde/Personal_Curriculum_Report_436585_7.pdf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kentisd.org/downloads/sped_instruction-assesment/kent_isd_joint_final_rec_of_pc_8-7-14_20150727_150147_6.pdf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kentisd.org/instructional-services/special-education/instruction--assessment/personal-curriculum/" TargetMode="External"/><Relationship Id="rId3" Type="http://schemas.openxmlformats.org/officeDocument/2006/relationships/hyperlink" Target="http://www.michigan.gov/mde/0,4615,7-140-6530_30334_49879---,00.html" TargetMode="External"/><Relationship Id="rId7" Type="http://schemas.openxmlformats.org/officeDocument/2006/relationships/hyperlink" Target="http://www.michigan.gov/documents/mde/Focus_of_Students_with_an_IEP_482098_7.pdf" TargetMode="External"/><Relationship Id="rId2" Type="http://schemas.openxmlformats.org/officeDocument/2006/relationships/hyperlink" Target="http://www.michigan.gov/mde/0,4615,7-140-28753_38924---,00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michigan.gov/documents/mde/PC_FAQs_1_2015_482100_7.pdf" TargetMode="External"/><Relationship Id="rId5" Type="http://schemas.openxmlformats.org/officeDocument/2006/relationships/hyperlink" Target="https://www.michigan.gov/documents/mde/PC_Extras_1_2015_482099_7.pdf" TargetMode="External"/><Relationship Id="rId4" Type="http://schemas.openxmlformats.org/officeDocument/2006/relationships/hyperlink" Target="https://www.michigan.gov/documents/mde/PC_Guide_1_2015_482101_7.pdf" TargetMode="External"/><Relationship Id="rId9" Type="http://schemas.openxmlformats.org/officeDocument/2006/relationships/hyperlink" Target="https://oakland.k12.mi.us/instructional/curriculum-instruction/Pages/Personal-Curriculum.aspx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mailto:Bowermanr1@michigan.gov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chigan.gov/mde/0,4615,7-140-28753_38924---,00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chigan.gov/documents/mde/Flexible_Learning_Document_3_458395_7.pd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michigan.gov/mde/0,1607,7-140-6530_30334_49879---,00.html" TargetMode="External"/><Relationship Id="rId4" Type="http://schemas.openxmlformats.org/officeDocument/2006/relationships/hyperlink" Target="http://www.michigan.gov/documents/mde/PC_FAQs_5_12_09_277981_7_315369_7.pdf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michigan.gov/documents/mde/PC_Guide_1_2015_482101_7.pdf" TargetMode="Externa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13447" y="228600"/>
            <a:ext cx="8763000" cy="472440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Michigan Merit Curriculum (MMC), Personal Curriculums (PC) and Certificates of Completion (COC)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  <a:b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Addressing the Needs of Students with ASD</a:t>
            </a:r>
            <a:endParaRPr lang="en-US" sz="2400" b="1" dirty="0">
              <a:solidFill>
                <a:schemeClr val="accent2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Picture 1" descr="Michigan Department of Educati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8947" y="5105400"/>
            <a:ext cx="4572000" cy="123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84333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U of M Research Study</a:t>
            </a:r>
            <a:br>
              <a:rPr lang="en-US" dirty="0" smtClean="0"/>
            </a:br>
            <a:r>
              <a:rPr lang="en-US" dirty="0" smtClean="0">
                <a:hlinkClick r:id="rId2"/>
              </a:rPr>
              <a:t>Implementation of Personal Curriculum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676400"/>
            <a:ext cx="4876800" cy="4876800"/>
          </a:xfrm>
        </p:spPr>
        <p:txBody>
          <a:bodyPr/>
          <a:lstStyle/>
          <a:p>
            <a:r>
              <a:rPr lang="en-US" altLang="en-US" sz="2400" dirty="0"/>
              <a:t>R</a:t>
            </a:r>
            <a:r>
              <a:rPr lang="en-US" altLang="en-US" sz="2400" dirty="0" smtClean="0"/>
              <a:t>equested </a:t>
            </a:r>
            <a:r>
              <a:rPr lang="en-US" altLang="en-US" sz="2400" dirty="0"/>
              <a:t>by Special Education Advisory Committee (</a:t>
            </a:r>
            <a:r>
              <a:rPr lang="en-US" altLang="en-US" sz="2400" dirty="0" smtClean="0"/>
              <a:t>SEAC) due to # of </a:t>
            </a:r>
            <a:r>
              <a:rPr lang="en-US" altLang="en-US" sz="2400" dirty="0"/>
              <a:t>calls from parents of students with disabilities regarding PC </a:t>
            </a:r>
            <a:r>
              <a:rPr lang="en-US" altLang="en-US" sz="2400" dirty="0" smtClean="0"/>
              <a:t>process / implementation</a:t>
            </a:r>
          </a:p>
          <a:p>
            <a:endParaRPr lang="en-US" altLang="en-US" sz="800" dirty="0" smtClean="0"/>
          </a:p>
          <a:p>
            <a:r>
              <a:rPr lang="en-US" sz="2400" dirty="0"/>
              <a:t>Results </a:t>
            </a:r>
            <a:r>
              <a:rPr lang="en-US" sz="2400" dirty="0" smtClean="0"/>
              <a:t>of the study:  </a:t>
            </a:r>
          </a:p>
          <a:p>
            <a:pPr lvl="1"/>
            <a:r>
              <a:rPr lang="en-US" sz="2000" dirty="0" smtClean="0"/>
              <a:t>Primary </a:t>
            </a:r>
            <a:r>
              <a:rPr lang="en-US" sz="2000" dirty="0"/>
              <a:t>users were students without </a:t>
            </a:r>
            <a:r>
              <a:rPr lang="en-US" sz="2000" dirty="0" smtClean="0"/>
              <a:t>disabilities to rigor up or to modify Algebra II</a:t>
            </a:r>
            <a:endParaRPr lang="en-US" sz="2000" dirty="0"/>
          </a:p>
          <a:p>
            <a:pPr lvl="1"/>
            <a:r>
              <a:rPr lang="en-US" sz="2000" dirty="0" smtClean="0"/>
              <a:t>Students with disabilities under-utilized PC</a:t>
            </a:r>
            <a:endParaRPr lang="en-US" sz="2000" dirty="0"/>
          </a:p>
          <a:p>
            <a:endParaRPr lang="en-US" altLang="en-US" sz="1800" dirty="0" smtClean="0"/>
          </a:p>
          <a:p>
            <a:endParaRPr lang="en-US" altLang="en-US" sz="2000" dirty="0"/>
          </a:p>
          <a:p>
            <a:endParaRPr lang="en-US" sz="2000" dirty="0"/>
          </a:p>
        </p:txBody>
      </p:sp>
      <p:pic>
        <p:nvPicPr>
          <p:cNvPr id="46083" name="Picture 2" descr="Michigan Department of Education: The Personal Curriculum"/>
          <p:cNvPicPr>
            <a:picLocks noChangeAspect="1" noChangeArrowheads="1"/>
          </p:cNvPicPr>
          <p:nvPr/>
        </p:nvPicPr>
        <p:blipFill>
          <a:blip r:embed="rId3" cstate="print"/>
          <a:srcRect b="12170"/>
          <a:stretch>
            <a:fillRect/>
          </a:stretch>
        </p:blipFill>
        <p:spPr bwMode="auto">
          <a:xfrm>
            <a:off x="5091867" y="1905000"/>
            <a:ext cx="3581486" cy="33527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3654474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8801100" cy="1143000"/>
          </a:xfrm>
        </p:spPr>
        <p:txBody>
          <a:bodyPr/>
          <a:lstStyle/>
          <a:p>
            <a:r>
              <a:rPr lang="en-US" sz="3200" dirty="0" smtClean="0"/>
              <a:t>OCR Investigation Report Corrective Action</a:t>
            </a:r>
            <a:br>
              <a:rPr lang="en-US" sz="3200" dirty="0" smtClean="0"/>
            </a:br>
            <a:r>
              <a:rPr lang="en-US" sz="2400" dirty="0" smtClean="0"/>
              <a:t>(Parent challenge to Course of Study (COS) Determination)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753" y="1371600"/>
            <a:ext cx="8724900" cy="5334000"/>
          </a:xfrm>
        </p:spPr>
        <p:txBody>
          <a:bodyPr/>
          <a:lstStyle/>
          <a:p>
            <a:r>
              <a:rPr lang="en-US" sz="1800" dirty="0" smtClean="0"/>
              <a:t>Consider </a:t>
            </a:r>
            <a:r>
              <a:rPr lang="en-US" sz="1800" dirty="0"/>
              <a:t>whether students with IEPs would benefit from a PC </a:t>
            </a:r>
            <a:r>
              <a:rPr lang="en-US" sz="1800" dirty="0" smtClean="0"/>
              <a:t>BEFORE determining </a:t>
            </a:r>
            <a:r>
              <a:rPr lang="en-US" sz="1800" dirty="0"/>
              <a:t>that the </a:t>
            </a:r>
            <a:r>
              <a:rPr lang="en-US" sz="1800" dirty="0" smtClean="0"/>
              <a:t>COS </a:t>
            </a:r>
            <a:r>
              <a:rPr lang="en-US" sz="1800" dirty="0"/>
              <a:t>should lead to a </a:t>
            </a:r>
            <a:r>
              <a:rPr lang="en-US" sz="1800" dirty="0" smtClean="0"/>
              <a:t>certificate. </a:t>
            </a:r>
          </a:p>
          <a:p>
            <a:endParaRPr lang="en-US" sz="800" dirty="0" smtClean="0"/>
          </a:p>
          <a:p>
            <a:r>
              <a:rPr lang="en-US" sz="1800" dirty="0" smtClean="0"/>
              <a:t>If </a:t>
            </a:r>
            <a:r>
              <a:rPr lang="en-US" sz="1800" dirty="0"/>
              <a:t>at any </a:t>
            </a:r>
            <a:r>
              <a:rPr lang="en-US" sz="1800" dirty="0" smtClean="0"/>
              <a:t>time </a:t>
            </a:r>
            <a:r>
              <a:rPr lang="en-US" sz="1800" dirty="0"/>
              <a:t>it is determined that a student with </a:t>
            </a:r>
            <a:r>
              <a:rPr lang="en-US" sz="1800" dirty="0" smtClean="0"/>
              <a:t>a disability </a:t>
            </a:r>
            <a:r>
              <a:rPr lang="en-US" sz="1800" dirty="0"/>
              <a:t>would not benefit from a PC, </a:t>
            </a:r>
            <a:r>
              <a:rPr lang="en-US" sz="1800" dirty="0" smtClean="0"/>
              <a:t>the </a:t>
            </a:r>
            <a:r>
              <a:rPr lang="en-US" sz="1800" dirty="0"/>
              <a:t>determination is to be documented in the student’s educational file and communicated to the student’s parent/guardian </a:t>
            </a:r>
            <a:r>
              <a:rPr lang="en-US" sz="1800" dirty="0" smtClean="0"/>
              <a:t>within </a:t>
            </a:r>
            <a:r>
              <a:rPr lang="en-US" sz="1800" dirty="0"/>
              <a:t>15 school days from that determination. </a:t>
            </a:r>
            <a:endParaRPr lang="en-US" sz="1800" dirty="0" smtClean="0"/>
          </a:p>
          <a:p>
            <a:endParaRPr lang="en-US" sz="800" dirty="0"/>
          </a:p>
          <a:p>
            <a:r>
              <a:rPr lang="en-US" sz="1800" dirty="0" smtClean="0"/>
              <a:t>Conduct a review </a:t>
            </a:r>
            <a:r>
              <a:rPr lang="en-US" sz="1800" dirty="0"/>
              <a:t>of all students with disabilities placed on certificate tracks to ensure that they are not being denied an equal opportunity to participate in the diploma track, </a:t>
            </a:r>
            <a:r>
              <a:rPr lang="en-US" sz="1800" dirty="0" smtClean="0"/>
              <a:t>including:</a:t>
            </a:r>
          </a:p>
          <a:p>
            <a:pPr marL="800100" lvl="1" indent="-342900">
              <a:buAutoNum type="alphaLcPeriod"/>
            </a:pPr>
            <a:r>
              <a:rPr lang="en-US" sz="1600" dirty="0"/>
              <a:t>C</a:t>
            </a:r>
            <a:r>
              <a:rPr lang="en-US" sz="1600" dirty="0" smtClean="0"/>
              <a:t>onsideration </a:t>
            </a:r>
            <a:r>
              <a:rPr lang="en-US" sz="1600" dirty="0"/>
              <a:t>of the nature and severity of the student’s disability </a:t>
            </a:r>
            <a:endParaRPr lang="en-US" sz="1600" dirty="0" smtClean="0"/>
          </a:p>
          <a:p>
            <a:pPr marL="800100" lvl="1" indent="-342900">
              <a:buAutoNum type="alphaLcPeriod"/>
            </a:pPr>
            <a:r>
              <a:rPr lang="en-US" sz="1600" dirty="0" smtClean="0"/>
              <a:t>Documentation </a:t>
            </a:r>
            <a:r>
              <a:rPr lang="en-US" sz="1600" dirty="0"/>
              <a:t>of the reasons why </a:t>
            </a:r>
            <a:r>
              <a:rPr lang="en-US" sz="1600" dirty="0" smtClean="0"/>
              <a:t>the student is </a:t>
            </a:r>
            <a:r>
              <a:rPr lang="en-US" sz="1600" dirty="0"/>
              <a:t>not being considered for </a:t>
            </a:r>
            <a:r>
              <a:rPr lang="en-US" sz="1600" dirty="0" smtClean="0"/>
              <a:t>a diploma. </a:t>
            </a:r>
          </a:p>
          <a:p>
            <a:pPr marL="800100" lvl="1" indent="-342900">
              <a:buAutoNum type="alphaLcPeriod"/>
            </a:pPr>
            <a:r>
              <a:rPr lang="en-US" sz="1600" dirty="0" smtClean="0"/>
              <a:t>Documentation </a:t>
            </a:r>
            <a:r>
              <a:rPr lang="en-US" sz="1600" dirty="0"/>
              <a:t>of any services and modifications, such as PCs, to ensure </a:t>
            </a:r>
            <a:r>
              <a:rPr lang="en-US" sz="1600" dirty="0" smtClean="0"/>
              <a:t>the student is  </a:t>
            </a:r>
            <a:r>
              <a:rPr lang="en-US" sz="1600" dirty="0"/>
              <a:t>being given an equal opportunity to earn a </a:t>
            </a:r>
            <a:r>
              <a:rPr lang="en-US" sz="1600" dirty="0" smtClean="0"/>
              <a:t>diploma. </a:t>
            </a:r>
          </a:p>
          <a:p>
            <a:pPr marL="800100" lvl="1" indent="-342900">
              <a:buAutoNum type="alphaLcPeriod"/>
            </a:pPr>
            <a:r>
              <a:rPr lang="en-US" sz="1600" dirty="0" smtClean="0"/>
              <a:t>Provide </a:t>
            </a:r>
            <a:r>
              <a:rPr lang="en-US" sz="1600" dirty="0"/>
              <a:t>training to all district secondary school administrators, counselors, psychologists and teachers regarding PC development for students with disabilities. </a:t>
            </a:r>
          </a:p>
        </p:txBody>
      </p:sp>
    </p:spTree>
    <p:extLst>
      <p:ext uri="{BB962C8B-B14F-4D97-AF65-F5344CB8AC3E}">
        <p14:creationId xmlns:p14="http://schemas.microsoft.com/office/powerpoint/2010/main" val="2975964279"/>
      </p:ext>
    </p:extLst>
  </p:cSld>
  <p:clrMapOvr>
    <a:masterClrMapping/>
  </p:clrMapOvr>
  <p:transition spd="slow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447800"/>
            <a:ext cx="8610600" cy="5105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Districts must afford students with disabilities an equal opportunity to participate in diploma track and to graduate with a district diploma</a:t>
            </a:r>
          </a:p>
          <a:p>
            <a:pPr lvl="2"/>
            <a:r>
              <a:rPr lang="en-US" sz="2800" dirty="0" smtClean="0"/>
              <a:t>Does not equate to right to a diploma </a:t>
            </a:r>
          </a:p>
          <a:p>
            <a:pPr lvl="2"/>
            <a:r>
              <a:rPr lang="en-US" sz="2800" dirty="0" smtClean="0"/>
              <a:t>Does require an “individualized consideration as to whether students with disabilities would benefit from a personal curriculum before determining whether they would be placed on a certificate track” 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792162"/>
          </a:xfrm>
        </p:spPr>
        <p:txBody>
          <a:bodyPr>
            <a:normAutofit/>
          </a:bodyPr>
          <a:lstStyle/>
          <a:p>
            <a:r>
              <a:rPr lang="en-US" sz="4400" dirty="0" smtClean="0"/>
              <a:t>OCR Primary Message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704131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534400" cy="1143000"/>
          </a:xfrm>
        </p:spPr>
        <p:txBody>
          <a:bodyPr/>
          <a:lstStyle/>
          <a:p>
            <a:r>
              <a:rPr lang="en-US" sz="3200" dirty="0" smtClean="0">
                <a:hlinkClick r:id="rId2"/>
              </a:rPr>
              <a:t>Joint Final </a:t>
            </a:r>
            <a:r>
              <a:rPr lang="en-US" sz="3200" dirty="0">
                <a:hlinkClick r:id="rId2"/>
              </a:rPr>
              <a:t>Report and Recommendations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534400" cy="4525963"/>
          </a:xfrm>
        </p:spPr>
        <p:txBody>
          <a:bodyPr/>
          <a:lstStyle/>
          <a:p>
            <a:r>
              <a:rPr lang="en-US" dirty="0" smtClean="0"/>
              <a:t>Basic and Plus Diploma Options</a:t>
            </a:r>
          </a:p>
          <a:p>
            <a:r>
              <a:rPr lang="en-US" dirty="0" smtClean="0"/>
              <a:t>Certificate Options</a:t>
            </a:r>
          </a:p>
          <a:p>
            <a:pPr lvl="1"/>
            <a:r>
              <a:rPr lang="en-US" sz="2000" dirty="0" smtClean="0"/>
              <a:t>Performance</a:t>
            </a:r>
          </a:p>
          <a:p>
            <a:pPr lvl="1"/>
            <a:r>
              <a:rPr lang="en-US" sz="2000" dirty="0" smtClean="0"/>
              <a:t>Academic Achievement</a:t>
            </a:r>
          </a:p>
          <a:p>
            <a:pPr lvl="1"/>
            <a:r>
              <a:rPr lang="en-US" sz="2000" dirty="0" smtClean="0"/>
              <a:t>Participation</a:t>
            </a:r>
          </a:p>
          <a:p>
            <a:r>
              <a:rPr lang="en-US" dirty="0" smtClean="0"/>
              <a:t>Provide Notice of Course of Study (COS) Discussion at IEP</a:t>
            </a:r>
          </a:p>
          <a:p>
            <a:r>
              <a:rPr lang="en-US" dirty="0" smtClean="0"/>
              <a:t>Prepare for IEP COS Discussion (DATA)</a:t>
            </a:r>
          </a:p>
          <a:p>
            <a:r>
              <a:rPr lang="en-US" dirty="0"/>
              <a:t>C</a:t>
            </a:r>
            <a:r>
              <a:rPr lang="en-US" dirty="0" smtClean="0"/>
              <a:t>onsider PC PRIOR to Certificate</a:t>
            </a:r>
            <a:endParaRPr lang="en-US" dirty="0"/>
          </a:p>
        </p:txBody>
      </p:sp>
      <p:pic>
        <p:nvPicPr>
          <p:cNvPr id="4" name="Picture 3" descr="Kent ISD 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0400" y="2133600"/>
            <a:ext cx="1466850" cy="140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960643"/>
      </p:ext>
    </p:extLst>
  </p:cSld>
  <p:clrMapOvr>
    <a:masterClrMapping/>
  </p:clrMapOvr>
  <p:transition spd="slow"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229600" cy="792162"/>
          </a:xfrm>
        </p:spPr>
        <p:txBody>
          <a:bodyPr/>
          <a:lstStyle/>
          <a:p>
            <a:r>
              <a:rPr lang="en-US" sz="4400" dirty="0" smtClean="0"/>
              <a:t>PC Process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6800"/>
            <a:ext cx="8686800" cy="5105400"/>
          </a:xfrm>
        </p:spPr>
        <p:txBody>
          <a:bodyPr/>
          <a:lstStyle/>
          <a:p>
            <a:r>
              <a:rPr lang="en-US" sz="2400" dirty="0" smtClean="0"/>
              <a:t>Can be requested by parent / LG, student, or school personnel</a:t>
            </a:r>
          </a:p>
          <a:p>
            <a:endParaRPr lang="en-US" sz="800" dirty="0" smtClean="0"/>
          </a:p>
          <a:p>
            <a:r>
              <a:rPr lang="en-US" sz="2400" dirty="0" smtClean="0"/>
              <a:t>Reviewed for consistency with policy</a:t>
            </a:r>
          </a:p>
          <a:p>
            <a:endParaRPr lang="en-US" sz="800" dirty="0" smtClean="0"/>
          </a:p>
          <a:p>
            <a:r>
              <a:rPr lang="en-US" sz="2400" dirty="0" smtClean="0"/>
              <a:t>PC Team Developed</a:t>
            </a:r>
          </a:p>
          <a:p>
            <a:pPr lvl="1"/>
            <a:r>
              <a:rPr lang="en-US" sz="2000" dirty="0" smtClean="0"/>
              <a:t>Student &amp; Parent / LG</a:t>
            </a:r>
          </a:p>
          <a:p>
            <a:pPr lvl="1"/>
            <a:r>
              <a:rPr lang="en-US" sz="2000" dirty="0" smtClean="0"/>
              <a:t>Counselor / Designee</a:t>
            </a:r>
            <a:r>
              <a:rPr lang="en-US" sz="2000" dirty="0"/>
              <a:t> </a:t>
            </a:r>
            <a:r>
              <a:rPr lang="en-US" sz="2000" dirty="0" smtClean="0"/>
              <a:t>OR Teacher currently teaching pupil or w/ content expertise or principal determines has relevant qualifications</a:t>
            </a:r>
          </a:p>
          <a:p>
            <a:pPr lvl="1"/>
            <a:r>
              <a:rPr lang="en-US" sz="2000" dirty="0" smtClean="0"/>
              <a:t>School psych (for students with an IEP)</a:t>
            </a:r>
          </a:p>
          <a:p>
            <a:pPr lvl="1"/>
            <a:endParaRPr lang="en-US" sz="800" dirty="0" smtClean="0"/>
          </a:p>
          <a:p>
            <a:r>
              <a:rPr lang="en-US" sz="2400" dirty="0" smtClean="0"/>
              <a:t>PC Team Develops Written Agreement</a:t>
            </a:r>
          </a:p>
          <a:p>
            <a:endParaRPr lang="en-US" sz="800" dirty="0" smtClean="0"/>
          </a:p>
          <a:p>
            <a:r>
              <a:rPr lang="en-US" sz="2400" dirty="0" smtClean="0"/>
              <a:t>Parent / LG Quarterly Communication re: Progress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92884333"/>
      </p:ext>
    </p:extLst>
  </p:cSld>
  <p:clrMapOvr>
    <a:masterClrMapping/>
  </p:clrMapOvr>
  <p:transition spd="slow">
    <p:pul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38676" y="12048"/>
            <a:ext cx="441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2D86"/>
                </a:solidFill>
              </a:rPr>
              <a:t>EXAMPLE FORMS</a:t>
            </a:r>
          </a:p>
          <a:p>
            <a:pPr algn="ctr"/>
            <a:r>
              <a:rPr lang="en-US" sz="2400" b="1" dirty="0" smtClean="0">
                <a:solidFill>
                  <a:srgbClr val="002D86"/>
                </a:solidFill>
              </a:rPr>
              <a:t>not required / not model</a:t>
            </a:r>
            <a:endParaRPr lang="en-US" sz="2400" b="1" dirty="0">
              <a:solidFill>
                <a:srgbClr val="002D86"/>
              </a:solidFill>
            </a:endParaRPr>
          </a:p>
        </p:txBody>
      </p:sp>
      <p:pic>
        <p:nvPicPr>
          <p:cNvPr id="4" name="Picture 3" descr="Request for personal curriculum for students with an individualized eduaction program form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066800"/>
            <a:ext cx="4400578" cy="5234774"/>
          </a:xfrm>
          <a:prstGeom prst="rect">
            <a:avLst/>
          </a:prstGeom>
        </p:spPr>
      </p:pic>
      <p:pic>
        <p:nvPicPr>
          <p:cNvPr id="3" name="Picture 2" descr="Request for personal cirriculum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1066800"/>
            <a:ext cx="4192149" cy="5398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741295"/>
      </p:ext>
    </p:extLst>
  </p:cSld>
  <p:clrMapOvr>
    <a:masterClrMapping/>
  </p:clrMapOvr>
  <p:transition spd="slow">
    <p:pul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935" y="33670"/>
            <a:ext cx="8229600" cy="1143000"/>
          </a:xfrm>
        </p:spPr>
        <p:txBody>
          <a:bodyPr/>
          <a:lstStyle/>
          <a:p>
            <a:r>
              <a:rPr lang="en-US" dirty="0" smtClean="0"/>
              <a:t>PC Written Agreement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585" y="1295400"/>
            <a:ext cx="8496300" cy="4525963"/>
          </a:xfrm>
        </p:spPr>
        <p:txBody>
          <a:bodyPr/>
          <a:lstStyle/>
          <a:p>
            <a:r>
              <a:rPr lang="en-US" sz="2800" dirty="0" smtClean="0"/>
              <a:t>Align with EDP (career pathway) and IEP secondary transition goals</a:t>
            </a:r>
          </a:p>
          <a:p>
            <a:endParaRPr lang="en-US" sz="800" dirty="0" smtClean="0"/>
          </a:p>
          <a:p>
            <a:r>
              <a:rPr lang="en-US" sz="2800" dirty="0" smtClean="0"/>
              <a:t>Include as much of MMC as practicable while maintaining the legislative intent of increased rigor for all students</a:t>
            </a:r>
          </a:p>
          <a:p>
            <a:endParaRPr lang="en-US" sz="800" dirty="0" smtClean="0"/>
          </a:p>
          <a:p>
            <a:r>
              <a:rPr lang="en-US" sz="2800" dirty="0" smtClean="0"/>
              <a:t>Include measurable goals and method of evaluation that goals are met</a:t>
            </a:r>
          </a:p>
          <a:p>
            <a:endParaRPr lang="en-US" sz="800" dirty="0" smtClean="0"/>
          </a:p>
          <a:p>
            <a:r>
              <a:rPr lang="en-US" sz="2800" dirty="0" smtClean="0"/>
              <a:t>Identifies credits to be earned and modifications to existing content expectations</a:t>
            </a:r>
          </a:p>
        </p:txBody>
      </p:sp>
    </p:spTree>
    <p:extLst>
      <p:ext uri="{BB962C8B-B14F-4D97-AF65-F5344CB8AC3E}">
        <p14:creationId xmlns:p14="http://schemas.microsoft.com/office/powerpoint/2010/main" val="1170003042"/>
      </p:ext>
    </p:extLst>
  </p:cSld>
  <p:clrMapOvr>
    <a:masterClrMapping/>
  </p:clrMapOvr>
  <p:transition spd="slow">
    <p:pul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xt: &quot;Example Form nor required / no model form&quot;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76200"/>
            <a:ext cx="4419983" cy="1012024"/>
          </a:xfrm>
          <a:prstGeom prst="rect">
            <a:avLst/>
          </a:prstGeom>
        </p:spPr>
      </p:pic>
      <p:pic>
        <p:nvPicPr>
          <p:cNvPr id="4" name="Picture 3" descr="Personalized curriculum plan for students with an individualized education pla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4446" y="914400"/>
            <a:ext cx="4985954" cy="5747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624550"/>
      </p:ext>
    </p:extLst>
  </p:cSld>
  <p:clrMapOvr>
    <a:masterClrMapping/>
  </p:clrMapOvr>
  <p:transition spd="slow">
    <p:pull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/>
              <a:t>Responsibilities</a:t>
            </a:r>
            <a:endParaRPr lang="en-US" sz="5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0" y="1417638"/>
            <a:ext cx="4040188" cy="639762"/>
          </a:xfrm>
        </p:spPr>
        <p:txBody>
          <a:bodyPr/>
          <a:lstStyle/>
          <a:p>
            <a:pPr algn="ctr"/>
            <a:r>
              <a:rPr lang="en-US" dirty="0" smtClean="0"/>
              <a:t>LEA / Board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13506" y="2199084"/>
            <a:ext cx="4040188" cy="3951288"/>
          </a:xfrm>
        </p:spPr>
        <p:txBody>
          <a:bodyPr/>
          <a:lstStyle/>
          <a:p>
            <a:r>
              <a:rPr lang="en-US" dirty="0" smtClean="0"/>
              <a:t>Annual Notice re: PC</a:t>
            </a:r>
          </a:p>
          <a:p>
            <a:r>
              <a:rPr lang="en-US" dirty="0" smtClean="0"/>
              <a:t>Content </a:t>
            </a:r>
            <a:r>
              <a:rPr lang="en-US" dirty="0"/>
              <a:t>M</a:t>
            </a:r>
            <a:r>
              <a:rPr lang="en-US" dirty="0" smtClean="0"/>
              <a:t>astery Criteria &amp; Proficiency</a:t>
            </a:r>
          </a:p>
          <a:p>
            <a:r>
              <a:rPr lang="en-US" dirty="0" smtClean="0"/>
              <a:t>Allowable Modifications</a:t>
            </a:r>
          </a:p>
          <a:p>
            <a:r>
              <a:rPr lang="en-US" dirty="0"/>
              <a:t>W</a:t>
            </a:r>
            <a:r>
              <a:rPr lang="en-US" dirty="0" smtClean="0"/>
              <a:t>hat Constitutes Credit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582633" y="1417638"/>
            <a:ext cx="4041775" cy="639762"/>
          </a:xfrm>
        </p:spPr>
        <p:txBody>
          <a:bodyPr/>
          <a:lstStyle/>
          <a:p>
            <a:pPr algn="ctr"/>
            <a:r>
              <a:rPr lang="en-US" dirty="0" smtClean="0"/>
              <a:t>IEP Team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379912" y="2199084"/>
            <a:ext cx="4572000" cy="4756944"/>
          </a:xfrm>
        </p:spPr>
        <p:txBody>
          <a:bodyPr/>
          <a:lstStyle/>
          <a:p>
            <a:r>
              <a:rPr lang="en-US" altLang="en-US" dirty="0"/>
              <a:t>Determine secondary transition goals aligned with EDP</a:t>
            </a:r>
          </a:p>
          <a:p>
            <a:r>
              <a:rPr lang="en-US" altLang="en-US" dirty="0"/>
              <a:t>Determine COS based on those goals</a:t>
            </a:r>
          </a:p>
          <a:p>
            <a:r>
              <a:rPr lang="en-US" altLang="en-US" dirty="0"/>
              <a:t>CANNOT:</a:t>
            </a:r>
          </a:p>
          <a:p>
            <a:pPr lvl="1"/>
            <a:r>
              <a:rPr lang="en-US" altLang="en-US" dirty="0"/>
              <a:t>G</a:t>
            </a:r>
            <a:r>
              <a:rPr lang="en-US" altLang="en-US" dirty="0" smtClean="0"/>
              <a:t>rant PC</a:t>
            </a:r>
          </a:p>
          <a:p>
            <a:pPr lvl="1"/>
            <a:r>
              <a:rPr lang="en-US" altLang="en-US" dirty="0" smtClean="0"/>
              <a:t>Create alt </a:t>
            </a:r>
            <a:r>
              <a:rPr lang="en-US" altLang="en-US" dirty="0"/>
              <a:t>graduation </a:t>
            </a:r>
            <a:r>
              <a:rPr lang="en-US" altLang="en-US" dirty="0" smtClean="0"/>
              <a:t>options</a:t>
            </a:r>
          </a:p>
          <a:p>
            <a:pPr lvl="1"/>
            <a:r>
              <a:rPr lang="en-US" altLang="en-US" dirty="0" smtClean="0"/>
              <a:t>Grant </a:t>
            </a:r>
            <a:r>
              <a:rPr lang="en-US" altLang="en-US" dirty="0"/>
              <a:t>or guarantee </a:t>
            </a:r>
            <a:r>
              <a:rPr lang="en-US" altLang="en-US" dirty="0" smtClean="0"/>
              <a:t>credit</a:t>
            </a:r>
          </a:p>
          <a:p>
            <a:pPr lvl="1"/>
            <a:r>
              <a:rPr lang="en-US" altLang="en-US" dirty="0" smtClean="0"/>
              <a:t>Include </a:t>
            </a:r>
            <a:r>
              <a:rPr lang="en-US" altLang="en-US" dirty="0"/>
              <a:t>curriculum modifications below MMC and/or PC </a:t>
            </a:r>
            <a:r>
              <a:rPr lang="en-US" altLang="en-US" dirty="0" smtClean="0"/>
              <a:t>requirements</a:t>
            </a:r>
            <a:endParaRPr lang="en-US" alt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40267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04800" y="152400"/>
            <a:ext cx="8229600" cy="639762"/>
          </a:xfrm>
        </p:spPr>
        <p:txBody>
          <a:bodyPr/>
          <a:lstStyle/>
          <a:p>
            <a:r>
              <a:rPr lang="en-US" dirty="0" smtClean="0"/>
              <a:t>Resources on MMC and PC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52400" y="1219200"/>
            <a:ext cx="8759456" cy="4876800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MDE MMC Website</a:t>
            </a:r>
            <a:endParaRPr lang="en-US" dirty="0" smtClean="0">
              <a:hlinkClick r:id="rId3"/>
            </a:endParaRPr>
          </a:p>
          <a:p>
            <a:r>
              <a:rPr lang="en-US" dirty="0" smtClean="0">
                <a:hlinkClick r:id="rId3"/>
              </a:rPr>
              <a:t>MDE PC Website</a:t>
            </a:r>
            <a:endParaRPr lang="en-US" dirty="0" smtClean="0"/>
          </a:p>
          <a:p>
            <a:pPr lvl="1"/>
            <a:r>
              <a:rPr lang="en-US" dirty="0" smtClean="0">
                <a:hlinkClick r:id="rId4"/>
              </a:rPr>
              <a:t>PC Parent and Educator Guide</a:t>
            </a:r>
            <a:endParaRPr lang="en-US" dirty="0" smtClean="0"/>
          </a:p>
          <a:p>
            <a:pPr lvl="1"/>
            <a:r>
              <a:rPr lang="en-US" dirty="0" smtClean="0">
                <a:hlinkClick r:id="rId5"/>
              </a:rPr>
              <a:t>PC Additional Resources</a:t>
            </a:r>
            <a:endParaRPr lang="en-US" dirty="0" smtClean="0"/>
          </a:p>
          <a:p>
            <a:pPr lvl="1"/>
            <a:r>
              <a:rPr lang="en-US" dirty="0" smtClean="0">
                <a:hlinkClick r:id="rId6"/>
              </a:rPr>
              <a:t>PC FAQ</a:t>
            </a:r>
            <a:endParaRPr lang="en-US" dirty="0" smtClean="0"/>
          </a:p>
          <a:p>
            <a:pPr lvl="1"/>
            <a:r>
              <a:rPr lang="en-US" dirty="0" smtClean="0">
                <a:hlinkClick r:id="rId7"/>
              </a:rPr>
              <a:t>PC Focus on a Student with an IEP</a:t>
            </a:r>
            <a:endParaRPr lang="en-US" dirty="0" smtClean="0"/>
          </a:p>
          <a:p>
            <a:pPr lvl="1"/>
            <a:endParaRPr lang="en-US" sz="1000" dirty="0" smtClean="0"/>
          </a:p>
          <a:p>
            <a:r>
              <a:rPr lang="en-US" dirty="0" smtClean="0">
                <a:hlinkClick r:id="rId8"/>
              </a:rPr>
              <a:t>Kent ISD PC Website</a:t>
            </a:r>
            <a:endParaRPr lang="en-US" dirty="0" smtClean="0"/>
          </a:p>
          <a:p>
            <a:r>
              <a:rPr lang="en-US" dirty="0" smtClean="0">
                <a:hlinkClick r:id="rId9"/>
              </a:rPr>
              <a:t>Oakland Schools PC Website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41849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7772400" cy="1066800"/>
          </a:xfrm>
        </p:spPr>
        <p:txBody>
          <a:bodyPr/>
          <a:lstStyle/>
          <a:p>
            <a:r>
              <a:rPr lang="en-US" sz="6000" dirty="0" smtClean="0"/>
              <a:t>The Problem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887" y="1828800"/>
            <a:ext cx="8496300" cy="1676400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dirty="0" smtClean="0"/>
              <a:t>Too many IEP Course of Study decisions defaulting to Certificate of Completion for students with ASD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" y="4124698"/>
            <a:ext cx="4495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+mn-lt"/>
              </a:rPr>
              <a:t>Lack of Theory of Mind</a:t>
            </a:r>
          </a:p>
          <a:p>
            <a:r>
              <a:rPr lang="en-US" sz="2400" b="1" dirty="0" smtClean="0">
                <a:solidFill>
                  <a:srgbClr val="002060"/>
                </a:solidFill>
                <a:latin typeface="+mn-lt"/>
              </a:rPr>
              <a:t>Restricted Interests</a:t>
            </a:r>
          </a:p>
          <a:p>
            <a:r>
              <a:rPr lang="en-US" sz="2400" b="1" dirty="0" smtClean="0">
                <a:solidFill>
                  <a:srgbClr val="002060"/>
                </a:solidFill>
                <a:latin typeface="+mn-lt"/>
              </a:rPr>
              <a:t>Need for Predictability</a:t>
            </a:r>
          </a:p>
          <a:p>
            <a:r>
              <a:rPr lang="en-US" sz="2400" b="1" dirty="0" smtClean="0">
                <a:solidFill>
                  <a:srgbClr val="002060"/>
                </a:solidFill>
                <a:latin typeface="+mn-lt"/>
              </a:rPr>
              <a:t>Communication Deficits</a:t>
            </a:r>
          </a:p>
          <a:p>
            <a:r>
              <a:rPr lang="en-US" sz="2400" b="1" dirty="0" smtClean="0">
                <a:solidFill>
                  <a:srgbClr val="002060"/>
                </a:solidFill>
                <a:latin typeface="+mn-lt"/>
              </a:rPr>
              <a:t>Social Interaction Differences</a:t>
            </a:r>
            <a:endParaRPr lang="en-US" sz="24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4" name="Picture 3" descr="Presume competenc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4191000"/>
            <a:ext cx="3628215" cy="1806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00387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Schedule Your Own Training</a:t>
            </a:r>
            <a:br>
              <a:rPr lang="en-US" dirty="0" smtClean="0"/>
            </a:br>
            <a:r>
              <a:rPr lang="en-US" dirty="0" smtClean="0"/>
              <a:t>Michigan Department of Education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25963"/>
          </a:xfrm>
        </p:spPr>
        <p:txBody>
          <a:bodyPr/>
          <a:lstStyle/>
          <a:p>
            <a:r>
              <a:rPr lang="en-US" dirty="0"/>
              <a:t>Rashell Bowerman</a:t>
            </a:r>
          </a:p>
          <a:p>
            <a:pPr lvl="1"/>
            <a:r>
              <a:rPr lang="en-US" dirty="0"/>
              <a:t>Instructional Intervention Consultant</a:t>
            </a:r>
          </a:p>
          <a:p>
            <a:pPr lvl="1"/>
            <a:r>
              <a:rPr lang="en-US" dirty="0"/>
              <a:t>Curriculum and Instruction Unit</a:t>
            </a:r>
          </a:p>
          <a:p>
            <a:pPr lvl="1"/>
            <a:r>
              <a:rPr lang="en-US" dirty="0"/>
              <a:t>Office of Education Improvement &amp; Innovation</a:t>
            </a:r>
          </a:p>
          <a:p>
            <a:endParaRPr lang="en-US" dirty="0" smtClean="0"/>
          </a:p>
          <a:p>
            <a:r>
              <a:rPr lang="en-US" dirty="0" smtClean="0"/>
              <a:t>(</a:t>
            </a:r>
            <a:r>
              <a:rPr lang="en-US" dirty="0"/>
              <a:t>517)335-3062</a:t>
            </a:r>
          </a:p>
          <a:p>
            <a:r>
              <a:rPr lang="en-US" u="sng" dirty="0" smtClean="0">
                <a:hlinkClick r:id="rId2"/>
              </a:rPr>
              <a:t>Bowermanr1@michigan.gov</a:t>
            </a:r>
            <a:r>
              <a:rPr lang="en-US" dirty="0"/>
              <a:t> 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303511"/>
      </p:ext>
    </p:extLst>
  </p:cSld>
  <p:clrMapOvr>
    <a:masterClrMapping/>
  </p:clrMapOvr>
  <p:transition spd="slow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3048000" cy="340995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Michigan 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Merit Curriculum</a:t>
            </a:r>
            <a:endParaRPr lang="en-US" dirty="0"/>
          </a:p>
        </p:txBody>
      </p:sp>
      <p:pic>
        <p:nvPicPr>
          <p:cNvPr id="3" name="Picture 2" descr="Michigan Merit Curriculum High School Graduation Requirement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2400" y="274171"/>
            <a:ext cx="4378084" cy="646411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3741347"/>
            <a:ext cx="2057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</a:rPr>
              <a:t>Students entering 8</a:t>
            </a:r>
            <a:r>
              <a:rPr lang="en-US" sz="3200" b="1" baseline="30000" dirty="0" smtClean="0">
                <a:solidFill>
                  <a:srgbClr val="002060"/>
                </a:solidFill>
              </a:rPr>
              <a:t>th</a:t>
            </a:r>
            <a:r>
              <a:rPr lang="en-US" sz="3200" b="1" dirty="0" smtClean="0">
                <a:solidFill>
                  <a:srgbClr val="002060"/>
                </a:solidFill>
              </a:rPr>
              <a:t> grade in 2006.</a:t>
            </a:r>
            <a:endParaRPr lang="en-US" sz="3200" b="1" dirty="0">
              <a:solidFill>
                <a:srgbClr val="002060"/>
              </a:solidFill>
            </a:endParaRPr>
          </a:p>
        </p:txBody>
      </p:sp>
      <p:pic>
        <p:nvPicPr>
          <p:cNvPr id="6" name="Picture 5" descr="Pillow tih graduation cap and 20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21541" y="3927474"/>
            <a:ext cx="1689847" cy="1689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94654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382000" cy="1066800"/>
          </a:xfrm>
        </p:spPr>
        <p:txBody>
          <a:bodyPr/>
          <a:lstStyle/>
          <a:p>
            <a:pPr eaLnBrk="1" hangingPunct="1"/>
            <a:r>
              <a:rPr lang="en-US" sz="4400" dirty="0" smtClean="0"/>
              <a:t>MMC Statute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76200" y="1447800"/>
            <a:ext cx="8686800" cy="5334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MMC sets the floor (core requirements) for a diploma.</a:t>
            </a:r>
          </a:p>
          <a:p>
            <a:pPr eaLnBrk="1" hangingPunct="1"/>
            <a:endParaRPr lang="en-US" altLang="en-US" sz="1800" dirty="0" smtClean="0"/>
          </a:p>
          <a:p>
            <a:pPr eaLnBrk="1" hangingPunct="1"/>
            <a:r>
              <a:rPr lang="en-US" altLang="en-US" dirty="0"/>
              <a:t>A</a:t>
            </a:r>
            <a:r>
              <a:rPr lang="en-US" altLang="en-US" dirty="0" smtClean="0"/>
              <a:t> request can be made to modify default requirements through a “personal curriculum”</a:t>
            </a:r>
          </a:p>
        </p:txBody>
      </p:sp>
    </p:spTree>
    <p:extLst>
      <p:ext uri="{BB962C8B-B14F-4D97-AF65-F5344CB8AC3E}">
        <p14:creationId xmlns:p14="http://schemas.microsoft.com/office/powerpoint/2010/main" val="400823745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idx="1"/>
          </p:nvPr>
        </p:nvSpPr>
        <p:spPr>
          <a:xfrm>
            <a:off x="28015" y="1295400"/>
            <a:ext cx="8839200" cy="5087656"/>
          </a:xfrm>
        </p:spPr>
        <p:txBody>
          <a:bodyPr/>
          <a:lstStyle/>
          <a:p>
            <a:pPr algn="ctr" eaLnBrk="1" hangingPunct="1">
              <a:buFont typeface="Wingdings 3" panose="05040102010807070707" pitchFamily="18" charset="2"/>
              <a:buNone/>
            </a:pPr>
            <a:r>
              <a:rPr lang="en-US" altLang="en-US" sz="2800" dirty="0" smtClean="0">
                <a:solidFill>
                  <a:srgbClr val="002060"/>
                </a:solidFill>
                <a:latin typeface="Verdana "/>
                <a:ea typeface="MS PGothic" panose="020B0600070205080204" pitchFamily="34" charset="-128"/>
              </a:rPr>
              <a:t>  1 of 6 </a:t>
            </a:r>
            <a:r>
              <a:rPr lang="en-US" altLang="en-US" sz="2800" dirty="0" smtClean="0">
                <a:solidFill>
                  <a:srgbClr val="002060"/>
                </a:solidFill>
                <a:latin typeface="Verdana "/>
                <a:ea typeface="MS PGothic" panose="020B0600070205080204" pitchFamily="34" charset="-128"/>
                <a:hlinkClick r:id="rId3"/>
              </a:rPr>
              <a:t>Flexible Learning Options</a:t>
            </a:r>
            <a:endParaRPr lang="en-US" altLang="en-US" sz="2800" dirty="0" smtClean="0">
              <a:solidFill>
                <a:srgbClr val="002060"/>
              </a:solidFill>
              <a:latin typeface="Verdana "/>
              <a:ea typeface="MS PGothic" panose="020B0600070205080204" pitchFamily="34" charset="-128"/>
            </a:endParaRPr>
          </a:p>
          <a:p>
            <a:pPr algn="ctr" eaLnBrk="1" hangingPunct="1">
              <a:buFont typeface="Wingdings 3" panose="05040102010807070707" pitchFamily="18" charset="2"/>
              <a:buNone/>
            </a:pPr>
            <a:endParaRPr lang="en-US" altLang="en-US" sz="900" dirty="0" smtClean="0">
              <a:solidFill>
                <a:srgbClr val="002060"/>
              </a:solidFill>
              <a:latin typeface="Verdana "/>
              <a:ea typeface="MS PGothic" panose="020B0600070205080204" pitchFamily="34" charset="-128"/>
            </a:endParaRPr>
          </a:p>
          <a:p>
            <a:pPr eaLnBrk="1" hangingPunct="1">
              <a:buFont typeface="Wingdings 3" panose="05040102010807070707" pitchFamily="18" charset="2"/>
              <a:buNone/>
            </a:pPr>
            <a:r>
              <a:rPr lang="en-US" altLang="en-US" sz="2800" dirty="0" smtClean="0">
                <a:solidFill>
                  <a:srgbClr val="002060"/>
                </a:solidFill>
                <a:latin typeface="Verdana "/>
                <a:ea typeface="MS PGothic" panose="020B0600070205080204" pitchFamily="34" charset="-128"/>
              </a:rPr>
              <a:t>“</a:t>
            </a:r>
            <a:r>
              <a:rPr lang="en-US" sz="2800" dirty="0" smtClean="0">
                <a:solidFill>
                  <a:srgbClr val="002060"/>
                </a:solidFill>
              </a:rPr>
              <a:t>A </a:t>
            </a:r>
            <a:r>
              <a:rPr lang="en-US" sz="2800" dirty="0">
                <a:solidFill>
                  <a:srgbClr val="002060"/>
                </a:solidFill>
              </a:rPr>
              <a:t>personal curriculum (PC) is a </a:t>
            </a:r>
            <a:r>
              <a:rPr lang="en-US" sz="2800" dirty="0" smtClean="0">
                <a:solidFill>
                  <a:srgbClr val="002060"/>
                </a:solidFill>
              </a:rPr>
              <a:t>tool… that </a:t>
            </a:r>
            <a:r>
              <a:rPr lang="en-US" sz="2800" dirty="0">
                <a:solidFill>
                  <a:srgbClr val="002060"/>
                </a:solidFill>
              </a:rPr>
              <a:t>allows specific modifications to be made to certain requirements of the Michigan Merit Curriculum (MMC) in order to individualize the rigor and relevance of the educational </a:t>
            </a:r>
            <a:r>
              <a:rPr lang="en-US" sz="2800" dirty="0" smtClean="0">
                <a:solidFill>
                  <a:srgbClr val="002060"/>
                </a:solidFill>
              </a:rPr>
              <a:t>experience… the </a:t>
            </a:r>
            <a:r>
              <a:rPr lang="en-US" sz="2800" dirty="0">
                <a:solidFill>
                  <a:srgbClr val="002060"/>
                </a:solidFill>
              </a:rPr>
              <a:t>personal curriculum is intended to help make the MMC accessible to all students while maintaining the academic rigor required to uphold the integrity of the high school diploma</a:t>
            </a:r>
            <a:r>
              <a:rPr lang="en-US" sz="2800" dirty="0" smtClean="0">
                <a:solidFill>
                  <a:srgbClr val="002060"/>
                </a:solidFill>
              </a:rPr>
              <a:t>.”</a:t>
            </a:r>
            <a:endParaRPr lang="en-US" sz="2800" dirty="0">
              <a:solidFill>
                <a:srgbClr val="002060"/>
              </a:solidFill>
              <a:latin typeface="Verdana "/>
              <a:ea typeface="MS PGothic" panose="020B0600070205080204" pitchFamily="34" charset="-128"/>
            </a:endParaRPr>
          </a:p>
          <a:p>
            <a:pPr eaLnBrk="1" hangingPunct="1">
              <a:buFont typeface="Wingdings 3" panose="05040102010807070707" pitchFamily="18" charset="2"/>
              <a:buNone/>
            </a:pPr>
            <a:endParaRPr lang="en-US" altLang="en-US" sz="800" baseline="30000" dirty="0" smtClean="0">
              <a:solidFill>
                <a:srgbClr val="002060"/>
              </a:solidFill>
              <a:latin typeface="Verdana "/>
              <a:ea typeface="MS PGothic" panose="020B0600070205080204" pitchFamily="34" charset="-128"/>
            </a:endParaRPr>
          </a:p>
          <a:p>
            <a:pPr eaLnBrk="1" hangingPunct="1">
              <a:buFont typeface="Wingdings 3" panose="05040102010807070707" pitchFamily="18" charset="2"/>
              <a:buNone/>
            </a:pPr>
            <a:r>
              <a:rPr lang="en-US" altLang="en-US" sz="2800" baseline="30000" dirty="0" smtClean="0">
                <a:solidFill>
                  <a:srgbClr val="002060"/>
                </a:solidFill>
                <a:latin typeface="Verdana "/>
                <a:ea typeface="MS PGothic" panose="020B0600070205080204" pitchFamily="34" charset="-128"/>
              </a:rPr>
              <a:t>	</a:t>
            </a:r>
            <a:r>
              <a:rPr lang="en-US" altLang="en-US" sz="2800" baseline="30000" dirty="0" smtClean="0">
                <a:solidFill>
                  <a:srgbClr val="002060"/>
                </a:solidFill>
                <a:latin typeface="Verdana "/>
                <a:ea typeface="MS PGothic" panose="020B0600070205080204" pitchFamily="34" charset="-128"/>
                <a:hlinkClick r:id="rId4"/>
              </a:rPr>
              <a:t>Personal Curriculum FAQ 2009</a:t>
            </a:r>
            <a:endParaRPr lang="en-US" altLang="en-US" sz="2800" baseline="30000" dirty="0" smtClean="0">
              <a:solidFill>
                <a:srgbClr val="002060"/>
              </a:solidFill>
              <a:latin typeface="Verdana "/>
              <a:ea typeface="MS PGothic" panose="020B0600070205080204" pitchFamily="34" charset="-128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extLst/>
        </p:spPr>
        <p:txBody>
          <a:bodyPr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002060"/>
                </a:solidFill>
                <a:latin typeface="+mn-lt"/>
              </a:rPr>
              <a:t>What is a </a:t>
            </a:r>
            <a:r>
              <a:rPr lang="en-US" dirty="0" smtClean="0">
                <a:solidFill>
                  <a:srgbClr val="002060"/>
                </a:solidFill>
                <a:latin typeface="+mn-lt"/>
                <a:hlinkClick r:id="rId5"/>
              </a:rPr>
              <a:t>Personal Curriculum</a:t>
            </a:r>
            <a:r>
              <a:rPr lang="en-US" dirty="0" smtClean="0">
                <a:solidFill>
                  <a:srgbClr val="002060"/>
                </a:solidFill>
                <a:latin typeface="+mn-lt"/>
              </a:rPr>
              <a:t>?</a:t>
            </a:r>
            <a:endParaRPr lang="en-US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2151778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68362"/>
          </a:xfrm>
        </p:spPr>
        <p:txBody>
          <a:bodyPr/>
          <a:lstStyle/>
          <a:p>
            <a:r>
              <a:rPr lang="en-US" dirty="0" smtClean="0"/>
              <a:t>Reasons Allowed to Modify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19200"/>
            <a:ext cx="8839200" cy="5257800"/>
          </a:xfrm>
        </p:spPr>
        <p:txBody>
          <a:bodyPr/>
          <a:lstStyle/>
          <a:p>
            <a:r>
              <a:rPr lang="en-US" sz="2800" dirty="0" smtClean="0"/>
              <a:t>Go beyond requirements (additional courses in core content area or rigor up)</a:t>
            </a:r>
          </a:p>
          <a:p>
            <a:r>
              <a:rPr lang="en-US" sz="2800" dirty="0" smtClean="0"/>
              <a:t>Modify the math requirement</a:t>
            </a:r>
          </a:p>
          <a:p>
            <a:r>
              <a:rPr lang="en-US" sz="2800" dirty="0" smtClean="0"/>
              <a:t>Modify credit requirements for students with IEP</a:t>
            </a:r>
          </a:p>
          <a:p>
            <a:r>
              <a:rPr lang="en-US" sz="2800" dirty="0" smtClean="0"/>
              <a:t>Modify credit requirements for an out of state or non-public school transfer student </a:t>
            </a:r>
          </a:p>
          <a:p>
            <a:endParaRPr lang="en-US" sz="2800" dirty="0" smtClean="0"/>
          </a:p>
          <a:p>
            <a:r>
              <a:rPr lang="en-US" altLang="en-US" sz="2800" dirty="0" smtClean="0"/>
              <a:t>Two </a:t>
            </a:r>
            <a:r>
              <a:rPr lang="en-US" altLang="en-US" sz="2800" dirty="0"/>
              <a:t>potential options for PC modifications</a:t>
            </a:r>
          </a:p>
          <a:p>
            <a:pPr lvl="1" eaLnBrk="1" hangingPunct="1"/>
            <a:r>
              <a:rPr lang="en-US" altLang="en-US" dirty="0"/>
              <a:t>Content </a:t>
            </a:r>
            <a:r>
              <a:rPr lang="en-US" altLang="en-US" dirty="0" smtClean="0"/>
              <a:t>expectations</a:t>
            </a:r>
            <a:endParaRPr lang="en-US" altLang="en-US" dirty="0"/>
          </a:p>
          <a:p>
            <a:pPr lvl="1" eaLnBrk="1" hangingPunct="1"/>
            <a:r>
              <a:rPr lang="en-US" altLang="en-US" dirty="0"/>
              <a:t>Credit </a:t>
            </a:r>
            <a:r>
              <a:rPr lang="en-US" altLang="en-US" dirty="0" smtClean="0"/>
              <a:t>requirements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3260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999" y="374651"/>
            <a:ext cx="8229600" cy="1143000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PC Modifications Guidance</a:t>
            </a:r>
            <a:r>
              <a:rPr lang="en-US" dirty="0" smtClean="0"/>
              <a:t> (page 9) for General Education Students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287999" y="1687513"/>
            <a:ext cx="4040188" cy="639762"/>
          </a:xfrm>
        </p:spPr>
        <p:txBody>
          <a:bodyPr/>
          <a:lstStyle/>
          <a:p>
            <a:pPr algn="ctr"/>
            <a:r>
              <a:rPr lang="en-US" dirty="0" smtClean="0"/>
              <a:t>Modifications Not Allowed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00404" y="2444750"/>
            <a:ext cx="4040188" cy="3951288"/>
          </a:xfrm>
        </p:spPr>
        <p:txBody>
          <a:bodyPr/>
          <a:lstStyle/>
          <a:p>
            <a:r>
              <a:rPr lang="en-US" dirty="0" smtClean="0"/>
              <a:t>English / Lang Arts</a:t>
            </a:r>
          </a:p>
          <a:p>
            <a:r>
              <a:rPr lang="en-US" dirty="0" smtClean="0"/>
              <a:t>Science</a:t>
            </a:r>
          </a:p>
          <a:p>
            <a:r>
              <a:rPr lang="en-US" dirty="0" smtClean="0"/>
              <a:t>World Languages</a:t>
            </a:r>
          </a:p>
          <a:p>
            <a:r>
              <a:rPr lang="en-US" dirty="0" smtClean="0"/>
              <a:t>Civics / Government</a:t>
            </a:r>
          </a:p>
          <a:p>
            <a:r>
              <a:rPr lang="en-US" dirty="0" smtClean="0"/>
              <a:t>Online Learning Experiences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639410" y="1687513"/>
            <a:ext cx="4041775" cy="639762"/>
          </a:xfrm>
        </p:spPr>
        <p:txBody>
          <a:bodyPr/>
          <a:lstStyle/>
          <a:p>
            <a:pPr algn="ctr"/>
            <a:r>
              <a:rPr lang="en-US" dirty="0" smtClean="0"/>
              <a:t>Allowable Modifications</a:t>
            </a:r>
            <a:endParaRPr lang="en-US" dirty="0"/>
          </a:p>
        </p:txBody>
      </p:sp>
      <p:pic>
        <p:nvPicPr>
          <p:cNvPr id="8" name="Picture 7" descr="stack of book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9410" y="2667000"/>
            <a:ext cx="3686175" cy="279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26211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305800" cy="1143000"/>
          </a:xfrm>
        </p:spPr>
        <p:txBody>
          <a:bodyPr/>
          <a:lstStyle/>
          <a:p>
            <a:pPr eaLnBrk="1" hangingPunct="1"/>
            <a:r>
              <a:rPr lang="en-US" sz="5400" dirty="0" smtClean="0"/>
              <a:t>Students with IEPs 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447800"/>
            <a:ext cx="8458200" cy="4876800"/>
          </a:xfrm>
        </p:spPr>
        <p:txBody>
          <a:bodyPr/>
          <a:lstStyle/>
          <a:p>
            <a:pPr marL="107950" indent="0" eaLnBrk="1" hangingPunct="1">
              <a:buFont typeface="Wingdings 3" pitchFamily="18" charset="2"/>
              <a:buNone/>
            </a:pPr>
            <a:r>
              <a:rPr lang="en-US" altLang="en-US" sz="2400" i="1" dirty="0" smtClean="0"/>
              <a:t>(k) If the parent or legal guardian of a pupil requests as part of the pupil's personal curriculum a modification of the Michigan merit standard requirements that would not otherwise be allowed under this section and demonstrates that the modification is necessary because the pupil is a child with a disability, the school district or public school academy may allow that </a:t>
            </a:r>
            <a:r>
              <a:rPr lang="en-US" altLang="en-US" sz="2400" b="1" i="1" dirty="0" smtClean="0"/>
              <a:t>additional modification to the extent necessary because of the pupil's disability if the group under subdivision (a) determines that the modification is consistent with both the pupil's </a:t>
            </a:r>
            <a:r>
              <a:rPr lang="en-US" altLang="en-US" sz="2400" b="1" dirty="0" smtClean="0"/>
              <a:t>educational development plan </a:t>
            </a:r>
            <a:r>
              <a:rPr lang="en-US" altLang="en-US" sz="2400" b="1" i="1" dirty="0" smtClean="0"/>
              <a:t>under subsection (11) and the pupil's </a:t>
            </a:r>
            <a:r>
              <a:rPr lang="en-US" altLang="en-US" sz="2400" b="1" dirty="0" smtClean="0"/>
              <a:t>individualized education program. </a:t>
            </a:r>
          </a:p>
        </p:txBody>
      </p:sp>
    </p:spTree>
    <p:extLst>
      <p:ext uri="{BB962C8B-B14F-4D97-AF65-F5344CB8AC3E}">
        <p14:creationId xmlns:p14="http://schemas.microsoft.com/office/powerpoint/2010/main" val="992484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: &quot;expectations vs. reality&quot;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990600"/>
            <a:ext cx="6400800" cy="45189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73003728"/>
      </p:ext>
    </p:extLst>
  </p:cSld>
  <p:clrMapOvr>
    <a:masterClrMapping/>
  </p:clrMapOvr>
  <p:transition spd="slow">
    <p:pull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DE_TITLE" val="0"/>
  <p:tag name="SHOW_RECTANGLES" val="1"/>
  <p:tag name="FADE_AFTER_EFFECT" val="1"/>
  <p:tag name="ENABLE_SOUND" val="1"/>
  <p:tag name="PACKED_FLAG" val="0"/>
  <p:tag name="SHOW_PREVIEW" val="1"/>
  <p:tag name="SHADOW_SET" val="0"/>
  <p:tag name="FIRST_SELECTED_SLIDE" val="4"/>
</p:tagLst>
</file>

<file path=ppt/theme/theme1.xml><?xml version="1.0" encoding="utf-8"?>
<a:theme xmlns:a="http://schemas.openxmlformats.org/drawingml/2006/main" name="START Template #1">
  <a:themeElements>
    <a:clrScheme name="Custom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212167"/>
      </a:hlink>
      <a:folHlink>
        <a:srgbClr val="9C9CDE"/>
      </a:folHlink>
    </a:clrScheme>
    <a:fontScheme name="START Template #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TART Template #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RT Template #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RT Template #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RT Template #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RT Template #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RT Template #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RT Template #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RT Template #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RT Template #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RT Template #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RT Template #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RT Template #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305766</TotalTime>
  <Words>972</Words>
  <Application>Microsoft Office PowerPoint</Application>
  <PresentationFormat>On-screen Show (4:3)</PresentationFormat>
  <Paragraphs>132</Paragraphs>
  <Slides>20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MS PGothic</vt:lpstr>
      <vt:lpstr>Arial</vt:lpstr>
      <vt:lpstr>Calibri</vt:lpstr>
      <vt:lpstr>Palatino</vt:lpstr>
      <vt:lpstr>Times New Roman</vt:lpstr>
      <vt:lpstr>Verdana</vt:lpstr>
      <vt:lpstr>Verdana </vt:lpstr>
      <vt:lpstr>Wingdings 3</vt:lpstr>
      <vt:lpstr>START Template #1</vt:lpstr>
      <vt:lpstr>The Michigan Merit Curriculum (MMC), Personal Curriculums (PC) and Certificates of Completion (COC):  Addressing the Needs of Students with ASD</vt:lpstr>
      <vt:lpstr>The Problem</vt:lpstr>
      <vt:lpstr>Michigan  Merit Curriculum</vt:lpstr>
      <vt:lpstr>MMC Statute</vt:lpstr>
      <vt:lpstr>What is a Personal Curriculum?</vt:lpstr>
      <vt:lpstr>Reasons Allowed to Modify</vt:lpstr>
      <vt:lpstr>PC Modifications Guidance (page 9) for General Education Students</vt:lpstr>
      <vt:lpstr>Students with IEPs </vt:lpstr>
      <vt:lpstr>PowerPoint Presentation</vt:lpstr>
      <vt:lpstr>U of M Research Study Implementation of Personal Curriculum</vt:lpstr>
      <vt:lpstr>OCR Investigation Report Corrective Action (Parent challenge to Course of Study (COS) Determination)</vt:lpstr>
      <vt:lpstr>OCR Primary Message</vt:lpstr>
      <vt:lpstr>Joint Final Report and Recommendations </vt:lpstr>
      <vt:lpstr>PC Process</vt:lpstr>
      <vt:lpstr>PowerPoint Presentation</vt:lpstr>
      <vt:lpstr>PC Written Agreement </vt:lpstr>
      <vt:lpstr>PowerPoint Presentation</vt:lpstr>
      <vt:lpstr>Responsibilities</vt:lpstr>
      <vt:lpstr>Resources on MMC and PC</vt:lpstr>
      <vt:lpstr>Schedule Your Own Training Michigan Department of Education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Kelly Rogers</dc:creator>
  <cp:lastModifiedBy>AEC Student Worker</cp:lastModifiedBy>
  <cp:revision>1527</cp:revision>
  <cp:lastPrinted>2013-03-05T11:21:38Z</cp:lastPrinted>
  <dcterms:created xsi:type="dcterms:W3CDTF">2002-09-22T23:38:14Z</dcterms:created>
  <dcterms:modified xsi:type="dcterms:W3CDTF">2017-10-06T15:09:24Z</dcterms:modified>
</cp:coreProperties>
</file>