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6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7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7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7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186"/>
  </p:notesMasterIdLst>
  <p:sldIdLst>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483" r:id="rId27"/>
    <p:sldId id="283" r:id="rId28"/>
    <p:sldId id="284" r:id="rId29"/>
    <p:sldId id="285" r:id="rId30"/>
    <p:sldId id="286" r:id="rId31"/>
    <p:sldId id="287" r:id="rId32"/>
    <p:sldId id="288" r:id="rId33"/>
    <p:sldId id="470"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463" r:id="rId85"/>
    <p:sldId id="471"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2" r:id="rId108"/>
    <p:sldId id="364" r:id="rId109"/>
    <p:sldId id="365" r:id="rId110"/>
    <p:sldId id="366" r:id="rId111"/>
    <p:sldId id="367" r:id="rId112"/>
    <p:sldId id="368" r:id="rId113"/>
    <p:sldId id="369" r:id="rId114"/>
    <p:sldId id="370" r:id="rId115"/>
    <p:sldId id="372" r:id="rId116"/>
    <p:sldId id="373" r:id="rId117"/>
    <p:sldId id="374" r:id="rId118"/>
    <p:sldId id="375" r:id="rId119"/>
    <p:sldId id="377" r:id="rId120"/>
    <p:sldId id="378" r:id="rId121"/>
    <p:sldId id="379" r:id="rId122"/>
    <p:sldId id="381" r:id="rId123"/>
    <p:sldId id="382" r:id="rId124"/>
    <p:sldId id="383" r:id="rId125"/>
    <p:sldId id="384" r:id="rId126"/>
    <p:sldId id="385" r:id="rId127"/>
    <p:sldId id="386" r:id="rId128"/>
    <p:sldId id="462" r:id="rId129"/>
    <p:sldId id="387" r:id="rId130"/>
    <p:sldId id="388" r:id="rId131"/>
    <p:sldId id="389" r:id="rId132"/>
    <p:sldId id="390" r:id="rId133"/>
    <p:sldId id="395" r:id="rId134"/>
    <p:sldId id="391" r:id="rId135"/>
    <p:sldId id="394" r:id="rId136"/>
    <p:sldId id="396" r:id="rId137"/>
    <p:sldId id="397" r:id="rId138"/>
    <p:sldId id="398" r:id="rId139"/>
    <p:sldId id="399" r:id="rId140"/>
    <p:sldId id="400" r:id="rId141"/>
    <p:sldId id="401"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64" r:id="rId162"/>
    <p:sldId id="465" r:id="rId163"/>
    <p:sldId id="466" r:id="rId164"/>
    <p:sldId id="467" r:id="rId165"/>
    <p:sldId id="468" r:id="rId166"/>
    <p:sldId id="427" r:id="rId167"/>
    <p:sldId id="469" r:id="rId168"/>
    <p:sldId id="429" r:id="rId169"/>
    <p:sldId id="430" r:id="rId170"/>
    <p:sldId id="472" r:id="rId171"/>
    <p:sldId id="473" r:id="rId172"/>
    <p:sldId id="474" r:id="rId173"/>
    <p:sldId id="475" r:id="rId174"/>
    <p:sldId id="476" r:id="rId175"/>
    <p:sldId id="477" r:id="rId176"/>
    <p:sldId id="478" r:id="rId177"/>
    <p:sldId id="479" r:id="rId178"/>
    <p:sldId id="480" r:id="rId179"/>
    <p:sldId id="481" r:id="rId180"/>
    <p:sldId id="442" r:id="rId181"/>
    <p:sldId id="443" r:id="rId182"/>
    <p:sldId id="444" r:id="rId183"/>
    <p:sldId id="445" r:id="rId184"/>
    <p:sldId id="485" r:id="rId18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8" roundtripDataSignature="AMtx7mgkix0Saeke4+UEs5BZ7dci7Bxe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9" autoAdjust="0"/>
    <p:restoredTop sz="94712" autoAdjust="0"/>
  </p:normalViewPr>
  <p:slideViewPr>
    <p:cSldViewPr snapToGrid="0">
      <p:cViewPr varScale="1">
        <p:scale>
          <a:sx n="137" d="100"/>
          <a:sy n="137" d="100"/>
        </p:scale>
        <p:origin x="138" y="156"/>
      </p:cViewPr>
      <p:guideLst/>
    </p:cSldViewPr>
  </p:slideViewPr>
  <p:outlineViewPr>
    <p:cViewPr>
      <p:scale>
        <a:sx n="33" d="100"/>
        <a:sy n="33" d="100"/>
      </p:scale>
      <p:origin x="0" y="-33984"/>
    </p:cViewPr>
  </p:outlineViewPr>
  <p:notesTextViewPr>
    <p:cViewPr>
      <p:scale>
        <a:sx n="1" d="1"/>
        <a:sy n="1" d="1"/>
      </p:scale>
      <p:origin x="0" y="0"/>
    </p:cViewPr>
  </p:notesTextViewPr>
  <p:sorterViewPr>
    <p:cViewPr>
      <p:scale>
        <a:sx n="100" d="100"/>
        <a:sy n="100" d="100"/>
      </p:scale>
      <p:origin x="0" y="-342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208"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209"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viewProps" Target="view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notesMaster" Target="notesMasters/notesMaster1.xml"/><Relationship Id="rId211" Type="http://schemas.openxmlformats.org/officeDocument/2006/relationships/theme" Target="theme/theme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How</a:t>
            </a:r>
            <a:r>
              <a:rPr lang="en-US" baseline="0"/>
              <a:t> many times?</a:t>
            </a:r>
            <a:endParaRPr lang="en-US"/>
          </a:p>
        </c:rich>
      </c:tx>
      <c:overlay val="0"/>
    </c:title>
    <c:autoTitleDeleted val="0"/>
    <c:plotArea>
      <c:layout>
        <c:manualLayout>
          <c:layoutTarget val="inner"/>
          <c:xMode val="edge"/>
          <c:yMode val="edge"/>
          <c:x val="6.9385242157955315E-2"/>
          <c:y val="0.13412412996032258"/>
          <c:w val="0.71179695635493356"/>
          <c:h val="0.69372651675225272"/>
        </c:manualLayout>
      </c:layout>
      <c:barChart>
        <c:barDir val="col"/>
        <c:grouping val="clustered"/>
        <c:varyColors val="0"/>
        <c:ser>
          <c:idx val="0"/>
          <c:order val="0"/>
          <c:tx>
            <c:strRef>
              <c:f>Sheet1!$B$1</c:f>
              <c:strCache>
                <c:ptCount val="1"/>
                <c:pt idx="0">
                  <c:v>Spongebob</c:v>
                </c:pt>
              </c:strCache>
            </c:strRef>
          </c:tx>
          <c:invertIfNegative val="0"/>
          <c:cat>
            <c:strRef>
              <c:f>Sheet1!$A$2:$A$10</c:f>
              <c:strCache>
                <c:ptCount val="9"/>
                <c:pt idx="0">
                  <c:v>10/24/2011</c:v>
                </c:pt>
                <c:pt idx="1">
                  <c:v>10/25/2011</c:v>
                </c:pt>
                <c:pt idx="2">
                  <c:v>10/26/2011</c:v>
                </c:pt>
                <c:pt idx="3">
                  <c:v>10/27/2011</c:v>
                </c:pt>
                <c:pt idx="4">
                  <c:v>10/28/2011</c:v>
                </c:pt>
                <c:pt idx="5">
                  <c:v>10/31/2011</c:v>
                </c:pt>
                <c:pt idx="6">
                  <c:v>11/2/2011</c:v>
                </c:pt>
                <c:pt idx="7">
                  <c:v>11/3/2011</c:v>
                </c:pt>
                <c:pt idx="8">
                  <c:v>11/4/2011.</c:v>
                </c:pt>
              </c:strCache>
            </c:strRef>
          </c:cat>
          <c:val>
            <c:numRef>
              <c:f>Sheet1!$B$2:$B$10</c:f>
              <c:numCache>
                <c:formatCode>General</c:formatCode>
                <c:ptCount val="9"/>
                <c:pt idx="0">
                  <c:v>24</c:v>
                </c:pt>
                <c:pt idx="1">
                  <c:v>53</c:v>
                </c:pt>
                <c:pt idx="2">
                  <c:v>9</c:v>
                </c:pt>
                <c:pt idx="3">
                  <c:v>36</c:v>
                </c:pt>
                <c:pt idx="4">
                  <c:v>9</c:v>
                </c:pt>
                <c:pt idx="5">
                  <c:v>42</c:v>
                </c:pt>
                <c:pt idx="6">
                  <c:v>15</c:v>
                </c:pt>
                <c:pt idx="7">
                  <c:v>26</c:v>
                </c:pt>
                <c:pt idx="8">
                  <c:v>12</c:v>
                </c:pt>
              </c:numCache>
            </c:numRef>
          </c:val>
          <c:extLst>
            <c:ext xmlns:c16="http://schemas.microsoft.com/office/drawing/2014/chart" uri="{C3380CC4-5D6E-409C-BE32-E72D297353CC}">
              <c16:uniqueId val="{00000000-B26A-4B73-BAA9-7F82A4B8803B}"/>
            </c:ext>
          </c:extLst>
        </c:ser>
        <c:ser>
          <c:idx val="1"/>
          <c:order val="1"/>
          <c:tx>
            <c:strRef>
              <c:f>Sheet1!$C$1</c:f>
              <c:strCache>
                <c:ptCount val="1"/>
                <c:pt idx="0">
                  <c:v>Squidward</c:v>
                </c:pt>
              </c:strCache>
            </c:strRef>
          </c:tx>
          <c:invertIfNegative val="0"/>
          <c:cat>
            <c:strRef>
              <c:f>Sheet1!$A$2:$A$10</c:f>
              <c:strCache>
                <c:ptCount val="9"/>
                <c:pt idx="0">
                  <c:v>10/24/2011</c:v>
                </c:pt>
                <c:pt idx="1">
                  <c:v>10/25/2011</c:v>
                </c:pt>
                <c:pt idx="2">
                  <c:v>10/26/2011</c:v>
                </c:pt>
                <c:pt idx="3">
                  <c:v>10/27/2011</c:v>
                </c:pt>
                <c:pt idx="4">
                  <c:v>10/28/2011</c:v>
                </c:pt>
                <c:pt idx="5">
                  <c:v>10/31/2011</c:v>
                </c:pt>
                <c:pt idx="6">
                  <c:v>11/2/2011</c:v>
                </c:pt>
                <c:pt idx="7">
                  <c:v>11/3/2011</c:v>
                </c:pt>
                <c:pt idx="8">
                  <c:v>11/4/2011.</c:v>
                </c:pt>
              </c:strCache>
            </c:strRef>
          </c:cat>
          <c:val>
            <c:numRef>
              <c:f>Sheet1!$C$2:$C$10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1-B26A-4B73-BAA9-7F82A4B8803B}"/>
            </c:ext>
          </c:extLst>
        </c:ser>
        <c:ser>
          <c:idx val="2"/>
          <c:order val="2"/>
          <c:tx>
            <c:strRef>
              <c:f>Sheet1!$D$1</c:f>
              <c:strCache>
                <c:ptCount val="1"/>
                <c:pt idx="0">
                  <c:v>Plankton</c:v>
                </c:pt>
              </c:strCache>
            </c:strRef>
          </c:tx>
          <c:invertIfNegative val="0"/>
          <c:cat>
            <c:strRef>
              <c:f>Sheet1!$A$2:$A$10</c:f>
              <c:strCache>
                <c:ptCount val="9"/>
                <c:pt idx="0">
                  <c:v>10/24/2011</c:v>
                </c:pt>
                <c:pt idx="1">
                  <c:v>10/25/2011</c:v>
                </c:pt>
                <c:pt idx="2">
                  <c:v>10/26/2011</c:v>
                </c:pt>
                <c:pt idx="3">
                  <c:v>10/27/2011</c:v>
                </c:pt>
                <c:pt idx="4">
                  <c:v>10/28/2011</c:v>
                </c:pt>
                <c:pt idx="5">
                  <c:v>10/31/2011</c:v>
                </c:pt>
                <c:pt idx="6">
                  <c:v>11/2/2011</c:v>
                </c:pt>
                <c:pt idx="7">
                  <c:v>11/3/2011</c:v>
                </c:pt>
                <c:pt idx="8">
                  <c:v>11/4/2011.</c:v>
                </c:pt>
              </c:strCache>
            </c:strRef>
          </c:cat>
          <c:val>
            <c:numRef>
              <c:f>Sheet1!$D$2:$D$10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B26A-4B73-BAA9-7F82A4B8803B}"/>
            </c:ext>
          </c:extLst>
        </c:ser>
        <c:dLbls>
          <c:showLegendKey val="0"/>
          <c:showVal val="0"/>
          <c:showCatName val="0"/>
          <c:showSerName val="0"/>
          <c:showPercent val="0"/>
          <c:showBubbleSize val="0"/>
        </c:dLbls>
        <c:gapWidth val="75"/>
        <c:overlap val="40"/>
        <c:axId val="-1344433344"/>
        <c:axId val="-1343782224"/>
      </c:barChart>
      <c:catAx>
        <c:axId val="-1344433344"/>
        <c:scaling>
          <c:orientation val="minMax"/>
        </c:scaling>
        <c:delete val="0"/>
        <c:axPos val="b"/>
        <c:numFmt formatCode="General" sourceLinked="0"/>
        <c:majorTickMark val="none"/>
        <c:minorTickMark val="none"/>
        <c:tickLblPos val="nextTo"/>
        <c:txPr>
          <a:bodyPr/>
          <a:lstStyle/>
          <a:p>
            <a:pPr>
              <a:defRPr sz="1200"/>
            </a:pPr>
            <a:endParaRPr lang="en-US"/>
          </a:p>
        </c:txPr>
        <c:crossAx val="-1343782224"/>
        <c:crosses val="autoZero"/>
        <c:auto val="1"/>
        <c:lblAlgn val="ctr"/>
        <c:lblOffset val="100"/>
        <c:noMultiLvlLbl val="0"/>
      </c:catAx>
      <c:valAx>
        <c:axId val="-1343782224"/>
        <c:scaling>
          <c:orientation val="minMax"/>
        </c:scaling>
        <c:delete val="0"/>
        <c:axPos val="l"/>
        <c:majorGridlines/>
        <c:numFmt formatCode="General" sourceLinked="1"/>
        <c:majorTickMark val="none"/>
        <c:minorTickMark val="none"/>
        <c:tickLblPos val="nextTo"/>
        <c:crossAx val="-1344433344"/>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Right</a:t>
            </a:r>
            <a:r>
              <a:rPr lang="en-US" baseline="0"/>
              <a:t> and Wrong Responses</a:t>
            </a:r>
          </a:p>
          <a:p>
            <a:pPr>
              <a:defRPr/>
            </a:pPr>
            <a:r>
              <a:rPr lang="en-US" baseline="0"/>
              <a:t>Feb 9-Feb 21</a:t>
            </a:r>
            <a:endParaRPr lang="en-US"/>
          </a:p>
        </c:rich>
      </c:tx>
      <c:layout>
        <c:manualLayout>
          <c:xMode val="edge"/>
          <c:yMode val="edge"/>
          <c:x val="0.27978991596638658"/>
          <c:y val="1.8867924528301886E-2"/>
        </c:manualLayout>
      </c:layout>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Sheet1!$A$17:$B$17</c:f>
              <c:strCache>
                <c:ptCount val="2"/>
                <c:pt idx="0">
                  <c:v>Right</c:v>
                </c:pt>
                <c:pt idx="1">
                  <c:v>Wrong</c:v>
                </c:pt>
              </c:strCache>
            </c:strRef>
          </c:cat>
          <c:val>
            <c:numRef>
              <c:f>Sheet1!$A$18:$B$18</c:f>
              <c:numCache>
                <c:formatCode>General</c:formatCode>
                <c:ptCount val="2"/>
                <c:pt idx="0">
                  <c:v>111</c:v>
                </c:pt>
                <c:pt idx="1">
                  <c:v>0</c:v>
                </c:pt>
              </c:numCache>
            </c:numRef>
          </c:val>
          <c:extLst>
            <c:ext xmlns:c16="http://schemas.microsoft.com/office/drawing/2014/chart" uri="{C3380CC4-5D6E-409C-BE32-E72D297353CC}">
              <c16:uniqueId val="{00000000-B51F-4928-B970-C623E82B60E7}"/>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How</a:t>
            </a:r>
            <a:r>
              <a:rPr lang="en-US" baseline="0"/>
              <a:t> many times?</a:t>
            </a:r>
            <a:endParaRPr lang="en-US"/>
          </a:p>
        </c:rich>
      </c:tx>
      <c:layout>
        <c:manualLayout>
          <c:xMode val="edge"/>
          <c:yMode val="edge"/>
          <c:x val="0.36112474437627812"/>
          <c:y val="1.6713091922005572E-2"/>
        </c:manualLayout>
      </c:layout>
      <c:overlay val="0"/>
    </c:title>
    <c:autoTitleDeleted val="0"/>
    <c:plotArea>
      <c:layout/>
      <c:barChart>
        <c:barDir val="col"/>
        <c:grouping val="clustered"/>
        <c:varyColors val="0"/>
        <c:ser>
          <c:idx val="0"/>
          <c:order val="0"/>
          <c:tx>
            <c:strRef>
              <c:f>Sheet1!$B$1</c:f>
              <c:strCache>
                <c:ptCount val="1"/>
                <c:pt idx="0">
                  <c:v>Spongebob</c:v>
                </c:pt>
              </c:strCache>
            </c:strRef>
          </c:tx>
          <c:invertIfNegative val="0"/>
          <c:cat>
            <c:strRef>
              <c:f>Sheet1!$A$2:$A$10</c:f>
              <c:strCache>
                <c:ptCount val="9"/>
                <c:pt idx="0">
                  <c:v>2/22/2012</c:v>
                </c:pt>
                <c:pt idx="1">
                  <c:v>2/23/2012</c:v>
                </c:pt>
                <c:pt idx="2">
                  <c:v>2/27/2012</c:v>
                </c:pt>
                <c:pt idx="3">
                  <c:v>2/28/2012</c:v>
                </c:pt>
                <c:pt idx="4">
                  <c:v>3/1/2012</c:v>
                </c:pt>
                <c:pt idx="5">
                  <c:v>3/2/2012</c:v>
                </c:pt>
                <c:pt idx="6">
                  <c:v>3/5/2012</c:v>
                </c:pt>
                <c:pt idx="7">
                  <c:v>3/7/2012</c:v>
                </c:pt>
                <c:pt idx="8">
                  <c:v>3/8/2012.</c:v>
                </c:pt>
              </c:strCache>
            </c:strRef>
          </c:cat>
          <c:val>
            <c:numRef>
              <c:f>Sheet1!$B$2:$B$10</c:f>
              <c:numCache>
                <c:formatCode>General</c:formatCode>
                <c:ptCount val="9"/>
                <c:pt idx="0">
                  <c:v>12</c:v>
                </c:pt>
                <c:pt idx="1">
                  <c:v>4</c:v>
                </c:pt>
                <c:pt idx="2">
                  <c:v>17</c:v>
                </c:pt>
                <c:pt idx="3">
                  <c:v>10</c:v>
                </c:pt>
                <c:pt idx="4">
                  <c:v>10</c:v>
                </c:pt>
                <c:pt idx="5">
                  <c:v>14</c:v>
                </c:pt>
                <c:pt idx="6">
                  <c:v>5</c:v>
                </c:pt>
                <c:pt idx="7">
                  <c:v>14</c:v>
                </c:pt>
                <c:pt idx="8">
                  <c:v>13</c:v>
                </c:pt>
              </c:numCache>
            </c:numRef>
          </c:val>
          <c:extLst>
            <c:ext xmlns:c16="http://schemas.microsoft.com/office/drawing/2014/chart" uri="{C3380CC4-5D6E-409C-BE32-E72D297353CC}">
              <c16:uniqueId val="{00000000-646B-4B40-9565-108A3A539310}"/>
            </c:ext>
          </c:extLst>
        </c:ser>
        <c:ser>
          <c:idx val="1"/>
          <c:order val="1"/>
          <c:tx>
            <c:strRef>
              <c:f>Sheet1!$C$1</c:f>
              <c:strCache>
                <c:ptCount val="1"/>
                <c:pt idx="0">
                  <c:v>Squidward</c:v>
                </c:pt>
              </c:strCache>
            </c:strRef>
          </c:tx>
          <c:invertIfNegative val="0"/>
          <c:cat>
            <c:strRef>
              <c:f>Sheet1!$A$2:$A$10</c:f>
              <c:strCache>
                <c:ptCount val="9"/>
                <c:pt idx="0">
                  <c:v>2/22/2012</c:v>
                </c:pt>
                <c:pt idx="1">
                  <c:v>2/23/2012</c:v>
                </c:pt>
                <c:pt idx="2">
                  <c:v>2/27/2012</c:v>
                </c:pt>
                <c:pt idx="3">
                  <c:v>2/28/2012</c:v>
                </c:pt>
                <c:pt idx="4">
                  <c:v>3/1/2012</c:v>
                </c:pt>
                <c:pt idx="5">
                  <c:v>3/2/2012</c:v>
                </c:pt>
                <c:pt idx="6">
                  <c:v>3/5/2012</c:v>
                </c:pt>
                <c:pt idx="7">
                  <c:v>3/7/2012</c:v>
                </c:pt>
                <c:pt idx="8">
                  <c:v>3/8/2012.</c:v>
                </c:pt>
              </c:strCache>
            </c:strRef>
          </c:cat>
          <c:val>
            <c:numRef>
              <c:f>Sheet1!$C$2:$C$10</c:f>
              <c:numCache>
                <c:formatCode>General</c:formatCode>
                <c:ptCount val="9"/>
                <c:pt idx="0">
                  <c:v>0</c:v>
                </c:pt>
                <c:pt idx="1">
                  <c:v>0</c:v>
                </c:pt>
                <c:pt idx="2">
                  <c:v>0</c:v>
                </c:pt>
                <c:pt idx="3">
                  <c:v>1</c:v>
                </c:pt>
                <c:pt idx="4">
                  <c:v>0</c:v>
                </c:pt>
                <c:pt idx="5">
                  <c:v>0</c:v>
                </c:pt>
                <c:pt idx="6">
                  <c:v>1</c:v>
                </c:pt>
                <c:pt idx="7">
                  <c:v>2</c:v>
                </c:pt>
                <c:pt idx="8">
                  <c:v>0</c:v>
                </c:pt>
              </c:numCache>
            </c:numRef>
          </c:val>
          <c:extLst>
            <c:ext xmlns:c16="http://schemas.microsoft.com/office/drawing/2014/chart" uri="{C3380CC4-5D6E-409C-BE32-E72D297353CC}">
              <c16:uniqueId val="{00000001-646B-4B40-9565-108A3A539310}"/>
            </c:ext>
          </c:extLst>
        </c:ser>
        <c:ser>
          <c:idx val="2"/>
          <c:order val="2"/>
          <c:tx>
            <c:strRef>
              <c:f>Sheet1!$D$1</c:f>
              <c:strCache>
                <c:ptCount val="1"/>
                <c:pt idx="0">
                  <c:v>Plankton</c:v>
                </c:pt>
              </c:strCache>
            </c:strRef>
          </c:tx>
          <c:invertIfNegative val="0"/>
          <c:cat>
            <c:strRef>
              <c:f>Sheet1!$A$2:$A$10</c:f>
              <c:strCache>
                <c:ptCount val="9"/>
                <c:pt idx="0">
                  <c:v>2/22/2012</c:v>
                </c:pt>
                <c:pt idx="1">
                  <c:v>2/23/2012</c:v>
                </c:pt>
                <c:pt idx="2">
                  <c:v>2/27/2012</c:v>
                </c:pt>
                <c:pt idx="3">
                  <c:v>2/28/2012</c:v>
                </c:pt>
                <c:pt idx="4">
                  <c:v>3/1/2012</c:v>
                </c:pt>
                <c:pt idx="5">
                  <c:v>3/2/2012</c:v>
                </c:pt>
                <c:pt idx="6">
                  <c:v>3/5/2012</c:v>
                </c:pt>
                <c:pt idx="7">
                  <c:v>3/7/2012</c:v>
                </c:pt>
                <c:pt idx="8">
                  <c:v>3/8/2012.</c:v>
                </c:pt>
              </c:strCache>
            </c:strRef>
          </c:cat>
          <c:val>
            <c:numRef>
              <c:f>Sheet1!$D$2:$D$10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646B-4B40-9565-108A3A539310}"/>
            </c:ext>
          </c:extLst>
        </c:ser>
        <c:dLbls>
          <c:showLegendKey val="0"/>
          <c:showVal val="0"/>
          <c:showCatName val="0"/>
          <c:showSerName val="0"/>
          <c:showPercent val="0"/>
          <c:showBubbleSize val="0"/>
        </c:dLbls>
        <c:gapWidth val="75"/>
        <c:overlap val="40"/>
        <c:axId val="-1280075984"/>
        <c:axId val="-1280075440"/>
      </c:barChart>
      <c:catAx>
        <c:axId val="-1280075984"/>
        <c:scaling>
          <c:orientation val="minMax"/>
        </c:scaling>
        <c:delete val="0"/>
        <c:axPos val="b"/>
        <c:numFmt formatCode="General" sourceLinked="1"/>
        <c:majorTickMark val="none"/>
        <c:minorTickMark val="none"/>
        <c:tickLblPos val="nextTo"/>
        <c:txPr>
          <a:bodyPr/>
          <a:lstStyle/>
          <a:p>
            <a:pPr>
              <a:defRPr sz="1200"/>
            </a:pPr>
            <a:endParaRPr lang="en-US"/>
          </a:p>
        </c:txPr>
        <c:crossAx val="-1280075440"/>
        <c:crosses val="autoZero"/>
        <c:auto val="1"/>
        <c:lblAlgn val="ctr"/>
        <c:lblOffset val="100"/>
        <c:noMultiLvlLbl val="0"/>
      </c:catAx>
      <c:valAx>
        <c:axId val="-1280075440"/>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1280075984"/>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Right</a:t>
            </a:r>
            <a:r>
              <a:rPr lang="en-US" baseline="0"/>
              <a:t> &amp; Wrong Responses</a:t>
            </a:r>
          </a:p>
          <a:p>
            <a:pPr>
              <a:defRPr/>
            </a:pPr>
            <a:r>
              <a:rPr lang="en-US" baseline="0"/>
              <a:t>Oct 24-Nov 4</a:t>
            </a:r>
            <a:endParaRPr lang="en-US"/>
          </a:p>
        </c:rich>
      </c:tx>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Sheet1!$A$13:$B$13</c:f>
              <c:strCache>
                <c:ptCount val="2"/>
                <c:pt idx="0">
                  <c:v>Right</c:v>
                </c:pt>
                <c:pt idx="1">
                  <c:v>Wrong</c:v>
                </c:pt>
              </c:strCache>
            </c:strRef>
          </c:cat>
          <c:val>
            <c:numRef>
              <c:f>Sheet1!$A$14:$B$14</c:f>
              <c:numCache>
                <c:formatCode>General</c:formatCode>
                <c:ptCount val="2"/>
                <c:pt idx="0">
                  <c:v>143</c:v>
                </c:pt>
                <c:pt idx="1">
                  <c:v>88</c:v>
                </c:pt>
              </c:numCache>
            </c:numRef>
          </c:val>
          <c:extLst>
            <c:ext xmlns:c16="http://schemas.microsoft.com/office/drawing/2014/chart" uri="{C3380CC4-5D6E-409C-BE32-E72D297353CC}">
              <c16:uniqueId val="{00000000-20AA-4F19-BC87-9C0BC1903CFC}"/>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How</a:t>
            </a:r>
            <a:r>
              <a:rPr lang="en-US" baseline="0"/>
              <a:t> many times?</a:t>
            </a:r>
            <a:endParaRPr lang="en-US"/>
          </a:p>
        </c:rich>
      </c:tx>
      <c:overlay val="0"/>
    </c:title>
    <c:autoTitleDeleted val="0"/>
    <c:plotArea>
      <c:layout/>
      <c:barChart>
        <c:barDir val="col"/>
        <c:grouping val="clustered"/>
        <c:varyColors val="0"/>
        <c:ser>
          <c:idx val="0"/>
          <c:order val="0"/>
          <c:tx>
            <c:strRef>
              <c:f>Sheet1!$B$1</c:f>
              <c:strCache>
                <c:ptCount val="1"/>
                <c:pt idx="0">
                  <c:v>Spongebob</c:v>
                </c:pt>
              </c:strCache>
            </c:strRef>
          </c:tx>
          <c:invertIfNegative val="0"/>
          <c:cat>
            <c:strRef>
              <c:f>Sheet1!$A$2:$A$11</c:f>
              <c:strCache>
                <c:ptCount val="10"/>
                <c:pt idx="0">
                  <c:v>11/9/2011</c:v>
                </c:pt>
                <c:pt idx="1">
                  <c:v>11/10/2011</c:v>
                </c:pt>
                <c:pt idx="2">
                  <c:v>11/14/2011</c:v>
                </c:pt>
                <c:pt idx="3">
                  <c:v>11/17/2011</c:v>
                </c:pt>
                <c:pt idx="4">
                  <c:v>11/18/2011</c:v>
                </c:pt>
                <c:pt idx="5">
                  <c:v>11/21/2011</c:v>
                </c:pt>
                <c:pt idx="6">
                  <c:v>11/22/2011</c:v>
                </c:pt>
                <c:pt idx="7">
                  <c:v>11/23/2011</c:v>
                </c:pt>
                <c:pt idx="8">
                  <c:v>11/28/2011</c:v>
                </c:pt>
                <c:pt idx="9">
                  <c:v>11/29/2011.</c:v>
                </c:pt>
              </c:strCache>
            </c:strRef>
          </c:cat>
          <c:val>
            <c:numRef>
              <c:f>Sheet1!$B$2:$B$11</c:f>
              <c:numCache>
                <c:formatCode>General</c:formatCode>
                <c:ptCount val="10"/>
                <c:pt idx="0">
                  <c:v>4</c:v>
                </c:pt>
                <c:pt idx="1">
                  <c:v>10</c:v>
                </c:pt>
                <c:pt idx="2">
                  <c:v>6</c:v>
                </c:pt>
                <c:pt idx="3">
                  <c:v>11</c:v>
                </c:pt>
                <c:pt idx="4">
                  <c:v>10</c:v>
                </c:pt>
                <c:pt idx="5">
                  <c:v>16</c:v>
                </c:pt>
                <c:pt idx="6">
                  <c:v>26</c:v>
                </c:pt>
                <c:pt idx="7">
                  <c:v>1</c:v>
                </c:pt>
                <c:pt idx="8">
                  <c:v>14</c:v>
                </c:pt>
                <c:pt idx="9">
                  <c:v>16</c:v>
                </c:pt>
              </c:numCache>
            </c:numRef>
          </c:val>
          <c:extLst>
            <c:ext xmlns:c16="http://schemas.microsoft.com/office/drawing/2014/chart" uri="{C3380CC4-5D6E-409C-BE32-E72D297353CC}">
              <c16:uniqueId val="{00000000-CD66-45C5-95AA-FBF66E08DF54}"/>
            </c:ext>
          </c:extLst>
        </c:ser>
        <c:ser>
          <c:idx val="1"/>
          <c:order val="1"/>
          <c:tx>
            <c:strRef>
              <c:f>Sheet1!$C$1</c:f>
              <c:strCache>
                <c:ptCount val="1"/>
                <c:pt idx="0">
                  <c:v>Squidward</c:v>
                </c:pt>
              </c:strCache>
            </c:strRef>
          </c:tx>
          <c:invertIfNegative val="0"/>
          <c:cat>
            <c:strRef>
              <c:f>Sheet1!$A$2:$A$11</c:f>
              <c:strCache>
                <c:ptCount val="10"/>
                <c:pt idx="0">
                  <c:v>11/9/2011</c:v>
                </c:pt>
                <c:pt idx="1">
                  <c:v>11/10/2011</c:v>
                </c:pt>
                <c:pt idx="2">
                  <c:v>11/14/2011</c:v>
                </c:pt>
                <c:pt idx="3">
                  <c:v>11/17/2011</c:v>
                </c:pt>
                <c:pt idx="4">
                  <c:v>11/18/2011</c:v>
                </c:pt>
                <c:pt idx="5">
                  <c:v>11/21/2011</c:v>
                </c:pt>
                <c:pt idx="6">
                  <c:v>11/22/2011</c:v>
                </c:pt>
                <c:pt idx="7">
                  <c:v>11/23/2011</c:v>
                </c:pt>
                <c:pt idx="8">
                  <c:v>11/28/2011</c:v>
                </c:pt>
                <c:pt idx="9">
                  <c:v>11/29/2011.</c:v>
                </c:pt>
              </c:strCache>
            </c:strRef>
          </c:cat>
          <c:val>
            <c:numRef>
              <c:f>Sheet1!$C$2:$C$11</c:f>
              <c:numCache>
                <c:formatCode>General</c:formatCode>
                <c:ptCount val="10"/>
                <c:pt idx="0">
                  <c:v>0</c:v>
                </c:pt>
                <c:pt idx="1">
                  <c:v>0</c:v>
                </c:pt>
                <c:pt idx="2">
                  <c:v>0</c:v>
                </c:pt>
                <c:pt idx="3">
                  <c:v>0</c:v>
                </c:pt>
                <c:pt idx="4">
                  <c:v>2</c:v>
                </c:pt>
                <c:pt idx="5">
                  <c:v>0</c:v>
                </c:pt>
                <c:pt idx="6">
                  <c:v>0</c:v>
                </c:pt>
                <c:pt idx="7">
                  <c:v>0</c:v>
                </c:pt>
                <c:pt idx="8">
                  <c:v>0</c:v>
                </c:pt>
                <c:pt idx="9">
                  <c:v>0</c:v>
                </c:pt>
              </c:numCache>
            </c:numRef>
          </c:val>
          <c:extLst>
            <c:ext xmlns:c16="http://schemas.microsoft.com/office/drawing/2014/chart" uri="{C3380CC4-5D6E-409C-BE32-E72D297353CC}">
              <c16:uniqueId val="{00000001-CD66-45C5-95AA-FBF66E08DF54}"/>
            </c:ext>
          </c:extLst>
        </c:ser>
        <c:ser>
          <c:idx val="2"/>
          <c:order val="2"/>
          <c:tx>
            <c:strRef>
              <c:f>Sheet1!$D$1</c:f>
              <c:strCache>
                <c:ptCount val="1"/>
                <c:pt idx="0">
                  <c:v>Plankton</c:v>
                </c:pt>
              </c:strCache>
            </c:strRef>
          </c:tx>
          <c:invertIfNegative val="0"/>
          <c:cat>
            <c:strRef>
              <c:f>Sheet1!$A$2:$A$11</c:f>
              <c:strCache>
                <c:ptCount val="10"/>
                <c:pt idx="0">
                  <c:v>11/9/2011</c:v>
                </c:pt>
                <c:pt idx="1">
                  <c:v>11/10/2011</c:v>
                </c:pt>
                <c:pt idx="2">
                  <c:v>11/14/2011</c:v>
                </c:pt>
                <c:pt idx="3">
                  <c:v>11/17/2011</c:v>
                </c:pt>
                <c:pt idx="4">
                  <c:v>11/18/2011</c:v>
                </c:pt>
                <c:pt idx="5">
                  <c:v>11/21/2011</c:v>
                </c:pt>
                <c:pt idx="6">
                  <c:v>11/22/2011</c:v>
                </c:pt>
                <c:pt idx="7">
                  <c:v>11/23/2011</c:v>
                </c:pt>
                <c:pt idx="8">
                  <c:v>11/28/2011</c:v>
                </c:pt>
                <c:pt idx="9">
                  <c:v>11/29/2011.</c:v>
                </c:pt>
              </c:strCache>
            </c:strRef>
          </c:cat>
          <c:val>
            <c:numRef>
              <c:f>Sheet1!$D$2:$D$11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CD66-45C5-95AA-FBF66E08DF54}"/>
            </c:ext>
          </c:extLst>
        </c:ser>
        <c:dLbls>
          <c:showLegendKey val="0"/>
          <c:showVal val="0"/>
          <c:showCatName val="0"/>
          <c:showSerName val="0"/>
          <c:showPercent val="0"/>
          <c:showBubbleSize val="0"/>
        </c:dLbls>
        <c:gapWidth val="75"/>
        <c:overlap val="40"/>
        <c:axId val="-1344309312"/>
        <c:axId val="-1990471808"/>
      </c:barChart>
      <c:catAx>
        <c:axId val="-1344309312"/>
        <c:scaling>
          <c:orientation val="minMax"/>
        </c:scaling>
        <c:delete val="0"/>
        <c:axPos val="b"/>
        <c:numFmt formatCode="General" sourceLinked="0"/>
        <c:majorTickMark val="none"/>
        <c:minorTickMark val="none"/>
        <c:tickLblPos val="nextTo"/>
        <c:txPr>
          <a:bodyPr/>
          <a:lstStyle/>
          <a:p>
            <a:pPr>
              <a:defRPr sz="1200"/>
            </a:pPr>
            <a:endParaRPr lang="en-US"/>
          </a:p>
        </c:txPr>
        <c:crossAx val="-1990471808"/>
        <c:crosses val="autoZero"/>
        <c:auto val="1"/>
        <c:lblAlgn val="ctr"/>
        <c:lblOffset val="100"/>
        <c:noMultiLvlLbl val="0"/>
      </c:catAx>
      <c:valAx>
        <c:axId val="-1990471808"/>
        <c:scaling>
          <c:orientation val="minMax"/>
        </c:scaling>
        <c:delete val="0"/>
        <c:axPos val="l"/>
        <c:majorGridlines/>
        <c:numFmt formatCode="General" sourceLinked="1"/>
        <c:majorTickMark val="none"/>
        <c:minorTickMark val="none"/>
        <c:tickLblPos val="nextTo"/>
        <c:crossAx val="-1344309312"/>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Right</a:t>
            </a:r>
            <a:r>
              <a:rPr lang="en-US" baseline="0"/>
              <a:t> and Wrong Responses</a:t>
            </a:r>
          </a:p>
          <a:p>
            <a:pPr>
              <a:defRPr/>
            </a:pPr>
            <a:r>
              <a:rPr lang="en-US" baseline="0"/>
              <a:t>Nov 9-Nov 29</a:t>
            </a:r>
            <a:endParaRPr lang="en-US"/>
          </a:p>
        </c:rich>
      </c:tx>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Sheet1!$A$13:$B$13</c:f>
              <c:strCache>
                <c:ptCount val="2"/>
                <c:pt idx="0">
                  <c:v>Right</c:v>
                </c:pt>
                <c:pt idx="1">
                  <c:v>Wrong</c:v>
                </c:pt>
              </c:strCache>
            </c:strRef>
          </c:cat>
          <c:val>
            <c:numRef>
              <c:f>Sheet1!$A$14:$B$14</c:f>
              <c:numCache>
                <c:formatCode>General</c:formatCode>
                <c:ptCount val="2"/>
                <c:pt idx="0">
                  <c:v>81</c:v>
                </c:pt>
                <c:pt idx="1">
                  <c:v>33</c:v>
                </c:pt>
              </c:numCache>
            </c:numRef>
          </c:val>
          <c:extLst>
            <c:ext xmlns:c16="http://schemas.microsoft.com/office/drawing/2014/chart" uri="{C3380CC4-5D6E-409C-BE32-E72D297353CC}">
              <c16:uniqueId val="{00000000-A1E9-4638-ABDD-920E65FD19E6}"/>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How</a:t>
            </a:r>
            <a:r>
              <a:rPr lang="en-US" baseline="0"/>
              <a:t> many times?</a:t>
            </a:r>
            <a:endParaRPr lang="en-US"/>
          </a:p>
        </c:rich>
      </c:tx>
      <c:overlay val="0"/>
    </c:title>
    <c:autoTitleDeleted val="0"/>
    <c:plotArea>
      <c:layout/>
      <c:barChart>
        <c:barDir val="col"/>
        <c:grouping val="clustered"/>
        <c:varyColors val="0"/>
        <c:ser>
          <c:idx val="0"/>
          <c:order val="0"/>
          <c:tx>
            <c:strRef>
              <c:f>Sheet1!$B$1</c:f>
              <c:strCache>
                <c:ptCount val="1"/>
                <c:pt idx="0">
                  <c:v>Spongebob</c:v>
                </c:pt>
              </c:strCache>
            </c:strRef>
          </c:tx>
          <c:invertIfNegative val="0"/>
          <c:cat>
            <c:strRef>
              <c:f>Sheet1!$A$2:$A$14</c:f>
              <c:strCache>
                <c:ptCount val="13"/>
                <c:pt idx="0">
                  <c:v>12/1/2011</c:v>
                </c:pt>
                <c:pt idx="1">
                  <c:v>12/2/2011</c:v>
                </c:pt>
                <c:pt idx="2">
                  <c:v>12/5/2011</c:v>
                </c:pt>
                <c:pt idx="3">
                  <c:v>12/8/2011</c:v>
                </c:pt>
                <c:pt idx="4">
                  <c:v>12/12/2011</c:v>
                </c:pt>
                <c:pt idx="5">
                  <c:v>12/13/2011</c:v>
                </c:pt>
                <c:pt idx="6">
                  <c:v>12/15/2011</c:v>
                </c:pt>
                <c:pt idx="7">
                  <c:v>12/20/2011</c:v>
                </c:pt>
                <c:pt idx="8">
                  <c:v>1/3/2012</c:v>
                </c:pt>
                <c:pt idx="9">
                  <c:v>1/4/2012</c:v>
                </c:pt>
                <c:pt idx="10">
                  <c:v>1/5/2012</c:v>
                </c:pt>
                <c:pt idx="11">
                  <c:v>1/9/2012</c:v>
                </c:pt>
                <c:pt idx="12">
                  <c:v>1/10/2012.</c:v>
                </c:pt>
              </c:strCache>
            </c:strRef>
          </c:cat>
          <c:val>
            <c:numRef>
              <c:f>Sheet1!$B$2:$B$14</c:f>
              <c:numCache>
                <c:formatCode>General</c:formatCode>
                <c:ptCount val="13"/>
                <c:pt idx="0">
                  <c:v>33</c:v>
                </c:pt>
                <c:pt idx="1">
                  <c:v>12</c:v>
                </c:pt>
                <c:pt idx="2">
                  <c:v>11</c:v>
                </c:pt>
                <c:pt idx="3">
                  <c:v>35</c:v>
                </c:pt>
                <c:pt idx="4">
                  <c:v>11</c:v>
                </c:pt>
                <c:pt idx="5">
                  <c:v>37</c:v>
                </c:pt>
                <c:pt idx="6">
                  <c:v>31</c:v>
                </c:pt>
                <c:pt idx="7">
                  <c:v>13</c:v>
                </c:pt>
                <c:pt idx="8">
                  <c:v>30</c:v>
                </c:pt>
                <c:pt idx="9">
                  <c:v>20</c:v>
                </c:pt>
                <c:pt idx="10">
                  <c:v>8</c:v>
                </c:pt>
                <c:pt idx="11">
                  <c:v>20</c:v>
                </c:pt>
                <c:pt idx="12">
                  <c:v>25</c:v>
                </c:pt>
              </c:numCache>
            </c:numRef>
          </c:val>
          <c:extLst>
            <c:ext xmlns:c16="http://schemas.microsoft.com/office/drawing/2014/chart" uri="{C3380CC4-5D6E-409C-BE32-E72D297353CC}">
              <c16:uniqueId val="{00000000-D685-4CA9-B5C6-F63B10F682E9}"/>
            </c:ext>
          </c:extLst>
        </c:ser>
        <c:ser>
          <c:idx val="1"/>
          <c:order val="1"/>
          <c:tx>
            <c:strRef>
              <c:f>Sheet1!$C$1</c:f>
              <c:strCache>
                <c:ptCount val="1"/>
                <c:pt idx="0">
                  <c:v>Squidward</c:v>
                </c:pt>
              </c:strCache>
            </c:strRef>
          </c:tx>
          <c:invertIfNegative val="0"/>
          <c:cat>
            <c:strRef>
              <c:f>Sheet1!$A$2:$A$14</c:f>
              <c:strCache>
                <c:ptCount val="13"/>
                <c:pt idx="0">
                  <c:v>12/1/2011</c:v>
                </c:pt>
                <c:pt idx="1">
                  <c:v>12/2/2011</c:v>
                </c:pt>
                <c:pt idx="2">
                  <c:v>12/5/2011</c:v>
                </c:pt>
                <c:pt idx="3">
                  <c:v>12/8/2011</c:v>
                </c:pt>
                <c:pt idx="4">
                  <c:v>12/12/2011</c:v>
                </c:pt>
                <c:pt idx="5">
                  <c:v>12/13/2011</c:v>
                </c:pt>
                <c:pt idx="6">
                  <c:v>12/15/2011</c:v>
                </c:pt>
                <c:pt idx="7">
                  <c:v>12/20/2011</c:v>
                </c:pt>
                <c:pt idx="8">
                  <c:v>1/3/2012</c:v>
                </c:pt>
                <c:pt idx="9">
                  <c:v>1/4/2012</c:v>
                </c:pt>
                <c:pt idx="10">
                  <c:v>1/5/2012</c:v>
                </c:pt>
                <c:pt idx="11">
                  <c:v>1/9/2012</c:v>
                </c:pt>
                <c:pt idx="12">
                  <c:v>1/10/2012.</c:v>
                </c:pt>
              </c:strCache>
            </c:strRef>
          </c:cat>
          <c:val>
            <c:numRef>
              <c:f>Sheet1!$C$2:$C$14</c:f>
              <c:numCache>
                <c:formatCode>General</c:formatCode>
                <c:ptCount val="13"/>
                <c:pt idx="0">
                  <c:v>0</c:v>
                </c:pt>
                <c:pt idx="1">
                  <c:v>0</c:v>
                </c:pt>
                <c:pt idx="2">
                  <c:v>0</c:v>
                </c:pt>
                <c:pt idx="3">
                  <c:v>0</c:v>
                </c:pt>
                <c:pt idx="4">
                  <c:v>1</c:v>
                </c:pt>
                <c:pt idx="5">
                  <c:v>4</c:v>
                </c:pt>
                <c:pt idx="6">
                  <c:v>5</c:v>
                </c:pt>
                <c:pt idx="7">
                  <c:v>0</c:v>
                </c:pt>
                <c:pt idx="8">
                  <c:v>0</c:v>
                </c:pt>
                <c:pt idx="9">
                  <c:v>3</c:v>
                </c:pt>
                <c:pt idx="10">
                  <c:v>0</c:v>
                </c:pt>
                <c:pt idx="11">
                  <c:v>0</c:v>
                </c:pt>
                <c:pt idx="12">
                  <c:v>0</c:v>
                </c:pt>
              </c:numCache>
            </c:numRef>
          </c:val>
          <c:extLst>
            <c:ext xmlns:c16="http://schemas.microsoft.com/office/drawing/2014/chart" uri="{C3380CC4-5D6E-409C-BE32-E72D297353CC}">
              <c16:uniqueId val="{00000001-D685-4CA9-B5C6-F63B10F682E9}"/>
            </c:ext>
          </c:extLst>
        </c:ser>
        <c:ser>
          <c:idx val="2"/>
          <c:order val="2"/>
          <c:tx>
            <c:strRef>
              <c:f>Sheet1!$D$1</c:f>
              <c:strCache>
                <c:ptCount val="1"/>
                <c:pt idx="0">
                  <c:v>Plankton</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12/1/2011</c:v>
                </c:pt>
                <c:pt idx="1">
                  <c:v>12/2/2011</c:v>
                </c:pt>
                <c:pt idx="2">
                  <c:v>12/5/2011</c:v>
                </c:pt>
                <c:pt idx="3">
                  <c:v>12/8/2011</c:v>
                </c:pt>
                <c:pt idx="4">
                  <c:v>12/12/2011</c:v>
                </c:pt>
                <c:pt idx="5">
                  <c:v>12/13/2011</c:v>
                </c:pt>
                <c:pt idx="6">
                  <c:v>12/15/2011</c:v>
                </c:pt>
                <c:pt idx="7">
                  <c:v>12/20/2011</c:v>
                </c:pt>
                <c:pt idx="8">
                  <c:v>1/3/2012</c:v>
                </c:pt>
                <c:pt idx="9">
                  <c:v>1/4/2012</c:v>
                </c:pt>
                <c:pt idx="10">
                  <c:v>1/5/2012</c:v>
                </c:pt>
                <c:pt idx="11">
                  <c:v>1/9/2012</c:v>
                </c:pt>
                <c:pt idx="12">
                  <c:v>1/10/2012.</c:v>
                </c:pt>
              </c:strCache>
            </c:strRef>
          </c:cat>
          <c:val>
            <c:numRef>
              <c:f>Sheet1!$D$2:$D$14</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2-D685-4CA9-B5C6-F63B10F682E9}"/>
            </c:ext>
          </c:extLst>
        </c:ser>
        <c:dLbls>
          <c:showLegendKey val="0"/>
          <c:showVal val="0"/>
          <c:showCatName val="0"/>
          <c:showSerName val="0"/>
          <c:showPercent val="0"/>
          <c:showBubbleSize val="0"/>
        </c:dLbls>
        <c:gapWidth val="75"/>
        <c:overlap val="40"/>
        <c:axId val="-1280089040"/>
        <c:axId val="-1280099920"/>
      </c:barChart>
      <c:catAx>
        <c:axId val="-1280089040"/>
        <c:scaling>
          <c:orientation val="minMax"/>
        </c:scaling>
        <c:delete val="0"/>
        <c:axPos val="b"/>
        <c:numFmt formatCode="General" sourceLinked="0"/>
        <c:majorTickMark val="none"/>
        <c:minorTickMark val="none"/>
        <c:tickLblPos val="nextTo"/>
        <c:txPr>
          <a:bodyPr/>
          <a:lstStyle/>
          <a:p>
            <a:pPr>
              <a:defRPr sz="1200"/>
            </a:pPr>
            <a:endParaRPr lang="en-US"/>
          </a:p>
        </c:txPr>
        <c:crossAx val="-1280099920"/>
        <c:crosses val="autoZero"/>
        <c:auto val="1"/>
        <c:lblAlgn val="ctr"/>
        <c:lblOffset val="100"/>
        <c:noMultiLvlLbl val="0"/>
      </c:catAx>
      <c:valAx>
        <c:axId val="-1280099920"/>
        <c:scaling>
          <c:orientation val="minMax"/>
        </c:scaling>
        <c:delete val="0"/>
        <c:axPos val="l"/>
        <c:majorGridlines/>
        <c:numFmt formatCode="General" sourceLinked="1"/>
        <c:majorTickMark val="none"/>
        <c:minorTickMark val="none"/>
        <c:tickLblPos val="nextTo"/>
        <c:crossAx val="-1280089040"/>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Right</a:t>
            </a:r>
            <a:r>
              <a:rPr lang="en-US" baseline="0"/>
              <a:t> and Wrong Responses</a:t>
            </a:r>
          </a:p>
          <a:p>
            <a:pPr>
              <a:defRPr/>
            </a:pPr>
            <a:r>
              <a:rPr lang="en-US" baseline="0"/>
              <a:t>Dec 1-Jan 10</a:t>
            </a:r>
            <a:endParaRPr lang="en-US"/>
          </a:p>
        </c:rich>
      </c:tx>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Sheet1!$A$17:$B$17</c:f>
              <c:strCache>
                <c:ptCount val="2"/>
                <c:pt idx="0">
                  <c:v>Right</c:v>
                </c:pt>
                <c:pt idx="1">
                  <c:v>Wrong</c:v>
                </c:pt>
              </c:strCache>
            </c:strRef>
          </c:cat>
          <c:val>
            <c:numRef>
              <c:f>Sheet1!$A$18:$B$18</c:f>
              <c:numCache>
                <c:formatCode>General</c:formatCode>
                <c:ptCount val="2"/>
                <c:pt idx="0">
                  <c:v>264</c:v>
                </c:pt>
                <c:pt idx="1">
                  <c:v>31</c:v>
                </c:pt>
              </c:numCache>
            </c:numRef>
          </c:val>
          <c:extLst>
            <c:ext xmlns:c16="http://schemas.microsoft.com/office/drawing/2014/chart" uri="{C3380CC4-5D6E-409C-BE32-E72D297353CC}">
              <c16:uniqueId val="{00000000-AAC2-43AC-BBCF-04A698A03402}"/>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How</a:t>
            </a:r>
            <a:r>
              <a:rPr lang="en-US" baseline="0"/>
              <a:t> many times?</a:t>
            </a:r>
            <a:endParaRPr lang="en-US"/>
          </a:p>
        </c:rich>
      </c:tx>
      <c:layout>
        <c:manualLayout>
          <c:xMode val="edge"/>
          <c:yMode val="edge"/>
          <c:x val="0.3504989031219567"/>
          <c:y val="2.2408963585434174E-2"/>
        </c:manualLayout>
      </c:layout>
      <c:overlay val="0"/>
    </c:title>
    <c:autoTitleDeleted val="0"/>
    <c:plotArea>
      <c:layout/>
      <c:barChart>
        <c:barDir val="col"/>
        <c:grouping val="clustered"/>
        <c:varyColors val="0"/>
        <c:ser>
          <c:idx val="0"/>
          <c:order val="0"/>
          <c:tx>
            <c:strRef>
              <c:f>Sheet1!$B$1</c:f>
              <c:strCache>
                <c:ptCount val="1"/>
                <c:pt idx="0">
                  <c:v>Spongebob</c:v>
                </c:pt>
              </c:strCache>
            </c:strRef>
          </c:tx>
          <c:invertIfNegative val="0"/>
          <c:cat>
            <c:strRef>
              <c:f>Sheet1!$A$2:$A$13</c:f>
              <c:strCache>
                <c:ptCount val="12"/>
                <c:pt idx="0">
                  <c:v>1/11/2012</c:v>
                </c:pt>
                <c:pt idx="1">
                  <c:v>1/13/2012</c:v>
                </c:pt>
                <c:pt idx="2">
                  <c:v>1/16/2012</c:v>
                </c:pt>
                <c:pt idx="3">
                  <c:v>1/18/2012</c:v>
                </c:pt>
                <c:pt idx="4">
                  <c:v>1/19/2012</c:v>
                </c:pt>
                <c:pt idx="5">
                  <c:v>1/20/2012</c:v>
                </c:pt>
                <c:pt idx="6">
                  <c:v>1/24/2012</c:v>
                </c:pt>
                <c:pt idx="7">
                  <c:v>1/25/2012</c:v>
                </c:pt>
                <c:pt idx="8">
                  <c:v>1/26/2012</c:v>
                </c:pt>
                <c:pt idx="9">
                  <c:v>1/31/2012</c:v>
                </c:pt>
                <c:pt idx="10">
                  <c:v>2/6/2012</c:v>
                </c:pt>
                <c:pt idx="11">
                  <c:v>2/7/2012.</c:v>
                </c:pt>
              </c:strCache>
            </c:strRef>
          </c:cat>
          <c:val>
            <c:numRef>
              <c:f>Sheet1!$B$2:$B$13</c:f>
              <c:numCache>
                <c:formatCode>General</c:formatCode>
                <c:ptCount val="12"/>
                <c:pt idx="0">
                  <c:v>14</c:v>
                </c:pt>
                <c:pt idx="1">
                  <c:v>12</c:v>
                </c:pt>
                <c:pt idx="2">
                  <c:v>14</c:v>
                </c:pt>
                <c:pt idx="3">
                  <c:v>12</c:v>
                </c:pt>
                <c:pt idx="4">
                  <c:v>18</c:v>
                </c:pt>
                <c:pt idx="5">
                  <c:v>12</c:v>
                </c:pt>
                <c:pt idx="6">
                  <c:v>14</c:v>
                </c:pt>
                <c:pt idx="7">
                  <c:v>7</c:v>
                </c:pt>
                <c:pt idx="8">
                  <c:v>12</c:v>
                </c:pt>
                <c:pt idx="9">
                  <c:v>23</c:v>
                </c:pt>
                <c:pt idx="10">
                  <c:v>13</c:v>
                </c:pt>
                <c:pt idx="11">
                  <c:v>8</c:v>
                </c:pt>
              </c:numCache>
            </c:numRef>
          </c:val>
          <c:extLst>
            <c:ext xmlns:c16="http://schemas.microsoft.com/office/drawing/2014/chart" uri="{C3380CC4-5D6E-409C-BE32-E72D297353CC}">
              <c16:uniqueId val="{00000000-61EF-4CB7-812D-36BC6E434F97}"/>
            </c:ext>
          </c:extLst>
        </c:ser>
        <c:ser>
          <c:idx val="1"/>
          <c:order val="1"/>
          <c:tx>
            <c:strRef>
              <c:f>Sheet1!$C$1</c:f>
              <c:strCache>
                <c:ptCount val="1"/>
                <c:pt idx="0">
                  <c:v>Squidward</c:v>
                </c:pt>
              </c:strCache>
            </c:strRef>
          </c:tx>
          <c:invertIfNegative val="0"/>
          <c:cat>
            <c:strRef>
              <c:f>Sheet1!$A$2:$A$13</c:f>
              <c:strCache>
                <c:ptCount val="12"/>
                <c:pt idx="0">
                  <c:v>1/11/2012</c:v>
                </c:pt>
                <c:pt idx="1">
                  <c:v>1/13/2012</c:v>
                </c:pt>
                <c:pt idx="2">
                  <c:v>1/16/2012</c:v>
                </c:pt>
                <c:pt idx="3">
                  <c:v>1/18/2012</c:v>
                </c:pt>
                <c:pt idx="4">
                  <c:v>1/19/2012</c:v>
                </c:pt>
                <c:pt idx="5">
                  <c:v>1/20/2012</c:v>
                </c:pt>
                <c:pt idx="6">
                  <c:v>1/24/2012</c:v>
                </c:pt>
                <c:pt idx="7">
                  <c:v>1/25/2012</c:v>
                </c:pt>
                <c:pt idx="8">
                  <c:v>1/26/2012</c:v>
                </c:pt>
                <c:pt idx="9">
                  <c:v>1/31/2012</c:v>
                </c:pt>
                <c:pt idx="10">
                  <c:v>2/6/2012</c:v>
                </c:pt>
                <c:pt idx="11">
                  <c:v>2/7/2012.</c:v>
                </c:pt>
              </c:strCache>
            </c:strRef>
          </c:cat>
          <c:val>
            <c:numRef>
              <c:f>Sheet1!$C$2:$C$13</c:f>
              <c:numCache>
                <c:formatCode>General</c:formatCode>
                <c:ptCount val="12"/>
                <c:pt idx="0">
                  <c:v>0</c:v>
                </c:pt>
                <c:pt idx="1">
                  <c:v>3</c:v>
                </c:pt>
                <c:pt idx="2">
                  <c:v>3</c:v>
                </c:pt>
                <c:pt idx="3">
                  <c:v>0</c:v>
                </c:pt>
                <c:pt idx="4">
                  <c:v>5</c:v>
                </c:pt>
                <c:pt idx="5">
                  <c:v>0</c:v>
                </c:pt>
                <c:pt idx="6">
                  <c:v>1</c:v>
                </c:pt>
                <c:pt idx="7">
                  <c:v>0</c:v>
                </c:pt>
                <c:pt idx="8">
                  <c:v>3</c:v>
                </c:pt>
                <c:pt idx="9">
                  <c:v>3</c:v>
                </c:pt>
                <c:pt idx="10">
                  <c:v>10</c:v>
                </c:pt>
                <c:pt idx="11">
                  <c:v>0</c:v>
                </c:pt>
              </c:numCache>
            </c:numRef>
          </c:val>
          <c:extLst>
            <c:ext xmlns:c16="http://schemas.microsoft.com/office/drawing/2014/chart" uri="{C3380CC4-5D6E-409C-BE32-E72D297353CC}">
              <c16:uniqueId val="{00000001-61EF-4CB7-812D-36BC6E434F97}"/>
            </c:ext>
          </c:extLst>
        </c:ser>
        <c:ser>
          <c:idx val="2"/>
          <c:order val="2"/>
          <c:tx>
            <c:strRef>
              <c:f>Sheet1!$D$1</c:f>
              <c:strCache>
                <c:ptCount val="1"/>
                <c:pt idx="0">
                  <c:v>Plankton</c:v>
                </c:pt>
              </c:strCache>
            </c:strRef>
          </c:tx>
          <c:invertIfNegative val="0"/>
          <c:cat>
            <c:strRef>
              <c:f>Sheet1!$A$2:$A$13</c:f>
              <c:strCache>
                <c:ptCount val="12"/>
                <c:pt idx="0">
                  <c:v>1/11/2012</c:v>
                </c:pt>
                <c:pt idx="1">
                  <c:v>1/13/2012</c:v>
                </c:pt>
                <c:pt idx="2">
                  <c:v>1/16/2012</c:v>
                </c:pt>
                <c:pt idx="3">
                  <c:v>1/18/2012</c:v>
                </c:pt>
                <c:pt idx="4">
                  <c:v>1/19/2012</c:v>
                </c:pt>
                <c:pt idx="5">
                  <c:v>1/20/2012</c:v>
                </c:pt>
                <c:pt idx="6">
                  <c:v>1/24/2012</c:v>
                </c:pt>
                <c:pt idx="7">
                  <c:v>1/25/2012</c:v>
                </c:pt>
                <c:pt idx="8">
                  <c:v>1/26/2012</c:v>
                </c:pt>
                <c:pt idx="9">
                  <c:v>1/31/2012</c:v>
                </c:pt>
                <c:pt idx="10">
                  <c:v>2/6/2012</c:v>
                </c:pt>
                <c:pt idx="11">
                  <c:v>2/7/2012.</c:v>
                </c:pt>
              </c:strCache>
            </c:strRef>
          </c:cat>
          <c:val>
            <c:numRef>
              <c:f>Sheet1!$D$2:$D$13</c:f>
              <c:numCache>
                <c:formatCode>General</c:formatCode>
                <c:ptCount val="12"/>
                <c:pt idx="0">
                  <c:v>0</c:v>
                </c:pt>
                <c:pt idx="1">
                  <c:v>0</c:v>
                </c:pt>
                <c:pt idx="2">
                  <c:v>0</c:v>
                </c:pt>
                <c:pt idx="3">
                  <c:v>0</c:v>
                </c:pt>
                <c:pt idx="4">
                  <c:v>0</c:v>
                </c:pt>
                <c:pt idx="5">
                  <c:v>0</c:v>
                </c:pt>
                <c:pt idx="6">
                  <c:v>0</c:v>
                </c:pt>
                <c:pt idx="7">
                  <c:v>0</c:v>
                </c:pt>
                <c:pt idx="8">
                  <c:v>3</c:v>
                </c:pt>
                <c:pt idx="9">
                  <c:v>0</c:v>
                </c:pt>
                <c:pt idx="10">
                  <c:v>0</c:v>
                </c:pt>
                <c:pt idx="11">
                  <c:v>0</c:v>
                </c:pt>
              </c:numCache>
            </c:numRef>
          </c:val>
          <c:extLst>
            <c:ext xmlns:c16="http://schemas.microsoft.com/office/drawing/2014/chart" uri="{C3380CC4-5D6E-409C-BE32-E72D297353CC}">
              <c16:uniqueId val="{00000002-61EF-4CB7-812D-36BC6E434F97}"/>
            </c:ext>
          </c:extLst>
        </c:ser>
        <c:dLbls>
          <c:showLegendKey val="0"/>
          <c:showVal val="0"/>
          <c:showCatName val="0"/>
          <c:showSerName val="0"/>
          <c:showPercent val="0"/>
          <c:showBubbleSize val="0"/>
        </c:dLbls>
        <c:gapWidth val="75"/>
        <c:overlap val="40"/>
        <c:axId val="-1280085776"/>
        <c:axId val="-1280091760"/>
      </c:barChart>
      <c:catAx>
        <c:axId val="-1280085776"/>
        <c:scaling>
          <c:orientation val="minMax"/>
        </c:scaling>
        <c:delete val="0"/>
        <c:axPos val="b"/>
        <c:numFmt formatCode="General" sourceLinked="0"/>
        <c:majorTickMark val="none"/>
        <c:minorTickMark val="none"/>
        <c:tickLblPos val="nextTo"/>
        <c:txPr>
          <a:bodyPr/>
          <a:lstStyle/>
          <a:p>
            <a:pPr>
              <a:defRPr sz="1200"/>
            </a:pPr>
            <a:endParaRPr lang="en-US"/>
          </a:p>
        </c:txPr>
        <c:crossAx val="-1280091760"/>
        <c:crosses val="autoZero"/>
        <c:auto val="1"/>
        <c:lblAlgn val="ctr"/>
        <c:lblOffset val="100"/>
        <c:noMultiLvlLbl val="0"/>
      </c:catAx>
      <c:valAx>
        <c:axId val="-1280091760"/>
        <c:scaling>
          <c:orientation val="minMax"/>
        </c:scaling>
        <c:delete val="0"/>
        <c:axPos val="l"/>
        <c:majorGridlines/>
        <c:numFmt formatCode="General" sourceLinked="1"/>
        <c:majorTickMark val="none"/>
        <c:minorTickMark val="none"/>
        <c:tickLblPos val="nextTo"/>
        <c:crossAx val="-128008577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Right</a:t>
            </a:r>
            <a:r>
              <a:rPr lang="en-US" baseline="0"/>
              <a:t> and Wrong Responses</a:t>
            </a:r>
          </a:p>
          <a:p>
            <a:pPr>
              <a:defRPr/>
            </a:pPr>
            <a:r>
              <a:rPr lang="en-US" baseline="0"/>
              <a:t>Jan 11-Feb 7</a:t>
            </a:r>
            <a:endParaRPr lang="en-US"/>
          </a:p>
        </c:rich>
      </c:tx>
      <c:layout>
        <c:manualLayout>
          <c:xMode val="edge"/>
          <c:yMode val="edge"/>
          <c:x val="0.26828633405639912"/>
          <c:y val="2.6239067055393587E-2"/>
        </c:manualLayout>
      </c:layout>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Sheet1!$A$17:$B$17</c:f>
              <c:strCache>
                <c:ptCount val="2"/>
                <c:pt idx="0">
                  <c:v>Right</c:v>
                </c:pt>
                <c:pt idx="1">
                  <c:v>Wrong</c:v>
                </c:pt>
              </c:strCache>
            </c:strRef>
          </c:cat>
          <c:val>
            <c:numRef>
              <c:f>Sheet1!$A$18:$B$18</c:f>
              <c:numCache>
                <c:formatCode>General</c:formatCode>
                <c:ptCount val="2"/>
                <c:pt idx="0">
                  <c:v>170</c:v>
                </c:pt>
                <c:pt idx="1">
                  <c:v>13</c:v>
                </c:pt>
              </c:numCache>
            </c:numRef>
          </c:val>
          <c:extLst>
            <c:ext xmlns:c16="http://schemas.microsoft.com/office/drawing/2014/chart" uri="{C3380CC4-5D6E-409C-BE32-E72D297353CC}">
              <c16:uniqueId val="{00000000-25A9-47B8-8023-FE4E089A2C56}"/>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How</a:t>
            </a:r>
            <a:r>
              <a:rPr lang="en-US" baseline="0"/>
              <a:t> many times?</a:t>
            </a:r>
            <a:endParaRPr lang="en-US"/>
          </a:p>
        </c:rich>
      </c:tx>
      <c:layout>
        <c:manualLayout>
          <c:xMode val="edge"/>
          <c:yMode val="edge"/>
          <c:x val="0.36105308922274276"/>
          <c:y val="2.1917808219178082E-2"/>
        </c:manualLayout>
      </c:layout>
      <c:overlay val="0"/>
    </c:title>
    <c:autoTitleDeleted val="0"/>
    <c:plotArea>
      <c:layout/>
      <c:barChart>
        <c:barDir val="col"/>
        <c:grouping val="clustered"/>
        <c:varyColors val="0"/>
        <c:ser>
          <c:idx val="0"/>
          <c:order val="0"/>
          <c:tx>
            <c:strRef>
              <c:f>Sheet1!$B$1</c:f>
              <c:strCache>
                <c:ptCount val="1"/>
                <c:pt idx="0">
                  <c:v>Spongebob</c:v>
                </c:pt>
              </c:strCache>
            </c:strRef>
          </c:tx>
          <c:invertIfNegative val="0"/>
          <c:cat>
            <c:strRef>
              <c:f>Sheet1!$A$2:$A$9</c:f>
              <c:strCache>
                <c:ptCount val="8"/>
                <c:pt idx="0">
                  <c:v>2/9/2012</c:v>
                </c:pt>
                <c:pt idx="1">
                  <c:v>2/10/2012</c:v>
                </c:pt>
                <c:pt idx="2">
                  <c:v>2/13/2012</c:v>
                </c:pt>
                <c:pt idx="3">
                  <c:v>2/14/2012</c:v>
                </c:pt>
                <c:pt idx="4">
                  <c:v>2/15/2012</c:v>
                </c:pt>
                <c:pt idx="5">
                  <c:v>2/16/2012</c:v>
                </c:pt>
                <c:pt idx="6">
                  <c:v>2/17/2012.</c:v>
                </c:pt>
                <c:pt idx="7">
                  <c:v>2/21/2012</c:v>
                </c:pt>
              </c:strCache>
            </c:strRef>
          </c:cat>
          <c:val>
            <c:numRef>
              <c:f>Sheet1!$B$2:$B$9</c:f>
              <c:numCache>
                <c:formatCode>General</c:formatCode>
                <c:ptCount val="8"/>
                <c:pt idx="0">
                  <c:v>17</c:v>
                </c:pt>
                <c:pt idx="1">
                  <c:v>14</c:v>
                </c:pt>
                <c:pt idx="2">
                  <c:v>9</c:v>
                </c:pt>
                <c:pt idx="3">
                  <c:v>5</c:v>
                </c:pt>
                <c:pt idx="4">
                  <c:v>12</c:v>
                </c:pt>
                <c:pt idx="5">
                  <c:v>8</c:v>
                </c:pt>
                <c:pt idx="6">
                  <c:v>14</c:v>
                </c:pt>
                <c:pt idx="7">
                  <c:v>20</c:v>
                </c:pt>
              </c:numCache>
            </c:numRef>
          </c:val>
          <c:extLst>
            <c:ext xmlns:c16="http://schemas.microsoft.com/office/drawing/2014/chart" uri="{C3380CC4-5D6E-409C-BE32-E72D297353CC}">
              <c16:uniqueId val="{00000000-0F08-45E0-B361-8F0664402DB4}"/>
            </c:ext>
          </c:extLst>
        </c:ser>
        <c:ser>
          <c:idx val="1"/>
          <c:order val="1"/>
          <c:tx>
            <c:strRef>
              <c:f>Sheet1!$C$1</c:f>
              <c:strCache>
                <c:ptCount val="1"/>
                <c:pt idx="0">
                  <c:v>Squidward</c:v>
                </c:pt>
              </c:strCache>
            </c:strRef>
          </c:tx>
          <c:invertIfNegative val="0"/>
          <c:cat>
            <c:strRef>
              <c:f>Sheet1!$A$2:$A$9</c:f>
              <c:strCache>
                <c:ptCount val="8"/>
                <c:pt idx="0">
                  <c:v>2/9/2012</c:v>
                </c:pt>
                <c:pt idx="1">
                  <c:v>2/10/2012</c:v>
                </c:pt>
                <c:pt idx="2">
                  <c:v>2/13/2012</c:v>
                </c:pt>
                <c:pt idx="3">
                  <c:v>2/14/2012</c:v>
                </c:pt>
                <c:pt idx="4">
                  <c:v>2/15/2012</c:v>
                </c:pt>
                <c:pt idx="5">
                  <c:v>2/16/2012</c:v>
                </c:pt>
                <c:pt idx="6">
                  <c:v>2/17/2012.</c:v>
                </c:pt>
                <c:pt idx="7">
                  <c:v>2/21/2012</c:v>
                </c:pt>
              </c:strCache>
            </c:strRef>
          </c:cat>
          <c:val>
            <c:numRef>
              <c:f>Sheet1!$C$2:$C$9</c:f>
              <c:numCache>
                <c:formatCode>General</c:formatCode>
                <c:ptCount val="8"/>
                <c:pt idx="0">
                  <c:v>0</c:v>
                </c:pt>
                <c:pt idx="1">
                  <c:v>2</c:v>
                </c:pt>
                <c:pt idx="2">
                  <c:v>1</c:v>
                </c:pt>
                <c:pt idx="3">
                  <c:v>2</c:v>
                </c:pt>
                <c:pt idx="4">
                  <c:v>4</c:v>
                </c:pt>
                <c:pt idx="5">
                  <c:v>1</c:v>
                </c:pt>
                <c:pt idx="6">
                  <c:v>0</c:v>
                </c:pt>
                <c:pt idx="7">
                  <c:v>3</c:v>
                </c:pt>
              </c:numCache>
            </c:numRef>
          </c:val>
          <c:extLst>
            <c:ext xmlns:c16="http://schemas.microsoft.com/office/drawing/2014/chart" uri="{C3380CC4-5D6E-409C-BE32-E72D297353CC}">
              <c16:uniqueId val="{00000001-0F08-45E0-B361-8F0664402DB4}"/>
            </c:ext>
          </c:extLst>
        </c:ser>
        <c:ser>
          <c:idx val="2"/>
          <c:order val="2"/>
          <c:tx>
            <c:strRef>
              <c:f>Sheet1!$D$1</c:f>
              <c:strCache>
                <c:ptCount val="1"/>
                <c:pt idx="0">
                  <c:v>Plankton</c:v>
                </c:pt>
              </c:strCache>
            </c:strRef>
          </c:tx>
          <c:invertIfNegative val="0"/>
          <c:cat>
            <c:strRef>
              <c:f>Sheet1!$A$2:$A$9</c:f>
              <c:strCache>
                <c:ptCount val="8"/>
                <c:pt idx="0">
                  <c:v>2/9/2012</c:v>
                </c:pt>
                <c:pt idx="1">
                  <c:v>2/10/2012</c:v>
                </c:pt>
                <c:pt idx="2">
                  <c:v>2/13/2012</c:v>
                </c:pt>
                <c:pt idx="3">
                  <c:v>2/14/2012</c:v>
                </c:pt>
                <c:pt idx="4">
                  <c:v>2/15/2012</c:v>
                </c:pt>
                <c:pt idx="5">
                  <c:v>2/16/2012</c:v>
                </c:pt>
                <c:pt idx="6">
                  <c:v>2/17/2012.</c:v>
                </c:pt>
                <c:pt idx="7">
                  <c:v>2/21/2012</c:v>
                </c:pt>
              </c:strCache>
            </c:strRef>
          </c:cat>
          <c:val>
            <c:numRef>
              <c:f>Sheet1!$D$2:$D$9</c:f>
              <c:numCache>
                <c:formatCode>General</c:formatCode>
                <c:ptCount val="8"/>
                <c:pt idx="0">
                  <c:v>0</c:v>
                </c:pt>
                <c:pt idx="1">
                  <c:v>0</c:v>
                </c:pt>
                <c:pt idx="2">
                  <c:v>3</c:v>
                </c:pt>
                <c:pt idx="3">
                  <c:v>0</c:v>
                </c:pt>
                <c:pt idx="4">
                  <c:v>0</c:v>
                </c:pt>
                <c:pt idx="5">
                  <c:v>0</c:v>
                </c:pt>
                <c:pt idx="6">
                  <c:v>0</c:v>
                </c:pt>
                <c:pt idx="7">
                  <c:v>0</c:v>
                </c:pt>
              </c:numCache>
            </c:numRef>
          </c:val>
          <c:extLst>
            <c:ext xmlns:c16="http://schemas.microsoft.com/office/drawing/2014/chart" uri="{C3380CC4-5D6E-409C-BE32-E72D297353CC}">
              <c16:uniqueId val="{00000002-0F08-45E0-B361-8F0664402DB4}"/>
            </c:ext>
          </c:extLst>
        </c:ser>
        <c:dLbls>
          <c:showLegendKey val="0"/>
          <c:showVal val="0"/>
          <c:showCatName val="0"/>
          <c:showSerName val="0"/>
          <c:showPercent val="0"/>
          <c:showBubbleSize val="0"/>
        </c:dLbls>
        <c:gapWidth val="75"/>
        <c:overlap val="40"/>
        <c:axId val="-1280081968"/>
        <c:axId val="-1280084688"/>
      </c:barChart>
      <c:catAx>
        <c:axId val="-1280081968"/>
        <c:scaling>
          <c:orientation val="minMax"/>
        </c:scaling>
        <c:delete val="0"/>
        <c:axPos val="b"/>
        <c:numFmt formatCode="General" sourceLinked="0"/>
        <c:majorTickMark val="none"/>
        <c:minorTickMark val="none"/>
        <c:tickLblPos val="nextTo"/>
        <c:txPr>
          <a:bodyPr/>
          <a:lstStyle/>
          <a:p>
            <a:pPr>
              <a:defRPr sz="1200"/>
            </a:pPr>
            <a:endParaRPr lang="en-US"/>
          </a:p>
        </c:txPr>
        <c:crossAx val="-1280084688"/>
        <c:crosses val="autoZero"/>
        <c:auto val="1"/>
        <c:lblAlgn val="ctr"/>
        <c:lblOffset val="100"/>
        <c:noMultiLvlLbl val="0"/>
      </c:catAx>
      <c:valAx>
        <c:axId val="-1280084688"/>
        <c:scaling>
          <c:orientation val="minMax"/>
        </c:scaling>
        <c:delete val="0"/>
        <c:axPos val="l"/>
        <c:majorGridlines/>
        <c:numFmt formatCode="General" sourceLinked="1"/>
        <c:majorTickMark val="none"/>
        <c:minorTickMark val="none"/>
        <c:tickLblPos val="nextTo"/>
        <c:crossAx val="-1280081968"/>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8.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92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34996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4" name="Google Shape;1104;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94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9" name="Google Shape;110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43290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5" name="Google Shape;1125;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86416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p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1833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0" name="Google Shape;1140;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3333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7" name="Google Shape;1147;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14606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113:notes"/>
          <p:cNvSpPr txBox="1">
            <a:spLocks noGrp="1"/>
          </p:cNvSpPr>
          <p:nvPr>
            <p:ph type="body" idx="1"/>
          </p:nvPr>
        </p:nvSpPr>
        <p:spPr>
          <a:xfrm>
            <a:off x="708025" y="4451350"/>
            <a:ext cx="5670550" cy="4217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4" name="Google Shape;1154;p1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Positive Behavior Interventions and Supports for Students with ASD </a:t>
            </a:r>
            <a:endParaRPr/>
          </a:p>
          <a:p>
            <a:pPr marL="0" lvl="0" indent="0" algn="r" rtl="0">
              <a:lnSpc>
                <a:spcPct val="100000"/>
              </a:lnSpc>
              <a:spcBef>
                <a:spcPts val="0"/>
              </a:spcBef>
              <a:spcAft>
                <a:spcPts val="0"/>
              </a:spcAft>
              <a:buSzPts val="1400"/>
              <a:buNone/>
            </a:pPr>
            <a:r>
              <a:rPr lang="en-US"/>
              <a:t>Module Training Guide; AY 2010-11</a:t>
            </a:r>
            <a:endParaRPr/>
          </a:p>
        </p:txBody>
      </p:sp>
      <p:sp>
        <p:nvSpPr>
          <p:cNvPr id="1155" name="Google Shape;1155;p1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Autism Education Center; Grand Valley State University ©2010 All Rights Reserved</a:t>
            </a:r>
            <a:endParaRPr/>
          </a:p>
        </p:txBody>
      </p:sp>
    </p:spTree>
    <p:extLst>
      <p:ext uri="{BB962C8B-B14F-4D97-AF65-F5344CB8AC3E}">
        <p14:creationId xmlns:p14="http://schemas.microsoft.com/office/powerpoint/2010/main" val="41839172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265:notes"/>
          <p:cNvSpPr txBox="1">
            <a:spLocks noGrp="1"/>
          </p:cNvSpPr>
          <p:nvPr>
            <p:ph type="body" idx="1"/>
          </p:nvPr>
        </p:nvSpPr>
        <p:spPr>
          <a:xfrm>
            <a:off x="707700" y="4047025"/>
            <a:ext cx="5661650" cy="3834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60" name="Google Shape;1160;p265:notes"/>
          <p:cNvSpPr>
            <a:spLocks noGrp="1" noRot="1" noChangeAspect="1"/>
          </p:cNvSpPr>
          <p:nvPr>
            <p:ph type="sldImg" idx="2"/>
          </p:nvPr>
        </p:nvSpPr>
        <p:spPr>
          <a:xfrm>
            <a:off x="700088" y="639763"/>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38292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266:notes"/>
          <p:cNvSpPr txBox="1">
            <a:spLocks noGrp="1"/>
          </p:cNvSpPr>
          <p:nvPr>
            <p:ph type="body" idx="1"/>
          </p:nvPr>
        </p:nvSpPr>
        <p:spPr>
          <a:xfrm>
            <a:off x="707700" y="4047025"/>
            <a:ext cx="5661650" cy="3834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0" name="Google Shape;1180;p266:notes"/>
          <p:cNvSpPr>
            <a:spLocks noGrp="1" noRot="1" noChangeAspect="1"/>
          </p:cNvSpPr>
          <p:nvPr>
            <p:ph type="sldImg" idx="2"/>
          </p:nvPr>
        </p:nvSpPr>
        <p:spPr>
          <a:xfrm>
            <a:off x="700088" y="639763"/>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07325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267:notes"/>
          <p:cNvSpPr txBox="1">
            <a:spLocks noGrp="1"/>
          </p:cNvSpPr>
          <p:nvPr>
            <p:ph type="body" idx="1"/>
          </p:nvPr>
        </p:nvSpPr>
        <p:spPr>
          <a:xfrm>
            <a:off x="707700" y="4047025"/>
            <a:ext cx="5661650" cy="3834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2" name="Google Shape;1202;p267:notes"/>
          <p:cNvSpPr>
            <a:spLocks noGrp="1" noRot="1" noChangeAspect="1"/>
          </p:cNvSpPr>
          <p:nvPr>
            <p:ph type="sldImg" idx="2"/>
          </p:nvPr>
        </p:nvSpPr>
        <p:spPr>
          <a:xfrm>
            <a:off x="700088" y="639763"/>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123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81344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3" name="Google Shape;1213;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23576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8" name="Google Shape;1218;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36150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3" name="Google Shape;1223;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90624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8" name="Google Shape;1228;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7360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9" name="Google Shape;1239;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1953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6" name="Google Shape;1246;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1116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3" name="Google Shape;1253;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71837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5" name="Google Shape;1265;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24064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0" name="Google Shape;1270;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03013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5" name="Google Shape;1275;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802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486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43410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6" name="Google Shape;1286;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304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9" name="Google Shape;1299;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88993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269:notes"/>
          <p:cNvSpPr txBox="1">
            <a:spLocks noGrp="1"/>
          </p:cNvSpPr>
          <p:nvPr>
            <p:ph type="sldNum" idx="12"/>
          </p:nvPr>
        </p:nvSpPr>
        <p:spPr>
          <a:xfrm>
            <a:off x="4152659" y="9135638"/>
            <a:ext cx="3177339" cy="480237"/>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None/>
            </a:pPr>
            <a:fld id="{00000000-1234-1234-1234-123412341234}" type="slidenum">
              <a:rPr lang="en-US" sz="1300">
                <a:solidFill>
                  <a:srgbClr val="000000"/>
                </a:solidFill>
                <a:latin typeface="Arial"/>
                <a:ea typeface="Arial"/>
                <a:cs typeface="Arial"/>
                <a:sym typeface="Arial"/>
              </a:rPr>
              <a:t>129</a:t>
            </a:fld>
            <a:endParaRPr sz="1300">
              <a:solidFill>
                <a:srgbClr val="000000"/>
              </a:solidFill>
              <a:latin typeface="Arial"/>
              <a:ea typeface="Arial"/>
              <a:cs typeface="Arial"/>
              <a:sym typeface="Arial"/>
            </a:endParaRPr>
          </a:p>
        </p:txBody>
      </p:sp>
      <p:sp>
        <p:nvSpPr>
          <p:cNvPr id="1310" name="Google Shape;1310;p269:notes"/>
          <p:cNvSpPr>
            <a:spLocks noGrp="1" noRot="1" noChangeAspect="1"/>
          </p:cNvSpPr>
          <p:nvPr>
            <p:ph type="sldImg" idx="2"/>
          </p:nvPr>
        </p:nvSpPr>
        <p:spPr>
          <a:xfrm>
            <a:off x="-225425" y="800100"/>
            <a:ext cx="4341813" cy="2443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1" name="Google Shape;1311;p269:notes"/>
          <p:cNvSpPr txBox="1">
            <a:spLocks noGrp="1"/>
          </p:cNvSpPr>
          <p:nvPr>
            <p:ph type="body" idx="1"/>
          </p:nvPr>
        </p:nvSpPr>
        <p:spPr>
          <a:xfrm>
            <a:off x="733479" y="4568614"/>
            <a:ext cx="5864633" cy="4326903"/>
          </a:xfrm>
          <a:prstGeom prst="rect">
            <a:avLst/>
          </a:prstGeom>
          <a:noFill/>
          <a:ln>
            <a:noFill/>
          </a:ln>
        </p:spPr>
        <p:txBody>
          <a:bodyPr spcFirstLastPara="1" wrap="square" lIns="91575" tIns="45775" rIns="91575" bIns="45775" anchor="t" anchorCtr="0">
            <a:noAutofit/>
          </a:bodyPr>
          <a:lstStyle/>
          <a:p>
            <a:pPr marL="457200" lvl="0" indent="-228600" algn="l" rtl="0">
              <a:lnSpc>
                <a:spcPct val="100000"/>
              </a:lnSpc>
              <a:spcBef>
                <a:spcPts val="331"/>
              </a:spcBef>
              <a:spcAft>
                <a:spcPts val="0"/>
              </a:spcAft>
              <a:buSzPts val="1400"/>
              <a:buNone/>
            </a:pPr>
            <a:endParaRPr>
              <a:sym typeface="Arial"/>
            </a:endParaRPr>
          </a:p>
        </p:txBody>
      </p:sp>
    </p:spTree>
    <p:extLst>
      <p:ext uri="{BB962C8B-B14F-4D97-AF65-F5344CB8AC3E}">
        <p14:creationId xmlns:p14="http://schemas.microsoft.com/office/powerpoint/2010/main" val="19273945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8" name="Google Shape;1318;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6870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4" name="Google Shape;1324;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10944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3" name="Google Shape;1253;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9360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8" name="Google Shape;1338;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9315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9" name="Google Shape;1359;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69198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6" name="Google Shape;1376;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011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50289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2" name="Google Shape;1382;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26166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9" name="Google Shape;1389;p1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137</a:t>
            </a:fld>
            <a:endParaRPr>
              <a:solidFill>
                <a:srgbClr val="000000"/>
              </a:solidFill>
            </a:endParaRPr>
          </a:p>
        </p:txBody>
      </p:sp>
    </p:spTree>
    <p:extLst>
      <p:ext uri="{BB962C8B-B14F-4D97-AF65-F5344CB8AC3E}">
        <p14:creationId xmlns:p14="http://schemas.microsoft.com/office/powerpoint/2010/main" val="12460412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4" name="Google Shape;1394;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5" name="Google Shape;1395;p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138</a:t>
            </a:fld>
            <a:endParaRPr>
              <a:solidFill>
                <a:srgbClr val="000000"/>
              </a:solidFill>
            </a:endParaRPr>
          </a:p>
        </p:txBody>
      </p:sp>
    </p:spTree>
    <p:extLst>
      <p:ext uri="{BB962C8B-B14F-4D97-AF65-F5344CB8AC3E}">
        <p14:creationId xmlns:p14="http://schemas.microsoft.com/office/powerpoint/2010/main" val="20182424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0" name="Google Shape;1400;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1" name="Google Shape;1401;p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139</a:t>
            </a:fld>
            <a:endParaRPr>
              <a:solidFill>
                <a:srgbClr val="000000"/>
              </a:solidFill>
            </a:endParaRPr>
          </a:p>
        </p:txBody>
      </p:sp>
    </p:spTree>
    <p:extLst>
      <p:ext uri="{BB962C8B-B14F-4D97-AF65-F5344CB8AC3E}">
        <p14:creationId xmlns:p14="http://schemas.microsoft.com/office/powerpoint/2010/main" val="35875060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7" name="Google Shape;1407;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8" name="Google Shape;1408;p1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140</a:t>
            </a:fld>
            <a:endParaRPr>
              <a:solidFill>
                <a:srgbClr val="000000"/>
              </a:solidFill>
            </a:endParaRPr>
          </a:p>
        </p:txBody>
      </p:sp>
    </p:spTree>
    <p:extLst>
      <p:ext uri="{BB962C8B-B14F-4D97-AF65-F5344CB8AC3E}">
        <p14:creationId xmlns:p14="http://schemas.microsoft.com/office/powerpoint/2010/main" val="405447721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8" name="Google Shape;1418;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951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p1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3" name="Google Shape;1423;p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1944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8" name="Google Shape;1428;p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612755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5" name="Google Shape;1435;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95900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1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1" name="Google Shape;1441;p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007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14</a:t>
            </a:fld>
            <a:endParaRPr sz="1200">
              <a:solidFill>
                <a:srgbClr val="000000"/>
              </a:solidFill>
              <a:latin typeface="Arial"/>
              <a:ea typeface="Arial"/>
              <a:cs typeface="Arial"/>
              <a:sym typeface="Arial"/>
            </a:endParaRPr>
          </a:p>
        </p:txBody>
      </p:sp>
      <p:sp>
        <p:nvSpPr>
          <p:cNvPr id="532" name="Google Shape;532;p13:notes"/>
          <p:cNvSpPr>
            <a:spLocks noGrp="1" noRot="1" noChangeAspect="1"/>
          </p:cNvSpPr>
          <p:nvPr>
            <p:ph type="sldImg" idx="2"/>
          </p:nvPr>
        </p:nvSpPr>
        <p:spPr>
          <a:xfrm>
            <a:off x="38258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3" name="Google Shape;533;p13:notes"/>
          <p:cNvSpPr txBox="1">
            <a:spLocks noGrp="1"/>
          </p:cNvSpPr>
          <p:nvPr>
            <p:ph type="body" idx="1"/>
          </p:nvPr>
        </p:nvSpPr>
        <p:spPr>
          <a:xfrm>
            <a:off x="228600" y="4343400"/>
            <a:ext cx="64008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ym typeface="Arial"/>
            </a:endParaRPr>
          </a:p>
        </p:txBody>
      </p:sp>
    </p:spTree>
    <p:extLst>
      <p:ext uri="{BB962C8B-B14F-4D97-AF65-F5344CB8AC3E}">
        <p14:creationId xmlns:p14="http://schemas.microsoft.com/office/powerpoint/2010/main" val="294393968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1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7" name="Google Shape;1447;p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16407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3" name="Google Shape;1453;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41937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9" name="Google Shape;1459;p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213243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4" name="Google Shape;1464;p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1582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1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9" name="Google Shape;1469;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361245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1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4" name="Google Shape;1474;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729072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9" name="Google Shape;1479;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840219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4" name="Google Shape;1484;p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56723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9" name="Google Shape;1489;p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00589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4" name="Google Shape;1494;p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89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07366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9" name="Google Shape;1499;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244798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1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4" name="Google Shape;1504;p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1838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0" name="Google Shape;1510;p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1" name="Google Shape;1511;p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158</a:t>
            </a:fld>
            <a:endParaRPr/>
          </a:p>
        </p:txBody>
      </p:sp>
    </p:spTree>
    <p:extLst>
      <p:ext uri="{BB962C8B-B14F-4D97-AF65-F5344CB8AC3E}">
        <p14:creationId xmlns:p14="http://schemas.microsoft.com/office/powerpoint/2010/main" val="323887139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6" name="Google Shape;1516;p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379448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5" name="Google Shape;1605;p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497932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p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1" name="Google Shape;1621;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24871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1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7" name="Google Shape;1627;p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919065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0" name="Google Shape;1640;p2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1641" name="Google Shape;1641;p2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8429640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2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8" name="Google Shape;1648;p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947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2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4" name="Google Shape;1654;p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95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775518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p2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0" name="Google Shape;1660;p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88072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2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8" name="Google Shape;1678;p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14533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2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4" name="Google Shape;1684;p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58785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2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6" name="Google Shape;1706;p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03836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p2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2" name="Google Shape;1712;p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41853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p2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8" name="Google Shape;1718;p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32841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2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4" name="Google Shape;1724;p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90825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97614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p1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8" name="Google Shape;1738;p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45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20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6621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540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200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865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71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581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752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5821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1177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504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6096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281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835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427600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2764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2610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3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968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2537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7264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963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6583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6186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156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69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2255298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3854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0110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1306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4676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484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241104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0117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6248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064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e3780af7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be3780af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be3780af7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extLst>
      <p:ext uri="{BB962C8B-B14F-4D97-AF65-F5344CB8AC3E}">
        <p14:creationId xmlns:p14="http://schemas.microsoft.com/office/powerpoint/2010/main" val="626725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9947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86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2458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2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626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extLst>
      <p:ext uri="{BB962C8B-B14F-4D97-AF65-F5344CB8AC3E}">
        <p14:creationId xmlns:p14="http://schemas.microsoft.com/office/powerpoint/2010/main" val="31294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1" name="Google Shape;831;p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extLst>
      <p:ext uri="{BB962C8B-B14F-4D97-AF65-F5344CB8AC3E}">
        <p14:creationId xmlns:p14="http://schemas.microsoft.com/office/powerpoint/2010/main" val="35529578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33523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3" name="Google Shape;84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9598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0" name="Google Shape;85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9094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637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926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2" name="Google Shape;86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832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9975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6" name="Google Shape;8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91777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1" name="Google Shape;88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3198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6" name="Google Shape;88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23876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1" name="Google Shape;89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06784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3286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1637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6" name="Google Shape;90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5669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50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479" name="Google Shape;479;p6:notes"/>
          <p:cNvSpPr>
            <a:spLocks noGrp="1" noRot="1" noChangeAspect="1"/>
          </p:cNvSpPr>
          <p:nvPr>
            <p:ph type="sldImg" idx="2"/>
          </p:nvPr>
        </p:nvSpPr>
        <p:spPr>
          <a:xfrm>
            <a:off x="407988"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graphicFrame>
        <p:nvGraphicFramePr>
          <p:cNvPr id="480" name="Google Shape;480;p6:notes"/>
          <p:cNvGraphicFramePr/>
          <p:nvPr/>
        </p:nvGraphicFramePr>
        <p:xfrm>
          <a:off x="934721" y="4415791"/>
          <a:ext cx="3000000" cy="3000000"/>
        </p:xfrm>
        <a:graphic>
          <a:graphicData uri="http://schemas.openxmlformats.org/drawingml/2006/table">
            <a:tbl>
              <a:tblPr>
                <a:noFill/>
              </a:tblPr>
              <a:tblGrid>
                <a:gridCol w="1639000">
                  <a:extLst>
                    <a:ext uri="{9D8B030D-6E8A-4147-A177-3AD203B41FA5}">
                      <a16:colId xmlns:a16="http://schemas.microsoft.com/office/drawing/2014/main" val="20000"/>
                    </a:ext>
                  </a:extLst>
                </a:gridCol>
                <a:gridCol w="3501950">
                  <a:extLst>
                    <a:ext uri="{9D8B030D-6E8A-4147-A177-3AD203B41FA5}">
                      <a16:colId xmlns:a16="http://schemas.microsoft.com/office/drawing/2014/main" val="20001"/>
                    </a:ext>
                  </a:extLst>
                </a:gridCol>
              </a:tblGrid>
              <a:tr h="103925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Section 8</a:t>
                      </a:r>
                      <a:endParaRPr sz="1800"/>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Looking at ASD Differently</a:t>
                      </a:r>
                      <a:endParaRPr sz="1800"/>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Slide Summary</a:t>
                      </a:r>
                      <a:endParaRPr sz="1800"/>
                    </a:p>
                  </a:txBody>
                  <a:tcPr marL="93475" marR="93475" marT="46475" marB="464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Looking at ASD Differently</a:t>
                      </a:r>
                      <a:endParaRPr sz="1800"/>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Section   8    Time Estimate: 1 1/2 hours</a:t>
                      </a:r>
                      <a:endParaRPr sz="1800"/>
                    </a:p>
                    <a:p>
                      <a:pPr marL="0" marR="0" lvl="0" indent="0" algn="l" rtl="0">
                        <a:lnSpc>
                          <a:spcPct val="100000"/>
                        </a:lnSpc>
                        <a:spcBef>
                          <a:spcPts val="0"/>
                        </a:spcBef>
                        <a:spcAft>
                          <a:spcPts val="0"/>
                        </a:spcAft>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Content Slide</a:t>
                      </a:r>
                      <a:endParaRPr sz="1800"/>
                    </a:p>
                  </a:txBody>
                  <a:tcPr marL="93475" marR="93475" marT="46475" marB="464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4520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Key Concepts</a:t>
                      </a:r>
                      <a:endParaRPr sz="1800"/>
                    </a:p>
                  </a:txBody>
                  <a:tcPr marL="93475" marR="93475" marT="46475" marB="464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Two primary goals for students with ASD</a:t>
                      </a:r>
                      <a:endParaRPr sz="1800"/>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Socialization Skills</a:t>
                      </a:r>
                      <a:endParaRPr sz="1800"/>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Independent Functioning</a:t>
                      </a:r>
                      <a:endParaRPr sz="1800"/>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Both are critical to the development of goals, programs and services.  If the skill is not going to lead the student toward the development of socialization skill development or independent functioning then the skill may not be relevant</a:t>
                      </a:r>
                      <a:endParaRPr sz="1800"/>
                    </a:p>
                  </a:txBody>
                  <a:tcPr marL="93475" marR="93475" marT="46475" marB="464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760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Training Activities</a:t>
                      </a:r>
                      <a:endParaRPr sz="1800"/>
                    </a:p>
                  </a:txBody>
                  <a:tcPr marL="93475" marR="93475" marT="46475" marB="464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None</a:t>
                      </a:r>
                      <a:endParaRPr sz="1800"/>
                    </a:p>
                  </a:txBody>
                  <a:tcPr marL="93475" marR="93475" marT="46475" marB="464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185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Materials Needed</a:t>
                      </a:r>
                      <a:endParaRPr sz="1800"/>
                    </a:p>
                  </a:txBody>
                  <a:tcPr marL="93475" marR="93475" marT="46475" marB="464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None</a:t>
                      </a:r>
                      <a:endParaRPr sz="1800"/>
                    </a:p>
                  </a:txBody>
                  <a:tcPr marL="93475" marR="93475" marT="46475" marB="464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1" name="Google Shape;4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49917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6" name="Google Shape;91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2233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1093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6" name="Google Shape;92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55392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1" name="Google Shape;93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07037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7" name="Google Shape;93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32846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8" name="Google Shape;948;p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77</a:t>
            </a:fld>
            <a:endParaRPr/>
          </a:p>
        </p:txBody>
      </p:sp>
    </p:spTree>
    <p:extLst>
      <p:ext uri="{BB962C8B-B14F-4D97-AF65-F5344CB8AC3E}">
        <p14:creationId xmlns:p14="http://schemas.microsoft.com/office/powerpoint/2010/main" val="40397933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3" name="Google Shape;95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3748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9" name="Google Shape;959;p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9109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6" name="Google Shape;966;p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80</a:t>
            </a:fld>
            <a:endParaRPr/>
          </a:p>
        </p:txBody>
      </p:sp>
    </p:spTree>
    <p:extLst>
      <p:ext uri="{BB962C8B-B14F-4D97-AF65-F5344CB8AC3E}">
        <p14:creationId xmlns:p14="http://schemas.microsoft.com/office/powerpoint/2010/main" val="14565829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62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e3780af7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be3780af7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43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9" name="Google Shape;97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68765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6417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1401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5" name="Google Shape;99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34753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87120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9" name="Google Shape;100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757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extLst>
      <p:ext uri="{BB962C8B-B14F-4D97-AF65-F5344CB8AC3E}">
        <p14:creationId xmlns:p14="http://schemas.microsoft.com/office/powerpoint/2010/main" val="21942319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3" name="Google Shape;1023;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extLst>
      <p:ext uri="{BB962C8B-B14F-4D97-AF65-F5344CB8AC3E}">
        <p14:creationId xmlns:p14="http://schemas.microsoft.com/office/powerpoint/2010/main" val="6090263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8" name="Google Shape;1028;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48383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6" name="Google Shape;1036;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52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7178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2" name="Google Shape;1042;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85388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7" name="Google Shape;1047;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5134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2" name="Google Shape;1052;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81198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7" name="Google Shape;1057;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1031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4" name="Google Shape;1064;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859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0" name="Google Shape;1070;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2559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5" name="Google Shape;1075;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62136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0" name="Google Shape;1080;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04368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1" name="Google Shape;109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0404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8" name="Google Shape;1098;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1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16" name="Google Shape;16;p5"/>
          <p:cNvSpPr txBox="1">
            <a:spLocks noGrp="1"/>
          </p:cNvSpPr>
          <p:nvPr>
            <p:ph type="title"/>
          </p:nvPr>
        </p:nvSpPr>
        <p:spPr>
          <a:xfrm>
            <a:off x="628650" y="273846"/>
            <a:ext cx="7886700" cy="99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5"/>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70" name="Google Shape;70;p13"/>
          <p:cNvSpPr txBox="1">
            <a:spLocks noGrp="1"/>
          </p:cNvSpPr>
          <p:nvPr>
            <p:ph type="title"/>
          </p:nvPr>
        </p:nvSpPr>
        <p:spPr>
          <a:xfrm>
            <a:off x="628650" y="273846"/>
            <a:ext cx="7886700" cy="99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4"/>
          <p:cNvSpPr txBox="1">
            <a:spLocks noGrp="1"/>
          </p:cNvSpPr>
          <p:nvPr>
            <p:ph type="body" idx="1"/>
          </p:nvPr>
        </p:nvSpPr>
        <p:spPr>
          <a:xfrm rot="5400000">
            <a:off x="1349476"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75" name="Google Shape;75;p14"/>
          <p:cNvSpPr txBox="1">
            <a:spLocks noGrp="1"/>
          </p:cNvSpPr>
          <p:nvPr>
            <p:ph type="title"/>
          </p:nvPr>
        </p:nvSpPr>
        <p:spPr>
          <a:xfrm rot="5400000">
            <a:off x="5350051" y="1467544"/>
            <a:ext cx="4359000" cy="19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81" name="Google Shape;81;p15"/>
          <p:cNvSpPr txBox="1">
            <a:spLocks noGrp="1"/>
          </p:cNvSpPr>
          <p:nvPr>
            <p:ph type="body" idx="2"/>
          </p:nvPr>
        </p:nvSpPr>
        <p:spPr>
          <a:xfrm>
            <a:off x="4648200" y="1200150"/>
            <a:ext cx="4038600" cy="163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82" name="Google Shape;82;p15"/>
          <p:cNvSpPr txBox="1">
            <a:spLocks noGrp="1"/>
          </p:cNvSpPr>
          <p:nvPr>
            <p:ph type="body" idx="3"/>
          </p:nvPr>
        </p:nvSpPr>
        <p:spPr>
          <a:xfrm>
            <a:off x="4648200" y="2953942"/>
            <a:ext cx="4038600" cy="1640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83" name="Google Shape;83;p15"/>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6"/>
          <p:cNvSpPr txBox="1">
            <a:spLocks noGrp="1"/>
          </p:cNvSpPr>
          <p:nvPr>
            <p:ph type="body" idx="1"/>
          </p:nvPr>
        </p:nvSpPr>
        <p:spPr>
          <a:xfrm>
            <a:off x="457200" y="1200150"/>
            <a:ext cx="4038600" cy="163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88" name="Google Shape;88;p16"/>
          <p:cNvSpPr txBox="1">
            <a:spLocks noGrp="1"/>
          </p:cNvSpPr>
          <p:nvPr>
            <p:ph type="body" idx="2"/>
          </p:nvPr>
        </p:nvSpPr>
        <p:spPr>
          <a:xfrm>
            <a:off x="4648200" y="1200150"/>
            <a:ext cx="4038600" cy="163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89" name="Google Shape;89;p16"/>
          <p:cNvSpPr txBox="1">
            <a:spLocks noGrp="1"/>
          </p:cNvSpPr>
          <p:nvPr>
            <p:ph type="body" idx="3"/>
          </p:nvPr>
        </p:nvSpPr>
        <p:spPr>
          <a:xfrm>
            <a:off x="457200" y="2953942"/>
            <a:ext cx="4038600" cy="1640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90" name="Google Shape;90;p16"/>
          <p:cNvSpPr txBox="1">
            <a:spLocks noGrp="1"/>
          </p:cNvSpPr>
          <p:nvPr>
            <p:ph type="body" idx="4"/>
          </p:nvPr>
        </p:nvSpPr>
        <p:spPr>
          <a:xfrm>
            <a:off x="4648200" y="2953942"/>
            <a:ext cx="4038600" cy="1640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91" name="Google Shape;91;p16"/>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7"/>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96" name="Google Shape;96;p17"/>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97" name="Google Shape;97;p17"/>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7"/>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95264" y="171450"/>
            <a:ext cx="8015400" cy="6858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chart" idx="2"/>
          </p:nvPr>
        </p:nvSpPr>
        <p:spPr>
          <a:xfrm>
            <a:off x="609600" y="1200150"/>
            <a:ext cx="7924800" cy="3314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40"/>
              </a:spcBef>
              <a:spcAft>
                <a:spcPts val="0"/>
              </a:spcAft>
              <a:buClr>
                <a:schemeClr val="accent2"/>
              </a:buClr>
              <a:buSzPts val="2800"/>
              <a:buFont typeface="Noto Sans Symbols"/>
              <a:buChar char="▪"/>
              <a:defRPr sz="2800" b="1" i="0" u="none" strike="noStrike" cap="none">
                <a:solidFill>
                  <a:srgbClr val="002060"/>
                </a:solidFill>
                <a:latin typeface="Calibri"/>
                <a:ea typeface="Calibri"/>
                <a:cs typeface="Calibri"/>
                <a:sym typeface="Calibri"/>
              </a:defRPr>
            </a:lvl1pPr>
            <a:lvl2pPr marR="0" lvl="1" algn="l" rtl="0">
              <a:lnSpc>
                <a:spcPct val="90000"/>
              </a:lnSpc>
              <a:spcBef>
                <a:spcPts val="720"/>
              </a:spcBef>
              <a:spcAft>
                <a:spcPts val="0"/>
              </a:spcAft>
              <a:buClr>
                <a:schemeClr val="accent2"/>
              </a:buClr>
              <a:buSzPts val="2400"/>
              <a:buFont typeface="Noto Sans Symbols"/>
              <a:buChar char="▪"/>
              <a:defRPr sz="2400" b="1" i="0" u="none" strike="noStrike" cap="none">
                <a:solidFill>
                  <a:srgbClr val="002060"/>
                </a:solidFill>
                <a:latin typeface="Calibri"/>
                <a:ea typeface="Calibri"/>
                <a:cs typeface="Calibri"/>
                <a:sym typeface="Calibri"/>
              </a:defRPr>
            </a:lvl2pPr>
            <a:lvl3pPr marR="0" lvl="2" algn="l" rtl="0">
              <a:lnSpc>
                <a:spcPct val="90000"/>
              </a:lnSpc>
              <a:spcBef>
                <a:spcPts val="600"/>
              </a:spcBef>
              <a:spcAft>
                <a:spcPts val="0"/>
              </a:spcAft>
              <a:buClr>
                <a:schemeClr val="accent2"/>
              </a:buClr>
              <a:buSzPts val="2000"/>
              <a:buFont typeface="Noto Sans Symbols"/>
              <a:buChar char="▪"/>
              <a:defRPr sz="2000" b="1" i="0" u="none" strike="noStrike" cap="none">
                <a:solidFill>
                  <a:srgbClr val="002060"/>
                </a:solidFill>
                <a:latin typeface="Calibri"/>
                <a:ea typeface="Calibri"/>
                <a:cs typeface="Calibri"/>
                <a:sym typeface="Calibri"/>
              </a:defRPr>
            </a:lvl3pPr>
            <a:lvl4pPr marR="0" lvl="3" algn="l" rtl="0">
              <a:lnSpc>
                <a:spcPct val="90000"/>
              </a:lnSpc>
              <a:spcBef>
                <a:spcPts val="540"/>
              </a:spcBef>
              <a:spcAft>
                <a:spcPts val="0"/>
              </a:spcAft>
              <a:buClr>
                <a:schemeClr val="accent2"/>
              </a:buClr>
              <a:buSzPts val="1800"/>
              <a:buFont typeface="Noto Sans Symbols"/>
              <a:buChar char="▪"/>
              <a:defRPr sz="1800" b="1" i="0" u="none" strike="noStrike" cap="none">
                <a:solidFill>
                  <a:srgbClr val="002060"/>
                </a:solidFill>
                <a:latin typeface="Calibri"/>
                <a:ea typeface="Calibri"/>
                <a:cs typeface="Calibri"/>
                <a:sym typeface="Calibri"/>
              </a:defRPr>
            </a:lvl4pPr>
            <a:lvl5pPr marR="0" lvl="4" algn="l" rtl="0">
              <a:lnSpc>
                <a:spcPct val="90000"/>
              </a:lnSpc>
              <a:spcBef>
                <a:spcPts val="480"/>
              </a:spcBef>
              <a:spcAft>
                <a:spcPts val="0"/>
              </a:spcAft>
              <a:buClr>
                <a:schemeClr val="accent2"/>
              </a:buClr>
              <a:buSzPts val="1600"/>
              <a:buFont typeface="Noto Sans Symbols"/>
              <a:buChar char="▪"/>
              <a:defRPr sz="1600" b="1" i="0" u="none" strike="noStrike" cap="none">
                <a:solidFill>
                  <a:srgbClr val="002060"/>
                </a:solidFill>
                <a:latin typeface="Calibri"/>
                <a:ea typeface="Calibri"/>
                <a:cs typeface="Calibri"/>
                <a:sym typeface="Calibri"/>
              </a:defRPr>
            </a:lvl5pPr>
            <a:lvl6pPr marR="0" lvl="5"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33"/>
        <p:cNvGrpSpPr/>
        <p:nvPr/>
      </p:nvGrpSpPr>
      <p:grpSpPr>
        <a:xfrm>
          <a:off x="0" y="0"/>
          <a:ext cx="0" cy="0"/>
          <a:chOff x="0" y="0"/>
          <a:chExt cx="0" cy="0"/>
        </a:xfrm>
      </p:grpSpPr>
      <p:sp>
        <p:nvSpPr>
          <p:cNvPr id="34" name="Google Shape;34;p2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4"/>
          <p:cNvSpPr>
            <a:spLocks noGrp="1"/>
          </p:cNvSpPr>
          <p:nvPr>
            <p:ph type="clipArt" idx="2"/>
          </p:nvPr>
        </p:nvSpPr>
        <p:spPr>
          <a:xfrm>
            <a:off x="457200" y="1200153"/>
            <a:ext cx="4038600" cy="339447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rgbClr val="002060"/>
              </a:buClr>
              <a:buSzPts val="2800"/>
              <a:buFont typeface="Arial"/>
              <a:buChar char="•"/>
              <a:defRPr sz="2100" b="1" i="0" u="none" strike="noStrike" cap="none">
                <a:solidFill>
                  <a:srgbClr val="002060"/>
                </a:solidFill>
                <a:latin typeface="Calibri"/>
                <a:ea typeface="Calibri"/>
                <a:cs typeface="Calibri"/>
                <a:sym typeface="Calibri"/>
              </a:defRPr>
            </a:lvl1pPr>
            <a:lvl2pPr marR="0" lvl="1" algn="l" rtl="0">
              <a:lnSpc>
                <a:spcPct val="90000"/>
              </a:lnSpc>
              <a:spcBef>
                <a:spcPts val="281"/>
              </a:spcBef>
              <a:spcAft>
                <a:spcPts val="0"/>
              </a:spcAft>
              <a:buClr>
                <a:srgbClr val="002060"/>
              </a:buClr>
              <a:buSzPts val="2400"/>
              <a:buFont typeface="Arial"/>
              <a:buChar char="•"/>
              <a:defRPr sz="1800" b="1" i="0" u="none" strike="noStrike" cap="none">
                <a:solidFill>
                  <a:srgbClr val="002060"/>
                </a:solidFill>
                <a:latin typeface="Calibri"/>
                <a:ea typeface="Calibri"/>
                <a:cs typeface="Calibri"/>
                <a:sym typeface="Calibri"/>
              </a:defRPr>
            </a:lvl2pPr>
            <a:lvl3pPr marR="0" lvl="2" algn="l" rtl="0">
              <a:lnSpc>
                <a:spcPct val="90000"/>
              </a:lnSpc>
              <a:spcBef>
                <a:spcPts val="281"/>
              </a:spcBef>
              <a:spcAft>
                <a:spcPts val="0"/>
              </a:spcAft>
              <a:buClr>
                <a:srgbClr val="002060"/>
              </a:buClr>
              <a:buSzPts val="2000"/>
              <a:buFont typeface="Arial"/>
              <a:buChar char="•"/>
              <a:defRPr sz="1500" b="1" i="0" u="none" strike="noStrike" cap="none">
                <a:solidFill>
                  <a:srgbClr val="002060"/>
                </a:solidFill>
                <a:latin typeface="Calibri"/>
                <a:ea typeface="Calibri"/>
                <a:cs typeface="Calibri"/>
                <a:sym typeface="Calibri"/>
              </a:defRPr>
            </a:lvl3pPr>
            <a:lvl4pPr marR="0" lvl="3" algn="l" rtl="0">
              <a:lnSpc>
                <a:spcPct val="90000"/>
              </a:lnSpc>
              <a:spcBef>
                <a:spcPts val="281"/>
              </a:spcBef>
              <a:spcAft>
                <a:spcPts val="0"/>
              </a:spcAft>
              <a:buClr>
                <a:srgbClr val="002060"/>
              </a:buClr>
              <a:buSzPts val="1800"/>
              <a:buFont typeface="Arial"/>
              <a:buChar char="•"/>
              <a:defRPr sz="1350" b="1" i="0" u="none" strike="noStrike" cap="none">
                <a:solidFill>
                  <a:srgbClr val="002060"/>
                </a:solidFill>
                <a:latin typeface="Calibri"/>
                <a:ea typeface="Calibri"/>
                <a:cs typeface="Calibri"/>
                <a:sym typeface="Calibri"/>
              </a:defRPr>
            </a:lvl4pPr>
            <a:lvl5pPr marR="0" lvl="4" algn="l" rtl="0">
              <a:lnSpc>
                <a:spcPct val="90000"/>
              </a:lnSpc>
              <a:spcBef>
                <a:spcPts val="281"/>
              </a:spcBef>
              <a:spcAft>
                <a:spcPts val="0"/>
              </a:spcAft>
              <a:buClr>
                <a:srgbClr val="002060"/>
              </a:buClr>
              <a:buSzPts val="1600"/>
              <a:buFont typeface="Arial"/>
              <a:buChar char="•"/>
              <a:defRPr sz="1200" b="1" i="0" u="none" strike="noStrike" cap="none">
                <a:solidFill>
                  <a:srgbClr val="002060"/>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Palatino"/>
                <a:ea typeface="Palatino"/>
                <a:cs typeface="Palatino"/>
                <a:sym typeface="Palatino"/>
              </a:defRPr>
            </a:lvl6pPr>
            <a:lvl7pPr marR="0" lvl="6"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Palatino"/>
                <a:ea typeface="Palatino"/>
                <a:cs typeface="Palatino"/>
                <a:sym typeface="Palatino"/>
              </a:defRPr>
            </a:lvl7pPr>
            <a:lvl8pPr marR="0" lvl="7"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Palatino"/>
                <a:ea typeface="Palatino"/>
                <a:cs typeface="Palatino"/>
                <a:sym typeface="Palatino"/>
              </a:defRPr>
            </a:lvl8pPr>
            <a:lvl9pPr marR="0" lvl="8" algn="l" rtl="0">
              <a:lnSpc>
                <a:spcPct val="90000"/>
              </a:lnSpc>
              <a:spcBef>
                <a:spcPts val="281"/>
              </a:spcBef>
              <a:spcAft>
                <a:spcPts val="0"/>
              </a:spcAft>
              <a:buClr>
                <a:schemeClr val="dk1"/>
              </a:buClr>
              <a:buSzPts val="1350"/>
              <a:buFont typeface="Arial"/>
              <a:buChar char="•"/>
              <a:defRPr sz="1013" b="0" i="0" u="none" strike="noStrike" cap="none">
                <a:solidFill>
                  <a:schemeClr val="dk1"/>
                </a:solidFill>
                <a:latin typeface="Palatino"/>
                <a:ea typeface="Palatino"/>
                <a:cs typeface="Palatino"/>
                <a:sym typeface="Palatino"/>
              </a:defRPr>
            </a:lvl9pPr>
          </a:lstStyle>
          <a:p>
            <a:endParaRPr/>
          </a:p>
        </p:txBody>
      </p:sp>
      <p:sp>
        <p:nvSpPr>
          <p:cNvPr id="36" name="Google Shape;36;p214"/>
          <p:cNvSpPr txBox="1">
            <a:spLocks noGrp="1"/>
          </p:cNvSpPr>
          <p:nvPr>
            <p:ph type="body" idx="1"/>
          </p:nvPr>
        </p:nvSpPr>
        <p:spPr>
          <a:xfrm>
            <a:off x="4648200" y="1200153"/>
            <a:ext cx="4038600" cy="3394472"/>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563"/>
              </a:spcBef>
              <a:spcAft>
                <a:spcPts val="0"/>
              </a:spcAft>
              <a:buClr>
                <a:srgbClr val="002060"/>
              </a:buClr>
              <a:buSzPts val="1800"/>
              <a:buChar char="•"/>
              <a:defRPr/>
            </a:lvl1pPr>
            <a:lvl2pPr marL="685800" lvl="1" indent="-257175" algn="l">
              <a:lnSpc>
                <a:spcPct val="90000"/>
              </a:lnSpc>
              <a:spcBef>
                <a:spcPts val="281"/>
              </a:spcBef>
              <a:spcAft>
                <a:spcPts val="0"/>
              </a:spcAft>
              <a:buClr>
                <a:srgbClr val="002060"/>
              </a:buClr>
              <a:buSzPts val="1800"/>
              <a:buChar char="•"/>
              <a:defRPr/>
            </a:lvl2pPr>
            <a:lvl3pPr marL="1028700" lvl="2" indent="-257175" algn="l">
              <a:lnSpc>
                <a:spcPct val="90000"/>
              </a:lnSpc>
              <a:spcBef>
                <a:spcPts val="281"/>
              </a:spcBef>
              <a:spcAft>
                <a:spcPts val="0"/>
              </a:spcAft>
              <a:buClr>
                <a:srgbClr val="002060"/>
              </a:buClr>
              <a:buSzPts val="1800"/>
              <a:buChar char="•"/>
              <a:defRPr/>
            </a:lvl3pPr>
            <a:lvl4pPr marL="1371600" lvl="3" indent="-257175" algn="l">
              <a:lnSpc>
                <a:spcPct val="90000"/>
              </a:lnSpc>
              <a:spcBef>
                <a:spcPts val="281"/>
              </a:spcBef>
              <a:spcAft>
                <a:spcPts val="0"/>
              </a:spcAft>
              <a:buClr>
                <a:srgbClr val="002060"/>
              </a:buClr>
              <a:buSzPts val="1800"/>
              <a:buChar char="•"/>
              <a:defRPr/>
            </a:lvl4pPr>
            <a:lvl5pPr marL="1714500" lvl="4" indent="-257175" algn="l">
              <a:lnSpc>
                <a:spcPct val="90000"/>
              </a:lnSpc>
              <a:spcBef>
                <a:spcPts val="281"/>
              </a:spcBef>
              <a:spcAft>
                <a:spcPts val="0"/>
              </a:spcAft>
              <a:buClr>
                <a:srgbClr val="002060"/>
              </a:buClr>
              <a:buSzPts val="1800"/>
              <a:buChar char="•"/>
              <a:defRPr/>
            </a:lvl5pPr>
            <a:lvl6pPr marL="2057400" lvl="5" indent="-257175" algn="l">
              <a:lnSpc>
                <a:spcPct val="90000"/>
              </a:lnSpc>
              <a:spcBef>
                <a:spcPts val="281"/>
              </a:spcBef>
              <a:spcAft>
                <a:spcPts val="0"/>
              </a:spcAft>
              <a:buClr>
                <a:schemeClr val="dk1"/>
              </a:buClr>
              <a:buSzPts val="1800"/>
              <a:buChar char="•"/>
              <a:defRPr/>
            </a:lvl6pPr>
            <a:lvl7pPr marL="2400300" lvl="6" indent="-257175" algn="l">
              <a:lnSpc>
                <a:spcPct val="90000"/>
              </a:lnSpc>
              <a:spcBef>
                <a:spcPts val="281"/>
              </a:spcBef>
              <a:spcAft>
                <a:spcPts val="0"/>
              </a:spcAft>
              <a:buClr>
                <a:schemeClr val="dk1"/>
              </a:buClr>
              <a:buSzPts val="1800"/>
              <a:buChar char="•"/>
              <a:defRPr/>
            </a:lvl7pPr>
            <a:lvl8pPr marL="2743200" lvl="7" indent="-257175" algn="l">
              <a:lnSpc>
                <a:spcPct val="90000"/>
              </a:lnSpc>
              <a:spcBef>
                <a:spcPts val="281"/>
              </a:spcBef>
              <a:spcAft>
                <a:spcPts val="0"/>
              </a:spcAft>
              <a:buClr>
                <a:schemeClr val="dk1"/>
              </a:buClr>
              <a:buSzPts val="1800"/>
              <a:buChar char="•"/>
              <a:defRPr/>
            </a:lvl8pPr>
            <a:lvl9pPr marL="3086100" lvl="8" indent="-257175" algn="l">
              <a:lnSpc>
                <a:spcPct val="90000"/>
              </a:lnSpc>
              <a:spcBef>
                <a:spcPts val="281"/>
              </a:spcBef>
              <a:spcAft>
                <a:spcPts val="0"/>
              </a:spcAft>
              <a:buClr>
                <a:schemeClr val="dk1"/>
              </a:buClr>
              <a:buSzPts val="1800"/>
              <a:buChar char="•"/>
              <a:defRPr/>
            </a:lvl9pPr>
          </a:lstStyle>
          <a:p>
            <a:endParaRPr/>
          </a:p>
        </p:txBody>
      </p:sp>
      <p:sp>
        <p:nvSpPr>
          <p:cNvPr id="37" name="Google Shape;37;p21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959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216"/>
          <p:cNvSpPr txBox="1">
            <a:spLocks noGrp="1"/>
          </p:cNvSpPr>
          <p:nvPr>
            <p:ph type="title"/>
          </p:nvPr>
        </p:nvSpPr>
        <p:spPr>
          <a:xfrm>
            <a:off x="628650" y="270192"/>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6"/>
          <p:cNvSpPr txBox="1">
            <a:spLocks noGrp="1"/>
          </p:cNvSpPr>
          <p:nvPr>
            <p:ph type="dt" idx="10"/>
          </p:nvPr>
        </p:nvSpPr>
        <p:spPr>
          <a:xfrm>
            <a:off x="628650" y="4767266"/>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6"/>
          <p:cNvSpPr txBox="1">
            <a:spLocks noGrp="1"/>
          </p:cNvSpPr>
          <p:nvPr>
            <p:ph type="ftr" idx="11"/>
          </p:nvPr>
        </p:nvSpPr>
        <p:spPr>
          <a:xfrm>
            <a:off x="2959939" y="4798627"/>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6"/>
          <p:cNvSpPr txBox="1">
            <a:spLocks noGrp="1"/>
          </p:cNvSpPr>
          <p:nvPr>
            <p:ph type="sldNum" idx="12"/>
          </p:nvPr>
        </p:nvSpPr>
        <p:spPr>
          <a:xfrm>
            <a:off x="6457950" y="4767266"/>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rgbClr val="889FC0"/>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3535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lt2"/>
        </a:solidFill>
        <a:effectLst/>
      </p:bgPr>
    </p:bg>
    <p:spTree>
      <p:nvGrpSpPr>
        <p:cNvPr id="1" name="Shape 293"/>
        <p:cNvGrpSpPr/>
        <p:nvPr/>
      </p:nvGrpSpPr>
      <p:grpSpPr>
        <a:xfrm>
          <a:off x="0" y="0"/>
          <a:ext cx="0" cy="0"/>
          <a:chOff x="0" y="0"/>
          <a:chExt cx="0" cy="0"/>
        </a:xfrm>
      </p:grpSpPr>
      <p:sp>
        <p:nvSpPr>
          <p:cNvPr id="294" name="Google Shape;294;p281"/>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5" name="Google Shape;295;p281"/>
          <p:cNvSpPr/>
          <p:nvPr/>
        </p:nvSpPr>
        <p:spPr>
          <a:xfrm>
            <a:off x="8991600" y="2381"/>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6" name="Google Shape;296;p281"/>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7" name="Google Shape;297;p281"/>
          <p:cNvSpPr/>
          <p:nvPr/>
        </p:nvSpPr>
        <p:spPr>
          <a:xfrm>
            <a:off x="0" y="0"/>
            <a:ext cx="9144000" cy="188595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8" name="Google Shape;298;p281"/>
          <p:cNvSpPr/>
          <p:nvPr/>
        </p:nvSpPr>
        <p:spPr>
          <a:xfrm>
            <a:off x="146050" y="4793457"/>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299" name="Google Shape;299;p281"/>
          <p:cNvCxnSpPr/>
          <p:nvPr/>
        </p:nvCxnSpPr>
        <p:spPr>
          <a:xfrm>
            <a:off x="155575" y="1814513"/>
            <a:ext cx="8832850" cy="0"/>
          </a:xfrm>
          <a:prstGeom prst="straightConnector1">
            <a:avLst/>
          </a:prstGeom>
          <a:noFill/>
          <a:ln w="11425" cap="flat" cmpd="sng">
            <a:solidFill>
              <a:srgbClr val="7A9798"/>
            </a:solidFill>
            <a:prstDash val="dash"/>
            <a:round/>
            <a:headEnd type="none" w="sm" len="sm"/>
            <a:tailEnd type="none" w="sm" len="sm"/>
          </a:ln>
        </p:spPr>
      </p:cxnSp>
      <p:sp>
        <p:nvSpPr>
          <p:cNvPr id="300" name="Google Shape;300;p281"/>
          <p:cNvSpPr/>
          <p:nvPr/>
        </p:nvSpPr>
        <p:spPr>
          <a:xfrm>
            <a:off x="152400" y="114300"/>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1" name="Google Shape;301;p281"/>
          <p:cNvSpPr/>
          <p:nvPr/>
        </p:nvSpPr>
        <p:spPr>
          <a:xfrm>
            <a:off x="4267200" y="1585913"/>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02" name="Google Shape;302;p281"/>
          <p:cNvSpPr/>
          <p:nvPr/>
        </p:nvSpPr>
        <p:spPr>
          <a:xfrm>
            <a:off x="4362450" y="1657350"/>
            <a:ext cx="419100" cy="315516"/>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03" name="Google Shape;303;p281"/>
          <p:cNvSpPr txBox="1">
            <a:spLocks noGrp="1"/>
          </p:cNvSpPr>
          <p:nvPr>
            <p:ph type="subTitle" idx="1"/>
          </p:nvPr>
        </p:nvSpPr>
        <p:spPr>
          <a:xfrm>
            <a:off x="1371600" y="2114550"/>
            <a:ext cx="6400800" cy="1314450"/>
          </a:xfrm>
          <a:prstGeom prst="rect">
            <a:avLst/>
          </a:prstGeom>
          <a:noFill/>
          <a:ln>
            <a:noFill/>
          </a:ln>
        </p:spPr>
        <p:txBody>
          <a:bodyPr spcFirstLastPara="1" wrap="square" lIns="91425" tIns="45700" rIns="91425" bIns="45700" anchor="t" anchorCtr="0">
            <a:noAutofit/>
          </a:bodyPr>
          <a:lstStyle>
            <a:lvl1pPr lvl="0" algn="ctr">
              <a:spcBef>
                <a:spcPts val="240"/>
              </a:spcBef>
              <a:spcAft>
                <a:spcPts val="0"/>
              </a:spcAft>
              <a:buSzPts val="1360"/>
              <a:buNone/>
              <a:defRPr sz="1200" b="1" cap="none">
                <a:solidFill>
                  <a:schemeClr val="dk2"/>
                </a:solidFill>
              </a:defRPr>
            </a:lvl1pPr>
            <a:lvl2pPr lvl="1" algn="ctr">
              <a:spcBef>
                <a:spcPts val="270"/>
              </a:spcBef>
              <a:spcAft>
                <a:spcPts val="0"/>
              </a:spcAft>
              <a:buSzPts val="1260"/>
              <a:buNone/>
              <a:defRPr/>
            </a:lvl2pPr>
            <a:lvl3pPr lvl="2" algn="ctr">
              <a:spcBef>
                <a:spcPts val="270"/>
              </a:spcBef>
              <a:spcAft>
                <a:spcPts val="0"/>
              </a:spcAft>
              <a:buSzPts val="1350"/>
              <a:buNone/>
              <a:defRPr/>
            </a:lvl3pPr>
            <a:lvl4pPr lvl="3" algn="ctr">
              <a:spcBef>
                <a:spcPts val="270"/>
              </a:spcBef>
              <a:spcAft>
                <a:spcPts val="0"/>
              </a:spcAft>
              <a:buSzPts val="1260"/>
              <a:buNone/>
              <a:defRPr/>
            </a:lvl4pPr>
            <a:lvl5pPr lvl="4" algn="ctr">
              <a:spcBef>
                <a:spcPts val="270"/>
              </a:spcBef>
              <a:spcAft>
                <a:spcPts val="0"/>
              </a:spcAft>
              <a:buSzPts val="1800"/>
              <a:buNone/>
              <a:defRPr/>
            </a:lvl5pPr>
            <a:lvl6pPr lvl="5" algn="ctr">
              <a:spcBef>
                <a:spcPts val="270"/>
              </a:spcBef>
              <a:spcAft>
                <a:spcPts val="0"/>
              </a:spcAft>
              <a:buSzPts val="1440"/>
              <a:buNone/>
              <a:defRPr/>
            </a:lvl6pPr>
            <a:lvl7pPr lvl="6" algn="ctr">
              <a:spcBef>
                <a:spcPts val="270"/>
              </a:spcBef>
              <a:spcAft>
                <a:spcPts val="0"/>
              </a:spcAft>
              <a:buSzPts val="1620"/>
              <a:buNone/>
              <a:defRPr/>
            </a:lvl7pPr>
            <a:lvl8pPr lvl="7" algn="ctr">
              <a:spcBef>
                <a:spcPts val="270"/>
              </a:spcBef>
              <a:spcAft>
                <a:spcPts val="0"/>
              </a:spcAft>
              <a:buSzPts val="1800"/>
              <a:buNone/>
              <a:defRPr/>
            </a:lvl8pPr>
            <a:lvl9pPr lvl="8" algn="ctr">
              <a:spcBef>
                <a:spcPts val="270"/>
              </a:spcBef>
              <a:spcAft>
                <a:spcPts val="0"/>
              </a:spcAft>
              <a:buSzPts val="1620"/>
              <a:buNone/>
              <a:defRPr/>
            </a:lvl9pPr>
          </a:lstStyle>
          <a:p>
            <a:endParaRPr/>
          </a:p>
        </p:txBody>
      </p:sp>
      <p:sp>
        <p:nvSpPr>
          <p:cNvPr id="304" name="Google Shape;304;p281"/>
          <p:cNvSpPr txBox="1">
            <a:spLocks noGrp="1"/>
          </p:cNvSpPr>
          <p:nvPr>
            <p:ph type="ctrTitle"/>
          </p:nvPr>
        </p:nvSpPr>
        <p:spPr>
          <a:xfrm>
            <a:off x="685800" y="285750"/>
            <a:ext cx="7772400" cy="13144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150">
                <a:solidFill>
                  <a:schemeClr val="accen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5" name="Google Shape;305;p281"/>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281"/>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281"/>
          <p:cNvSpPr txBox="1">
            <a:spLocks noGrp="1"/>
          </p:cNvSpPr>
          <p:nvPr>
            <p:ph type="sldNum" idx="12"/>
          </p:nvPr>
        </p:nvSpPr>
        <p:spPr>
          <a:xfrm>
            <a:off x="4343400" y="1649016"/>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79553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chemeClr val="lt2"/>
        </a:solidFill>
        <a:effectLst/>
      </p:bgPr>
    </p:bg>
    <p:spTree>
      <p:nvGrpSpPr>
        <p:cNvPr id="1" name="Shape 308"/>
        <p:cNvGrpSpPr/>
        <p:nvPr/>
      </p:nvGrpSpPr>
      <p:grpSpPr>
        <a:xfrm>
          <a:off x="0" y="0"/>
          <a:ext cx="0" cy="0"/>
          <a:chOff x="0" y="0"/>
          <a:chExt cx="0" cy="0"/>
        </a:xfrm>
      </p:grpSpPr>
      <p:sp>
        <p:nvSpPr>
          <p:cNvPr id="309" name="Google Shape;309;p282"/>
          <p:cNvSpPr txBox="1">
            <a:spLocks noGrp="1"/>
          </p:cNvSpPr>
          <p:nvPr>
            <p:ph type="title"/>
          </p:nvPr>
        </p:nvSpPr>
        <p:spPr>
          <a:xfrm>
            <a:off x="301625" y="171450"/>
            <a:ext cx="8534400" cy="569119"/>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rgbClr val="7A979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0" name="Google Shape;310;p282"/>
          <p:cNvSpPr txBox="1">
            <a:spLocks noGrp="1"/>
          </p:cNvSpPr>
          <p:nvPr>
            <p:ph type="body" idx="1"/>
          </p:nvPr>
        </p:nvSpPr>
        <p:spPr>
          <a:xfrm>
            <a:off x="301752" y="1145286"/>
            <a:ext cx="8503920" cy="3429000"/>
          </a:xfrm>
          <a:prstGeom prst="rect">
            <a:avLst/>
          </a:prstGeom>
          <a:noFill/>
          <a:ln>
            <a:noFill/>
          </a:ln>
        </p:spPr>
        <p:txBody>
          <a:bodyPr spcFirstLastPara="1" wrap="square" lIns="91425" tIns="45700" rIns="91425" bIns="45700" anchor="t" anchorCtr="0">
            <a:noAutofit/>
          </a:bodyPr>
          <a:lstStyle>
            <a:lvl1pPr marL="342900" lvl="0" indent="-244316" algn="l">
              <a:spcBef>
                <a:spcPts val="270"/>
              </a:spcBef>
              <a:spcAft>
                <a:spcPts val="0"/>
              </a:spcAft>
              <a:buSzPts val="1530"/>
              <a:buChar char="⚫"/>
              <a:defRPr/>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11" name="Google Shape;311;p282"/>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282"/>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282"/>
          <p:cNvSpPr txBox="1">
            <a:spLocks noGrp="1"/>
          </p:cNvSpPr>
          <p:nvPr>
            <p:ph type="sldNum" idx="12"/>
          </p:nvPr>
        </p:nvSpPr>
        <p:spPr>
          <a:xfrm>
            <a:off x="4362450" y="770335"/>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808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7"/>
          <p:cNvSpPr txBox="1">
            <a:spLocks noGrp="1"/>
          </p:cNvSpPr>
          <p:nvPr>
            <p:ph type="body" idx="1"/>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630"/>
              </a:spcBef>
              <a:spcAft>
                <a:spcPts val="0"/>
              </a:spcAft>
              <a:buSzPts val="2100"/>
              <a:buChar char="▪"/>
              <a:defRPr sz="2100"/>
            </a:lvl1pPr>
            <a:lvl2pPr marL="914400" lvl="1" indent="-342900" algn="l">
              <a:lnSpc>
                <a:spcPct val="90000"/>
              </a:lnSpc>
              <a:spcBef>
                <a:spcPts val="540"/>
              </a:spcBef>
              <a:spcAft>
                <a:spcPts val="0"/>
              </a:spcAft>
              <a:buSzPts val="1800"/>
              <a:buChar char="▪"/>
              <a:defRPr sz="1800"/>
            </a:lvl2pPr>
            <a:lvl3pPr marL="1371600" lvl="2" indent="-323850" algn="l">
              <a:lnSpc>
                <a:spcPct val="90000"/>
              </a:lnSpc>
              <a:spcBef>
                <a:spcPts val="450"/>
              </a:spcBef>
              <a:spcAft>
                <a:spcPts val="0"/>
              </a:spcAft>
              <a:buSzPts val="1500"/>
              <a:buChar char="▪"/>
              <a:defRPr sz="1500"/>
            </a:lvl3pPr>
            <a:lvl4pPr marL="1828800" lvl="3" indent="-314325" algn="l">
              <a:lnSpc>
                <a:spcPct val="90000"/>
              </a:lnSpc>
              <a:spcBef>
                <a:spcPts val="405"/>
              </a:spcBef>
              <a:spcAft>
                <a:spcPts val="0"/>
              </a:spcAft>
              <a:buSzPts val="1350"/>
              <a:buChar char="▪"/>
              <a:defRPr sz="1350"/>
            </a:lvl4pPr>
            <a:lvl5pPr marL="2286000" lvl="4" indent="-314325" algn="l">
              <a:lnSpc>
                <a:spcPct val="90000"/>
              </a:lnSpc>
              <a:spcBef>
                <a:spcPts val="405"/>
              </a:spcBef>
              <a:spcAft>
                <a:spcPts val="0"/>
              </a:spcAft>
              <a:buSzPts val="1350"/>
              <a:buChar char="▪"/>
              <a:defRPr sz="1350"/>
            </a:lvl5pPr>
            <a:lvl6pPr marL="2743200" lvl="5" indent="-314325" algn="l">
              <a:lnSpc>
                <a:spcPct val="90000"/>
              </a:lnSpc>
              <a:spcBef>
                <a:spcPts val="405"/>
              </a:spcBef>
              <a:spcAft>
                <a:spcPts val="0"/>
              </a:spcAft>
              <a:buSzPts val="1350"/>
              <a:buChar char="▪"/>
              <a:defRPr sz="1350"/>
            </a:lvl6pPr>
            <a:lvl7pPr marL="3200400" lvl="6" indent="-314325" algn="l">
              <a:lnSpc>
                <a:spcPct val="90000"/>
              </a:lnSpc>
              <a:spcBef>
                <a:spcPts val="405"/>
              </a:spcBef>
              <a:spcAft>
                <a:spcPts val="0"/>
              </a:spcAft>
              <a:buSzPts val="1350"/>
              <a:buChar char="▪"/>
              <a:defRPr sz="1350"/>
            </a:lvl7pPr>
            <a:lvl8pPr marL="3657600" lvl="7" indent="-314325" algn="l">
              <a:lnSpc>
                <a:spcPct val="90000"/>
              </a:lnSpc>
              <a:spcBef>
                <a:spcPts val="405"/>
              </a:spcBef>
              <a:spcAft>
                <a:spcPts val="0"/>
              </a:spcAft>
              <a:buSzPts val="1350"/>
              <a:buChar char="▪"/>
              <a:defRPr sz="1350"/>
            </a:lvl8pPr>
            <a:lvl9pPr marL="4114800" lvl="8" indent="-314325" algn="l">
              <a:lnSpc>
                <a:spcPct val="90000"/>
              </a:lnSpc>
              <a:spcBef>
                <a:spcPts val="405"/>
              </a:spcBef>
              <a:spcAft>
                <a:spcPts val="0"/>
              </a:spcAft>
              <a:buSzPts val="1350"/>
              <a:buChar char="▪"/>
              <a:defRPr sz="1350"/>
            </a:lvl9pPr>
          </a:lstStyle>
          <a:p>
            <a:endParaRPr/>
          </a:p>
        </p:txBody>
      </p:sp>
      <p:sp>
        <p:nvSpPr>
          <p:cNvPr id="21" name="Google Shape;21;p7"/>
          <p:cNvSpPr txBox="1">
            <a:spLocks noGrp="1"/>
          </p:cNvSpPr>
          <p:nvPr>
            <p:ph type="body" idx="2"/>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630"/>
              </a:spcBef>
              <a:spcAft>
                <a:spcPts val="0"/>
              </a:spcAft>
              <a:buSzPts val="2100"/>
              <a:buChar char="▪"/>
              <a:defRPr sz="2100"/>
            </a:lvl1pPr>
            <a:lvl2pPr marL="914400" lvl="1" indent="-342900" algn="l">
              <a:lnSpc>
                <a:spcPct val="90000"/>
              </a:lnSpc>
              <a:spcBef>
                <a:spcPts val="540"/>
              </a:spcBef>
              <a:spcAft>
                <a:spcPts val="0"/>
              </a:spcAft>
              <a:buSzPts val="1800"/>
              <a:buChar char="▪"/>
              <a:defRPr sz="1800"/>
            </a:lvl2pPr>
            <a:lvl3pPr marL="1371600" lvl="2" indent="-323850" algn="l">
              <a:lnSpc>
                <a:spcPct val="90000"/>
              </a:lnSpc>
              <a:spcBef>
                <a:spcPts val="450"/>
              </a:spcBef>
              <a:spcAft>
                <a:spcPts val="0"/>
              </a:spcAft>
              <a:buSzPts val="1500"/>
              <a:buChar char="▪"/>
              <a:defRPr sz="1500"/>
            </a:lvl3pPr>
            <a:lvl4pPr marL="1828800" lvl="3" indent="-314325" algn="l">
              <a:lnSpc>
                <a:spcPct val="90000"/>
              </a:lnSpc>
              <a:spcBef>
                <a:spcPts val="405"/>
              </a:spcBef>
              <a:spcAft>
                <a:spcPts val="0"/>
              </a:spcAft>
              <a:buSzPts val="1350"/>
              <a:buChar char="▪"/>
              <a:defRPr sz="1350"/>
            </a:lvl4pPr>
            <a:lvl5pPr marL="2286000" lvl="4" indent="-314325" algn="l">
              <a:lnSpc>
                <a:spcPct val="90000"/>
              </a:lnSpc>
              <a:spcBef>
                <a:spcPts val="405"/>
              </a:spcBef>
              <a:spcAft>
                <a:spcPts val="0"/>
              </a:spcAft>
              <a:buSzPts val="1350"/>
              <a:buChar char="▪"/>
              <a:defRPr sz="1350"/>
            </a:lvl5pPr>
            <a:lvl6pPr marL="2743200" lvl="5" indent="-314325" algn="l">
              <a:lnSpc>
                <a:spcPct val="90000"/>
              </a:lnSpc>
              <a:spcBef>
                <a:spcPts val="405"/>
              </a:spcBef>
              <a:spcAft>
                <a:spcPts val="0"/>
              </a:spcAft>
              <a:buSzPts val="1350"/>
              <a:buChar char="▪"/>
              <a:defRPr sz="1350"/>
            </a:lvl6pPr>
            <a:lvl7pPr marL="3200400" lvl="6" indent="-314325" algn="l">
              <a:lnSpc>
                <a:spcPct val="90000"/>
              </a:lnSpc>
              <a:spcBef>
                <a:spcPts val="405"/>
              </a:spcBef>
              <a:spcAft>
                <a:spcPts val="0"/>
              </a:spcAft>
              <a:buSzPts val="1350"/>
              <a:buChar char="▪"/>
              <a:defRPr sz="1350"/>
            </a:lvl7pPr>
            <a:lvl8pPr marL="3657600" lvl="7" indent="-314325" algn="l">
              <a:lnSpc>
                <a:spcPct val="90000"/>
              </a:lnSpc>
              <a:spcBef>
                <a:spcPts val="405"/>
              </a:spcBef>
              <a:spcAft>
                <a:spcPts val="0"/>
              </a:spcAft>
              <a:buSzPts val="1350"/>
              <a:buChar char="▪"/>
              <a:defRPr sz="1350"/>
            </a:lvl8pPr>
            <a:lvl9pPr marL="4114800" lvl="8" indent="-314325" algn="l">
              <a:lnSpc>
                <a:spcPct val="90000"/>
              </a:lnSpc>
              <a:spcBef>
                <a:spcPts val="405"/>
              </a:spcBef>
              <a:spcAft>
                <a:spcPts val="0"/>
              </a:spcAft>
              <a:buSzPts val="1350"/>
              <a:buChar char="▪"/>
              <a:defRPr sz="1350"/>
            </a:lvl9pPr>
          </a:lstStyle>
          <a:p>
            <a:endParaRPr/>
          </a:p>
        </p:txBody>
      </p:sp>
      <p:sp>
        <p:nvSpPr>
          <p:cNvPr id="22" name="Google Shape;22;p7"/>
          <p:cNvSpPr txBox="1">
            <a:spLocks noGrp="1"/>
          </p:cNvSpPr>
          <p:nvPr>
            <p:ph type="title"/>
          </p:nvPr>
        </p:nvSpPr>
        <p:spPr>
          <a:xfrm>
            <a:off x="628650" y="273846"/>
            <a:ext cx="7886700" cy="99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14"/>
        <p:cNvGrpSpPr/>
        <p:nvPr/>
      </p:nvGrpSpPr>
      <p:grpSpPr>
        <a:xfrm>
          <a:off x="0" y="0"/>
          <a:ext cx="0" cy="0"/>
          <a:chOff x="0" y="0"/>
          <a:chExt cx="0" cy="0"/>
        </a:xfrm>
      </p:grpSpPr>
      <p:sp>
        <p:nvSpPr>
          <p:cNvPr id="315" name="Google Shape;315;p283"/>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6" name="Google Shape;316;p283"/>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7" name="Google Shape;317;p283"/>
          <p:cNvSpPr/>
          <p:nvPr/>
        </p:nvSpPr>
        <p:spPr>
          <a:xfrm>
            <a:off x="0" y="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8" name="Google Shape;318;p283"/>
          <p:cNvSpPr/>
          <p:nvPr/>
        </p:nvSpPr>
        <p:spPr>
          <a:xfrm>
            <a:off x="8991600" y="14288"/>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9" name="Google Shape;319;p283"/>
          <p:cNvSpPr/>
          <p:nvPr/>
        </p:nvSpPr>
        <p:spPr>
          <a:xfrm>
            <a:off x="152400" y="1714500"/>
            <a:ext cx="8832850" cy="2286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20" name="Google Shape;320;p283"/>
          <p:cNvSpPr/>
          <p:nvPr/>
        </p:nvSpPr>
        <p:spPr>
          <a:xfrm>
            <a:off x="155575" y="107156"/>
            <a:ext cx="8832850" cy="1604963"/>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21" name="Google Shape;321;p283"/>
          <p:cNvSpPr/>
          <p:nvPr/>
        </p:nvSpPr>
        <p:spPr>
          <a:xfrm>
            <a:off x="146050" y="4793457"/>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22" name="Google Shape;322;p283"/>
          <p:cNvSpPr/>
          <p:nvPr/>
        </p:nvSpPr>
        <p:spPr>
          <a:xfrm>
            <a:off x="152400" y="114300"/>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323" name="Google Shape;323;p283"/>
          <p:cNvCxnSpPr/>
          <p:nvPr/>
        </p:nvCxnSpPr>
        <p:spPr>
          <a:xfrm>
            <a:off x="152400" y="1828800"/>
            <a:ext cx="8832850" cy="0"/>
          </a:xfrm>
          <a:prstGeom prst="straightConnector1">
            <a:avLst/>
          </a:prstGeom>
          <a:noFill/>
          <a:ln w="11425" cap="flat" cmpd="sng">
            <a:solidFill>
              <a:srgbClr val="7A9798"/>
            </a:solidFill>
            <a:prstDash val="dash"/>
            <a:round/>
            <a:headEnd type="none" w="sm" len="sm"/>
            <a:tailEnd type="none" w="sm" len="sm"/>
          </a:ln>
        </p:spPr>
      </p:cxnSp>
      <p:sp>
        <p:nvSpPr>
          <p:cNvPr id="324" name="Google Shape;324;p283"/>
          <p:cNvSpPr/>
          <p:nvPr/>
        </p:nvSpPr>
        <p:spPr>
          <a:xfrm>
            <a:off x="4267200" y="1585913"/>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25" name="Google Shape;325;p283"/>
          <p:cNvSpPr/>
          <p:nvPr/>
        </p:nvSpPr>
        <p:spPr>
          <a:xfrm>
            <a:off x="4362450" y="1657350"/>
            <a:ext cx="419100" cy="315516"/>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26" name="Google Shape;326;p283"/>
          <p:cNvSpPr txBox="1">
            <a:spLocks noGrp="1"/>
          </p:cNvSpPr>
          <p:nvPr>
            <p:ph type="body" idx="1"/>
          </p:nvPr>
        </p:nvSpPr>
        <p:spPr>
          <a:xfrm>
            <a:off x="1368428" y="2057402"/>
            <a:ext cx="6480175" cy="1254919"/>
          </a:xfrm>
          <a:prstGeom prst="rect">
            <a:avLst/>
          </a:prstGeom>
          <a:noFill/>
          <a:ln>
            <a:noFill/>
          </a:ln>
        </p:spPr>
        <p:txBody>
          <a:bodyPr spcFirstLastPara="1" wrap="square" lIns="91425" tIns="45700" rIns="91425" bIns="45700" anchor="t" anchorCtr="0">
            <a:noAutofit/>
          </a:bodyPr>
          <a:lstStyle>
            <a:lvl1pPr marL="342900" lvl="0" indent="-171450" algn="ctr">
              <a:spcBef>
                <a:spcPts val="240"/>
              </a:spcBef>
              <a:spcAft>
                <a:spcPts val="0"/>
              </a:spcAft>
              <a:buSzPts val="1360"/>
              <a:buNone/>
              <a:defRPr sz="1200" b="1" cap="none">
                <a:solidFill>
                  <a:schemeClr val="dk2"/>
                </a:solidFill>
              </a:defRPr>
            </a:lvl1pPr>
            <a:lvl2pPr marL="685800" lvl="1" indent="-171450" algn="l">
              <a:spcBef>
                <a:spcPts val="270"/>
              </a:spcBef>
              <a:spcAft>
                <a:spcPts val="0"/>
              </a:spcAft>
              <a:buSzPts val="1260"/>
              <a:buNone/>
              <a:defRPr sz="1350">
                <a:solidFill>
                  <a:srgbClr val="888888"/>
                </a:solidFill>
              </a:defRPr>
            </a:lvl2pPr>
            <a:lvl3pPr marL="1028700" lvl="2" indent="-171450" algn="l">
              <a:spcBef>
                <a:spcPts val="240"/>
              </a:spcBef>
              <a:spcAft>
                <a:spcPts val="0"/>
              </a:spcAft>
              <a:buSzPts val="1200"/>
              <a:buNone/>
              <a:defRPr sz="1200">
                <a:solidFill>
                  <a:srgbClr val="888888"/>
                </a:solidFill>
              </a:defRPr>
            </a:lvl3pPr>
            <a:lvl4pPr marL="1371600" lvl="3" indent="-171450" algn="l">
              <a:spcBef>
                <a:spcPts val="210"/>
              </a:spcBef>
              <a:spcAft>
                <a:spcPts val="0"/>
              </a:spcAft>
              <a:buSzPts val="980"/>
              <a:buNone/>
              <a:defRPr sz="1050">
                <a:solidFill>
                  <a:srgbClr val="888888"/>
                </a:solidFill>
              </a:defRPr>
            </a:lvl4pPr>
            <a:lvl5pPr marL="1714500" lvl="4" indent="-171450" algn="l">
              <a:spcBef>
                <a:spcPts val="210"/>
              </a:spcBef>
              <a:spcAft>
                <a:spcPts val="0"/>
              </a:spcAft>
              <a:buSzPts val="1400"/>
              <a:buFont typeface="Georgia"/>
              <a:buNone/>
              <a:defRPr sz="1050">
                <a:solidFill>
                  <a:srgbClr val="888888"/>
                </a:solidFill>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27" name="Google Shape;327;p283"/>
          <p:cNvSpPr txBox="1">
            <a:spLocks noGrp="1"/>
          </p:cNvSpPr>
          <p:nvPr>
            <p:ph type="title"/>
          </p:nvPr>
        </p:nvSpPr>
        <p:spPr>
          <a:xfrm>
            <a:off x="722313" y="400050"/>
            <a:ext cx="777240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4200"/>
              <a:buFont typeface="Georgia"/>
              <a:buNone/>
              <a:defRPr sz="3150" b="0" cap="none">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8" name="Google Shape;328;p283"/>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283"/>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283"/>
          <p:cNvSpPr txBox="1">
            <a:spLocks noGrp="1"/>
          </p:cNvSpPr>
          <p:nvPr>
            <p:ph type="sldNum" idx="12"/>
          </p:nvPr>
        </p:nvSpPr>
        <p:spPr>
          <a:xfrm>
            <a:off x="4343400" y="1649016"/>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736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2"/>
        </a:solidFill>
        <a:effectLst/>
      </p:bgPr>
    </p:bg>
    <p:spTree>
      <p:nvGrpSpPr>
        <p:cNvPr id="1" name="Shape 331"/>
        <p:cNvGrpSpPr/>
        <p:nvPr/>
      </p:nvGrpSpPr>
      <p:grpSpPr>
        <a:xfrm>
          <a:off x="0" y="0"/>
          <a:ext cx="0" cy="0"/>
          <a:chOff x="0" y="0"/>
          <a:chExt cx="0" cy="0"/>
        </a:xfrm>
      </p:grpSpPr>
      <p:cxnSp>
        <p:nvCxnSpPr>
          <p:cNvPr id="332" name="Google Shape;332;p284"/>
          <p:cNvCxnSpPr/>
          <p:nvPr/>
        </p:nvCxnSpPr>
        <p:spPr>
          <a:xfrm rot="10800000" flipH="1">
            <a:off x="4562476" y="1182291"/>
            <a:ext cx="9525" cy="3613547"/>
          </a:xfrm>
          <a:prstGeom prst="straightConnector1">
            <a:avLst/>
          </a:prstGeom>
          <a:noFill/>
          <a:ln w="9525" cap="flat" cmpd="sng">
            <a:solidFill>
              <a:schemeClr val="dk2"/>
            </a:solidFill>
            <a:prstDash val="dash"/>
            <a:round/>
            <a:headEnd type="none" w="sm" len="sm"/>
            <a:tailEnd type="none" w="sm" len="sm"/>
          </a:ln>
        </p:spPr>
      </p:cxnSp>
      <p:sp>
        <p:nvSpPr>
          <p:cNvPr id="333" name="Google Shape;333;p284"/>
          <p:cNvSpPr txBox="1">
            <a:spLocks noGrp="1"/>
          </p:cNvSpPr>
          <p:nvPr>
            <p:ph type="title"/>
          </p:nvPr>
        </p:nvSpPr>
        <p:spPr>
          <a:xfrm>
            <a:off x="301752" y="171450"/>
            <a:ext cx="8534400" cy="56921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4" name="Google Shape;334;p284"/>
          <p:cNvSpPr txBox="1">
            <a:spLocks noGrp="1"/>
          </p:cNvSpPr>
          <p:nvPr>
            <p:ph type="body" idx="1"/>
          </p:nvPr>
        </p:nvSpPr>
        <p:spPr>
          <a:xfrm>
            <a:off x="301752" y="1028700"/>
            <a:ext cx="4038600" cy="3511296"/>
          </a:xfrm>
          <a:prstGeom prst="rect">
            <a:avLst/>
          </a:prstGeom>
          <a:noFill/>
          <a:ln>
            <a:noFill/>
          </a:ln>
        </p:spPr>
        <p:txBody>
          <a:bodyPr spcFirstLastPara="1" wrap="square" lIns="91425" tIns="45700" rIns="91425" bIns="45700" anchor="t" anchorCtr="0">
            <a:noAutofit/>
          </a:bodyPr>
          <a:lstStyle>
            <a:lvl1pPr marL="342900" lvl="0" indent="-272653" algn="l">
              <a:spcBef>
                <a:spcPts val="375"/>
              </a:spcBef>
              <a:spcAft>
                <a:spcPts val="0"/>
              </a:spcAft>
              <a:buSzPts val="2125"/>
              <a:buChar char="⚫"/>
              <a:defRPr sz="1875"/>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35" name="Google Shape;335;p284"/>
          <p:cNvSpPr txBox="1">
            <a:spLocks noGrp="1"/>
          </p:cNvSpPr>
          <p:nvPr>
            <p:ph type="body" idx="2"/>
          </p:nvPr>
        </p:nvSpPr>
        <p:spPr>
          <a:xfrm>
            <a:off x="4800600" y="1028700"/>
            <a:ext cx="4038600" cy="3511296"/>
          </a:xfrm>
          <a:prstGeom prst="rect">
            <a:avLst/>
          </a:prstGeom>
          <a:noFill/>
          <a:ln>
            <a:noFill/>
          </a:ln>
        </p:spPr>
        <p:txBody>
          <a:bodyPr spcFirstLastPara="1" wrap="square" lIns="91425" tIns="45700" rIns="91425" bIns="45700" anchor="t" anchorCtr="0">
            <a:noAutofit/>
          </a:bodyPr>
          <a:lstStyle>
            <a:lvl1pPr marL="342900" lvl="0" indent="-272653" algn="l">
              <a:spcBef>
                <a:spcPts val="375"/>
              </a:spcBef>
              <a:spcAft>
                <a:spcPts val="0"/>
              </a:spcAft>
              <a:buSzPts val="2125"/>
              <a:buChar char="⚫"/>
              <a:defRPr sz="1875"/>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36" name="Google Shape;336;p284"/>
          <p:cNvSpPr txBox="1">
            <a:spLocks noGrp="1"/>
          </p:cNvSpPr>
          <p:nvPr>
            <p:ph type="dt" idx="10"/>
          </p:nvPr>
        </p:nvSpPr>
        <p:spPr>
          <a:xfrm>
            <a:off x="5791201" y="4807744"/>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284"/>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284"/>
          <p:cNvSpPr txBox="1">
            <a:spLocks noGrp="1"/>
          </p:cNvSpPr>
          <p:nvPr>
            <p:ph type="sldNum" idx="12"/>
          </p:nvPr>
        </p:nvSpPr>
        <p:spPr>
          <a:xfrm>
            <a:off x="4343400" y="779860"/>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69608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bg>
      <p:bgPr>
        <a:solidFill>
          <a:schemeClr val="lt2"/>
        </a:solidFill>
        <a:effectLst/>
      </p:bgPr>
    </p:bg>
    <p:spTree>
      <p:nvGrpSpPr>
        <p:cNvPr id="1" name="Shape 339"/>
        <p:cNvGrpSpPr/>
        <p:nvPr/>
      </p:nvGrpSpPr>
      <p:grpSpPr>
        <a:xfrm>
          <a:off x="0" y="0"/>
          <a:ext cx="0" cy="0"/>
          <a:chOff x="0" y="0"/>
          <a:chExt cx="0" cy="0"/>
        </a:xfrm>
      </p:grpSpPr>
      <p:cxnSp>
        <p:nvCxnSpPr>
          <p:cNvPr id="340" name="Google Shape;340;p285"/>
          <p:cNvCxnSpPr/>
          <p:nvPr/>
        </p:nvCxnSpPr>
        <p:spPr>
          <a:xfrm rot="10800000">
            <a:off x="4572000" y="1650207"/>
            <a:ext cx="0" cy="3140869"/>
          </a:xfrm>
          <a:prstGeom prst="straightConnector1">
            <a:avLst/>
          </a:prstGeom>
          <a:noFill/>
          <a:ln w="9525" cap="flat" cmpd="sng">
            <a:solidFill>
              <a:schemeClr val="dk2"/>
            </a:solidFill>
            <a:prstDash val="dash"/>
            <a:round/>
            <a:headEnd type="none" w="sm" len="sm"/>
            <a:tailEnd type="none" w="sm" len="sm"/>
          </a:ln>
        </p:spPr>
      </p:cxnSp>
      <p:sp>
        <p:nvSpPr>
          <p:cNvPr id="341" name="Google Shape;341;p285"/>
          <p:cNvSpPr/>
          <p:nvPr/>
        </p:nvSpPr>
        <p:spPr>
          <a:xfrm>
            <a:off x="0" y="0"/>
            <a:ext cx="9144000" cy="108585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42" name="Google Shape;342;p285"/>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43" name="Google Shape;343;p285"/>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44" name="Google Shape;344;p285"/>
          <p:cNvSpPr/>
          <p:nvPr/>
        </p:nvSpPr>
        <p:spPr>
          <a:xfrm>
            <a:off x="899160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45" name="Google Shape;345;p285"/>
          <p:cNvSpPr/>
          <p:nvPr/>
        </p:nvSpPr>
        <p:spPr>
          <a:xfrm>
            <a:off x="152400" y="1028700"/>
            <a:ext cx="8832850" cy="6858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46" name="Google Shape;346;p285"/>
          <p:cNvSpPr/>
          <p:nvPr/>
        </p:nvSpPr>
        <p:spPr>
          <a:xfrm>
            <a:off x="146050" y="4793456"/>
            <a:ext cx="8832850" cy="233363"/>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347" name="Google Shape;347;p285"/>
          <p:cNvCxnSpPr/>
          <p:nvPr/>
        </p:nvCxnSpPr>
        <p:spPr>
          <a:xfrm>
            <a:off x="152400" y="959644"/>
            <a:ext cx="8832850" cy="0"/>
          </a:xfrm>
          <a:prstGeom prst="straightConnector1">
            <a:avLst/>
          </a:prstGeom>
          <a:noFill/>
          <a:ln w="11425" cap="flat" cmpd="sng">
            <a:solidFill>
              <a:srgbClr val="7A9798"/>
            </a:solidFill>
            <a:prstDash val="dash"/>
            <a:round/>
            <a:headEnd type="none" w="sm" len="sm"/>
            <a:tailEnd type="none" w="sm" len="sm"/>
          </a:ln>
        </p:spPr>
      </p:cxnSp>
      <p:sp>
        <p:nvSpPr>
          <p:cNvPr id="348" name="Google Shape;348;p285"/>
          <p:cNvSpPr/>
          <p:nvPr/>
        </p:nvSpPr>
        <p:spPr>
          <a:xfrm>
            <a:off x="152400" y="116681"/>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49" name="Google Shape;349;p285"/>
          <p:cNvSpPr/>
          <p:nvPr/>
        </p:nvSpPr>
        <p:spPr>
          <a:xfrm>
            <a:off x="4267200" y="716756"/>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50" name="Google Shape;350;p285"/>
          <p:cNvSpPr/>
          <p:nvPr/>
        </p:nvSpPr>
        <p:spPr>
          <a:xfrm>
            <a:off x="4362450" y="788194"/>
            <a:ext cx="419100" cy="315516"/>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51" name="Google Shape;351;p285"/>
          <p:cNvSpPr txBox="1">
            <a:spLocks noGrp="1"/>
          </p:cNvSpPr>
          <p:nvPr>
            <p:ph type="body" idx="1"/>
          </p:nvPr>
        </p:nvSpPr>
        <p:spPr>
          <a:xfrm>
            <a:off x="301754" y="1143001"/>
            <a:ext cx="4040188" cy="549731"/>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342900" lvl="0" indent="-171450" algn="l">
              <a:spcBef>
                <a:spcPts val="330"/>
              </a:spcBef>
              <a:spcAft>
                <a:spcPts val="0"/>
              </a:spcAft>
              <a:buSzPts val="1870"/>
              <a:buNone/>
              <a:defRPr sz="1650" b="1">
                <a:solidFill>
                  <a:srgbClr val="FFFFFF"/>
                </a:solidFill>
                <a:latin typeface="Georgia"/>
                <a:ea typeface="Georgia"/>
                <a:cs typeface="Georgia"/>
                <a:sym typeface="Georgia"/>
              </a:defRPr>
            </a:lvl1pPr>
            <a:lvl2pPr marL="685800" lvl="1" indent="-171450" algn="l">
              <a:spcBef>
                <a:spcPts val="300"/>
              </a:spcBef>
              <a:spcAft>
                <a:spcPts val="0"/>
              </a:spcAft>
              <a:buSzPts val="1400"/>
              <a:buNone/>
              <a:defRPr sz="1500" b="1">
                <a:solidFill>
                  <a:schemeClr val="lt1"/>
                </a:solidFill>
                <a:latin typeface="Georgia"/>
                <a:ea typeface="Georgia"/>
                <a:cs typeface="Georgia"/>
                <a:sym typeface="Georgia"/>
              </a:defRPr>
            </a:lvl2pPr>
            <a:lvl3pPr marL="1028700" lvl="2" indent="-171450" algn="l">
              <a:spcBef>
                <a:spcPts val="270"/>
              </a:spcBef>
              <a:spcAft>
                <a:spcPts val="0"/>
              </a:spcAft>
              <a:buSzPts val="1350"/>
              <a:buNone/>
              <a:defRPr sz="1350" b="1">
                <a:solidFill>
                  <a:schemeClr val="lt1"/>
                </a:solidFill>
                <a:latin typeface="Georgia"/>
                <a:ea typeface="Georgia"/>
                <a:cs typeface="Georgia"/>
                <a:sym typeface="Georgia"/>
              </a:defRPr>
            </a:lvl3pPr>
            <a:lvl4pPr marL="1371600" lvl="3" indent="-171450" algn="l">
              <a:spcBef>
                <a:spcPts val="240"/>
              </a:spcBef>
              <a:spcAft>
                <a:spcPts val="0"/>
              </a:spcAft>
              <a:buSzPts val="1120"/>
              <a:buNone/>
              <a:defRPr sz="1200" b="1">
                <a:solidFill>
                  <a:schemeClr val="lt1"/>
                </a:solidFill>
                <a:latin typeface="Georgia"/>
                <a:ea typeface="Georgia"/>
                <a:cs typeface="Georgia"/>
                <a:sym typeface="Georgia"/>
              </a:defRPr>
            </a:lvl4pPr>
            <a:lvl5pPr marL="1714500" lvl="4" indent="-171450" algn="l">
              <a:spcBef>
                <a:spcPts val="240"/>
              </a:spcBef>
              <a:spcAft>
                <a:spcPts val="0"/>
              </a:spcAft>
              <a:buSzPts val="1600"/>
              <a:buFont typeface="Georgia"/>
              <a:buNone/>
              <a:defRPr sz="1200" b="1">
                <a:solidFill>
                  <a:schemeClr val="lt1"/>
                </a:solidFill>
                <a:latin typeface="Georgia"/>
                <a:ea typeface="Georgia"/>
                <a:cs typeface="Georgia"/>
                <a:sym typeface="Georgia"/>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52" name="Google Shape;352;p285"/>
          <p:cNvSpPr txBox="1">
            <a:spLocks noGrp="1"/>
          </p:cNvSpPr>
          <p:nvPr>
            <p:ph type="body" idx="2"/>
          </p:nvPr>
        </p:nvSpPr>
        <p:spPr>
          <a:xfrm>
            <a:off x="4791332" y="1143000"/>
            <a:ext cx="4041775" cy="548640"/>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342900" lvl="0" indent="-171450" algn="l">
              <a:spcBef>
                <a:spcPts val="330"/>
              </a:spcBef>
              <a:spcAft>
                <a:spcPts val="0"/>
              </a:spcAft>
              <a:buSzPts val="1870"/>
              <a:buNone/>
              <a:defRPr sz="1650" b="1">
                <a:solidFill>
                  <a:schemeClr val="lt1"/>
                </a:solidFill>
                <a:latin typeface="Georgia"/>
                <a:ea typeface="Georgia"/>
                <a:cs typeface="Georgia"/>
                <a:sym typeface="Georgia"/>
              </a:defRPr>
            </a:lvl1pPr>
            <a:lvl2pPr marL="685800" lvl="1" indent="-171450" algn="l">
              <a:spcBef>
                <a:spcPts val="300"/>
              </a:spcBef>
              <a:spcAft>
                <a:spcPts val="0"/>
              </a:spcAft>
              <a:buSzPts val="1400"/>
              <a:buNone/>
              <a:defRPr sz="1500" b="1">
                <a:solidFill>
                  <a:schemeClr val="lt1"/>
                </a:solidFill>
                <a:latin typeface="Georgia"/>
                <a:ea typeface="Georgia"/>
                <a:cs typeface="Georgia"/>
                <a:sym typeface="Georgia"/>
              </a:defRPr>
            </a:lvl2pPr>
            <a:lvl3pPr marL="1028700" lvl="2" indent="-171450" algn="l">
              <a:spcBef>
                <a:spcPts val="270"/>
              </a:spcBef>
              <a:spcAft>
                <a:spcPts val="0"/>
              </a:spcAft>
              <a:buSzPts val="1350"/>
              <a:buNone/>
              <a:defRPr sz="1350" b="1">
                <a:solidFill>
                  <a:schemeClr val="lt1"/>
                </a:solidFill>
                <a:latin typeface="Georgia"/>
                <a:ea typeface="Georgia"/>
                <a:cs typeface="Georgia"/>
                <a:sym typeface="Georgia"/>
              </a:defRPr>
            </a:lvl3pPr>
            <a:lvl4pPr marL="1371600" lvl="3" indent="-171450" algn="l">
              <a:spcBef>
                <a:spcPts val="240"/>
              </a:spcBef>
              <a:spcAft>
                <a:spcPts val="0"/>
              </a:spcAft>
              <a:buSzPts val="1120"/>
              <a:buNone/>
              <a:defRPr sz="1200" b="1">
                <a:solidFill>
                  <a:schemeClr val="lt1"/>
                </a:solidFill>
                <a:latin typeface="Georgia"/>
                <a:ea typeface="Georgia"/>
                <a:cs typeface="Georgia"/>
                <a:sym typeface="Georgia"/>
              </a:defRPr>
            </a:lvl4pPr>
            <a:lvl5pPr marL="1714500" lvl="4" indent="-171450" algn="l">
              <a:spcBef>
                <a:spcPts val="240"/>
              </a:spcBef>
              <a:spcAft>
                <a:spcPts val="0"/>
              </a:spcAft>
              <a:buSzPts val="1600"/>
              <a:buFont typeface="Georgia"/>
              <a:buNone/>
              <a:defRPr sz="1200" b="1">
                <a:solidFill>
                  <a:schemeClr val="lt1"/>
                </a:solidFill>
                <a:latin typeface="Georgia"/>
                <a:ea typeface="Georgia"/>
                <a:cs typeface="Georgia"/>
                <a:sym typeface="Georgia"/>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53" name="Google Shape;353;p285"/>
          <p:cNvSpPr txBox="1">
            <a:spLocks noGrp="1"/>
          </p:cNvSpPr>
          <p:nvPr>
            <p:ph type="body" idx="3"/>
          </p:nvPr>
        </p:nvSpPr>
        <p:spPr>
          <a:xfrm>
            <a:off x="301752" y="1853539"/>
            <a:ext cx="4041648" cy="2863803"/>
          </a:xfrm>
          <a:prstGeom prst="rect">
            <a:avLst/>
          </a:prstGeom>
          <a:noFill/>
          <a:ln>
            <a:noFill/>
          </a:ln>
        </p:spPr>
        <p:txBody>
          <a:bodyPr spcFirstLastPara="1" wrap="square" lIns="91425" tIns="45700" rIns="91425" bIns="45700" anchor="t" anchorCtr="0">
            <a:noAutofit/>
          </a:bodyPr>
          <a:lstStyle>
            <a:lvl1pPr marL="342900" lvl="0" indent="-244316" algn="l">
              <a:spcBef>
                <a:spcPts val="270"/>
              </a:spcBef>
              <a:spcAft>
                <a:spcPts val="0"/>
              </a:spcAft>
              <a:buSzPts val="1530"/>
              <a:buChar char="⚫"/>
              <a:defRPr/>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54" name="Google Shape;354;p285"/>
          <p:cNvSpPr txBox="1">
            <a:spLocks noGrp="1"/>
          </p:cNvSpPr>
          <p:nvPr>
            <p:ph type="body" idx="4"/>
          </p:nvPr>
        </p:nvSpPr>
        <p:spPr>
          <a:xfrm>
            <a:off x="4800600" y="1853537"/>
            <a:ext cx="4038600" cy="2866644"/>
          </a:xfrm>
          <a:prstGeom prst="rect">
            <a:avLst/>
          </a:prstGeom>
          <a:noFill/>
          <a:ln>
            <a:noFill/>
          </a:ln>
        </p:spPr>
        <p:txBody>
          <a:bodyPr spcFirstLastPara="1" wrap="square" lIns="91425" tIns="45700" rIns="91425" bIns="45700" anchor="t" anchorCtr="0">
            <a:noAutofit/>
          </a:bodyPr>
          <a:lstStyle>
            <a:lvl1pPr marL="342900" lvl="0" indent="-244316" algn="l">
              <a:spcBef>
                <a:spcPts val="270"/>
              </a:spcBef>
              <a:spcAft>
                <a:spcPts val="0"/>
              </a:spcAft>
              <a:buSzPts val="1530"/>
              <a:buChar char="⚫"/>
              <a:defRPr/>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55" name="Google Shape;355;p285"/>
          <p:cNvSpPr txBox="1">
            <a:spLocks noGrp="1"/>
          </p:cNvSpPr>
          <p:nvPr>
            <p:ph type="title"/>
          </p:nvPr>
        </p:nvSpPr>
        <p:spPr>
          <a:xfrm>
            <a:off x="301625" y="171450"/>
            <a:ext cx="8534400" cy="569119"/>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6" name="Google Shape;356;p285"/>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285"/>
          <p:cNvSpPr txBox="1">
            <a:spLocks noGrp="1"/>
          </p:cNvSpPr>
          <p:nvPr>
            <p:ph type="ftr" idx="11"/>
          </p:nvPr>
        </p:nvSpPr>
        <p:spPr>
          <a:xfrm>
            <a:off x="304800" y="4807744"/>
            <a:ext cx="3581400" cy="27384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285"/>
          <p:cNvSpPr txBox="1">
            <a:spLocks noGrp="1"/>
          </p:cNvSpPr>
          <p:nvPr>
            <p:ph type="sldNum" idx="12"/>
          </p:nvPr>
        </p:nvSpPr>
        <p:spPr>
          <a:xfrm>
            <a:off x="4343400" y="782241"/>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757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9"/>
        <p:cNvGrpSpPr/>
        <p:nvPr/>
      </p:nvGrpSpPr>
      <p:grpSpPr>
        <a:xfrm>
          <a:off x="0" y="0"/>
          <a:ext cx="0" cy="0"/>
          <a:chOff x="0" y="0"/>
          <a:chExt cx="0" cy="0"/>
        </a:xfrm>
      </p:grpSpPr>
      <p:sp>
        <p:nvSpPr>
          <p:cNvPr id="360" name="Google Shape;360;p286"/>
          <p:cNvSpPr txBox="1">
            <a:spLocks noGrp="1"/>
          </p:cNvSpPr>
          <p:nvPr>
            <p:ph type="title"/>
          </p:nvPr>
        </p:nvSpPr>
        <p:spPr>
          <a:xfrm>
            <a:off x="301625" y="171450"/>
            <a:ext cx="8534400" cy="569119"/>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1" name="Google Shape;361;p286"/>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286"/>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286"/>
          <p:cNvSpPr txBox="1">
            <a:spLocks noGrp="1"/>
          </p:cNvSpPr>
          <p:nvPr>
            <p:ph type="sldNum" idx="12"/>
          </p:nvPr>
        </p:nvSpPr>
        <p:spPr>
          <a:xfrm>
            <a:off x="4343400" y="777479"/>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712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64"/>
        <p:cNvGrpSpPr/>
        <p:nvPr/>
      </p:nvGrpSpPr>
      <p:grpSpPr>
        <a:xfrm>
          <a:off x="0" y="0"/>
          <a:ext cx="0" cy="0"/>
          <a:chOff x="0" y="0"/>
          <a:chExt cx="0" cy="0"/>
        </a:xfrm>
      </p:grpSpPr>
      <p:sp>
        <p:nvSpPr>
          <p:cNvPr id="365" name="Google Shape;365;p287"/>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66" name="Google Shape;366;p287"/>
          <p:cNvSpPr/>
          <p:nvPr/>
        </p:nvSpPr>
        <p:spPr>
          <a:xfrm>
            <a:off x="0" y="1"/>
            <a:ext cx="9144000" cy="116681"/>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67" name="Google Shape;367;p287"/>
          <p:cNvSpPr/>
          <p:nvPr/>
        </p:nvSpPr>
        <p:spPr>
          <a:xfrm>
            <a:off x="899160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68" name="Google Shape;368;p287"/>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69" name="Google Shape;369;p287"/>
          <p:cNvSpPr/>
          <p:nvPr/>
        </p:nvSpPr>
        <p:spPr>
          <a:xfrm>
            <a:off x="146050" y="4793457"/>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70" name="Google Shape;370;p287"/>
          <p:cNvSpPr/>
          <p:nvPr/>
        </p:nvSpPr>
        <p:spPr>
          <a:xfrm>
            <a:off x="152400" y="119062"/>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71" name="Google Shape;371;p287"/>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287"/>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287"/>
          <p:cNvSpPr txBox="1">
            <a:spLocks noGrp="1"/>
          </p:cNvSpPr>
          <p:nvPr>
            <p:ph type="sldNum" idx="12"/>
          </p:nvPr>
        </p:nvSpPr>
        <p:spPr>
          <a:xfrm>
            <a:off x="4267200" y="4743450"/>
            <a:ext cx="6096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584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74"/>
        <p:cNvGrpSpPr/>
        <p:nvPr/>
      </p:nvGrpSpPr>
      <p:grpSpPr>
        <a:xfrm>
          <a:off x="0" y="0"/>
          <a:ext cx="0" cy="0"/>
          <a:chOff x="0" y="0"/>
          <a:chExt cx="0" cy="0"/>
        </a:xfrm>
      </p:grpSpPr>
      <p:sp>
        <p:nvSpPr>
          <p:cNvPr id="375" name="Google Shape;375;p288"/>
          <p:cNvSpPr/>
          <p:nvPr/>
        </p:nvSpPr>
        <p:spPr>
          <a:xfrm>
            <a:off x="152400" y="114300"/>
            <a:ext cx="8832850" cy="2286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76" name="Google Shape;376;p288"/>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77" name="Google Shape;377;p288"/>
          <p:cNvSpPr/>
          <p:nvPr/>
        </p:nvSpPr>
        <p:spPr>
          <a:xfrm>
            <a:off x="899160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78" name="Google Shape;378;p288"/>
          <p:cNvSpPr/>
          <p:nvPr/>
        </p:nvSpPr>
        <p:spPr>
          <a:xfrm>
            <a:off x="0" y="1"/>
            <a:ext cx="9144000" cy="89297"/>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79" name="Google Shape;379;p288"/>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80" name="Google Shape;380;p288"/>
          <p:cNvSpPr/>
          <p:nvPr/>
        </p:nvSpPr>
        <p:spPr>
          <a:xfrm>
            <a:off x="152400" y="457200"/>
            <a:ext cx="2743200" cy="440055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81" name="Google Shape;381;p288"/>
          <p:cNvSpPr/>
          <p:nvPr/>
        </p:nvSpPr>
        <p:spPr>
          <a:xfrm>
            <a:off x="152400" y="114300"/>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382" name="Google Shape;382;p288"/>
          <p:cNvCxnSpPr/>
          <p:nvPr/>
        </p:nvCxnSpPr>
        <p:spPr>
          <a:xfrm>
            <a:off x="152400" y="400050"/>
            <a:ext cx="8832850" cy="0"/>
          </a:xfrm>
          <a:prstGeom prst="straightConnector1">
            <a:avLst/>
          </a:prstGeom>
          <a:noFill/>
          <a:ln w="11425" cap="flat" cmpd="sng">
            <a:solidFill>
              <a:srgbClr val="7A9798"/>
            </a:solidFill>
            <a:prstDash val="dash"/>
            <a:round/>
            <a:headEnd type="none" w="sm" len="sm"/>
            <a:tailEnd type="none" w="sm" len="sm"/>
          </a:ln>
        </p:spPr>
      </p:cxnSp>
      <p:sp>
        <p:nvSpPr>
          <p:cNvPr id="383" name="Google Shape;383;p288"/>
          <p:cNvSpPr/>
          <p:nvPr/>
        </p:nvSpPr>
        <p:spPr>
          <a:xfrm>
            <a:off x="1295400" y="171450"/>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84" name="Google Shape;384;p288"/>
          <p:cNvSpPr/>
          <p:nvPr/>
        </p:nvSpPr>
        <p:spPr>
          <a:xfrm>
            <a:off x="1390650" y="242888"/>
            <a:ext cx="419100" cy="314325"/>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85" name="Google Shape;385;p288"/>
          <p:cNvSpPr/>
          <p:nvPr/>
        </p:nvSpPr>
        <p:spPr>
          <a:xfrm>
            <a:off x="149225" y="4791076"/>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86" name="Google Shape;386;p288"/>
          <p:cNvSpPr txBox="1">
            <a:spLocks noGrp="1"/>
          </p:cNvSpPr>
          <p:nvPr>
            <p:ph type="title"/>
          </p:nvPr>
        </p:nvSpPr>
        <p:spPr>
          <a:xfrm>
            <a:off x="381000" y="685800"/>
            <a:ext cx="2362200" cy="7429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200"/>
              <a:buFont typeface="Georgia"/>
              <a:buNone/>
              <a:defRPr sz="1650" b="1">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7" name="Google Shape;387;p288"/>
          <p:cNvSpPr txBox="1">
            <a:spLocks noGrp="1"/>
          </p:cNvSpPr>
          <p:nvPr>
            <p:ph type="body" idx="1"/>
          </p:nvPr>
        </p:nvSpPr>
        <p:spPr>
          <a:xfrm>
            <a:off x="381000" y="1485902"/>
            <a:ext cx="2362200" cy="3108722"/>
          </a:xfrm>
          <a:prstGeom prst="rect">
            <a:avLst/>
          </a:prstGeom>
          <a:noFill/>
          <a:ln>
            <a:noFill/>
          </a:ln>
        </p:spPr>
        <p:txBody>
          <a:bodyPr spcFirstLastPara="1" wrap="square" lIns="91425" tIns="45700" rIns="91425" bIns="45700" anchor="t" anchorCtr="0">
            <a:noAutofit/>
          </a:bodyPr>
          <a:lstStyle>
            <a:lvl1pPr marL="342900" lvl="0" indent="-171450" algn="l">
              <a:spcBef>
                <a:spcPts val="240"/>
              </a:spcBef>
              <a:spcAft>
                <a:spcPts val="0"/>
              </a:spcAft>
              <a:buSzPts val="1360"/>
              <a:buNone/>
              <a:defRPr sz="1200">
                <a:solidFill>
                  <a:srgbClr val="FFFFFF"/>
                </a:solidFill>
              </a:defRPr>
            </a:lvl1pPr>
            <a:lvl2pPr marL="685800" lvl="1" indent="-171450" algn="l">
              <a:spcBef>
                <a:spcPts val="750"/>
              </a:spcBef>
              <a:spcAft>
                <a:spcPts val="0"/>
              </a:spcAft>
              <a:buSzPts val="840"/>
              <a:buNone/>
              <a:defRPr sz="900"/>
            </a:lvl2pPr>
            <a:lvl3pPr marL="1028700" lvl="2" indent="-171450" algn="l">
              <a:spcBef>
                <a:spcPts val="150"/>
              </a:spcBef>
              <a:spcAft>
                <a:spcPts val="0"/>
              </a:spcAft>
              <a:buSzPts val="750"/>
              <a:buNone/>
              <a:defRPr sz="750"/>
            </a:lvl3pPr>
            <a:lvl4pPr marL="1371600" lvl="3" indent="-171450" algn="l">
              <a:spcBef>
                <a:spcPts val="135"/>
              </a:spcBef>
              <a:spcAft>
                <a:spcPts val="0"/>
              </a:spcAft>
              <a:buSzPts val="630"/>
              <a:buNone/>
              <a:defRPr sz="675"/>
            </a:lvl4pPr>
            <a:lvl5pPr marL="1714500" lvl="4" indent="-171450" algn="l">
              <a:spcBef>
                <a:spcPts val="135"/>
              </a:spcBef>
              <a:spcAft>
                <a:spcPts val="0"/>
              </a:spcAft>
              <a:buSzPts val="900"/>
              <a:buFont typeface="Georgia"/>
              <a:buNone/>
              <a:defRPr sz="675"/>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88" name="Google Shape;388;p288"/>
          <p:cNvSpPr txBox="1">
            <a:spLocks noGrp="1"/>
          </p:cNvSpPr>
          <p:nvPr>
            <p:ph type="body" idx="2"/>
          </p:nvPr>
        </p:nvSpPr>
        <p:spPr>
          <a:xfrm>
            <a:off x="3124200" y="514350"/>
            <a:ext cx="5638800" cy="4057650"/>
          </a:xfrm>
          <a:prstGeom prst="rect">
            <a:avLst/>
          </a:prstGeom>
          <a:noFill/>
          <a:ln>
            <a:noFill/>
          </a:ln>
        </p:spPr>
        <p:txBody>
          <a:bodyPr spcFirstLastPara="1" wrap="square" lIns="91425" tIns="45700" rIns="91425" bIns="45700" anchor="t" anchorCtr="0">
            <a:noAutofit/>
          </a:bodyPr>
          <a:lstStyle>
            <a:lvl1pPr marL="342900" lvl="0" indent="-244316" algn="l">
              <a:spcBef>
                <a:spcPts val="270"/>
              </a:spcBef>
              <a:spcAft>
                <a:spcPts val="0"/>
              </a:spcAft>
              <a:buSzPts val="1530"/>
              <a:buChar char="⚫"/>
              <a:defRPr/>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389" name="Google Shape;389;p288"/>
          <p:cNvSpPr txBox="1">
            <a:spLocks noGrp="1"/>
          </p:cNvSpPr>
          <p:nvPr>
            <p:ph type="sldNum" idx="12"/>
          </p:nvPr>
        </p:nvSpPr>
        <p:spPr>
          <a:xfrm>
            <a:off x="1371600" y="234554"/>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
        <p:nvSpPr>
          <p:cNvPr id="390" name="Google Shape;390;p288"/>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288"/>
          <p:cNvSpPr txBox="1">
            <a:spLocks noGrp="1"/>
          </p:cNvSpPr>
          <p:nvPr>
            <p:ph type="ftr" idx="11"/>
          </p:nvPr>
        </p:nvSpPr>
        <p:spPr>
          <a:xfrm>
            <a:off x="301626" y="4807744"/>
            <a:ext cx="3382963"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90797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92"/>
        <p:cNvGrpSpPr/>
        <p:nvPr/>
      </p:nvGrpSpPr>
      <p:grpSpPr>
        <a:xfrm>
          <a:off x="0" y="0"/>
          <a:ext cx="0" cy="0"/>
          <a:chOff x="0" y="0"/>
          <a:chExt cx="0" cy="0"/>
        </a:xfrm>
      </p:grpSpPr>
      <p:cxnSp>
        <p:nvCxnSpPr>
          <p:cNvPr id="393" name="Google Shape;393;p289"/>
          <p:cNvCxnSpPr/>
          <p:nvPr/>
        </p:nvCxnSpPr>
        <p:spPr>
          <a:xfrm>
            <a:off x="152400" y="400050"/>
            <a:ext cx="8832850" cy="0"/>
          </a:xfrm>
          <a:prstGeom prst="straightConnector1">
            <a:avLst/>
          </a:prstGeom>
          <a:noFill/>
          <a:ln w="11425" cap="flat" cmpd="sng">
            <a:solidFill>
              <a:srgbClr val="7A9798"/>
            </a:solidFill>
            <a:prstDash val="dash"/>
            <a:round/>
            <a:headEnd type="none" w="sm" len="sm"/>
            <a:tailEnd type="none" w="sm" len="sm"/>
          </a:ln>
        </p:spPr>
      </p:cxnSp>
      <p:sp>
        <p:nvSpPr>
          <p:cNvPr id="394" name="Google Shape;394;p289"/>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5" name="Google Shape;395;p289"/>
          <p:cNvSpPr/>
          <p:nvPr/>
        </p:nvSpPr>
        <p:spPr>
          <a:xfrm>
            <a:off x="899160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6" name="Google Shape;396;p289"/>
          <p:cNvSpPr/>
          <p:nvPr/>
        </p:nvSpPr>
        <p:spPr>
          <a:xfrm>
            <a:off x="0" y="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7" name="Google Shape;397;p289"/>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8" name="Google Shape;398;p289"/>
          <p:cNvSpPr/>
          <p:nvPr/>
        </p:nvSpPr>
        <p:spPr>
          <a:xfrm>
            <a:off x="152400" y="114300"/>
            <a:ext cx="8832850" cy="226219"/>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9" name="Google Shape;399;p289"/>
          <p:cNvSpPr/>
          <p:nvPr/>
        </p:nvSpPr>
        <p:spPr>
          <a:xfrm>
            <a:off x="152400" y="457200"/>
            <a:ext cx="2743200" cy="440055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00" name="Google Shape;400;p289"/>
          <p:cNvSpPr/>
          <p:nvPr/>
        </p:nvSpPr>
        <p:spPr>
          <a:xfrm>
            <a:off x="152400" y="116681"/>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01" name="Google Shape;401;p289"/>
          <p:cNvSpPr/>
          <p:nvPr/>
        </p:nvSpPr>
        <p:spPr>
          <a:xfrm>
            <a:off x="1295400" y="171450"/>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02" name="Google Shape;402;p289"/>
          <p:cNvSpPr/>
          <p:nvPr/>
        </p:nvSpPr>
        <p:spPr>
          <a:xfrm>
            <a:off x="1390650" y="242888"/>
            <a:ext cx="419100" cy="314325"/>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03" name="Google Shape;403;p289"/>
          <p:cNvSpPr/>
          <p:nvPr/>
        </p:nvSpPr>
        <p:spPr>
          <a:xfrm>
            <a:off x="149225" y="4791076"/>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04" name="Google Shape;404;p289"/>
          <p:cNvSpPr txBox="1">
            <a:spLocks noGrp="1"/>
          </p:cNvSpPr>
          <p:nvPr>
            <p:ph type="title"/>
          </p:nvPr>
        </p:nvSpPr>
        <p:spPr>
          <a:xfrm>
            <a:off x="3000375" y="3771900"/>
            <a:ext cx="5867400" cy="914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2400"/>
              <a:buFont typeface="Georgia"/>
              <a:buNone/>
              <a:defRPr sz="1800" b="1">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5" name="Google Shape;405;p289"/>
          <p:cNvSpPr>
            <a:spLocks noGrp="1"/>
          </p:cNvSpPr>
          <p:nvPr>
            <p:ph type="pic" idx="2"/>
          </p:nvPr>
        </p:nvSpPr>
        <p:spPr>
          <a:xfrm>
            <a:off x="3000375" y="457200"/>
            <a:ext cx="5867400" cy="32004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accent1"/>
              </a:buClr>
              <a:buSzPts val="2720"/>
              <a:buFont typeface="Noto Sans Symbols"/>
              <a:buNone/>
              <a:defRPr sz="2400" b="0" i="0" u="none" strike="noStrike" cap="none">
                <a:solidFill>
                  <a:schemeClr val="dk1"/>
                </a:solidFill>
                <a:latin typeface="Georgia"/>
                <a:ea typeface="Georgia"/>
                <a:cs typeface="Georgia"/>
                <a:sym typeface="Georgia"/>
              </a:defRPr>
            </a:lvl1pPr>
            <a:lvl2pPr marR="0" lvl="1" algn="l" rtl="0">
              <a:spcBef>
                <a:spcPts val="330"/>
              </a:spcBef>
              <a:spcAft>
                <a:spcPts val="0"/>
              </a:spcAft>
              <a:buClr>
                <a:schemeClr val="accent2"/>
              </a:buClr>
              <a:buSzPts val="1540"/>
              <a:buFont typeface="Noto Sans Symbols"/>
              <a:buChar char="⚪"/>
              <a:defRPr sz="1650" b="0" i="0" u="none" strike="noStrike" cap="none">
                <a:solidFill>
                  <a:schemeClr val="dk2"/>
                </a:solidFill>
                <a:latin typeface="Georgia"/>
                <a:ea typeface="Georgia"/>
                <a:cs typeface="Georgia"/>
                <a:sym typeface="Georgia"/>
              </a:defRPr>
            </a:lvl2pPr>
            <a:lvl3pPr marR="0" lvl="2" algn="l" rtl="0">
              <a:spcBef>
                <a:spcPts val="300"/>
              </a:spcBef>
              <a:spcAft>
                <a:spcPts val="0"/>
              </a:spcAft>
              <a:buClr>
                <a:srgbClr val="8CADAE"/>
              </a:buClr>
              <a:buSzPts val="1500"/>
              <a:buFont typeface="Noto Sans Symbols"/>
              <a:buChar char="⯍"/>
              <a:defRPr sz="1500" b="0" i="0" u="none" strike="noStrike" cap="none">
                <a:solidFill>
                  <a:schemeClr val="dk1"/>
                </a:solidFill>
                <a:latin typeface="Georgia"/>
                <a:ea typeface="Georgia"/>
                <a:cs typeface="Georgia"/>
                <a:sym typeface="Georgia"/>
              </a:defRPr>
            </a:lvl3pPr>
            <a:lvl4pPr marR="0" lvl="3" algn="l" rtl="0">
              <a:spcBef>
                <a:spcPts val="300"/>
              </a:spcBef>
              <a:spcAft>
                <a:spcPts val="0"/>
              </a:spcAft>
              <a:buClr>
                <a:srgbClr val="8C7B70"/>
              </a:buClr>
              <a:buSzPts val="1400"/>
              <a:buFont typeface="Noto Sans Symbols"/>
              <a:buChar char="🞆"/>
              <a:defRPr sz="1500" b="0" i="0" u="none" strike="noStrike" cap="none">
                <a:solidFill>
                  <a:schemeClr val="dk2"/>
                </a:solidFill>
                <a:latin typeface="Georgia"/>
                <a:ea typeface="Georgia"/>
                <a:cs typeface="Georgia"/>
                <a:sym typeface="Georgia"/>
              </a:defRPr>
            </a:lvl4pPr>
            <a:lvl5pPr marR="0" lvl="4" algn="l" rtl="0">
              <a:spcBef>
                <a:spcPts val="270"/>
              </a:spcBef>
              <a:spcAft>
                <a:spcPts val="0"/>
              </a:spcAft>
              <a:buClr>
                <a:srgbClr val="8FB08C"/>
              </a:buClr>
              <a:buSzPts val="1800"/>
              <a:buFont typeface="Georgia"/>
              <a:buChar char="•"/>
              <a:defRPr sz="1350" b="0" i="0" u="none" strike="noStrike" cap="none">
                <a:solidFill>
                  <a:schemeClr val="dk1"/>
                </a:solidFill>
                <a:latin typeface="Georgia"/>
                <a:ea typeface="Georgia"/>
                <a:cs typeface="Georgia"/>
                <a:sym typeface="Georgia"/>
              </a:defRPr>
            </a:lvl5pPr>
            <a:lvl6pPr marR="0" lvl="5" algn="l" rtl="0">
              <a:spcBef>
                <a:spcPts val="270"/>
              </a:spcBef>
              <a:spcAft>
                <a:spcPts val="0"/>
              </a:spcAft>
              <a:buClr>
                <a:schemeClr val="accent6"/>
              </a:buClr>
              <a:buSzPts val="1440"/>
              <a:buFont typeface="Noto Sans Symbols"/>
              <a:buChar char="⚫"/>
              <a:defRPr sz="1350" b="0" i="0" u="none" strike="noStrike" cap="none">
                <a:solidFill>
                  <a:schemeClr val="dk1"/>
                </a:solidFill>
                <a:latin typeface="Georgia"/>
                <a:ea typeface="Georgia"/>
                <a:cs typeface="Georgia"/>
                <a:sym typeface="Georgia"/>
              </a:defRPr>
            </a:lvl6pPr>
            <a:lvl7pPr marR="0" lvl="6" algn="l" rtl="0">
              <a:spcBef>
                <a:spcPts val="240"/>
              </a:spcBef>
              <a:spcAft>
                <a:spcPts val="0"/>
              </a:spcAft>
              <a:buClr>
                <a:srgbClr val="B75640"/>
              </a:buClr>
              <a:buSzPts val="1440"/>
              <a:buFont typeface="Georgia"/>
              <a:buChar char="•"/>
              <a:defRPr sz="1200" b="0" i="0" u="none" strike="noStrike" cap="none">
                <a:solidFill>
                  <a:schemeClr val="dk1"/>
                </a:solidFill>
                <a:latin typeface="Georgia"/>
                <a:ea typeface="Georgia"/>
                <a:cs typeface="Georgia"/>
                <a:sym typeface="Georgia"/>
              </a:defRPr>
            </a:lvl7pPr>
            <a:lvl8pPr marR="0" lvl="7" algn="l" rtl="0">
              <a:spcBef>
                <a:spcPts val="240"/>
              </a:spcBef>
              <a:spcAft>
                <a:spcPts val="0"/>
              </a:spcAft>
              <a:buClr>
                <a:srgbClr val="7A6B62"/>
              </a:buClr>
              <a:buSzPts val="1600"/>
              <a:buFont typeface="Georgia"/>
              <a:buChar char="•"/>
              <a:defRPr sz="1200" b="0" i="0" u="none" strike="noStrike" cap="none">
                <a:solidFill>
                  <a:schemeClr val="dk1"/>
                </a:solidFill>
                <a:latin typeface="Georgia"/>
                <a:ea typeface="Georgia"/>
                <a:cs typeface="Georgia"/>
                <a:sym typeface="Georgia"/>
              </a:defRPr>
            </a:lvl8pPr>
            <a:lvl9pPr marR="0" lvl="8" algn="l" rtl="0">
              <a:spcBef>
                <a:spcPts val="210"/>
              </a:spcBef>
              <a:spcAft>
                <a:spcPts val="0"/>
              </a:spcAft>
              <a:buClr>
                <a:srgbClr val="B29D00"/>
              </a:buClr>
              <a:buSzPts val="1260"/>
              <a:buFont typeface="Georgia"/>
              <a:buChar char="•"/>
              <a:defRPr sz="1050" b="0" i="0" u="none" strike="noStrike" cap="none">
                <a:solidFill>
                  <a:schemeClr val="dk1"/>
                </a:solidFill>
                <a:latin typeface="Georgia"/>
                <a:ea typeface="Georgia"/>
                <a:cs typeface="Georgia"/>
                <a:sym typeface="Georgia"/>
              </a:defRPr>
            </a:lvl9pPr>
          </a:lstStyle>
          <a:p>
            <a:endParaRPr/>
          </a:p>
        </p:txBody>
      </p:sp>
      <p:sp>
        <p:nvSpPr>
          <p:cNvPr id="406" name="Google Shape;406;p289"/>
          <p:cNvSpPr txBox="1">
            <a:spLocks noGrp="1"/>
          </p:cNvSpPr>
          <p:nvPr>
            <p:ph type="body" idx="1"/>
          </p:nvPr>
        </p:nvSpPr>
        <p:spPr>
          <a:xfrm>
            <a:off x="381000" y="742950"/>
            <a:ext cx="2438400" cy="3943350"/>
          </a:xfrm>
          <a:prstGeom prst="rect">
            <a:avLst/>
          </a:prstGeom>
          <a:noFill/>
          <a:ln>
            <a:noFill/>
          </a:ln>
        </p:spPr>
        <p:txBody>
          <a:bodyPr spcFirstLastPara="1" wrap="square" lIns="91425" tIns="45700" rIns="91425" bIns="45700" anchor="t" anchorCtr="0">
            <a:noAutofit/>
          </a:bodyPr>
          <a:lstStyle>
            <a:lvl1pPr marL="342900" lvl="0" indent="-171450" algn="l">
              <a:spcBef>
                <a:spcPts val="240"/>
              </a:spcBef>
              <a:spcAft>
                <a:spcPts val="0"/>
              </a:spcAft>
              <a:buSzPts val="1360"/>
              <a:buFont typeface="Georgia"/>
              <a:buNone/>
              <a:defRPr sz="1200">
                <a:solidFill>
                  <a:srgbClr val="FFFFFF"/>
                </a:solidFill>
              </a:defRPr>
            </a:lvl1pPr>
            <a:lvl2pPr marL="685800" lvl="1" indent="-211455" algn="l">
              <a:spcBef>
                <a:spcPts val="750"/>
              </a:spcBef>
              <a:spcAft>
                <a:spcPts val="0"/>
              </a:spcAft>
              <a:buSzPts val="840"/>
              <a:buChar char="⚪"/>
              <a:defRPr sz="900"/>
            </a:lvl2pPr>
            <a:lvl3pPr marL="1028700" lvl="2" indent="-207169" algn="l">
              <a:spcBef>
                <a:spcPts val="150"/>
              </a:spcBef>
              <a:spcAft>
                <a:spcPts val="0"/>
              </a:spcAft>
              <a:buSzPts val="750"/>
              <a:buChar char="⯍"/>
              <a:defRPr sz="750"/>
            </a:lvl3pPr>
            <a:lvl4pPr marL="1371600" lvl="3" indent="-201454" algn="l">
              <a:spcBef>
                <a:spcPts val="135"/>
              </a:spcBef>
              <a:spcAft>
                <a:spcPts val="0"/>
              </a:spcAft>
              <a:buSzPts val="630"/>
              <a:buChar char="🞆"/>
              <a:defRPr sz="675"/>
            </a:lvl4pPr>
            <a:lvl5pPr marL="1714500" lvl="4" indent="-214313" algn="l">
              <a:spcBef>
                <a:spcPts val="135"/>
              </a:spcBef>
              <a:spcAft>
                <a:spcPts val="0"/>
              </a:spcAft>
              <a:buSzPts val="900"/>
              <a:buFont typeface="Georgia"/>
              <a:buChar char="•"/>
              <a:defRPr sz="675"/>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407" name="Google Shape;407;p289"/>
          <p:cNvSpPr txBox="1">
            <a:spLocks noGrp="1"/>
          </p:cNvSpPr>
          <p:nvPr>
            <p:ph type="sldNum" idx="12"/>
          </p:nvPr>
        </p:nvSpPr>
        <p:spPr>
          <a:xfrm>
            <a:off x="1371600" y="234554"/>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
        <p:nvSpPr>
          <p:cNvPr id="408" name="Google Shape;408;p289"/>
          <p:cNvSpPr txBox="1">
            <a:spLocks noGrp="1"/>
          </p:cNvSpPr>
          <p:nvPr>
            <p:ph type="dt" idx="10"/>
          </p:nvPr>
        </p:nvSpPr>
        <p:spPr>
          <a:xfrm>
            <a:off x="5788026"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289"/>
          <p:cNvSpPr txBox="1">
            <a:spLocks noGrp="1"/>
          </p:cNvSpPr>
          <p:nvPr>
            <p:ph type="ftr" idx="11"/>
          </p:nvPr>
        </p:nvSpPr>
        <p:spPr>
          <a:xfrm>
            <a:off x="301625" y="4807744"/>
            <a:ext cx="3584575"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6575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bg>
      <p:bgPr>
        <a:solidFill>
          <a:schemeClr val="lt2"/>
        </a:solidFill>
        <a:effectLst/>
      </p:bgPr>
    </p:bg>
    <p:spTree>
      <p:nvGrpSpPr>
        <p:cNvPr id="1" name="Shape 410"/>
        <p:cNvGrpSpPr/>
        <p:nvPr/>
      </p:nvGrpSpPr>
      <p:grpSpPr>
        <a:xfrm>
          <a:off x="0" y="0"/>
          <a:ext cx="0" cy="0"/>
          <a:chOff x="0" y="0"/>
          <a:chExt cx="0" cy="0"/>
        </a:xfrm>
      </p:grpSpPr>
      <p:sp>
        <p:nvSpPr>
          <p:cNvPr id="411" name="Google Shape;411;p290"/>
          <p:cNvSpPr txBox="1">
            <a:spLocks noGrp="1"/>
          </p:cNvSpPr>
          <p:nvPr>
            <p:ph type="title"/>
          </p:nvPr>
        </p:nvSpPr>
        <p:spPr>
          <a:xfrm>
            <a:off x="301625" y="171450"/>
            <a:ext cx="8534400" cy="569119"/>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2" name="Google Shape;412;p290"/>
          <p:cNvSpPr txBox="1">
            <a:spLocks noGrp="1"/>
          </p:cNvSpPr>
          <p:nvPr>
            <p:ph type="body" idx="1"/>
          </p:nvPr>
        </p:nvSpPr>
        <p:spPr>
          <a:xfrm rot="5400000">
            <a:off x="2844205" y="-1399580"/>
            <a:ext cx="3449241" cy="8534400"/>
          </a:xfrm>
          <a:prstGeom prst="rect">
            <a:avLst/>
          </a:prstGeom>
          <a:noFill/>
          <a:ln>
            <a:noFill/>
          </a:ln>
        </p:spPr>
        <p:txBody>
          <a:bodyPr spcFirstLastPara="1" wrap="square" lIns="91425" tIns="45700" rIns="91425" bIns="45700" anchor="t" anchorCtr="0">
            <a:noAutofit/>
          </a:bodyPr>
          <a:lstStyle>
            <a:lvl1pPr marL="342900" lvl="0" indent="-244316" algn="l">
              <a:spcBef>
                <a:spcPts val="270"/>
              </a:spcBef>
              <a:spcAft>
                <a:spcPts val="0"/>
              </a:spcAft>
              <a:buSzPts val="1530"/>
              <a:buChar char="⚫"/>
              <a:defRPr/>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413" name="Google Shape;413;p290"/>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290"/>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290"/>
          <p:cNvSpPr txBox="1">
            <a:spLocks noGrp="1"/>
          </p:cNvSpPr>
          <p:nvPr>
            <p:ph type="sldNum" idx="12"/>
          </p:nvPr>
        </p:nvSpPr>
        <p:spPr>
          <a:xfrm>
            <a:off x="4343400" y="779860"/>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611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bg>
      <p:bgPr>
        <a:solidFill>
          <a:schemeClr val="lt2"/>
        </a:solidFill>
        <a:effectLst/>
      </p:bgPr>
    </p:bg>
    <p:spTree>
      <p:nvGrpSpPr>
        <p:cNvPr id="1" name="Shape 416"/>
        <p:cNvGrpSpPr/>
        <p:nvPr/>
      </p:nvGrpSpPr>
      <p:grpSpPr>
        <a:xfrm>
          <a:off x="0" y="0"/>
          <a:ext cx="0" cy="0"/>
          <a:chOff x="0" y="0"/>
          <a:chExt cx="0" cy="0"/>
        </a:xfrm>
      </p:grpSpPr>
      <p:sp>
        <p:nvSpPr>
          <p:cNvPr id="417" name="Google Shape;417;p291"/>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18" name="Google Shape;418;p291"/>
          <p:cNvSpPr/>
          <p:nvPr/>
        </p:nvSpPr>
        <p:spPr>
          <a:xfrm>
            <a:off x="7010400" y="0"/>
            <a:ext cx="21336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19" name="Google Shape;419;p291"/>
          <p:cNvSpPr/>
          <p:nvPr/>
        </p:nvSpPr>
        <p:spPr>
          <a:xfrm>
            <a:off x="0" y="1"/>
            <a:ext cx="9144000" cy="116681"/>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20" name="Google Shape;420;p291"/>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21" name="Google Shape;421;p291"/>
          <p:cNvSpPr/>
          <p:nvPr/>
        </p:nvSpPr>
        <p:spPr>
          <a:xfrm>
            <a:off x="146050" y="4793457"/>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22" name="Google Shape;422;p291"/>
          <p:cNvSpPr/>
          <p:nvPr/>
        </p:nvSpPr>
        <p:spPr>
          <a:xfrm>
            <a:off x="152400" y="116681"/>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423" name="Google Shape;423;p291"/>
          <p:cNvCxnSpPr/>
          <p:nvPr/>
        </p:nvCxnSpPr>
        <p:spPr>
          <a:xfrm rot="5400000">
            <a:off x="4801791" y="2458641"/>
            <a:ext cx="4683919" cy="0"/>
          </a:xfrm>
          <a:prstGeom prst="straightConnector1">
            <a:avLst/>
          </a:prstGeom>
          <a:noFill/>
          <a:ln w="9525" cap="flat" cmpd="sng">
            <a:solidFill>
              <a:srgbClr val="7A9798"/>
            </a:solidFill>
            <a:prstDash val="dash"/>
            <a:round/>
            <a:headEnd type="none" w="sm" len="sm"/>
            <a:tailEnd type="none" w="sm" len="sm"/>
          </a:ln>
        </p:spPr>
      </p:cxnSp>
      <p:sp>
        <p:nvSpPr>
          <p:cNvPr id="424" name="Google Shape;424;p291"/>
          <p:cNvSpPr/>
          <p:nvPr/>
        </p:nvSpPr>
        <p:spPr>
          <a:xfrm>
            <a:off x="6838950" y="2194322"/>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25" name="Google Shape;425;p291"/>
          <p:cNvSpPr/>
          <p:nvPr/>
        </p:nvSpPr>
        <p:spPr>
          <a:xfrm>
            <a:off x="6934200" y="2265760"/>
            <a:ext cx="420688" cy="314325"/>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26" name="Google Shape;426;p291"/>
          <p:cNvSpPr txBox="1">
            <a:spLocks noGrp="1"/>
          </p:cNvSpPr>
          <p:nvPr>
            <p:ph type="body" idx="1"/>
          </p:nvPr>
        </p:nvSpPr>
        <p:spPr>
          <a:xfrm rot="5400000">
            <a:off x="1398388" y="-864988"/>
            <a:ext cx="4366025" cy="6553200"/>
          </a:xfrm>
          <a:prstGeom prst="rect">
            <a:avLst/>
          </a:prstGeom>
          <a:noFill/>
          <a:ln>
            <a:noFill/>
          </a:ln>
        </p:spPr>
        <p:txBody>
          <a:bodyPr spcFirstLastPara="1" wrap="square" lIns="91425" tIns="45700" rIns="91425" bIns="45700" anchor="t" anchorCtr="0">
            <a:noAutofit/>
          </a:bodyPr>
          <a:lstStyle>
            <a:lvl1pPr marL="342900" lvl="0" indent="-244316" algn="l">
              <a:spcBef>
                <a:spcPts val="270"/>
              </a:spcBef>
              <a:spcAft>
                <a:spcPts val="0"/>
              </a:spcAft>
              <a:buSzPts val="1530"/>
              <a:buChar char="⚫"/>
              <a:defRPr/>
            </a:lvl1pPr>
            <a:lvl2pPr marL="685800" lvl="1" indent="-231458" algn="l">
              <a:spcBef>
                <a:spcPts val="270"/>
              </a:spcBef>
              <a:spcAft>
                <a:spcPts val="0"/>
              </a:spcAft>
              <a:buSzPts val="1260"/>
              <a:buChar char="⚪"/>
              <a:defRPr/>
            </a:lvl2pPr>
            <a:lvl3pPr marL="1028700" lvl="2" indent="-235744" algn="l">
              <a:spcBef>
                <a:spcPts val="270"/>
              </a:spcBef>
              <a:spcAft>
                <a:spcPts val="0"/>
              </a:spcAft>
              <a:buSzPts val="1350"/>
              <a:buChar char="⯍"/>
              <a:defRPr/>
            </a:lvl3pPr>
            <a:lvl4pPr marL="1371600" lvl="3" indent="-231458" algn="l">
              <a:spcBef>
                <a:spcPts val="270"/>
              </a:spcBef>
              <a:spcAft>
                <a:spcPts val="0"/>
              </a:spcAft>
              <a:buSzPts val="1260"/>
              <a:buChar char="🞆"/>
              <a:defRPr/>
            </a:lvl4pPr>
            <a:lvl5pPr marL="1714500" lvl="4" indent="-257175" algn="l">
              <a:spcBef>
                <a:spcPts val="270"/>
              </a:spcBef>
              <a:spcAft>
                <a:spcPts val="0"/>
              </a:spcAft>
              <a:buSzPts val="1800"/>
              <a:buChar char="•"/>
              <a:defRPr/>
            </a:lvl5pPr>
            <a:lvl6pPr marL="2057400" lvl="5" indent="-240029" algn="l">
              <a:spcBef>
                <a:spcPts val="270"/>
              </a:spcBef>
              <a:spcAft>
                <a:spcPts val="0"/>
              </a:spcAft>
              <a:buSzPts val="1440"/>
              <a:buChar char="⚫"/>
              <a:defRPr/>
            </a:lvl6pPr>
            <a:lvl7pPr marL="2400300" lvl="6" indent="-248603" algn="l">
              <a:spcBef>
                <a:spcPts val="270"/>
              </a:spcBef>
              <a:spcAft>
                <a:spcPts val="0"/>
              </a:spcAft>
              <a:buSzPts val="1620"/>
              <a:buChar char="•"/>
              <a:defRPr/>
            </a:lvl7pPr>
            <a:lvl8pPr marL="2743200" lvl="7" indent="-257175" algn="l">
              <a:spcBef>
                <a:spcPts val="270"/>
              </a:spcBef>
              <a:spcAft>
                <a:spcPts val="0"/>
              </a:spcAft>
              <a:buSzPts val="1800"/>
              <a:buChar char="•"/>
              <a:defRPr/>
            </a:lvl8pPr>
            <a:lvl9pPr marL="3086100" lvl="8" indent="-248603" algn="l">
              <a:spcBef>
                <a:spcPts val="270"/>
              </a:spcBef>
              <a:spcAft>
                <a:spcPts val="0"/>
              </a:spcAft>
              <a:buSzPts val="1620"/>
              <a:buChar char="•"/>
              <a:defRPr/>
            </a:lvl9pPr>
          </a:lstStyle>
          <a:p>
            <a:endParaRPr/>
          </a:p>
        </p:txBody>
      </p:sp>
      <p:sp>
        <p:nvSpPr>
          <p:cNvPr id="427" name="Google Shape;427;p291"/>
          <p:cNvSpPr txBox="1">
            <a:spLocks noGrp="1"/>
          </p:cNvSpPr>
          <p:nvPr>
            <p:ph type="title"/>
          </p:nvPr>
        </p:nvSpPr>
        <p:spPr>
          <a:xfrm rot="5400000">
            <a:off x="5920978" y="1699025"/>
            <a:ext cx="4388644" cy="1447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8" name="Google Shape;428;p291"/>
          <p:cNvSpPr txBox="1">
            <a:spLocks noGrp="1"/>
          </p:cNvSpPr>
          <p:nvPr>
            <p:ph type="sldNum" idx="12"/>
          </p:nvPr>
        </p:nvSpPr>
        <p:spPr>
          <a:xfrm>
            <a:off x="6915150" y="2257425"/>
            <a:ext cx="457200" cy="330994"/>
          </a:xfrm>
          <a:prstGeom prst="rect">
            <a:avLst/>
          </a:prstGeom>
          <a:noFill/>
          <a:ln>
            <a:noFill/>
          </a:ln>
        </p:spPr>
        <p:txBody>
          <a:bodyPr spcFirstLastPara="1" wrap="square" lIns="45700" tIns="45700" rIns="45700" bIns="45700" anchor="ctr" anchorCtr="0">
            <a:normAutofit/>
          </a:bodyPr>
          <a:lstStyle>
            <a:lvl1pPr marL="0" lvl="0"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lvl="1"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lvl="2"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lvl="3"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lvl="4"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lvl="5"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lvl="6"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lvl="7"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lvl="8" indent="0" algn="ctr">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
        <p:nvSpPr>
          <p:cNvPr id="429" name="Google Shape;429;p291"/>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291"/>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663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8"/>
          <p:cNvSpPr txBox="1">
            <a:spLocks noGrp="1"/>
          </p:cNvSpPr>
          <p:nvPr>
            <p:ph type="body" idx="1"/>
          </p:nvPr>
        </p:nvSpPr>
        <p:spPr>
          <a:xfrm>
            <a:off x="4642249" y="1645446"/>
            <a:ext cx="3868200" cy="298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sz="1800"/>
            </a:lvl1pPr>
            <a:lvl2pPr marL="914400" lvl="1" indent="-323850" algn="l">
              <a:lnSpc>
                <a:spcPct val="90000"/>
              </a:lnSpc>
              <a:spcBef>
                <a:spcPts val="450"/>
              </a:spcBef>
              <a:spcAft>
                <a:spcPts val="0"/>
              </a:spcAft>
              <a:buSzPts val="1500"/>
              <a:buChar char="▪"/>
              <a:defRPr sz="1500"/>
            </a:lvl2pPr>
            <a:lvl3pPr marL="1371600" lvl="2" indent="-314325" algn="l">
              <a:lnSpc>
                <a:spcPct val="90000"/>
              </a:lnSpc>
              <a:spcBef>
                <a:spcPts val="405"/>
              </a:spcBef>
              <a:spcAft>
                <a:spcPts val="0"/>
              </a:spcAft>
              <a:buSzPts val="1350"/>
              <a:buChar char="▪"/>
              <a:defRPr sz="1350"/>
            </a:lvl3pPr>
            <a:lvl4pPr marL="1828800" lvl="3" indent="-304800" algn="l">
              <a:lnSpc>
                <a:spcPct val="90000"/>
              </a:lnSpc>
              <a:spcBef>
                <a:spcPts val="360"/>
              </a:spcBef>
              <a:spcAft>
                <a:spcPts val="0"/>
              </a:spcAft>
              <a:buSzPts val="1200"/>
              <a:buChar char="▪"/>
              <a:defRPr sz="1200"/>
            </a:lvl4pPr>
            <a:lvl5pPr marL="2286000" lvl="4" indent="-304800" algn="l">
              <a:lnSpc>
                <a:spcPct val="90000"/>
              </a:lnSpc>
              <a:spcBef>
                <a:spcPts val="360"/>
              </a:spcBef>
              <a:spcAft>
                <a:spcPts val="0"/>
              </a:spcAft>
              <a:buSzPts val="1200"/>
              <a:buChar char="▪"/>
              <a:defRPr sz="1200"/>
            </a:lvl5pPr>
            <a:lvl6pPr marL="2743200" lvl="5" indent="-304800" algn="l">
              <a:lnSpc>
                <a:spcPct val="90000"/>
              </a:lnSpc>
              <a:spcBef>
                <a:spcPts val="360"/>
              </a:spcBef>
              <a:spcAft>
                <a:spcPts val="0"/>
              </a:spcAft>
              <a:buSzPts val="1200"/>
              <a:buChar char="▪"/>
              <a:defRPr sz="1200"/>
            </a:lvl6pPr>
            <a:lvl7pPr marL="3200400" lvl="6" indent="-304800" algn="l">
              <a:lnSpc>
                <a:spcPct val="90000"/>
              </a:lnSpc>
              <a:spcBef>
                <a:spcPts val="360"/>
              </a:spcBef>
              <a:spcAft>
                <a:spcPts val="0"/>
              </a:spcAft>
              <a:buSzPts val="1200"/>
              <a:buChar char="▪"/>
              <a:defRPr sz="1200"/>
            </a:lvl7pPr>
            <a:lvl8pPr marL="3657600" lvl="7" indent="-304800" algn="l">
              <a:lnSpc>
                <a:spcPct val="90000"/>
              </a:lnSpc>
              <a:spcBef>
                <a:spcPts val="360"/>
              </a:spcBef>
              <a:spcAft>
                <a:spcPts val="0"/>
              </a:spcAft>
              <a:buSzPts val="1200"/>
              <a:buChar char="▪"/>
              <a:defRPr sz="1200"/>
            </a:lvl8pPr>
            <a:lvl9pPr marL="4114800" lvl="8" indent="-304800" algn="l">
              <a:lnSpc>
                <a:spcPct val="90000"/>
              </a:lnSpc>
              <a:spcBef>
                <a:spcPts val="360"/>
              </a:spcBef>
              <a:spcAft>
                <a:spcPts val="0"/>
              </a:spcAft>
              <a:buSzPts val="1200"/>
              <a:buChar char="▪"/>
              <a:defRPr sz="1200"/>
            </a:lvl9pPr>
          </a:lstStyle>
          <a:p>
            <a:endParaRPr/>
          </a:p>
        </p:txBody>
      </p:sp>
      <p:sp>
        <p:nvSpPr>
          <p:cNvPr id="27" name="Google Shape;27;p8"/>
          <p:cNvSpPr txBox="1">
            <a:spLocks noGrp="1"/>
          </p:cNvSpPr>
          <p:nvPr>
            <p:ph type="body" idx="2"/>
          </p:nvPr>
        </p:nvSpPr>
        <p:spPr>
          <a:xfrm>
            <a:off x="4642249" y="1116806"/>
            <a:ext cx="3868200" cy="4809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40"/>
              </a:spcBef>
              <a:spcAft>
                <a:spcPts val="0"/>
              </a:spcAft>
              <a:buSzPts val="1800"/>
              <a:buNone/>
              <a:defRPr sz="1800" b="1"/>
            </a:lvl1pPr>
            <a:lvl2pPr marL="914400" lvl="1" indent="-228600" algn="l">
              <a:lnSpc>
                <a:spcPct val="90000"/>
              </a:lnSpc>
              <a:spcBef>
                <a:spcPts val="450"/>
              </a:spcBef>
              <a:spcAft>
                <a:spcPts val="0"/>
              </a:spcAft>
              <a:buSzPts val="1500"/>
              <a:buNone/>
              <a:defRPr sz="1500" b="1"/>
            </a:lvl2pPr>
            <a:lvl3pPr marL="1371600" lvl="2" indent="-228600" algn="l">
              <a:lnSpc>
                <a:spcPct val="90000"/>
              </a:lnSpc>
              <a:spcBef>
                <a:spcPts val="405"/>
              </a:spcBef>
              <a:spcAft>
                <a:spcPts val="0"/>
              </a:spcAft>
              <a:buSzPts val="1350"/>
              <a:buNone/>
              <a:defRPr sz="1350" b="1"/>
            </a:lvl3pPr>
            <a:lvl4pPr marL="1828800" lvl="3" indent="-228600" algn="l">
              <a:lnSpc>
                <a:spcPct val="90000"/>
              </a:lnSpc>
              <a:spcBef>
                <a:spcPts val="360"/>
              </a:spcBef>
              <a:spcAft>
                <a:spcPts val="0"/>
              </a:spcAft>
              <a:buSzPts val="1200"/>
              <a:buNone/>
              <a:defRPr sz="1200" b="1"/>
            </a:lvl4pPr>
            <a:lvl5pPr marL="2286000" lvl="4" indent="-228600" algn="l">
              <a:lnSpc>
                <a:spcPct val="90000"/>
              </a:lnSpc>
              <a:spcBef>
                <a:spcPts val="360"/>
              </a:spcBef>
              <a:spcAft>
                <a:spcPts val="0"/>
              </a:spcAft>
              <a:buSzPts val="1200"/>
              <a:buNone/>
              <a:defRPr sz="1200" b="1"/>
            </a:lvl5pPr>
            <a:lvl6pPr marL="2743200" lvl="5" indent="-228600" algn="l">
              <a:lnSpc>
                <a:spcPct val="90000"/>
              </a:lnSpc>
              <a:spcBef>
                <a:spcPts val="360"/>
              </a:spcBef>
              <a:spcAft>
                <a:spcPts val="0"/>
              </a:spcAft>
              <a:buSzPts val="1200"/>
              <a:buNone/>
              <a:defRPr sz="1200" b="1"/>
            </a:lvl6pPr>
            <a:lvl7pPr marL="3200400" lvl="6" indent="-228600" algn="l">
              <a:lnSpc>
                <a:spcPct val="90000"/>
              </a:lnSpc>
              <a:spcBef>
                <a:spcPts val="360"/>
              </a:spcBef>
              <a:spcAft>
                <a:spcPts val="0"/>
              </a:spcAft>
              <a:buSzPts val="1200"/>
              <a:buNone/>
              <a:defRPr sz="1200" b="1"/>
            </a:lvl7pPr>
            <a:lvl8pPr marL="3657600" lvl="7" indent="-228600" algn="l">
              <a:lnSpc>
                <a:spcPct val="90000"/>
              </a:lnSpc>
              <a:spcBef>
                <a:spcPts val="360"/>
              </a:spcBef>
              <a:spcAft>
                <a:spcPts val="0"/>
              </a:spcAft>
              <a:buSzPts val="1200"/>
              <a:buNone/>
              <a:defRPr sz="1200" b="1"/>
            </a:lvl8pPr>
            <a:lvl9pPr marL="4114800" lvl="8" indent="-228600" algn="l">
              <a:lnSpc>
                <a:spcPct val="90000"/>
              </a:lnSpc>
              <a:spcBef>
                <a:spcPts val="360"/>
              </a:spcBef>
              <a:spcAft>
                <a:spcPts val="0"/>
              </a:spcAft>
              <a:buSzPts val="1200"/>
              <a:buNone/>
              <a:defRPr sz="1200" b="1"/>
            </a:lvl9pPr>
          </a:lstStyle>
          <a:p>
            <a:endParaRPr/>
          </a:p>
        </p:txBody>
      </p:sp>
      <p:sp>
        <p:nvSpPr>
          <p:cNvPr id="28" name="Google Shape;28;p8"/>
          <p:cNvSpPr txBox="1">
            <a:spLocks noGrp="1"/>
          </p:cNvSpPr>
          <p:nvPr>
            <p:ph type="body" idx="3"/>
          </p:nvPr>
        </p:nvSpPr>
        <p:spPr>
          <a:xfrm>
            <a:off x="623887" y="1645446"/>
            <a:ext cx="3867000" cy="298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sz="1800"/>
            </a:lvl1pPr>
            <a:lvl2pPr marL="914400" lvl="1" indent="-323850" algn="l">
              <a:lnSpc>
                <a:spcPct val="90000"/>
              </a:lnSpc>
              <a:spcBef>
                <a:spcPts val="450"/>
              </a:spcBef>
              <a:spcAft>
                <a:spcPts val="0"/>
              </a:spcAft>
              <a:buSzPts val="1500"/>
              <a:buChar char="▪"/>
              <a:defRPr sz="1500"/>
            </a:lvl2pPr>
            <a:lvl3pPr marL="1371600" lvl="2" indent="-314325" algn="l">
              <a:lnSpc>
                <a:spcPct val="90000"/>
              </a:lnSpc>
              <a:spcBef>
                <a:spcPts val="405"/>
              </a:spcBef>
              <a:spcAft>
                <a:spcPts val="0"/>
              </a:spcAft>
              <a:buSzPts val="1350"/>
              <a:buChar char="▪"/>
              <a:defRPr sz="1350"/>
            </a:lvl3pPr>
            <a:lvl4pPr marL="1828800" lvl="3" indent="-304800" algn="l">
              <a:lnSpc>
                <a:spcPct val="90000"/>
              </a:lnSpc>
              <a:spcBef>
                <a:spcPts val="360"/>
              </a:spcBef>
              <a:spcAft>
                <a:spcPts val="0"/>
              </a:spcAft>
              <a:buSzPts val="1200"/>
              <a:buChar char="▪"/>
              <a:defRPr sz="1200"/>
            </a:lvl4pPr>
            <a:lvl5pPr marL="2286000" lvl="4" indent="-304800" algn="l">
              <a:lnSpc>
                <a:spcPct val="90000"/>
              </a:lnSpc>
              <a:spcBef>
                <a:spcPts val="360"/>
              </a:spcBef>
              <a:spcAft>
                <a:spcPts val="0"/>
              </a:spcAft>
              <a:buSzPts val="1200"/>
              <a:buChar char="▪"/>
              <a:defRPr sz="1200"/>
            </a:lvl5pPr>
            <a:lvl6pPr marL="2743200" lvl="5" indent="-304800" algn="l">
              <a:lnSpc>
                <a:spcPct val="90000"/>
              </a:lnSpc>
              <a:spcBef>
                <a:spcPts val="360"/>
              </a:spcBef>
              <a:spcAft>
                <a:spcPts val="0"/>
              </a:spcAft>
              <a:buSzPts val="1200"/>
              <a:buChar char="▪"/>
              <a:defRPr sz="1200"/>
            </a:lvl6pPr>
            <a:lvl7pPr marL="3200400" lvl="6" indent="-304800" algn="l">
              <a:lnSpc>
                <a:spcPct val="90000"/>
              </a:lnSpc>
              <a:spcBef>
                <a:spcPts val="360"/>
              </a:spcBef>
              <a:spcAft>
                <a:spcPts val="0"/>
              </a:spcAft>
              <a:buSzPts val="1200"/>
              <a:buChar char="▪"/>
              <a:defRPr sz="1200"/>
            </a:lvl7pPr>
            <a:lvl8pPr marL="3657600" lvl="7" indent="-304800" algn="l">
              <a:lnSpc>
                <a:spcPct val="90000"/>
              </a:lnSpc>
              <a:spcBef>
                <a:spcPts val="360"/>
              </a:spcBef>
              <a:spcAft>
                <a:spcPts val="0"/>
              </a:spcAft>
              <a:buSzPts val="1200"/>
              <a:buChar char="▪"/>
              <a:defRPr sz="1200"/>
            </a:lvl8pPr>
            <a:lvl9pPr marL="4114800" lvl="8" indent="-304800" algn="l">
              <a:lnSpc>
                <a:spcPct val="90000"/>
              </a:lnSpc>
              <a:spcBef>
                <a:spcPts val="360"/>
              </a:spcBef>
              <a:spcAft>
                <a:spcPts val="0"/>
              </a:spcAft>
              <a:buSzPts val="1200"/>
              <a:buChar char="▪"/>
              <a:defRPr sz="1200"/>
            </a:lvl9pPr>
          </a:lstStyle>
          <a:p>
            <a:endParaRPr/>
          </a:p>
        </p:txBody>
      </p:sp>
      <p:sp>
        <p:nvSpPr>
          <p:cNvPr id="29" name="Google Shape;29;p8"/>
          <p:cNvSpPr txBox="1">
            <a:spLocks noGrp="1"/>
          </p:cNvSpPr>
          <p:nvPr>
            <p:ph type="body" idx="4"/>
          </p:nvPr>
        </p:nvSpPr>
        <p:spPr>
          <a:xfrm>
            <a:off x="623887" y="1116806"/>
            <a:ext cx="3867000" cy="4809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40"/>
              </a:spcBef>
              <a:spcAft>
                <a:spcPts val="0"/>
              </a:spcAft>
              <a:buSzPts val="1800"/>
              <a:buNone/>
              <a:defRPr sz="1800" b="1"/>
            </a:lvl1pPr>
            <a:lvl2pPr marL="914400" lvl="1" indent="-228600" algn="l">
              <a:lnSpc>
                <a:spcPct val="90000"/>
              </a:lnSpc>
              <a:spcBef>
                <a:spcPts val="450"/>
              </a:spcBef>
              <a:spcAft>
                <a:spcPts val="0"/>
              </a:spcAft>
              <a:buSzPts val="1500"/>
              <a:buNone/>
              <a:defRPr sz="1500" b="1"/>
            </a:lvl2pPr>
            <a:lvl3pPr marL="1371600" lvl="2" indent="-228600" algn="l">
              <a:lnSpc>
                <a:spcPct val="90000"/>
              </a:lnSpc>
              <a:spcBef>
                <a:spcPts val="405"/>
              </a:spcBef>
              <a:spcAft>
                <a:spcPts val="0"/>
              </a:spcAft>
              <a:buSzPts val="1350"/>
              <a:buNone/>
              <a:defRPr sz="1350" b="1"/>
            </a:lvl3pPr>
            <a:lvl4pPr marL="1828800" lvl="3" indent="-228600" algn="l">
              <a:lnSpc>
                <a:spcPct val="90000"/>
              </a:lnSpc>
              <a:spcBef>
                <a:spcPts val="360"/>
              </a:spcBef>
              <a:spcAft>
                <a:spcPts val="0"/>
              </a:spcAft>
              <a:buSzPts val="1200"/>
              <a:buNone/>
              <a:defRPr sz="1200" b="1"/>
            </a:lvl4pPr>
            <a:lvl5pPr marL="2286000" lvl="4" indent="-228600" algn="l">
              <a:lnSpc>
                <a:spcPct val="90000"/>
              </a:lnSpc>
              <a:spcBef>
                <a:spcPts val="360"/>
              </a:spcBef>
              <a:spcAft>
                <a:spcPts val="0"/>
              </a:spcAft>
              <a:buSzPts val="1200"/>
              <a:buNone/>
              <a:defRPr sz="1200" b="1"/>
            </a:lvl5pPr>
            <a:lvl6pPr marL="2743200" lvl="5" indent="-228600" algn="l">
              <a:lnSpc>
                <a:spcPct val="90000"/>
              </a:lnSpc>
              <a:spcBef>
                <a:spcPts val="360"/>
              </a:spcBef>
              <a:spcAft>
                <a:spcPts val="0"/>
              </a:spcAft>
              <a:buSzPts val="1200"/>
              <a:buNone/>
              <a:defRPr sz="1200" b="1"/>
            </a:lvl6pPr>
            <a:lvl7pPr marL="3200400" lvl="6" indent="-228600" algn="l">
              <a:lnSpc>
                <a:spcPct val="90000"/>
              </a:lnSpc>
              <a:spcBef>
                <a:spcPts val="360"/>
              </a:spcBef>
              <a:spcAft>
                <a:spcPts val="0"/>
              </a:spcAft>
              <a:buSzPts val="1200"/>
              <a:buNone/>
              <a:defRPr sz="1200" b="1"/>
            </a:lvl7pPr>
            <a:lvl8pPr marL="3657600" lvl="7" indent="-228600" algn="l">
              <a:lnSpc>
                <a:spcPct val="90000"/>
              </a:lnSpc>
              <a:spcBef>
                <a:spcPts val="360"/>
              </a:spcBef>
              <a:spcAft>
                <a:spcPts val="0"/>
              </a:spcAft>
              <a:buSzPts val="1200"/>
              <a:buNone/>
              <a:defRPr sz="1200" b="1"/>
            </a:lvl8pPr>
            <a:lvl9pPr marL="4114800" lvl="8" indent="-228600" algn="l">
              <a:lnSpc>
                <a:spcPct val="90000"/>
              </a:lnSpc>
              <a:spcBef>
                <a:spcPts val="360"/>
              </a:spcBef>
              <a:spcAft>
                <a:spcPts val="0"/>
              </a:spcAft>
              <a:buSzPts val="1200"/>
              <a:buNone/>
              <a:defRPr sz="1200" b="1"/>
            </a:lvl9pPr>
          </a:lstStyle>
          <a:p>
            <a:endParaRPr/>
          </a:p>
        </p:txBody>
      </p:sp>
      <p:sp>
        <p:nvSpPr>
          <p:cNvPr id="30" name="Google Shape;30;p8"/>
          <p:cNvSpPr txBox="1">
            <a:spLocks noGrp="1"/>
          </p:cNvSpPr>
          <p:nvPr>
            <p:ph type="title"/>
          </p:nvPr>
        </p:nvSpPr>
        <p:spPr>
          <a:xfrm>
            <a:off x="623887" y="205978"/>
            <a:ext cx="78867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8"/>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628650" y="273846"/>
            <a:ext cx="7886700" cy="99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206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7"/>
        <p:cNvGrpSpPr/>
        <p:nvPr/>
      </p:nvGrpSpPr>
      <p:grpSpPr>
        <a:xfrm>
          <a:off x="0" y="0"/>
          <a:ext cx="0" cy="0"/>
          <a:chOff x="0" y="0"/>
          <a:chExt cx="0" cy="0"/>
        </a:xfrm>
      </p:grpSpPr>
      <p:grpSp>
        <p:nvGrpSpPr>
          <p:cNvPr id="38" name="Google Shape;38;p4" title="Decorative Shape"/>
          <p:cNvGrpSpPr/>
          <p:nvPr/>
        </p:nvGrpSpPr>
        <p:grpSpPr>
          <a:xfrm>
            <a:off x="0" y="72684"/>
            <a:ext cx="9141714" cy="2969514"/>
            <a:chOff x="3048" y="-2144481"/>
            <a:chExt cx="12188952" cy="6858000"/>
          </a:xfrm>
        </p:grpSpPr>
        <p:sp>
          <p:nvSpPr>
            <p:cNvPr id="39" name="Google Shape;39;p4"/>
            <p:cNvSpPr/>
            <p:nvPr/>
          </p:nvSpPr>
          <p:spPr>
            <a:xfrm>
              <a:off x="3048" y="-214448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nvGrpSpPr>
            <p:cNvPr id="40" name="Google Shape;40;p4"/>
            <p:cNvGrpSpPr/>
            <p:nvPr/>
          </p:nvGrpSpPr>
          <p:grpSpPr>
            <a:xfrm>
              <a:off x="1574798" y="3537161"/>
              <a:ext cx="9144001" cy="196717"/>
              <a:chOff x="1523999" y="4379129"/>
              <a:chExt cx="9144001" cy="196717"/>
            </a:xfrm>
          </p:grpSpPr>
          <p:sp>
            <p:nvSpPr>
              <p:cNvPr id="41" name="Google Shape;41;p4" descr="Gold bar"/>
              <p:cNvSpPr/>
              <p:nvPr/>
            </p:nvSpPr>
            <p:spPr>
              <a:xfrm rot="-5400000" flipH="1">
                <a:off x="2949872" y="2953256"/>
                <a:ext cx="196717" cy="3048463"/>
              </a:xfrm>
              <a:prstGeom prst="rect">
                <a:avLst/>
              </a:prstGeom>
              <a:solidFill>
                <a:srgbClr val="0067A5"/>
              </a:solidFill>
              <a:ln>
                <a:noFill/>
              </a:ln>
              <a:effectLst>
                <a:reflection stA="34000" endPos="385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42" name="Google Shape;42;p4" descr="Orange bar"/>
              <p:cNvSpPr/>
              <p:nvPr/>
            </p:nvSpPr>
            <p:spPr>
              <a:xfrm rot="-5400000" flipH="1">
                <a:off x="5998335" y="2953256"/>
                <a:ext cx="196717" cy="3048463"/>
              </a:xfrm>
              <a:prstGeom prst="rect">
                <a:avLst/>
              </a:prstGeom>
              <a:solidFill>
                <a:srgbClr val="43AEFF"/>
              </a:solidFill>
              <a:ln>
                <a:noFill/>
              </a:ln>
              <a:effectLst>
                <a:reflection stA="34000" endPos="385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43" name="Google Shape;43;p4" descr="Slate bar"/>
              <p:cNvSpPr/>
              <p:nvPr/>
            </p:nvSpPr>
            <p:spPr>
              <a:xfrm rot="-5400000" flipH="1">
                <a:off x="9045410" y="2953256"/>
                <a:ext cx="196717" cy="3048463"/>
              </a:xfrm>
              <a:prstGeom prst="rect">
                <a:avLst/>
              </a:prstGeom>
              <a:solidFill>
                <a:srgbClr val="8149AB"/>
              </a:solidFill>
              <a:ln>
                <a:noFill/>
              </a:ln>
              <a:effectLst>
                <a:reflection stA="34000" endPos="385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grpSp>
      <p:sp>
        <p:nvSpPr>
          <p:cNvPr id="44" name="Google Shape;44;p4"/>
          <p:cNvSpPr txBox="1">
            <a:spLocks noGrp="1"/>
          </p:cNvSpPr>
          <p:nvPr>
            <p:ph type="subTitle" idx="1"/>
          </p:nvPr>
        </p:nvSpPr>
        <p:spPr>
          <a:xfrm>
            <a:off x="1143000" y="3042086"/>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40"/>
              </a:spcBef>
              <a:spcAft>
                <a:spcPts val="0"/>
              </a:spcAft>
              <a:buSzPts val="1800"/>
              <a:buNone/>
              <a:defRPr sz="1800">
                <a:solidFill>
                  <a:srgbClr val="002060"/>
                </a:solidFill>
              </a:defRPr>
            </a:lvl1pPr>
            <a:lvl2pPr lvl="1" algn="ctr">
              <a:lnSpc>
                <a:spcPct val="90000"/>
              </a:lnSpc>
              <a:spcBef>
                <a:spcPts val="450"/>
              </a:spcBef>
              <a:spcAft>
                <a:spcPts val="0"/>
              </a:spcAft>
              <a:buSzPts val="1500"/>
              <a:buNone/>
              <a:defRPr sz="1500"/>
            </a:lvl2pPr>
            <a:lvl3pPr lvl="2" algn="ctr">
              <a:lnSpc>
                <a:spcPct val="90000"/>
              </a:lnSpc>
              <a:spcBef>
                <a:spcPts val="405"/>
              </a:spcBef>
              <a:spcAft>
                <a:spcPts val="0"/>
              </a:spcAft>
              <a:buSzPts val="1350"/>
              <a:buNone/>
              <a:defRPr sz="1350"/>
            </a:lvl3pPr>
            <a:lvl4pPr lvl="3" algn="ctr">
              <a:lnSpc>
                <a:spcPct val="90000"/>
              </a:lnSpc>
              <a:spcBef>
                <a:spcPts val="360"/>
              </a:spcBef>
              <a:spcAft>
                <a:spcPts val="0"/>
              </a:spcAft>
              <a:buSzPts val="1200"/>
              <a:buNone/>
              <a:defRPr sz="1200"/>
            </a:lvl4pPr>
            <a:lvl5pPr lvl="4" algn="ctr">
              <a:lnSpc>
                <a:spcPct val="90000"/>
              </a:lnSpc>
              <a:spcBef>
                <a:spcPts val="360"/>
              </a:spcBef>
              <a:spcAft>
                <a:spcPts val="0"/>
              </a:spcAft>
              <a:buSzPts val="1200"/>
              <a:buNone/>
              <a:defRPr sz="1200"/>
            </a:lvl5pPr>
            <a:lvl6pPr lvl="5" algn="ctr">
              <a:lnSpc>
                <a:spcPct val="90000"/>
              </a:lnSpc>
              <a:spcBef>
                <a:spcPts val="360"/>
              </a:spcBef>
              <a:spcAft>
                <a:spcPts val="0"/>
              </a:spcAft>
              <a:buSzPts val="1200"/>
              <a:buNone/>
              <a:defRPr sz="1200"/>
            </a:lvl6pPr>
            <a:lvl7pPr lvl="6" algn="ctr">
              <a:lnSpc>
                <a:spcPct val="90000"/>
              </a:lnSpc>
              <a:spcBef>
                <a:spcPts val="360"/>
              </a:spcBef>
              <a:spcAft>
                <a:spcPts val="0"/>
              </a:spcAft>
              <a:buSzPts val="1200"/>
              <a:buNone/>
              <a:defRPr sz="1200"/>
            </a:lvl7pPr>
            <a:lvl8pPr lvl="7" algn="ctr">
              <a:lnSpc>
                <a:spcPct val="90000"/>
              </a:lnSpc>
              <a:spcBef>
                <a:spcPts val="360"/>
              </a:spcBef>
              <a:spcAft>
                <a:spcPts val="0"/>
              </a:spcAft>
              <a:buSzPts val="1200"/>
              <a:buNone/>
              <a:defRPr sz="1200"/>
            </a:lvl8pPr>
            <a:lvl9pPr lvl="8" algn="ctr">
              <a:lnSpc>
                <a:spcPct val="90000"/>
              </a:lnSpc>
              <a:spcBef>
                <a:spcPts val="360"/>
              </a:spcBef>
              <a:spcAft>
                <a:spcPts val="0"/>
              </a:spcAft>
              <a:buSzPts val="1200"/>
              <a:buNone/>
              <a:defRPr sz="1200"/>
            </a:lvl9pPr>
          </a:lstStyle>
          <a:p>
            <a:endParaRPr dirty="0"/>
          </a:p>
        </p:txBody>
      </p:sp>
      <p:sp>
        <p:nvSpPr>
          <p:cNvPr id="45" name="Google Shape;45;p4"/>
          <p:cNvSpPr txBox="1">
            <a:spLocks noGrp="1"/>
          </p:cNvSpPr>
          <p:nvPr>
            <p:ph type="ctrTitle"/>
          </p:nvPr>
        </p:nvSpPr>
        <p:spPr>
          <a:xfrm>
            <a:off x="1071979" y="388763"/>
            <a:ext cx="6858000" cy="17907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002060"/>
              </a:buClr>
              <a:buSzPts val="4500"/>
              <a:buFont typeface="Calibri"/>
              <a:buNone/>
              <a:defRPr sz="45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4" descr="C:\Users\matthewa\Desktop\All files\Autism grant\General info\Maps_logos_graphics\MDE-OSE color.png" title="MDE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88757" y="4005629"/>
            <a:ext cx="1246864" cy="758581"/>
          </a:xfrm>
          <a:prstGeom prst="rect">
            <a:avLst/>
          </a:prstGeom>
          <a:noFill/>
          <a:ln>
            <a:noFill/>
          </a:ln>
        </p:spPr>
      </p:pic>
      <p:pic>
        <p:nvPicPr>
          <p:cNvPr id="3" name="Picture 2">
            <a:extLst>
              <a:ext uri="{FF2B5EF4-FFF2-40B4-BE49-F238E27FC236}">
                <a16:creationId xmlns:a16="http://schemas.microsoft.com/office/drawing/2014/main" id="{E3FA67BC-A2DF-4C3F-AAE9-25F12C5E8D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604" y="3940962"/>
            <a:ext cx="1428631" cy="952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6"/>
          <p:cNvSpPr txBox="1">
            <a:spLocks noGrp="1"/>
          </p:cNvSpPr>
          <p:nvPr>
            <p:ph type="body" idx="1"/>
          </p:nvPr>
        </p:nvSpPr>
        <p:spPr>
          <a:xfrm>
            <a:off x="623887" y="3442100"/>
            <a:ext cx="7886700" cy="112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40"/>
              </a:spcBef>
              <a:spcAft>
                <a:spcPts val="0"/>
              </a:spcAft>
              <a:buSzPts val="1800"/>
              <a:buNone/>
              <a:defRPr sz="1800"/>
            </a:lvl1pPr>
            <a:lvl2pPr marL="914400" lvl="1" indent="-228600" algn="l">
              <a:lnSpc>
                <a:spcPct val="90000"/>
              </a:lnSpc>
              <a:spcBef>
                <a:spcPts val="450"/>
              </a:spcBef>
              <a:spcAft>
                <a:spcPts val="0"/>
              </a:spcAft>
              <a:buSzPts val="1500"/>
              <a:buNone/>
              <a:defRPr sz="1500"/>
            </a:lvl2pPr>
            <a:lvl3pPr marL="1371600" lvl="2" indent="-228600" algn="l">
              <a:lnSpc>
                <a:spcPct val="90000"/>
              </a:lnSpc>
              <a:spcBef>
                <a:spcPts val="405"/>
              </a:spcBef>
              <a:spcAft>
                <a:spcPts val="0"/>
              </a:spcAft>
              <a:buSzPts val="1350"/>
              <a:buNone/>
              <a:defRPr sz="1350"/>
            </a:lvl3pPr>
            <a:lvl4pPr marL="1828800" lvl="3" indent="-228600" algn="l">
              <a:lnSpc>
                <a:spcPct val="90000"/>
              </a:lnSpc>
              <a:spcBef>
                <a:spcPts val="360"/>
              </a:spcBef>
              <a:spcAft>
                <a:spcPts val="0"/>
              </a:spcAft>
              <a:buSzPts val="1200"/>
              <a:buNone/>
              <a:defRPr sz="1200"/>
            </a:lvl4pPr>
            <a:lvl5pPr marL="2286000" lvl="4" indent="-228600" algn="l">
              <a:lnSpc>
                <a:spcPct val="90000"/>
              </a:lnSpc>
              <a:spcBef>
                <a:spcPts val="360"/>
              </a:spcBef>
              <a:spcAft>
                <a:spcPts val="0"/>
              </a:spcAft>
              <a:buSzPts val="1200"/>
              <a:buNone/>
              <a:defRPr sz="1200"/>
            </a:lvl5pPr>
            <a:lvl6pPr marL="2743200" lvl="5" indent="-228600" algn="l">
              <a:lnSpc>
                <a:spcPct val="90000"/>
              </a:lnSpc>
              <a:spcBef>
                <a:spcPts val="360"/>
              </a:spcBef>
              <a:spcAft>
                <a:spcPts val="0"/>
              </a:spcAft>
              <a:buSzPts val="1200"/>
              <a:buNone/>
              <a:defRPr sz="1200"/>
            </a:lvl6pPr>
            <a:lvl7pPr marL="3200400" lvl="6" indent="-228600" algn="l">
              <a:lnSpc>
                <a:spcPct val="90000"/>
              </a:lnSpc>
              <a:spcBef>
                <a:spcPts val="360"/>
              </a:spcBef>
              <a:spcAft>
                <a:spcPts val="0"/>
              </a:spcAft>
              <a:buSzPts val="1200"/>
              <a:buNone/>
              <a:defRPr sz="1200"/>
            </a:lvl7pPr>
            <a:lvl8pPr marL="3657600" lvl="7" indent="-228600" algn="l">
              <a:lnSpc>
                <a:spcPct val="90000"/>
              </a:lnSpc>
              <a:spcBef>
                <a:spcPts val="360"/>
              </a:spcBef>
              <a:spcAft>
                <a:spcPts val="0"/>
              </a:spcAft>
              <a:buSzPts val="1200"/>
              <a:buNone/>
              <a:defRPr sz="1200"/>
            </a:lvl8pPr>
            <a:lvl9pPr marL="4114800" lvl="8" indent="-228600" algn="l">
              <a:lnSpc>
                <a:spcPct val="90000"/>
              </a:lnSpc>
              <a:spcBef>
                <a:spcPts val="360"/>
              </a:spcBef>
              <a:spcAft>
                <a:spcPts val="0"/>
              </a:spcAft>
              <a:buSzPts val="1200"/>
              <a:buNone/>
              <a:defRPr sz="1200"/>
            </a:lvl9pPr>
          </a:lstStyle>
          <a:p>
            <a:endParaRPr/>
          </a:p>
        </p:txBody>
      </p:sp>
      <p:sp>
        <p:nvSpPr>
          <p:cNvPr id="50" name="Google Shape;50;p6"/>
          <p:cNvSpPr txBox="1">
            <a:spLocks noGrp="1"/>
          </p:cNvSpPr>
          <p:nvPr>
            <p:ph type="title"/>
          </p:nvPr>
        </p:nvSpPr>
        <p:spPr>
          <a:xfrm>
            <a:off x="623887" y="1282304"/>
            <a:ext cx="7886700" cy="21468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002060"/>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1"/>
          <p:cNvSpPr txBox="1">
            <a:spLocks noGrp="1"/>
          </p:cNvSpPr>
          <p:nvPr>
            <p:ph type="body" idx="1"/>
          </p:nvPr>
        </p:nvSpPr>
        <p:spPr>
          <a:xfrm>
            <a:off x="3887391" y="740571"/>
            <a:ext cx="4629300" cy="3655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20"/>
              </a:spcBef>
              <a:spcAft>
                <a:spcPts val="0"/>
              </a:spcAft>
              <a:buSzPts val="2400"/>
              <a:buChar char="▪"/>
              <a:defRPr sz="2400"/>
            </a:lvl1pPr>
            <a:lvl2pPr marL="914400" lvl="1" indent="-361950" algn="l">
              <a:lnSpc>
                <a:spcPct val="90000"/>
              </a:lnSpc>
              <a:spcBef>
                <a:spcPts val="630"/>
              </a:spcBef>
              <a:spcAft>
                <a:spcPts val="0"/>
              </a:spcAft>
              <a:buSzPts val="2100"/>
              <a:buChar char="▪"/>
              <a:defRPr sz="2100"/>
            </a:lvl2pPr>
            <a:lvl3pPr marL="1371600" lvl="2" indent="-342900" algn="l">
              <a:lnSpc>
                <a:spcPct val="90000"/>
              </a:lnSpc>
              <a:spcBef>
                <a:spcPts val="540"/>
              </a:spcBef>
              <a:spcAft>
                <a:spcPts val="0"/>
              </a:spcAft>
              <a:buSzPts val="1800"/>
              <a:buChar char="▪"/>
              <a:defRPr sz="1800"/>
            </a:lvl3pPr>
            <a:lvl4pPr marL="1828800" lvl="3" indent="-323850" algn="l">
              <a:lnSpc>
                <a:spcPct val="90000"/>
              </a:lnSpc>
              <a:spcBef>
                <a:spcPts val="450"/>
              </a:spcBef>
              <a:spcAft>
                <a:spcPts val="0"/>
              </a:spcAft>
              <a:buSzPts val="1500"/>
              <a:buChar char="▪"/>
              <a:defRPr sz="1500"/>
            </a:lvl4pPr>
            <a:lvl5pPr marL="2286000" lvl="4" indent="-323850" algn="l">
              <a:lnSpc>
                <a:spcPct val="90000"/>
              </a:lnSpc>
              <a:spcBef>
                <a:spcPts val="450"/>
              </a:spcBef>
              <a:spcAft>
                <a:spcPts val="0"/>
              </a:spcAft>
              <a:buSzPts val="1500"/>
              <a:buChar char="▪"/>
              <a:defRPr sz="1500"/>
            </a:lvl5pPr>
            <a:lvl6pPr marL="2743200" lvl="5" indent="-323850" algn="l">
              <a:lnSpc>
                <a:spcPct val="90000"/>
              </a:lnSpc>
              <a:spcBef>
                <a:spcPts val="450"/>
              </a:spcBef>
              <a:spcAft>
                <a:spcPts val="0"/>
              </a:spcAft>
              <a:buSzPts val="1500"/>
              <a:buChar char="▪"/>
              <a:defRPr sz="1500"/>
            </a:lvl6pPr>
            <a:lvl7pPr marL="3200400" lvl="6" indent="-323850" algn="l">
              <a:lnSpc>
                <a:spcPct val="90000"/>
              </a:lnSpc>
              <a:spcBef>
                <a:spcPts val="450"/>
              </a:spcBef>
              <a:spcAft>
                <a:spcPts val="0"/>
              </a:spcAft>
              <a:buSzPts val="1500"/>
              <a:buChar char="▪"/>
              <a:defRPr sz="1500"/>
            </a:lvl7pPr>
            <a:lvl8pPr marL="3657600" lvl="7" indent="-323850" algn="l">
              <a:lnSpc>
                <a:spcPct val="90000"/>
              </a:lnSpc>
              <a:spcBef>
                <a:spcPts val="450"/>
              </a:spcBef>
              <a:spcAft>
                <a:spcPts val="0"/>
              </a:spcAft>
              <a:buSzPts val="1500"/>
              <a:buChar char="▪"/>
              <a:defRPr sz="1500"/>
            </a:lvl8pPr>
            <a:lvl9pPr marL="4114800" lvl="8" indent="-323850" algn="l">
              <a:lnSpc>
                <a:spcPct val="90000"/>
              </a:lnSpc>
              <a:spcBef>
                <a:spcPts val="450"/>
              </a:spcBef>
              <a:spcAft>
                <a:spcPts val="0"/>
              </a:spcAft>
              <a:buSzPts val="1500"/>
              <a:buChar char="▪"/>
              <a:defRPr sz="1500"/>
            </a:lvl9pPr>
          </a:lstStyle>
          <a:p>
            <a:endParaRPr/>
          </a:p>
        </p:txBody>
      </p:sp>
      <p:sp>
        <p:nvSpPr>
          <p:cNvPr id="58" name="Google Shape;58;p11"/>
          <p:cNvSpPr txBox="1">
            <a:spLocks noGrp="1"/>
          </p:cNvSpPr>
          <p:nvPr>
            <p:ph type="body" idx="2"/>
          </p:nvPr>
        </p:nvSpPr>
        <p:spPr>
          <a:xfrm>
            <a:off x="629841" y="1576388"/>
            <a:ext cx="2949300" cy="281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
              </a:spcBef>
              <a:spcAft>
                <a:spcPts val="0"/>
              </a:spcAft>
              <a:buSzPts val="1200"/>
              <a:buNone/>
              <a:defRPr sz="1200"/>
            </a:lvl1pPr>
            <a:lvl2pPr marL="914400" lvl="1" indent="-228600" algn="l">
              <a:lnSpc>
                <a:spcPct val="90000"/>
              </a:lnSpc>
              <a:spcBef>
                <a:spcPts val="315"/>
              </a:spcBef>
              <a:spcAft>
                <a:spcPts val="0"/>
              </a:spcAft>
              <a:buSzPts val="1050"/>
              <a:buNone/>
              <a:defRPr sz="1050"/>
            </a:lvl2pPr>
            <a:lvl3pPr marL="1371600" lvl="2" indent="-228600" algn="l">
              <a:lnSpc>
                <a:spcPct val="90000"/>
              </a:lnSpc>
              <a:spcBef>
                <a:spcPts val="270"/>
              </a:spcBef>
              <a:spcAft>
                <a:spcPts val="0"/>
              </a:spcAft>
              <a:buSzPts val="900"/>
              <a:buNone/>
              <a:defRPr sz="900"/>
            </a:lvl3pPr>
            <a:lvl4pPr marL="1828800" lvl="3" indent="-228600" algn="l">
              <a:lnSpc>
                <a:spcPct val="90000"/>
              </a:lnSpc>
              <a:spcBef>
                <a:spcPts val="225"/>
              </a:spcBef>
              <a:spcAft>
                <a:spcPts val="0"/>
              </a:spcAft>
              <a:buSzPts val="750"/>
              <a:buNone/>
              <a:defRPr sz="750"/>
            </a:lvl4pPr>
            <a:lvl5pPr marL="2286000" lvl="4" indent="-228600" algn="l">
              <a:lnSpc>
                <a:spcPct val="90000"/>
              </a:lnSpc>
              <a:spcBef>
                <a:spcPts val="225"/>
              </a:spcBef>
              <a:spcAft>
                <a:spcPts val="0"/>
              </a:spcAft>
              <a:buSzPts val="750"/>
              <a:buNone/>
              <a:defRPr sz="750"/>
            </a:lvl5pPr>
            <a:lvl6pPr marL="2743200" lvl="5" indent="-228600" algn="l">
              <a:lnSpc>
                <a:spcPct val="90000"/>
              </a:lnSpc>
              <a:spcBef>
                <a:spcPts val="225"/>
              </a:spcBef>
              <a:spcAft>
                <a:spcPts val="0"/>
              </a:spcAft>
              <a:buSzPts val="750"/>
              <a:buNone/>
              <a:defRPr sz="750"/>
            </a:lvl6pPr>
            <a:lvl7pPr marL="3200400" lvl="6" indent="-228600" algn="l">
              <a:lnSpc>
                <a:spcPct val="90000"/>
              </a:lnSpc>
              <a:spcBef>
                <a:spcPts val="225"/>
              </a:spcBef>
              <a:spcAft>
                <a:spcPts val="0"/>
              </a:spcAft>
              <a:buSzPts val="750"/>
              <a:buNone/>
              <a:defRPr sz="750"/>
            </a:lvl7pPr>
            <a:lvl8pPr marL="3657600" lvl="7" indent="-228600" algn="l">
              <a:lnSpc>
                <a:spcPct val="90000"/>
              </a:lnSpc>
              <a:spcBef>
                <a:spcPts val="225"/>
              </a:spcBef>
              <a:spcAft>
                <a:spcPts val="0"/>
              </a:spcAft>
              <a:buSzPts val="750"/>
              <a:buNone/>
              <a:defRPr sz="750"/>
            </a:lvl8pPr>
            <a:lvl9pPr marL="4114800" lvl="8" indent="-228600" algn="l">
              <a:lnSpc>
                <a:spcPct val="90000"/>
              </a:lnSpc>
              <a:spcBef>
                <a:spcPts val="225"/>
              </a:spcBef>
              <a:spcAft>
                <a:spcPts val="0"/>
              </a:spcAft>
              <a:buSzPts val="750"/>
              <a:buNone/>
              <a:defRPr sz="750"/>
            </a:lvl9pPr>
          </a:lstStyle>
          <a:p>
            <a:endParaRPr/>
          </a:p>
        </p:txBody>
      </p:sp>
      <p:sp>
        <p:nvSpPr>
          <p:cNvPr id="59" name="Google Shape;59;p11"/>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002060"/>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2"/>
          <p:cNvSpPr>
            <a:spLocks noGrp="1"/>
          </p:cNvSpPr>
          <p:nvPr>
            <p:ph type="pic" idx="2"/>
          </p:nvPr>
        </p:nvSpPr>
        <p:spPr>
          <a:xfrm>
            <a:off x="3887391" y="740571"/>
            <a:ext cx="4629300" cy="3655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20"/>
              </a:spcBef>
              <a:spcAft>
                <a:spcPts val="0"/>
              </a:spcAft>
              <a:buClr>
                <a:schemeClr val="accent2"/>
              </a:buClr>
              <a:buSzPts val="2400"/>
              <a:buFont typeface="Noto Sans Symbols"/>
              <a:buNone/>
              <a:defRPr sz="2400" b="1" i="0" u="none" strike="noStrike" cap="none">
                <a:solidFill>
                  <a:srgbClr val="002060"/>
                </a:solidFill>
                <a:latin typeface="Calibri"/>
                <a:ea typeface="Calibri"/>
                <a:cs typeface="Calibri"/>
                <a:sym typeface="Calibri"/>
              </a:defRPr>
            </a:lvl1pPr>
            <a:lvl2pPr marR="0" lvl="1" algn="l" rtl="0">
              <a:lnSpc>
                <a:spcPct val="90000"/>
              </a:lnSpc>
              <a:spcBef>
                <a:spcPts val="630"/>
              </a:spcBef>
              <a:spcAft>
                <a:spcPts val="0"/>
              </a:spcAft>
              <a:buClr>
                <a:schemeClr val="accent2"/>
              </a:buClr>
              <a:buSzPts val="2100"/>
              <a:buFont typeface="Noto Sans Symbols"/>
              <a:buNone/>
              <a:defRPr sz="2100" b="1" i="0" u="none" strike="noStrike" cap="none">
                <a:solidFill>
                  <a:srgbClr val="002060"/>
                </a:solidFill>
                <a:latin typeface="Calibri"/>
                <a:ea typeface="Calibri"/>
                <a:cs typeface="Calibri"/>
                <a:sym typeface="Calibri"/>
              </a:defRPr>
            </a:lvl2pPr>
            <a:lvl3pPr marR="0" lvl="2" algn="l" rtl="0">
              <a:lnSpc>
                <a:spcPct val="90000"/>
              </a:lnSpc>
              <a:spcBef>
                <a:spcPts val="540"/>
              </a:spcBef>
              <a:spcAft>
                <a:spcPts val="0"/>
              </a:spcAft>
              <a:buClr>
                <a:schemeClr val="accent2"/>
              </a:buClr>
              <a:buSzPts val="1800"/>
              <a:buFont typeface="Noto Sans Symbols"/>
              <a:buNone/>
              <a:defRPr sz="1800" b="1" i="0" u="none" strike="noStrike" cap="none">
                <a:solidFill>
                  <a:srgbClr val="002060"/>
                </a:solidFill>
                <a:latin typeface="Calibri"/>
                <a:ea typeface="Calibri"/>
                <a:cs typeface="Calibri"/>
                <a:sym typeface="Calibri"/>
              </a:defRPr>
            </a:lvl3pPr>
            <a:lvl4pPr marR="0" lvl="3" algn="l" rtl="0">
              <a:lnSpc>
                <a:spcPct val="90000"/>
              </a:lnSpc>
              <a:spcBef>
                <a:spcPts val="450"/>
              </a:spcBef>
              <a:spcAft>
                <a:spcPts val="0"/>
              </a:spcAft>
              <a:buClr>
                <a:schemeClr val="accent2"/>
              </a:buClr>
              <a:buSzPts val="1500"/>
              <a:buFont typeface="Noto Sans Symbols"/>
              <a:buNone/>
              <a:defRPr sz="1500" b="1" i="0" u="none" strike="noStrike" cap="none">
                <a:solidFill>
                  <a:srgbClr val="002060"/>
                </a:solidFill>
                <a:latin typeface="Calibri"/>
                <a:ea typeface="Calibri"/>
                <a:cs typeface="Calibri"/>
                <a:sym typeface="Calibri"/>
              </a:defRPr>
            </a:lvl4pPr>
            <a:lvl5pPr marR="0" lvl="4" algn="l" rtl="0">
              <a:lnSpc>
                <a:spcPct val="90000"/>
              </a:lnSpc>
              <a:spcBef>
                <a:spcPts val="450"/>
              </a:spcBef>
              <a:spcAft>
                <a:spcPts val="0"/>
              </a:spcAft>
              <a:buClr>
                <a:schemeClr val="accent2"/>
              </a:buClr>
              <a:buSzPts val="1500"/>
              <a:buFont typeface="Noto Sans Symbols"/>
              <a:buNone/>
              <a:defRPr sz="1500" b="1" i="0" u="none" strike="noStrike" cap="none">
                <a:solidFill>
                  <a:srgbClr val="002060"/>
                </a:solidFill>
                <a:latin typeface="Calibri"/>
                <a:ea typeface="Calibri"/>
                <a:cs typeface="Calibri"/>
                <a:sym typeface="Calibri"/>
              </a:defRPr>
            </a:lvl5pPr>
            <a:lvl6pPr marR="0" lvl="5" algn="l" rtl="0">
              <a:lnSpc>
                <a:spcPct val="90000"/>
              </a:lnSpc>
              <a:spcBef>
                <a:spcPts val="450"/>
              </a:spcBef>
              <a:spcAft>
                <a:spcPts val="0"/>
              </a:spcAft>
              <a:buClr>
                <a:schemeClr val="accent2"/>
              </a:buClr>
              <a:buSzPts val="1500"/>
              <a:buFont typeface="Noto Sans Symbols"/>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50"/>
              </a:spcBef>
              <a:spcAft>
                <a:spcPts val="0"/>
              </a:spcAft>
              <a:buClr>
                <a:schemeClr val="accent2"/>
              </a:buClr>
              <a:buSzPts val="1500"/>
              <a:buFont typeface="Noto Sans Symbols"/>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50"/>
              </a:spcBef>
              <a:spcAft>
                <a:spcPts val="0"/>
              </a:spcAft>
              <a:buClr>
                <a:schemeClr val="accent2"/>
              </a:buClr>
              <a:buSzPts val="1500"/>
              <a:buFont typeface="Noto Sans Symbols"/>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50"/>
              </a:spcBef>
              <a:spcAft>
                <a:spcPts val="0"/>
              </a:spcAft>
              <a:buClr>
                <a:schemeClr val="accent2"/>
              </a:buClr>
              <a:buSzPts val="1500"/>
              <a:buFont typeface="Noto Sans Symbols"/>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629841" y="1576388"/>
            <a:ext cx="2949300" cy="281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
              </a:spcBef>
              <a:spcAft>
                <a:spcPts val="0"/>
              </a:spcAft>
              <a:buSzPts val="1200"/>
              <a:buNone/>
              <a:defRPr sz="1200"/>
            </a:lvl1pPr>
            <a:lvl2pPr marL="914400" lvl="1" indent="-228600" algn="l">
              <a:lnSpc>
                <a:spcPct val="90000"/>
              </a:lnSpc>
              <a:spcBef>
                <a:spcPts val="315"/>
              </a:spcBef>
              <a:spcAft>
                <a:spcPts val="0"/>
              </a:spcAft>
              <a:buSzPts val="1050"/>
              <a:buNone/>
              <a:defRPr sz="1050"/>
            </a:lvl2pPr>
            <a:lvl3pPr marL="1371600" lvl="2" indent="-228600" algn="l">
              <a:lnSpc>
                <a:spcPct val="90000"/>
              </a:lnSpc>
              <a:spcBef>
                <a:spcPts val="270"/>
              </a:spcBef>
              <a:spcAft>
                <a:spcPts val="0"/>
              </a:spcAft>
              <a:buSzPts val="900"/>
              <a:buNone/>
              <a:defRPr sz="900"/>
            </a:lvl3pPr>
            <a:lvl4pPr marL="1828800" lvl="3" indent="-228600" algn="l">
              <a:lnSpc>
                <a:spcPct val="90000"/>
              </a:lnSpc>
              <a:spcBef>
                <a:spcPts val="225"/>
              </a:spcBef>
              <a:spcAft>
                <a:spcPts val="0"/>
              </a:spcAft>
              <a:buSzPts val="750"/>
              <a:buNone/>
              <a:defRPr sz="750"/>
            </a:lvl4pPr>
            <a:lvl5pPr marL="2286000" lvl="4" indent="-228600" algn="l">
              <a:lnSpc>
                <a:spcPct val="90000"/>
              </a:lnSpc>
              <a:spcBef>
                <a:spcPts val="225"/>
              </a:spcBef>
              <a:spcAft>
                <a:spcPts val="0"/>
              </a:spcAft>
              <a:buSzPts val="750"/>
              <a:buNone/>
              <a:defRPr sz="750"/>
            </a:lvl5pPr>
            <a:lvl6pPr marL="2743200" lvl="5" indent="-228600" algn="l">
              <a:lnSpc>
                <a:spcPct val="90000"/>
              </a:lnSpc>
              <a:spcBef>
                <a:spcPts val="225"/>
              </a:spcBef>
              <a:spcAft>
                <a:spcPts val="0"/>
              </a:spcAft>
              <a:buSzPts val="750"/>
              <a:buNone/>
              <a:defRPr sz="750"/>
            </a:lvl6pPr>
            <a:lvl7pPr marL="3200400" lvl="6" indent="-228600" algn="l">
              <a:lnSpc>
                <a:spcPct val="90000"/>
              </a:lnSpc>
              <a:spcBef>
                <a:spcPts val="225"/>
              </a:spcBef>
              <a:spcAft>
                <a:spcPts val="0"/>
              </a:spcAft>
              <a:buSzPts val="750"/>
              <a:buNone/>
              <a:defRPr sz="750"/>
            </a:lvl7pPr>
            <a:lvl8pPr marL="3657600" lvl="7" indent="-228600" algn="l">
              <a:lnSpc>
                <a:spcPct val="90000"/>
              </a:lnSpc>
              <a:spcBef>
                <a:spcPts val="225"/>
              </a:spcBef>
              <a:spcAft>
                <a:spcPts val="0"/>
              </a:spcAft>
              <a:buSzPts val="750"/>
              <a:buNone/>
              <a:defRPr sz="750"/>
            </a:lvl8pPr>
            <a:lvl9pPr marL="4114800" lvl="8" indent="-228600" algn="l">
              <a:lnSpc>
                <a:spcPct val="90000"/>
              </a:lnSpc>
              <a:spcBef>
                <a:spcPts val="225"/>
              </a:spcBef>
              <a:spcAft>
                <a:spcPts val="0"/>
              </a:spcAft>
              <a:buSzPts val="750"/>
              <a:buNone/>
              <a:defRPr sz="750"/>
            </a:lvl9pPr>
          </a:lstStyle>
          <a:p>
            <a:endParaRPr/>
          </a:p>
        </p:txBody>
      </p:sp>
      <p:sp>
        <p:nvSpPr>
          <p:cNvPr id="65" name="Google Shape;65;p12"/>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002060"/>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dt" idx="10"/>
          </p:nvPr>
        </p:nvSpPr>
        <p:spPr>
          <a:xfrm>
            <a:off x="628650" y="4767265"/>
            <a:ext cx="2457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ftr" idx="11"/>
          </p:nvPr>
        </p:nvSpPr>
        <p:spPr>
          <a:xfrm>
            <a:off x="3486150" y="4767265"/>
            <a:ext cx="2171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840"/>
              </a:spcBef>
              <a:spcAft>
                <a:spcPts val="0"/>
              </a:spcAft>
              <a:buClr>
                <a:schemeClr val="accent2"/>
              </a:buClr>
              <a:buSzPts val="2800"/>
              <a:buFont typeface="Noto Sans Symbols"/>
              <a:buChar char="▪"/>
              <a:defRPr sz="2800" b="1" i="0" u="none" strike="noStrike" cap="none">
                <a:solidFill>
                  <a:srgbClr val="002060"/>
                </a:solidFill>
                <a:latin typeface="Calibri"/>
                <a:ea typeface="Calibri"/>
                <a:cs typeface="Calibri"/>
                <a:sym typeface="Calibri"/>
              </a:defRPr>
            </a:lvl1pPr>
            <a:lvl2pPr marL="914400" marR="0" lvl="1" indent="-381000" algn="l" rtl="0">
              <a:lnSpc>
                <a:spcPct val="90000"/>
              </a:lnSpc>
              <a:spcBef>
                <a:spcPts val="720"/>
              </a:spcBef>
              <a:spcAft>
                <a:spcPts val="0"/>
              </a:spcAft>
              <a:buClr>
                <a:schemeClr val="accent2"/>
              </a:buClr>
              <a:buSzPts val="2400"/>
              <a:buFont typeface="Noto Sans Symbols"/>
              <a:buChar char="▪"/>
              <a:defRPr sz="2400" b="1" i="0" u="none" strike="noStrike" cap="none">
                <a:solidFill>
                  <a:srgbClr val="002060"/>
                </a:solidFill>
                <a:latin typeface="Calibri"/>
                <a:ea typeface="Calibri"/>
                <a:cs typeface="Calibri"/>
                <a:sym typeface="Calibri"/>
              </a:defRPr>
            </a:lvl2pPr>
            <a:lvl3pPr marL="1371600" marR="0" lvl="2" indent="-355600" algn="l" rtl="0">
              <a:lnSpc>
                <a:spcPct val="90000"/>
              </a:lnSpc>
              <a:spcBef>
                <a:spcPts val="600"/>
              </a:spcBef>
              <a:spcAft>
                <a:spcPts val="0"/>
              </a:spcAft>
              <a:buClr>
                <a:schemeClr val="accent2"/>
              </a:buClr>
              <a:buSzPts val="2000"/>
              <a:buFont typeface="Noto Sans Symbols"/>
              <a:buChar char="▪"/>
              <a:defRPr sz="2000" b="1" i="0" u="none" strike="noStrike" cap="none">
                <a:solidFill>
                  <a:srgbClr val="002060"/>
                </a:solidFill>
                <a:latin typeface="Calibri"/>
                <a:ea typeface="Calibri"/>
                <a:cs typeface="Calibri"/>
                <a:sym typeface="Calibri"/>
              </a:defRPr>
            </a:lvl3pPr>
            <a:lvl4pPr marL="1828800" marR="0" lvl="3" indent="-342900" algn="l" rtl="0">
              <a:lnSpc>
                <a:spcPct val="90000"/>
              </a:lnSpc>
              <a:spcBef>
                <a:spcPts val="540"/>
              </a:spcBef>
              <a:spcAft>
                <a:spcPts val="0"/>
              </a:spcAft>
              <a:buClr>
                <a:schemeClr val="accent2"/>
              </a:buClr>
              <a:buSzPts val="1800"/>
              <a:buFont typeface="Noto Sans Symbols"/>
              <a:buChar char="▪"/>
              <a:defRPr sz="1800" b="1" i="0" u="none" strike="noStrike" cap="none">
                <a:solidFill>
                  <a:srgbClr val="002060"/>
                </a:solidFill>
                <a:latin typeface="Calibri"/>
                <a:ea typeface="Calibri"/>
                <a:cs typeface="Calibri"/>
                <a:sym typeface="Calibri"/>
              </a:defRPr>
            </a:lvl4pPr>
            <a:lvl5pPr marL="2286000" marR="0" lvl="4" indent="-330200" algn="l" rtl="0">
              <a:lnSpc>
                <a:spcPct val="90000"/>
              </a:lnSpc>
              <a:spcBef>
                <a:spcPts val="480"/>
              </a:spcBef>
              <a:spcAft>
                <a:spcPts val="0"/>
              </a:spcAft>
              <a:buClr>
                <a:schemeClr val="accent2"/>
              </a:buClr>
              <a:buSzPts val="1600"/>
              <a:buFont typeface="Noto Sans Symbols"/>
              <a:buChar char="▪"/>
              <a:defRPr sz="1600" b="1" i="0" u="none" strike="noStrike" cap="none">
                <a:solidFill>
                  <a:srgbClr val="002060"/>
                </a:solidFill>
                <a:latin typeface="Calibri"/>
                <a:ea typeface="Calibri"/>
                <a:cs typeface="Calibri"/>
                <a:sym typeface="Calibri"/>
              </a:defRPr>
            </a:lvl5pPr>
            <a:lvl6pPr marL="2743200" marR="0" lvl="5" indent="-314325"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405"/>
              </a:spcBef>
              <a:spcAft>
                <a:spcPts val="0"/>
              </a:spcAft>
              <a:buClr>
                <a:schemeClr val="accent2"/>
              </a:buClr>
              <a:buSzPts val="1350"/>
              <a:buFont typeface="Noto Sans Symbols"/>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3"/>
          <p:cNvSpPr txBox="1">
            <a:spLocks noGrp="1"/>
          </p:cNvSpPr>
          <p:nvPr>
            <p:ph type="title"/>
          </p:nvPr>
        </p:nvSpPr>
        <p:spPr>
          <a:xfrm>
            <a:off x="628650" y="273846"/>
            <a:ext cx="7886700" cy="9942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2060"/>
              </a:buClr>
              <a:buSzPts val="4000"/>
              <a:buFont typeface="Calibri"/>
              <a:buNone/>
              <a:defRPr sz="40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3"/>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rot="-5400000">
            <a:off x="-2411940" y="2404795"/>
            <a:ext cx="5162237" cy="338357"/>
          </a:xfrm>
          <a:prstGeom prst="rect">
            <a:avLst/>
          </a:prstGeom>
          <a:noFill/>
          <a:ln>
            <a:noFill/>
          </a:ln>
        </p:spPr>
      </p:pic>
      <p:pic>
        <p:nvPicPr>
          <p:cNvPr id="6" name="Picture 5">
            <a:extLst>
              <a:ext uri="{FF2B5EF4-FFF2-40B4-BE49-F238E27FC236}">
                <a16:creationId xmlns:a16="http://schemas.microsoft.com/office/drawing/2014/main" id="{F374F30A-9E12-4E70-88D8-0D107E172F29}"/>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7748698" y="4404049"/>
            <a:ext cx="1283840" cy="65948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280"/>
          <p:cNvSpPr/>
          <p:nvPr/>
        </p:nvSpPr>
        <p:spPr>
          <a:xfrm>
            <a:off x="0" y="5029200"/>
            <a:ext cx="9144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0" name="Google Shape;280;p280"/>
          <p:cNvSpPr/>
          <p:nvPr/>
        </p:nvSpPr>
        <p:spPr>
          <a:xfrm>
            <a:off x="0" y="0"/>
            <a:ext cx="9144000" cy="1045369"/>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1" name="Google Shape;281;p280"/>
          <p:cNvSpPr/>
          <p:nvPr/>
        </p:nvSpPr>
        <p:spPr>
          <a:xfrm>
            <a:off x="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2" name="Google Shape;282;p280"/>
          <p:cNvSpPr/>
          <p:nvPr/>
        </p:nvSpPr>
        <p:spPr>
          <a:xfrm>
            <a:off x="8991600" y="0"/>
            <a:ext cx="1524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3" name="Google Shape;283;p280"/>
          <p:cNvSpPr/>
          <p:nvPr/>
        </p:nvSpPr>
        <p:spPr>
          <a:xfrm>
            <a:off x="149225" y="4791076"/>
            <a:ext cx="8832850" cy="232172"/>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4" name="Google Shape;284;p280"/>
          <p:cNvSpPr txBox="1">
            <a:spLocks noGrp="1"/>
          </p:cNvSpPr>
          <p:nvPr>
            <p:ph type="dt" idx="10"/>
          </p:nvPr>
        </p:nvSpPr>
        <p:spPr>
          <a:xfrm>
            <a:off x="5791201" y="4804173"/>
            <a:ext cx="3044825" cy="27384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5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285" name="Google Shape;285;p280"/>
          <p:cNvSpPr txBox="1">
            <a:spLocks noGrp="1"/>
          </p:cNvSpPr>
          <p:nvPr>
            <p:ph type="ftr" idx="11"/>
          </p:nvPr>
        </p:nvSpPr>
        <p:spPr>
          <a:xfrm>
            <a:off x="304800" y="4807744"/>
            <a:ext cx="3581400" cy="2750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286" name="Google Shape;286;p280"/>
          <p:cNvSpPr/>
          <p:nvPr/>
        </p:nvSpPr>
        <p:spPr>
          <a:xfrm>
            <a:off x="152400" y="116681"/>
            <a:ext cx="8832850" cy="4910138"/>
          </a:xfrm>
          <a:prstGeom prst="rect">
            <a:avLst/>
          </a:prstGeom>
          <a:noFill/>
          <a:ln w="9525" cap="flat" cmpd="sng">
            <a:solidFill>
              <a:srgbClr val="7A979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287" name="Google Shape;287;p280"/>
          <p:cNvCxnSpPr/>
          <p:nvPr/>
        </p:nvCxnSpPr>
        <p:spPr>
          <a:xfrm>
            <a:off x="152400" y="957263"/>
            <a:ext cx="8832850" cy="0"/>
          </a:xfrm>
          <a:prstGeom prst="straightConnector1">
            <a:avLst/>
          </a:prstGeom>
          <a:noFill/>
          <a:ln w="9525" cap="flat" cmpd="sng">
            <a:solidFill>
              <a:srgbClr val="7A9798"/>
            </a:solidFill>
            <a:prstDash val="dash"/>
            <a:round/>
            <a:headEnd type="none" w="sm" len="sm"/>
            <a:tailEnd type="none" w="sm" len="sm"/>
          </a:ln>
        </p:spPr>
      </p:cxnSp>
      <p:sp>
        <p:nvSpPr>
          <p:cNvPr id="288" name="Google Shape;288;p280"/>
          <p:cNvSpPr/>
          <p:nvPr/>
        </p:nvSpPr>
        <p:spPr>
          <a:xfrm>
            <a:off x="4267200" y="716756"/>
            <a:ext cx="6096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89" name="Google Shape;289;p280"/>
          <p:cNvSpPr/>
          <p:nvPr/>
        </p:nvSpPr>
        <p:spPr>
          <a:xfrm>
            <a:off x="4362450" y="788194"/>
            <a:ext cx="419100" cy="315516"/>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90" name="Google Shape;290;p280"/>
          <p:cNvSpPr txBox="1">
            <a:spLocks noGrp="1"/>
          </p:cNvSpPr>
          <p:nvPr>
            <p:ph type="sldNum" idx="12"/>
          </p:nvPr>
        </p:nvSpPr>
        <p:spPr>
          <a:xfrm>
            <a:off x="4343400" y="779860"/>
            <a:ext cx="457200" cy="330994"/>
          </a:xfrm>
          <a:prstGeom prst="rect">
            <a:avLst/>
          </a:prstGeom>
          <a:noFill/>
          <a:ln>
            <a:noFill/>
          </a:ln>
        </p:spPr>
        <p:txBody>
          <a:bodyPr spcFirstLastPara="1" wrap="square" lIns="45700" tIns="45700" rIns="45700" bIns="45700" anchor="ctr" anchorCtr="0">
            <a:normAutofit/>
          </a:bodyPr>
          <a:lstStyle>
            <a:lvl1pPr marL="0" marR="0" lvl="0"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rgbClr val="7B9899"/>
                </a:solidFill>
                <a:latin typeface="Arial"/>
                <a:ea typeface="Arial"/>
                <a:cs typeface="Arial"/>
                <a:sym typeface="Arial"/>
              </a:defRPr>
            </a:lvl9pPr>
          </a:lstStyle>
          <a:p>
            <a:fld id="{00000000-1234-1234-1234-123412341234}" type="slidenum">
              <a:rPr lang="en-US" smtClean="0"/>
              <a:pPr/>
              <a:t>‹#›</a:t>
            </a:fld>
            <a:endParaRPr lang="en-US"/>
          </a:p>
        </p:txBody>
      </p:sp>
      <p:sp>
        <p:nvSpPr>
          <p:cNvPr id="291" name="Google Shape;291;p280"/>
          <p:cNvSpPr txBox="1">
            <a:spLocks noGrp="1"/>
          </p:cNvSpPr>
          <p:nvPr>
            <p:ph type="title"/>
          </p:nvPr>
        </p:nvSpPr>
        <p:spPr>
          <a:xfrm>
            <a:off x="301625" y="171450"/>
            <a:ext cx="8534400" cy="56911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1pPr>
            <a:lvl2pPr marR="0" lvl="1"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2pPr>
            <a:lvl3pPr marR="0" lvl="2"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3pPr>
            <a:lvl4pPr marR="0" lvl="3"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4pPr>
            <a:lvl5pPr marR="0" lvl="4"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5pPr>
            <a:lvl6pPr marR="0" lvl="5"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6pPr>
            <a:lvl7pPr marR="0" lvl="6"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7pPr>
            <a:lvl8pPr marR="0" lvl="7"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8pPr>
            <a:lvl9pPr marR="0" lvl="8" algn="ctr" rtl="0">
              <a:spcBef>
                <a:spcPts val="0"/>
              </a:spcBef>
              <a:spcAft>
                <a:spcPts val="0"/>
              </a:spcAft>
              <a:buSzPts val="1400"/>
              <a:buNone/>
              <a:defRPr sz="3300" b="0" i="0" u="none" strike="noStrike" cap="none">
                <a:solidFill>
                  <a:srgbClr val="7B9899"/>
                </a:solidFill>
                <a:latin typeface="Georgia"/>
                <a:ea typeface="Georgia"/>
                <a:cs typeface="Georgia"/>
                <a:sym typeface="Georgia"/>
              </a:defRPr>
            </a:lvl9pPr>
          </a:lstStyle>
          <a:p>
            <a:endParaRPr/>
          </a:p>
        </p:txBody>
      </p:sp>
      <p:sp>
        <p:nvSpPr>
          <p:cNvPr id="292" name="Google Shape;292;p280"/>
          <p:cNvSpPr txBox="1">
            <a:spLocks noGrp="1"/>
          </p:cNvSpPr>
          <p:nvPr>
            <p:ph type="body" idx="1"/>
          </p:nvPr>
        </p:nvSpPr>
        <p:spPr>
          <a:xfrm>
            <a:off x="301625" y="1143000"/>
            <a:ext cx="8534400" cy="3449241"/>
          </a:xfrm>
          <a:prstGeom prst="rect">
            <a:avLst/>
          </a:prstGeom>
          <a:noFill/>
          <a:ln>
            <a:noFill/>
          </a:ln>
        </p:spPr>
        <p:txBody>
          <a:bodyPr spcFirstLastPara="1" wrap="square" lIns="91425" tIns="45700" rIns="91425" bIns="45700" anchor="t" anchorCtr="0">
            <a:noAutofit/>
          </a:bodyPr>
          <a:lstStyle>
            <a:lvl1pPr marL="457200" marR="0" lvl="0" indent="-374332" algn="l" rtl="0">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spcBef>
                <a:spcPts val="400"/>
              </a:spcBef>
              <a:spcAft>
                <a:spcPts val="0"/>
              </a:spcAft>
              <a:buClr>
                <a:srgbClr val="8CADAE"/>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spcBef>
                <a:spcPts val="400"/>
              </a:spcBef>
              <a:spcAft>
                <a:spcPts val="0"/>
              </a:spcAft>
              <a:buClr>
                <a:srgbClr val="8C7B70"/>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spcBef>
                <a:spcPts val="360"/>
              </a:spcBef>
              <a:spcAft>
                <a:spcPts val="0"/>
              </a:spcAft>
              <a:buClr>
                <a:srgbClr val="8FB08C"/>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498771887"/>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na.sanderson@lisd.u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mailto:harrsmil@howellschool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9.png"/><Relationship Id="rId4" Type="http://schemas.openxmlformats.org/officeDocument/2006/relationships/package" Target="../embeddings/Microsoft_Word_Document12.docx"/></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0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3.png"/><Relationship Id="rId4" Type="http://schemas.openxmlformats.org/officeDocument/2006/relationships/oleObject" Target="../embeddings/oleObject4.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64.png"/><Relationship Id="rId4" Type="http://schemas.openxmlformats.org/officeDocument/2006/relationships/package" Target="../embeddings/Microsoft_Word_Document13.docx"/></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5.png"/><Relationship Id="rId4" Type="http://schemas.openxmlformats.org/officeDocument/2006/relationships/oleObject" Target="../embeddings/oleObject5.bin"/></Relationships>
</file>

<file path=ppt/slides/_rels/slide10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ncaep.fpg.unc.edu/" TargetMode="External"/><Relationship Id="rId7" Type="http://schemas.openxmlformats.org/officeDocument/2006/relationships/hyperlink" Target="http://www.autisminternetmodules.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nationalautismcenter.org/national-standards-project/" TargetMode="External"/><Relationship Id="rId5" Type="http://schemas.openxmlformats.org/officeDocument/2006/relationships/hyperlink" Target="http://www.asatonline.org/" TargetMode="External"/><Relationship Id="rId4" Type="http://schemas.openxmlformats.org/officeDocument/2006/relationships/hyperlink" Target="https://afirm.fpg.unc.edu/afirm-modules"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70.png"/><Relationship Id="rId4" Type="http://schemas.openxmlformats.org/officeDocument/2006/relationships/package" Target="../embeddings/Microsoft_Word_Document14.docx"/></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http://ies.ed.gov/ncee/wwc/news.aspx?sid=11" TargetMode="External"/><Relationship Id="rId2" Type="http://schemas.openxmlformats.org/officeDocument/2006/relationships/notesSlide" Target="../notesSlides/notesSlide114.xml"/><Relationship Id="rId1" Type="http://schemas.openxmlformats.org/officeDocument/2006/relationships/slideLayout" Target="../slideLayouts/slideLayout5.xml"/><Relationship Id="rId4" Type="http://schemas.openxmlformats.org/officeDocument/2006/relationships/image" Target="../media/image74.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63.png"/><Relationship Id="rId4" Type="http://schemas.openxmlformats.org/officeDocument/2006/relationships/oleObject" Target="../embeddings/oleObject6.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76.png"/><Relationship Id="rId4" Type="http://schemas.openxmlformats.org/officeDocument/2006/relationships/oleObject" Target="../embeddings/oleObject7.bin"/></Relationships>
</file>

<file path=ppt/slides/_rels/slide1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79.png"/><Relationship Id="rId4" Type="http://schemas.openxmlformats.org/officeDocument/2006/relationships/oleObject" Target="../embeddings/oleObject8.bin"/></Relationships>
</file>

<file path=ppt/slides/_rels/slide1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2.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129.xml.rels><?xml version="1.0" encoding="UTF-8" standalone="yes"?>
<Relationships xmlns="http://schemas.openxmlformats.org/package/2006/relationships"><Relationship Id="rId3" Type="http://schemas.openxmlformats.org/officeDocument/2006/relationships/hyperlink" Target="http://../Desktop/TIMERS/Time%20Timer.lnk" TargetMode="External"/><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88.png"/><Relationship Id="rId4" Type="http://schemas.openxmlformats.org/officeDocument/2006/relationships/package" Target="../embeddings/Microsoft_Word_Document15.docx"/></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94.png"/><Relationship Id="rId4" Type="http://schemas.openxmlformats.org/officeDocument/2006/relationships/oleObject" Target="../embeddings/oleObject9.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95.png"/><Relationship Id="rId4" Type="http://schemas.openxmlformats.org/officeDocument/2006/relationships/oleObject" Target="../embeddings/oleObject10.bin"/></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99.png"/><Relationship Id="rId4" Type="http://schemas.openxmlformats.org/officeDocument/2006/relationships/oleObject" Target="../embeddings/oleObject11.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100.png"/><Relationship Id="rId4" Type="http://schemas.openxmlformats.org/officeDocument/2006/relationships/package" Target="../embeddings/Microsoft_Word_Document16.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01.png"/><Relationship Id="rId4" Type="http://schemas.openxmlformats.org/officeDocument/2006/relationships/package" Target="../embeddings/Microsoft_Word_Document17.docx"/></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102.png"/><Relationship Id="rId4" Type="http://schemas.openxmlformats.org/officeDocument/2006/relationships/package" Target="../embeddings/Microsoft_Word_Document18.docx"/></Relationships>
</file>

<file path=ppt/slides/_rels/slide1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104.png"/><Relationship Id="rId4" Type="http://schemas.openxmlformats.org/officeDocument/2006/relationships/package" Target="../embeddings/Microsoft_Word_Document19.docx"/></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05.png"/><Relationship Id="rId4" Type="http://schemas.openxmlformats.org/officeDocument/2006/relationships/package" Target="../embeddings/Microsoft_Word_Document20.docx"/></Relationships>
</file>

<file path=ppt/slides/_rels/slide15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08.png"/><Relationship Id="rId4" Type="http://schemas.openxmlformats.org/officeDocument/2006/relationships/oleObject" Target="../embeddings/oleObject12.bin"/></Relationships>
</file>

<file path=ppt/slides/_rels/slide1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08.png"/><Relationship Id="rId4" Type="http://schemas.openxmlformats.org/officeDocument/2006/relationships/oleObject" Target="../embeddings/oleObject13.bin"/></Relationships>
</file>

<file path=ppt/slides/_rels/slide16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5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9.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notesSlide" Target="../notesSlides/notesSlide161.xml"/><Relationship Id="rId1" Type="http://schemas.openxmlformats.org/officeDocument/2006/relationships/slideLayout" Target="../slideLayouts/slideLayout19.xml"/></Relationships>
</file>

<file path=ppt/slides/_rels/slide17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62.xml"/><Relationship Id="rId1" Type="http://schemas.openxmlformats.org/officeDocument/2006/relationships/slideLayout" Target="../slideLayouts/slideLayout19.xml"/><Relationship Id="rId4" Type="http://schemas.openxmlformats.org/officeDocument/2006/relationships/image" Target="../media/image118.jpe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6.xml"/><Relationship Id="rId1"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autismpdc.fpg.unc.edu/content/brief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www.autisminternetmodules.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thepracticingmind.com/wp-content/uploads/2012/02/Self-Awareness1.jpg"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package" Target="../embeddings/Microsoft_Word_Document.docx"/></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teacher.scholastic.com/professional/classmgmt/cureblurts.htm&amp;ei=ABf-VMSWBYSPyASqz4CoBg&amp;bvm=bv.87611401,d.aWw&amp;psig=AFQjCNEUSW6TmXmJojhqJUpk6Cy90Uot9g&amp;ust=1426024570877841" TargetMode="External"/><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autismpdc.fpg.unc.edu/evidence-based-practic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shiraturkl.com/tag/anxiety-reduction/&amp;ei=jBT-VKKmLYv-yQTu24KgDQ&amp;bvm=bv.87611401,d.aWw&amp;psig=AFQjCNGlq-16TRsKOfRNkpmxp16p89xoYw&amp;ust=1426023939362519" TargetMode="External"/><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6.png"/><Relationship Id="rId4" Type="http://schemas.openxmlformats.org/officeDocument/2006/relationships/package" Target="../embeddings/Microsoft_Word_Document11.docx"/></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7.png"/><Relationship Id="rId4" Type="http://schemas.openxmlformats.org/officeDocument/2006/relationships/oleObject" Target="../embeddings/oleObject2.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8.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
          <p:cNvSpPr txBox="1">
            <a:spLocks noGrp="1"/>
          </p:cNvSpPr>
          <p:nvPr>
            <p:ph type="ctrTitle"/>
          </p:nvPr>
        </p:nvSpPr>
        <p:spPr>
          <a:xfrm>
            <a:off x="1040523" y="673100"/>
            <a:ext cx="6905297" cy="1397000"/>
          </a:xfrm>
          <a:prstGeom prst="rect">
            <a:avLst/>
          </a:prstGeom>
          <a:noFill/>
          <a:ln>
            <a:noFill/>
          </a:ln>
        </p:spPr>
        <p:txBody>
          <a:bodyPr spcFirstLastPara="1" wrap="square" lIns="68569" tIns="34275" rIns="68569" bIns="34275" anchor="b" anchorCtr="0">
            <a:normAutofit/>
          </a:bodyPr>
          <a:lstStyle/>
          <a:p>
            <a:pPr>
              <a:buSzPts val="6600"/>
            </a:pPr>
            <a:r>
              <a:rPr lang="en-US" sz="4950" dirty="0"/>
              <a:t>Self-Management</a:t>
            </a:r>
            <a:endParaRPr dirty="0"/>
          </a:p>
        </p:txBody>
      </p:sp>
      <p:sp>
        <p:nvSpPr>
          <p:cNvPr id="436" name="Google Shape;436;p1"/>
          <p:cNvSpPr txBox="1">
            <a:spLocks noGrp="1"/>
          </p:cNvSpPr>
          <p:nvPr>
            <p:ph type="subTitle" idx="1"/>
          </p:nvPr>
        </p:nvSpPr>
        <p:spPr>
          <a:xfrm>
            <a:off x="4611305" y="2821895"/>
            <a:ext cx="3034575" cy="987075"/>
          </a:xfrm>
          <a:prstGeom prst="rect">
            <a:avLst/>
          </a:prstGeom>
          <a:noFill/>
          <a:ln>
            <a:noFill/>
          </a:ln>
        </p:spPr>
        <p:txBody>
          <a:bodyPr spcFirstLastPara="1" wrap="square" lIns="68569" tIns="34275" rIns="68569" bIns="34275" anchor="t" anchorCtr="0">
            <a:noAutofit/>
          </a:bodyPr>
          <a:lstStyle/>
          <a:p>
            <a:pPr marL="0" indent="0">
              <a:spcBef>
                <a:spcPts val="0"/>
              </a:spcBef>
            </a:pPr>
            <a:r>
              <a:rPr lang="en-US" dirty="0"/>
              <a:t>Gina Sanderson</a:t>
            </a:r>
            <a:endParaRPr dirty="0"/>
          </a:p>
          <a:p>
            <a:pPr marL="0" indent="0"/>
            <a:r>
              <a:rPr lang="en-US" sz="1350" dirty="0"/>
              <a:t>Autism Consultant: Lenawee ISD</a:t>
            </a:r>
          </a:p>
          <a:p>
            <a:pPr marL="0" indent="0"/>
            <a:r>
              <a:rPr lang="en-US" sz="1350" dirty="0"/>
              <a:t>START Consultant</a:t>
            </a:r>
            <a:endParaRPr sz="1350" dirty="0"/>
          </a:p>
          <a:p>
            <a:pPr marL="0" indent="0"/>
            <a:r>
              <a:rPr lang="en-US" sz="1350" u="sng" dirty="0">
                <a:solidFill>
                  <a:schemeClr val="dk2"/>
                </a:solidFill>
                <a:hlinkClick r:id="rId3">
                  <a:extLst>
                    <a:ext uri="{A12FA001-AC4F-418D-AE19-62706E023703}">
                      <ahyp:hlinkClr xmlns:ahyp="http://schemas.microsoft.com/office/drawing/2018/hyperlinkcolor" val="tx"/>
                    </a:ext>
                  </a:extLst>
                </a:hlinkClick>
              </a:rPr>
              <a:t>gina.sanderson@lisd.us</a:t>
            </a:r>
            <a:r>
              <a:rPr lang="en-US" sz="1350" dirty="0">
                <a:solidFill>
                  <a:schemeClr val="dk2"/>
                </a:solidFill>
              </a:rPr>
              <a:t> </a:t>
            </a:r>
            <a:endParaRPr sz="1350" dirty="0">
              <a:solidFill>
                <a:schemeClr val="dk2"/>
              </a:solidFill>
            </a:endParaRPr>
          </a:p>
          <a:p>
            <a:pPr marL="0" indent="0"/>
            <a:endParaRPr sz="1350" dirty="0"/>
          </a:p>
          <a:p>
            <a:pPr marL="0" indent="0"/>
            <a:endParaRPr sz="1350" dirty="0"/>
          </a:p>
          <a:p>
            <a:pPr marL="0" indent="0"/>
            <a:endParaRPr sz="1350" dirty="0"/>
          </a:p>
        </p:txBody>
      </p:sp>
      <p:sp>
        <p:nvSpPr>
          <p:cNvPr id="439" name="Google Shape;439;p1"/>
          <p:cNvSpPr txBox="1"/>
          <p:nvPr/>
        </p:nvSpPr>
        <p:spPr>
          <a:xfrm>
            <a:off x="787400" y="2793044"/>
            <a:ext cx="3706329" cy="1384964"/>
          </a:xfrm>
          <a:prstGeom prst="rect">
            <a:avLst/>
          </a:prstGeom>
          <a:noFill/>
          <a:ln>
            <a:noFill/>
          </a:ln>
        </p:spPr>
        <p:txBody>
          <a:bodyPr spcFirstLastPara="1" wrap="square" lIns="68569" tIns="34275" rIns="68569" bIns="34275" anchor="t" anchorCtr="0">
            <a:spAutoFit/>
          </a:bodyPr>
          <a:lstStyle/>
          <a:p>
            <a:pPr algn="ctr">
              <a:buSzPts val="2400"/>
            </a:pPr>
            <a:r>
              <a:rPr lang="en-US" sz="1800" b="1" dirty="0">
                <a:solidFill>
                  <a:srgbClr val="002060"/>
                </a:solidFill>
                <a:latin typeface="Calibri"/>
                <a:ea typeface="Calibri"/>
                <a:cs typeface="Calibri"/>
                <a:sym typeface="Calibri"/>
              </a:rPr>
              <a:t>Lindsey Harr-Smith </a:t>
            </a:r>
            <a:endParaRPr sz="1050" dirty="0"/>
          </a:p>
          <a:p>
            <a:pPr algn="ctr">
              <a:buSzPts val="1800"/>
            </a:pPr>
            <a:r>
              <a:rPr lang="en-US" sz="1350" b="1" dirty="0">
                <a:solidFill>
                  <a:srgbClr val="002060"/>
                </a:solidFill>
                <a:latin typeface="Calibri"/>
                <a:ea typeface="Calibri"/>
                <a:cs typeface="Calibri"/>
                <a:sym typeface="Calibri"/>
              </a:rPr>
              <a:t>START: Autism Education &amp; Intervention Specialist; </a:t>
            </a:r>
            <a:endParaRPr sz="1050" dirty="0"/>
          </a:p>
          <a:p>
            <a:pPr algn="ctr">
              <a:buSzPts val="1800"/>
            </a:pPr>
            <a:r>
              <a:rPr lang="en-US" sz="1350" b="1" dirty="0">
                <a:solidFill>
                  <a:srgbClr val="002060"/>
                </a:solidFill>
                <a:latin typeface="Calibri"/>
                <a:ea typeface="Calibri"/>
                <a:cs typeface="Calibri"/>
                <a:sym typeface="Calibri"/>
              </a:rPr>
              <a:t>Autism Consultant: Livingston ESA</a:t>
            </a:r>
            <a:endParaRPr sz="1050" dirty="0"/>
          </a:p>
          <a:p>
            <a:pPr marL="128588" algn="ctr">
              <a:buSzPts val="1800"/>
            </a:pPr>
            <a:r>
              <a:rPr lang="en-US" sz="1350" b="1" u="sng" dirty="0">
                <a:solidFill>
                  <a:srgbClr val="002060"/>
                </a:solidFill>
                <a:latin typeface="Calibri"/>
                <a:ea typeface="Calibri"/>
                <a:cs typeface="Calibri"/>
                <a:sym typeface="Calibri"/>
                <a:hlinkClick r:id="rId4"/>
              </a:rPr>
              <a:t>harrsmil@howellschools.com</a:t>
            </a:r>
            <a:endParaRPr lang="en-US" sz="1350" b="1" u="sng" dirty="0">
              <a:solidFill>
                <a:srgbClr val="002060"/>
              </a:solidFill>
              <a:latin typeface="Calibri"/>
              <a:ea typeface="Calibri"/>
              <a:cs typeface="Calibri"/>
              <a:sym typeface="Calibri"/>
            </a:endParaRPr>
          </a:p>
          <a:p>
            <a:pPr marL="128588" algn="ctr">
              <a:buSzPts val="1800"/>
            </a:pPr>
            <a:endParaRPr sz="1350" b="1" u="sng"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9801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2" name="Title 1" hidden="1">
            <a:extLst>
              <a:ext uri="{FF2B5EF4-FFF2-40B4-BE49-F238E27FC236}">
                <a16:creationId xmlns:a16="http://schemas.microsoft.com/office/drawing/2014/main" id="{A71761D8-BC82-41DD-865C-76AA8FC6932D}"/>
              </a:ext>
            </a:extLst>
          </p:cNvPr>
          <p:cNvSpPr>
            <a:spLocks noGrp="1"/>
          </p:cNvSpPr>
          <p:nvPr>
            <p:ph type="title"/>
          </p:nvPr>
        </p:nvSpPr>
        <p:spPr/>
        <p:txBody>
          <a:bodyPr/>
          <a:lstStyle/>
          <a:p>
            <a:r>
              <a:rPr lang="en-US" dirty="0"/>
              <a:t>Evidence</a:t>
            </a:r>
            <a:r>
              <a:rPr lang="en-US" baseline="0" dirty="0"/>
              <a:t>-Based Decision Making</a:t>
            </a:r>
            <a:endParaRPr lang="en-US" dirty="0"/>
          </a:p>
        </p:txBody>
      </p:sp>
      <p:pic>
        <p:nvPicPr>
          <p:cNvPr id="508" name="Google Shape;508;p7">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1947" y="153173"/>
            <a:ext cx="5237018" cy="1465420"/>
          </a:xfrm>
          <a:prstGeom prst="rect">
            <a:avLst/>
          </a:prstGeom>
          <a:noFill/>
          <a:ln>
            <a:noFill/>
          </a:ln>
        </p:spPr>
      </p:pic>
      <p:pic>
        <p:nvPicPr>
          <p:cNvPr id="509" name="Google Shape;509;p7">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671947" y="1859973"/>
            <a:ext cx="6079692" cy="2753591"/>
          </a:xfrm>
          <a:prstGeom prst="rect">
            <a:avLst/>
          </a:prstGeom>
          <a:noFill/>
          <a:ln>
            <a:noFill/>
          </a:ln>
        </p:spPr>
      </p:pic>
      <p:sp>
        <p:nvSpPr>
          <p:cNvPr id="510" name="Google Shape;510;p7">
            <a:extLst>
              <a:ext uri="{C183D7F6-B498-43B3-948B-1728B52AA6E4}">
                <adec:decorative xmlns:adec="http://schemas.microsoft.com/office/drawing/2017/decorative" val="1"/>
              </a:ext>
            </a:extLst>
          </p:cNvPr>
          <p:cNvSpPr/>
          <p:nvPr/>
        </p:nvSpPr>
        <p:spPr>
          <a:xfrm>
            <a:off x="3489333" y="3153640"/>
            <a:ext cx="592282" cy="166255"/>
          </a:xfrm>
          <a:prstGeom prst="rightArrow">
            <a:avLst>
              <a:gd name="adj1" fmla="val 50000"/>
              <a:gd name="adj2" fmla="val 50000"/>
            </a:avLst>
          </a:prstGeom>
          <a:solidFill>
            <a:srgbClr val="FC4AE7"/>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002060"/>
              </a:solidFill>
              <a:latin typeface="Palatino"/>
              <a:ea typeface="Palatino"/>
              <a:cs typeface="Palatino"/>
              <a:sym typeface="Palatino"/>
            </a:endParaRPr>
          </a:p>
        </p:txBody>
      </p:sp>
    </p:spTree>
    <p:extLst>
      <p:ext uri="{BB962C8B-B14F-4D97-AF65-F5344CB8AC3E}">
        <p14:creationId xmlns:p14="http://schemas.microsoft.com/office/powerpoint/2010/main" val="298693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graphicFrame>
        <p:nvGraphicFramePr>
          <p:cNvPr id="1077" name="Google Shape;1077;p98">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7519726"/>
              </p:ext>
            </p:extLst>
          </p:nvPr>
        </p:nvGraphicFramePr>
        <p:xfrm>
          <a:off x="457200" y="0"/>
          <a:ext cx="5918200" cy="5143500"/>
        </p:xfrm>
        <a:graphic>
          <a:graphicData uri="http://schemas.openxmlformats.org/presentationml/2006/ole">
            <mc:AlternateContent xmlns:mc="http://schemas.openxmlformats.org/markup-compatibility/2006">
              <mc:Choice xmlns:v="urn:schemas-microsoft-com:vml" Requires="v">
                <p:oleObj spid="_x0000_s8211" r:id="rId4" imgW="9144000" imgH="6858000" progId="Word.Document.12">
                  <p:embed/>
                </p:oleObj>
              </mc:Choice>
              <mc:Fallback>
                <p:oleObj r:id="rId4" imgW="9144000" imgH="6858000" progId="Word.Document.12">
                  <p:embed/>
                  <p:pic>
                    <p:nvPicPr>
                      <p:cNvPr id="1077" name="Google Shape;1077;p98"/>
                      <p:cNvPicPr preferRelativeResize="0"/>
                      <p:nvPr/>
                    </p:nvPicPr>
                    <p:blipFill rotWithShape="1">
                      <a:blip r:embed="rId5">
                        <a:alphaModFix/>
                      </a:blip>
                      <a:srcRect/>
                      <a:stretch/>
                    </p:blipFill>
                    <p:spPr>
                      <a:xfrm>
                        <a:off x="457200" y="0"/>
                        <a:ext cx="5918200"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2214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3" name="Google Shape;1083;p99">
            <a:extLst>
              <a:ext uri="{C183D7F6-B498-43B3-948B-1728B52AA6E4}">
                <adec:decorative xmlns:adec="http://schemas.microsoft.com/office/drawing/2017/decorative" val="1"/>
              </a:ext>
            </a:extLst>
          </p:cNvPr>
          <p:cNvSpPr txBox="1">
            <a:spLocks noGrp="1"/>
          </p:cNvSpPr>
          <p:nvPr>
            <p:ph type="body" idx="1"/>
          </p:nvPr>
        </p:nvSpPr>
        <p:spPr>
          <a:xfrm>
            <a:off x="1614488" y="845599"/>
            <a:ext cx="5915025" cy="3627984"/>
          </a:xfrm>
          <a:prstGeom prst="rect">
            <a:avLst/>
          </a:prstGeom>
          <a:noFill/>
          <a:ln>
            <a:noFill/>
          </a:ln>
        </p:spPr>
        <p:txBody>
          <a:bodyPr spcFirstLastPara="1" wrap="square" lIns="68569" tIns="34275" rIns="68569" bIns="34275" anchor="t" anchorCtr="0">
            <a:normAutofit/>
          </a:bodyPr>
          <a:lstStyle/>
          <a:p>
            <a:pPr marL="128588" indent="4763">
              <a:spcBef>
                <a:spcPts val="0"/>
              </a:spcBef>
              <a:buSzPts val="2800"/>
              <a:buNone/>
            </a:pPr>
            <a:endParaRPr/>
          </a:p>
          <a:p>
            <a:pPr marL="128588" indent="4763">
              <a:spcBef>
                <a:spcPts val="0"/>
              </a:spcBef>
              <a:buSzPts val="2800"/>
              <a:buNone/>
            </a:pPr>
            <a:endParaRPr/>
          </a:p>
          <a:p>
            <a:pPr marL="128588" indent="4763">
              <a:spcBef>
                <a:spcPts val="0"/>
              </a:spcBef>
              <a:buSzPts val="2800"/>
              <a:buNone/>
            </a:pPr>
            <a:endParaRPr/>
          </a:p>
          <a:p>
            <a:pPr marL="128588" indent="4763">
              <a:spcBef>
                <a:spcPts val="0"/>
              </a:spcBef>
              <a:buSzPts val="2800"/>
              <a:buNone/>
            </a:pPr>
            <a:endParaRPr/>
          </a:p>
          <a:p>
            <a:pPr marL="128588" indent="4763">
              <a:spcBef>
                <a:spcPts val="0"/>
              </a:spcBef>
              <a:buSzPts val="2800"/>
              <a:buNone/>
            </a:pPr>
            <a:endParaRPr/>
          </a:p>
          <a:p>
            <a:pPr marL="128588" indent="4763">
              <a:spcBef>
                <a:spcPts val="0"/>
              </a:spcBef>
              <a:buSzPts val="2800"/>
              <a:buNone/>
            </a:pPr>
            <a:endParaRPr/>
          </a:p>
          <a:p>
            <a:pPr marL="128588" indent="4763">
              <a:spcBef>
                <a:spcPts val="0"/>
              </a:spcBef>
              <a:buSzPts val="2800"/>
              <a:buNone/>
            </a:pPr>
            <a:endParaRPr/>
          </a:p>
          <a:p>
            <a:pPr marL="128588" indent="4763">
              <a:spcBef>
                <a:spcPts val="0"/>
              </a:spcBef>
              <a:buSzPts val="2800"/>
              <a:buNone/>
            </a:pPr>
            <a:endParaRPr/>
          </a:p>
        </p:txBody>
      </p:sp>
      <p:pic>
        <p:nvPicPr>
          <p:cNvPr id="1084" name="Google Shape;1084;p99"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5431" y="845599"/>
            <a:ext cx="4322572" cy="1343213"/>
          </a:xfrm>
          <a:prstGeom prst="rect">
            <a:avLst/>
          </a:prstGeom>
          <a:noFill/>
          <a:ln>
            <a:noFill/>
          </a:ln>
        </p:spPr>
      </p:pic>
      <p:pic>
        <p:nvPicPr>
          <p:cNvPr id="1085" name="Google Shape;1085;p99" descr="A picture containing 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6134" y="2397511"/>
            <a:ext cx="4322572" cy="1421805"/>
          </a:xfrm>
          <a:prstGeom prst="rect">
            <a:avLst/>
          </a:prstGeom>
          <a:noFill/>
          <a:ln>
            <a:noFill/>
          </a:ln>
        </p:spPr>
      </p:pic>
    </p:spTree>
    <p:extLst>
      <p:ext uri="{BB962C8B-B14F-4D97-AF65-F5344CB8AC3E}">
        <p14:creationId xmlns:p14="http://schemas.microsoft.com/office/powerpoint/2010/main" val="5229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01"/>
          <p:cNvSpPr txBox="1">
            <a:spLocks noGrp="1"/>
          </p:cNvSpPr>
          <p:nvPr>
            <p:ph type="ctrTitle"/>
          </p:nvPr>
        </p:nvSpPr>
        <p:spPr>
          <a:xfrm>
            <a:off x="1885950" y="498872"/>
            <a:ext cx="5143500" cy="1393428"/>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1094" name="Google Shape;1094;p101"/>
          <p:cNvSpPr txBox="1">
            <a:spLocks noGrp="1"/>
          </p:cNvSpPr>
          <p:nvPr>
            <p:ph type="subTitle" idx="1"/>
          </p:nvPr>
        </p:nvSpPr>
        <p:spPr>
          <a:xfrm>
            <a:off x="1885950" y="2717115"/>
            <a:ext cx="5143500" cy="1241822"/>
          </a:xfrm>
          <a:prstGeom prst="rect">
            <a:avLst/>
          </a:prstGeom>
          <a:noFill/>
          <a:ln>
            <a:noFill/>
          </a:ln>
        </p:spPr>
        <p:txBody>
          <a:bodyPr spcFirstLastPara="1" wrap="square" lIns="68569" tIns="34275" rIns="68569" bIns="34275" anchor="t" anchorCtr="0">
            <a:normAutofit/>
          </a:bodyPr>
          <a:lstStyle/>
          <a:p>
            <a:pPr marL="0" indent="0">
              <a:spcBef>
                <a:spcPts val="0"/>
              </a:spcBef>
              <a:buSzPts val="6000"/>
            </a:pPr>
            <a:r>
              <a:rPr lang="en-US" sz="4500" dirty="0"/>
              <a:t>Organization</a:t>
            </a:r>
            <a:endParaRPr dirty="0"/>
          </a:p>
        </p:txBody>
      </p:sp>
      <p:pic>
        <p:nvPicPr>
          <p:cNvPr id="1095" name="Google Shape;1095;p101" descr="Jeri’s Organizing &amp; Decluttering News: Keep Calm As You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2758" y="3345116"/>
            <a:ext cx="1363807" cy="1591108"/>
          </a:xfrm>
          <a:prstGeom prst="rect">
            <a:avLst/>
          </a:prstGeom>
          <a:noFill/>
          <a:ln>
            <a:noFill/>
          </a:ln>
        </p:spPr>
      </p:pic>
    </p:spTree>
    <p:extLst>
      <p:ext uri="{BB962C8B-B14F-4D97-AF65-F5344CB8AC3E}">
        <p14:creationId xmlns:p14="http://schemas.microsoft.com/office/powerpoint/2010/main" val="172075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02"/>
          <p:cNvSpPr txBox="1">
            <a:spLocks noGrp="1"/>
          </p:cNvSpPr>
          <p:nvPr>
            <p:ph type="title"/>
          </p:nvPr>
        </p:nvSpPr>
        <p:spPr>
          <a:xfrm>
            <a:off x="533401" y="546100"/>
            <a:ext cx="6489699" cy="82550"/>
          </a:xfrm>
          <a:prstGeom prst="rect">
            <a:avLst/>
          </a:prstGeom>
          <a:noFill/>
          <a:ln>
            <a:noFill/>
          </a:ln>
        </p:spPr>
        <p:txBody>
          <a:bodyPr spcFirstLastPara="1" wrap="square" lIns="68569" tIns="34275" rIns="68569" bIns="34275" anchor="ctr" anchorCtr="0">
            <a:noAutofit/>
          </a:bodyPr>
          <a:lstStyle/>
          <a:p>
            <a:pPr>
              <a:buSzPts val="4000"/>
            </a:pPr>
            <a:r>
              <a:rPr lang="en-US" dirty="0"/>
              <a:t>A Series of Organization Questions</a:t>
            </a:r>
            <a:endParaRPr dirty="0"/>
          </a:p>
        </p:txBody>
      </p:sp>
      <p:sp>
        <p:nvSpPr>
          <p:cNvPr id="1101" name="Google Shape;1101;p102"/>
          <p:cNvSpPr txBox="1">
            <a:spLocks noGrp="1"/>
          </p:cNvSpPr>
          <p:nvPr>
            <p:ph type="body" idx="1"/>
          </p:nvPr>
        </p:nvSpPr>
        <p:spPr>
          <a:xfrm>
            <a:off x="431799" y="1130300"/>
            <a:ext cx="7092951" cy="3736975"/>
          </a:xfrm>
          <a:prstGeom prst="rect">
            <a:avLst/>
          </a:prstGeom>
          <a:noFill/>
          <a:ln>
            <a:noFill/>
          </a:ln>
        </p:spPr>
        <p:txBody>
          <a:bodyPr spcFirstLastPara="1" wrap="square" lIns="68569" tIns="34275" rIns="68569" bIns="34275" anchor="t" anchorCtr="0">
            <a:noAutofit/>
          </a:bodyPr>
          <a:lstStyle/>
          <a:p>
            <a:pPr marL="128588" indent="-128588">
              <a:spcBef>
                <a:spcPts val="0"/>
              </a:spcBef>
              <a:buSzPts val="2800"/>
            </a:pPr>
            <a:r>
              <a:rPr lang="en-US" sz="2000" dirty="0"/>
              <a:t>What is the target student doing or not doing that suggests he/she is lacking organizational skills?</a:t>
            </a:r>
            <a:endParaRPr sz="2000" dirty="0"/>
          </a:p>
          <a:p>
            <a:pPr marL="128588" indent="-128588">
              <a:buSzPts val="2800"/>
            </a:pPr>
            <a:r>
              <a:rPr lang="en-US" sz="2000" dirty="0"/>
              <a:t>What are peers doing to keep themselves organized?</a:t>
            </a:r>
            <a:endParaRPr sz="2000" dirty="0"/>
          </a:p>
          <a:p>
            <a:pPr marL="128588" indent="-128588">
              <a:buSzPts val="2800"/>
            </a:pPr>
            <a:r>
              <a:rPr lang="en-US" sz="2000" dirty="0"/>
              <a:t>What visual system can be employed to impose organization on the student? </a:t>
            </a:r>
            <a:endParaRPr sz="2000" dirty="0"/>
          </a:p>
          <a:p>
            <a:pPr marL="385763" lvl="1" indent="-133350">
              <a:buSzPts val="2800"/>
            </a:pPr>
            <a:r>
              <a:rPr lang="en-US" sz="2000" dirty="0"/>
              <a:t>USE THE STUDENT’S NEED FOR RULES AND STRUCTURE IN DEVELOPING THIS SYSTEM</a:t>
            </a:r>
            <a:endParaRPr sz="2000" dirty="0"/>
          </a:p>
          <a:p>
            <a:pPr marL="128588" indent="-128588">
              <a:buSzPts val="2800"/>
            </a:pPr>
            <a:r>
              <a:rPr lang="en-US" sz="2000" dirty="0"/>
              <a:t>Who are the participants in the task or routine who may need to be included in the process?</a:t>
            </a:r>
            <a:endParaRPr sz="2000" dirty="0"/>
          </a:p>
          <a:p>
            <a:pPr marL="128588" indent="-128588">
              <a:buSzPts val="2800"/>
            </a:pPr>
            <a:r>
              <a:rPr lang="en-US" sz="2000" dirty="0"/>
              <a:t>What are the student’s interest areas?</a:t>
            </a:r>
            <a:endParaRPr sz="2000" dirty="0"/>
          </a:p>
          <a:p>
            <a:pPr marL="385763" lvl="1" indent="-133350">
              <a:buSzPts val="2800"/>
            </a:pPr>
            <a:r>
              <a:rPr lang="en-US" sz="2000" dirty="0"/>
              <a:t>This will assist in the development of the system to promote engagement</a:t>
            </a:r>
            <a:endParaRPr sz="2000" dirty="0"/>
          </a:p>
          <a:p>
            <a:pPr marL="128588" indent="0">
              <a:buSzPts val="2800"/>
              <a:buNone/>
            </a:pPr>
            <a:endParaRPr dirty="0"/>
          </a:p>
        </p:txBody>
      </p:sp>
    </p:spTree>
    <p:extLst>
      <p:ext uri="{BB962C8B-B14F-4D97-AF65-F5344CB8AC3E}">
        <p14:creationId xmlns:p14="http://schemas.microsoft.com/office/powerpoint/2010/main" val="7302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graphicFrame>
        <p:nvGraphicFramePr>
          <p:cNvPr id="1106" name="Google Shape;1106;p10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0963305"/>
              </p:ext>
            </p:extLst>
          </p:nvPr>
        </p:nvGraphicFramePr>
        <p:xfrm>
          <a:off x="406400" y="-114300"/>
          <a:ext cx="5416331" cy="5588000"/>
        </p:xfrm>
        <a:graphic>
          <a:graphicData uri="http://schemas.openxmlformats.org/presentationml/2006/ole">
            <mc:AlternateContent xmlns:mc="http://schemas.openxmlformats.org/markup-compatibility/2006">
              <mc:Choice xmlns:v="urn:schemas-microsoft-com:vml" Requires="v">
                <p:oleObj spid="_x0000_s9235" r:id="rId4" imgW="9144000" imgH="6858000" progId="Word.Document.8">
                  <p:embed/>
                </p:oleObj>
              </mc:Choice>
              <mc:Fallback>
                <p:oleObj r:id="rId4" imgW="9144000" imgH="6858000" progId="Word.Document.8">
                  <p:embed/>
                  <p:pic>
                    <p:nvPicPr>
                      <p:cNvPr id="1106" name="Google Shape;1106;p103"/>
                      <p:cNvPicPr preferRelativeResize="0"/>
                      <p:nvPr/>
                    </p:nvPicPr>
                    <p:blipFill rotWithShape="1">
                      <a:blip r:embed="rId5">
                        <a:alphaModFix/>
                      </a:blip>
                      <a:srcRect/>
                      <a:stretch/>
                    </p:blipFill>
                    <p:spPr>
                      <a:xfrm>
                        <a:off x="406400" y="-114300"/>
                        <a:ext cx="5416331" cy="558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209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graphicFrame>
        <p:nvGraphicFramePr>
          <p:cNvPr id="1111" name="Google Shape;1111;p10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56598"/>
              </p:ext>
            </p:extLst>
          </p:nvPr>
        </p:nvGraphicFramePr>
        <p:xfrm>
          <a:off x="469900" y="203200"/>
          <a:ext cx="5448300" cy="5143500"/>
        </p:xfrm>
        <a:graphic>
          <a:graphicData uri="http://schemas.openxmlformats.org/presentationml/2006/ole">
            <mc:AlternateContent xmlns:mc="http://schemas.openxmlformats.org/markup-compatibility/2006">
              <mc:Choice xmlns:v="urn:schemas-microsoft-com:vml" Requires="v">
                <p:oleObj spid="_x0000_s10258" r:id="rId4" imgW="9144000" imgH="6858000" progId="Word.Document.12">
                  <p:embed/>
                </p:oleObj>
              </mc:Choice>
              <mc:Fallback>
                <p:oleObj r:id="rId4" imgW="9144000" imgH="6858000" progId="Word.Document.12">
                  <p:embed/>
                  <p:pic>
                    <p:nvPicPr>
                      <p:cNvPr id="1111" name="Google Shape;1111;p104"/>
                      <p:cNvPicPr preferRelativeResize="0"/>
                      <p:nvPr/>
                    </p:nvPicPr>
                    <p:blipFill rotWithShape="1">
                      <a:blip r:embed="rId5">
                        <a:alphaModFix/>
                      </a:blip>
                      <a:srcRect/>
                      <a:stretch/>
                    </p:blipFill>
                    <p:spPr>
                      <a:xfrm>
                        <a:off x="469900" y="203200"/>
                        <a:ext cx="5448300"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912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aphicFrame>
        <p:nvGraphicFramePr>
          <p:cNvPr id="1127" name="Google Shape;1127;p10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2387049"/>
              </p:ext>
            </p:extLst>
          </p:nvPr>
        </p:nvGraphicFramePr>
        <p:xfrm>
          <a:off x="406400" y="127000"/>
          <a:ext cx="6197600" cy="4762500"/>
        </p:xfrm>
        <a:graphic>
          <a:graphicData uri="http://schemas.openxmlformats.org/presentationml/2006/ole">
            <mc:AlternateContent xmlns:mc="http://schemas.openxmlformats.org/markup-compatibility/2006">
              <mc:Choice xmlns:v="urn:schemas-microsoft-com:vml" Requires="v">
                <p:oleObj spid="_x0000_s12306" r:id="rId4" imgW="9144000" imgH="6858000" progId="Word.Document.8">
                  <p:embed/>
                </p:oleObj>
              </mc:Choice>
              <mc:Fallback>
                <p:oleObj r:id="rId4" imgW="9144000" imgH="6858000" progId="Word.Document.8">
                  <p:embed/>
                  <p:pic>
                    <p:nvPicPr>
                      <p:cNvPr id="1127" name="Google Shape;1127;p107"/>
                      <p:cNvPicPr preferRelativeResize="0"/>
                      <p:nvPr/>
                    </p:nvPicPr>
                    <p:blipFill rotWithShape="1">
                      <a:blip r:embed="rId5">
                        <a:alphaModFix/>
                      </a:blip>
                      <a:srcRect/>
                      <a:stretch/>
                    </p:blipFill>
                    <p:spPr>
                      <a:xfrm>
                        <a:off x="406400" y="127000"/>
                        <a:ext cx="6197600" cy="4762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4820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64" descr="Graphical user interface,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3368" y="571255"/>
            <a:ext cx="3006201" cy="4008268"/>
          </a:xfrm>
          <a:prstGeom prst="rect">
            <a:avLst/>
          </a:prstGeom>
          <a:noFill/>
          <a:ln>
            <a:noFill/>
          </a:ln>
        </p:spPr>
      </p:pic>
    </p:spTree>
    <p:extLst>
      <p:ext uri="{BB962C8B-B14F-4D97-AF65-F5344CB8AC3E}">
        <p14:creationId xmlns:p14="http://schemas.microsoft.com/office/powerpoint/2010/main" val="155750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11"/>
          <p:cNvSpPr txBox="1">
            <a:spLocks noGrp="1"/>
          </p:cNvSpPr>
          <p:nvPr>
            <p:ph type="ctrTitle"/>
          </p:nvPr>
        </p:nvSpPr>
        <p:spPr>
          <a:xfrm>
            <a:off x="2000250" y="841772"/>
            <a:ext cx="5143500" cy="1790700"/>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1143" name="Google Shape;1143;p111"/>
          <p:cNvSpPr txBox="1">
            <a:spLocks noGrp="1"/>
          </p:cNvSpPr>
          <p:nvPr>
            <p:ph type="subTitle" idx="1"/>
          </p:nvPr>
        </p:nvSpPr>
        <p:spPr>
          <a:xfrm>
            <a:off x="2000250" y="2958703"/>
            <a:ext cx="5143500" cy="1241822"/>
          </a:xfrm>
          <a:prstGeom prst="rect">
            <a:avLst/>
          </a:prstGeom>
          <a:noFill/>
          <a:ln>
            <a:noFill/>
          </a:ln>
        </p:spPr>
        <p:txBody>
          <a:bodyPr spcFirstLastPara="1" wrap="square" lIns="68569" tIns="34275" rIns="68569" bIns="34275" anchor="t" anchorCtr="0">
            <a:normAutofit/>
          </a:bodyPr>
          <a:lstStyle/>
          <a:p>
            <a:pPr marL="0" indent="0">
              <a:spcBef>
                <a:spcPts val="0"/>
              </a:spcBef>
              <a:buSzPts val="6000"/>
            </a:pPr>
            <a:r>
              <a:rPr lang="en-US" sz="4500"/>
              <a:t>Expectations</a:t>
            </a:r>
            <a:endParaRPr/>
          </a:p>
        </p:txBody>
      </p:sp>
    </p:spTree>
    <p:extLst>
      <p:ext uri="{BB962C8B-B14F-4D97-AF65-F5344CB8AC3E}">
        <p14:creationId xmlns:p14="http://schemas.microsoft.com/office/powerpoint/2010/main" val="358668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12"/>
          <p:cNvSpPr txBox="1">
            <a:spLocks noGrp="1"/>
          </p:cNvSpPr>
          <p:nvPr>
            <p:ph type="title"/>
          </p:nvPr>
        </p:nvSpPr>
        <p:spPr>
          <a:xfrm>
            <a:off x="450938" y="314717"/>
            <a:ext cx="6237961" cy="536972"/>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A Series of Expectations Questions</a:t>
            </a:r>
            <a:endParaRPr dirty="0"/>
          </a:p>
        </p:txBody>
      </p:sp>
      <p:sp>
        <p:nvSpPr>
          <p:cNvPr id="1150" name="Google Shape;1150;p112"/>
          <p:cNvSpPr txBox="1">
            <a:spLocks noGrp="1"/>
          </p:cNvSpPr>
          <p:nvPr>
            <p:ph type="body" idx="1"/>
          </p:nvPr>
        </p:nvSpPr>
        <p:spPr>
          <a:xfrm>
            <a:off x="450938" y="1089764"/>
            <a:ext cx="6789106" cy="3596536"/>
          </a:xfrm>
          <a:prstGeom prst="rect">
            <a:avLst/>
          </a:prstGeom>
          <a:noFill/>
          <a:ln>
            <a:noFill/>
          </a:ln>
        </p:spPr>
        <p:txBody>
          <a:bodyPr spcFirstLastPara="1" wrap="square" lIns="68569" tIns="34275" rIns="68569" bIns="34275" anchor="t" anchorCtr="0">
            <a:noAutofit/>
          </a:bodyPr>
          <a:lstStyle/>
          <a:p>
            <a:pPr marL="128588" indent="-128588">
              <a:spcBef>
                <a:spcPts val="0"/>
              </a:spcBef>
              <a:buSzPts val="2800"/>
            </a:pPr>
            <a:r>
              <a:rPr lang="en-US" sz="2000" dirty="0"/>
              <a:t>What are the expectations in the environment that the student is not following?</a:t>
            </a:r>
            <a:endParaRPr sz="2000" dirty="0"/>
          </a:p>
          <a:p>
            <a:pPr marL="128588" indent="-128588">
              <a:buSzPts val="2800"/>
            </a:pPr>
            <a:r>
              <a:rPr lang="en-US" sz="2000" dirty="0"/>
              <a:t>Are the expectations clearly written (i.e. operationally defined), posted and have they been taught for all students?  If not, do so.</a:t>
            </a:r>
            <a:endParaRPr sz="2000" dirty="0"/>
          </a:p>
          <a:p>
            <a:pPr marL="128588" indent="-128588">
              <a:buSzPts val="2800"/>
            </a:pPr>
            <a:r>
              <a:rPr lang="en-US" sz="2000" dirty="0"/>
              <a:t>What visual system can be designed to remind the student the expectations and allow him/her to monitor following them?</a:t>
            </a:r>
            <a:endParaRPr sz="2000" dirty="0"/>
          </a:p>
          <a:p>
            <a:pPr marL="128588" indent="-128588">
              <a:buSzPts val="2800"/>
            </a:pPr>
            <a:r>
              <a:rPr lang="en-US" sz="2000" dirty="0"/>
              <a:t>Who are the participants in the task or routine who may need to be included in the process?</a:t>
            </a:r>
            <a:endParaRPr sz="2000" dirty="0"/>
          </a:p>
          <a:p>
            <a:pPr marL="128588" indent="-128588">
              <a:buSzPts val="2800"/>
            </a:pPr>
            <a:r>
              <a:rPr lang="en-US" sz="2000" dirty="0"/>
              <a:t>What are the student’s interest areas?</a:t>
            </a:r>
            <a:endParaRPr sz="2000" dirty="0"/>
          </a:p>
          <a:p>
            <a:pPr marL="385763" lvl="1" indent="-133350">
              <a:buSzPts val="2800"/>
            </a:pPr>
            <a:r>
              <a:rPr lang="en-US" sz="2000" dirty="0"/>
              <a:t>This will assist in the development of the system to promote engagement</a:t>
            </a:r>
            <a:endParaRPr sz="2000" dirty="0"/>
          </a:p>
          <a:p>
            <a:pPr marL="128588" indent="0">
              <a:buSzPts val="2800"/>
              <a:buNone/>
            </a:pPr>
            <a:endParaRPr dirty="0"/>
          </a:p>
        </p:txBody>
      </p:sp>
    </p:spTree>
    <p:extLst>
      <p:ext uri="{BB962C8B-B14F-4D97-AF65-F5344CB8AC3E}">
        <p14:creationId xmlns:p14="http://schemas.microsoft.com/office/powerpoint/2010/main" val="373648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
          <p:cNvSpPr txBox="1">
            <a:spLocks noGrp="1"/>
          </p:cNvSpPr>
          <p:nvPr>
            <p:ph type="title"/>
          </p:nvPr>
        </p:nvSpPr>
        <p:spPr>
          <a:xfrm>
            <a:off x="830318" y="270193"/>
            <a:ext cx="5927834" cy="994172"/>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Links and Resources for </a:t>
            </a:r>
            <a:br>
              <a:rPr lang="en-US" dirty="0"/>
            </a:br>
            <a:r>
              <a:rPr lang="en-US" dirty="0"/>
              <a:t>Self-Management</a:t>
            </a:r>
            <a:endParaRPr dirty="0"/>
          </a:p>
        </p:txBody>
      </p:sp>
      <p:sp>
        <p:nvSpPr>
          <p:cNvPr id="516" name="Google Shape;516;p8"/>
          <p:cNvSpPr txBox="1">
            <a:spLocks noGrp="1"/>
          </p:cNvSpPr>
          <p:nvPr>
            <p:ph type="body" idx="1"/>
          </p:nvPr>
        </p:nvSpPr>
        <p:spPr>
          <a:xfrm>
            <a:off x="725214" y="1723696"/>
            <a:ext cx="6804299" cy="2931431"/>
          </a:xfrm>
          <a:prstGeom prst="rect">
            <a:avLst/>
          </a:prstGeom>
          <a:noFill/>
          <a:ln>
            <a:noFill/>
          </a:ln>
        </p:spPr>
        <p:txBody>
          <a:bodyPr spcFirstLastPara="1" wrap="square" lIns="68569" tIns="34275" rIns="68569" bIns="34275" anchor="t" anchorCtr="0">
            <a:normAutofit/>
          </a:bodyPr>
          <a:lstStyle/>
          <a:p>
            <a:pPr marL="128588" indent="-128588">
              <a:lnSpc>
                <a:spcPct val="70000"/>
              </a:lnSpc>
              <a:spcBef>
                <a:spcPts val="0"/>
              </a:spcBef>
              <a:buSzPts val="2220"/>
            </a:pPr>
            <a:r>
              <a:rPr lang="en-US" sz="1665" dirty="0"/>
              <a:t>NATIONAL CLEARINGHOUSE ON AUTISM EVIDENCE &amp; PRACTICE (NCAEP)   </a:t>
            </a:r>
            <a:r>
              <a:rPr lang="en-US" sz="1665" u="sng" dirty="0">
                <a:solidFill>
                  <a:schemeClr val="hlink"/>
                </a:solidFill>
                <a:hlinkClick r:id="rId3"/>
              </a:rPr>
              <a:t>www.ncaep.fpg.unc.edu</a:t>
            </a:r>
            <a:endParaRPr sz="1665" dirty="0"/>
          </a:p>
          <a:p>
            <a:pPr marL="0" indent="0">
              <a:lnSpc>
                <a:spcPct val="70000"/>
              </a:lnSpc>
              <a:buSzPts val="2220"/>
              <a:buNone/>
            </a:pPr>
            <a:endParaRPr sz="1665" dirty="0"/>
          </a:p>
          <a:p>
            <a:pPr marL="128588" indent="-128588">
              <a:lnSpc>
                <a:spcPct val="70000"/>
              </a:lnSpc>
              <a:buSzPts val="2220"/>
            </a:pPr>
            <a:r>
              <a:rPr lang="en-US" sz="1665" dirty="0"/>
              <a:t>AFFIRM MODULES </a:t>
            </a:r>
            <a:r>
              <a:rPr lang="en-US" sz="1665" u="sng" dirty="0">
                <a:solidFill>
                  <a:schemeClr val="hlink"/>
                </a:solidFill>
                <a:hlinkClick r:id="rId4"/>
              </a:rPr>
              <a:t>https://afirm.fpg.unc.edu/afirm-modules</a:t>
            </a:r>
            <a:endParaRPr sz="1665" dirty="0"/>
          </a:p>
          <a:p>
            <a:pPr marL="0" indent="0">
              <a:lnSpc>
                <a:spcPct val="70000"/>
              </a:lnSpc>
              <a:buSzPts val="2220"/>
              <a:buNone/>
            </a:pPr>
            <a:endParaRPr sz="1665" dirty="0"/>
          </a:p>
          <a:p>
            <a:pPr marL="128588" indent="-128588">
              <a:lnSpc>
                <a:spcPct val="70000"/>
              </a:lnSpc>
              <a:buSzPts val="2220"/>
            </a:pPr>
            <a:r>
              <a:rPr lang="en-US" sz="1665" dirty="0"/>
              <a:t>ASSOCIATION FOR SCIENCE IN AUTISM TREATMENT (ASAT) </a:t>
            </a:r>
            <a:r>
              <a:rPr lang="en-US" sz="1665" u="sng" dirty="0">
                <a:solidFill>
                  <a:schemeClr val="hlink"/>
                </a:solidFill>
                <a:hlinkClick r:id="rId5"/>
              </a:rPr>
              <a:t>www.asatonline.org</a:t>
            </a:r>
            <a:endParaRPr sz="1665" dirty="0"/>
          </a:p>
          <a:p>
            <a:pPr marL="0" indent="0">
              <a:lnSpc>
                <a:spcPct val="70000"/>
              </a:lnSpc>
              <a:buSzPts val="2220"/>
              <a:buNone/>
            </a:pPr>
            <a:endParaRPr sz="1665" dirty="0"/>
          </a:p>
          <a:p>
            <a:pPr marL="128588" indent="-128588">
              <a:lnSpc>
                <a:spcPct val="70000"/>
              </a:lnSpc>
              <a:buSzPts val="2220"/>
            </a:pPr>
            <a:r>
              <a:rPr lang="en-US" sz="1665" dirty="0"/>
              <a:t>NATIONAL STANDARDS PROJECT </a:t>
            </a:r>
            <a:r>
              <a:rPr lang="en-US" sz="1665" u="sng" dirty="0">
                <a:solidFill>
                  <a:schemeClr val="hlink"/>
                </a:solidFill>
                <a:hlinkClick r:id="rId6"/>
              </a:rPr>
              <a:t>https://www.nationalautismcenter.org/national-standards-project/</a:t>
            </a:r>
            <a:endParaRPr sz="1665" dirty="0"/>
          </a:p>
          <a:p>
            <a:pPr marL="128588" indent="-22859">
              <a:lnSpc>
                <a:spcPct val="70000"/>
              </a:lnSpc>
              <a:buSzPts val="2220"/>
              <a:buNone/>
            </a:pPr>
            <a:endParaRPr sz="1665" dirty="0"/>
          </a:p>
          <a:p>
            <a:pPr marL="128588" indent="-128588">
              <a:lnSpc>
                <a:spcPct val="70000"/>
              </a:lnSpc>
              <a:buSzPts val="2220"/>
            </a:pPr>
            <a:r>
              <a:rPr lang="en-US" sz="1665" dirty="0"/>
              <a:t>AUTISM INTERNET MODULES (AIM) </a:t>
            </a:r>
            <a:r>
              <a:rPr lang="en-US" sz="1665" u="sng" dirty="0">
                <a:solidFill>
                  <a:schemeClr val="hlink"/>
                </a:solidFill>
                <a:hlinkClick r:id="rId7"/>
              </a:rPr>
              <a:t>www.autisminternetmodules.org</a:t>
            </a:r>
            <a:endParaRPr sz="1665" dirty="0"/>
          </a:p>
          <a:p>
            <a:pPr marL="128588" indent="-5239">
              <a:lnSpc>
                <a:spcPct val="70000"/>
              </a:lnSpc>
              <a:buSzPts val="2590"/>
              <a:buNone/>
            </a:pPr>
            <a:endParaRPr sz="1943" dirty="0"/>
          </a:p>
        </p:txBody>
      </p:sp>
    </p:spTree>
    <p:extLst>
      <p:ext uri="{BB962C8B-B14F-4D97-AF65-F5344CB8AC3E}">
        <p14:creationId xmlns:p14="http://schemas.microsoft.com/office/powerpoint/2010/main" val="126328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pic>
        <p:nvPicPr>
          <p:cNvPr id="1157" name="Google Shape;1157;p113" descr="OW Best matrix poster.pdf"/>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6176" y="0"/>
            <a:ext cx="6858000" cy="5257800"/>
          </a:xfrm>
          <a:prstGeom prst="rect">
            <a:avLst/>
          </a:prstGeom>
          <a:noFill/>
          <a:ln>
            <a:noFill/>
          </a:ln>
        </p:spPr>
      </p:pic>
    </p:spTree>
    <p:extLst>
      <p:ext uri="{BB962C8B-B14F-4D97-AF65-F5344CB8AC3E}">
        <p14:creationId xmlns:p14="http://schemas.microsoft.com/office/powerpoint/2010/main" val="317116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pic>
        <p:nvPicPr>
          <p:cNvPr id="2" name="Picture 1">
            <a:extLst>
              <a:ext uri="{FF2B5EF4-FFF2-40B4-BE49-F238E27FC236}">
                <a16:creationId xmlns:a16="http://schemas.microsoft.com/office/drawing/2014/main" id="{1B799848-268D-44DF-86B0-A2346DAA93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0100" y="0"/>
            <a:ext cx="8153400" cy="5143500"/>
          </a:xfrm>
          <a:prstGeom prst="rect">
            <a:avLst/>
          </a:prstGeom>
        </p:spPr>
      </p:pic>
    </p:spTree>
    <p:extLst>
      <p:ext uri="{BB962C8B-B14F-4D97-AF65-F5344CB8AC3E}">
        <p14:creationId xmlns:p14="http://schemas.microsoft.com/office/powerpoint/2010/main" val="5989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pic>
        <p:nvPicPr>
          <p:cNvPr id="2" name="Picture 1">
            <a:extLst>
              <a:ext uri="{FF2B5EF4-FFF2-40B4-BE49-F238E27FC236}">
                <a16:creationId xmlns:a16="http://schemas.microsoft.com/office/drawing/2014/main" id="{5E7C8D99-7E38-46EA-95E0-E08DADDB77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7387"/>
            <a:ext cx="7220958" cy="5106113"/>
          </a:xfrm>
          <a:prstGeom prst="rect">
            <a:avLst/>
          </a:prstGeom>
        </p:spPr>
      </p:pic>
    </p:spTree>
    <p:extLst>
      <p:ext uri="{BB962C8B-B14F-4D97-AF65-F5344CB8AC3E}">
        <p14:creationId xmlns:p14="http://schemas.microsoft.com/office/powerpoint/2010/main" val="12682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aphicFrame>
        <p:nvGraphicFramePr>
          <p:cNvPr id="1204" name="Google Shape;1204;p267"/>
          <p:cNvGraphicFramePr/>
          <p:nvPr>
            <p:extLst>
              <p:ext uri="{D42A27DB-BD31-4B8C-83A1-F6EECF244321}">
                <p14:modId xmlns:p14="http://schemas.microsoft.com/office/powerpoint/2010/main" val="3637493758"/>
              </p:ext>
            </p:extLst>
          </p:nvPr>
        </p:nvGraphicFramePr>
        <p:xfrm>
          <a:off x="756746" y="1620166"/>
          <a:ext cx="5559972" cy="3256631"/>
        </p:xfrm>
        <a:graphic>
          <a:graphicData uri="http://schemas.openxmlformats.org/drawingml/2006/table">
            <a:tbl>
              <a:tblPr firstRow="1">
                <a:noFill/>
              </a:tblPr>
              <a:tblGrid>
                <a:gridCol w="926662">
                  <a:extLst>
                    <a:ext uri="{9D8B030D-6E8A-4147-A177-3AD203B41FA5}">
                      <a16:colId xmlns:a16="http://schemas.microsoft.com/office/drawing/2014/main" val="20000"/>
                    </a:ext>
                  </a:extLst>
                </a:gridCol>
                <a:gridCol w="926662">
                  <a:extLst>
                    <a:ext uri="{9D8B030D-6E8A-4147-A177-3AD203B41FA5}">
                      <a16:colId xmlns:a16="http://schemas.microsoft.com/office/drawing/2014/main" val="20001"/>
                    </a:ext>
                  </a:extLst>
                </a:gridCol>
                <a:gridCol w="926662">
                  <a:extLst>
                    <a:ext uri="{9D8B030D-6E8A-4147-A177-3AD203B41FA5}">
                      <a16:colId xmlns:a16="http://schemas.microsoft.com/office/drawing/2014/main" val="20002"/>
                    </a:ext>
                  </a:extLst>
                </a:gridCol>
                <a:gridCol w="926662">
                  <a:extLst>
                    <a:ext uri="{9D8B030D-6E8A-4147-A177-3AD203B41FA5}">
                      <a16:colId xmlns:a16="http://schemas.microsoft.com/office/drawing/2014/main" val="20003"/>
                    </a:ext>
                  </a:extLst>
                </a:gridCol>
                <a:gridCol w="926662">
                  <a:extLst>
                    <a:ext uri="{9D8B030D-6E8A-4147-A177-3AD203B41FA5}">
                      <a16:colId xmlns:a16="http://schemas.microsoft.com/office/drawing/2014/main" val="20004"/>
                    </a:ext>
                  </a:extLst>
                </a:gridCol>
                <a:gridCol w="926662">
                  <a:extLst>
                    <a:ext uri="{9D8B030D-6E8A-4147-A177-3AD203B41FA5}">
                      <a16:colId xmlns:a16="http://schemas.microsoft.com/office/drawing/2014/main" val="20005"/>
                    </a:ext>
                  </a:extLst>
                </a:gridCol>
              </a:tblGrid>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60</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55</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dirty="0">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50</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45</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40</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35</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30</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25</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20</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dirty="0">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15</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dirty="0">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10</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42243">
                <a:tc>
                  <a:txBody>
                    <a:bodyPr/>
                    <a:lstStyle/>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5</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49715">
                <a:tc>
                  <a:txBody>
                    <a:bodyPr/>
                    <a:lstStyle/>
                    <a:p>
                      <a:pPr marL="0" marR="0" lvl="0" indent="0" algn="r" rtl="0">
                        <a:lnSpc>
                          <a:spcPct val="100000"/>
                        </a:lnSpc>
                        <a:spcBef>
                          <a:spcPts val="0"/>
                        </a:spcBef>
                        <a:spcAft>
                          <a:spcPts val="0"/>
                        </a:spcAft>
                        <a:buClr>
                          <a:srgbClr val="000000"/>
                        </a:buClr>
                        <a:buSzPts val="1100"/>
                        <a:buFont typeface="Arial"/>
                        <a:buNone/>
                      </a:pPr>
                      <a:endParaRPr sz="800" b="0" u="none" strike="noStrike" cap="none">
                        <a:solidFill>
                          <a:schemeClr val="dk1"/>
                        </a:solidFill>
                      </a:endParaRPr>
                    </a:p>
                    <a:p>
                      <a:pPr marL="0" marR="0" lvl="0" indent="0" algn="r" rtl="0">
                        <a:lnSpc>
                          <a:spcPct val="100000"/>
                        </a:lnSpc>
                        <a:spcBef>
                          <a:spcPts val="0"/>
                        </a:spcBef>
                        <a:spcAft>
                          <a:spcPts val="0"/>
                        </a:spcAft>
                        <a:buClr>
                          <a:srgbClr val="000000"/>
                        </a:buClr>
                        <a:buSzPts val="1100"/>
                        <a:buFont typeface="Arial"/>
                        <a:buNone/>
                      </a:pPr>
                      <a:r>
                        <a:rPr lang="en-US" sz="800" b="0" u="none" strike="noStrike" cap="none">
                          <a:solidFill>
                            <a:schemeClr val="dk1"/>
                          </a:solidFill>
                        </a:rPr>
                        <a:t>Date:</a:t>
                      </a:r>
                      <a:endParaRPr sz="8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u="none" strike="noStrike" cap="none">
                          <a:solidFill>
                            <a:schemeClr val="dk1"/>
                          </a:solidFill>
                        </a:rPr>
                        <a:t>Monday</a:t>
                      </a:r>
                      <a:endParaRPr sz="11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u="none" strike="noStrike" cap="none">
                          <a:solidFill>
                            <a:schemeClr val="dk1"/>
                          </a:solidFill>
                        </a:rPr>
                        <a:t>Tuesday</a:t>
                      </a:r>
                      <a:endParaRPr sz="11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u="none" strike="noStrike" cap="none">
                          <a:solidFill>
                            <a:schemeClr val="dk1"/>
                          </a:solidFill>
                        </a:rPr>
                        <a:t>Wednesday</a:t>
                      </a:r>
                      <a:endParaRPr sz="11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u="none" strike="noStrike" cap="none">
                          <a:solidFill>
                            <a:schemeClr val="dk1"/>
                          </a:solidFill>
                        </a:rPr>
                        <a:t>Thursday</a:t>
                      </a:r>
                      <a:endParaRPr sz="1100" b="0" u="none" strike="noStrike" cap="none">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0" u="none" strike="noStrike" cap="none" dirty="0">
                          <a:solidFill>
                            <a:schemeClr val="dk1"/>
                          </a:solidFill>
                        </a:rPr>
                        <a:t>Friday</a:t>
                      </a:r>
                      <a:endParaRPr sz="1100" b="0" u="none" strike="noStrike" cap="none" dirty="0">
                        <a:solidFill>
                          <a:schemeClr val="dk1"/>
                        </a:solidFill>
                      </a:endParaRPr>
                    </a:p>
                  </a:txBody>
                  <a:tcPr marL="51450" marR="51450" marT="25725" marB="2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1205" name="Google Shape;1205;p267"/>
          <p:cNvSpPr txBox="1"/>
          <p:nvPr/>
        </p:nvSpPr>
        <p:spPr>
          <a:xfrm>
            <a:off x="756747" y="696677"/>
            <a:ext cx="5559972" cy="519543"/>
          </a:xfrm>
          <a:prstGeom prst="rect">
            <a:avLst/>
          </a:prstGeom>
          <a:noFill/>
          <a:ln w="9525" cap="flat" cmpd="sng">
            <a:solidFill>
              <a:schemeClr val="dk1"/>
            </a:solidFill>
            <a:prstDash val="solid"/>
            <a:round/>
            <a:headEnd type="none" w="sm" len="sm"/>
            <a:tailEnd type="none" w="sm" len="sm"/>
          </a:ln>
        </p:spPr>
        <p:txBody>
          <a:bodyPr spcFirstLastPara="1" wrap="square" lIns="51413" tIns="25706" rIns="51413" bIns="25706" anchor="t" anchorCtr="0">
            <a:spAutoFit/>
          </a:bodyPr>
          <a:lstStyle/>
          <a:p>
            <a:r>
              <a:rPr lang="en-US" sz="1013" dirty="0">
                <a:solidFill>
                  <a:schemeClr val="dk1"/>
                </a:solidFill>
                <a:latin typeface="Calibri"/>
                <a:ea typeface="Calibri"/>
                <a:cs typeface="Calibri"/>
                <a:sym typeface="Calibri"/>
              </a:rPr>
              <a:t>Will’s Weekly Data Collection—Number of Rings Collected for Sonic the Hedgehog Game Schedule for the </a:t>
            </a:r>
            <a:endParaRPr sz="788" dirty="0"/>
          </a:p>
          <a:p>
            <a:r>
              <a:rPr lang="en-US" sz="1013" dirty="0">
                <a:solidFill>
                  <a:schemeClr val="dk1"/>
                </a:solidFill>
                <a:latin typeface="Calibri"/>
                <a:ea typeface="Calibri"/>
                <a:cs typeface="Calibri"/>
                <a:sym typeface="Calibri"/>
              </a:rPr>
              <a:t>Week of: ____________________________________________________</a:t>
            </a:r>
            <a:endParaRPr sz="788" dirty="0"/>
          </a:p>
        </p:txBody>
      </p:sp>
    </p:spTree>
    <p:extLst>
      <p:ext uri="{BB962C8B-B14F-4D97-AF65-F5344CB8AC3E}">
        <p14:creationId xmlns:p14="http://schemas.microsoft.com/office/powerpoint/2010/main" val="370681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graphicFrame>
        <p:nvGraphicFramePr>
          <p:cNvPr id="1215" name="Google Shape;1215;p11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357448"/>
              </p:ext>
            </p:extLst>
          </p:nvPr>
        </p:nvGraphicFramePr>
        <p:xfrm>
          <a:off x="388882" y="94592"/>
          <a:ext cx="4824249" cy="5048907"/>
        </p:xfrm>
        <a:graphic>
          <a:graphicData uri="http://schemas.openxmlformats.org/presentationml/2006/ole">
            <mc:AlternateContent xmlns:mc="http://schemas.openxmlformats.org/markup-compatibility/2006">
              <mc:Choice xmlns:v="urn:schemas-microsoft-com:vml" Requires="v">
                <p:oleObj spid="_x0000_s15378" r:id="rId4" imgW="9144000" imgH="6858000" progId="Word.Document.12">
                  <p:embed/>
                </p:oleObj>
              </mc:Choice>
              <mc:Fallback>
                <p:oleObj r:id="rId4" imgW="9144000" imgH="6858000" progId="Word.Document.12">
                  <p:embed/>
                  <p:pic>
                    <p:nvPicPr>
                      <p:cNvPr id="1215" name="Google Shape;1215;p116"/>
                      <p:cNvPicPr preferRelativeResize="0"/>
                      <p:nvPr/>
                    </p:nvPicPr>
                    <p:blipFill rotWithShape="1">
                      <a:blip r:embed="rId5">
                        <a:alphaModFix/>
                      </a:blip>
                      <a:srcRect/>
                      <a:stretch/>
                    </p:blipFill>
                    <p:spPr>
                      <a:xfrm>
                        <a:off x="388882" y="94592"/>
                        <a:ext cx="4824249" cy="50489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5955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pic>
        <p:nvPicPr>
          <p:cNvPr id="1220" name="Google Shape;1220;p12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4192" y="346841"/>
            <a:ext cx="5489027" cy="4442591"/>
          </a:xfrm>
          <a:prstGeom prst="rect">
            <a:avLst/>
          </a:prstGeom>
          <a:noFill/>
          <a:ln>
            <a:noFill/>
          </a:ln>
        </p:spPr>
      </p:pic>
    </p:spTree>
    <p:extLst>
      <p:ext uri="{BB962C8B-B14F-4D97-AF65-F5344CB8AC3E}">
        <p14:creationId xmlns:p14="http://schemas.microsoft.com/office/powerpoint/2010/main" val="351119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pic>
        <p:nvPicPr>
          <p:cNvPr id="1225" name="Google Shape;1225;p1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780" y="115613"/>
            <a:ext cx="6319344" cy="4933293"/>
          </a:xfrm>
          <a:prstGeom prst="rect">
            <a:avLst/>
          </a:prstGeom>
          <a:noFill/>
          <a:ln>
            <a:noFill/>
          </a:ln>
        </p:spPr>
      </p:pic>
    </p:spTree>
    <p:extLst>
      <p:ext uri="{BB962C8B-B14F-4D97-AF65-F5344CB8AC3E}">
        <p14:creationId xmlns:p14="http://schemas.microsoft.com/office/powerpoint/2010/main" val="2090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8228" y="630621"/>
            <a:ext cx="5080014" cy="4168501"/>
          </a:xfrm>
          <a:prstGeom prst="rect">
            <a:avLst/>
          </a:prstGeom>
        </p:spPr>
      </p:pic>
    </p:spTree>
    <p:extLst>
      <p:ext uri="{BB962C8B-B14F-4D97-AF65-F5344CB8AC3E}">
        <p14:creationId xmlns:p14="http://schemas.microsoft.com/office/powerpoint/2010/main" val="41446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127"/>
          <p:cNvSpPr txBox="1">
            <a:spLocks noGrp="1"/>
          </p:cNvSpPr>
          <p:nvPr>
            <p:ph type="ctrTitle"/>
          </p:nvPr>
        </p:nvSpPr>
        <p:spPr>
          <a:xfrm>
            <a:off x="1685925" y="413152"/>
            <a:ext cx="5143500" cy="960479"/>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1242" name="Google Shape;1242;p127"/>
          <p:cNvSpPr txBox="1">
            <a:spLocks noGrp="1"/>
          </p:cNvSpPr>
          <p:nvPr>
            <p:ph type="subTitle" idx="1"/>
          </p:nvPr>
        </p:nvSpPr>
        <p:spPr>
          <a:xfrm>
            <a:off x="1333500" y="1930003"/>
            <a:ext cx="6057900" cy="1241822"/>
          </a:xfrm>
          <a:prstGeom prst="rect">
            <a:avLst/>
          </a:prstGeom>
          <a:noFill/>
          <a:ln>
            <a:noFill/>
          </a:ln>
        </p:spPr>
        <p:txBody>
          <a:bodyPr spcFirstLastPara="1" wrap="square" lIns="68569" tIns="34275" rIns="68569" bIns="34275" anchor="t" anchorCtr="0">
            <a:normAutofit/>
          </a:bodyPr>
          <a:lstStyle/>
          <a:p>
            <a:pPr marL="0" indent="0">
              <a:spcBef>
                <a:spcPts val="0"/>
              </a:spcBef>
              <a:buSzPts val="5400"/>
            </a:pPr>
            <a:r>
              <a:rPr lang="en-US" sz="4050"/>
              <a:t>Engagement / Academics</a:t>
            </a:r>
            <a:endParaRPr/>
          </a:p>
        </p:txBody>
      </p:sp>
      <p:pic>
        <p:nvPicPr>
          <p:cNvPr id="1243" name="Google Shape;1243;p127" descr="Kids in &#10;&#10;the classroom with their hands up.">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08819" y="2952750"/>
            <a:ext cx="3241925" cy="1775577"/>
          </a:xfrm>
          <a:prstGeom prst="rect">
            <a:avLst/>
          </a:prstGeom>
          <a:noFill/>
          <a:ln>
            <a:noFill/>
          </a:ln>
          <a:effectLst>
            <a:outerShdw blurRad="292100" dist="139700" dir="2700000" algn="tl" rotWithShape="0">
              <a:srgbClr val="333333">
                <a:alpha val="64313"/>
              </a:srgbClr>
            </a:outerShdw>
          </a:effectLst>
        </p:spPr>
      </p:pic>
    </p:spTree>
    <p:extLst>
      <p:ext uri="{BB962C8B-B14F-4D97-AF65-F5344CB8AC3E}">
        <p14:creationId xmlns:p14="http://schemas.microsoft.com/office/powerpoint/2010/main" val="40098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28"/>
          <p:cNvSpPr txBox="1">
            <a:spLocks noGrp="1"/>
          </p:cNvSpPr>
          <p:nvPr>
            <p:ph type="title"/>
          </p:nvPr>
        </p:nvSpPr>
        <p:spPr>
          <a:xfrm>
            <a:off x="115614" y="205978"/>
            <a:ext cx="6337738" cy="479822"/>
          </a:xfrm>
          <a:prstGeom prst="rect">
            <a:avLst/>
          </a:prstGeom>
          <a:noFill/>
          <a:ln>
            <a:noFill/>
          </a:ln>
        </p:spPr>
        <p:txBody>
          <a:bodyPr spcFirstLastPara="1" wrap="square" lIns="68569" tIns="34275" rIns="68569" bIns="34275" anchor="ctr" anchorCtr="0">
            <a:noAutofit/>
          </a:bodyPr>
          <a:lstStyle/>
          <a:p>
            <a:pPr>
              <a:buSzPts val="5400"/>
            </a:pPr>
            <a:r>
              <a:rPr lang="en-US" sz="4050" dirty="0"/>
              <a:t>Academics Questions</a:t>
            </a:r>
            <a:endParaRPr dirty="0"/>
          </a:p>
        </p:txBody>
      </p:sp>
      <p:sp>
        <p:nvSpPr>
          <p:cNvPr id="1249" name="Google Shape;1249;p128"/>
          <p:cNvSpPr txBox="1">
            <a:spLocks noGrp="1"/>
          </p:cNvSpPr>
          <p:nvPr>
            <p:ph type="body" idx="1"/>
          </p:nvPr>
        </p:nvSpPr>
        <p:spPr>
          <a:xfrm>
            <a:off x="1304925" y="857254"/>
            <a:ext cx="4496785" cy="3223022"/>
          </a:xfrm>
          <a:prstGeom prst="rect">
            <a:avLst/>
          </a:prstGeom>
          <a:noFill/>
          <a:ln>
            <a:noFill/>
          </a:ln>
        </p:spPr>
        <p:txBody>
          <a:bodyPr spcFirstLastPara="1" wrap="square" lIns="68569" tIns="34275" rIns="68569" bIns="34275" anchor="t" anchorCtr="0">
            <a:normAutofit fontScale="92500" lnSpcReduction="10000"/>
          </a:bodyPr>
          <a:lstStyle/>
          <a:p>
            <a:pPr marL="128588" indent="-128588">
              <a:spcBef>
                <a:spcPts val="0"/>
              </a:spcBef>
              <a:buSzPts val="3200"/>
            </a:pPr>
            <a:r>
              <a:rPr lang="en-US" sz="2400" dirty="0"/>
              <a:t>What is the student doing or not doing relative to academics (e.g. initiating tasks, completing work, turning work in)</a:t>
            </a:r>
            <a:endParaRPr dirty="0"/>
          </a:p>
          <a:p>
            <a:pPr marL="128588" indent="-128588">
              <a:buSzPts val="3200"/>
            </a:pPr>
            <a:r>
              <a:rPr lang="en-US" sz="2400" dirty="0"/>
              <a:t>Who are the participants in the task or routine who may need to be included in the process?</a:t>
            </a:r>
            <a:endParaRPr dirty="0"/>
          </a:p>
          <a:p>
            <a:pPr marL="128588" indent="-128588">
              <a:buSzPts val="3200"/>
            </a:pPr>
            <a:r>
              <a:rPr lang="en-US" sz="2400" dirty="0"/>
              <a:t>What are the student’s interest areas?</a:t>
            </a:r>
            <a:endParaRPr dirty="0"/>
          </a:p>
          <a:p>
            <a:pPr marL="385763" lvl="1" indent="-133350">
              <a:buSzPts val="2800"/>
            </a:pPr>
            <a:r>
              <a:rPr lang="en-US" sz="2100" dirty="0"/>
              <a:t>This will assist in the development of the system to promote engagement</a:t>
            </a:r>
            <a:endParaRPr dirty="0"/>
          </a:p>
          <a:p>
            <a:pPr marL="128588" indent="0">
              <a:buSzPts val="3200"/>
              <a:buNone/>
            </a:pPr>
            <a:endParaRPr sz="2400" dirty="0"/>
          </a:p>
        </p:txBody>
      </p:sp>
    </p:spTree>
    <p:extLst>
      <p:ext uri="{BB962C8B-B14F-4D97-AF65-F5344CB8AC3E}">
        <p14:creationId xmlns:p14="http://schemas.microsoft.com/office/powerpoint/2010/main" val="91338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Google Shape;522;p9"/>
          <p:cNvSpPr txBox="1">
            <a:spLocks noGrp="1"/>
          </p:cNvSpPr>
          <p:nvPr>
            <p:ph type="title"/>
          </p:nvPr>
        </p:nvSpPr>
        <p:spPr>
          <a:xfrm>
            <a:off x="252249" y="609600"/>
            <a:ext cx="5996152" cy="1123950"/>
          </a:xfrm>
          <a:prstGeom prst="rect">
            <a:avLst/>
          </a:prstGeom>
          <a:noFill/>
          <a:ln>
            <a:noFill/>
          </a:ln>
        </p:spPr>
        <p:txBody>
          <a:bodyPr spcFirstLastPara="1" wrap="square" lIns="68569" tIns="34275" rIns="68569" bIns="34275" anchor="ctr" anchorCtr="0">
            <a:normAutofit fontScale="90000"/>
          </a:bodyPr>
          <a:lstStyle/>
          <a:p>
            <a:pPr>
              <a:buSzPct val="111111"/>
            </a:pPr>
            <a:r>
              <a:rPr lang="en-US" sz="4400" dirty="0"/>
              <a:t>Don't Forget About </a:t>
            </a:r>
            <a:br>
              <a:rPr lang="en-US" sz="4400" dirty="0"/>
            </a:br>
            <a:r>
              <a:rPr lang="en-US" sz="4400" dirty="0"/>
              <a:t>Self-Management </a:t>
            </a:r>
            <a:br>
              <a:rPr lang="en-US" sz="4400" dirty="0"/>
            </a:br>
            <a:r>
              <a:rPr lang="en-US" sz="2700" dirty="0"/>
              <a:t>Steve </a:t>
            </a:r>
            <a:r>
              <a:rPr lang="en-US" sz="2700" dirty="0" err="1"/>
              <a:t>Buckmann</a:t>
            </a:r>
            <a:r>
              <a:rPr lang="en-US" sz="2700" dirty="0"/>
              <a:t> </a:t>
            </a:r>
            <a:br>
              <a:rPr lang="en-US" sz="2700" dirty="0"/>
            </a:br>
            <a:endParaRPr sz="2700" dirty="0"/>
          </a:p>
        </p:txBody>
      </p:sp>
      <p:sp>
        <p:nvSpPr>
          <p:cNvPr id="523" name="Google Shape;523;p9"/>
          <p:cNvSpPr txBox="1">
            <a:spLocks noGrp="1"/>
          </p:cNvSpPr>
          <p:nvPr>
            <p:ph type="body" idx="1"/>
          </p:nvPr>
        </p:nvSpPr>
        <p:spPr>
          <a:xfrm>
            <a:off x="651642" y="2060027"/>
            <a:ext cx="5864772" cy="2413555"/>
          </a:xfrm>
          <a:prstGeom prst="rect">
            <a:avLst/>
          </a:prstGeom>
          <a:noFill/>
          <a:ln>
            <a:noFill/>
          </a:ln>
        </p:spPr>
        <p:txBody>
          <a:bodyPr spcFirstLastPara="1" wrap="square" lIns="68569" tIns="34275" rIns="68569" bIns="34275" anchor="t" anchorCtr="0">
            <a:normAutofit/>
          </a:bodyPr>
          <a:lstStyle/>
          <a:p>
            <a:pPr marL="0" indent="0">
              <a:spcBef>
                <a:spcPts val="0"/>
              </a:spcBef>
              <a:buSzPts val="3600"/>
              <a:buNone/>
            </a:pPr>
            <a:r>
              <a:rPr lang="en-US" sz="2700" dirty="0"/>
              <a:t>Self- management is a useful technique to assist individuals with disabilities, including autism spectrum disorders, to achieve greater levels of independence in vocational, social, academic and recreational activities.</a:t>
            </a:r>
            <a:endParaRPr dirty="0"/>
          </a:p>
          <a:p>
            <a:pPr marL="128588" indent="0">
              <a:buSzPts val="2800"/>
              <a:buNone/>
            </a:pPr>
            <a:endParaRPr dirty="0"/>
          </a:p>
        </p:txBody>
      </p:sp>
    </p:spTree>
    <p:extLst>
      <p:ext uri="{BB962C8B-B14F-4D97-AF65-F5344CB8AC3E}">
        <p14:creationId xmlns:p14="http://schemas.microsoft.com/office/powerpoint/2010/main" val="254552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4179" y="252249"/>
            <a:ext cx="6210751" cy="4599214"/>
          </a:xfrm>
          <a:prstGeom prst="rect">
            <a:avLst/>
          </a:prstGeom>
        </p:spPr>
      </p:pic>
    </p:spTree>
    <p:extLst>
      <p:ext uri="{BB962C8B-B14F-4D97-AF65-F5344CB8AC3E}">
        <p14:creationId xmlns:p14="http://schemas.microsoft.com/office/powerpoint/2010/main" val="41512404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aphicFrame>
        <p:nvGraphicFramePr>
          <p:cNvPr id="1267" name="Google Shape;1267;p13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535295"/>
              </p:ext>
            </p:extLst>
          </p:nvPr>
        </p:nvGraphicFramePr>
        <p:xfrm>
          <a:off x="546100" y="0"/>
          <a:ext cx="5524500" cy="5143500"/>
        </p:xfrm>
        <a:graphic>
          <a:graphicData uri="http://schemas.openxmlformats.org/presentationml/2006/ole">
            <mc:AlternateContent xmlns:mc="http://schemas.openxmlformats.org/markup-compatibility/2006">
              <mc:Choice xmlns:v="urn:schemas-microsoft-com:vml" Requires="v">
                <p:oleObj spid="_x0000_s16402" r:id="rId4" imgW="9144000" imgH="6858000" progId="Word.Document.8">
                  <p:embed/>
                </p:oleObj>
              </mc:Choice>
              <mc:Fallback>
                <p:oleObj r:id="rId4" imgW="9144000" imgH="6858000" progId="Word.Document.8">
                  <p:embed/>
                  <p:pic>
                    <p:nvPicPr>
                      <p:cNvPr id="1267" name="Google Shape;1267;p133"/>
                      <p:cNvPicPr preferRelativeResize="0"/>
                      <p:nvPr/>
                    </p:nvPicPr>
                    <p:blipFill rotWithShape="1">
                      <a:blip r:embed="rId5">
                        <a:alphaModFix/>
                      </a:blip>
                      <a:srcRect/>
                      <a:stretch/>
                    </p:blipFill>
                    <p:spPr>
                      <a:xfrm>
                        <a:off x="546100" y="0"/>
                        <a:ext cx="5524500"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275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graphicFrame>
        <p:nvGraphicFramePr>
          <p:cNvPr id="1272" name="Google Shape;1272;p13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7201382"/>
              </p:ext>
            </p:extLst>
          </p:nvPr>
        </p:nvGraphicFramePr>
        <p:xfrm>
          <a:off x="711200" y="158750"/>
          <a:ext cx="6045200" cy="4692650"/>
        </p:xfrm>
        <a:graphic>
          <a:graphicData uri="http://schemas.openxmlformats.org/presentationml/2006/ole">
            <mc:AlternateContent xmlns:mc="http://schemas.openxmlformats.org/markup-compatibility/2006">
              <mc:Choice xmlns:v="urn:schemas-microsoft-com:vml" Requires="v">
                <p:oleObj spid="_x0000_s17426" r:id="rId4" imgW="9144000" imgH="6934200" progId="Word.Document.8">
                  <p:embed/>
                </p:oleObj>
              </mc:Choice>
              <mc:Fallback>
                <p:oleObj r:id="rId4" imgW="9144000" imgH="6934200" progId="Word.Document.8">
                  <p:embed/>
                  <p:pic>
                    <p:nvPicPr>
                      <p:cNvPr id="1272" name="Google Shape;1272;p134"/>
                      <p:cNvPicPr preferRelativeResize="0"/>
                      <p:nvPr/>
                    </p:nvPicPr>
                    <p:blipFill rotWithShape="1">
                      <a:blip r:embed="rId5">
                        <a:alphaModFix/>
                      </a:blip>
                      <a:srcRect/>
                      <a:stretch/>
                    </p:blipFill>
                    <p:spPr>
                      <a:xfrm>
                        <a:off x="711200" y="158750"/>
                        <a:ext cx="6045200" cy="4692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347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pic>
        <p:nvPicPr>
          <p:cNvPr id="1278" name="Google Shape;1278;p136">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25517" y="168166"/>
            <a:ext cx="6130159" cy="4601340"/>
          </a:xfrm>
          <a:prstGeom prst="rect">
            <a:avLst/>
          </a:prstGeom>
          <a:noFill/>
          <a:ln>
            <a:noFill/>
          </a:ln>
        </p:spPr>
      </p:pic>
    </p:spTree>
    <p:extLst>
      <p:ext uri="{BB962C8B-B14F-4D97-AF65-F5344CB8AC3E}">
        <p14:creationId xmlns:p14="http://schemas.microsoft.com/office/powerpoint/2010/main" val="8935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3" name="Picture 2">
            <a:extLst>
              <a:ext uri="{FF2B5EF4-FFF2-40B4-BE49-F238E27FC236}">
                <a16:creationId xmlns:a16="http://schemas.microsoft.com/office/drawing/2014/main" id="{495C178C-94EF-4FF4-A122-B486F957D3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5175" y="0"/>
            <a:ext cx="7081498" cy="5143500"/>
          </a:xfrm>
          <a:prstGeom prst="rect">
            <a:avLst/>
          </a:prstGeom>
        </p:spPr>
      </p:pic>
    </p:spTree>
    <p:extLst>
      <p:ext uri="{BB962C8B-B14F-4D97-AF65-F5344CB8AC3E}">
        <p14:creationId xmlns:p14="http://schemas.microsoft.com/office/powerpoint/2010/main" val="12569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40">
            <a:extLst>
              <a:ext uri="{C183D7F6-B498-43B3-948B-1728B52AA6E4}">
                <adec:decorative xmlns:adec="http://schemas.microsoft.com/office/drawing/2017/decorative" val="1"/>
              </a:ext>
            </a:extLst>
          </p:cNvPr>
          <p:cNvSpPr txBox="1">
            <a:spLocks noGrp="1"/>
          </p:cNvSpPr>
          <p:nvPr>
            <p:ph type="title" idx="4294967295"/>
          </p:nvPr>
        </p:nvSpPr>
        <p:spPr>
          <a:xfrm>
            <a:off x="262758" y="205979"/>
            <a:ext cx="6274676" cy="857250"/>
          </a:xfrm>
          <a:prstGeom prst="rect">
            <a:avLst/>
          </a:prstGeom>
          <a:noFill/>
          <a:ln>
            <a:noFill/>
          </a:ln>
        </p:spPr>
        <p:txBody>
          <a:bodyPr spcFirstLastPara="1" wrap="square" lIns="68569" tIns="34275" rIns="68569" bIns="34275" anchor="ctr" anchorCtr="0">
            <a:normAutofit/>
          </a:bodyPr>
          <a:lstStyle/>
          <a:p>
            <a:pPr>
              <a:buSzPts val="3200"/>
            </a:pPr>
            <a:r>
              <a:rPr lang="en-US" sz="2400" dirty="0"/>
              <a:t>Self-Management for Academics &amp; Behavior</a:t>
            </a:r>
            <a:endParaRPr dirty="0"/>
          </a:p>
        </p:txBody>
      </p:sp>
      <p:graphicFrame>
        <p:nvGraphicFramePr>
          <p:cNvPr id="1289" name="Google Shape;1289;p14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9291430"/>
              </p:ext>
            </p:extLst>
          </p:nvPr>
        </p:nvGraphicFramePr>
        <p:xfrm>
          <a:off x="262759" y="977462"/>
          <a:ext cx="4540470" cy="2478635"/>
        </p:xfrm>
        <a:graphic>
          <a:graphicData uri="http://schemas.openxmlformats.org/presentationml/2006/ole">
            <mc:AlternateContent xmlns:mc="http://schemas.openxmlformats.org/markup-compatibility/2006">
              <mc:Choice xmlns:v="urn:schemas-microsoft-com:vml" Requires="v">
                <p:oleObj spid="_x0000_s18450" r:id="rId4" imgW="6102350" imgH="2889250" progId="Excel.Sheet.8">
                  <p:embed/>
                </p:oleObj>
              </mc:Choice>
              <mc:Fallback>
                <p:oleObj r:id="rId4" imgW="6102350" imgH="2889250" progId="Excel.Sheet.8">
                  <p:embed/>
                  <p:pic>
                    <p:nvPicPr>
                      <p:cNvPr id="1289" name="Google Shape;1289;p140"/>
                      <p:cNvPicPr preferRelativeResize="0"/>
                      <p:nvPr/>
                    </p:nvPicPr>
                    <p:blipFill rotWithShape="1">
                      <a:blip r:embed="rId5">
                        <a:alphaModFix/>
                      </a:blip>
                      <a:srcRect r="12698"/>
                      <a:stretch/>
                    </p:blipFill>
                    <p:spPr>
                      <a:xfrm>
                        <a:off x="262759" y="977462"/>
                        <a:ext cx="4540470" cy="2478635"/>
                      </a:xfrm>
                      <a:prstGeom prst="rect">
                        <a:avLst/>
                      </a:prstGeom>
                      <a:noFill/>
                      <a:ln>
                        <a:noFill/>
                      </a:ln>
                    </p:spPr>
                  </p:pic>
                </p:oleObj>
              </mc:Fallback>
            </mc:AlternateContent>
          </a:graphicData>
        </a:graphic>
      </p:graphicFrame>
      <p:sp>
        <p:nvSpPr>
          <p:cNvPr id="1290" name="Google Shape;1290;p140"/>
          <p:cNvSpPr txBox="1">
            <a:spLocks noGrp="1"/>
          </p:cNvSpPr>
          <p:nvPr>
            <p:ph type="body" idx="4294967295"/>
          </p:nvPr>
        </p:nvSpPr>
        <p:spPr>
          <a:xfrm>
            <a:off x="4803230" y="1152528"/>
            <a:ext cx="2007474" cy="3755231"/>
          </a:xfrm>
          <a:prstGeom prst="rect">
            <a:avLst/>
          </a:prstGeom>
          <a:noFill/>
          <a:ln>
            <a:noFill/>
          </a:ln>
        </p:spPr>
        <p:txBody>
          <a:bodyPr spcFirstLastPara="1" wrap="square" lIns="68569" tIns="34275" rIns="68569" bIns="34275" anchor="t" anchorCtr="0">
            <a:normAutofit lnSpcReduction="10000"/>
          </a:bodyPr>
          <a:lstStyle/>
          <a:p>
            <a:pPr marL="128588" indent="-128588">
              <a:lnSpc>
                <a:spcPct val="80000"/>
              </a:lnSpc>
              <a:spcBef>
                <a:spcPts val="0"/>
              </a:spcBef>
              <a:buSzPts val="2380"/>
            </a:pPr>
            <a:r>
              <a:rPr lang="en-US" sz="1785" dirty="0"/>
              <a:t>4</a:t>
            </a:r>
            <a:r>
              <a:rPr lang="en-US" sz="1785" baseline="30000" dirty="0"/>
              <a:t>th</a:t>
            </a:r>
            <a:r>
              <a:rPr lang="en-US" sz="1785" dirty="0"/>
              <a:t> grader in General education classroom</a:t>
            </a:r>
            <a:endParaRPr dirty="0"/>
          </a:p>
          <a:p>
            <a:pPr marL="128588" indent="-128588">
              <a:lnSpc>
                <a:spcPct val="80000"/>
              </a:lnSpc>
              <a:buSzPts val="2380"/>
            </a:pPr>
            <a:r>
              <a:rPr lang="en-US" sz="1785" dirty="0"/>
              <a:t>Completed this form every 15 minutes, classroom aide completed one also</a:t>
            </a:r>
            <a:endParaRPr dirty="0"/>
          </a:p>
          <a:p>
            <a:pPr marL="128588" indent="-128588">
              <a:lnSpc>
                <a:spcPct val="80000"/>
              </a:lnSpc>
              <a:buSzPts val="2380"/>
            </a:pPr>
            <a:r>
              <a:rPr lang="en-US" sz="1785" dirty="0"/>
              <a:t>Compared their answers</a:t>
            </a:r>
            <a:endParaRPr dirty="0"/>
          </a:p>
          <a:p>
            <a:pPr marL="128588" indent="-128588">
              <a:lnSpc>
                <a:spcPct val="80000"/>
              </a:lnSpc>
              <a:buSzPts val="2380"/>
            </a:pPr>
            <a:r>
              <a:rPr lang="en-US" sz="1785" dirty="0"/>
              <a:t>Student earned rewards for achieving stars AND for correctly checking boxes</a:t>
            </a:r>
            <a:endParaRPr dirty="0"/>
          </a:p>
        </p:txBody>
      </p:sp>
      <p:sp>
        <p:nvSpPr>
          <p:cNvPr id="1291" name="Google Shape;1291;p140"/>
          <p:cNvSpPr txBox="1"/>
          <p:nvPr/>
        </p:nvSpPr>
        <p:spPr>
          <a:xfrm>
            <a:off x="1416925" y="3667114"/>
            <a:ext cx="1714500" cy="900216"/>
          </a:xfrm>
          <a:prstGeom prst="rect">
            <a:avLst/>
          </a:prstGeom>
          <a:solidFill>
            <a:srgbClr val="ACE0FF"/>
          </a:solid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buSzPts val="1800"/>
            </a:pPr>
            <a:r>
              <a:rPr lang="en-US" sz="1350" u="sng" dirty="0">
                <a:latin typeface="Calibri"/>
                <a:ea typeface="Calibri"/>
                <a:cs typeface="Calibri"/>
                <a:sym typeface="Calibri"/>
              </a:rPr>
              <a:t>Rules:</a:t>
            </a:r>
            <a:endParaRPr sz="1050" dirty="0"/>
          </a:p>
          <a:p>
            <a:pPr>
              <a:buSzPts val="1800"/>
            </a:pPr>
            <a:r>
              <a:rPr lang="en-US" sz="1350" dirty="0">
                <a:latin typeface="Calibri"/>
                <a:ea typeface="Calibri"/>
                <a:cs typeface="Calibri"/>
                <a:sym typeface="Calibri"/>
              </a:rPr>
              <a:t>Raise hand </a:t>
            </a:r>
            <a:endParaRPr sz="1050" dirty="0"/>
          </a:p>
          <a:p>
            <a:pPr>
              <a:buSzPts val="1800"/>
            </a:pPr>
            <a:r>
              <a:rPr lang="en-US" sz="1350" dirty="0">
                <a:latin typeface="Calibri"/>
                <a:ea typeface="Calibri"/>
                <a:cs typeface="Calibri"/>
                <a:sym typeface="Calibri"/>
              </a:rPr>
              <a:t>Answer 1 question</a:t>
            </a:r>
            <a:endParaRPr sz="1050" dirty="0"/>
          </a:p>
          <a:p>
            <a:pPr>
              <a:buSzPts val="1800"/>
            </a:pPr>
            <a:r>
              <a:rPr lang="en-US" sz="1350" dirty="0">
                <a:latin typeface="Calibri"/>
                <a:ea typeface="Calibri"/>
                <a:cs typeface="Calibri"/>
                <a:sym typeface="Calibri"/>
              </a:rPr>
              <a:t>No bell noise</a:t>
            </a:r>
            <a:endParaRPr sz="1050" dirty="0"/>
          </a:p>
        </p:txBody>
      </p:sp>
    </p:spTree>
    <p:extLst>
      <p:ext uri="{BB962C8B-B14F-4D97-AF65-F5344CB8AC3E}">
        <p14:creationId xmlns:p14="http://schemas.microsoft.com/office/powerpoint/2010/main" val="366212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830F935B-FAC0-4E85-9AE1-A4B34FE8D0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069" y="0"/>
            <a:ext cx="4456386" cy="5123408"/>
          </a:xfrm>
          <a:prstGeom prst="rect">
            <a:avLst/>
          </a:prstGeom>
        </p:spPr>
      </p:pic>
    </p:spTree>
    <p:extLst>
      <p:ext uri="{BB962C8B-B14F-4D97-AF65-F5344CB8AC3E}">
        <p14:creationId xmlns:p14="http://schemas.microsoft.com/office/powerpoint/2010/main" val="16994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AE32E9-E2B5-4E63-AB12-47A975A83A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1658" y="0"/>
            <a:ext cx="7242716" cy="5143500"/>
          </a:xfrm>
          <a:prstGeom prst="rect">
            <a:avLst/>
          </a:prstGeom>
        </p:spPr>
      </p:pic>
    </p:spTree>
    <p:extLst>
      <p:ext uri="{BB962C8B-B14F-4D97-AF65-F5344CB8AC3E}">
        <p14:creationId xmlns:p14="http://schemas.microsoft.com/office/powerpoint/2010/main" val="27466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144"/>
          <p:cNvSpPr txBox="1">
            <a:spLocks noGrp="1"/>
          </p:cNvSpPr>
          <p:nvPr>
            <p:ph type="ctrTitle"/>
          </p:nvPr>
        </p:nvSpPr>
        <p:spPr>
          <a:xfrm>
            <a:off x="2000250" y="841772"/>
            <a:ext cx="5143500" cy="1790700"/>
          </a:xfrm>
          <a:prstGeom prst="rect">
            <a:avLst/>
          </a:prstGeom>
          <a:noFill/>
          <a:ln>
            <a:noFill/>
          </a:ln>
        </p:spPr>
        <p:txBody>
          <a:bodyPr spcFirstLastPara="1" wrap="square" lIns="68569" tIns="34275" rIns="68569" bIns="34275" anchor="b" anchorCtr="0">
            <a:normAutofit/>
          </a:bodyPr>
          <a:lstStyle/>
          <a:p>
            <a:pPr>
              <a:buSzPts val="4000"/>
            </a:pPr>
            <a:r>
              <a:rPr lang="en-US" sz="4000" dirty="0"/>
              <a:t>Self-Management</a:t>
            </a:r>
            <a:endParaRPr sz="4000" dirty="0"/>
          </a:p>
        </p:txBody>
      </p:sp>
      <p:sp>
        <p:nvSpPr>
          <p:cNvPr id="1302" name="Google Shape;1302;p144"/>
          <p:cNvSpPr txBox="1">
            <a:spLocks noGrp="1"/>
          </p:cNvSpPr>
          <p:nvPr>
            <p:ph type="subTitle" idx="1"/>
          </p:nvPr>
        </p:nvSpPr>
        <p:spPr>
          <a:xfrm>
            <a:off x="1390653" y="2701528"/>
            <a:ext cx="6242338" cy="1241822"/>
          </a:xfrm>
          <a:prstGeom prst="rect">
            <a:avLst/>
          </a:prstGeom>
          <a:noFill/>
          <a:ln>
            <a:noFill/>
          </a:ln>
        </p:spPr>
        <p:txBody>
          <a:bodyPr spcFirstLastPara="1" wrap="square" lIns="68569" tIns="34275" rIns="68569" bIns="34275" anchor="t" anchorCtr="0">
            <a:noAutofit/>
          </a:bodyPr>
          <a:lstStyle/>
          <a:p>
            <a:pPr marL="0" indent="0">
              <a:spcBef>
                <a:spcPts val="0"/>
              </a:spcBef>
              <a:buSzPts val="6000"/>
            </a:pPr>
            <a:r>
              <a:rPr lang="en-US" sz="4500"/>
              <a:t>Manage High Interest Area</a:t>
            </a:r>
            <a:endParaRPr/>
          </a:p>
        </p:txBody>
      </p:sp>
      <p:pic>
        <p:nvPicPr>
          <p:cNvPr id="1303" name="Google Shape;1303;p144" descr="Darth Vader voiced by Arnold Schwarzenegger Rumor Patrol: Darth Vader to Appear in Star Wars: Episode 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8276" y="579013"/>
            <a:ext cx="2306282" cy="1039580"/>
          </a:xfrm>
          <a:prstGeom prst="rect">
            <a:avLst/>
          </a:prstGeom>
          <a:noFill/>
          <a:ln>
            <a:noFill/>
          </a:ln>
          <a:effectLst>
            <a:outerShdw blurRad="292100" dist="139700" dir="2700000" algn="tl" rotWithShape="0">
              <a:srgbClr val="333333">
                <a:alpha val="64313"/>
              </a:srgbClr>
            </a:outerShdw>
          </a:effectLst>
        </p:spPr>
      </p:pic>
      <p:pic>
        <p:nvPicPr>
          <p:cNvPr id="1304" name="Google Shape;1304;p144" descr="Minecraft is now second best selling video game e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69897" y="552943"/>
            <a:ext cx="2138790" cy="1065650"/>
          </a:xfrm>
          <a:prstGeom prst="rect">
            <a:avLst/>
          </a:prstGeom>
          <a:noFill/>
          <a:ln>
            <a:noFill/>
          </a:ln>
          <a:effectLst>
            <a:outerShdw blurRad="292100" dist="139700" dir="2700000" algn="tl" rotWithShape="0">
              <a:srgbClr val="333333">
                <a:alpha val="64313"/>
              </a:srgbClr>
            </a:outerShdw>
          </a:effectLst>
        </p:spPr>
      </p:pic>
    </p:spTree>
    <p:extLst>
      <p:ext uri="{BB962C8B-B14F-4D97-AF65-F5344CB8AC3E}">
        <p14:creationId xmlns:p14="http://schemas.microsoft.com/office/powerpoint/2010/main" val="8253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269"/>
          <p:cNvSpPr txBox="1">
            <a:spLocks noGrp="1"/>
          </p:cNvSpPr>
          <p:nvPr>
            <p:ph type="title"/>
          </p:nvPr>
        </p:nvSpPr>
        <p:spPr>
          <a:xfrm>
            <a:off x="1299411" y="114300"/>
            <a:ext cx="4872790" cy="1085850"/>
          </a:xfrm>
          <a:prstGeom prst="rect">
            <a:avLst/>
          </a:prstGeom>
          <a:noFill/>
          <a:ln>
            <a:noFill/>
          </a:ln>
        </p:spPr>
        <p:txBody>
          <a:bodyPr spcFirstLastPara="1" wrap="square" lIns="68569" tIns="34275" rIns="68569" bIns="34275" anchor="ctr" anchorCtr="0">
            <a:noAutofit/>
          </a:bodyPr>
          <a:lstStyle/>
          <a:p>
            <a:r>
              <a:rPr lang="en-US" sz="3300"/>
              <a:t>Ways to Address </a:t>
            </a:r>
            <a:br>
              <a:rPr lang="en-US" sz="3300"/>
            </a:br>
            <a:r>
              <a:rPr lang="en-US" sz="3300"/>
              <a:t>Preferred Interests</a:t>
            </a:r>
            <a:endParaRPr/>
          </a:p>
        </p:txBody>
      </p:sp>
      <p:sp>
        <p:nvSpPr>
          <p:cNvPr id="1314" name="Google Shape;1314;p269"/>
          <p:cNvSpPr txBox="1">
            <a:spLocks noGrp="1"/>
          </p:cNvSpPr>
          <p:nvPr>
            <p:ph type="body" idx="1"/>
          </p:nvPr>
        </p:nvSpPr>
        <p:spPr>
          <a:xfrm>
            <a:off x="1200150" y="1314451"/>
            <a:ext cx="6400800" cy="3394472"/>
          </a:xfrm>
          <a:prstGeom prst="rect">
            <a:avLst/>
          </a:prstGeom>
          <a:noFill/>
          <a:ln>
            <a:noFill/>
          </a:ln>
        </p:spPr>
        <p:txBody>
          <a:bodyPr spcFirstLastPara="1" wrap="square" lIns="68569" tIns="34275" rIns="68569" bIns="34275" anchor="t" anchorCtr="0">
            <a:noAutofit/>
          </a:bodyPr>
          <a:lstStyle/>
          <a:p>
            <a:pPr marL="257175">
              <a:spcBef>
                <a:spcPts val="0"/>
              </a:spcBef>
              <a:buClr>
                <a:srgbClr val="000066"/>
              </a:buClr>
              <a:buSzPts val="4000"/>
              <a:buFont typeface="Calibri"/>
              <a:buChar char="•"/>
            </a:pPr>
            <a:r>
              <a:rPr lang="en-US" sz="3000"/>
              <a:t>Not no, where &amp; when</a:t>
            </a:r>
            <a:endParaRPr/>
          </a:p>
          <a:p>
            <a:pPr marL="557213" lvl="1" indent="-214313">
              <a:buClr>
                <a:srgbClr val="000066"/>
              </a:buClr>
              <a:buSzPts val="3600"/>
              <a:buFont typeface="Calibri"/>
              <a:buChar char="–"/>
            </a:pPr>
            <a:r>
              <a:rPr lang="en-US"/>
              <a:t>Build into the visual schedule</a:t>
            </a:r>
            <a:endParaRPr/>
          </a:p>
          <a:p>
            <a:pPr marL="257175">
              <a:spcBef>
                <a:spcPts val="1500"/>
              </a:spcBef>
              <a:buClr>
                <a:srgbClr val="000066"/>
              </a:buClr>
              <a:buSzPts val="4000"/>
              <a:buFont typeface="Calibri"/>
              <a:buChar char="•"/>
            </a:pPr>
            <a:r>
              <a:rPr lang="en-US" sz="3000"/>
              <a:t>Flood in the environment</a:t>
            </a:r>
            <a:endParaRPr/>
          </a:p>
          <a:p>
            <a:pPr marL="557213" lvl="1" indent="-214313">
              <a:spcBef>
                <a:spcPts val="0"/>
              </a:spcBef>
              <a:buClr>
                <a:srgbClr val="000066"/>
              </a:buClr>
              <a:buSzPts val="3200"/>
              <a:buFont typeface="Calibri"/>
              <a:buChar char="–"/>
            </a:pPr>
            <a:r>
              <a:rPr lang="en-US"/>
              <a:t>Use in teaching</a:t>
            </a:r>
            <a:endParaRPr/>
          </a:p>
          <a:p>
            <a:pPr marL="557213" lvl="1" indent="-214313">
              <a:spcBef>
                <a:spcPts val="0"/>
              </a:spcBef>
              <a:buClr>
                <a:srgbClr val="000066"/>
              </a:buClr>
              <a:buSzPts val="3200"/>
              <a:buFont typeface="Calibri"/>
              <a:buChar char="–"/>
            </a:pPr>
            <a:r>
              <a:rPr lang="en-US"/>
              <a:t>Embed as part of the curriculum, visual system (creates motivation and engagement)</a:t>
            </a:r>
            <a:endParaRPr/>
          </a:p>
          <a:p>
            <a:pPr marL="257175">
              <a:spcBef>
                <a:spcPts val="1500"/>
              </a:spcBef>
              <a:buClr>
                <a:srgbClr val="000066"/>
              </a:buClr>
              <a:buSzPts val="4000"/>
              <a:buFont typeface="Calibri"/>
              <a:buChar char="•"/>
            </a:pPr>
            <a:r>
              <a:rPr lang="en-US" sz="3000"/>
              <a:t>Find a home for it</a:t>
            </a:r>
            <a:endParaRPr/>
          </a:p>
          <a:p>
            <a:pPr marL="257175" indent="-85725">
              <a:buClr>
                <a:srgbClr val="000066"/>
              </a:buClr>
              <a:buSzPts val="3600"/>
              <a:buNone/>
            </a:pPr>
            <a:endParaRPr sz="2700"/>
          </a:p>
          <a:p>
            <a:pPr marL="257175" indent="-104775">
              <a:spcBef>
                <a:spcPts val="480"/>
              </a:spcBef>
              <a:buClr>
                <a:srgbClr val="000066"/>
              </a:buClr>
              <a:buSzPts val="3200"/>
              <a:buNone/>
            </a:pPr>
            <a:endParaRPr/>
          </a:p>
          <a:p>
            <a:pPr marL="257175" indent="-104775">
              <a:spcBef>
                <a:spcPts val="480"/>
              </a:spcBef>
              <a:buClr>
                <a:srgbClr val="000066"/>
              </a:buClr>
              <a:buSzPts val="3200"/>
              <a:buNone/>
            </a:pPr>
            <a:endParaRPr/>
          </a:p>
          <a:p>
            <a:pPr marL="257175" indent="-104775">
              <a:spcBef>
                <a:spcPts val="480"/>
              </a:spcBef>
              <a:buClr>
                <a:srgbClr val="000066"/>
              </a:buClr>
              <a:buSzPts val="3200"/>
              <a:buNone/>
            </a:pPr>
            <a:endParaRPr/>
          </a:p>
        </p:txBody>
      </p:sp>
      <p:pic>
        <p:nvPicPr>
          <p:cNvPr id="1315" name="Google Shape;1315;p269" title="activity icon">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99873" y="114300"/>
            <a:ext cx="1314450" cy="1314450"/>
          </a:xfrm>
          <a:prstGeom prst="rect">
            <a:avLst/>
          </a:prstGeom>
          <a:noFill/>
          <a:ln>
            <a:noFill/>
          </a:ln>
        </p:spPr>
      </p:pic>
    </p:spTree>
    <p:extLst>
      <p:ext uri="{BB962C8B-B14F-4D97-AF65-F5344CB8AC3E}">
        <p14:creationId xmlns:p14="http://schemas.microsoft.com/office/powerpoint/2010/main" val="257834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0"/>
          <p:cNvSpPr txBox="1">
            <a:spLocks noGrp="1"/>
          </p:cNvSpPr>
          <p:nvPr>
            <p:ph type="title"/>
          </p:nvPr>
        </p:nvSpPr>
        <p:spPr>
          <a:xfrm>
            <a:off x="1313831" y="205988"/>
            <a:ext cx="5150031" cy="651375"/>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Why Self-Management?</a:t>
            </a:r>
            <a:endParaRPr dirty="0"/>
          </a:p>
        </p:txBody>
      </p:sp>
      <p:sp>
        <p:nvSpPr>
          <p:cNvPr id="529" name="Google Shape;529;p10"/>
          <p:cNvSpPr txBox="1">
            <a:spLocks noGrp="1"/>
          </p:cNvSpPr>
          <p:nvPr>
            <p:ph type="body" idx="1"/>
          </p:nvPr>
        </p:nvSpPr>
        <p:spPr>
          <a:xfrm>
            <a:off x="662153" y="1423555"/>
            <a:ext cx="7022842" cy="2982812"/>
          </a:xfrm>
          <a:prstGeom prst="rect">
            <a:avLst/>
          </a:prstGeom>
          <a:noFill/>
          <a:ln>
            <a:noFill/>
          </a:ln>
        </p:spPr>
        <p:txBody>
          <a:bodyPr spcFirstLastPara="1" wrap="square" lIns="68569" tIns="34275" rIns="68569" bIns="34275" anchor="t" anchorCtr="0">
            <a:normAutofit/>
          </a:bodyPr>
          <a:lstStyle/>
          <a:p>
            <a:pPr marL="0" indent="0">
              <a:spcBef>
                <a:spcPts val="0"/>
              </a:spcBef>
              <a:buNone/>
            </a:pPr>
            <a:r>
              <a:rPr lang="en-US" sz="2625" dirty="0"/>
              <a:t>How do we manage our behavior?</a:t>
            </a:r>
            <a:endParaRPr sz="2625" dirty="0"/>
          </a:p>
          <a:p>
            <a:pPr marL="0" indent="0">
              <a:spcBef>
                <a:spcPts val="0"/>
              </a:spcBef>
              <a:buNone/>
            </a:pPr>
            <a:endParaRPr dirty="0"/>
          </a:p>
          <a:p>
            <a:pPr marL="385763" lvl="1" indent="-133350">
              <a:buSzPts val="2800"/>
            </a:pPr>
            <a:r>
              <a:rPr lang="en-US" sz="2100" dirty="0"/>
              <a:t> Recognize Unspoken Rules / Hidden Curriculum</a:t>
            </a:r>
            <a:endParaRPr sz="2100" dirty="0"/>
          </a:p>
          <a:p>
            <a:pPr marL="385763" lvl="1" indent="-133350">
              <a:buSzPts val="2800"/>
            </a:pPr>
            <a:r>
              <a:rPr lang="en-US" sz="2100" dirty="0"/>
              <a:t>  Self-Regulation:  Self-Monitoring / Self-Reflection by context</a:t>
            </a:r>
            <a:endParaRPr sz="2100" dirty="0"/>
          </a:p>
          <a:p>
            <a:pPr marL="385763" lvl="1" indent="-133350">
              <a:buSzPts val="2800"/>
            </a:pPr>
            <a:r>
              <a:rPr lang="en-US" sz="2100" dirty="0"/>
              <a:t> Understand the rules / norms</a:t>
            </a:r>
            <a:endParaRPr sz="2100" dirty="0"/>
          </a:p>
          <a:p>
            <a:pPr marL="385763" lvl="1" indent="-133350">
              <a:buSzPts val="2800"/>
            </a:pPr>
            <a:r>
              <a:rPr lang="en-US" sz="2100" dirty="0"/>
              <a:t> Discriminate between appropriate / inappropriate behavior</a:t>
            </a:r>
            <a:endParaRPr sz="2100" dirty="0"/>
          </a:p>
          <a:p>
            <a:pPr marL="385763" lvl="1" indent="-61913">
              <a:buSzPts val="1400"/>
              <a:buNone/>
            </a:pPr>
            <a:endParaRPr sz="1050" dirty="0"/>
          </a:p>
          <a:p>
            <a:pPr marL="128588" indent="-61913">
              <a:buSzPts val="1400"/>
              <a:buNone/>
            </a:pPr>
            <a:endParaRPr sz="1050" dirty="0"/>
          </a:p>
        </p:txBody>
      </p:sp>
    </p:spTree>
    <p:extLst>
      <p:ext uri="{BB962C8B-B14F-4D97-AF65-F5344CB8AC3E}">
        <p14:creationId xmlns:p14="http://schemas.microsoft.com/office/powerpoint/2010/main" val="1538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45"/>
          <p:cNvSpPr txBox="1">
            <a:spLocks noGrp="1"/>
          </p:cNvSpPr>
          <p:nvPr>
            <p:ph type="title"/>
          </p:nvPr>
        </p:nvSpPr>
        <p:spPr>
          <a:xfrm>
            <a:off x="1257300" y="114300"/>
            <a:ext cx="6572250" cy="571500"/>
          </a:xfrm>
          <a:prstGeom prst="rect">
            <a:avLst/>
          </a:prstGeom>
          <a:noFill/>
          <a:ln>
            <a:noFill/>
          </a:ln>
        </p:spPr>
        <p:txBody>
          <a:bodyPr spcFirstLastPara="1" wrap="square" lIns="68569" tIns="34275" rIns="68569" bIns="34275" anchor="ctr" anchorCtr="0">
            <a:normAutofit/>
          </a:bodyPr>
          <a:lstStyle/>
          <a:p>
            <a:pPr>
              <a:buSzPts val="2800"/>
            </a:pPr>
            <a:r>
              <a:rPr lang="en-US" sz="2100"/>
              <a:t>A Series of Manage Intense Interests Area Questions</a:t>
            </a:r>
            <a:endParaRPr/>
          </a:p>
        </p:txBody>
      </p:sp>
      <p:sp>
        <p:nvSpPr>
          <p:cNvPr id="1321" name="Google Shape;1321;p145"/>
          <p:cNvSpPr txBox="1">
            <a:spLocks noGrp="1"/>
          </p:cNvSpPr>
          <p:nvPr>
            <p:ph type="body" idx="1"/>
          </p:nvPr>
        </p:nvSpPr>
        <p:spPr>
          <a:xfrm>
            <a:off x="1257300" y="800100"/>
            <a:ext cx="6172200" cy="4143375"/>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400"/>
            </a:pPr>
            <a:r>
              <a:rPr lang="en-US" sz="1800"/>
              <a:t>What is the student’s intense interest? </a:t>
            </a:r>
            <a:endParaRPr/>
          </a:p>
          <a:p>
            <a:pPr marL="128588" indent="-128588">
              <a:spcBef>
                <a:spcPts val="1463"/>
              </a:spcBef>
              <a:buSzPts val="2400"/>
            </a:pPr>
            <a:r>
              <a:rPr lang="en-US" sz="1800"/>
              <a:t>How is the student’s intense interest interfering with expectations in the educational environment (e.g. self-talk)?</a:t>
            </a:r>
            <a:endParaRPr/>
          </a:p>
          <a:p>
            <a:pPr marL="128588" indent="-128588">
              <a:spcBef>
                <a:spcPts val="1463"/>
              </a:spcBef>
              <a:buSzPts val="2400"/>
            </a:pPr>
            <a:r>
              <a:rPr lang="en-US" sz="1800"/>
              <a:t>Has the student been taught where and/or when he/she can engage in intense interest? </a:t>
            </a:r>
            <a:endParaRPr/>
          </a:p>
          <a:p>
            <a:pPr marL="128588" indent="-128588">
              <a:spcBef>
                <a:spcPts val="1463"/>
              </a:spcBef>
              <a:buSzPts val="2400"/>
            </a:pPr>
            <a:r>
              <a:rPr lang="en-US" sz="1800"/>
              <a:t>What visual system can be developed to assist the student in determining where and/or when he/she can engage in intense interest?</a:t>
            </a:r>
            <a:endParaRPr/>
          </a:p>
          <a:p>
            <a:pPr marL="128588" indent="-128588">
              <a:spcBef>
                <a:spcPts val="1463"/>
              </a:spcBef>
              <a:buSzPts val="2400"/>
            </a:pPr>
            <a:r>
              <a:rPr lang="en-US" sz="1800"/>
              <a:t>Does the visual system developed assist the student in monitoring his/her intense interest?</a:t>
            </a:r>
            <a:endParaRPr/>
          </a:p>
          <a:p>
            <a:pPr marL="128588" indent="-128588">
              <a:spcBef>
                <a:spcPts val="1463"/>
              </a:spcBef>
              <a:buSzPts val="2400"/>
            </a:pPr>
            <a:r>
              <a:rPr lang="en-US" sz="1800"/>
              <a:t>Who are the participants in the task or routine who may need to be included in the process?</a:t>
            </a:r>
            <a:endParaRPr/>
          </a:p>
        </p:txBody>
      </p:sp>
    </p:spTree>
    <p:extLst>
      <p:ext uri="{BB962C8B-B14F-4D97-AF65-F5344CB8AC3E}">
        <p14:creationId xmlns:p14="http://schemas.microsoft.com/office/powerpoint/2010/main" val="14736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35" name="Google Shape;1335;p146"/>
          <p:cNvSpPr txBox="1"/>
          <p:nvPr/>
        </p:nvSpPr>
        <p:spPr>
          <a:xfrm>
            <a:off x="714153" y="519975"/>
            <a:ext cx="6516964" cy="684773"/>
          </a:xfrm>
          <a:prstGeom prst="rect">
            <a:avLst/>
          </a:prstGeom>
          <a:noFill/>
          <a:ln>
            <a:noFill/>
          </a:ln>
        </p:spPr>
        <p:txBody>
          <a:bodyPr spcFirstLastPara="1" wrap="square" lIns="68569" tIns="34275" rIns="68569" bIns="34275" anchor="t" anchorCtr="0">
            <a:spAutoFit/>
          </a:bodyPr>
          <a:lstStyle/>
          <a:p>
            <a:pPr>
              <a:buSzPts val="3200"/>
            </a:pPr>
            <a:r>
              <a:rPr lang="en-US" sz="4000" b="1" dirty="0">
                <a:solidFill>
                  <a:srgbClr val="002060"/>
                </a:solidFill>
                <a:latin typeface="Palatino"/>
                <a:ea typeface="Palatino"/>
                <a:cs typeface="Palatino"/>
                <a:sym typeface="Palatino"/>
              </a:rPr>
              <a:t>Put it in the Schedule!</a:t>
            </a:r>
            <a:endParaRPr sz="4000" dirty="0">
              <a:solidFill>
                <a:srgbClr val="002060"/>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53" y="1204748"/>
            <a:ext cx="4847133" cy="3682562"/>
          </a:xfrm>
          <a:prstGeom prst="rect">
            <a:avLst/>
          </a:prstGeom>
        </p:spPr>
      </p:pic>
    </p:spTree>
    <p:extLst>
      <p:ext uri="{BB962C8B-B14F-4D97-AF65-F5344CB8AC3E}">
        <p14:creationId xmlns:p14="http://schemas.microsoft.com/office/powerpoint/2010/main" val="1856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52"/>
          <p:cNvSpPr txBox="1">
            <a:spLocks noGrp="1"/>
          </p:cNvSpPr>
          <p:nvPr>
            <p:ph type="title"/>
          </p:nvPr>
        </p:nvSpPr>
        <p:spPr>
          <a:xfrm>
            <a:off x="735724" y="73242"/>
            <a:ext cx="5381297" cy="545977"/>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Micah’s Schedule</a:t>
            </a:r>
            <a:endParaRPr dirty="0"/>
          </a:p>
        </p:txBody>
      </p:sp>
      <p:graphicFrame>
        <p:nvGraphicFramePr>
          <p:cNvPr id="2" name="Table 2">
            <a:extLst>
              <a:ext uri="{FF2B5EF4-FFF2-40B4-BE49-F238E27FC236}">
                <a16:creationId xmlns:a16="http://schemas.microsoft.com/office/drawing/2014/main" id="{EAB53CDF-0414-41D7-8D3F-1976C0249538}"/>
              </a:ext>
            </a:extLst>
          </p:cNvPr>
          <p:cNvGraphicFramePr>
            <a:graphicFrameLocks noGrp="1"/>
          </p:cNvGraphicFramePr>
          <p:nvPr>
            <p:extLst>
              <p:ext uri="{D42A27DB-BD31-4B8C-83A1-F6EECF244321}">
                <p14:modId xmlns:p14="http://schemas.microsoft.com/office/powerpoint/2010/main" val="1969233139"/>
              </p:ext>
            </p:extLst>
          </p:nvPr>
        </p:nvGraphicFramePr>
        <p:xfrm>
          <a:off x="1702676" y="1977020"/>
          <a:ext cx="3216164" cy="3036415"/>
        </p:xfrm>
        <a:graphic>
          <a:graphicData uri="http://schemas.openxmlformats.org/drawingml/2006/table">
            <a:tbl>
              <a:tblPr firstRow="1" bandRow="1"/>
              <a:tblGrid>
                <a:gridCol w="544181">
                  <a:extLst>
                    <a:ext uri="{9D8B030D-6E8A-4147-A177-3AD203B41FA5}">
                      <a16:colId xmlns:a16="http://schemas.microsoft.com/office/drawing/2014/main" val="2075077453"/>
                    </a:ext>
                  </a:extLst>
                </a:gridCol>
                <a:gridCol w="534397">
                  <a:extLst>
                    <a:ext uri="{9D8B030D-6E8A-4147-A177-3AD203B41FA5}">
                      <a16:colId xmlns:a16="http://schemas.microsoft.com/office/drawing/2014/main" val="45664661"/>
                    </a:ext>
                  </a:extLst>
                </a:gridCol>
                <a:gridCol w="1068793">
                  <a:extLst>
                    <a:ext uri="{9D8B030D-6E8A-4147-A177-3AD203B41FA5}">
                      <a16:colId xmlns:a16="http://schemas.microsoft.com/office/drawing/2014/main" val="4226981418"/>
                    </a:ext>
                  </a:extLst>
                </a:gridCol>
                <a:gridCol w="1068793">
                  <a:extLst>
                    <a:ext uri="{9D8B030D-6E8A-4147-A177-3AD203B41FA5}">
                      <a16:colId xmlns:a16="http://schemas.microsoft.com/office/drawing/2014/main" val="1837272208"/>
                    </a:ext>
                  </a:extLst>
                </a:gridCol>
              </a:tblGrid>
              <a:tr h="407590">
                <a:tc>
                  <a:txBody>
                    <a:bodyPr/>
                    <a:lstStyle/>
                    <a:p>
                      <a:r>
                        <a:rPr lang="en-US" sz="900" dirty="0"/>
                        <a:t>7:45</a:t>
                      </a:r>
                    </a:p>
                  </a:txBody>
                  <a:tcPr marL="68580" marR="68580" marT="34290" marB="34290"/>
                </a:tc>
                <a:tc>
                  <a:txBody>
                    <a:bodyPr/>
                    <a:lstStyle/>
                    <a:p>
                      <a:r>
                        <a:rPr lang="en-US" sz="900" dirty="0"/>
                        <a:t>Arrival </a:t>
                      </a:r>
                    </a:p>
                  </a:txBody>
                  <a:tcPr marL="68580" marR="68580" marT="34290" marB="34290"/>
                </a:tc>
                <a:tc>
                  <a:txBody>
                    <a:bodyPr/>
                    <a:lstStyle/>
                    <a:p>
                      <a:r>
                        <a:rPr lang="en-US" sz="900" b="1" dirty="0">
                          <a:solidFill>
                            <a:srgbClr val="7030A0"/>
                          </a:solidFill>
                        </a:rPr>
                        <a:t>5 min - Celine break</a:t>
                      </a:r>
                    </a:p>
                  </a:txBody>
                  <a:tcPr marL="68580" marR="68580" marT="34290" marB="34290"/>
                </a:tc>
                <a:tc>
                  <a:txBody>
                    <a:bodyPr/>
                    <a:lstStyle/>
                    <a:p>
                      <a:r>
                        <a:rPr lang="en-US" sz="900" b="1" dirty="0">
                          <a:solidFill>
                            <a:srgbClr val="7030A0"/>
                          </a:solidFill>
                        </a:rPr>
                        <a:t>Did</a:t>
                      </a:r>
                      <a:r>
                        <a:rPr lang="en-US" sz="900" b="1" baseline="0" dirty="0">
                          <a:solidFill>
                            <a:srgbClr val="7030A0"/>
                          </a:solidFill>
                        </a:rPr>
                        <a:t> you talk about Celine?</a:t>
                      </a:r>
                    </a:p>
                    <a:p>
                      <a:r>
                        <a:rPr lang="en-US" sz="900" b="1" baseline="0" dirty="0">
                          <a:solidFill>
                            <a:srgbClr val="7030A0"/>
                          </a:solidFill>
                        </a:rPr>
                        <a:t>Yes       NO</a:t>
                      </a:r>
                      <a:endParaRPr lang="en-US" sz="900" b="1" dirty="0">
                        <a:solidFill>
                          <a:srgbClr val="7030A0"/>
                        </a:solidFill>
                      </a:endParaRPr>
                    </a:p>
                  </a:txBody>
                  <a:tcPr marL="68580" marR="68580" marT="34290" marB="34290"/>
                </a:tc>
                <a:extLst>
                  <a:ext uri="{0D108BD9-81ED-4DB2-BD59-A6C34878D82A}">
                    <a16:rowId xmlns:a16="http://schemas.microsoft.com/office/drawing/2014/main" val="1143166737"/>
                  </a:ext>
                </a:extLst>
              </a:tr>
              <a:tr h="369172">
                <a:tc>
                  <a:txBody>
                    <a:bodyPr/>
                    <a:lstStyle/>
                    <a:p>
                      <a:r>
                        <a:rPr lang="en-US" sz="900" dirty="0"/>
                        <a:t>1st hour</a:t>
                      </a:r>
                    </a:p>
                  </a:txBody>
                  <a:tcPr marL="68580" marR="68580" marT="34290" marB="34290"/>
                </a:tc>
                <a:tc>
                  <a:txBody>
                    <a:bodyPr/>
                    <a:lstStyle/>
                    <a:p>
                      <a:r>
                        <a:rPr lang="en-US" sz="900" dirty="0"/>
                        <a:t>English</a:t>
                      </a:r>
                    </a:p>
                  </a:txBody>
                  <a:tcPr marL="68580" marR="68580" marT="34290" marB="34290"/>
                </a:tc>
                <a:tc>
                  <a:txBody>
                    <a:bodyPr/>
                    <a:lstStyle/>
                    <a:p>
                      <a:r>
                        <a:rPr lang="en-US" sz="900" dirty="0"/>
                        <a:t>Rm 57</a:t>
                      </a:r>
                    </a:p>
                  </a:txBody>
                  <a:tcPr marL="68580" marR="68580" marT="34290" marB="34290"/>
                </a:tc>
                <a:tc>
                  <a:txBody>
                    <a:bodyPr/>
                    <a:lstStyle/>
                    <a:p>
                      <a:r>
                        <a:rPr lang="en-US" sz="900" baseline="0" dirty="0"/>
                        <a:t>Yes        NO</a:t>
                      </a:r>
                    </a:p>
                  </a:txBody>
                  <a:tcPr marL="68580" marR="68580" marT="34290" marB="34290"/>
                </a:tc>
                <a:extLst>
                  <a:ext uri="{0D108BD9-81ED-4DB2-BD59-A6C34878D82A}">
                    <a16:rowId xmlns:a16="http://schemas.microsoft.com/office/drawing/2014/main" val="147943561"/>
                  </a:ext>
                </a:extLst>
              </a:tr>
              <a:tr h="369172">
                <a:tc>
                  <a:txBody>
                    <a:bodyPr/>
                    <a:lstStyle/>
                    <a:p>
                      <a:r>
                        <a:rPr lang="en-US" sz="900" dirty="0"/>
                        <a:t>2</a:t>
                      </a:r>
                      <a:r>
                        <a:rPr lang="en-US" sz="900" baseline="30000" dirty="0"/>
                        <a:t>nd</a:t>
                      </a:r>
                      <a:r>
                        <a:rPr lang="en-US" sz="900" dirty="0"/>
                        <a:t> hour</a:t>
                      </a:r>
                    </a:p>
                  </a:txBody>
                  <a:tcPr marL="68580" marR="68580" marT="34290" marB="34290"/>
                </a:tc>
                <a:tc>
                  <a:txBody>
                    <a:bodyPr/>
                    <a:lstStyle/>
                    <a:p>
                      <a:r>
                        <a:rPr lang="en-US" sz="900" dirty="0"/>
                        <a:t>Math</a:t>
                      </a:r>
                    </a:p>
                  </a:txBody>
                  <a:tcPr marL="68580" marR="68580" marT="34290" marB="34290"/>
                </a:tc>
                <a:tc>
                  <a:txBody>
                    <a:bodyPr/>
                    <a:lstStyle/>
                    <a:p>
                      <a:r>
                        <a:rPr lang="en-US" sz="900" dirty="0"/>
                        <a:t>Rm 60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aseline="0" dirty="0"/>
                        <a:t>Yes        NO</a:t>
                      </a:r>
                    </a:p>
                    <a:p>
                      <a:endParaRPr lang="en-US" sz="900" dirty="0"/>
                    </a:p>
                  </a:txBody>
                  <a:tcPr marL="68580" marR="68580" marT="34290" marB="34290"/>
                </a:tc>
                <a:extLst>
                  <a:ext uri="{0D108BD9-81ED-4DB2-BD59-A6C34878D82A}">
                    <a16:rowId xmlns:a16="http://schemas.microsoft.com/office/drawing/2014/main" val="2463421866"/>
                  </a:ext>
                </a:extLst>
              </a:tr>
              <a:tr h="288030">
                <a:tc>
                  <a:txBody>
                    <a:bodyPr/>
                    <a:lstStyle/>
                    <a:p>
                      <a:r>
                        <a:rPr lang="en-US" sz="900" dirty="0"/>
                        <a:t>3</a:t>
                      </a:r>
                      <a:r>
                        <a:rPr lang="en-US" sz="900" baseline="30000" dirty="0"/>
                        <a:t>rd</a:t>
                      </a:r>
                      <a:r>
                        <a:rPr lang="en-US" sz="900" dirty="0"/>
                        <a:t> hour</a:t>
                      </a:r>
                    </a:p>
                  </a:txBody>
                  <a:tcPr marL="68580" marR="68580" marT="34290" marB="34290"/>
                </a:tc>
                <a:tc>
                  <a:txBody>
                    <a:bodyPr/>
                    <a:lstStyle/>
                    <a:p>
                      <a:r>
                        <a:rPr lang="en-US" sz="900" dirty="0"/>
                        <a:t>Art</a:t>
                      </a:r>
                    </a:p>
                  </a:txBody>
                  <a:tcPr marL="68580" marR="68580" marT="34290" marB="34290"/>
                </a:tc>
                <a:tc>
                  <a:txBody>
                    <a:bodyPr/>
                    <a:lstStyle/>
                    <a:p>
                      <a:r>
                        <a:rPr lang="en-US" sz="900" dirty="0"/>
                        <a:t>Rm 101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aseline="0" dirty="0"/>
                        <a:t>Yes        NO</a:t>
                      </a:r>
                    </a:p>
                    <a:p>
                      <a:endParaRPr lang="en-US" sz="900" dirty="0"/>
                    </a:p>
                  </a:txBody>
                  <a:tcPr marL="68580" marR="68580" marT="34290" marB="34290"/>
                </a:tc>
                <a:extLst>
                  <a:ext uri="{0D108BD9-81ED-4DB2-BD59-A6C34878D82A}">
                    <a16:rowId xmlns:a16="http://schemas.microsoft.com/office/drawing/2014/main" val="1885232943"/>
                  </a:ext>
                </a:extLst>
              </a:tr>
              <a:tr h="288030">
                <a:tc>
                  <a:txBody>
                    <a:bodyPr/>
                    <a:lstStyle/>
                    <a:p>
                      <a:r>
                        <a:rPr lang="en-US" sz="900" dirty="0"/>
                        <a:t>4</a:t>
                      </a:r>
                      <a:r>
                        <a:rPr lang="en-US" sz="900" baseline="30000" dirty="0"/>
                        <a:t>th</a:t>
                      </a:r>
                      <a:r>
                        <a:rPr lang="en-US" sz="900" dirty="0"/>
                        <a:t> hour</a:t>
                      </a:r>
                    </a:p>
                  </a:txBody>
                  <a:tcPr marL="68580" marR="68580" marT="34290" marB="34290"/>
                </a:tc>
                <a:tc>
                  <a:txBody>
                    <a:bodyPr/>
                    <a:lstStyle/>
                    <a:p>
                      <a:r>
                        <a:rPr lang="en-US" sz="900" dirty="0"/>
                        <a:t>Lunch</a:t>
                      </a:r>
                    </a:p>
                  </a:txBody>
                  <a:tcPr marL="68580" marR="68580" marT="34290" marB="34290"/>
                </a:tc>
                <a:tc>
                  <a:txBody>
                    <a:bodyPr/>
                    <a:lstStyle/>
                    <a:p>
                      <a:r>
                        <a:rPr lang="en-US" sz="900" dirty="0"/>
                        <a:t>Cafeteria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aseline="0" dirty="0"/>
                        <a:t>Yes        NO</a:t>
                      </a:r>
                    </a:p>
                    <a:p>
                      <a:endParaRPr lang="en-US" sz="900" dirty="0"/>
                    </a:p>
                  </a:txBody>
                  <a:tcPr marL="68580" marR="68580" marT="34290" marB="34290"/>
                </a:tc>
                <a:extLst>
                  <a:ext uri="{0D108BD9-81ED-4DB2-BD59-A6C34878D82A}">
                    <a16:rowId xmlns:a16="http://schemas.microsoft.com/office/drawing/2014/main" val="1692786024"/>
                  </a:ext>
                </a:extLst>
              </a:tr>
              <a:tr h="407590">
                <a:tc>
                  <a:txBody>
                    <a:bodyPr/>
                    <a:lstStyle/>
                    <a:p>
                      <a:r>
                        <a:rPr lang="en-US" sz="900" dirty="0"/>
                        <a:t>5</a:t>
                      </a:r>
                      <a:r>
                        <a:rPr lang="en-US" sz="900" baseline="30000" dirty="0"/>
                        <a:t>th</a:t>
                      </a:r>
                      <a:r>
                        <a:rPr lang="en-US" sz="900" dirty="0"/>
                        <a:t> hour</a:t>
                      </a:r>
                    </a:p>
                  </a:txBody>
                  <a:tcPr marL="68580" marR="68580" marT="34290" marB="34290"/>
                </a:tc>
                <a:tc>
                  <a:txBody>
                    <a:bodyPr/>
                    <a:lstStyle/>
                    <a:p>
                      <a:r>
                        <a:rPr lang="en-US" sz="900" dirty="0"/>
                        <a:t>Office Help</a:t>
                      </a:r>
                    </a:p>
                  </a:txBody>
                  <a:tcPr marL="68580" marR="68580" marT="34290" marB="34290"/>
                </a:tc>
                <a:tc>
                  <a:txBody>
                    <a:bodyPr/>
                    <a:lstStyle/>
                    <a:p>
                      <a:r>
                        <a:rPr lang="en-US" sz="900" b="1" dirty="0">
                          <a:solidFill>
                            <a:srgbClr val="7030A0"/>
                          </a:solidFill>
                        </a:rPr>
                        <a:t>5 min- Celine break</a:t>
                      </a:r>
                    </a:p>
                  </a:txBody>
                  <a:tcPr marL="68580" marR="68580" marT="34290" marB="34290"/>
                </a:tc>
                <a:tc>
                  <a:txBody>
                    <a:bodyPr/>
                    <a:lstStyle/>
                    <a:p>
                      <a:r>
                        <a:rPr lang="en-US" sz="900" b="1" baseline="0" dirty="0">
                          <a:solidFill>
                            <a:srgbClr val="7030A0"/>
                          </a:solidFill>
                        </a:rPr>
                        <a:t>Yes       NO</a:t>
                      </a:r>
                      <a:endParaRPr lang="en-US" sz="900" b="1" dirty="0">
                        <a:solidFill>
                          <a:srgbClr val="7030A0"/>
                        </a:solidFill>
                      </a:endParaRPr>
                    </a:p>
                    <a:p>
                      <a:endParaRPr lang="en-US" sz="900" b="1" dirty="0">
                        <a:solidFill>
                          <a:srgbClr val="7030A0"/>
                        </a:solidFill>
                      </a:endParaRPr>
                    </a:p>
                  </a:txBody>
                  <a:tcPr marL="68580" marR="68580" marT="34290" marB="34290"/>
                </a:tc>
                <a:extLst>
                  <a:ext uri="{0D108BD9-81ED-4DB2-BD59-A6C34878D82A}">
                    <a16:rowId xmlns:a16="http://schemas.microsoft.com/office/drawing/2014/main" val="4224902278"/>
                  </a:ext>
                </a:extLst>
              </a:tr>
              <a:tr h="369172">
                <a:tc>
                  <a:txBody>
                    <a:bodyPr/>
                    <a:lstStyle/>
                    <a:p>
                      <a:r>
                        <a:rPr lang="en-US" sz="900" dirty="0"/>
                        <a:t>6</a:t>
                      </a:r>
                      <a:r>
                        <a:rPr lang="en-US" sz="900" baseline="30000" dirty="0"/>
                        <a:t>th</a:t>
                      </a:r>
                      <a:r>
                        <a:rPr lang="en-US" sz="900" dirty="0"/>
                        <a:t> hour</a:t>
                      </a:r>
                    </a:p>
                  </a:txBody>
                  <a:tcPr marL="68580" marR="68580" marT="34290" marB="34290"/>
                </a:tc>
                <a:tc>
                  <a:txBody>
                    <a:bodyPr/>
                    <a:lstStyle/>
                    <a:p>
                      <a:r>
                        <a:rPr lang="en-US" sz="900" dirty="0"/>
                        <a:t>Science</a:t>
                      </a:r>
                    </a:p>
                  </a:txBody>
                  <a:tcPr marL="68580" marR="68580" marT="34290" marB="34290"/>
                </a:tc>
                <a:tc>
                  <a:txBody>
                    <a:bodyPr/>
                    <a:lstStyle/>
                    <a:p>
                      <a:r>
                        <a:rPr lang="en-US" sz="900" dirty="0"/>
                        <a:t>Rm 80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aseline="0" dirty="0"/>
                        <a:t>Yes        NO</a:t>
                      </a:r>
                    </a:p>
                    <a:p>
                      <a:endParaRPr lang="en-US" sz="900" dirty="0"/>
                    </a:p>
                  </a:txBody>
                  <a:tcPr marL="68580" marR="68580" marT="34290" marB="34290"/>
                </a:tc>
                <a:extLst>
                  <a:ext uri="{0D108BD9-81ED-4DB2-BD59-A6C34878D82A}">
                    <a16:rowId xmlns:a16="http://schemas.microsoft.com/office/drawing/2014/main" val="2382614792"/>
                  </a:ext>
                </a:extLst>
              </a:tr>
              <a:tr h="355449">
                <a:tc>
                  <a:txBody>
                    <a:bodyPr/>
                    <a:lstStyle/>
                    <a:p>
                      <a:r>
                        <a:rPr lang="en-US" sz="900" dirty="0"/>
                        <a:t>7</a:t>
                      </a:r>
                      <a:r>
                        <a:rPr lang="en-US" sz="900" baseline="30000" dirty="0"/>
                        <a:t>th</a:t>
                      </a:r>
                      <a:r>
                        <a:rPr lang="en-US" sz="900" dirty="0"/>
                        <a:t> hour</a:t>
                      </a:r>
                    </a:p>
                  </a:txBody>
                  <a:tcPr marL="68580" marR="68580" marT="34290" marB="34290"/>
                </a:tc>
                <a:tc>
                  <a:txBody>
                    <a:bodyPr/>
                    <a:lstStyle/>
                    <a:p>
                      <a:r>
                        <a:rPr lang="en-US" sz="900" dirty="0"/>
                        <a:t>Social Studies</a:t>
                      </a:r>
                    </a:p>
                  </a:txBody>
                  <a:tcPr marL="68580" marR="68580" marT="34290" marB="34290"/>
                </a:tc>
                <a:tc>
                  <a:txBody>
                    <a:bodyPr/>
                    <a:lstStyle/>
                    <a:p>
                      <a:r>
                        <a:rPr lang="en-US" sz="900" dirty="0"/>
                        <a:t>Rm 90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aseline="0" dirty="0"/>
                        <a:t>Yes        NO</a:t>
                      </a:r>
                    </a:p>
                    <a:p>
                      <a:endParaRPr lang="en-US" sz="900" dirty="0"/>
                    </a:p>
                  </a:txBody>
                  <a:tcPr marL="68580" marR="68580" marT="34290" marB="34290"/>
                </a:tc>
                <a:extLst>
                  <a:ext uri="{0D108BD9-81ED-4DB2-BD59-A6C34878D82A}">
                    <a16:rowId xmlns:a16="http://schemas.microsoft.com/office/drawing/2014/main" val="789476457"/>
                  </a:ext>
                </a:extLst>
              </a:tr>
            </a:tbl>
          </a:graphicData>
        </a:graphic>
      </p:graphicFrame>
      <p:pic>
        <p:nvPicPr>
          <p:cNvPr id="3" name="Picture 2">
            <a:extLst>
              <a:ext uri="{FF2B5EF4-FFF2-40B4-BE49-F238E27FC236}">
                <a16:creationId xmlns:a16="http://schemas.microsoft.com/office/drawing/2014/main" id="{5446A3F4-374A-4DC7-AC3E-F658456F638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1635" y="720133"/>
            <a:ext cx="2055062" cy="1155972"/>
          </a:xfrm>
          <a:prstGeom prst="rect">
            <a:avLst/>
          </a:prstGeom>
        </p:spPr>
      </p:pic>
    </p:spTree>
    <p:extLst>
      <p:ext uri="{BB962C8B-B14F-4D97-AF65-F5344CB8AC3E}">
        <p14:creationId xmlns:p14="http://schemas.microsoft.com/office/powerpoint/2010/main" val="111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2868" y="141410"/>
            <a:ext cx="3841695" cy="5002090"/>
          </a:xfrm>
          <a:prstGeom prst="rect">
            <a:avLst/>
          </a:prstGeom>
        </p:spPr>
      </p:pic>
    </p:spTree>
    <p:extLst>
      <p:ext uri="{BB962C8B-B14F-4D97-AF65-F5344CB8AC3E}">
        <p14:creationId xmlns:p14="http://schemas.microsoft.com/office/powerpoint/2010/main" val="309237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graphicFrame>
        <p:nvGraphicFramePr>
          <p:cNvPr id="1361" name="Google Shape;1361;p15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6721455"/>
              </p:ext>
            </p:extLst>
          </p:nvPr>
        </p:nvGraphicFramePr>
        <p:xfrm>
          <a:off x="817180" y="399394"/>
          <a:ext cx="4564117" cy="4561490"/>
        </p:xfrm>
        <a:graphic>
          <a:graphicData uri="http://schemas.openxmlformats.org/presentationml/2006/ole">
            <mc:AlternateContent xmlns:mc="http://schemas.openxmlformats.org/markup-compatibility/2006">
              <mc:Choice xmlns:v="urn:schemas-microsoft-com:vml" Requires="v">
                <p:oleObj spid="_x0000_s21522" r:id="rId4" imgW="9144000" imgH="6858000" progId="Word.Document.12">
                  <p:embed/>
                </p:oleObj>
              </mc:Choice>
              <mc:Fallback>
                <p:oleObj r:id="rId4" imgW="9144000" imgH="6858000" progId="Word.Document.12">
                  <p:embed/>
                  <p:pic>
                    <p:nvPicPr>
                      <p:cNvPr id="1361" name="Google Shape;1361;p150"/>
                      <p:cNvPicPr preferRelativeResize="0"/>
                      <p:nvPr/>
                    </p:nvPicPr>
                    <p:blipFill rotWithShape="1">
                      <a:blip r:embed="rId5">
                        <a:alphaModFix/>
                      </a:blip>
                      <a:srcRect/>
                      <a:stretch/>
                    </p:blipFill>
                    <p:spPr>
                      <a:xfrm>
                        <a:off x="817180" y="399394"/>
                        <a:ext cx="4564117" cy="456149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427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53"/>
          <p:cNvSpPr txBox="1">
            <a:spLocks noGrp="1"/>
          </p:cNvSpPr>
          <p:nvPr>
            <p:ph type="ctrTitle"/>
          </p:nvPr>
        </p:nvSpPr>
        <p:spPr>
          <a:xfrm>
            <a:off x="1771650" y="213122"/>
            <a:ext cx="5143500" cy="1790700"/>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1379" name="Google Shape;1379;p153"/>
          <p:cNvSpPr txBox="1">
            <a:spLocks noGrp="1"/>
          </p:cNvSpPr>
          <p:nvPr>
            <p:ph type="subTitle" idx="1"/>
          </p:nvPr>
        </p:nvSpPr>
        <p:spPr>
          <a:xfrm>
            <a:off x="1533525" y="2701528"/>
            <a:ext cx="5610225" cy="1241822"/>
          </a:xfrm>
          <a:prstGeom prst="rect">
            <a:avLst/>
          </a:prstGeom>
          <a:noFill/>
          <a:ln>
            <a:noFill/>
          </a:ln>
        </p:spPr>
        <p:txBody>
          <a:bodyPr spcFirstLastPara="1" wrap="square" lIns="68569" tIns="34275" rIns="68569" bIns="34275" anchor="t" anchorCtr="0">
            <a:normAutofit/>
          </a:bodyPr>
          <a:lstStyle/>
          <a:p>
            <a:pPr marL="0" indent="0">
              <a:spcBef>
                <a:spcPts val="0"/>
              </a:spcBef>
              <a:buSzPts val="8000"/>
            </a:pPr>
            <a:r>
              <a:rPr lang="en-US" sz="6000"/>
              <a:t>Socialization</a:t>
            </a:r>
            <a:endParaRPr/>
          </a:p>
        </p:txBody>
      </p:sp>
    </p:spTree>
    <p:extLst>
      <p:ext uri="{BB962C8B-B14F-4D97-AF65-F5344CB8AC3E}">
        <p14:creationId xmlns:p14="http://schemas.microsoft.com/office/powerpoint/2010/main" val="89877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54"/>
          <p:cNvSpPr txBox="1">
            <a:spLocks noGrp="1"/>
          </p:cNvSpPr>
          <p:nvPr>
            <p:ph type="title"/>
          </p:nvPr>
        </p:nvSpPr>
        <p:spPr>
          <a:xfrm>
            <a:off x="546538" y="114300"/>
            <a:ext cx="5244663" cy="479822"/>
          </a:xfrm>
          <a:prstGeom prst="rect">
            <a:avLst/>
          </a:prstGeom>
          <a:noFill/>
          <a:ln>
            <a:noFill/>
          </a:ln>
        </p:spPr>
        <p:txBody>
          <a:bodyPr spcFirstLastPara="1" wrap="square" lIns="68569" tIns="34275" rIns="68569" bIns="34275" anchor="ctr" anchorCtr="0">
            <a:normAutofit fontScale="90000"/>
          </a:bodyPr>
          <a:lstStyle/>
          <a:p>
            <a:pPr>
              <a:buSzPts val="3600"/>
            </a:pPr>
            <a:r>
              <a:rPr lang="en-US" sz="2700" dirty="0"/>
              <a:t>A Series of Social Questions </a:t>
            </a:r>
            <a:endParaRPr dirty="0"/>
          </a:p>
        </p:txBody>
      </p:sp>
      <p:sp>
        <p:nvSpPr>
          <p:cNvPr id="1385" name="Google Shape;1385;p154"/>
          <p:cNvSpPr txBox="1">
            <a:spLocks noGrp="1"/>
          </p:cNvSpPr>
          <p:nvPr>
            <p:ph type="body" idx="1"/>
          </p:nvPr>
        </p:nvSpPr>
        <p:spPr>
          <a:xfrm>
            <a:off x="788277" y="800100"/>
            <a:ext cx="5002924" cy="3425059"/>
          </a:xfrm>
          <a:prstGeom prst="rect">
            <a:avLst/>
          </a:prstGeom>
          <a:noFill/>
          <a:ln>
            <a:noFill/>
          </a:ln>
        </p:spPr>
        <p:txBody>
          <a:bodyPr spcFirstLastPara="1" wrap="square" lIns="68569" tIns="34275" rIns="68569" bIns="34275" anchor="t" anchorCtr="0">
            <a:noAutofit/>
          </a:bodyPr>
          <a:lstStyle/>
          <a:p>
            <a:pPr marL="128588" indent="-128588">
              <a:spcBef>
                <a:spcPts val="0"/>
              </a:spcBef>
              <a:buSzPts val="2800"/>
            </a:pPr>
            <a:r>
              <a:rPr lang="en-US" sz="1800" dirty="0"/>
              <a:t>What are other students doing socially?</a:t>
            </a:r>
            <a:endParaRPr sz="1800" dirty="0"/>
          </a:p>
          <a:p>
            <a:pPr marL="128588" indent="-128588">
              <a:buSzPts val="2800"/>
            </a:pPr>
            <a:r>
              <a:rPr lang="en-US" sz="1800" dirty="0"/>
              <a:t>What is the target student doing or not doing that the other students are doing or not doing?</a:t>
            </a:r>
            <a:endParaRPr sz="1800" dirty="0"/>
          </a:p>
          <a:p>
            <a:pPr marL="128588" indent="-128588">
              <a:buSzPts val="2800"/>
            </a:pPr>
            <a:r>
              <a:rPr lang="en-US" sz="1800" dirty="0"/>
              <a:t>Which of these behaviors, if changed, will have the biggest social impact on the student (i.e. pivotal skills)</a:t>
            </a:r>
            <a:endParaRPr sz="1800" dirty="0"/>
          </a:p>
          <a:p>
            <a:pPr marL="128588" indent="-128588">
              <a:buSzPts val="2800"/>
            </a:pPr>
            <a:r>
              <a:rPr lang="en-US" sz="1800" dirty="0"/>
              <a:t>Of these, what skill(s) does the team want to target?</a:t>
            </a:r>
            <a:endParaRPr sz="1800" dirty="0"/>
          </a:p>
          <a:p>
            <a:pPr marL="385763" lvl="1" indent="-133350">
              <a:buSzPts val="2800"/>
            </a:pPr>
            <a:r>
              <a:rPr lang="en-US" sz="1800" dirty="0"/>
              <a:t>Limit:  NO MORE THAN 3</a:t>
            </a:r>
            <a:endParaRPr sz="1800" dirty="0"/>
          </a:p>
          <a:p>
            <a:pPr marL="128588" indent="-128588">
              <a:buSzPts val="2800"/>
            </a:pPr>
            <a:r>
              <a:rPr lang="en-US" sz="1800" dirty="0"/>
              <a:t>Who are the participants in the social situation who may need to be included in the process?</a:t>
            </a:r>
            <a:endParaRPr sz="1800" dirty="0"/>
          </a:p>
          <a:p>
            <a:pPr marL="128588" indent="-128588">
              <a:buSzPts val="2800"/>
            </a:pPr>
            <a:r>
              <a:rPr lang="en-US" sz="1800" dirty="0"/>
              <a:t>What are the student’s interest areas?</a:t>
            </a:r>
            <a:endParaRPr sz="1800" dirty="0"/>
          </a:p>
          <a:p>
            <a:pPr marL="385763" lvl="1" indent="-133350">
              <a:buSzPts val="2800"/>
            </a:pPr>
            <a:r>
              <a:rPr lang="en-US" sz="1800" dirty="0"/>
              <a:t>This will assist in the development of the system to promote engagement</a:t>
            </a:r>
            <a:endParaRPr sz="1800" dirty="0"/>
          </a:p>
        </p:txBody>
      </p:sp>
    </p:spTree>
    <p:extLst>
      <p:ext uri="{BB962C8B-B14F-4D97-AF65-F5344CB8AC3E}">
        <p14:creationId xmlns:p14="http://schemas.microsoft.com/office/powerpoint/2010/main" val="382912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pic>
        <p:nvPicPr>
          <p:cNvPr id="1391" name="Google Shape;1391;p155">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1546" y="231226"/>
            <a:ext cx="4246178" cy="4813739"/>
          </a:xfrm>
          <a:prstGeom prst="rect">
            <a:avLst/>
          </a:prstGeom>
          <a:noFill/>
          <a:ln w="88900" cap="sq" cmpd="thickThin">
            <a:solidFill>
              <a:srgbClr val="000000"/>
            </a:solidFill>
            <a:prstDash val="solid"/>
            <a:miter lim="800000"/>
            <a:headEnd type="none" w="sm" len="sm"/>
            <a:tailEnd type="none" w="sm" len="sm"/>
          </a:ln>
        </p:spPr>
      </p:pic>
    </p:spTree>
    <p:extLst>
      <p:ext uri="{BB962C8B-B14F-4D97-AF65-F5344CB8AC3E}">
        <p14:creationId xmlns:p14="http://schemas.microsoft.com/office/powerpoint/2010/main" val="420215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pic>
        <p:nvPicPr>
          <p:cNvPr id="1397" name="Google Shape;1397;p156">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6842" y="228600"/>
            <a:ext cx="5181599" cy="4595648"/>
          </a:xfrm>
          <a:prstGeom prst="rect">
            <a:avLst/>
          </a:prstGeom>
          <a:noFill/>
          <a:ln>
            <a:noFill/>
          </a:ln>
        </p:spPr>
      </p:pic>
    </p:spTree>
    <p:extLst>
      <p:ext uri="{BB962C8B-B14F-4D97-AF65-F5344CB8AC3E}">
        <p14:creationId xmlns:p14="http://schemas.microsoft.com/office/powerpoint/2010/main" val="91712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pic>
        <p:nvPicPr>
          <p:cNvPr id="1403" name="Google Shape;1403;p157">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75040" y="255016"/>
            <a:ext cx="3186755" cy="1629997"/>
          </a:xfrm>
          <a:prstGeom prst="rect">
            <a:avLst/>
          </a:prstGeom>
          <a:noFill/>
          <a:ln w="88900" cap="sq" cmpd="thickThin">
            <a:solidFill>
              <a:srgbClr val="000000"/>
            </a:solidFill>
            <a:prstDash val="solid"/>
            <a:miter lim="800000"/>
            <a:headEnd type="none" w="sm" len="sm"/>
            <a:tailEnd type="none" w="sm" len="sm"/>
          </a:ln>
        </p:spPr>
      </p:pic>
      <p:pic>
        <p:nvPicPr>
          <p:cNvPr id="1404" name="Google Shape;1404;p157">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7409" y="2057400"/>
            <a:ext cx="6202018" cy="3086100"/>
          </a:xfrm>
          <a:prstGeom prst="rect">
            <a:avLst/>
          </a:prstGeom>
          <a:noFill/>
          <a:ln>
            <a:noFill/>
          </a:ln>
        </p:spPr>
      </p:pic>
    </p:spTree>
    <p:extLst>
      <p:ext uri="{BB962C8B-B14F-4D97-AF65-F5344CB8AC3E}">
        <p14:creationId xmlns:p14="http://schemas.microsoft.com/office/powerpoint/2010/main" val="17720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3"/>
          <p:cNvSpPr txBox="1">
            <a:spLocks noGrp="1"/>
          </p:cNvSpPr>
          <p:nvPr>
            <p:ph type="title"/>
          </p:nvPr>
        </p:nvSpPr>
        <p:spPr>
          <a:xfrm>
            <a:off x="1433946" y="216272"/>
            <a:ext cx="4746137" cy="647700"/>
          </a:xfrm>
          <a:prstGeom prst="rect">
            <a:avLst/>
          </a:prstGeom>
          <a:noFill/>
          <a:ln>
            <a:noFill/>
          </a:ln>
        </p:spPr>
        <p:txBody>
          <a:bodyPr spcFirstLastPara="1" wrap="square" lIns="68569" tIns="34275" rIns="68569" bIns="34275" anchor="ctr" anchorCtr="0">
            <a:normAutofit fontScale="90000"/>
          </a:bodyPr>
          <a:lstStyle/>
          <a:p>
            <a:pPr>
              <a:buSzPts val="4000"/>
            </a:pPr>
            <a:r>
              <a:rPr lang="en-US"/>
              <a:t>Life, Animated Quote</a:t>
            </a:r>
            <a:endParaRPr/>
          </a:p>
        </p:txBody>
      </p:sp>
      <p:sp>
        <p:nvSpPr>
          <p:cNvPr id="536" name="Google Shape;536;p13"/>
          <p:cNvSpPr txBox="1">
            <a:spLocks noGrp="1"/>
          </p:cNvSpPr>
          <p:nvPr>
            <p:ph type="body" idx="1"/>
          </p:nvPr>
        </p:nvSpPr>
        <p:spPr>
          <a:xfrm>
            <a:off x="767256" y="1508793"/>
            <a:ext cx="6348248" cy="3251250"/>
          </a:xfrm>
          <a:prstGeom prst="rect">
            <a:avLst/>
          </a:prstGeom>
          <a:noFill/>
          <a:ln>
            <a:noFill/>
          </a:ln>
        </p:spPr>
        <p:txBody>
          <a:bodyPr spcFirstLastPara="1" wrap="square" lIns="68569" tIns="34275" rIns="68569" bIns="34275" anchor="t" anchorCtr="0">
            <a:noAutofit/>
          </a:bodyPr>
          <a:lstStyle/>
          <a:p>
            <a:pPr marL="128588" indent="-128588" algn="ctr">
              <a:spcBef>
                <a:spcPts val="0"/>
              </a:spcBef>
              <a:buSzPts val="2600"/>
              <a:buNone/>
            </a:pPr>
            <a:r>
              <a:rPr lang="en-US" sz="2025" dirty="0"/>
              <a:t>“He has no sense of “supposed </a:t>
            </a:r>
            <a:r>
              <a:rPr lang="en-US" sz="2025" dirty="0" err="1"/>
              <a:t>tos</a:t>
            </a:r>
            <a:r>
              <a:rPr lang="en-US" sz="2025" dirty="0"/>
              <a:t>” because he can’t read all those looks, expressions of favor or disfavor, the ripple in the crowd, borne within each passing moment that builds into life.  That means he doesn’t know what you’re supposed to do in the library – as opposed to a playground – or what movies most eight-year olds are watching… Owen is driven, shaped, and guided by what bubbles up, often quite mysteriously, from within.  There are plenty of self-directed urges in everyone.  It’s just that our impulse instantly slams against our lightening-fast assessment of context.  The atmospheric zone created by that collision is behavior”.</a:t>
            </a:r>
            <a:endParaRPr sz="2175" dirty="0"/>
          </a:p>
        </p:txBody>
      </p:sp>
    </p:spTree>
    <p:extLst>
      <p:ext uri="{BB962C8B-B14F-4D97-AF65-F5344CB8AC3E}">
        <p14:creationId xmlns:p14="http://schemas.microsoft.com/office/powerpoint/2010/main" val="95101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pic>
        <p:nvPicPr>
          <p:cNvPr id="1410" name="Google Shape;1410;p158">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986" y="487022"/>
            <a:ext cx="5896304" cy="4526412"/>
          </a:xfrm>
          <a:prstGeom prst="rect">
            <a:avLst/>
          </a:prstGeom>
          <a:noFill/>
          <a:ln>
            <a:noFill/>
          </a:ln>
        </p:spPr>
      </p:pic>
    </p:spTree>
    <p:extLst>
      <p:ext uri="{BB962C8B-B14F-4D97-AF65-F5344CB8AC3E}">
        <p14:creationId xmlns:p14="http://schemas.microsoft.com/office/powerpoint/2010/main" val="2989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graphicFrame>
        <p:nvGraphicFramePr>
          <p:cNvPr id="1420" name="Google Shape;1420;p16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726133"/>
              </p:ext>
            </p:extLst>
          </p:nvPr>
        </p:nvGraphicFramePr>
        <p:xfrm>
          <a:off x="424358" y="573141"/>
          <a:ext cx="5934399" cy="3914775"/>
        </p:xfrm>
        <a:graphic>
          <a:graphicData uri="http://schemas.openxmlformats.org/presentationml/2006/ole">
            <mc:AlternateContent xmlns:mc="http://schemas.openxmlformats.org/markup-compatibility/2006">
              <mc:Choice xmlns:v="urn:schemas-microsoft-com:vml" Requires="v">
                <p:oleObj spid="_x0000_s22546" r:id="rId4" imgW="7689691" imgH="4495800" progId="Excel.Sheet.8">
                  <p:embed/>
                </p:oleObj>
              </mc:Choice>
              <mc:Fallback>
                <p:oleObj r:id="rId4" imgW="7689691" imgH="4495800" progId="Excel.Sheet.8">
                  <p:embed/>
                  <p:pic>
                    <p:nvPicPr>
                      <p:cNvPr id="1420" name="Google Shape;1420;p160"/>
                      <p:cNvPicPr preferRelativeResize="0"/>
                      <p:nvPr/>
                    </p:nvPicPr>
                    <p:blipFill rotWithShape="1">
                      <a:blip r:embed="rId5">
                        <a:alphaModFix/>
                      </a:blip>
                      <a:srcRect/>
                      <a:stretch/>
                    </p:blipFill>
                    <p:spPr>
                      <a:xfrm>
                        <a:off x="424358" y="573141"/>
                        <a:ext cx="5934399" cy="3914775"/>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55134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graphicFrame>
        <p:nvGraphicFramePr>
          <p:cNvPr id="1425" name="Google Shape;1425;p16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9112919"/>
              </p:ext>
            </p:extLst>
          </p:nvPr>
        </p:nvGraphicFramePr>
        <p:xfrm>
          <a:off x="769558" y="371147"/>
          <a:ext cx="5074193" cy="4572000"/>
        </p:xfrm>
        <a:graphic>
          <a:graphicData uri="http://schemas.openxmlformats.org/presentationml/2006/ole">
            <mc:AlternateContent xmlns:mc="http://schemas.openxmlformats.org/markup-compatibility/2006">
              <mc:Choice xmlns:v="urn:schemas-microsoft-com:vml" Requires="v">
                <p:oleObj spid="_x0000_s23570" r:id="rId4" imgW="8057931" imgH="6096000" progId="Word.Document.8">
                  <p:embed/>
                </p:oleObj>
              </mc:Choice>
              <mc:Fallback>
                <p:oleObj r:id="rId4" imgW="8057931" imgH="6096000" progId="Word.Document.8">
                  <p:embed/>
                  <p:pic>
                    <p:nvPicPr>
                      <p:cNvPr id="1425" name="Google Shape;1425;p161"/>
                      <p:cNvPicPr preferRelativeResize="0"/>
                      <p:nvPr/>
                    </p:nvPicPr>
                    <p:blipFill rotWithShape="1">
                      <a:blip r:embed="rId5">
                        <a:alphaModFix/>
                      </a:blip>
                      <a:srcRect/>
                      <a:stretch/>
                    </p:blipFill>
                    <p:spPr>
                      <a:xfrm>
                        <a:off x="769558" y="371147"/>
                        <a:ext cx="5074193" cy="457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4031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64"/>
          <p:cNvSpPr txBox="1">
            <a:spLocks noGrp="1"/>
          </p:cNvSpPr>
          <p:nvPr>
            <p:ph type="ctrTitle"/>
          </p:nvPr>
        </p:nvSpPr>
        <p:spPr>
          <a:xfrm>
            <a:off x="1885950" y="262759"/>
            <a:ext cx="5143500" cy="1001686"/>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1431" name="Google Shape;1431;p164"/>
          <p:cNvSpPr txBox="1">
            <a:spLocks noGrp="1"/>
          </p:cNvSpPr>
          <p:nvPr>
            <p:ph type="subTitle" idx="1"/>
          </p:nvPr>
        </p:nvSpPr>
        <p:spPr>
          <a:xfrm>
            <a:off x="1885950" y="1264445"/>
            <a:ext cx="5143500" cy="974258"/>
          </a:xfrm>
          <a:prstGeom prst="rect">
            <a:avLst/>
          </a:prstGeom>
          <a:noFill/>
          <a:ln>
            <a:noFill/>
          </a:ln>
        </p:spPr>
        <p:txBody>
          <a:bodyPr spcFirstLastPara="1" wrap="square" lIns="68569" tIns="34275" rIns="68569" bIns="34275" anchor="t" anchorCtr="0">
            <a:noAutofit/>
          </a:bodyPr>
          <a:lstStyle/>
          <a:p>
            <a:pPr marL="0" indent="0">
              <a:spcBef>
                <a:spcPts val="0"/>
              </a:spcBef>
              <a:buSzPts val="6000"/>
            </a:pPr>
            <a:r>
              <a:rPr lang="en-US" sz="4500" dirty="0"/>
              <a:t>Job Task</a:t>
            </a:r>
            <a:endParaRPr dirty="0"/>
          </a:p>
          <a:p>
            <a:pPr marL="0" indent="0">
              <a:buSzPts val="6000"/>
            </a:pPr>
            <a:r>
              <a:rPr lang="en-US" sz="4500" dirty="0"/>
              <a:t>Vocational Task</a:t>
            </a:r>
            <a:endParaRPr dirty="0"/>
          </a:p>
        </p:txBody>
      </p:sp>
    </p:spTree>
    <p:extLst>
      <p:ext uri="{BB962C8B-B14F-4D97-AF65-F5344CB8AC3E}">
        <p14:creationId xmlns:p14="http://schemas.microsoft.com/office/powerpoint/2010/main" val="255891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65"/>
          <p:cNvSpPr txBox="1">
            <a:spLocks noGrp="1"/>
          </p:cNvSpPr>
          <p:nvPr>
            <p:ph type="title"/>
          </p:nvPr>
        </p:nvSpPr>
        <p:spPr>
          <a:xfrm>
            <a:off x="1" y="205978"/>
            <a:ext cx="6705600" cy="536972"/>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Job and Vocational Tasks Questions</a:t>
            </a:r>
            <a:endParaRPr dirty="0"/>
          </a:p>
        </p:txBody>
      </p:sp>
      <p:sp>
        <p:nvSpPr>
          <p:cNvPr id="1438" name="Google Shape;1438;p165"/>
          <p:cNvSpPr txBox="1">
            <a:spLocks noGrp="1"/>
          </p:cNvSpPr>
          <p:nvPr>
            <p:ph type="body" idx="1"/>
          </p:nvPr>
        </p:nvSpPr>
        <p:spPr>
          <a:xfrm>
            <a:off x="546538" y="1072054"/>
            <a:ext cx="5360276" cy="3823795"/>
          </a:xfrm>
          <a:prstGeom prst="rect">
            <a:avLst/>
          </a:prstGeom>
          <a:noFill/>
          <a:ln>
            <a:noFill/>
          </a:ln>
        </p:spPr>
        <p:txBody>
          <a:bodyPr spcFirstLastPara="1" wrap="square" lIns="68569" tIns="34275" rIns="68569" bIns="34275" anchor="t" anchorCtr="0">
            <a:noAutofit/>
          </a:bodyPr>
          <a:lstStyle/>
          <a:p>
            <a:pPr marL="128588" indent="-128588">
              <a:spcBef>
                <a:spcPts val="0"/>
              </a:spcBef>
              <a:buSzPts val="2800"/>
            </a:pPr>
            <a:r>
              <a:rPr lang="en-US" sz="2000" dirty="0"/>
              <a:t>What is the student doing or not doing that is causing a problem in the work environment (e.g. accurately completing job task)?</a:t>
            </a:r>
            <a:endParaRPr sz="2000" dirty="0"/>
          </a:p>
          <a:p>
            <a:pPr marL="128588" indent="-128588">
              <a:buSzPts val="2800"/>
            </a:pPr>
            <a:r>
              <a:rPr lang="en-US" sz="2000" dirty="0"/>
              <a:t>Does the student have a recognition of what he/she is doing or is not doing, how often, etc.?</a:t>
            </a:r>
            <a:endParaRPr sz="2000" dirty="0"/>
          </a:p>
          <a:p>
            <a:pPr marL="128588" indent="-128588">
              <a:buSzPts val="2800"/>
            </a:pPr>
            <a:r>
              <a:rPr lang="en-US" sz="2000" dirty="0"/>
              <a:t>What visual system can be developed to assist the student in monitoring the accuracy of the job task?</a:t>
            </a:r>
            <a:endParaRPr sz="2000" dirty="0"/>
          </a:p>
          <a:p>
            <a:pPr marL="128588" indent="-128588">
              <a:buSzPts val="2800"/>
            </a:pPr>
            <a:r>
              <a:rPr lang="en-US" sz="2000" dirty="0"/>
              <a:t>Who are the participants in the task or routine who may need to be included in the process?</a:t>
            </a:r>
            <a:endParaRPr sz="2000" dirty="0"/>
          </a:p>
          <a:p>
            <a:pPr marL="128588" indent="-128588">
              <a:buSzPts val="2800"/>
            </a:pPr>
            <a:r>
              <a:rPr lang="en-US" sz="2000" dirty="0"/>
              <a:t>What are the student’s interest areas?</a:t>
            </a:r>
            <a:endParaRPr sz="2000" dirty="0"/>
          </a:p>
          <a:p>
            <a:pPr marL="385763" lvl="1" indent="-133350">
              <a:buSzPts val="2800"/>
            </a:pPr>
            <a:r>
              <a:rPr lang="en-US" sz="2000" dirty="0"/>
              <a:t>This will assist in the development of the system to promote engagement</a:t>
            </a:r>
            <a:endParaRPr sz="2000" dirty="0"/>
          </a:p>
          <a:p>
            <a:pPr marL="128588" indent="0">
              <a:buSzPts val="2800"/>
              <a:buNone/>
            </a:pPr>
            <a:endParaRPr sz="2000" dirty="0"/>
          </a:p>
        </p:txBody>
      </p:sp>
    </p:spTree>
    <p:extLst>
      <p:ext uri="{BB962C8B-B14F-4D97-AF65-F5344CB8AC3E}">
        <p14:creationId xmlns:p14="http://schemas.microsoft.com/office/powerpoint/2010/main" val="177000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66"/>
          <p:cNvSpPr txBox="1">
            <a:spLocks noGrp="1"/>
          </p:cNvSpPr>
          <p:nvPr>
            <p:ph type="title"/>
          </p:nvPr>
        </p:nvSpPr>
        <p:spPr>
          <a:xfrm>
            <a:off x="325822" y="971550"/>
            <a:ext cx="2175642" cy="3200400"/>
          </a:xfrm>
          <a:prstGeom prst="rect">
            <a:avLst/>
          </a:prstGeom>
          <a:noFill/>
          <a:ln>
            <a:noFill/>
          </a:ln>
        </p:spPr>
        <p:txBody>
          <a:bodyPr spcFirstLastPara="1" wrap="square" lIns="68569" tIns="34275" rIns="68569" bIns="34275" anchor="ctr" anchorCtr="0">
            <a:normAutofit/>
          </a:bodyPr>
          <a:lstStyle/>
          <a:p>
            <a:pPr>
              <a:buSzPts val="3600"/>
            </a:pPr>
            <a:r>
              <a:rPr lang="en-US" sz="2700" dirty="0"/>
              <a:t>Self-Management Systems</a:t>
            </a:r>
            <a:br>
              <a:rPr lang="en-US" sz="2700" dirty="0"/>
            </a:br>
            <a:br>
              <a:rPr lang="en-US" sz="2700" dirty="0"/>
            </a:br>
            <a:r>
              <a:rPr lang="en-US" sz="2700" dirty="0"/>
              <a:t>Return Merchandise</a:t>
            </a:r>
            <a:endParaRPr dirty="0"/>
          </a:p>
        </p:txBody>
      </p:sp>
      <p:pic>
        <p:nvPicPr>
          <p:cNvPr id="1444" name="Google Shape;1444;p166">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501464" y="73573"/>
            <a:ext cx="4514850" cy="5143500"/>
          </a:xfrm>
          <a:prstGeom prst="rect">
            <a:avLst/>
          </a:prstGeom>
          <a:noFill/>
          <a:ln>
            <a:noFill/>
          </a:ln>
        </p:spPr>
      </p:pic>
    </p:spTree>
    <p:extLst>
      <p:ext uri="{BB962C8B-B14F-4D97-AF65-F5344CB8AC3E}">
        <p14:creationId xmlns:p14="http://schemas.microsoft.com/office/powerpoint/2010/main" val="38018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167"/>
          <p:cNvSpPr txBox="1">
            <a:spLocks noGrp="1"/>
          </p:cNvSpPr>
          <p:nvPr>
            <p:ph type="title"/>
          </p:nvPr>
        </p:nvSpPr>
        <p:spPr>
          <a:xfrm>
            <a:off x="231229" y="1299054"/>
            <a:ext cx="1713186" cy="2937272"/>
          </a:xfrm>
          <a:prstGeom prst="rect">
            <a:avLst/>
          </a:prstGeom>
          <a:noFill/>
          <a:ln>
            <a:noFill/>
          </a:ln>
        </p:spPr>
        <p:txBody>
          <a:bodyPr spcFirstLastPara="1" wrap="square" lIns="68569" tIns="34275" rIns="68569" bIns="34275" anchor="ctr" anchorCtr="0">
            <a:normAutofit/>
          </a:bodyPr>
          <a:lstStyle/>
          <a:p>
            <a:pPr>
              <a:buSzPts val="4000"/>
            </a:pPr>
            <a:r>
              <a:rPr lang="en-US" sz="2000" b="0" dirty="0"/>
              <a:t>Vocational Self-Management System for Adults with ASD</a:t>
            </a:r>
            <a:endParaRPr sz="2000" dirty="0"/>
          </a:p>
        </p:txBody>
      </p:sp>
      <p:pic>
        <p:nvPicPr>
          <p:cNvPr id="1450" name="Google Shape;1450;p167">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070539" y="0"/>
            <a:ext cx="4114800" cy="5143500"/>
          </a:xfrm>
          <a:prstGeom prst="rect">
            <a:avLst/>
          </a:prstGeom>
          <a:noFill/>
          <a:ln>
            <a:noFill/>
          </a:ln>
        </p:spPr>
      </p:pic>
    </p:spTree>
    <p:extLst>
      <p:ext uri="{BB962C8B-B14F-4D97-AF65-F5344CB8AC3E}">
        <p14:creationId xmlns:p14="http://schemas.microsoft.com/office/powerpoint/2010/main" val="331574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168"/>
          <p:cNvSpPr txBox="1">
            <a:spLocks noGrp="1"/>
          </p:cNvSpPr>
          <p:nvPr>
            <p:ph type="title"/>
          </p:nvPr>
        </p:nvSpPr>
        <p:spPr>
          <a:xfrm>
            <a:off x="294290" y="1650124"/>
            <a:ext cx="2165131" cy="2291254"/>
          </a:xfrm>
          <a:prstGeom prst="rect">
            <a:avLst/>
          </a:prstGeom>
          <a:solidFill>
            <a:schemeClr val="lt1"/>
          </a:solidFill>
          <a:ln>
            <a:noFill/>
          </a:ln>
        </p:spPr>
        <p:txBody>
          <a:bodyPr spcFirstLastPara="1" wrap="square" lIns="68569" tIns="34275" rIns="68569" bIns="34275" anchor="ctr" anchorCtr="0">
            <a:normAutofit fontScale="90000"/>
          </a:bodyPr>
          <a:lstStyle/>
          <a:p>
            <a:pPr>
              <a:buSzPts val="4000"/>
            </a:pPr>
            <a:r>
              <a:rPr lang="en-US" sz="3100" b="0" dirty="0"/>
              <a:t>Vocational Self-Management System for Adults with ASD</a:t>
            </a:r>
            <a:br>
              <a:rPr lang="en-US" b="0" dirty="0"/>
            </a:br>
            <a:endParaRPr dirty="0"/>
          </a:p>
        </p:txBody>
      </p:sp>
      <p:pic>
        <p:nvPicPr>
          <p:cNvPr id="1456" name="Google Shape;1456;p168">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768162" y="0"/>
            <a:ext cx="3771900" cy="5200650"/>
          </a:xfrm>
          <a:prstGeom prst="rect">
            <a:avLst/>
          </a:prstGeom>
          <a:noFill/>
          <a:ln>
            <a:noFill/>
          </a:ln>
        </p:spPr>
      </p:pic>
    </p:spTree>
    <p:extLst>
      <p:ext uri="{BB962C8B-B14F-4D97-AF65-F5344CB8AC3E}">
        <p14:creationId xmlns:p14="http://schemas.microsoft.com/office/powerpoint/2010/main" val="6599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graphicFrame>
        <p:nvGraphicFramePr>
          <p:cNvPr id="1461" name="Google Shape;1461;p169">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561066"/>
              </p:ext>
            </p:extLst>
          </p:nvPr>
        </p:nvGraphicFramePr>
        <p:xfrm>
          <a:off x="484353" y="-630620"/>
          <a:ext cx="4707758" cy="5559972"/>
        </p:xfrm>
        <a:graphic>
          <a:graphicData uri="http://schemas.openxmlformats.org/presentationml/2006/ole">
            <mc:AlternateContent xmlns:mc="http://schemas.openxmlformats.org/markup-compatibility/2006">
              <mc:Choice xmlns:v="urn:schemas-microsoft-com:vml" Requires="v">
                <p:oleObj spid="_x0000_s24594" r:id="rId4" imgW="8466666" imgH="6350000" progId="Word.Document.8">
                  <p:embed/>
                </p:oleObj>
              </mc:Choice>
              <mc:Fallback>
                <p:oleObj r:id="rId4" imgW="8466666" imgH="6350000" progId="Word.Document.8">
                  <p:embed/>
                  <p:pic>
                    <p:nvPicPr>
                      <p:cNvPr id="1461" name="Google Shape;1461;p169"/>
                      <p:cNvPicPr preferRelativeResize="0"/>
                      <p:nvPr/>
                    </p:nvPicPr>
                    <p:blipFill rotWithShape="1">
                      <a:blip r:embed="rId5">
                        <a:alphaModFix/>
                      </a:blip>
                      <a:srcRect/>
                      <a:stretch/>
                    </p:blipFill>
                    <p:spPr>
                      <a:xfrm>
                        <a:off x="484353" y="-630620"/>
                        <a:ext cx="4707758" cy="55599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02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graphicFrame>
        <p:nvGraphicFramePr>
          <p:cNvPr id="1466" name="Google Shape;1466;p17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059223"/>
              </p:ext>
            </p:extLst>
          </p:nvPr>
        </p:nvGraphicFramePr>
        <p:xfrm>
          <a:off x="455230" y="94593"/>
          <a:ext cx="4390040" cy="5143500"/>
        </p:xfrm>
        <a:graphic>
          <a:graphicData uri="http://schemas.openxmlformats.org/presentationml/2006/ole">
            <mc:AlternateContent xmlns:mc="http://schemas.openxmlformats.org/markup-compatibility/2006">
              <mc:Choice xmlns:v="urn:schemas-microsoft-com:vml" Requires="v">
                <p:oleObj spid="_x0000_s25618" r:id="rId4" imgW="6705600" imgH="6858000" progId="Word.Document.12">
                  <p:embed/>
                </p:oleObj>
              </mc:Choice>
              <mc:Fallback>
                <p:oleObj r:id="rId4" imgW="6705600" imgH="6858000" progId="Word.Document.12">
                  <p:embed/>
                  <p:pic>
                    <p:nvPicPr>
                      <p:cNvPr id="1466" name="Google Shape;1466;p170"/>
                      <p:cNvPicPr preferRelativeResize="0"/>
                      <p:nvPr/>
                    </p:nvPicPr>
                    <p:blipFill rotWithShape="1">
                      <a:blip r:embed="rId5">
                        <a:alphaModFix/>
                      </a:blip>
                      <a:srcRect/>
                      <a:stretch/>
                    </p:blipFill>
                    <p:spPr>
                      <a:xfrm>
                        <a:off x="455230" y="94593"/>
                        <a:ext cx="4390040"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663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1"/>
          <p:cNvSpPr txBox="1">
            <a:spLocks noGrp="1"/>
          </p:cNvSpPr>
          <p:nvPr>
            <p:ph type="title"/>
          </p:nvPr>
        </p:nvSpPr>
        <p:spPr>
          <a:xfrm>
            <a:off x="546538" y="270193"/>
            <a:ext cx="5675587" cy="994172"/>
          </a:xfrm>
          <a:prstGeom prst="rect">
            <a:avLst/>
          </a:prstGeom>
          <a:noFill/>
          <a:ln>
            <a:noFill/>
          </a:ln>
        </p:spPr>
        <p:txBody>
          <a:bodyPr spcFirstLastPara="1" wrap="square" lIns="68569" tIns="34275" rIns="68569" bIns="34275" anchor="ctr" anchorCtr="0">
            <a:normAutofit/>
          </a:bodyPr>
          <a:lstStyle/>
          <a:p>
            <a:pPr>
              <a:buSzPts val="4000"/>
            </a:pPr>
            <a:r>
              <a:rPr lang="en-US" dirty="0"/>
              <a:t>Why Self-Management?</a:t>
            </a:r>
            <a:endParaRPr dirty="0"/>
          </a:p>
        </p:txBody>
      </p:sp>
      <p:sp>
        <p:nvSpPr>
          <p:cNvPr id="543" name="Google Shape;543;p11"/>
          <p:cNvSpPr txBox="1">
            <a:spLocks noGrp="1"/>
          </p:cNvSpPr>
          <p:nvPr>
            <p:ph type="body" idx="1"/>
          </p:nvPr>
        </p:nvSpPr>
        <p:spPr>
          <a:xfrm>
            <a:off x="231229" y="1555361"/>
            <a:ext cx="6789682" cy="2918222"/>
          </a:xfrm>
          <a:prstGeom prst="rect">
            <a:avLst/>
          </a:prstGeom>
          <a:noFill/>
          <a:ln>
            <a:noFill/>
          </a:ln>
        </p:spPr>
        <p:txBody>
          <a:bodyPr spcFirstLastPara="1" wrap="square" lIns="68569" tIns="34275" rIns="68569" bIns="34275" anchor="t" anchorCtr="0">
            <a:normAutofit fontScale="92500" lnSpcReduction="10000"/>
          </a:bodyPr>
          <a:lstStyle/>
          <a:p>
            <a:pPr>
              <a:spcBef>
                <a:spcPts val="0"/>
              </a:spcBef>
            </a:pPr>
            <a:r>
              <a:rPr lang="en-US" dirty="0"/>
              <a:t>Self-management strategies systematize these things so that individuals with ASD can learn the rules and norms needed in different contexts and environments.</a:t>
            </a:r>
            <a:endParaRPr dirty="0"/>
          </a:p>
          <a:p>
            <a:pPr indent="0">
              <a:spcBef>
                <a:spcPts val="0"/>
              </a:spcBef>
              <a:buNone/>
            </a:pPr>
            <a:endParaRPr dirty="0"/>
          </a:p>
          <a:p>
            <a:pPr>
              <a:spcBef>
                <a:spcPts val="0"/>
              </a:spcBef>
            </a:pPr>
            <a:r>
              <a:rPr lang="en-US" dirty="0"/>
              <a:t>Self-management is both a tool to teach other skills and an important skill in itself (self-determination)</a:t>
            </a:r>
            <a:endParaRPr dirty="0"/>
          </a:p>
          <a:p>
            <a:pPr marL="128588" indent="0">
              <a:spcBef>
                <a:spcPts val="0"/>
              </a:spcBef>
              <a:buNone/>
            </a:pPr>
            <a:endParaRPr dirty="0"/>
          </a:p>
        </p:txBody>
      </p:sp>
    </p:spTree>
    <p:extLst>
      <p:ext uri="{BB962C8B-B14F-4D97-AF65-F5344CB8AC3E}">
        <p14:creationId xmlns:p14="http://schemas.microsoft.com/office/powerpoint/2010/main" val="27209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graphicFrame>
        <p:nvGraphicFramePr>
          <p:cNvPr id="1471" name="Google Shape;1471;p17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7893145"/>
              </p:ext>
            </p:extLst>
          </p:nvPr>
        </p:nvGraphicFramePr>
        <p:xfrm>
          <a:off x="813243" y="229914"/>
          <a:ext cx="4242234" cy="4800600"/>
        </p:xfrm>
        <a:graphic>
          <a:graphicData uri="http://schemas.openxmlformats.org/presentationml/2006/ole">
            <mc:AlternateContent xmlns:mc="http://schemas.openxmlformats.org/markup-compatibility/2006">
              <mc:Choice xmlns:v="urn:schemas-microsoft-com:vml" Requires="v">
                <p:oleObj spid="_x0000_s26642" r:id="rId4" imgW="7543799" imgH="6400800" progId="Word.Document.12">
                  <p:embed/>
                </p:oleObj>
              </mc:Choice>
              <mc:Fallback>
                <p:oleObj r:id="rId4" imgW="7543799" imgH="6400800" progId="Word.Document.12">
                  <p:embed/>
                  <p:pic>
                    <p:nvPicPr>
                      <p:cNvPr id="1471" name="Google Shape;1471;p171"/>
                      <p:cNvPicPr preferRelativeResize="0"/>
                      <p:nvPr/>
                    </p:nvPicPr>
                    <p:blipFill rotWithShape="1">
                      <a:blip r:embed="rId5">
                        <a:alphaModFix/>
                      </a:blip>
                      <a:srcRect/>
                      <a:stretch/>
                    </p:blipFill>
                    <p:spPr>
                      <a:xfrm>
                        <a:off x="813243" y="229914"/>
                        <a:ext cx="4242234"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154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graphicFrame>
        <p:nvGraphicFramePr>
          <p:cNvPr id="1476" name="Google Shape;1476;p17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4697350"/>
              </p:ext>
            </p:extLst>
          </p:nvPr>
        </p:nvGraphicFramePr>
        <p:xfrm>
          <a:off x="480849" y="0"/>
          <a:ext cx="4974021" cy="5143500"/>
        </p:xfrm>
        <a:graphic>
          <a:graphicData uri="http://schemas.openxmlformats.org/presentationml/2006/ole">
            <mc:AlternateContent xmlns:mc="http://schemas.openxmlformats.org/markup-compatibility/2006">
              <mc:Choice xmlns:v="urn:schemas-microsoft-com:vml" Requires="v">
                <p:oleObj spid="_x0000_s27666" r:id="rId4" imgW="9144000" imgH="6858000" progId="Word.Document.12">
                  <p:embed/>
                </p:oleObj>
              </mc:Choice>
              <mc:Fallback>
                <p:oleObj r:id="rId4" imgW="9144000" imgH="6858000" progId="Word.Document.12">
                  <p:embed/>
                  <p:pic>
                    <p:nvPicPr>
                      <p:cNvPr id="1476" name="Google Shape;1476;p172"/>
                      <p:cNvPicPr preferRelativeResize="0"/>
                      <p:nvPr/>
                    </p:nvPicPr>
                    <p:blipFill rotWithShape="1">
                      <a:blip r:embed="rId5">
                        <a:alphaModFix/>
                      </a:blip>
                      <a:srcRect/>
                      <a:stretch/>
                    </p:blipFill>
                    <p:spPr>
                      <a:xfrm>
                        <a:off x="480849" y="0"/>
                        <a:ext cx="4974021"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2634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255" y="800506"/>
            <a:ext cx="4060090" cy="4227708"/>
          </a:xfrm>
          <a:prstGeom prst="rect">
            <a:avLst/>
          </a:prstGeom>
        </p:spPr>
      </p:pic>
      <p:sp>
        <p:nvSpPr>
          <p:cNvPr id="3" name="TextBox 2"/>
          <p:cNvSpPr txBox="1"/>
          <p:nvPr/>
        </p:nvSpPr>
        <p:spPr>
          <a:xfrm>
            <a:off x="1156138" y="92620"/>
            <a:ext cx="3436883"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Teaching Tool</a:t>
            </a:r>
          </a:p>
        </p:txBody>
      </p:sp>
    </p:spTree>
    <p:extLst>
      <p:ext uri="{BB962C8B-B14F-4D97-AF65-F5344CB8AC3E}">
        <p14:creationId xmlns:p14="http://schemas.microsoft.com/office/powerpoint/2010/main" val="139509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graphicFrame>
        <p:nvGraphicFramePr>
          <p:cNvPr id="1486" name="Google Shape;1486;p17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079777"/>
              </p:ext>
            </p:extLst>
          </p:nvPr>
        </p:nvGraphicFramePr>
        <p:xfrm>
          <a:off x="606976" y="105104"/>
          <a:ext cx="4574624" cy="4859720"/>
        </p:xfrm>
        <a:graphic>
          <a:graphicData uri="http://schemas.openxmlformats.org/presentationml/2006/ole">
            <mc:AlternateContent xmlns:mc="http://schemas.openxmlformats.org/markup-compatibility/2006">
              <mc:Choice xmlns:v="urn:schemas-microsoft-com:vml" Requires="v">
                <p:oleObj spid="_x0000_s28690" r:id="rId4" imgW="9143999" imgH="6858000" progId="Word.Document.12">
                  <p:embed/>
                </p:oleObj>
              </mc:Choice>
              <mc:Fallback>
                <p:oleObj r:id="rId4" imgW="9143999" imgH="6858000" progId="Word.Document.12">
                  <p:embed/>
                  <p:pic>
                    <p:nvPicPr>
                      <p:cNvPr id="1486" name="Google Shape;1486;p174"/>
                      <p:cNvPicPr preferRelativeResize="0"/>
                      <p:nvPr/>
                    </p:nvPicPr>
                    <p:blipFill rotWithShape="1">
                      <a:blip r:embed="rId5">
                        <a:alphaModFix/>
                      </a:blip>
                      <a:srcRect/>
                      <a:stretch/>
                    </p:blipFill>
                    <p:spPr>
                      <a:xfrm>
                        <a:off x="606976" y="105104"/>
                        <a:ext cx="4574624" cy="48597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8072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graphicFrame>
        <p:nvGraphicFramePr>
          <p:cNvPr id="1491" name="Google Shape;1491;p17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2175446"/>
              </p:ext>
            </p:extLst>
          </p:nvPr>
        </p:nvGraphicFramePr>
        <p:xfrm>
          <a:off x="680545" y="94593"/>
          <a:ext cx="5005552" cy="4960883"/>
        </p:xfrm>
        <a:graphic>
          <a:graphicData uri="http://schemas.openxmlformats.org/presentationml/2006/ole">
            <mc:AlternateContent xmlns:mc="http://schemas.openxmlformats.org/markup-compatibility/2006">
              <mc:Choice xmlns:v="urn:schemas-microsoft-com:vml" Requires="v">
                <p:oleObj spid="_x0000_s29714" r:id="rId4" imgW="9144000" imgH="6858000" progId="Word.Document.12">
                  <p:embed/>
                </p:oleObj>
              </mc:Choice>
              <mc:Fallback>
                <p:oleObj r:id="rId4" imgW="9144000" imgH="6858000" progId="Word.Document.12">
                  <p:embed/>
                  <p:pic>
                    <p:nvPicPr>
                      <p:cNvPr id="1491" name="Google Shape;1491;p175"/>
                      <p:cNvPicPr preferRelativeResize="0"/>
                      <p:nvPr/>
                    </p:nvPicPr>
                    <p:blipFill rotWithShape="1">
                      <a:blip r:embed="rId5">
                        <a:alphaModFix/>
                      </a:blip>
                      <a:srcRect/>
                      <a:stretch/>
                    </p:blipFill>
                    <p:spPr>
                      <a:xfrm>
                        <a:off x="680545" y="94593"/>
                        <a:ext cx="5005552" cy="49608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8921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7284" y="297573"/>
            <a:ext cx="4301036" cy="4495143"/>
          </a:xfrm>
          <a:prstGeom prst="rect">
            <a:avLst/>
          </a:prstGeom>
        </p:spPr>
      </p:pic>
    </p:spTree>
    <p:extLst>
      <p:ext uri="{BB962C8B-B14F-4D97-AF65-F5344CB8AC3E}">
        <p14:creationId xmlns:p14="http://schemas.microsoft.com/office/powerpoint/2010/main" val="351323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pic>
        <p:nvPicPr>
          <p:cNvPr id="1501" name="Google Shape;1501;p177">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2369" y="0"/>
            <a:ext cx="5372099" cy="5143500"/>
          </a:xfrm>
          <a:prstGeom prst="rect">
            <a:avLst/>
          </a:prstGeom>
          <a:noFill/>
          <a:ln>
            <a:noFill/>
          </a:ln>
        </p:spPr>
      </p:pic>
    </p:spTree>
    <p:extLst>
      <p:ext uri="{BB962C8B-B14F-4D97-AF65-F5344CB8AC3E}">
        <p14:creationId xmlns:p14="http://schemas.microsoft.com/office/powerpoint/2010/main" val="26635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1506" name="Google Shape;1506;p18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r>
              <a:rPr lang="en-US" sz="5400" dirty="0"/>
              <a:t>Bringing It All</a:t>
            </a:r>
            <a:br>
              <a:rPr lang="en-US" sz="5400" dirty="0"/>
            </a:br>
            <a:r>
              <a:rPr lang="en-US" sz="5400" dirty="0"/>
              <a:t> Together</a:t>
            </a:r>
            <a:endParaRPr sz="5400" dirty="0"/>
          </a:p>
        </p:txBody>
      </p:sp>
    </p:spTree>
    <p:extLst>
      <p:ext uri="{BB962C8B-B14F-4D97-AF65-F5344CB8AC3E}">
        <p14:creationId xmlns:p14="http://schemas.microsoft.com/office/powerpoint/2010/main" val="64994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aphicFrame>
        <p:nvGraphicFramePr>
          <p:cNvPr id="1513" name="Google Shape;1513;p18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8876665"/>
              </p:ext>
            </p:extLst>
          </p:nvPr>
        </p:nvGraphicFramePr>
        <p:xfrm>
          <a:off x="1143001" y="0"/>
          <a:ext cx="6858000" cy="5143500"/>
        </p:xfrm>
        <a:graphic>
          <a:graphicData uri="http://schemas.openxmlformats.org/presentationml/2006/ole">
            <mc:AlternateContent xmlns:mc="http://schemas.openxmlformats.org/markup-compatibility/2006">
              <mc:Choice xmlns:v="urn:schemas-microsoft-com:vml" Requires="v">
                <p:oleObj spid="_x0000_s30737" r:id="rId4" imgW="9144000" imgH="6858000" progId="Word.Document.8">
                  <p:embed/>
                </p:oleObj>
              </mc:Choice>
              <mc:Fallback>
                <p:oleObj r:id="rId4" imgW="9144000" imgH="6858000" progId="Word.Document.8">
                  <p:embed/>
                  <p:pic>
                    <p:nvPicPr>
                      <p:cNvPr id="1513" name="Google Shape;1513;p181"/>
                      <p:cNvPicPr preferRelativeResize="0"/>
                      <p:nvPr/>
                    </p:nvPicPr>
                    <p:blipFill rotWithShape="1">
                      <a:blip r:embed="rId5">
                        <a:alphaModFix/>
                      </a:blip>
                      <a:srcRect/>
                      <a:stretch/>
                    </p:blipFill>
                    <p:spPr>
                      <a:xfrm>
                        <a:off x="1143001" y="0"/>
                        <a:ext cx="6858000"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566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pic>
        <p:nvPicPr>
          <p:cNvPr id="1518" name="Google Shape;1518;p182">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90623" y="1188940"/>
            <a:ext cx="2552790" cy="441522"/>
          </a:xfrm>
          <a:prstGeom prst="rect">
            <a:avLst/>
          </a:prstGeom>
          <a:noFill/>
          <a:ln>
            <a:noFill/>
          </a:ln>
        </p:spPr>
      </p:pic>
      <p:cxnSp>
        <p:nvCxnSpPr>
          <p:cNvPr id="1519" name="Google Shape;1519;p182">
            <a:extLst>
              <a:ext uri="{C183D7F6-B498-43B3-948B-1728B52AA6E4}">
                <adec:decorative xmlns:adec="http://schemas.microsoft.com/office/drawing/2017/decorative" val="1"/>
              </a:ext>
            </a:extLst>
          </p:cNvPr>
          <p:cNvCxnSpPr/>
          <p:nvPr/>
        </p:nvCxnSpPr>
        <p:spPr>
          <a:xfrm rot="10800000">
            <a:off x="4138612" y="1481137"/>
            <a:ext cx="1100138" cy="1414463"/>
          </a:xfrm>
          <a:prstGeom prst="straightConnector1">
            <a:avLst/>
          </a:prstGeom>
          <a:noFill/>
          <a:ln w="38100" cap="flat" cmpd="sng">
            <a:solidFill>
              <a:schemeClr val="dk1"/>
            </a:solidFill>
            <a:prstDash val="solid"/>
            <a:miter lim="800000"/>
            <a:headEnd type="none" w="sm" len="sm"/>
            <a:tailEnd type="triangle" w="med" len="med"/>
          </a:ln>
        </p:spPr>
      </p:cxnSp>
      <p:cxnSp>
        <p:nvCxnSpPr>
          <p:cNvPr id="1520" name="Google Shape;1520;p182">
            <a:extLst>
              <a:ext uri="{C183D7F6-B498-43B3-948B-1728B52AA6E4}">
                <adec:decorative xmlns:adec="http://schemas.microsoft.com/office/drawing/2017/decorative" val="1"/>
              </a:ext>
            </a:extLst>
          </p:cNvPr>
          <p:cNvCxnSpPr/>
          <p:nvPr/>
        </p:nvCxnSpPr>
        <p:spPr>
          <a:xfrm rot="10800000">
            <a:off x="2590800" y="1690693"/>
            <a:ext cx="585788" cy="1609724"/>
          </a:xfrm>
          <a:prstGeom prst="straightConnector1">
            <a:avLst/>
          </a:prstGeom>
          <a:noFill/>
          <a:ln w="38100" cap="flat" cmpd="sng">
            <a:solidFill>
              <a:schemeClr val="dk1"/>
            </a:solidFill>
            <a:prstDash val="solid"/>
            <a:miter lim="800000"/>
            <a:headEnd type="none" w="sm" len="sm"/>
            <a:tailEnd type="triangle" w="med" len="med"/>
          </a:ln>
        </p:spPr>
      </p:cxnSp>
      <p:sp>
        <p:nvSpPr>
          <p:cNvPr id="1521" name="Google Shape;1521;p182"/>
          <p:cNvSpPr txBox="1"/>
          <p:nvPr/>
        </p:nvSpPr>
        <p:spPr>
          <a:xfrm>
            <a:off x="2714625" y="3405188"/>
            <a:ext cx="1956834" cy="692723"/>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buSzPts val="1350"/>
            </a:pPr>
            <a:r>
              <a:rPr lang="en-US" sz="1013" dirty="0">
                <a:latin typeface="Calibri"/>
                <a:ea typeface="Calibri"/>
                <a:cs typeface="Calibri"/>
                <a:sym typeface="Calibri"/>
              </a:rPr>
              <a:t>Date for Data Collection and</a:t>
            </a:r>
            <a:endParaRPr sz="1050" dirty="0"/>
          </a:p>
          <a:p>
            <a:pPr>
              <a:buSzPts val="1350"/>
            </a:pPr>
            <a:r>
              <a:rPr lang="en-US" sz="1013" dirty="0">
                <a:latin typeface="Calibri"/>
                <a:ea typeface="Calibri"/>
                <a:cs typeface="Calibri"/>
                <a:sym typeface="Calibri"/>
              </a:rPr>
              <a:t>Data Analysis Purposes.  Is the </a:t>
            </a:r>
            <a:endParaRPr sz="1050" dirty="0"/>
          </a:p>
          <a:p>
            <a:pPr>
              <a:buSzPts val="1350"/>
            </a:pPr>
            <a:r>
              <a:rPr lang="en-US" sz="1013" dirty="0">
                <a:latin typeface="Calibri"/>
                <a:ea typeface="Calibri"/>
                <a:cs typeface="Calibri"/>
                <a:sym typeface="Calibri"/>
              </a:rPr>
              <a:t>Self-Management System working </a:t>
            </a:r>
            <a:endParaRPr sz="1050" dirty="0"/>
          </a:p>
          <a:p>
            <a:pPr>
              <a:buSzPts val="1350"/>
            </a:pPr>
            <a:r>
              <a:rPr lang="en-US" sz="1013" dirty="0">
                <a:latin typeface="Calibri"/>
                <a:ea typeface="Calibri"/>
                <a:cs typeface="Calibri"/>
                <a:sym typeface="Calibri"/>
              </a:rPr>
              <a:t>for Jana?</a:t>
            </a:r>
            <a:endParaRPr sz="1050" dirty="0"/>
          </a:p>
        </p:txBody>
      </p:sp>
      <p:sp>
        <p:nvSpPr>
          <p:cNvPr id="1522" name="Google Shape;1522;p182"/>
          <p:cNvSpPr txBox="1"/>
          <p:nvPr/>
        </p:nvSpPr>
        <p:spPr>
          <a:xfrm>
            <a:off x="4891092" y="3041631"/>
            <a:ext cx="1484012" cy="380971"/>
          </a:xfrm>
          <a:prstGeom prst="rect">
            <a:avLst/>
          </a:prstGeom>
          <a:solidFill>
            <a:srgbClr val="92D050"/>
          </a:solidFill>
          <a:ln w="38100"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buSzPts val="1350"/>
            </a:pPr>
            <a:r>
              <a:rPr lang="en-US" sz="1013">
                <a:latin typeface="Calibri"/>
                <a:ea typeface="Calibri"/>
                <a:cs typeface="Calibri"/>
                <a:sym typeface="Calibri"/>
              </a:rPr>
              <a:t>Student’s Name. Student </a:t>
            </a:r>
            <a:endParaRPr sz="1050"/>
          </a:p>
          <a:p>
            <a:pPr>
              <a:buSzPts val="1350"/>
            </a:pPr>
            <a:r>
              <a:rPr lang="en-US" sz="1013">
                <a:latin typeface="Calibri"/>
                <a:ea typeface="Calibri"/>
                <a:cs typeface="Calibri"/>
                <a:sym typeface="Calibri"/>
              </a:rPr>
              <a:t>Ownership of Schedule</a:t>
            </a:r>
            <a:endParaRPr sz="1050"/>
          </a:p>
        </p:txBody>
      </p:sp>
    </p:spTree>
    <p:extLst>
      <p:ext uri="{BB962C8B-B14F-4D97-AF65-F5344CB8AC3E}">
        <p14:creationId xmlns:p14="http://schemas.microsoft.com/office/powerpoint/2010/main" val="362555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52"/>
          <p:cNvSpPr txBox="1">
            <a:spLocks noGrp="1"/>
          </p:cNvSpPr>
          <p:nvPr>
            <p:ph type="title"/>
          </p:nvPr>
        </p:nvSpPr>
        <p:spPr>
          <a:xfrm>
            <a:off x="420414" y="270193"/>
            <a:ext cx="5959365" cy="994172"/>
          </a:xfrm>
          <a:prstGeom prst="rect">
            <a:avLst/>
          </a:prstGeom>
          <a:noFill/>
          <a:ln>
            <a:noFill/>
          </a:ln>
        </p:spPr>
        <p:txBody>
          <a:bodyPr spcFirstLastPara="1" wrap="square" lIns="68569" tIns="34275" rIns="68569" bIns="34275" anchor="ctr" anchorCtr="0">
            <a:normAutofit/>
          </a:bodyPr>
          <a:lstStyle/>
          <a:p>
            <a:pPr>
              <a:buSzPts val="4000"/>
            </a:pPr>
            <a:r>
              <a:rPr lang="en-US" dirty="0"/>
              <a:t>Self-Management Achieves</a:t>
            </a:r>
            <a:endParaRPr dirty="0"/>
          </a:p>
        </p:txBody>
      </p:sp>
      <p:sp>
        <p:nvSpPr>
          <p:cNvPr id="549" name="Google Shape;549;p252"/>
          <p:cNvSpPr txBox="1">
            <a:spLocks noGrp="1"/>
          </p:cNvSpPr>
          <p:nvPr>
            <p:ph type="body" idx="1"/>
          </p:nvPr>
        </p:nvSpPr>
        <p:spPr>
          <a:xfrm>
            <a:off x="830318" y="1555361"/>
            <a:ext cx="6699196" cy="2918222"/>
          </a:xfrm>
          <a:prstGeom prst="rect">
            <a:avLst/>
          </a:prstGeom>
          <a:noFill/>
          <a:ln>
            <a:noFill/>
          </a:ln>
        </p:spPr>
        <p:txBody>
          <a:bodyPr spcFirstLastPara="1" wrap="square" lIns="68569" tIns="34275" rIns="68569" bIns="34275" anchor="t" anchorCtr="0">
            <a:normAutofit lnSpcReduction="10000"/>
          </a:bodyPr>
          <a:lstStyle/>
          <a:p>
            <a:pPr marL="128588" indent="-123825">
              <a:spcBef>
                <a:spcPts val="0"/>
              </a:spcBef>
              <a:buSzPts val="3700"/>
            </a:pPr>
            <a:r>
              <a:rPr lang="en-US" sz="2550" dirty="0"/>
              <a:t>  Greater levels of independence and </a:t>
            </a:r>
            <a:endParaRPr sz="2550" dirty="0"/>
          </a:p>
          <a:p>
            <a:pPr indent="0">
              <a:spcBef>
                <a:spcPts val="0"/>
              </a:spcBef>
              <a:buNone/>
            </a:pPr>
            <a:r>
              <a:rPr lang="en-US" sz="2550" dirty="0"/>
              <a:t>awareness with:</a:t>
            </a:r>
            <a:endParaRPr sz="2550" dirty="0"/>
          </a:p>
          <a:p>
            <a:pPr marL="642938" lvl="2" indent="-200025">
              <a:spcBef>
                <a:spcPts val="0"/>
              </a:spcBef>
              <a:buSzPts val="3300"/>
            </a:pPr>
            <a:r>
              <a:rPr lang="en-US" sz="3000" dirty="0"/>
              <a:t> </a:t>
            </a:r>
            <a:r>
              <a:rPr lang="en-US" sz="2475" dirty="0"/>
              <a:t>vocational, </a:t>
            </a:r>
            <a:endParaRPr sz="2475" dirty="0"/>
          </a:p>
          <a:p>
            <a:pPr marL="642938" lvl="2" indent="-200025">
              <a:buSzPts val="3300"/>
            </a:pPr>
            <a:r>
              <a:rPr lang="en-US" sz="2475" dirty="0"/>
              <a:t> social, </a:t>
            </a:r>
            <a:endParaRPr sz="2475" dirty="0"/>
          </a:p>
          <a:p>
            <a:pPr marL="642938" lvl="2" indent="-200025">
              <a:buSzPts val="3300"/>
            </a:pPr>
            <a:r>
              <a:rPr lang="en-US" sz="2475" dirty="0"/>
              <a:t> academic and </a:t>
            </a:r>
            <a:endParaRPr sz="2475" dirty="0"/>
          </a:p>
          <a:p>
            <a:pPr marL="642938" lvl="2" indent="-200025">
              <a:buSzPts val="3300"/>
            </a:pPr>
            <a:r>
              <a:rPr lang="en-US" sz="2475" dirty="0"/>
              <a:t> recreational activities</a:t>
            </a:r>
            <a:endParaRPr sz="2475" dirty="0"/>
          </a:p>
          <a:p>
            <a:pPr marL="642938" indent="0">
              <a:spcBef>
                <a:spcPts val="281"/>
              </a:spcBef>
              <a:buNone/>
            </a:pPr>
            <a:endParaRPr sz="2475" dirty="0"/>
          </a:p>
          <a:p>
            <a:pPr indent="-338138">
              <a:spcBef>
                <a:spcPts val="281"/>
              </a:spcBef>
              <a:buSzPts val="3500"/>
            </a:pPr>
            <a:r>
              <a:rPr lang="en-US" sz="2625" dirty="0"/>
              <a:t>IEP Goals and Objectives</a:t>
            </a:r>
            <a:endParaRPr sz="2625" dirty="0"/>
          </a:p>
          <a:p>
            <a:pPr marL="128588" indent="0">
              <a:buSzPts val="2800"/>
              <a:buNone/>
            </a:pPr>
            <a:endParaRPr dirty="0"/>
          </a:p>
        </p:txBody>
      </p:sp>
    </p:spTree>
    <p:extLst>
      <p:ext uri="{BB962C8B-B14F-4D97-AF65-F5344CB8AC3E}">
        <p14:creationId xmlns:p14="http://schemas.microsoft.com/office/powerpoint/2010/main" val="357334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1909" y="346842"/>
            <a:ext cx="5668165" cy="4487918"/>
          </a:xfrm>
          <a:prstGeom prst="rect">
            <a:avLst/>
          </a:prstGeom>
        </p:spPr>
      </p:pic>
    </p:spTree>
    <p:extLst>
      <p:ext uri="{BB962C8B-B14F-4D97-AF65-F5344CB8AC3E}">
        <p14:creationId xmlns:p14="http://schemas.microsoft.com/office/powerpoint/2010/main" val="29070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5516" y="451945"/>
            <a:ext cx="5791303" cy="4361793"/>
          </a:xfrm>
          <a:prstGeom prst="rect">
            <a:avLst/>
          </a:prstGeom>
        </p:spPr>
      </p:pic>
    </p:spTree>
    <p:extLst>
      <p:ext uri="{BB962C8B-B14F-4D97-AF65-F5344CB8AC3E}">
        <p14:creationId xmlns:p14="http://schemas.microsoft.com/office/powerpoint/2010/main" val="243549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1152" y="357352"/>
            <a:ext cx="6438027" cy="4561489"/>
          </a:xfrm>
          <a:prstGeom prst="rect">
            <a:avLst/>
          </a:prstGeom>
        </p:spPr>
      </p:pic>
    </p:spTree>
    <p:extLst>
      <p:ext uri="{BB962C8B-B14F-4D97-AF65-F5344CB8AC3E}">
        <p14:creationId xmlns:p14="http://schemas.microsoft.com/office/powerpoint/2010/main" val="297280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1944" y="0"/>
            <a:ext cx="6117533" cy="4967721"/>
          </a:xfrm>
          <a:prstGeom prst="rect">
            <a:avLst/>
          </a:prstGeom>
        </p:spPr>
      </p:pic>
    </p:spTree>
    <p:extLst>
      <p:ext uri="{BB962C8B-B14F-4D97-AF65-F5344CB8AC3E}">
        <p14:creationId xmlns:p14="http://schemas.microsoft.com/office/powerpoint/2010/main" val="232935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9324" y="220717"/>
            <a:ext cx="7029694" cy="4922783"/>
          </a:xfrm>
          <a:prstGeom prst="rect">
            <a:avLst/>
          </a:prstGeom>
        </p:spPr>
      </p:pic>
    </p:spTree>
    <p:extLst>
      <p:ext uri="{BB962C8B-B14F-4D97-AF65-F5344CB8AC3E}">
        <p14:creationId xmlns:p14="http://schemas.microsoft.com/office/powerpoint/2010/main" val="311855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366" y="536029"/>
            <a:ext cx="6134703" cy="3289738"/>
          </a:xfrm>
          <a:prstGeom prst="rect">
            <a:avLst/>
          </a:prstGeom>
        </p:spPr>
      </p:pic>
    </p:spTree>
    <p:extLst>
      <p:ext uri="{BB962C8B-B14F-4D97-AF65-F5344CB8AC3E}">
        <p14:creationId xmlns:p14="http://schemas.microsoft.com/office/powerpoint/2010/main" val="185134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4011" y="546539"/>
            <a:ext cx="6121383" cy="4122190"/>
          </a:xfrm>
          <a:prstGeom prst="rect">
            <a:avLst/>
          </a:prstGeom>
        </p:spPr>
      </p:pic>
    </p:spTree>
    <p:extLst>
      <p:ext uri="{BB962C8B-B14F-4D97-AF65-F5344CB8AC3E}">
        <p14:creationId xmlns:p14="http://schemas.microsoft.com/office/powerpoint/2010/main" val="41033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190"/>
          <p:cNvSpPr txBox="1">
            <a:spLocks noGrp="1"/>
          </p:cNvSpPr>
          <p:nvPr>
            <p:ph type="title"/>
          </p:nvPr>
        </p:nvSpPr>
        <p:spPr>
          <a:xfrm>
            <a:off x="704195" y="285750"/>
            <a:ext cx="5307724" cy="480417"/>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68569" tIns="34275" rIns="68569" bIns="34275" anchor="ctr" anchorCtr="0">
            <a:normAutofit fontScale="90000"/>
          </a:bodyPr>
          <a:lstStyle/>
          <a:p>
            <a:pPr>
              <a:buSzPts val="4000"/>
            </a:pPr>
            <a:r>
              <a:rPr lang="en-US" dirty="0"/>
              <a:t>Components to the Plan</a:t>
            </a:r>
            <a:endParaRPr dirty="0"/>
          </a:p>
        </p:txBody>
      </p:sp>
      <p:sp>
        <p:nvSpPr>
          <p:cNvPr id="1624" name="Google Shape;1624;p190"/>
          <p:cNvSpPr txBox="1">
            <a:spLocks noGrp="1"/>
          </p:cNvSpPr>
          <p:nvPr>
            <p:ph type="body" idx="1"/>
          </p:nvPr>
        </p:nvSpPr>
        <p:spPr>
          <a:xfrm>
            <a:off x="704194" y="1085854"/>
            <a:ext cx="5307724" cy="3394472"/>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68569" tIns="34275" rIns="68569" bIns="34275" anchor="t" anchorCtr="0">
            <a:normAutofit/>
          </a:bodyPr>
          <a:lstStyle/>
          <a:p>
            <a:pPr marL="128588" indent="-128588">
              <a:lnSpc>
                <a:spcPct val="70000"/>
              </a:lnSpc>
              <a:spcBef>
                <a:spcPts val="0"/>
              </a:spcBef>
              <a:buSzPts val="2170"/>
            </a:pPr>
            <a:r>
              <a:rPr lang="en-US" sz="1627" dirty="0"/>
              <a:t>No Contingencies in this plan</a:t>
            </a:r>
            <a:endParaRPr dirty="0"/>
          </a:p>
          <a:p>
            <a:pPr marL="128588" indent="-25241">
              <a:lnSpc>
                <a:spcPct val="70000"/>
              </a:lnSpc>
              <a:buSzPts val="2170"/>
              <a:buNone/>
            </a:pPr>
            <a:endParaRPr sz="1627" dirty="0"/>
          </a:p>
          <a:p>
            <a:pPr marL="128588" indent="-128588">
              <a:lnSpc>
                <a:spcPct val="70000"/>
              </a:lnSpc>
              <a:buSzPts val="2170"/>
            </a:pPr>
            <a:r>
              <a:rPr lang="en-US" sz="1627" dirty="0"/>
              <a:t>Contingencies should not be initially used</a:t>
            </a:r>
            <a:endParaRPr dirty="0"/>
          </a:p>
          <a:p>
            <a:pPr marL="128588" indent="-25241">
              <a:lnSpc>
                <a:spcPct val="70000"/>
              </a:lnSpc>
              <a:buSzPts val="2170"/>
              <a:buNone/>
            </a:pPr>
            <a:endParaRPr sz="1627" dirty="0"/>
          </a:p>
          <a:p>
            <a:pPr marL="128588" indent="-128588">
              <a:lnSpc>
                <a:spcPct val="70000"/>
              </a:lnSpc>
              <a:buSzPts val="2170"/>
            </a:pPr>
            <a:r>
              <a:rPr lang="en-US" sz="1627" dirty="0"/>
              <a:t>The need for order and predictability may be reinforcing enough</a:t>
            </a:r>
            <a:endParaRPr dirty="0"/>
          </a:p>
          <a:p>
            <a:pPr marL="128588" indent="-25241">
              <a:lnSpc>
                <a:spcPct val="70000"/>
              </a:lnSpc>
              <a:buSzPts val="2170"/>
              <a:buNone/>
            </a:pPr>
            <a:endParaRPr sz="1627" dirty="0"/>
          </a:p>
          <a:p>
            <a:pPr marL="128588" indent="-128588">
              <a:lnSpc>
                <a:spcPct val="70000"/>
              </a:lnSpc>
              <a:buSzPts val="2170"/>
            </a:pPr>
            <a:r>
              <a:rPr lang="en-US" sz="1627" dirty="0"/>
              <a:t>Contingencies may inadvertently prevent success with the plan</a:t>
            </a:r>
            <a:endParaRPr dirty="0"/>
          </a:p>
          <a:p>
            <a:pPr marL="0" indent="0">
              <a:lnSpc>
                <a:spcPct val="70000"/>
              </a:lnSpc>
              <a:buSzPts val="2170"/>
              <a:buNone/>
            </a:pPr>
            <a:endParaRPr sz="1627" dirty="0"/>
          </a:p>
          <a:p>
            <a:pPr marL="128588" indent="-128588">
              <a:lnSpc>
                <a:spcPct val="70000"/>
              </a:lnSpc>
              <a:buSzPts val="2170"/>
            </a:pPr>
            <a:r>
              <a:rPr lang="en-US" sz="1627" dirty="0"/>
              <a:t>Contingencies may lead to punishment</a:t>
            </a:r>
            <a:endParaRPr dirty="0"/>
          </a:p>
          <a:p>
            <a:pPr marL="128588" indent="-25241">
              <a:lnSpc>
                <a:spcPct val="70000"/>
              </a:lnSpc>
              <a:buSzPts val="2170"/>
              <a:buNone/>
            </a:pPr>
            <a:endParaRPr sz="1627" dirty="0"/>
          </a:p>
          <a:p>
            <a:pPr marL="128588" indent="-128588">
              <a:lnSpc>
                <a:spcPct val="70000"/>
              </a:lnSpc>
              <a:buSzPts val="2170"/>
            </a:pPr>
            <a:r>
              <a:rPr lang="en-US" sz="1627" dirty="0"/>
              <a:t>If you need contingencies, you must PLAN to avoid inadvertent use of punishment or reinforcing challenging behavior</a:t>
            </a:r>
            <a:endParaRPr dirty="0"/>
          </a:p>
        </p:txBody>
      </p:sp>
    </p:spTree>
    <p:extLst>
      <p:ext uri="{BB962C8B-B14F-4D97-AF65-F5344CB8AC3E}">
        <p14:creationId xmlns:p14="http://schemas.microsoft.com/office/powerpoint/2010/main" val="38043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graphicFrame>
        <p:nvGraphicFramePr>
          <p:cNvPr id="1629" name="Google Shape;1629;p19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264721"/>
              </p:ext>
            </p:extLst>
          </p:nvPr>
        </p:nvGraphicFramePr>
        <p:xfrm>
          <a:off x="585956" y="367862"/>
          <a:ext cx="5531066" cy="4550979"/>
        </p:xfrm>
        <a:graphic>
          <a:graphicData uri="http://schemas.openxmlformats.org/presentationml/2006/ole">
            <mc:AlternateContent xmlns:mc="http://schemas.openxmlformats.org/markup-compatibility/2006">
              <mc:Choice xmlns:v="urn:schemas-microsoft-com:vml" Requires="v">
                <p:oleObj spid="_x0000_s31762" r:id="rId4" imgW="9144001" imgH="6858000" progId="Word.Document.8">
                  <p:embed/>
                </p:oleObj>
              </mc:Choice>
              <mc:Fallback>
                <p:oleObj r:id="rId4" imgW="9144001" imgH="6858000" progId="Word.Document.8">
                  <p:embed/>
                  <p:pic>
                    <p:nvPicPr>
                      <p:cNvPr id="1629" name="Google Shape;1629;p191"/>
                      <p:cNvPicPr preferRelativeResize="0"/>
                      <p:nvPr/>
                    </p:nvPicPr>
                    <p:blipFill rotWithShape="1">
                      <a:blip r:embed="rId5">
                        <a:alphaModFix/>
                      </a:blip>
                      <a:srcRect/>
                      <a:stretch/>
                    </p:blipFill>
                    <p:spPr>
                      <a:xfrm>
                        <a:off x="585956" y="367862"/>
                        <a:ext cx="5531066" cy="45509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56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pic>
        <p:nvPicPr>
          <p:cNvPr id="1643" name="Google Shape;1643;p27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71831" y="2628831"/>
            <a:ext cx="1600339" cy="1600339"/>
          </a:xfrm>
          <a:prstGeom prst="rect">
            <a:avLst/>
          </a:prstGeom>
          <a:noFill/>
          <a:ln>
            <a:noFill/>
          </a:ln>
        </p:spPr>
      </p:pic>
      <p:sp>
        <p:nvSpPr>
          <p:cNvPr id="1645" name="Google Shape;1645;p270"/>
          <p:cNvSpPr txBox="1">
            <a:spLocks noGrp="1"/>
          </p:cNvSpPr>
          <p:nvPr>
            <p:ph type="ctrTitle"/>
          </p:nvPr>
        </p:nvSpPr>
        <p:spPr>
          <a:xfrm>
            <a:off x="1657350" y="285750"/>
            <a:ext cx="5829300" cy="1314450"/>
          </a:xfrm>
          <a:prstGeom prst="rect">
            <a:avLst/>
          </a:prstGeom>
          <a:noFill/>
          <a:ln>
            <a:noFill/>
          </a:ln>
        </p:spPr>
        <p:txBody>
          <a:bodyPr spcFirstLastPara="1" wrap="square" lIns="68569" tIns="34275" rIns="68569" bIns="34275" anchor="b" anchorCtr="0">
            <a:noAutofit/>
          </a:bodyPr>
          <a:lstStyle/>
          <a:p>
            <a:r>
              <a:rPr lang="en-US" sz="4800" dirty="0"/>
              <a:t>The Jedi Code</a:t>
            </a:r>
            <a:endParaRPr sz="4800" dirty="0"/>
          </a:p>
        </p:txBody>
      </p:sp>
    </p:spTree>
    <p:extLst>
      <p:ext uri="{BB962C8B-B14F-4D97-AF65-F5344CB8AC3E}">
        <p14:creationId xmlns:p14="http://schemas.microsoft.com/office/powerpoint/2010/main" val="405081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6"/>
          <p:cNvSpPr txBox="1">
            <a:spLocks noGrp="1"/>
          </p:cNvSpPr>
          <p:nvPr>
            <p:ph type="title"/>
          </p:nvPr>
        </p:nvSpPr>
        <p:spPr>
          <a:xfrm>
            <a:off x="136635" y="746233"/>
            <a:ext cx="7273158" cy="427939"/>
          </a:xfrm>
          <a:prstGeom prst="rect">
            <a:avLst/>
          </a:prstGeom>
          <a:noFill/>
          <a:ln>
            <a:noFill/>
          </a:ln>
        </p:spPr>
        <p:txBody>
          <a:bodyPr spcFirstLastPara="1" wrap="square" lIns="68569" tIns="34275" rIns="68569" bIns="34275" anchor="ctr" anchorCtr="0">
            <a:noAutofit/>
          </a:bodyPr>
          <a:lstStyle/>
          <a:p>
            <a:pPr>
              <a:buSzPts val="4000"/>
            </a:pPr>
            <a:r>
              <a:rPr lang="en-US" dirty="0"/>
              <a:t>Self-Management Interventions have EVIDENCE for…</a:t>
            </a:r>
            <a:endParaRPr dirty="0"/>
          </a:p>
        </p:txBody>
      </p:sp>
      <p:sp>
        <p:nvSpPr>
          <p:cNvPr id="555" name="Google Shape;555;p16"/>
          <p:cNvSpPr txBox="1">
            <a:spLocks noGrp="1"/>
          </p:cNvSpPr>
          <p:nvPr>
            <p:ph type="body" idx="1"/>
          </p:nvPr>
        </p:nvSpPr>
        <p:spPr>
          <a:xfrm>
            <a:off x="525517" y="1870841"/>
            <a:ext cx="7220693" cy="3067872"/>
          </a:xfrm>
          <a:prstGeom prst="rect">
            <a:avLst/>
          </a:prstGeom>
          <a:noFill/>
          <a:ln>
            <a:noFill/>
          </a:ln>
        </p:spPr>
        <p:txBody>
          <a:bodyPr spcFirstLastPara="1" wrap="square" lIns="68569" tIns="34275" rIns="68569" bIns="34275" anchor="t" anchorCtr="0">
            <a:normAutofit lnSpcReduction="10000"/>
          </a:bodyPr>
          <a:lstStyle/>
          <a:p>
            <a:pPr marL="128588" indent="-128588">
              <a:lnSpc>
                <a:spcPct val="70000"/>
              </a:lnSpc>
              <a:spcBef>
                <a:spcPts val="0"/>
              </a:spcBef>
              <a:buSzPts val="3600"/>
            </a:pPr>
            <a:r>
              <a:rPr lang="en-US" sz="2700" dirty="0"/>
              <a:t>Decreasing challenging behavior:</a:t>
            </a:r>
            <a:endParaRPr sz="2700" dirty="0"/>
          </a:p>
          <a:p>
            <a:pPr indent="0">
              <a:lnSpc>
                <a:spcPct val="70000"/>
              </a:lnSpc>
              <a:spcBef>
                <a:spcPts val="0"/>
              </a:spcBef>
              <a:buNone/>
            </a:pPr>
            <a:endParaRPr sz="2700" dirty="0"/>
          </a:p>
          <a:p>
            <a:pPr marL="385763" lvl="1" indent="-152400">
              <a:lnSpc>
                <a:spcPct val="70000"/>
              </a:lnSpc>
              <a:buSzPts val="3200"/>
            </a:pPr>
            <a:r>
              <a:rPr lang="en-US" dirty="0"/>
              <a:t> Disruptions/Interruptions</a:t>
            </a:r>
            <a:endParaRPr dirty="0"/>
          </a:p>
          <a:p>
            <a:pPr marL="385763" lvl="1" indent="-152400">
              <a:lnSpc>
                <a:spcPct val="70000"/>
              </a:lnSpc>
              <a:buSzPts val="3200"/>
            </a:pPr>
            <a:r>
              <a:rPr lang="en-US" dirty="0"/>
              <a:t> Off-task</a:t>
            </a:r>
            <a:endParaRPr dirty="0"/>
          </a:p>
          <a:p>
            <a:pPr marL="685800" indent="0">
              <a:lnSpc>
                <a:spcPct val="70000"/>
              </a:lnSpc>
              <a:spcBef>
                <a:spcPts val="281"/>
              </a:spcBef>
              <a:buNone/>
            </a:pPr>
            <a:endParaRPr dirty="0"/>
          </a:p>
          <a:p>
            <a:pPr marL="128588" indent="-166688">
              <a:lnSpc>
                <a:spcPct val="70000"/>
              </a:lnSpc>
              <a:buSzPts val="3500"/>
            </a:pPr>
            <a:r>
              <a:rPr lang="en-US" sz="1800" dirty="0"/>
              <a:t>    </a:t>
            </a:r>
            <a:r>
              <a:rPr lang="en-US" sz="2700" dirty="0"/>
              <a:t>Increasing typical behavior:</a:t>
            </a:r>
            <a:endParaRPr sz="2700" dirty="0"/>
          </a:p>
          <a:p>
            <a:pPr indent="0">
              <a:lnSpc>
                <a:spcPct val="70000"/>
              </a:lnSpc>
              <a:buNone/>
            </a:pPr>
            <a:endParaRPr sz="2625" dirty="0"/>
          </a:p>
          <a:p>
            <a:pPr marL="385763" lvl="1" indent="-166688">
              <a:lnSpc>
                <a:spcPct val="70000"/>
              </a:lnSpc>
              <a:buSzPts val="3500"/>
            </a:pPr>
            <a:r>
              <a:rPr lang="en-US" sz="2625" dirty="0"/>
              <a:t> Initiate interactions</a:t>
            </a:r>
            <a:endParaRPr dirty="0"/>
          </a:p>
          <a:p>
            <a:pPr marL="385763" lvl="1" indent="-166688">
              <a:lnSpc>
                <a:spcPct val="70000"/>
              </a:lnSpc>
              <a:buSzPts val="3500"/>
            </a:pPr>
            <a:r>
              <a:rPr lang="en-US" sz="2625" dirty="0"/>
              <a:t> Social / Communication</a:t>
            </a:r>
            <a:endParaRPr dirty="0"/>
          </a:p>
          <a:p>
            <a:pPr marL="385763" lvl="1" indent="-166688">
              <a:lnSpc>
                <a:spcPct val="70000"/>
              </a:lnSpc>
              <a:buSzPts val="3500"/>
            </a:pPr>
            <a:r>
              <a:rPr lang="en-US" sz="2625" dirty="0"/>
              <a:t> Engagement in social and academic tasks</a:t>
            </a:r>
            <a:endParaRPr dirty="0"/>
          </a:p>
          <a:p>
            <a:pPr marL="685800" indent="0">
              <a:lnSpc>
                <a:spcPct val="70000"/>
              </a:lnSpc>
              <a:spcBef>
                <a:spcPts val="281"/>
              </a:spcBef>
              <a:buNone/>
            </a:pPr>
            <a:endParaRPr dirty="0"/>
          </a:p>
        </p:txBody>
      </p:sp>
    </p:spTree>
    <p:extLst>
      <p:ext uri="{BB962C8B-B14F-4D97-AF65-F5344CB8AC3E}">
        <p14:creationId xmlns:p14="http://schemas.microsoft.com/office/powerpoint/2010/main" val="299210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271"/>
          <p:cNvSpPr txBox="1">
            <a:spLocks noGrp="1"/>
          </p:cNvSpPr>
          <p:nvPr>
            <p:ph type="title"/>
          </p:nvPr>
        </p:nvSpPr>
        <p:spPr>
          <a:xfrm>
            <a:off x="1369219" y="171450"/>
            <a:ext cx="4190753"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The Jedi Code	</a:t>
            </a:r>
            <a:endParaRPr dirty="0"/>
          </a:p>
        </p:txBody>
      </p:sp>
      <p:sp>
        <p:nvSpPr>
          <p:cNvPr id="1651" name="Google Shape;1651;p271"/>
          <p:cNvSpPr txBox="1">
            <a:spLocks noGrp="1"/>
          </p:cNvSpPr>
          <p:nvPr>
            <p:ph type="body" idx="1"/>
          </p:nvPr>
        </p:nvSpPr>
        <p:spPr>
          <a:xfrm>
            <a:off x="336331" y="1145381"/>
            <a:ext cx="6495393" cy="3429000"/>
          </a:xfrm>
          <a:prstGeom prst="rect">
            <a:avLst/>
          </a:prstGeom>
          <a:noFill/>
          <a:ln>
            <a:noFill/>
          </a:ln>
        </p:spPr>
        <p:txBody>
          <a:bodyPr spcFirstLastPara="1" wrap="square" lIns="68569" tIns="34275" rIns="68569" bIns="34275" anchor="t" anchorCtr="0">
            <a:noAutofit/>
          </a:bodyPr>
          <a:lstStyle/>
          <a:p>
            <a:pPr marL="204788" indent="-204788">
              <a:spcBef>
                <a:spcPts val="0"/>
              </a:spcBef>
              <a:buSzPts val="2295"/>
              <a:buNone/>
            </a:pPr>
            <a:r>
              <a:rPr lang="en-US" dirty="0"/>
              <a:t>A Jedi must exhibit responsibility, self discipline,</a:t>
            </a:r>
            <a:endParaRPr dirty="0"/>
          </a:p>
          <a:p>
            <a:pPr marL="204788" indent="-204788">
              <a:spcBef>
                <a:spcPts val="405"/>
              </a:spcBef>
              <a:buSzPts val="2295"/>
              <a:buNone/>
            </a:pPr>
            <a:r>
              <a:rPr lang="en-US" dirty="0"/>
              <a:t>and public service.</a:t>
            </a:r>
            <a:endParaRPr dirty="0"/>
          </a:p>
          <a:p>
            <a:pPr marL="204788" indent="-204788">
              <a:spcBef>
                <a:spcPts val="405"/>
              </a:spcBef>
              <a:buSzPts val="2295"/>
              <a:buNone/>
            </a:pPr>
            <a:endParaRPr dirty="0"/>
          </a:p>
          <a:p>
            <a:pPr marL="204788" indent="-204788">
              <a:spcBef>
                <a:spcPts val="405"/>
              </a:spcBef>
              <a:buSzPts val="2295"/>
              <a:buNone/>
            </a:pPr>
            <a:r>
              <a:rPr lang="en-US" dirty="0"/>
              <a:t>Following the Jedi theme: one begins their Jedi Training as a Youngling, to an Initiate, to a </a:t>
            </a:r>
            <a:r>
              <a:rPr lang="en-US" dirty="0" err="1"/>
              <a:t>Padawan</a:t>
            </a:r>
            <a:r>
              <a:rPr lang="en-US" dirty="0"/>
              <a:t>, and will eventually reach the rank of Jedi Knight.  </a:t>
            </a:r>
            <a:endParaRPr dirty="0"/>
          </a:p>
        </p:txBody>
      </p:sp>
    </p:spTree>
    <p:extLst>
      <p:ext uri="{BB962C8B-B14F-4D97-AF65-F5344CB8AC3E}">
        <p14:creationId xmlns:p14="http://schemas.microsoft.com/office/powerpoint/2010/main" val="1200666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272"/>
          <p:cNvSpPr txBox="1">
            <a:spLocks noGrp="1"/>
          </p:cNvSpPr>
          <p:nvPr>
            <p:ph type="title"/>
          </p:nvPr>
        </p:nvSpPr>
        <p:spPr>
          <a:xfrm>
            <a:off x="315310" y="171450"/>
            <a:ext cx="5255173"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Journeys for Jedi Training</a:t>
            </a:r>
            <a:endParaRPr dirty="0"/>
          </a:p>
        </p:txBody>
      </p:sp>
      <p:sp>
        <p:nvSpPr>
          <p:cNvPr id="1657" name="Google Shape;1657;p272"/>
          <p:cNvSpPr txBox="1">
            <a:spLocks noGrp="1"/>
          </p:cNvSpPr>
          <p:nvPr>
            <p:ph type="body" idx="1"/>
          </p:nvPr>
        </p:nvSpPr>
        <p:spPr>
          <a:xfrm>
            <a:off x="430925" y="1145381"/>
            <a:ext cx="5885792" cy="3429000"/>
          </a:xfrm>
          <a:prstGeom prst="rect">
            <a:avLst/>
          </a:prstGeom>
          <a:noFill/>
          <a:ln>
            <a:noFill/>
          </a:ln>
        </p:spPr>
        <p:txBody>
          <a:bodyPr spcFirstLastPara="1" wrap="square" lIns="68569" tIns="34275" rIns="68569" bIns="34275" anchor="t" anchorCtr="0">
            <a:noAutofit/>
          </a:bodyPr>
          <a:lstStyle/>
          <a:p>
            <a:pPr marL="204788" indent="-204788">
              <a:spcBef>
                <a:spcPts val="0"/>
              </a:spcBef>
              <a:buSzPts val="2295"/>
              <a:buNone/>
            </a:pPr>
            <a:r>
              <a:rPr lang="en-US" dirty="0"/>
              <a:t>In order for a developing Jedi to reach a new level in their training (ex. Initiate to </a:t>
            </a:r>
            <a:r>
              <a:rPr lang="en-US" dirty="0" err="1"/>
              <a:t>Padawan</a:t>
            </a:r>
            <a:r>
              <a:rPr lang="en-US" dirty="0"/>
              <a:t>) a candidate must complete a certain number of missions on their journey.</a:t>
            </a:r>
            <a:endParaRPr dirty="0"/>
          </a:p>
          <a:p>
            <a:pPr marL="204788" indent="-204788">
              <a:spcBef>
                <a:spcPts val="405"/>
              </a:spcBef>
              <a:buSzPts val="2295"/>
              <a:buNone/>
            </a:pPr>
            <a:endParaRPr dirty="0"/>
          </a:p>
        </p:txBody>
      </p:sp>
    </p:spTree>
    <p:extLst>
      <p:ext uri="{BB962C8B-B14F-4D97-AF65-F5344CB8AC3E}">
        <p14:creationId xmlns:p14="http://schemas.microsoft.com/office/powerpoint/2010/main" val="38486902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273"/>
          <p:cNvSpPr txBox="1">
            <a:spLocks noGrp="1"/>
          </p:cNvSpPr>
          <p:nvPr>
            <p:ph type="title"/>
          </p:nvPr>
        </p:nvSpPr>
        <p:spPr>
          <a:xfrm>
            <a:off x="1" y="171450"/>
            <a:ext cx="6453352"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Role of the Staff</a:t>
            </a:r>
            <a:endParaRPr dirty="0"/>
          </a:p>
        </p:txBody>
      </p:sp>
      <p:grpSp>
        <p:nvGrpSpPr>
          <p:cNvPr id="1663" name="Google Shape;1663;p273">
            <a:extLst>
              <a:ext uri="{C183D7F6-B498-43B3-948B-1728B52AA6E4}">
                <adec:decorative xmlns:adec="http://schemas.microsoft.com/office/drawing/2017/decorative" val="1"/>
              </a:ext>
            </a:extLst>
          </p:cNvPr>
          <p:cNvGrpSpPr/>
          <p:nvPr/>
        </p:nvGrpSpPr>
        <p:grpSpPr>
          <a:xfrm>
            <a:off x="1051034" y="1047750"/>
            <a:ext cx="5328745" cy="3461187"/>
            <a:chOff x="0" y="0"/>
            <a:chExt cx="6827509" cy="4136434"/>
          </a:xfrm>
        </p:grpSpPr>
        <p:sp>
          <p:nvSpPr>
            <p:cNvPr id="1664" name="Google Shape;1664;p273"/>
            <p:cNvSpPr/>
            <p:nvPr/>
          </p:nvSpPr>
          <p:spPr>
            <a:xfrm rot="5400000">
              <a:off x="4095977" y="-82784"/>
              <a:ext cx="1073943" cy="4389120"/>
            </a:xfrm>
            <a:prstGeom prst="round2SameRect">
              <a:avLst>
                <a:gd name="adj1" fmla="val 16667"/>
                <a:gd name="adj2" fmla="val 0"/>
              </a:avLst>
            </a:prstGeom>
            <a:solidFill>
              <a:srgbClr val="ECD1CD">
                <a:alpha val="89803"/>
              </a:srgbClr>
            </a:solidFill>
            <a:ln w="11425" cap="flat" cmpd="sng">
              <a:solidFill>
                <a:srgbClr val="ECD1CD">
                  <a:alpha val="89803"/>
                </a:srgbClr>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65" name="Google Shape;1665;p273"/>
            <p:cNvSpPr txBox="1"/>
            <p:nvPr/>
          </p:nvSpPr>
          <p:spPr>
            <a:xfrm>
              <a:off x="2438389" y="1627230"/>
              <a:ext cx="4336694" cy="969091"/>
            </a:xfrm>
            <a:prstGeom prst="rect">
              <a:avLst/>
            </a:prstGeom>
            <a:noFill/>
            <a:ln>
              <a:noFill/>
            </a:ln>
          </p:spPr>
          <p:txBody>
            <a:bodyPr spcFirstLastPara="1" wrap="square" lIns="91425" tIns="45713" rIns="91425" bIns="45713" anchor="ctr" anchorCtr="0">
              <a:noAutofit/>
            </a:bodyPr>
            <a:lstStyle/>
            <a:p>
              <a:pPr marL="214313" lvl="1" indent="-214313" defTabSz="685800">
                <a:lnSpc>
                  <a:spcPct val="90000"/>
                </a:lnSpc>
                <a:buSzPts val="3200"/>
                <a:buFont typeface="Arial"/>
                <a:buChar char="•"/>
              </a:pPr>
              <a:r>
                <a:rPr lang="en-US" sz="2400"/>
                <a:t>Jedi Masters</a:t>
              </a:r>
              <a:endParaRPr sz="1050"/>
            </a:p>
          </p:txBody>
        </p:sp>
        <p:sp>
          <p:nvSpPr>
            <p:cNvPr id="1666" name="Google Shape;1666;p273"/>
            <p:cNvSpPr/>
            <p:nvPr/>
          </p:nvSpPr>
          <p:spPr>
            <a:xfrm>
              <a:off x="0" y="1422405"/>
              <a:ext cx="2468880" cy="1342429"/>
            </a:xfrm>
            <a:prstGeom prst="roundRect">
              <a:avLst>
                <a:gd name="adj" fmla="val 16667"/>
              </a:avLst>
            </a:prstGeom>
            <a:solidFill>
              <a:schemeClr val="accent1"/>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67" name="Google Shape;1667;p273"/>
            <p:cNvSpPr txBox="1"/>
            <p:nvPr/>
          </p:nvSpPr>
          <p:spPr>
            <a:xfrm>
              <a:off x="65532" y="1487937"/>
              <a:ext cx="2337816" cy="1211365"/>
            </a:xfrm>
            <a:prstGeom prst="rect">
              <a:avLst/>
            </a:prstGeom>
            <a:noFill/>
            <a:ln>
              <a:noFill/>
            </a:ln>
          </p:spPr>
          <p:txBody>
            <a:bodyPr spcFirstLastPara="1" wrap="square" lIns="65719" tIns="32850" rIns="65719" bIns="32850" anchor="ctr" anchorCtr="0">
              <a:noAutofit/>
            </a:bodyPr>
            <a:lstStyle/>
            <a:p>
              <a:pPr algn="ctr" defTabSz="685800">
                <a:lnSpc>
                  <a:spcPct val="90000"/>
                </a:lnSpc>
                <a:buSzPts val="2300"/>
              </a:pPr>
              <a:r>
                <a:rPr lang="en-US" sz="1725">
                  <a:solidFill>
                    <a:srgbClr val="FFFFFF"/>
                  </a:solidFill>
                </a:rPr>
                <a:t>Teachers and Support Staff</a:t>
              </a:r>
              <a:endParaRPr sz="1050"/>
            </a:p>
          </p:txBody>
        </p:sp>
        <p:sp>
          <p:nvSpPr>
            <p:cNvPr id="1668" name="Google Shape;1668;p273"/>
            <p:cNvSpPr/>
            <p:nvPr/>
          </p:nvSpPr>
          <p:spPr>
            <a:xfrm rot="5400000">
              <a:off x="4095977" y="1288813"/>
              <a:ext cx="1073943" cy="4389120"/>
            </a:xfrm>
            <a:prstGeom prst="round2SameRect">
              <a:avLst>
                <a:gd name="adj1" fmla="val 16667"/>
                <a:gd name="adj2" fmla="val 0"/>
              </a:avLst>
            </a:prstGeom>
            <a:solidFill>
              <a:srgbClr val="ECD1CD">
                <a:alpha val="89803"/>
              </a:srgbClr>
            </a:solidFill>
            <a:ln w="11425" cap="flat" cmpd="sng">
              <a:solidFill>
                <a:srgbClr val="ECD1CD">
                  <a:alpha val="89803"/>
                </a:srgbClr>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69" name="Google Shape;1669;p273"/>
            <p:cNvSpPr txBox="1"/>
            <p:nvPr/>
          </p:nvSpPr>
          <p:spPr>
            <a:xfrm>
              <a:off x="2438389" y="2998827"/>
              <a:ext cx="4336694" cy="969091"/>
            </a:xfrm>
            <a:prstGeom prst="rect">
              <a:avLst/>
            </a:prstGeom>
            <a:noFill/>
            <a:ln>
              <a:noFill/>
            </a:ln>
          </p:spPr>
          <p:txBody>
            <a:bodyPr spcFirstLastPara="1" wrap="square" lIns="91425" tIns="45713" rIns="91425" bIns="45713" anchor="ctr" anchorCtr="0">
              <a:noAutofit/>
            </a:bodyPr>
            <a:lstStyle/>
            <a:p>
              <a:pPr marL="214313" lvl="1" indent="-214313" defTabSz="685800">
                <a:lnSpc>
                  <a:spcPct val="90000"/>
                </a:lnSpc>
                <a:buSzPts val="3200"/>
                <a:buFont typeface="Arial"/>
                <a:buChar char="•"/>
              </a:pPr>
              <a:r>
                <a:rPr lang="en-US" sz="2400"/>
                <a:t>Fellow Jedi Candidates</a:t>
              </a:r>
              <a:endParaRPr sz="1050"/>
            </a:p>
          </p:txBody>
        </p:sp>
        <p:sp>
          <p:nvSpPr>
            <p:cNvPr id="1670" name="Google Shape;1670;p273"/>
            <p:cNvSpPr/>
            <p:nvPr/>
          </p:nvSpPr>
          <p:spPr>
            <a:xfrm>
              <a:off x="0" y="2794005"/>
              <a:ext cx="2468880" cy="1342429"/>
            </a:xfrm>
            <a:prstGeom prst="roundRect">
              <a:avLst>
                <a:gd name="adj" fmla="val 16667"/>
              </a:avLst>
            </a:prstGeom>
            <a:solidFill>
              <a:schemeClr val="accent1"/>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71" name="Google Shape;1671;p273"/>
            <p:cNvSpPr txBox="1"/>
            <p:nvPr/>
          </p:nvSpPr>
          <p:spPr>
            <a:xfrm>
              <a:off x="65532" y="2859537"/>
              <a:ext cx="2337816" cy="1211365"/>
            </a:xfrm>
            <a:prstGeom prst="rect">
              <a:avLst/>
            </a:prstGeom>
            <a:noFill/>
            <a:ln>
              <a:noFill/>
            </a:ln>
          </p:spPr>
          <p:txBody>
            <a:bodyPr spcFirstLastPara="1" wrap="square" lIns="65719" tIns="32850" rIns="65719" bIns="32850" anchor="ctr" anchorCtr="0">
              <a:noAutofit/>
            </a:bodyPr>
            <a:lstStyle/>
            <a:p>
              <a:pPr algn="ctr" defTabSz="685800">
                <a:lnSpc>
                  <a:spcPct val="90000"/>
                </a:lnSpc>
                <a:buSzPts val="2300"/>
              </a:pPr>
              <a:r>
                <a:rPr lang="en-US" sz="1725">
                  <a:solidFill>
                    <a:srgbClr val="FFFFFF"/>
                  </a:solidFill>
                </a:rPr>
                <a:t>Peers</a:t>
              </a:r>
              <a:endParaRPr sz="1050"/>
            </a:p>
          </p:txBody>
        </p:sp>
        <p:sp>
          <p:nvSpPr>
            <p:cNvPr id="1672" name="Google Shape;1672;p273"/>
            <p:cNvSpPr/>
            <p:nvPr/>
          </p:nvSpPr>
          <p:spPr>
            <a:xfrm rot="5400000">
              <a:off x="4095977" y="-1530590"/>
              <a:ext cx="1073943" cy="4389120"/>
            </a:xfrm>
            <a:prstGeom prst="round2SameRect">
              <a:avLst>
                <a:gd name="adj1" fmla="val 16667"/>
                <a:gd name="adj2" fmla="val 0"/>
              </a:avLst>
            </a:prstGeom>
            <a:solidFill>
              <a:srgbClr val="ECD1CD">
                <a:alpha val="89803"/>
              </a:srgbClr>
            </a:solidFill>
            <a:ln w="11425" cap="flat" cmpd="sng">
              <a:solidFill>
                <a:srgbClr val="ECD1CD">
                  <a:alpha val="89803"/>
                </a:srgbClr>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73" name="Google Shape;1673;p273"/>
            <p:cNvSpPr txBox="1"/>
            <p:nvPr/>
          </p:nvSpPr>
          <p:spPr>
            <a:xfrm>
              <a:off x="2438389" y="179424"/>
              <a:ext cx="4336694" cy="969091"/>
            </a:xfrm>
            <a:prstGeom prst="rect">
              <a:avLst/>
            </a:prstGeom>
            <a:noFill/>
            <a:ln>
              <a:noFill/>
            </a:ln>
          </p:spPr>
          <p:txBody>
            <a:bodyPr spcFirstLastPara="1" wrap="square" lIns="91425" tIns="45713" rIns="91425" bIns="45713" anchor="ctr" anchorCtr="0">
              <a:noAutofit/>
            </a:bodyPr>
            <a:lstStyle/>
            <a:p>
              <a:pPr marL="214313" lvl="1" indent="-214313" defTabSz="685800">
                <a:lnSpc>
                  <a:spcPct val="90000"/>
                </a:lnSpc>
                <a:buSzPts val="3200"/>
                <a:buFont typeface="Arial"/>
                <a:buChar char="•"/>
              </a:pPr>
              <a:r>
                <a:rPr lang="en-US" sz="2400"/>
                <a:t>Jedi Council Members</a:t>
              </a:r>
              <a:endParaRPr sz="1050"/>
            </a:p>
          </p:txBody>
        </p:sp>
        <p:sp>
          <p:nvSpPr>
            <p:cNvPr id="1674" name="Google Shape;1674;p273"/>
            <p:cNvSpPr/>
            <p:nvPr/>
          </p:nvSpPr>
          <p:spPr>
            <a:xfrm>
              <a:off x="0" y="0"/>
              <a:ext cx="2468880" cy="1342429"/>
            </a:xfrm>
            <a:prstGeom prst="roundRect">
              <a:avLst>
                <a:gd name="adj" fmla="val 16667"/>
              </a:avLst>
            </a:prstGeom>
            <a:solidFill>
              <a:schemeClr val="accent1"/>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75" name="Google Shape;1675;p273"/>
            <p:cNvSpPr txBox="1"/>
            <p:nvPr/>
          </p:nvSpPr>
          <p:spPr>
            <a:xfrm>
              <a:off x="65532" y="65532"/>
              <a:ext cx="2337816" cy="1211365"/>
            </a:xfrm>
            <a:prstGeom prst="rect">
              <a:avLst/>
            </a:prstGeom>
            <a:noFill/>
            <a:ln>
              <a:noFill/>
            </a:ln>
          </p:spPr>
          <p:txBody>
            <a:bodyPr spcFirstLastPara="1" wrap="square" lIns="65719" tIns="32850" rIns="65719" bIns="32850" anchor="ctr" anchorCtr="0">
              <a:noAutofit/>
            </a:bodyPr>
            <a:lstStyle/>
            <a:p>
              <a:pPr algn="ctr" defTabSz="685800">
                <a:lnSpc>
                  <a:spcPct val="90000"/>
                </a:lnSpc>
                <a:buSzPts val="2300"/>
              </a:pPr>
              <a:r>
                <a:rPr lang="en-US" sz="1725">
                  <a:solidFill>
                    <a:srgbClr val="FFFFFF"/>
                  </a:solidFill>
                </a:rPr>
                <a:t>Administration</a:t>
              </a:r>
              <a:endParaRPr sz="1050"/>
            </a:p>
          </p:txBody>
        </p:sp>
      </p:grpSp>
    </p:spTree>
    <p:extLst>
      <p:ext uri="{BB962C8B-B14F-4D97-AF65-F5344CB8AC3E}">
        <p14:creationId xmlns:p14="http://schemas.microsoft.com/office/powerpoint/2010/main" val="20186892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274"/>
          <p:cNvSpPr txBox="1">
            <a:spLocks noGrp="1"/>
          </p:cNvSpPr>
          <p:nvPr>
            <p:ph type="title"/>
          </p:nvPr>
        </p:nvSpPr>
        <p:spPr>
          <a:xfrm>
            <a:off x="725214" y="171450"/>
            <a:ext cx="5717627"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How a Journey Works</a:t>
            </a:r>
            <a:endParaRPr dirty="0"/>
          </a:p>
        </p:txBody>
      </p:sp>
      <p:sp>
        <p:nvSpPr>
          <p:cNvPr id="1681" name="Google Shape;1681;p274"/>
          <p:cNvSpPr txBox="1">
            <a:spLocks noGrp="1"/>
          </p:cNvSpPr>
          <p:nvPr>
            <p:ph type="body" idx="1"/>
          </p:nvPr>
        </p:nvSpPr>
        <p:spPr>
          <a:xfrm>
            <a:off x="399394" y="1145381"/>
            <a:ext cx="6505904" cy="3429000"/>
          </a:xfrm>
          <a:prstGeom prst="rect">
            <a:avLst/>
          </a:prstGeom>
          <a:noFill/>
          <a:ln>
            <a:noFill/>
          </a:ln>
        </p:spPr>
        <p:txBody>
          <a:bodyPr spcFirstLastPara="1" wrap="square" lIns="68569" tIns="34275" rIns="68569" bIns="34275" anchor="t" anchorCtr="0">
            <a:noAutofit/>
          </a:bodyPr>
          <a:lstStyle/>
          <a:p>
            <a:pPr marL="204788" indent="-204788">
              <a:spcBef>
                <a:spcPts val="0"/>
              </a:spcBef>
              <a:buSzPts val="2295"/>
              <a:buFont typeface="Arial"/>
              <a:buChar char="•"/>
            </a:pPr>
            <a:r>
              <a:rPr lang="en-US" sz="1800" dirty="0"/>
              <a:t>The candidate will be given an objective each week which corresponds with a journey in the </a:t>
            </a:r>
            <a:r>
              <a:rPr lang="en-US" sz="1800" u="sng" dirty="0">
                <a:solidFill>
                  <a:schemeClr val="hlink"/>
                </a:solidFill>
                <a:hlinkClick r:id="rId3" action="ppaction://hlinksldjump"/>
              </a:rPr>
              <a:t>Jedi Code</a:t>
            </a:r>
            <a:r>
              <a:rPr lang="en-US" sz="1800" dirty="0"/>
              <a:t>. </a:t>
            </a:r>
            <a:endParaRPr sz="1800" dirty="0"/>
          </a:p>
          <a:p>
            <a:pPr marL="204788" indent="-204788">
              <a:spcBef>
                <a:spcPts val="405"/>
              </a:spcBef>
              <a:buSzPts val="2295"/>
              <a:buFont typeface="Arial"/>
              <a:buChar char="•"/>
            </a:pPr>
            <a:r>
              <a:rPr lang="en-US" sz="1800" dirty="0"/>
              <a:t>Objectives are completed during their daily missions (classes).</a:t>
            </a:r>
            <a:endParaRPr sz="1800" dirty="0"/>
          </a:p>
          <a:p>
            <a:pPr marL="410766" lvl="1" indent="-204788">
              <a:spcBef>
                <a:spcPts val="330"/>
              </a:spcBef>
              <a:buSzPts val="1540"/>
              <a:buFont typeface="Arial"/>
              <a:buChar char="–"/>
            </a:pPr>
            <a:r>
              <a:rPr lang="en-US" sz="1800" dirty="0"/>
              <a:t>If the candidate is successful with an objective, this means they  have completed that mission and will be given a sticker badge to place on their weekly Jedi Training Board.</a:t>
            </a:r>
            <a:endParaRPr sz="1800" dirty="0"/>
          </a:p>
          <a:p>
            <a:pPr marL="410766" lvl="1" indent="-204788">
              <a:spcBef>
                <a:spcPts val="330"/>
              </a:spcBef>
              <a:buSzPts val="1540"/>
              <a:buFont typeface="Arial"/>
              <a:buChar char="–"/>
            </a:pPr>
            <a:r>
              <a:rPr lang="en-US" sz="1800" dirty="0"/>
              <a:t>If the candidate fails to meet an objective, they will have another opportunity to earn a badge during the next mission. </a:t>
            </a:r>
            <a:endParaRPr sz="1800" dirty="0"/>
          </a:p>
          <a:p>
            <a:pPr marL="204788" indent="-204788">
              <a:spcBef>
                <a:spcPts val="405"/>
              </a:spcBef>
              <a:buSzPts val="2295"/>
              <a:buFont typeface="Arial"/>
              <a:buChar char="•"/>
            </a:pPr>
            <a:r>
              <a:rPr lang="en-US" sz="1800" dirty="0"/>
              <a:t>The overall goal of the objectives are for the candidate to meet with more success than failure. </a:t>
            </a:r>
            <a:endParaRPr sz="1800" dirty="0"/>
          </a:p>
          <a:p>
            <a:pPr marL="410766" lvl="1" indent="-131444">
              <a:spcBef>
                <a:spcPts val="330"/>
              </a:spcBef>
              <a:buSzPts val="1540"/>
              <a:buNone/>
            </a:pPr>
            <a:endParaRPr dirty="0"/>
          </a:p>
          <a:p>
            <a:pPr marL="204788" indent="-95488">
              <a:spcBef>
                <a:spcPts val="405"/>
              </a:spcBef>
              <a:buSzPts val="2295"/>
              <a:buNone/>
            </a:pPr>
            <a:endParaRPr dirty="0"/>
          </a:p>
        </p:txBody>
      </p:sp>
    </p:spTree>
    <p:extLst>
      <p:ext uri="{BB962C8B-B14F-4D97-AF65-F5344CB8AC3E}">
        <p14:creationId xmlns:p14="http://schemas.microsoft.com/office/powerpoint/2010/main" val="9248698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275"/>
          <p:cNvSpPr txBox="1">
            <a:spLocks noGrp="1"/>
          </p:cNvSpPr>
          <p:nvPr>
            <p:ph type="title"/>
          </p:nvPr>
        </p:nvSpPr>
        <p:spPr>
          <a:xfrm>
            <a:off x="451945" y="171450"/>
            <a:ext cx="6243145"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Journeys of the Jedi Code</a:t>
            </a:r>
            <a:endParaRPr dirty="0"/>
          </a:p>
        </p:txBody>
      </p:sp>
      <p:grpSp>
        <p:nvGrpSpPr>
          <p:cNvPr id="1687" name="Google Shape;1687;p275">
            <a:extLst>
              <a:ext uri="{C183D7F6-B498-43B3-948B-1728B52AA6E4}">
                <adec:decorative xmlns:adec="http://schemas.microsoft.com/office/drawing/2017/decorative" val="1"/>
              </a:ext>
            </a:extLst>
          </p:cNvPr>
          <p:cNvGrpSpPr/>
          <p:nvPr/>
        </p:nvGrpSpPr>
        <p:grpSpPr>
          <a:xfrm>
            <a:off x="325821" y="1251475"/>
            <a:ext cx="6053959" cy="3218288"/>
            <a:chOff x="-265757" y="-68749"/>
            <a:chExt cx="8642033" cy="4291051"/>
          </a:xfrm>
        </p:grpSpPr>
        <p:sp>
          <p:nvSpPr>
            <p:cNvPr id="1688" name="Google Shape;1688;p275"/>
            <p:cNvSpPr/>
            <p:nvPr/>
          </p:nvSpPr>
          <p:spPr>
            <a:xfrm>
              <a:off x="4099101" y="1450054"/>
              <a:ext cx="2815509" cy="1000975"/>
            </a:xfrm>
            <a:custGeom>
              <a:avLst/>
              <a:gdLst/>
              <a:ahLst/>
              <a:cxnLst/>
              <a:rect l="l" t="t" r="r" b="b"/>
              <a:pathLst>
                <a:path w="120000" h="120000" extrusionOk="0">
                  <a:moveTo>
                    <a:pt x="0" y="0"/>
                  </a:moveTo>
                  <a:lnTo>
                    <a:pt x="0" y="93437"/>
                  </a:lnTo>
                  <a:lnTo>
                    <a:pt x="120000" y="93437"/>
                  </a:lnTo>
                  <a:lnTo>
                    <a:pt x="120000" y="120000"/>
                  </a:lnTo>
                </a:path>
              </a:pathLst>
            </a:custGeom>
            <a:noFill/>
            <a:ln w="11425" cap="flat" cmpd="sng">
              <a:solidFill>
                <a:schemeClr val="accent2"/>
              </a:solidFill>
              <a:prstDash val="dash"/>
              <a:round/>
              <a:headEnd type="none" w="sm" len="sm"/>
              <a:tailEnd type="none" w="sm" len="sm"/>
            </a:ln>
          </p:spPr>
        </p:sp>
        <p:sp>
          <p:nvSpPr>
            <p:cNvPr id="1689" name="Google Shape;1689;p275"/>
            <p:cNvSpPr/>
            <p:nvPr/>
          </p:nvSpPr>
          <p:spPr>
            <a:xfrm>
              <a:off x="4034151" y="1450054"/>
              <a:ext cx="91440" cy="1000975"/>
            </a:xfrm>
            <a:custGeom>
              <a:avLst/>
              <a:gdLst/>
              <a:ahLst/>
              <a:cxnLst/>
              <a:rect l="l" t="t" r="r" b="b"/>
              <a:pathLst>
                <a:path w="120000" h="120000" extrusionOk="0">
                  <a:moveTo>
                    <a:pt x="85236" y="0"/>
                  </a:moveTo>
                  <a:lnTo>
                    <a:pt x="85236" y="93437"/>
                  </a:lnTo>
                  <a:lnTo>
                    <a:pt x="60000" y="93437"/>
                  </a:lnTo>
                  <a:lnTo>
                    <a:pt x="60000" y="120000"/>
                  </a:lnTo>
                </a:path>
              </a:pathLst>
            </a:custGeom>
            <a:noFill/>
            <a:ln w="11425" cap="flat" cmpd="sng">
              <a:solidFill>
                <a:schemeClr val="accent2"/>
              </a:solidFill>
              <a:prstDash val="dash"/>
              <a:round/>
              <a:headEnd type="none" w="sm" len="sm"/>
              <a:tailEnd type="none" w="sm" len="sm"/>
            </a:ln>
          </p:spPr>
        </p:sp>
        <p:sp>
          <p:nvSpPr>
            <p:cNvPr id="1690" name="Google Shape;1690;p275"/>
            <p:cNvSpPr/>
            <p:nvPr/>
          </p:nvSpPr>
          <p:spPr>
            <a:xfrm>
              <a:off x="930151" y="1450054"/>
              <a:ext cx="3168950" cy="991118"/>
            </a:xfrm>
            <a:custGeom>
              <a:avLst/>
              <a:gdLst/>
              <a:ahLst/>
              <a:cxnLst/>
              <a:rect l="l" t="t" r="r" b="b"/>
              <a:pathLst>
                <a:path w="120000" h="120000" extrusionOk="0">
                  <a:moveTo>
                    <a:pt x="120000" y="0"/>
                  </a:moveTo>
                  <a:lnTo>
                    <a:pt x="120000" y="93173"/>
                  </a:lnTo>
                  <a:lnTo>
                    <a:pt x="0" y="93173"/>
                  </a:lnTo>
                  <a:lnTo>
                    <a:pt x="0" y="120000"/>
                  </a:lnTo>
                </a:path>
              </a:pathLst>
            </a:custGeom>
            <a:noFill/>
            <a:ln w="11425" cap="flat" cmpd="sng">
              <a:solidFill>
                <a:schemeClr val="accent2"/>
              </a:solidFill>
              <a:prstDash val="dash"/>
              <a:round/>
              <a:headEnd type="none" w="sm" len="sm"/>
              <a:tailEnd type="none" w="sm" len="sm"/>
            </a:ln>
          </p:spPr>
        </p:sp>
        <p:sp>
          <p:nvSpPr>
            <p:cNvPr id="1691" name="Google Shape;1691;p275"/>
            <p:cNvSpPr/>
            <p:nvPr/>
          </p:nvSpPr>
          <p:spPr>
            <a:xfrm>
              <a:off x="994128" y="-68749"/>
              <a:ext cx="6209946" cy="1518803"/>
            </a:xfrm>
            <a:prstGeom prst="roundRect">
              <a:avLst>
                <a:gd name="adj" fmla="val 10000"/>
              </a:avLst>
            </a:prstGeom>
            <a:solidFill>
              <a:schemeClr val="accent1"/>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92" name="Google Shape;1692;p275"/>
            <p:cNvSpPr/>
            <p:nvPr/>
          </p:nvSpPr>
          <p:spPr>
            <a:xfrm>
              <a:off x="1259885" y="183720"/>
              <a:ext cx="6209946" cy="1518803"/>
            </a:xfrm>
            <a:prstGeom prst="roundRect">
              <a:avLst>
                <a:gd name="adj" fmla="val 10000"/>
              </a:avLst>
            </a:prstGeom>
            <a:solidFill>
              <a:schemeClr val="lt1">
                <a:alpha val="89803"/>
              </a:schemeClr>
            </a:solidFill>
            <a:ln w="11425" cap="flat" cmpd="sng">
              <a:solidFill>
                <a:schemeClr val="accen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93" name="Google Shape;1693;p275"/>
            <p:cNvSpPr txBox="1"/>
            <p:nvPr/>
          </p:nvSpPr>
          <p:spPr>
            <a:xfrm>
              <a:off x="1304369" y="228204"/>
              <a:ext cx="6120978" cy="1429835"/>
            </a:xfrm>
            <a:prstGeom prst="rect">
              <a:avLst/>
            </a:prstGeom>
            <a:noFill/>
            <a:ln>
              <a:noFill/>
            </a:ln>
          </p:spPr>
          <p:txBody>
            <a:bodyPr spcFirstLastPara="1" wrap="square" lIns="74288" tIns="74288" rIns="74288" bIns="74288" anchor="ctr" anchorCtr="0">
              <a:noAutofit/>
            </a:bodyPr>
            <a:lstStyle/>
            <a:p>
              <a:pPr algn="ctr" defTabSz="685800">
                <a:lnSpc>
                  <a:spcPct val="90000"/>
                </a:lnSpc>
                <a:buSzPts val="2600"/>
              </a:pPr>
              <a:r>
                <a:rPr lang="en-US" sz="1950"/>
                <a:t>Jedi Code</a:t>
              </a:r>
              <a:endParaRPr sz="1050"/>
            </a:p>
          </p:txBody>
        </p:sp>
        <p:sp>
          <p:nvSpPr>
            <p:cNvPr id="1694" name="Google Shape;1694;p275"/>
            <p:cNvSpPr/>
            <p:nvPr/>
          </p:nvSpPr>
          <p:spPr>
            <a:xfrm>
              <a:off x="-265757" y="2441173"/>
              <a:ext cx="2391817" cy="1518803"/>
            </a:xfrm>
            <a:prstGeom prst="roundRect">
              <a:avLst>
                <a:gd name="adj" fmla="val 10000"/>
              </a:avLst>
            </a:prstGeom>
            <a:solidFill>
              <a:schemeClr val="accent2"/>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95" name="Google Shape;1695;p275"/>
            <p:cNvSpPr/>
            <p:nvPr/>
          </p:nvSpPr>
          <p:spPr>
            <a:xfrm>
              <a:off x="0" y="2693642"/>
              <a:ext cx="2391817" cy="1518803"/>
            </a:xfrm>
            <a:prstGeom prst="roundRect">
              <a:avLst>
                <a:gd name="adj" fmla="val 10000"/>
              </a:avLst>
            </a:prstGeom>
            <a:solidFill>
              <a:schemeClr val="lt1">
                <a:alpha val="89803"/>
              </a:schemeClr>
            </a:solidFill>
            <a:ln w="11425" cap="flat" cmpd="sng">
              <a:solidFill>
                <a:schemeClr val="accent2"/>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96" name="Google Shape;1696;p275"/>
            <p:cNvSpPr txBox="1"/>
            <p:nvPr/>
          </p:nvSpPr>
          <p:spPr>
            <a:xfrm>
              <a:off x="44484" y="2738126"/>
              <a:ext cx="2302849" cy="1429835"/>
            </a:xfrm>
            <a:prstGeom prst="rect">
              <a:avLst/>
            </a:prstGeom>
            <a:noFill/>
            <a:ln>
              <a:noFill/>
            </a:ln>
          </p:spPr>
          <p:txBody>
            <a:bodyPr spcFirstLastPara="1" wrap="square" lIns="74288" tIns="74288" rIns="74288" bIns="74288" anchor="ctr" anchorCtr="0">
              <a:noAutofit/>
            </a:bodyPr>
            <a:lstStyle/>
            <a:p>
              <a:pPr algn="ctr" defTabSz="685800">
                <a:lnSpc>
                  <a:spcPct val="90000"/>
                </a:lnSpc>
                <a:buSzPts val="2600"/>
              </a:pPr>
              <a:r>
                <a:rPr lang="en-US" sz="1800" dirty="0"/>
                <a:t>Responsibility</a:t>
              </a:r>
              <a:endParaRPr sz="1800" dirty="0"/>
            </a:p>
          </p:txBody>
        </p:sp>
        <p:sp>
          <p:nvSpPr>
            <p:cNvPr id="1697" name="Google Shape;1697;p275"/>
            <p:cNvSpPr/>
            <p:nvPr/>
          </p:nvSpPr>
          <p:spPr>
            <a:xfrm>
              <a:off x="2883962" y="2451030"/>
              <a:ext cx="2391817" cy="1518803"/>
            </a:xfrm>
            <a:prstGeom prst="roundRect">
              <a:avLst>
                <a:gd name="adj" fmla="val 10000"/>
              </a:avLst>
            </a:prstGeom>
            <a:solidFill>
              <a:schemeClr val="accent2"/>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98" name="Google Shape;1698;p275"/>
            <p:cNvSpPr/>
            <p:nvPr/>
          </p:nvSpPr>
          <p:spPr>
            <a:xfrm>
              <a:off x="3149720" y="2703499"/>
              <a:ext cx="2391817" cy="1518803"/>
            </a:xfrm>
            <a:prstGeom prst="roundRect">
              <a:avLst>
                <a:gd name="adj" fmla="val 10000"/>
              </a:avLst>
            </a:prstGeom>
            <a:solidFill>
              <a:schemeClr val="lt1">
                <a:alpha val="89803"/>
              </a:schemeClr>
            </a:solidFill>
            <a:ln w="11425" cap="flat" cmpd="sng">
              <a:solidFill>
                <a:schemeClr val="accent2"/>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699" name="Google Shape;1699;p275"/>
            <p:cNvSpPr txBox="1"/>
            <p:nvPr/>
          </p:nvSpPr>
          <p:spPr>
            <a:xfrm>
              <a:off x="3194204" y="2747983"/>
              <a:ext cx="2302849" cy="1429835"/>
            </a:xfrm>
            <a:prstGeom prst="rect">
              <a:avLst/>
            </a:prstGeom>
            <a:noFill/>
            <a:ln>
              <a:noFill/>
            </a:ln>
          </p:spPr>
          <p:txBody>
            <a:bodyPr spcFirstLastPara="1" wrap="square" lIns="74288" tIns="74288" rIns="74288" bIns="74288" anchor="ctr" anchorCtr="0">
              <a:noAutofit/>
            </a:bodyPr>
            <a:lstStyle/>
            <a:p>
              <a:pPr algn="ctr" defTabSz="685800">
                <a:lnSpc>
                  <a:spcPct val="90000"/>
                </a:lnSpc>
                <a:buSzPts val="2600"/>
              </a:pPr>
              <a:r>
                <a:rPr lang="en-US" sz="1950"/>
                <a:t>Public Service</a:t>
              </a:r>
              <a:endParaRPr sz="1050"/>
            </a:p>
          </p:txBody>
        </p:sp>
        <p:sp>
          <p:nvSpPr>
            <p:cNvPr id="1700" name="Google Shape;1700;p275"/>
            <p:cNvSpPr/>
            <p:nvPr/>
          </p:nvSpPr>
          <p:spPr>
            <a:xfrm>
              <a:off x="5718702" y="2451030"/>
              <a:ext cx="2391817" cy="1518803"/>
            </a:xfrm>
            <a:prstGeom prst="roundRect">
              <a:avLst>
                <a:gd name="adj" fmla="val 10000"/>
              </a:avLst>
            </a:prstGeom>
            <a:solidFill>
              <a:schemeClr val="accent2"/>
            </a:solidFill>
            <a:ln w="11425" cap="flat" cmpd="sng">
              <a:solidFill>
                <a:schemeClr val="lt1"/>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701" name="Google Shape;1701;p275"/>
            <p:cNvSpPr/>
            <p:nvPr/>
          </p:nvSpPr>
          <p:spPr>
            <a:xfrm>
              <a:off x="5984459" y="2703499"/>
              <a:ext cx="2391817" cy="1518803"/>
            </a:xfrm>
            <a:prstGeom prst="roundRect">
              <a:avLst>
                <a:gd name="adj" fmla="val 10000"/>
              </a:avLst>
            </a:prstGeom>
            <a:solidFill>
              <a:schemeClr val="lt1">
                <a:alpha val="89803"/>
              </a:schemeClr>
            </a:solidFill>
            <a:ln w="11425" cap="flat" cmpd="sng">
              <a:solidFill>
                <a:schemeClr val="accent2"/>
              </a:solidFill>
              <a:prstDash val="dash"/>
              <a:round/>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1702" name="Google Shape;1702;p275"/>
            <p:cNvSpPr txBox="1"/>
            <p:nvPr/>
          </p:nvSpPr>
          <p:spPr>
            <a:xfrm>
              <a:off x="6028943" y="2747983"/>
              <a:ext cx="2302849" cy="1429835"/>
            </a:xfrm>
            <a:prstGeom prst="rect">
              <a:avLst/>
            </a:prstGeom>
            <a:noFill/>
            <a:ln>
              <a:noFill/>
            </a:ln>
          </p:spPr>
          <p:txBody>
            <a:bodyPr spcFirstLastPara="1" wrap="square" lIns="74288" tIns="74288" rIns="74288" bIns="74288" anchor="ctr" anchorCtr="0">
              <a:noAutofit/>
            </a:bodyPr>
            <a:lstStyle/>
            <a:p>
              <a:pPr algn="ctr" defTabSz="685800">
                <a:lnSpc>
                  <a:spcPct val="90000"/>
                </a:lnSpc>
                <a:buSzPts val="2600"/>
              </a:pPr>
              <a:r>
                <a:rPr lang="en-US" sz="1950"/>
                <a:t>Self-Discipline</a:t>
              </a:r>
              <a:endParaRPr sz="1050"/>
            </a:p>
          </p:txBody>
        </p:sp>
      </p:grpSp>
      <p:pic>
        <p:nvPicPr>
          <p:cNvPr id="1703" name="Google Shape;1703;p275">
            <a:hlinkClick r:id="rId3" action="ppaction://hlinksldjump"/>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00950" y="4743450"/>
            <a:ext cx="400050" cy="400050"/>
          </a:xfrm>
          <a:prstGeom prst="rect">
            <a:avLst/>
          </a:prstGeom>
          <a:noFill/>
          <a:ln>
            <a:noFill/>
          </a:ln>
        </p:spPr>
      </p:pic>
    </p:spTree>
    <p:extLst>
      <p:ext uri="{BB962C8B-B14F-4D97-AF65-F5344CB8AC3E}">
        <p14:creationId xmlns:p14="http://schemas.microsoft.com/office/powerpoint/2010/main" val="31835681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276"/>
          <p:cNvSpPr txBox="1">
            <a:spLocks noGrp="1"/>
          </p:cNvSpPr>
          <p:nvPr>
            <p:ph type="title"/>
          </p:nvPr>
        </p:nvSpPr>
        <p:spPr>
          <a:xfrm>
            <a:off x="-115613" y="276554"/>
            <a:ext cx="7210096"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Objectives for our Jedi Candidates</a:t>
            </a:r>
            <a:endParaRPr dirty="0"/>
          </a:p>
        </p:txBody>
      </p:sp>
      <p:sp>
        <p:nvSpPr>
          <p:cNvPr id="1709" name="Google Shape;1709;p276"/>
          <p:cNvSpPr txBox="1">
            <a:spLocks noGrp="1"/>
          </p:cNvSpPr>
          <p:nvPr>
            <p:ph type="body" idx="1"/>
          </p:nvPr>
        </p:nvSpPr>
        <p:spPr>
          <a:xfrm>
            <a:off x="388883" y="1755227"/>
            <a:ext cx="5286703" cy="2819153"/>
          </a:xfrm>
          <a:prstGeom prst="rect">
            <a:avLst/>
          </a:prstGeom>
          <a:noFill/>
          <a:ln>
            <a:noFill/>
          </a:ln>
        </p:spPr>
        <p:txBody>
          <a:bodyPr spcFirstLastPara="1" wrap="square" lIns="68569" tIns="34275" rIns="68569" bIns="34275" anchor="t" anchorCtr="0">
            <a:normAutofit/>
          </a:bodyPr>
          <a:lstStyle/>
          <a:p>
            <a:pPr marL="205740" indent="-205740">
              <a:spcBef>
                <a:spcPts val="0"/>
              </a:spcBef>
              <a:buSzPts val="2295"/>
              <a:buFont typeface="Arial"/>
              <a:buChar char="•"/>
            </a:pPr>
            <a:r>
              <a:rPr lang="en-US" dirty="0"/>
              <a:t>Responsibilities:</a:t>
            </a:r>
            <a:endParaRPr dirty="0"/>
          </a:p>
          <a:p>
            <a:pPr marL="411480" lvl="1" indent="-205740">
              <a:spcBef>
                <a:spcPts val="330"/>
              </a:spcBef>
              <a:buSzPts val="1540"/>
              <a:buFont typeface="Arial"/>
              <a:buChar char="–"/>
            </a:pPr>
            <a:r>
              <a:rPr lang="en-US" dirty="0"/>
              <a:t>Follow their schedule</a:t>
            </a:r>
            <a:endParaRPr dirty="0"/>
          </a:p>
          <a:p>
            <a:pPr marL="411480" lvl="1" indent="-205740">
              <a:spcBef>
                <a:spcPts val="330"/>
              </a:spcBef>
              <a:buSzPts val="1540"/>
              <a:buFont typeface="Arial"/>
              <a:buChar char="–"/>
            </a:pPr>
            <a:r>
              <a:rPr lang="en-US" dirty="0"/>
              <a:t>Complete assignments in class</a:t>
            </a:r>
            <a:endParaRPr dirty="0"/>
          </a:p>
          <a:p>
            <a:pPr marL="617220" lvl="2" indent="-171450">
              <a:spcBef>
                <a:spcPts val="300"/>
              </a:spcBef>
              <a:buClr>
                <a:schemeClr val="accent3"/>
              </a:buClr>
              <a:buSzPts val="1500"/>
              <a:buFont typeface="Arial"/>
              <a:buChar char="•"/>
            </a:pPr>
            <a:r>
              <a:rPr lang="en-US" dirty="0"/>
              <a:t>Extensions given when appropriate</a:t>
            </a:r>
            <a:endParaRPr dirty="0"/>
          </a:p>
          <a:p>
            <a:pPr marL="411480" lvl="1" indent="-205740">
              <a:spcBef>
                <a:spcPts val="330"/>
              </a:spcBef>
              <a:buSzPts val="1540"/>
              <a:buFont typeface="Arial"/>
              <a:buChar char="–"/>
            </a:pPr>
            <a:r>
              <a:rPr lang="en-US" dirty="0"/>
              <a:t>Complete school jobs on time</a:t>
            </a:r>
            <a:endParaRPr dirty="0"/>
          </a:p>
        </p:txBody>
      </p:sp>
    </p:spTree>
    <p:extLst>
      <p:ext uri="{BB962C8B-B14F-4D97-AF65-F5344CB8AC3E}">
        <p14:creationId xmlns:p14="http://schemas.microsoft.com/office/powerpoint/2010/main" val="32765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9">
                                            <p:txEl>
                                              <p:pRg st="0" end="0"/>
                                            </p:txEl>
                                          </p:spTgt>
                                        </p:tgtEl>
                                        <p:attrNameLst>
                                          <p:attrName>style.visibility</p:attrName>
                                        </p:attrNameLst>
                                      </p:cBhvr>
                                      <p:to>
                                        <p:strVal val="visible"/>
                                      </p:to>
                                    </p:set>
                                    <p:animEffect transition="in" filter="fade">
                                      <p:cBhvr>
                                        <p:cTn id="7" dur="2000"/>
                                        <p:tgtEl>
                                          <p:spTgt spid="17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9">
                                            <p:txEl>
                                              <p:pRg st="1" end="1"/>
                                            </p:txEl>
                                          </p:spTgt>
                                        </p:tgtEl>
                                        <p:attrNameLst>
                                          <p:attrName>style.visibility</p:attrName>
                                        </p:attrNameLst>
                                      </p:cBhvr>
                                      <p:to>
                                        <p:strVal val="visible"/>
                                      </p:to>
                                    </p:set>
                                    <p:animEffect transition="in" filter="fade">
                                      <p:cBhvr>
                                        <p:cTn id="12" dur="2000"/>
                                        <p:tgtEl>
                                          <p:spTgt spid="17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9">
                                            <p:txEl>
                                              <p:pRg st="2" end="2"/>
                                            </p:txEl>
                                          </p:spTgt>
                                        </p:tgtEl>
                                        <p:attrNameLst>
                                          <p:attrName>style.visibility</p:attrName>
                                        </p:attrNameLst>
                                      </p:cBhvr>
                                      <p:to>
                                        <p:strVal val="visible"/>
                                      </p:to>
                                    </p:set>
                                    <p:animEffect transition="in" filter="fade">
                                      <p:cBhvr>
                                        <p:cTn id="17" dur="2000"/>
                                        <p:tgtEl>
                                          <p:spTgt spid="17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9">
                                            <p:txEl>
                                              <p:pRg st="3" end="3"/>
                                            </p:txEl>
                                          </p:spTgt>
                                        </p:tgtEl>
                                        <p:attrNameLst>
                                          <p:attrName>style.visibility</p:attrName>
                                        </p:attrNameLst>
                                      </p:cBhvr>
                                      <p:to>
                                        <p:strVal val="visible"/>
                                      </p:to>
                                    </p:set>
                                    <p:animEffect transition="in" filter="fade">
                                      <p:cBhvr>
                                        <p:cTn id="22" dur="2000"/>
                                        <p:tgtEl>
                                          <p:spTgt spid="17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9">
                                            <p:txEl>
                                              <p:pRg st="4" end="4"/>
                                            </p:txEl>
                                          </p:spTgt>
                                        </p:tgtEl>
                                        <p:attrNameLst>
                                          <p:attrName>style.visibility</p:attrName>
                                        </p:attrNameLst>
                                      </p:cBhvr>
                                      <p:to>
                                        <p:strVal val="visible"/>
                                      </p:to>
                                    </p:set>
                                    <p:animEffect transition="in" filter="fade">
                                      <p:cBhvr>
                                        <p:cTn id="27" dur="2000"/>
                                        <p:tgtEl>
                                          <p:spTgt spid="17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277"/>
          <p:cNvSpPr txBox="1">
            <a:spLocks noGrp="1"/>
          </p:cNvSpPr>
          <p:nvPr>
            <p:ph type="title"/>
          </p:nvPr>
        </p:nvSpPr>
        <p:spPr>
          <a:xfrm>
            <a:off x="438151" y="171450"/>
            <a:ext cx="6324600"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Objectives for our Jedi Candidate</a:t>
            </a:r>
            <a:endParaRPr dirty="0"/>
          </a:p>
        </p:txBody>
      </p:sp>
      <p:sp>
        <p:nvSpPr>
          <p:cNvPr id="1715" name="Google Shape;1715;p277"/>
          <p:cNvSpPr txBox="1">
            <a:spLocks noGrp="1"/>
          </p:cNvSpPr>
          <p:nvPr>
            <p:ph type="body" idx="1"/>
          </p:nvPr>
        </p:nvSpPr>
        <p:spPr>
          <a:xfrm>
            <a:off x="337974" y="1116806"/>
            <a:ext cx="6586701" cy="3429000"/>
          </a:xfrm>
          <a:prstGeom prst="rect">
            <a:avLst/>
          </a:prstGeom>
          <a:noFill/>
          <a:ln>
            <a:noFill/>
          </a:ln>
        </p:spPr>
        <p:txBody>
          <a:bodyPr spcFirstLastPara="1" wrap="square" lIns="68569" tIns="34275" rIns="68569" bIns="34275" anchor="t" anchorCtr="0">
            <a:noAutofit/>
          </a:bodyPr>
          <a:lstStyle/>
          <a:p>
            <a:pPr marL="204788" indent="-204788">
              <a:spcBef>
                <a:spcPts val="0"/>
              </a:spcBef>
              <a:buSzPts val="2295"/>
              <a:buFont typeface="Arial"/>
              <a:buChar char="•"/>
            </a:pPr>
            <a:r>
              <a:rPr lang="en-US" dirty="0"/>
              <a:t>Self-Discipline:</a:t>
            </a:r>
            <a:endParaRPr dirty="0"/>
          </a:p>
          <a:p>
            <a:pPr marL="410766" lvl="1" indent="-204788">
              <a:spcBef>
                <a:spcPts val="330"/>
              </a:spcBef>
              <a:buSzPts val="1540"/>
              <a:buFont typeface="Arial"/>
              <a:buChar char="–"/>
            </a:pPr>
            <a:r>
              <a:rPr lang="en-US" dirty="0"/>
              <a:t>Actions do not distract other students</a:t>
            </a:r>
            <a:endParaRPr dirty="0"/>
          </a:p>
          <a:p>
            <a:pPr marL="616744" lvl="2" indent="-171450">
              <a:spcBef>
                <a:spcPts val="300"/>
              </a:spcBef>
              <a:buSzPts val="1500"/>
              <a:buFont typeface="Arial"/>
              <a:buChar char="•"/>
            </a:pPr>
            <a:r>
              <a:rPr lang="en-US" dirty="0"/>
              <a:t>When asked to stop, ends a behavior independently</a:t>
            </a:r>
            <a:endParaRPr dirty="0"/>
          </a:p>
          <a:p>
            <a:pPr marL="410766" lvl="1" indent="-204788">
              <a:spcBef>
                <a:spcPts val="330"/>
              </a:spcBef>
              <a:buSzPts val="1540"/>
              <a:buFont typeface="Arial"/>
              <a:buChar char="–"/>
            </a:pPr>
            <a:r>
              <a:rPr lang="en-US" dirty="0"/>
              <a:t>Ignores actions of others that are distracting or annoying</a:t>
            </a:r>
            <a:endParaRPr dirty="0"/>
          </a:p>
          <a:p>
            <a:pPr marL="410766" lvl="1" indent="-204788">
              <a:spcBef>
                <a:spcPts val="330"/>
              </a:spcBef>
              <a:buSzPts val="1540"/>
              <a:buFont typeface="Arial"/>
              <a:buChar char="–"/>
            </a:pPr>
            <a:r>
              <a:rPr lang="en-US" dirty="0"/>
              <a:t>Operates in “stealth mode” in class, attempting to stay under the radar and not distract the Jedi master or peers   </a:t>
            </a:r>
            <a:endParaRPr dirty="0"/>
          </a:p>
          <a:p>
            <a:pPr marL="410766" lvl="1" indent="-204788">
              <a:spcBef>
                <a:spcPts val="330"/>
              </a:spcBef>
              <a:buSzPts val="1540"/>
              <a:buFont typeface="Arial"/>
              <a:buChar char="–"/>
            </a:pPr>
            <a:r>
              <a:rPr lang="en-US" dirty="0"/>
              <a:t>Use appropriate words to participate in conversations</a:t>
            </a:r>
            <a:endParaRPr dirty="0"/>
          </a:p>
        </p:txBody>
      </p:sp>
    </p:spTree>
    <p:extLst>
      <p:ext uri="{BB962C8B-B14F-4D97-AF65-F5344CB8AC3E}">
        <p14:creationId xmlns:p14="http://schemas.microsoft.com/office/powerpoint/2010/main" val="13750815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278"/>
          <p:cNvSpPr txBox="1">
            <a:spLocks noGrp="1"/>
          </p:cNvSpPr>
          <p:nvPr>
            <p:ph type="title"/>
          </p:nvPr>
        </p:nvSpPr>
        <p:spPr>
          <a:xfrm>
            <a:off x="295275" y="171450"/>
            <a:ext cx="6477000" cy="569119"/>
          </a:xfrm>
          <a:prstGeom prst="rect">
            <a:avLst/>
          </a:prstGeom>
          <a:noFill/>
          <a:ln>
            <a:noFill/>
          </a:ln>
        </p:spPr>
        <p:txBody>
          <a:bodyPr spcFirstLastPara="1" wrap="square" lIns="68569" tIns="34275" rIns="68569" bIns="34275" anchor="b" anchorCtr="0">
            <a:noAutofit/>
          </a:bodyPr>
          <a:lstStyle/>
          <a:p>
            <a:r>
              <a:rPr lang="en-US" dirty="0">
                <a:solidFill>
                  <a:srgbClr val="7B9899"/>
                </a:solidFill>
              </a:rPr>
              <a:t>Objectives for our Jedi Candidate</a:t>
            </a:r>
            <a:endParaRPr dirty="0"/>
          </a:p>
        </p:txBody>
      </p:sp>
      <p:sp>
        <p:nvSpPr>
          <p:cNvPr id="1721" name="Google Shape;1721;p278"/>
          <p:cNvSpPr txBox="1">
            <a:spLocks noGrp="1"/>
          </p:cNvSpPr>
          <p:nvPr>
            <p:ph type="body" idx="1"/>
          </p:nvPr>
        </p:nvSpPr>
        <p:spPr>
          <a:xfrm>
            <a:off x="466726" y="1145381"/>
            <a:ext cx="6305550" cy="3429000"/>
          </a:xfrm>
          <a:prstGeom prst="rect">
            <a:avLst/>
          </a:prstGeom>
          <a:noFill/>
          <a:ln>
            <a:noFill/>
          </a:ln>
        </p:spPr>
        <p:txBody>
          <a:bodyPr spcFirstLastPara="1" wrap="square" lIns="68569" tIns="34275" rIns="68569" bIns="34275" anchor="t" anchorCtr="0">
            <a:noAutofit/>
          </a:bodyPr>
          <a:lstStyle/>
          <a:p>
            <a:pPr marL="204788" indent="-204788">
              <a:spcBef>
                <a:spcPts val="0"/>
              </a:spcBef>
              <a:buSzPts val="2295"/>
            </a:pPr>
            <a:r>
              <a:rPr lang="en-US" dirty="0"/>
              <a:t>Public Service:</a:t>
            </a:r>
            <a:endParaRPr dirty="0"/>
          </a:p>
          <a:p>
            <a:pPr marL="410766" lvl="1" indent="-204788">
              <a:spcBef>
                <a:spcPts val="330"/>
              </a:spcBef>
              <a:buSzPts val="1540"/>
            </a:pPr>
            <a:r>
              <a:rPr lang="en-US" dirty="0"/>
              <a:t>Participate in class discussions on topic</a:t>
            </a:r>
            <a:endParaRPr dirty="0"/>
          </a:p>
          <a:p>
            <a:pPr marL="616744" lvl="2" indent="-171450">
              <a:spcBef>
                <a:spcPts val="300"/>
              </a:spcBef>
              <a:buSzPts val="1500"/>
            </a:pPr>
            <a:r>
              <a:rPr lang="en-US" dirty="0"/>
              <a:t>Raise hand</a:t>
            </a:r>
            <a:endParaRPr dirty="0"/>
          </a:p>
          <a:p>
            <a:pPr marL="616744" lvl="2" indent="-171450">
              <a:spcBef>
                <a:spcPts val="300"/>
              </a:spcBef>
              <a:buSzPts val="1500"/>
            </a:pPr>
            <a:r>
              <a:rPr lang="en-US" dirty="0"/>
              <a:t>Contribute to the discussion </a:t>
            </a:r>
            <a:endParaRPr dirty="0"/>
          </a:p>
          <a:p>
            <a:pPr marL="410766" lvl="1" indent="-204788">
              <a:spcBef>
                <a:spcPts val="330"/>
              </a:spcBef>
              <a:buSzPts val="1540"/>
            </a:pPr>
            <a:r>
              <a:rPr lang="en-US" dirty="0"/>
              <a:t>Say something positive within the class period</a:t>
            </a:r>
            <a:endParaRPr dirty="0"/>
          </a:p>
        </p:txBody>
      </p:sp>
    </p:spTree>
    <p:extLst>
      <p:ext uri="{BB962C8B-B14F-4D97-AF65-F5344CB8AC3E}">
        <p14:creationId xmlns:p14="http://schemas.microsoft.com/office/powerpoint/2010/main" val="1832041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279"/>
          <p:cNvSpPr txBox="1">
            <a:spLocks noGrp="1"/>
          </p:cNvSpPr>
          <p:nvPr>
            <p:ph type="title"/>
          </p:nvPr>
        </p:nvSpPr>
        <p:spPr>
          <a:xfrm>
            <a:off x="-114299" y="426244"/>
            <a:ext cx="6271169" cy="523875"/>
          </a:xfrm>
          <a:prstGeom prst="rect">
            <a:avLst/>
          </a:prstGeom>
          <a:noFill/>
          <a:ln>
            <a:noFill/>
          </a:ln>
        </p:spPr>
        <p:txBody>
          <a:bodyPr spcFirstLastPara="1" wrap="square" lIns="68569" tIns="34275" rIns="68569" bIns="34275" anchor="b" anchorCtr="0">
            <a:noAutofit/>
          </a:bodyPr>
          <a:lstStyle/>
          <a:p>
            <a:r>
              <a:rPr lang="en-US" sz="2400" dirty="0"/>
              <a:t>Assessing the Objective through Data Collection</a:t>
            </a:r>
            <a:endParaRPr sz="2400" dirty="0"/>
          </a:p>
        </p:txBody>
      </p:sp>
      <p:sp>
        <p:nvSpPr>
          <p:cNvPr id="1727" name="Google Shape;1727;p279"/>
          <p:cNvSpPr txBox="1">
            <a:spLocks noGrp="1"/>
          </p:cNvSpPr>
          <p:nvPr>
            <p:ph type="body" idx="1"/>
          </p:nvPr>
        </p:nvSpPr>
        <p:spPr>
          <a:xfrm>
            <a:off x="323851" y="1145381"/>
            <a:ext cx="7423548" cy="3429000"/>
          </a:xfrm>
          <a:prstGeom prst="rect">
            <a:avLst/>
          </a:prstGeom>
          <a:noFill/>
          <a:ln>
            <a:noFill/>
          </a:ln>
        </p:spPr>
        <p:txBody>
          <a:bodyPr spcFirstLastPara="1" wrap="square" lIns="68569" tIns="34275" rIns="68569" bIns="34275" anchor="t" anchorCtr="0">
            <a:noAutofit/>
          </a:bodyPr>
          <a:lstStyle/>
          <a:p>
            <a:pPr marL="204788" indent="-204788">
              <a:spcBef>
                <a:spcPts val="0"/>
              </a:spcBef>
              <a:buSzPts val="2295"/>
            </a:pPr>
            <a:r>
              <a:rPr lang="en-US" sz="2400" dirty="0"/>
              <a:t>After each successful mission, the Jedi Candidate will earn a badge from their Jedi Master to place on the weekly Jedi Training Board.  </a:t>
            </a:r>
            <a:endParaRPr sz="2400" dirty="0"/>
          </a:p>
          <a:p>
            <a:pPr marL="204788" indent="-204788">
              <a:spcBef>
                <a:spcPts val="405"/>
              </a:spcBef>
              <a:buSzPts val="2295"/>
            </a:pPr>
            <a:r>
              <a:rPr lang="en-US" sz="2400" dirty="0"/>
              <a:t>Each time a candidate earns the indicated number of badges, they move up one rank during a celebration ceremony.</a:t>
            </a:r>
            <a:endParaRPr sz="2400" dirty="0"/>
          </a:p>
          <a:p>
            <a:pPr marL="410766" lvl="1" indent="-204787">
              <a:spcBef>
                <a:spcPts val="195"/>
              </a:spcBef>
              <a:buSzPts val="910"/>
              <a:buFont typeface="Noto Sans Symbols"/>
              <a:buChar char="❖"/>
            </a:pPr>
            <a:r>
              <a:rPr lang="en-US" sz="1600" dirty="0"/>
              <a:t>Youngling (60 badges)</a:t>
            </a:r>
            <a:endParaRPr sz="1600" dirty="0"/>
          </a:p>
          <a:p>
            <a:pPr marL="410766" lvl="1" indent="-204787">
              <a:spcBef>
                <a:spcPts val="195"/>
              </a:spcBef>
              <a:buSzPts val="910"/>
              <a:buFont typeface="Noto Sans Symbols"/>
              <a:buChar char="❖"/>
            </a:pPr>
            <a:r>
              <a:rPr lang="en-US" sz="1600" dirty="0"/>
              <a:t>Initiate (180 badges) </a:t>
            </a:r>
            <a:endParaRPr sz="1600" dirty="0"/>
          </a:p>
          <a:p>
            <a:pPr marL="410766" lvl="1" indent="-204787">
              <a:spcBef>
                <a:spcPts val="195"/>
              </a:spcBef>
              <a:buSzPts val="910"/>
              <a:buFont typeface="Noto Sans Symbols"/>
              <a:buChar char="❖"/>
            </a:pPr>
            <a:r>
              <a:rPr lang="en-US" sz="1600" dirty="0" err="1"/>
              <a:t>Padawan</a:t>
            </a:r>
            <a:r>
              <a:rPr lang="en-US" sz="1600" dirty="0"/>
              <a:t> (360 badges)</a:t>
            </a:r>
            <a:endParaRPr sz="1600" dirty="0"/>
          </a:p>
          <a:p>
            <a:pPr marL="410766" lvl="1" indent="-204787">
              <a:spcBef>
                <a:spcPts val="195"/>
              </a:spcBef>
              <a:buSzPts val="910"/>
              <a:buFont typeface="Noto Sans Symbols"/>
              <a:buChar char="❖"/>
            </a:pPr>
            <a:r>
              <a:rPr lang="en-US" sz="1600" dirty="0"/>
              <a:t>Jedi Knight (720 badges)</a:t>
            </a:r>
            <a:endParaRPr sz="1600" dirty="0"/>
          </a:p>
        </p:txBody>
      </p:sp>
      <p:pic>
        <p:nvPicPr>
          <p:cNvPr id="1728" name="Google Shape;1728;p27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48026" y="3797114"/>
            <a:ext cx="3346994" cy="320068"/>
          </a:xfrm>
          <a:prstGeom prst="rect">
            <a:avLst/>
          </a:prstGeom>
          <a:noFill/>
          <a:ln>
            <a:noFill/>
          </a:ln>
        </p:spPr>
      </p:pic>
    </p:spTree>
    <p:extLst>
      <p:ext uri="{BB962C8B-B14F-4D97-AF65-F5344CB8AC3E}">
        <p14:creationId xmlns:p14="http://schemas.microsoft.com/office/powerpoint/2010/main" val="38520892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95C7800A-C41B-4101-B9B2-BA1ADCC75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119" y="105103"/>
            <a:ext cx="4022846" cy="4895147"/>
          </a:xfrm>
          <a:prstGeom prst="rect">
            <a:avLst/>
          </a:prstGeom>
        </p:spPr>
      </p:pic>
    </p:spTree>
    <p:extLst>
      <p:ext uri="{BB962C8B-B14F-4D97-AF65-F5344CB8AC3E}">
        <p14:creationId xmlns:p14="http://schemas.microsoft.com/office/powerpoint/2010/main" val="115317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7"/>
          <p:cNvSpPr txBox="1">
            <a:spLocks noGrp="1"/>
          </p:cNvSpPr>
          <p:nvPr>
            <p:ph type="title"/>
          </p:nvPr>
        </p:nvSpPr>
        <p:spPr>
          <a:xfrm>
            <a:off x="399393" y="91677"/>
            <a:ext cx="6011917" cy="1085481"/>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Benefits of Self-Management</a:t>
            </a:r>
            <a:endParaRPr dirty="0"/>
          </a:p>
        </p:txBody>
      </p:sp>
      <p:sp>
        <p:nvSpPr>
          <p:cNvPr id="561" name="Google Shape;561;p17"/>
          <p:cNvSpPr txBox="1">
            <a:spLocks noGrp="1"/>
          </p:cNvSpPr>
          <p:nvPr>
            <p:ph type="body" idx="1"/>
          </p:nvPr>
        </p:nvSpPr>
        <p:spPr>
          <a:xfrm>
            <a:off x="515008" y="1177158"/>
            <a:ext cx="6159062" cy="3566292"/>
          </a:xfrm>
          <a:prstGeom prst="rect">
            <a:avLst/>
          </a:prstGeom>
          <a:noFill/>
          <a:ln>
            <a:noFill/>
          </a:ln>
        </p:spPr>
        <p:txBody>
          <a:bodyPr spcFirstLastPara="1" wrap="square" lIns="68569" tIns="34275" rIns="68569" bIns="34275" anchor="t" anchorCtr="0">
            <a:noAutofit/>
          </a:bodyPr>
          <a:lstStyle/>
          <a:p>
            <a:pPr marL="385763" indent="-366713">
              <a:spcBef>
                <a:spcPts val="0"/>
              </a:spcBef>
              <a:buSzPts val="2800"/>
              <a:buAutoNum type="arabicPeriod"/>
            </a:pPr>
            <a:r>
              <a:rPr lang="en-US" sz="2000" dirty="0"/>
              <a:t>Provides students with a sense of ownership for and control over their own behavior, which is inherently reinforcing and may also make it less likely that students will try to control the teacher’s behavior. </a:t>
            </a:r>
          </a:p>
          <a:p>
            <a:pPr marL="385763" indent="-366713">
              <a:spcBef>
                <a:spcPts val="0"/>
              </a:spcBef>
              <a:buSzPts val="2800"/>
              <a:buAutoNum type="arabicPeriod"/>
            </a:pPr>
            <a:endParaRPr lang="en-US" sz="2000" dirty="0"/>
          </a:p>
          <a:p>
            <a:pPr marL="476250" indent="-457200">
              <a:spcBef>
                <a:spcPts val="0"/>
              </a:spcBef>
              <a:buSzPts val="2800"/>
              <a:buFont typeface="+mj-lt"/>
              <a:buAutoNum type="arabicPeriod"/>
            </a:pPr>
            <a:endParaRPr lang="en-US" sz="2000" dirty="0"/>
          </a:p>
          <a:p>
            <a:pPr marL="385763" indent="-366713">
              <a:spcBef>
                <a:spcPts val="0"/>
              </a:spcBef>
              <a:buSzPts val="2800"/>
              <a:buAutoNum type="arabicPeriod"/>
            </a:pPr>
            <a:r>
              <a:rPr lang="en-US" sz="2000" dirty="0"/>
              <a:t>Provides consistent alignment with the philosophy of positive behavioral supports and interventions (PBIS) which calls for behavioral management techniques to be positive, preventative, educational, and empowering. “One of the best places to solve a problem is before it even happens” Dave </a:t>
            </a:r>
            <a:r>
              <a:rPr lang="en-US" sz="2000" dirty="0" err="1"/>
              <a:t>Schoemer</a:t>
            </a:r>
            <a:endParaRPr sz="2000" dirty="0"/>
          </a:p>
        </p:txBody>
      </p:sp>
    </p:spTree>
    <p:extLst>
      <p:ext uri="{BB962C8B-B14F-4D97-AF65-F5344CB8AC3E}">
        <p14:creationId xmlns:p14="http://schemas.microsoft.com/office/powerpoint/2010/main" val="38360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1AC98A0C-EC3F-4925-B624-0D79C09106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496" y="0"/>
            <a:ext cx="5150069" cy="5143500"/>
          </a:xfrm>
          <a:prstGeom prst="rect">
            <a:avLst/>
          </a:prstGeom>
        </p:spPr>
      </p:pic>
    </p:spTree>
    <p:extLst>
      <p:ext uri="{BB962C8B-B14F-4D97-AF65-F5344CB8AC3E}">
        <p14:creationId xmlns:p14="http://schemas.microsoft.com/office/powerpoint/2010/main" val="34018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26BB14C8-9542-42BB-B13B-6FE9A4E4A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579" y="270193"/>
            <a:ext cx="5150069" cy="4721087"/>
          </a:xfrm>
          <a:prstGeom prst="rect">
            <a:avLst/>
          </a:prstGeom>
        </p:spPr>
      </p:pic>
    </p:spTree>
    <p:extLst>
      <p:ext uri="{BB962C8B-B14F-4D97-AF65-F5344CB8AC3E}">
        <p14:creationId xmlns:p14="http://schemas.microsoft.com/office/powerpoint/2010/main" val="1311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192"/>
          <p:cNvSpPr txBox="1">
            <a:spLocks noGrp="1"/>
          </p:cNvSpPr>
          <p:nvPr>
            <p:ph type="title"/>
          </p:nvPr>
        </p:nvSpPr>
        <p:spPr>
          <a:xfrm>
            <a:off x="294290" y="270193"/>
            <a:ext cx="4971393" cy="994172"/>
          </a:xfrm>
          <a:prstGeom prst="rect">
            <a:avLst/>
          </a:prstGeom>
          <a:noFill/>
          <a:ln>
            <a:noFill/>
          </a:ln>
        </p:spPr>
        <p:txBody>
          <a:bodyPr spcFirstLastPara="1" wrap="square" lIns="68569" tIns="34275" rIns="68569" bIns="34275" anchor="ctr" anchorCtr="0">
            <a:normAutofit/>
          </a:bodyPr>
          <a:lstStyle/>
          <a:p>
            <a:pPr>
              <a:buSzPts val="4000"/>
            </a:pPr>
            <a:r>
              <a:rPr lang="en-US" dirty="0"/>
              <a:t>Takeaways!</a:t>
            </a:r>
            <a:endParaRPr dirty="0"/>
          </a:p>
        </p:txBody>
      </p:sp>
      <p:sp>
        <p:nvSpPr>
          <p:cNvPr id="1741" name="Google Shape;1741;p192"/>
          <p:cNvSpPr txBox="1">
            <a:spLocks noGrp="1"/>
          </p:cNvSpPr>
          <p:nvPr>
            <p:ph type="body" idx="1"/>
          </p:nvPr>
        </p:nvSpPr>
        <p:spPr>
          <a:xfrm>
            <a:off x="701459" y="1555361"/>
            <a:ext cx="4835046" cy="2918222"/>
          </a:xfrm>
          <a:prstGeom prst="rect">
            <a:avLst/>
          </a:prstGeom>
          <a:noFill/>
          <a:ln>
            <a:noFill/>
          </a:ln>
        </p:spPr>
        <p:txBody>
          <a:bodyPr spcFirstLastPara="1" wrap="square" lIns="68569" tIns="34275" rIns="68569" bIns="34275" anchor="t" anchorCtr="0">
            <a:normAutofit fontScale="92500" lnSpcReduction="10000"/>
          </a:bodyPr>
          <a:lstStyle/>
          <a:p>
            <a:pPr marL="128588" indent="0">
              <a:spcBef>
                <a:spcPts val="0"/>
              </a:spcBef>
              <a:buSzPts val="2800"/>
              <a:buNone/>
            </a:pPr>
            <a:r>
              <a:rPr lang="en-US" dirty="0"/>
              <a:t>Problem:  Priority</a:t>
            </a:r>
          </a:p>
          <a:p>
            <a:pPr marL="128588" indent="0">
              <a:spcBef>
                <a:spcPts val="0"/>
              </a:spcBef>
              <a:buSzPts val="2800"/>
              <a:buNone/>
            </a:pPr>
            <a:r>
              <a:rPr lang="en-US" dirty="0"/>
              <a:t>Plan</a:t>
            </a:r>
          </a:p>
          <a:p>
            <a:pPr marL="128588" indent="0">
              <a:spcBef>
                <a:spcPts val="0"/>
              </a:spcBef>
              <a:buSzPts val="2800"/>
              <a:buNone/>
            </a:pPr>
            <a:r>
              <a:rPr lang="en-US" dirty="0"/>
              <a:t>Use Preferred to teach</a:t>
            </a:r>
          </a:p>
          <a:p>
            <a:pPr marL="128588" indent="0">
              <a:spcBef>
                <a:spcPts val="0"/>
              </a:spcBef>
              <a:buSzPts val="2800"/>
              <a:buNone/>
            </a:pPr>
            <a:r>
              <a:rPr lang="en-US" dirty="0"/>
              <a:t>Engagement</a:t>
            </a:r>
          </a:p>
          <a:p>
            <a:pPr marL="128588" indent="0">
              <a:spcBef>
                <a:spcPts val="0"/>
              </a:spcBef>
              <a:buSzPts val="2800"/>
              <a:buNone/>
            </a:pPr>
            <a:r>
              <a:rPr lang="en-US" dirty="0"/>
              <a:t>Teach to Independence</a:t>
            </a:r>
          </a:p>
          <a:p>
            <a:pPr marL="128588" indent="0">
              <a:spcBef>
                <a:spcPts val="0"/>
              </a:spcBef>
              <a:buSzPts val="2800"/>
              <a:buNone/>
            </a:pPr>
            <a:r>
              <a:rPr lang="en-US" dirty="0"/>
              <a:t>Data Collection</a:t>
            </a:r>
          </a:p>
          <a:p>
            <a:pPr marL="128588" indent="0">
              <a:spcBef>
                <a:spcPts val="0"/>
              </a:spcBef>
              <a:buSzPts val="2800"/>
              <a:buNone/>
            </a:pPr>
            <a:endParaRPr lang="en-US" dirty="0"/>
          </a:p>
          <a:p>
            <a:pPr marL="128588" indent="0">
              <a:spcBef>
                <a:spcPts val="0"/>
              </a:spcBef>
              <a:buSzPts val="2800"/>
              <a:buNone/>
            </a:pPr>
            <a:r>
              <a:rPr lang="en-US" dirty="0"/>
              <a:t>Send us your examples:  emails</a:t>
            </a:r>
          </a:p>
        </p:txBody>
      </p:sp>
    </p:spTree>
    <p:extLst>
      <p:ext uri="{BB962C8B-B14F-4D97-AF65-F5344CB8AC3E}">
        <p14:creationId xmlns:p14="http://schemas.microsoft.com/office/powerpoint/2010/main" val="40624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37994" y="1715251"/>
            <a:ext cx="3933173" cy="3428249"/>
          </a:xfrm>
        </p:spPr>
        <p:txBody>
          <a:bodyPr>
            <a:normAutofit fontScale="70000" lnSpcReduction="20000"/>
          </a:bodyPr>
          <a:lstStyle/>
          <a:p>
            <a:pPr marL="628650" indent="-514350" fontAlgn="base">
              <a:buFont typeface="+mj-lt"/>
              <a:buAutoNum type="arabicPeriod"/>
            </a:pPr>
            <a:r>
              <a:rPr lang="en-US" dirty="0"/>
              <a:t>Did we meet the goals of the session?  Yes   No</a:t>
            </a:r>
          </a:p>
          <a:p>
            <a:pPr marL="628650" indent="-514350" fontAlgn="base">
              <a:buFont typeface="+mj-lt"/>
              <a:buAutoNum type="arabicPeriod"/>
            </a:pPr>
            <a:endParaRPr lang="en-US" b="0" dirty="0"/>
          </a:p>
          <a:p>
            <a:pPr marL="628650" indent="-514350" fontAlgn="base">
              <a:buFont typeface="+mj-lt"/>
              <a:buAutoNum type="arabicPeriod"/>
            </a:pPr>
            <a:r>
              <a:rPr lang="en-US" dirty="0"/>
              <a:t>Did you gain any information you can use? Yes  No</a:t>
            </a:r>
          </a:p>
          <a:p>
            <a:pPr marL="628650" indent="-514350" fontAlgn="base">
              <a:buFont typeface="+mj-lt"/>
              <a:buAutoNum type="arabicPeriod"/>
            </a:pPr>
            <a:endParaRPr lang="en-US" b="0" dirty="0"/>
          </a:p>
          <a:p>
            <a:pPr marL="628650" indent="-514350" fontAlgn="base">
              <a:buFont typeface="+mj-lt"/>
              <a:buAutoNum type="arabicPeriod"/>
            </a:pPr>
            <a:r>
              <a:rPr lang="en-US" dirty="0"/>
              <a:t>What populations of students can self-management support?  All Students with IEPs Students with ASD?       Yes     No</a:t>
            </a:r>
          </a:p>
          <a:p>
            <a:pPr marL="628650" indent="-514350" fontAlgn="base">
              <a:buFont typeface="+mj-lt"/>
              <a:buAutoNum type="arabicPeriod"/>
            </a:pPr>
            <a:endParaRPr lang="en-US" b="0" dirty="0"/>
          </a:p>
        </p:txBody>
      </p:sp>
      <p:sp>
        <p:nvSpPr>
          <p:cNvPr id="5" name="Title 4"/>
          <p:cNvSpPr>
            <a:spLocks noGrp="1"/>
          </p:cNvSpPr>
          <p:nvPr>
            <p:ph type="title"/>
          </p:nvPr>
        </p:nvSpPr>
        <p:spPr>
          <a:xfrm>
            <a:off x="628650" y="273846"/>
            <a:ext cx="3542517" cy="994200"/>
          </a:xfrm>
        </p:spPr>
        <p:txBody>
          <a:bodyPr>
            <a:normAutofit fontScale="90000"/>
          </a:bodyPr>
          <a:lstStyle/>
          <a:p>
            <a:r>
              <a:rPr lang="en-US" dirty="0"/>
              <a:t>Final Self-Management</a:t>
            </a:r>
          </a:p>
        </p:txBody>
      </p:sp>
      <p:pic>
        <p:nvPicPr>
          <p:cNvPr id="38914" name="Picture 2" descr="https://lh3.googleusercontent.com/vMxWHVF7U9V1ivVxkZ9Ub82dKrUHOc-CCAWxtnzhOp8hJNGI6LrZP0O1FC6SWyucIEAFjRI_qTuns1QE8z_uChjaKd3QnpIjKycYfHuZ_jx2CHeaV0FN1p3QRG4snC5x12Fi5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1342" y="1526450"/>
            <a:ext cx="2431776" cy="243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4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body" idx="1"/>
          </p:nvPr>
        </p:nvSpPr>
        <p:spPr>
          <a:xfrm>
            <a:off x="451945" y="1145627"/>
            <a:ext cx="6589986" cy="3683547"/>
          </a:xfrm>
          <a:prstGeom prst="rect">
            <a:avLst/>
          </a:prstGeom>
          <a:noFill/>
          <a:ln>
            <a:noFill/>
          </a:ln>
        </p:spPr>
        <p:txBody>
          <a:bodyPr spcFirstLastPara="1" wrap="square" lIns="68569" tIns="34275" rIns="68569" bIns="34275" anchor="t" anchorCtr="0">
            <a:noAutofit/>
          </a:bodyPr>
          <a:lstStyle/>
          <a:p>
            <a:pPr marL="0" indent="0">
              <a:spcBef>
                <a:spcPts val="0"/>
              </a:spcBef>
              <a:buSzPts val="3200"/>
              <a:buNone/>
            </a:pPr>
            <a:r>
              <a:rPr lang="en-US" sz="2400" dirty="0"/>
              <a:t>3. Provides opportunities for meaningful practice by measuring, graphing, evaluating and defining skills necessary in multiple parts of the curriculum. </a:t>
            </a:r>
            <a:endParaRPr dirty="0"/>
          </a:p>
          <a:p>
            <a:pPr marL="0" indent="0">
              <a:spcBef>
                <a:spcPts val="0"/>
              </a:spcBef>
              <a:buSzPts val="3200"/>
              <a:buNone/>
            </a:pPr>
            <a:endParaRPr sz="2400" dirty="0"/>
          </a:p>
          <a:p>
            <a:pPr marL="0" indent="0">
              <a:spcBef>
                <a:spcPts val="0"/>
              </a:spcBef>
              <a:buSzPts val="3200"/>
              <a:buNone/>
            </a:pPr>
            <a:r>
              <a:rPr lang="en-US" sz="2400" dirty="0"/>
              <a:t> 4. Provides students and teachers with a proactive and positive way to avoid reactive punishment contingencies.</a:t>
            </a:r>
            <a:endParaRPr dirty="0"/>
          </a:p>
          <a:p>
            <a:pPr marL="0" indent="0">
              <a:spcBef>
                <a:spcPts val="0"/>
              </a:spcBef>
              <a:buSzPts val="3200"/>
              <a:buNone/>
            </a:pPr>
            <a:endParaRPr sz="2400" dirty="0"/>
          </a:p>
          <a:p>
            <a:pPr marL="0" indent="0">
              <a:spcBef>
                <a:spcPts val="0"/>
              </a:spcBef>
              <a:buSzPts val="3200"/>
              <a:buNone/>
            </a:pPr>
            <a:r>
              <a:rPr lang="en-US" sz="2400" dirty="0"/>
              <a:t>5. Increases the likelihood that appropriate behavior will last over time and generalize to various settings. </a:t>
            </a:r>
            <a:endParaRPr dirty="0"/>
          </a:p>
          <a:p>
            <a:pPr marL="0" indent="0">
              <a:spcBef>
                <a:spcPts val="0"/>
              </a:spcBef>
              <a:buSzPts val="3200"/>
              <a:buNone/>
            </a:pPr>
            <a:endParaRPr sz="2400" dirty="0"/>
          </a:p>
          <a:p>
            <a:pPr marL="0" indent="0">
              <a:buSzPts val="3200"/>
              <a:buNone/>
            </a:pPr>
            <a:endParaRPr sz="2400" dirty="0"/>
          </a:p>
          <a:p>
            <a:pPr marL="128588" indent="0">
              <a:buSzPts val="3200"/>
              <a:buNone/>
            </a:pPr>
            <a:endParaRPr sz="2400" dirty="0"/>
          </a:p>
        </p:txBody>
      </p:sp>
      <p:sp>
        <p:nvSpPr>
          <p:cNvPr id="567" name="Google Shape;567;p18"/>
          <p:cNvSpPr txBox="1">
            <a:spLocks noGrp="1"/>
          </p:cNvSpPr>
          <p:nvPr>
            <p:ph type="title"/>
          </p:nvPr>
        </p:nvSpPr>
        <p:spPr>
          <a:xfrm>
            <a:off x="451945" y="114300"/>
            <a:ext cx="6253655" cy="594122"/>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Benefits of Self-Management</a:t>
            </a:r>
            <a:endParaRPr dirty="0"/>
          </a:p>
        </p:txBody>
      </p:sp>
    </p:spTree>
    <p:extLst>
      <p:ext uri="{BB962C8B-B14F-4D97-AF65-F5344CB8AC3E}">
        <p14:creationId xmlns:p14="http://schemas.microsoft.com/office/powerpoint/2010/main" val="34268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2"/>
          <p:cNvSpPr txBox="1">
            <a:spLocks noGrp="1"/>
          </p:cNvSpPr>
          <p:nvPr>
            <p:ph type="title"/>
          </p:nvPr>
        </p:nvSpPr>
        <p:spPr>
          <a:xfrm>
            <a:off x="851338" y="270188"/>
            <a:ext cx="5822731" cy="994275"/>
          </a:xfrm>
          <a:prstGeom prst="rect">
            <a:avLst/>
          </a:prstGeom>
          <a:noFill/>
          <a:ln>
            <a:noFill/>
          </a:ln>
        </p:spPr>
        <p:txBody>
          <a:bodyPr spcFirstLastPara="1" wrap="square" lIns="68569" tIns="34275" rIns="68569" bIns="34275" anchor="ctr" anchorCtr="0">
            <a:normAutofit/>
          </a:bodyPr>
          <a:lstStyle/>
          <a:p>
            <a:pPr>
              <a:buSzPts val="4000"/>
            </a:pPr>
            <a:r>
              <a:rPr lang="en-US" dirty="0"/>
              <a:t>Webinar Considerations</a:t>
            </a:r>
            <a:endParaRPr dirty="0"/>
          </a:p>
        </p:txBody>
      </p:sp>
      <p:sp>
        <p:nvSpPr>
          <p:cNvPr id="445" name="Google Shape;445;p12"/>
          <p:cNvSpPr txBox="1">
            <a:spLocks noGrp="1"/>
          </p:cNvSpPr>
          <p:nvPr>
            <p:ph type="body" idx="1"/>
          </p:nvPr>
        </p:nvSpPr>
        <p:spPr>
          <a:xfrm>
            <a:off x="672662" y="1555361"/>
            <a:ext cx="6516415" cy="2918222"/>
          </a:xfrm>
          <a:prstGeom prst="rect">
            <a:avLst/>
          </a:prstGeom>
          <a:noFill/>
          <a:ln>
            <a:noFill/>
          </a:ln>
        </p:spPr>
        <p:txBody>
          <a:bodyPr spcFirstLastPara="1" wrap="square" lIns="68569" tIns="34275" rIns="68569" bIns="34275" anchor="t" anchorCtr="0">
            <a:normAutofit/>
          </a:bodyPr>
          <a:lstStyle/>
          <a:p>
            <a:pPr indent="-314325">
              <a:spcBef>
                <a:spcPts val="0"/>
              </a:spcBef>
              <a:buSzPts val="3000"/>
            </a:pPr>
            <a:r>
              <a:rPr lang="en-US" sz="2250" dirty="0"/>
              <a:t>Guided Notes</a:t>
            </a:r>
            <a:endParaRPr sz="2250" dirty="0"/>
          </a:p>
          <a:p>
            <a:pPr indent="0">
              <a:spcBef>
                <a:spcPts val="0"/>
              </a:spcBef>
              <a:buNone/>
            </a:pPr>
            <a:endParaRPr sz="2250" dirty="0"/>
          </a:p>
          <a:p>
            <a:pPr indent="-314325">
              <a:spcBef>
                <a:spcPts val="0"/>
              </a:spcBef>
              <a:buSzPts val="3000"/>
            </a:pPr>
            <a:r>
              <a:rPr lang="en-US" sz="2250" dirty="0"/>
              <a:t>Pause, Break, Time Stamp, Revisit</a:t>
            </a:r>
            <a:endParaRPr sz="2250" dirty="0"/>
          </a:p>
          <a:p>
            <a:pPr indent="0">
              <a:spcBef>
                <a:spcPts val="0"/>
              </a:spcBef>
              <a:buNone/>
            </a:pPr>
            <a:endParaRPr sz="2250" dirty="0"/>
          </a:p>
          <a:p>
            <a:pPr indent="-314325">
              <a:spcBef>
                <a:spcPts val="0"/>
              </a:spcBef>
              <a:buSzPts val="3000"/>
            </a:pPr>
            <a:r>
              <a:rPr lang="en-US" sz="2250" dirty="0"/>
              <a:t>Resources:  Steve </a:t>
            </a:r>
            <a:r>
              <a:rPr lang="en-US" sz="2250" dirty="0" err="1"/>
              <a:t>Buckmann</a:t>
            </a:r>
            <a:r>
              <a:rPr lang="en-US" sz="2250" dirty="0"/>
              <a:t>:</a:t>
            </a:r>
            <a:endParaRPr sz="2250" dirty="0"/>
          </a:p>
          <a:p>
            <a:pPr lvl="1" indent="-314325">
              <a:spcBef>
                <a:spcPts val="0"/>
              </a:spcBef>
              <a:buSzPts val="3000"/>
            </a:pPr>
            <a:r>
              <a:rPr lang="en-US" sz="2250" dirty="0"/>
              <a:t>Don’t Forget About Self-Management</a:t>
            </a:r>
            <a:endParaRPr sz="2250" dirty="0"/>
          </a:p>
          <a:p>
            <a:pPr marL="0" indent="0">
              <a:spcBef>
                <a:spcPts val="0"/>
              </a:spcBef>
              <a:buNone/>
            </a:pPr>
            <a:endParaRPr sz="2250" dirty="0"/>
          </a:p>
          <a:p>
            <a:pPr indent="-314325">
              <a:spcBef>
                <a:spcPts val="0"/>
              </a:spcBef>
              <a:buSzPts val="3000"/>
            </a:pPr>
            <a:r>
              <a:rPr lang="en-US" sz="2250" dirty="0"/>
              <a:t>Immediate Development and Implementation</a:t>
            </a:r>
            <a:endParaRPr sz="2250" dirty="0"/>
          </a:p>
          <a:p>
            <a:pPr marL="128588" indent="0">
              <a:buNone/>
            </a:pPr>
            <a:endParaRPr dirty="0"/>
          </a:p>
          <a:p>
            <a:pPr marL="128588" indent="0">
              <a:buSzPts val="2800"/>
              <a:buNone/>
            </a:pPr>
            <a:endParaRPr dirty="0"/>
          </a:p>
        </p:txBody>
      </p:sp>
    </p:spTree>
    <p:extLst>
      <p:ext uri="{BB962C8B-B14F-4D97-AF65-F5344CB8AC3E}">
        <p14:creationId xmlns:p14="http://schemas.microsoft.com/office/powerpoint/2010/main" val="24174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3" name="Google Shape;573;p20"/>
          <p:cNvSpPr txBox="1">
            <a:spLocks noGrp="1"/>
          </p:cNvSpPr>
          <p:nvPr>
            <p:ph type="subTitle" idx="1"/>
          </p:nvPr>
        </p:nvSpPr>
        <p:spPr>
          <a:xfrm>
            <a:off x="1143000" y="2659117"/>
            <a:ext cx="6858000" cy="1031249"/>
          </a:xfrm>
          <a:prstGeom prst="rect">
            <a:avLst/>
          </a:prstGeom>
          <a:noFill/>
          <a:ln>
            <a:noFill/>
          </a:ln>
        </p:spPr>
        <p:txBody>
          <a:bodyPr spcFirstLastPara="1" wrap="square" lIns="68569" tIns="34275" rIns="68569" bIns="34275" anchor="t" anchorCtr="0">
            <a:noAutofit/>
          </a:bodyPr>
          <a:lstStyle/>
          <a:p>
            <a:pPr marL="0" indent="0">
              <a:spcBef>
                <a:spcPts val="0"/>
              </a:spcBef>
              <a:buSzPts val="4400"/>
            </a:pPr>
            <a:r>
              <a:rPr lang="en-US" sz="3300" dirty="0"/>
              <a:t>Independence is a PIVOTAL Skill</a:t>
            </a:r>
            <a:endParaRPr dirty="0"/>
          </a:p>
          <a:p>
            <a:pPr marL="0" indent="0">
              <a:buSzPts val="4400"/>
            </a:pPr>
            <a:r>
              <a:rPr lang="en-US" sz="3300" dirty="0"/>
              <a:t>Alone it Reduces Behavior</a:t>
            </a:r>
            <a:endParaRPr dirty="0"/>
          </a:p>
        </p:txBody>
      </p:sp>
      <p:sp>
        <p:nvSpPr>
          <p:cNvPr id="572" name="Google Shape;572;p20"/>
          <p:cNvSpPr txBox="1">
            <a:spLocks noGrp="1"/>
          </p:cNvSpPr>
          <p:nvPr>
            <p:ph type="ctrTitle"/>
          </p:nvPr>
        </p:nvSpPr>
        <p:spPr>
          <a:prstGeom prst="rect">
            <a:avLst/>
          </a:prstGeom>
          <a:noFill/>
          <a:ln>
            <a:noFill/>
          </a:ln>
        </p:spPr>
        <p:txBody>
          <a:bodyPr spcFirstLastPara="1" wrap="square" lIns="68569" tIns="34275" rIns="68569" bIns="34275" anchor="b" anchorCtr="0">
            <a:normAutofit/>
          </a:bodyPr>
          <a:lstStyle/>
          <a:p>
            <a:pPr>
              <a:buSzPts val="7200"/>
            </a:pPr>
            <a:r>
              <a:rPr lang="en-US" sz="5400" dirty="0"/>
              <a:t>Self-Management</a:t>
            </a:r>
            <a:endParaRPr dirty="0"/>
          </a:p>
        </p:txBody>
      </p:sp>
    </p:spTree>
    <p:extLst>
      <p:ext uri="{BB962C8B-B14F-4D97-AF65-F5344CB8AC3E}">
        <p14:creationId xmlns:p14="http://schemas.microsoft.com/office/powerpoint/2010/main" val="39869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53"/>
          <p:cNvSpPr txBox="1">
            <a:spLocks noGrp="1"/>
          </p:cNvSpPr>
          <p:nvPr>
            <p:ph type="title" idx="4294967295"/>
          </p:nvPr>
        </p:nvSpPr>
        <p:spPr>
          <a:xfrm>
            <a:off x="578070" y="73865"/>
            <a:ext cx="5318234" cy="734021"/>
          </a:xfrm>
          <a:prstGeom prst="rect">
            <a:avLst/>
          </a:prstGeom>
          <a:noFill/>
          <a:ln>
            <a:noFill/>
          </a:ln>
        </p:spPr>
        <p:txBody>
          <a:bodyPr spcFirstLastPara="1" wrap="square" lIns="68569" tIns="34275" rIns="68569" bIns="34275" anchor="ctr" anchorCtr="0">
            <a:normAutofit/>
          </a:bodyPr>
          <a:lstStyle/>
          <a:p>
            <a:r>
              <a:rPr lang="en-US" dirty="0"/>
              <a:t>Visual Supports</a:t>
            </a:r>
            <a:endParaRPr dirty="0"/>
          </a:p>
        </p:txBody>
      </p:sp>
      <p:sp>
        <p:nvSpPr>
          <p:cNvPr id="580" name="Google Shape;580;p253"/>
          <p:cNvSpPr txBox="1">
            <a:spLocks noGrp="1"/>
          </p:cNvSpPr>
          <p:nvPr>
            <p:ph type="body" idx="4294967295"/>
          </p:nvPr>
        </p:nvSpPr>
        <p:spPr>
          <a:xfrm>
            <a:off x="578070" y="958781"/>
            <a:ext cx="7064411" cy="3750975"/>
          </a:xfrm>
          <a:prstGeom prst="rect">
            <a:avLst/>
          </a:prstGeom>
          <a:noFill/>
          <a:ln>
            <a:noFill/>
          </a:ln>
        </p:spPr>
        <p:txBody>
          <a:bodyPr spcFirstLastPara="1" wrap="square" lIns="68569" tIns="34275" rIns="68569" bIns="34275" anchor="t" anchorCtr="0">
            <a:noAutofit/>
          </a:bodyPr>
          <a:lstStyle/>
          <a:p>
            <a:pPr marL="0" indent="0">
              <a:buNone/>
            </a:pPr>
            <a:r>
              <a:rPr lang="en-US" sz="2250" dirty="0"/>
              <a:t>Research has shown that when some individuals are given the opportunity to learn with visual supports or cues they:</a:t>
            </a:r>
            <a:endParaRPr sz="2250" dirty="0"/>
          </a:p>
          <a:p>
            <a:pPr marL="0" indent="0">
              <a:buNone/>
            </a:pPr>
            <a:endParaRPr sz="2250" dirty="0"/>
          </a:p>
          <a:p>
            <a:pPr indent="-285750">
              <a:buSzPts val="2400"/>
            </a:pPr>
            <a:r>
              <a:rPr lang="en-US" sz="1800" dirty="0"/>
              <a:t>Complete more tasks by themselves therefore increasing their independence</a:t>
            </a:r>
            <a:endParaRPr sz="1800" dirty="0"/>
          </a:p>
          <a:p>
            <a:pPr indent="-285750">
              <a:buSzPts val="2400"/>
            </a:pPr>
            <a:r>
              <a:rPr lang="en-US" sz="1800" dirty="0"/>
              <a:t>Learn more rapidly</a:t>
            </a:r>
            <a:endParaRPr sz="1800" dirty="0"/>
          </a:p>
          <a:p>
            <a:pPr indent="-285750">
              <a:buSzPts val="2400"/>
            </a:pPr>
            <a:r>
              <a:rPr lang="en-US" sz="1800" dirty="0"/>
              <a:t>Demonstrate decreased levels of frustration and anxiety related to task completion</a:t>
            </a:r>
            <a:endParaRPr sz="1800" dirty="0"/>
          </a:p>
          <a:p>
            <a:pPr indent="-285750">
              <a:buSzPts val="2400"/>
            </a:pPr>
            <a:r>
              <a:rPr lang="en-US" sz="1800" dirty="0"/>
              <a:t>Adjust more readily to changes in their environments </a:t>
            </a:r>
            <a:endParaRPr sz="1800" dirty="0"/>
          </a:p>
          <a:p>
            <a:pPr indent="-171450">
              <a:buNone/>
            </a:pPr>
            <a:endParaRPr sz="900" dirty="0"/>
          </a:p>
          <a:p>
            <a:pPr marL="0" indent="0">
              <a:buNone/>
            </a:pPr>
            <a:r>
              <a:rPr lang="en-US" sz="1350" dirty="0"/>
              <a:t>(Koyama &amp; Wang, 2011; </a:t>
            </a:r>
            <a:r>
              <a:rPr lang="en-US" sz="1350" dirty="0" err="1"/>
              <a:t>Savner</a:t>
            </a:r>
            <a:r>
              <a:rPr lang="en-US" sz="1350" dirty="0"/>
              <a:t> &amp; Myles, 2000).</a:t>
            </a:r>
            <a:endParaRPr dirty="0"/>
          </a:p>
          <a:p>
            <a:pPr indent="-171450">
              <a:buNone/>
            </a:pPr>
            <a:endParaRPr dirty="0"/>
          </a:p>
        </p:txBody>
      </p:sp>
    </p:spTree>
    <p:extLst>
      <p:ext uri="{BB962C8B-B14F-4D97-AF65-F5344CB8AC3E}">
        <p14:creationId xmlns:p14="http://schemas.microsoft.com/office/powerpoint/2010/main" val="97020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21"/>
          <p:cNvSpPr txBox="1">
            <a:spLocks noGrp="1"/>
          </p:cNvSpPr>
          <p:nvPr>
            <p:ph type="ctrTitle"/>
          </p:nvPr>
        </p:nvSpPr>
        <p:spPr>
          <a:xfrm>
            <a:off x="1499351" y="841772"/>
            <a:ext cx="6044453" cy="1376993"/>
          </a:xfrm>
          <a:prstGeom prst="rect">
            <a:avLst/>
          </a:prstGeom>
          <a:noFill/>
          <a:ln>
            <a:noFill/>
          </a:ln>
        </p:spPr>
        <p:txBody>
          <a:bodyPr spcFirstLastPara="1" wrap="square" lIns="68569" tIns="34275" rIns="68569" bIns="34275" anchor="b" anchorCtr="0">
            <a:normAutofit/>
          </a:bodyPr>
          <a:lstStyle/>
          <a:p>
            <a:r>
              <a:rPr lang="en-US"/>
              <a:t>Goal of Education</a:t>
            </a:r>
            <a:endParaRPr/>
          </a:p>
        </p:txBody>
      </p:sp>
      <p:sp>
        <p:nvSpPr>
          <p:cNvPr id="587" name="Google Shape;587;p21"/>
          <p:cNvSpPr txBox="1">
            <a:spLocks noGrp="1"/>
          </p:cNvSpPr>
          <p:nvPr>
            <p:ph type="subTitle" idx="1"/>
          </p:nvPr>
        </p:nvSpPr>
        <p:spPr>
          <a:xfrm>
            <a:off x="1745673" y="2883064"/>
            <a:ext cx="5519100" cy="989690"/>
          </a:xfrm>
          <a:prstGeom prst="rect">
            <a:avLst/>
          </a:prstGeom>
          <a:noFill/>
          <a:ln>
            <a:noFill/>
          </a:ln>
        </p:spPr>
        <p:txBody>
          <a:bodyPr spcFirstLastPara="1" wrap="square" lIns="68569" tIns="34275" rIns="68569" bIns="34275" anchor="t" anchorCtr="0">
            <a:normAutofit/>
          </a:bodyPr>
          <a:lstStyle/>
          <a:p>
            <a:pPr marL="0" indent="0">
              <a:spcBef>
                <a:spcPts val="0"/>
              </a:spcBef>
              <a:buSzPts val="4000"/>
            </a:pPr>
            <a:r>
              <a:rPr lang="en-US" sz="3000"/>
              <a:t>Adults Independent in Managing Their Own Behavior</a:t>
            </a:r>
            <a:endParaRPr/>
          </a:p>
        </p:txBody>
      </p:sp>
    </p:spTree>
    <p:extLst>
      <p:ext uri="{BB962C8B-B14F-4D97-AF65-F5344CB8AC3E}">
        <p14:creationId xmlns:p14="http://schemas.microsoft.com/office/powerpoint/2010/main" val="405977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2"/>
          <p:cNvSpPr txBox="1">
            <a:spLocks noGrp="1"/>
          </p:cNvSpPr>
          <p:nvPr>
            <p:ph type="title"/>
          </p:nvPr>
        </p:nvSpPr>
        <p:spPr>
          <a:xfrm>
            <a:off x="546538" y="483476"/>
            <a:ext cx="5812221" cy="259474"/>
          </a:xfrm>
          <a:prstGeom prst="rect">
            <a:avLst/>
          </a:prstGeom>
          <a:noFill/>
          <a:ln>
            <a:noFill/>
          </a:ln>
        </p:spPr>
        <p:txBody>
          <a:bodyPr spcFirstLastPara="1" wrap="square" lIns="68569" tIns="34275" rIns="68569" bIns="34275" anchor="ctr" anchorCtr="0">
            <a:noAutofit/>
          </a:bodyPr>
          <a:lstStyle/>
          <a:p>
            <a:pPr>
              <a:buSzPts val="3600"/>
            </a:pPr>
            <a:r>
              <a:rPr lang="en-US" dirty="0"/>
              <a:t>Self-Management System Components</a:t>
            </a:r>
            <a:endParaRPr dirty="0"/>
          </a:p>
        </p:txBody>
      </p:sp>
      <p:sp>
        <p:nvSpPr>
          <p:cNvPr id="593" name="Google Shape;593;p22"/>
          <p:cNvSpPr txBox="1">
            <a:spLocks noGrp="1"/>
          </p:cNvSpPr>
          <p:nvPr>
            <p:ph type="body" idx="1"/>
          </p:nvPr>
        </p:nvSpPr>
        <p:spPr>
          <a:xfrm>
            <a:off x="441434" y="1314450"/>
            <a:ext cx="7216666" cy="3657600"/>
          </a:xfrm>
          <a:prstGeom prst="rect">
            <a:avLst/>
          </a:prstGeom>
          <a:noFill/>
          <a:ln>
            <a:noFill/>
          </a:ln>
        </p:spPr>
        <p:txBody>
          <a:bodyPr spcFirstLastPara="1" wrap="square" lIns="68569" tIns="34275" rIns="68569" bIns="34275" anchor="t" anchorCtr="0">
            <a:normAutofit fontScale="92500" lnSpcReduction="10000"/>
          </a:bodyPr>
          <a:lstStyle/>
          <a:p>
            <a:pPr marL="128588" indent="-128588">
              <a:spcBef>
                <a:spcPts val="0"/>
              </a:spcBef>
              <a:buSzPts val="4000"/>
            </a:pPr>
            <a:r>
              <a:rPr lang="en-US" sz="3000" dirty="0"/>
              <a:t>Teaching students to:</a:t>
            </a:r>
            <a:endParaRPr dirty="0"/>
          </a:p>
          <a:p>
            <a:pPr marL="385763" lvl="1" indent="-133350">
              <a:buSzPts val="2800"/>
            </a:pPr>
            <a:r>
              <a:rPr lang="en-US" sz="2100" dirty="0"/>
              <a:t>(a) monitor behavior</a:t>
            </a:r>
            <a:endParaRPr dirty="0"/>
          </a:p>
          <a:p>
            <a:pPr marL="385763" lvl="1" indent="-133350">
              <a:buSzPts val="2800"/>
            </a:pPr>
            <a:r>
              <a:rPr lang="en-US" sz="2100" dirty="0"/>
              <a:t>(b) record performance, and </a:t>
            </a:r>
            <a:endParaRPr dirty="0"/>
          </a:p>
          <a:p>
            <a:pPr marL="385763" lvl="1" indent="-133350">
              <a:buSzPts val="2800"/>
            </a:pPr>
            <a:r>
              <a:rPr lang="en-US" sz="2100" dirty="0"/>
              <a:t>(c) obtain feedback / reinforcement</a:t>
            </a:r>
            <a:endParaRPr dirty="0"/>
          </a:p>
          <a:p>
            <a:pPr marL="385763" lvl="1" indent="-52388">
              <a:buSzPts val="1600"/>
              <a:buNone/>
            </a:pPr>
            <a:endParaRPr sz="1200" dirty="0"/>
          </a:p>
          <a:p>
            <a:pPr marL="385763" lvl="1" indent="-52388">
              <a:buSzPts val="1600"/>
              <a:buNone/>
            </a:pPr>
            <a:endParaRPr sz="1200" dirty="0"/>
          </a:p>
          <a:p>
            <a:pPr marL="128588" indent="-128588">
              <a:buSzPts val="4000"/>
            </a:pPr>
            <a:r>
              <a:rPr lang="en-US" sz="3000" dirty="0"/>
              <a:t>Implementation Steps:</a:t>
            </a:r>
            <a:endParaRPr dirty="0"/>
          </a:p>
          <a:p>
            <a:pPr marL="385763" lvl="1" indent="-152400">
              <a:buSzPts val="3200"/>
            </a:pPr>
            <a:r>
              <a:rPr lang="en-US" dirty="0"/>
              <a:t>Prepare the system</a:t>
            </a:r>
            <a:endParaRPr dirty="0"/>
          </a:p>
          <a:p>
            <a:pPr marL="385763" lvl="1" indent="-152400">
              <a:buSzPts val="3200"/>
            </a:pPr>
            <a:r>
              <a:rPr lang="en-US" dirty="0"/>
              <a:t>Teach student to use the system</a:t>
            </a:r>
            <a:endParaRPr dirty="0"/>
          </a:p>
          <a:p>
            <a:pPr marL="385763" lvl="1" indent="-152400">
              <a:buSzPts val="3200"/>
            </a:pPr>
            <a:r>
              <a:rPr lang="en-US" dirty="0"/>
              <a:t>Implement the system with adult support</a:t>
            </a:r>
            <a:endParaRPr dirty="0"/>
          </a:p>
          <a:p>
            <a:pPr marL="385763" lvl="1" indent="-152400">
              <a:buSzPts val="3200"/>
            </a:pPr>
            <a:r>
              <a:rPr lang="en-US" dirty="0"/>
              <a:t>Promote independence with the system</a:t>
            </a:r>
            <a:endParaRPr dirty="0"/>
          </a:p>
        </p:txBody>
      </p:sp>
      <p:pic>
        <p:nvPicPr>
          <p:cNvPr id="594" name="Google Shape;594;p22" descr="http://t2.gstatic.com/images?q=tbn:ANd9GcSmnxVYyDC6GGF5RU3gO0681F8FEeIqPw-eXYGIYxKbJq-wGhXnQuGa4U_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07587" y="1860988"/>
            <a:ext cx="1351172" cy="1657350"/>
          </a:xfrm>
          <a:prstGeom prst="rect">
            <a:avLst/>
          </a:prstGeom>
          <a:noFill/>
          <a:ln>
            <a:noFill/>
          </a:ln>
        </p:spPr>
      </p:pic>
    </p:spTree>
    <p:extLst>
      <p:ext uri="{BB962C8B-B14F-4D97-AF65-F5344CB8AC3E}">
        <p14:creationId xmlns:p14="http://schemas.microsoft.com/office/powerpoint/2010/main" val="38421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3"/>
          <p:cNvSpPr txBox="1">
            <a:spLocks noGrp="1"/>
          </p:cNvSpPr>
          <p:nvPr>
            <p:ph type="title"/>
          </p:nvPr>
        </p:nvSpPr>
        <p:spPr>
          <a:xfrm>
            <a:off x="294291" y="205979"/>
            <a:ext cx="6382736" cy="857250"/>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solidFill>
                  <a:srgbClr val="FF0000"/>
                </a:solidFill>
              </a:rPr>
              <a:t>BEFORE “Prepare the System”</a:t>
            </a:r>
            <a:endParaRPr dirty="0">
              <a:solidFill>
                <a:srgbClr val="FF0000"/>
              </a:solidFill>
            </a:endParaRPr>
          </a:p>
        </p:txBody>
      </p:sp>
      <p:sp>
        <p:nvSpPr>
          <p:cNvPr id="600" name="Google Shape;600;p23"/>
          <p:cNvSpPr txBox="1">
            <a:spLocks noGrp="1"/>
          </p:cNvSpPr>
          <p:nvPr>
            <p:ph type="body" idx="1"/>
          </p:nvPr>
        </p:nvSpPr>
        <p:spPr>
          <a:xfrm>
            <a:off x="-199697" y="3486150"/>
            <a:ext cx="6789683" cy="1371600"/>
          </a:xfrm>
          <a:prstGeom prst="rect">
            <a:avLst/>
          </a:prstGeom>
          <a:noFill/>
          <a:ln>
            <a:noFill/>
          </a:ln>
        </p:spPr>
        <p:txBody>
          <a:bodyPr spcFirstLastPara="1" wrap="square" lIns="68569" tIns="34275" rIns="68569" bIns="34275" anchor="t" anchorCtr="0">
            <a:noAutofit/>
          </a:bodyPr>
          <a:lstStyle/>
          <a:p>
            <a:pPr marL="0" indent="0" algn="ctr">
              <a:spcBef>
                <a:spcPts val="0"/>
              </a:spcBef>
              <a:buSzPts val="4000"/>
              <a:buNone/>
            </a:pPr>
            <a:r>
              <a:rPr lang="en-US" sz="3000" dirty="0"/>
              <a:t>Too much of &lt;behavior&gt;</a:t>
            </a:r>
            <a:endParaRPr dirty="0"/>
          </a:p>
          <a:p>
            <a:pPr marL="0" indent="0" algn="ctr">
              <a:buSzPts val="4000"/>
              <a:buNone/>
            </a:pPr>
            <a:r>
              <a:rPr lang="en-US" sz="3000" dirty="0"/>
              <a:t>Not enough of &lt;behavior&gt;</a:t>
            </a:r>
            <a:endParaRPr dirty="0"/>
          </a:p>
          <a:p>
            <a:pPr marL="0" indent="0" algn="ctr">
              <a:buSzPts val="4000"/>
              <a:buNone/>
            </a:pPr>
            <a:r>
              <a:rPr lang="en-US" sz="3000" dirty="0"/>
              <a:t>Aberrant &lt;behavior&gt;</a:t>
            </a:r>
            <a:endParaRPr dirty="0"/>
          </a:p>
        </p:txBody>
      </p:sp>
    </p:spTree>
    <p:extLst>
      <p:ext uri="{BB962C8B-B14F-4D97-AF65-F5344CB8AC3E}">
        <p14:creationId xmlns:p14="http://schemas.microsoft.com/office/powerpoint/2010/main" val="294774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8650" y="1268046"/>
            <a:ext cx="6097827" cy="3742365"/>
          </a:xfrm>
        </p:spPr>
        <p:txBody>
          <a:bodyPr>
            <a:normAutofit fontScale="85000" lnSpcReduction="20000"/>
          </a:bodyPr>
          <a:lstStyle/>
          <a:p>
            <a:pPr marL="114300" indent="0">
              <a:buNone/>
            </a:pPr>
            <a:r>
              <a:rPr lang="en-US" dirty="0"/>
              <a:t>Typically, instruction for individuals with autism spectrum disorders has focused on teaching ALL of the skills and behaviors needed in EACH instructional setting, since individuals with autism may experience difficulty generalizing behaviors and skills across settings. Unfortunately, this becomes an overwhelming prospect as well as an inefficient strategy. Instead, it would seem more logical and efficient to </a:t>
            </a:r>
            <a:r>
              <a:rPr lang="en-US" i="1" u="sng" dirty="0"/>
              <a:t>teach behaviors that have the potential to transfer across settings</a:t>
            </a:r>
            <a:r>
              <a:rPr lang="en-US" dirty="0"/>
              <a:t> and to benefit the individual in multiple settings. Self-management is such a behavior.</a:t>
            </a:r>
            <a:endParaRPr lang="en-US" b="0" dirty="0"/>
          </a:p>
        </p:txBody>
      </p:sp>
      <p:sp>
        <p:nvSpPr>
          <p:cNvPr id="5" name="Title 4"/>
          <p:cNvSpPr>
            <a:spLocks noGrp="1"/>
          </p:cNvSpPr>
          <p:nvPr>
            <p:ph type="title"/>
          </p:nvPr>
        </p:nvSpPr>
        <p:spPr>
          <a:xfrm>
            <a:off x="628650" y="273846"/>
            <a:ext cx="5960040" cy="994200"/>
          </a:xfrm>
        </p:spPr>
        <p:txBody>
          <a:bodyPr/>
          <a:lstStyle/>
          <a:p>
            <a:r>
              <a:rPr lang="en-US" dirty="0"/>
              <a:t>Steve </a:t>
            </a:r>
            <a:r>
              <a:rPr lang="en-US" dirty="0" err="1"/>
              <a:t>Buckmann</a:t>
            </a:r>
            <a:endParaRPr lang="en-US" dirty="0"/>
          </a:p>
        </p:txBody>
      </p:sp>
    </p:spTree>
    <p:extLst>
      <p:ext uri="{BB962C8B-B14F-4D97-AF65-F5344CB8AC3E}">
        <p14:creationId xmlns:p14="http://schemas.microsoft.com/office/powerpoint/2010/main" val="11408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4"/>
          <p:cNvSpPr txBox="1">
            <a:spLocks noGrp="1"/>
          </p:cNvSpPr>
          <p:nvPr>
            <p:ph type="title"/>
          </p:nvPr>
        </p:nvSpPr>
        <p:spPr>
          <a:xfrm>
            <a:off x="367863" y="270193"/>
            <a:ext cx="5423338" cy="994172"/>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How Do You Identify the Problem?</a:t>
            </a:r>
            <a:endParaRPr dirty="0"/>
          </a:p>
        </p:txBody>
      </p:sp>
      <p:sp>
        <p:nvSpPr>
          <p:cNvPr id="607" name="Google Shape;607;p24"/>
          <p:cNvSpPr txBox="1">
            <a:spLocks noGrp="1"/>
          </p:cNvSpPr>
          <p:nvPr>
            <p:ph type="body" idx="1"/>
          </p:nvPr>
        </p:nvSpPr>
        <p:spPr>
          <a:xfrm>
            <a:off x="472966" y="1555361"/>
            <a:ext cx="6190593" cy="2918222"/>
          </a:xfrm>
          <a:prstGeom prst="rect">
            <a:avLst/>
          </a:prstGeom>
          <a:noFill/>
          <a:ln>
            <a:noFill/>
          </a:ln>
        </p:spPr>
        <p:txBody>
          <a:bodyPr spcFirstLastPara="1" wrap="square" lIns="68569" tIns="34275" rIns="68569" bIns="34275" anchor="t" anchorCtr="0">
            <a:normAutofit fontScale="85000" lnSpcReduction="20000"/>
          </a:bodyPr>
          <a:lstStyle/>
          <a:p>
            <a:pPr marL="128588" indent="-128588">
              <a:spcBef>
                <a:spcPts val="0"/>
              </a:spcBef>
              <a:buSzPts val="2800"/>
            </a:pPr>
            <a:r>
              <a:rPr lang="en-US" dirty="0"/>
              <a:t> What is interfering with their academic progress, socialization, and/or independence?</a:t>
            </a:r>
          </a:p>
          <a:p>
            <a:pPr marL="0" indent="0">
              <a:spcBef>
                <a:spcPts val="0"/>
              </a:spcBef>
              <a:buSzPts val="2800"/>
              <a:buNone/>
            </a:pPr>
            <a:endParaRPr dirty="0"/>
          </a:p>
          <a:p>
            <a:pPr marL="128588" indent="-128588">
              <a:spcBef>
                <a:spcPts val="0"/>
              </a:spcBef>
              <a:buSzPts val="2800"/>
            </a:pPr>
            <a:r>
              <a:rPr lang="en-US" dirty="0"/>
              <a:t>Operationally define the “problem”- prioritize</a:t>
            </a:r>
          </a:p>
          <a:p>
            <a:pPr marL="0" indent="0">
              <a:spcBef>
                <a:spcPts val="0"/>
              </a:spcBef>
              <a:buSzPts val="2800"/>
              <a:buNone/>
            </a:pPr>
            <a:endParaRPr dirty="0"/>
          </a:p>
          <a:p>
            <a:pPr marL="128588" indent="-128588">
              <a:spcBef>
                <a:spcPts val="0"/>
              </a:spcBef>
              <a:buSzPts val="2800"/>
            </a:pPr>
            <a:r>
              <a:rPr lang="en-US" dirty="0"/>
              <a:t>Direct and indirect data gathering  (observations, interviews, rating scales)</a:t>
            </a:r>
            <a:endParaRPr dirty="0"/>
          </a:p>
          <a:p>
            <a:pPr marL="128588" indent="4763">
              <a:spcBef>
                <a:spcPts val="0"/>
              </a:spcBef>
              <a:buSzPts val="2800"/>
              <a:buNone/>
            </a:pPr>
            <a:endParaRPr dirty="0"/>
          </a:p>
          <a:p>
            <a:pPr marL="128588" indent="-128588">
              <a:spcBef>
                <a:spcPts val="0"/>
              </a:spcBef>
              <a:buSzPts val="2800"/>
            </a:pPr>
            <a:r>
              <a:rPr lang="en-US" dirty="0"/>
              <a:t> Self-Management Systems:  ARE INDIVIDUALIZED </a:t>
            </a:r>
            <a:endParaRPr dirty="0"/>
          </a:p>
          <a:p>
            <a:pPr marL="0" indent="0">
              <a:buSzPts val="2800"/>
              <a:buNone/>
            </a:pPr>
            <a:endParaRPr dirty="0"/>
          </a:p>
          <a:p>
            <a:pPr marL="0" indent="0">
              <a:buSzPts val="2800"/>
              <a:buNone/>
            </a:pPr>
            <a:endParaRPr dirty="0"/>
          </a:p>
        </p:txBody>
      </p:sp>
    </p:spTree>
    <p:extLst>
      <p:ext uri="{BB962C8B-B14F-4D97-AF65-F5344CB8AC3E}">
        <p14:creationId xmlns:p14="http://schemas.microsoft.com/office/powerpoint/2010/main" val="17296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5"/>
          <p:cNvSpPr txBox="1">
            <a:spLocks noGrp="1"/>
          </p:cNvSpPr>
          <p:nvPr>
            <p:ph type="title"/>
          </p:nvPr>
        </p:nvSpPr>
        <p:spPr>
          <a:xfrm>
            <a:off x="609600" y="270193"/>
            <a:ext cx="4908331" cy="994172"/>
          </a:xfrm>
          <a:prstGeom prst="rect">
            <a:avLst/>
          </a:prstGeom>
          <a:noFill/>
          <a:ln>
            <a:noFill/>
          </a:ln>
        </p:spPr>
        <p:txBody>
          <a:bodyPr spcFirstLastPara="1" wrap="square" lIns="68569" tIns="34275" rIns="68569" bIns="34275" anchor="ctr" anchorCtr="0">
            <a:normAutofit/>
          </a:bodyPr>
          <a:lstStyle/>
          <a:p>
            <a:pPr>
              <a:buSzPts val="4000"/>
            </a:pPr>
            <a:r>
              <a:rPr lang="en-US" dirty="0"/>
              <a:t>What Data?</a:t>
            </a:r>
            <a:endParaRPr dirty="0"/>
          </a:p>
        </p:txBody>
      </p:sp>
      <p:sp>
        <p:nvSpPr>
          <p:cNvPr id="613" name="Google Shape;613;p25"/>
          <p:cNvSpPr txBox="1">
            <a:spLocks noGrp="1"/>
          </p:cNvSpPr>
          <p:nvPr>
            <p:ph type="body" idx="1"/>
          </p:nvPr>
        </p:nvSpPr>
        <p:spPr>
          <a:xfrm>
            <a:off x="609600" y="1264364"/>
            <a:ext cx="6919913" cy="3209219"/>
          </a:xfrm>
          <a:prstGeom prst="rect">
            <a:avLst/>
          </a:prstGeom>
          <a:noFill/>
          <a:ln>
            <a:noFill/>
          </a:ln>
        </p:spPr>
        <p:txBody>
          <a:bodyPr spcFirstLastPara="1" wrap="square" lIns="68569" tIns="34275" rIns="68569" bIns="34275" anchor="t" anchorCtr="0">
            <a:normAutofit lnSpcReduction="10000"/>
          </a:bodyPr>
          <a:lstStyle/>
          <a:p>
            <a:pPr marL="128588" indent="-128588">
              <a:lnSpc>
                <a:spcPct val="70000"/>
              </a:lnSpc>
              <a:buSzPts val="2590"/>
            </a:pPr>
            <a:r>
              <a:rPr lang="en-US" sz="1943" dirty="0"/>
              <a:t>Direct observation tools: on START website</a:t>
            </a:r>
            <a:endParaRPr sz="1943" dirty="0"/>
          </a:p>
          <a:p>
            <a:pPr marL="471488" lvl="1" indent="-128588">
              <a:lnSpc>
                <a:spcPct val="70000"/>
              </a:lnSpc>
              <a:spcBef>
                <a:spcPts val="563"/>
              </a:spcBef>
              <a:buSzPts val="2590"/>
            </a:pPr>
            <a:r>
              <a:rPr lang="en-US" sz="1643" dirty="0"/>
              <a:t>Social Data</a:t>
            </a:r>
            <a:endParaRPr dirty="0"/>
          </a:p>
          <a:p>
            <a:pPr marL="471488" lvl="1" indent="-128588">
              <a:lnSpc>
                <a:spcPct val="70000"/>
              </a:lnSpc>
              <a:spcBef>
                <a:spcPts val="563"/>
              </a:spcBef>
              <a:buSzPts val="2590"/>
            </a:pPr>
            <a:r>
              <a:rPr lang="en-US" sz="1643" dirty="0"/>
              <a:t>Engagement Data</a:t>
            </a:r>
            <a:endParaRPr dirty="0"/>
          </a:p>
          <a:p>
            <a:pPr marL="471488" lvl="1" indent="-128588">
              <a:lnSpc>
                <a:spcPct val="70000"/>
              </a:lnSpc>
              <a:spcBef>
                <a:spcPts val="563"/>
              </a:spcBef>
              <a:buSzPts val="2590"/>
            </a:pPr>
            <a:r>
              <a:rPr lang="en-US" sz="1643" dirty="0"/>
              <a:t>Independent Data</a:t>
            </a:r>
          </a:p>
          <a:p>
            <a:pPr marL="342900" lvl="1" indent="0">
              <a:lnSpc>
                <a:spcPct val="70000"/>
              </a:lnSpc>
              <a:spcBef>
                <a:spcPts val="563"/>
              </a:spcBef>
              <a:buSzPts val="2590"/>
              <a:buNone/>
            </a:pPr>
            <a:endParaRPr dirty="0"/>
          </a:p>
          <a:p>
            <a:pPr marL="128588" indent="-128588">
              <a:lnSpc>
                <a:spcPct val="70000"/>
              </a:lnSpc>
              <a:buSzPts val="2590"/>
            </a:pPr>
            <a:r>
              <a:rPr lang="en-US" sz="1943" dirty="0"/>
              <a:t>Indirect data measures:</a:t>
            </a:r>
            <a:endParaRPr dirty="0"/>
          </a:p>
          <a:p>
            <a:pPr marL="471488" lvl="1" indent="-128588">
              <a:lnSpc>
                <a:spcPct val="70000"/>
              </a:lnSpc>
              <a:spcBef>
                <a:spcPts val="563"/>
              </a:spcBef>
              <a:buSzPts val="2590"/>
            </a:pPr>
            <a:r>
              <a:rPr lang="en-US" sz="1643" dirty="0"/>
              <a:t>Interview/surveys/rating scales</a:t>
            </a:r>
            <a:endParaRPr dirty="0"/>
          </a:p>
          <a:p>
            <a:pPr marL="471488" lvl="1" indent="-128588">
              <a:lnSpc>
                <a:spcPct val="70000"/>
              </a:lnSpc>
              <a:spcBef>
                <a:spcPts val="563"/>
              </a:spcBef>
              <a:buSzPts val="2590"/>
            </a:pPr>
            <a:r>
              <a:rPr lang="en-US" sz="1643" dirty="0"/>
              <a:t>FAST</a:t>
            </a:r>
            <a:endParaRPr dirty="0"/>
          </a:p>
          <a:p>
            <a:pPr marL="471488" lvl="1" indent="-128588">
              <a:lnSpc>
                <a:spcPct val="70000"/>
              </a:lnSpc>
              <a:spcBef>
                <a:spcPts val="563"/>
              </a:spcBef>
              <a:buSzPts val="2590"/>
            </a:pPr>
            <a:r>
              <a:rPr lang="en-US" sz="1643" dirty="0"/>
              <a:t>Schedule Matrix tool- identify times in the day student is not independent, engaged, or social/appropriate</a:t>
            </a:r>
          </a:p>
          <a:p>
            <a:pPr marL="342900" lvl="1" indent="0">
              <a:lnSpc>
                <a:spcPct val="70000"/>
              </a:lnSpc>
              <a:spcBef>
                <a:spcPts val="563"/>
              </a:spcBef>
              <a:buSzPts val="2590"/>
              <a:buNone/>
            </a:pPr>
            <a:endParaRPr dirty="0"/>
          </a:p>
          <a:p>
            <a:pPr marL="128588" indent="-128588">
              <a:lnSpc>
                <a:spcPct val="70000"/>
              </a:lnSpc>
              <a:buSzPts val="2590"/>
            </a:pPr>
            <a:r>
              <a:rPr lang="en-US" sz="1943" dirty="0"/>
              <a:t>Team problem solving process: Meeting Mechanics</a:t>
            </a:r>
            <a:endParaRPr dirty="0"/>
          </a:p>
          <a:p>
            <a:pPr marL="128588" indent="-5239">
              <a:lnSpc>
                <a:spcPct val="70000"/>
              </a:lnSpc>
              <a:buSzPts val="2590"/>
              <a:buNone/>
            </a:pPr>
            <a:endParaRPr sz="1943" dirty="0"/>
          </a:p>
          <a:p>
            <a:pPr marL="0" indent="0">
              <a:lnSpc>
                <a:spcPct val="70000"/>
              </a:lnSpc>
              <a:buSzPts val="2590"/>
              <a:buNone/>
            </a:pPr>
            <a:endParaRPr sz="1943" dirty="0"/>
          </a:p>
        </p:txBody>
      </p:sp>
    </p:spTree>
    <p:extLst>
      <p:ext uri="{BB962C8B-B14F-4D97-AF65-F5344CB8AC3E}">
        <p14:creationId xmlns:p14="http://schemas.microsoft.com/office/powerpoint/2010/main" val="20213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7"/>
          <p:cNvSpPr txBox="1">
            <a:spLocks noGrp="1"/>
          </p:cNvSpPr>
          <p:nvPr>
            <p:ph type="title"/>
          </p:nvPr>
        </p:nvSpPr>
        <p:spPr>
          <a:xfrm>
            <a:off x="-451945" y="57149"/>
            <a:ext cx="8110045" cy="1077967"/>
          </a:xfrm>
          <a:prstGeom prst="rect">
            <a:avLst/>
          </a:prstGeom>
          <a:noFill/>
          <a:ln>
            <a:noFill/>
          </a:ln>
        </p:spPr>
        <p:txBody>
          <a:bodyPr spcFirstLastPara="1" wrap="square" lIns="68569" tIns="34275" rIns="68569" bIns="34275" anchor="ctr" anchorCtr="0">
            <a:noAutofit/>
          </a:bodyPr>
          <a:lstStyle/>
          <a:p>
            <a:pPr>
              <a:buSzPts val="4000"/>
            </a:pPr>
            <a:r>
              <a:rPr lang="en-US" dirty="0"/>
              <a:t>Implementing a </a:t>
            </a:r>
            <a:br>
              <a:rPr lang="en-US" dirty="0"/>
            </a:br>
            <a:r>
              <a:rPr lang="en-US" dirty="0"/>
              <a:t>Self-Management System</a:t>
            </a:r>
            <a:endParaRPr dirty="0"/>
          </a:p>
        </p:txBody>
      </p:sp>
      <p:sp>
        <p:nvSpPr>
          <p:cNvPr id="619" name="Google Shape;619;p27"/>
          <p:cNvSpPr txBox="1">
            <a:spLocks noGrp="1"/>
          </p:cNvSpPr>
          <p:nvPr>
            <p:ph type="body" idx="1"/>
          </p:nvPr>
        </p:nvSpPr>
        <p:spPr>
          <a:xfrm>
            <a:off x="915276" y="1317734"/>
            <a:ext cx="6107824" cy="3559066"/>
          </a:xfrm>
          <a:prstGeom prst="rect">
            <a:avLst/>
          </a:prstGeom>
          <a:noFill/>
          <a:ln>
            <a:noFill/>
          </a:ln>
        </p:spPr>
        <p:txBody>
          <a:bodyPr spcFirstLastPara="1" wrap="square" lIns="68569" tIns="34275" rIns="68569" bIns="34275" anchor="t" anchorCtr="0">
            <a:normAutofit lnSpcReduction="10000"/>
          </a:bodyPr>
          <a:lstStyle/>
          <a:p>
            <a:pPr marL="0" indent="0">
              <a:lnSpc>
                <a:spcPct val="70000"/>
              </a:lnSpc>
              <a:spcBef>
                <a:spcPts val="0"/>
              </a:spcBef>
              <a:buClr>
                <a:srgbClr val="C00000"/>
              </a:buClr>
              <a:buSzPts val="3060"/>
              <a:buNone/>
            </a:pPr>
            <a:r>
              <a:rPr lang="en-US" sz="2295" dirty="0">
                <a:solidFill>
                  <a:srgbClr val="C00000"/>
                </a:solidFill>
              </a:rPr>
              <a:t>Step 1:  PREPARE THE SYSTEM</a:t>
            </a:r>
            <a:endParaRPr dirty="0"/>
          </a:p>
          <a:p>
            <a:pPr marL="385763" lvl="1" indent="-55721">
              <a:lnSpc>
                <a:spcPct val="70000"/>
              </a:lnSpc>
              <a:buSzPts val="1530"/>
              <a:buNone/>
            </a:pPr>
            <a:endParaRPr sz="1148" dirty="0"/>
          </a:p>
          <a:p>
            <a:pPr lvl="1">
              <a:lnSpc>
                <a:spcPct val="70000"/>
              </a:lnSpc>
              <a:buSzPts val="2380"/>
              <a:buAutoNum type="alphaUcPeriod"/>
            </a:pPr>
            <a:r>
              <a:rPr lang="en-US" sz="1785" dirty="0"/>
              <a:t>Identify Behaviors to Increase / Decrease </a:t>
            </a:r>
            <a:endParaRPr dirty="0"/>
          </a:p>
          <a:p>
            <a:pPr lvl="1" indent="-278130">
              <a:lnSpc>
                <a:spcPct val="70000"/>
              </a:lnSpc>
              <a:buSzPts val="1360"/>
              <a:buNone/>
            </a:pPr>
            <a:endParaRPr sz="1020" dirty="0"/>
          </a:p>
          <a:p>
            <a:pPr marL="342900" lvl="1" indent="0">
              <a:lnSpc>
                <a:spcPct val="70000"/>
              </a:lnSpc>
              <a:buSzPts val="2380"/>
              <a:buNone/>
            </a:pPr>
            <a:r>
              <a:rPr lang="en-US" sz="1785" dirty="0"/>
              <a:t>B. Select recording/cueing system appropriate for the student (use interests)</a:t>
            </a:r>
            <a:endParaRPr dirty="0"/>
          </a:p>
          <a:p>
            <a:pPr marL="900113" lvl="3" indent="-128588">
              <a:lnSpc>
                <a:spcPct val="70000"/>
              </a:lnSpc>
              <a:buSzPts val="1785"/>
            </a:pPr>
            <a:r>
              <a:rPr lang="en-US" sz="1339" dirty="0"/>
              <a:t>Paper / Pencil</a:t>
            </a:r>
            <a:endParaRPr dirty="0"/>
          </a:p>
          <a:p>
            <a:pPr marL="900113" lvl="3" indent="-128588">
              <a:lnSpc>
                <a:spcPct val="70000"/>
              </a:lnSpc>
              <a:buSzPts val="1785"/>
            </a:pPr>
            <a:r>
              <a:rPr lang="en-US" sz="1339" dirty="0"/>
              <a:t>Clickers</a:t>
            </a:r>
            <a:endParaRPr dirty="0"/>
          </a:p>
          <a:p>
            <a:pPr marL="900113" lvl="3" indent="-128588">
              <a:lnSpc>
                <a:spcPct val="70000"/>
              </a:lnSpc>
              <a:buSzPts val="1785"/>
            </a:pPr>
            <a:r>
              <a:rPr lang="en-US" sz="1339" dirty="0"/>
              <a:t>Token Boards</a:t>
            </a:r>
            <a:endParaRPr dirty="0"/>
          </a:p>
          <a:p>
            <a:pPr marL="342900" lvl="1" indent="0">
              <a:lnSpc>
                <a:spcPct val="70000"/>
              </a:lnSpc>
              <a:buSzPts val="2720"/>
              <a:buNone/>
            </a:pPr>
            <a:endParaRPr sz="2040" u="sng" dirty="0"/>
          </a:p>
          <a:p>
            <a:pPr marL="342900" lvl="1" indent="0">
              <a:lnSpc>
                <a:spcPct val="70000"/>
              </a:lnSpc>
              <a:buSzPts val="2380"/>
              <a:buNone/>
            </a:pPr>
            <a:r>
              <a:rPr lang="en-US" sz="1785" dirty="0"/>
              <a:t>C. Determine interval  </a:t>
            </a:r>
            <a:endParaRPr dirty="0"/>
          </a:p>
          <a:p>
            <a:pPr marL="600075" lvl="1">
              <a:lnSpc>
                <a:spcPct val="70000"/>
              </a:lnSpc>
              <a:buSzPts val="1785"/>
            </a:pPr>
            <a:r>
              <a:rPr lang="en-US" sz="1339" dirty="0"/>
              <a:t>Stopwatch / Timer / Clock</a:t>
            </a:r>
            <a:endParaRPr dirty="0"/>
          </a:p>
          <a:p>
            <a:pPr marL="342900" lvl="1" indent="0">
              <a:lnSpc>
                <a:spcPct val="70000"/>
              </a:lnSpc>
              <a:buSzPts val="2720"/>
              <a:buNone/>
            </a:pPr>
            <a:endParaRPr sz="2040" dirty="0"/>
          </a:p>
          <a:p>
            <a:pPr marL="342900" lvl="1" indent="0">
              <a:lnSpc>
                <a:spcPct val="70000"/>
              </a:lnSpc>
              <a:buSzPts val="2380"/>
              <a:buNone/>
            </a:pPr>
            <a:r>
              <a:rPr lang="en-US" sz="1785" dirty="0"/>
              <a:t>D</a:t>
            </a:r>
            <a:r>
              <a:rPr lang="en-US" sz="2040" dirty="0"/>
              <a:t>. </a:t>
            </a:r>
            <a:r>
              <a:rPr lang="en-US" sz="1785" dirty="0"/>
              <a:t>Decide how to give feedback / reinforcement</a:t>
            </a:r>
            <a:endParaRPr dirty="0"/>
          </a:p>
          <a:p>
            <a:pPr marL="642938" lvl="2" indent="-128588">
              <a:lnSpc>
                <a:spcPct val="70000"/>
              </a:lnSpc>
              <a:buSzPts val="1785"/>
            </a:pPr>
            <a:r>
              <a:rPr lang="en-US" sz="1339" dirty="0"/>
              <a:t>How often</a:t>
            </a:r>
            <a:endParaRPr dirty="0"/>
          </a:p>
          <a:p>
            <a:pPr marL="642938" lvl="2" indent="-128588">
              <a:lnSpc>
                <a:spcPct val="70000"/>
              </a:lnSpc>
              <a:buSzPts val="1785"/>
            </a:pPr>
            <a:r>
              <a:rPr lang="en-US" sz="1339" dirty="0"/>
              <a:t>Criterion</a:t>
            </a:r>
            <a:endParaRPr dirty="0"/>
          </a:p>
          <a:p>
            <a:pPr marL="642938" lvl="2" indent="-128588">
              <a:lnSpc>
                <a:spcPct val="70000"/>
              </a:lnSpc>
              <a:buSzPts val="1785"/>
            </a:pPr>
            <a:r>
              <a:rPr lang="en-US" sz="1339" dirty="0"/>
              <a:t>Adult accuracy checks</a:t>
            </a:r>
            <a:endParaRPr dirty="0"/>
          </a:p>
          <a:p>
            <a:pPr marL="342900" lvl="1" indent="0">
              <a:lnSpc>
                <a:spcPct val="70000"/>
              </a:lnSpc>
              <a:buSzPts val="2720"/>
              <a:buNone/>
            </a:pPr>
            <a:endParaRPr sz="2040" dirty="0"/>
          </a:p>
          <a:p>
            <a:pPr marL="385763" lvl="1" indent="-96203">
              <a:lnSpc>
                <a:spcPct val="70000"/>
              </a:lnSpc>
              <a:buSzPts val="680"/>
              <a:buNone/>
            </a:pPr>
            <a:endParaRPr sz="510" dirty="0"/>
          </a:p>
          <a:p>
            <a:pPr marL="385763" lvl="1" indent="-31432">
              <a:lnSpc>
                <a:spcPct val="70000"/>
              </a:lnSpc>
              <a:buSzPts val="2040"/>
              <a:buNone/>
            </a:pPr>
            <a:endParaRPr sz="1530" dirty="0"/>
          </a:p>
        </p:txBody>
      </p:sp>
    </p:spTree>
    <p:extLst>
      <p:ext uri="{BB962C8B-B14F-4D97-AF65-F5344CB8AC3E}">
        <p14:creationId xmlns:p14="http://schemas.microsoft.com/office/powerpoint/2010/main" val="371595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254" descr="Screen Clipping"/>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4300" y="-199697"/>
            <a:ext cx="5981699" cy="5343197"/>
          </a:xfrm>
          <a:prstGeom prst="rect">
            <a:avLst/>
          </a:prstGeom>
          <a:noFill/>
          <a:ln>
            <a:noFill/>
          </a:ln>
        </p:spPr>
      </p:pic>
    </p:spTree>
    <p:extLst>
      <p:ext uri="{BB962C8B-B14F-4D97-AF65-F5344CB8AC3E}">
        <p14:creationId xmlns:p14="http://schemas.microsoft.com/office/powerpoint/2010/main" val="17221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5"/>
          <p:cNvSpPr txBox="1">
            <a:spLocks noGrp="1"/>
          </p:cNvSpPr>
          <p:nvPr>
            <p:ph type="title"/>
          </p:nvPr>
        </p:nvSpPr>
        <p:spPr>
          <a:xfrm>
            <a:off x="346841" y="270188"/>
            <a:ext cx="7182653" cy="728325"/>
          </a:xfrm>
          <a:prstGeom prst="rect">
            <a:avLst/>
          </a:prstGeom>
          <a:noFill/>
          <a:ln>
            <a:noFill/>
          </a:ln>
        </p:spPr>
        <p:txBody>
          <a:bodyPr spcFirstLastPara="1" wrap="square" lIns="68569" tIns="34275" rIns="68569" bIns="34275" anchor="ctr" anchorCtr="0">
            <a:noAutofit/>
          </a:bodyPr>
          <a:lstStyle/>
          <a:p>
            <a:r>
              <a:rPr lang="en-US" dirty="0"/>
              <a:t>Self-Management Webinar Framework</a:t>
            </a:r>
            <a:endParaRPr dirty="0"/>
          </a:p>
        </p:txBody>
      </p:sp>
      <p:sp>
        <p:nvSpPr>
          <p:cNvPr id="452" name="Google Shape;452;p15"/>
          <p:cNvSpPr txBox="1">
            <a:spLocks noGrp="1"/>
          </p:cNvSpPr>
          <p:nvPr>
            <p:ph type="body" idx="1"/>
          </p:nvPr>
        </p:nvSpPr>
        <p:spPr>
          <a:xfrm>
            <a:off x="346841" y="1345324"/>
            <a:ext cx="7182540" cy="3327345"/>
          </a:xfrm>
          <a:prstGeom prst="rect">
            <a:avLst/>
          </a:prstGeom>
          <a:noFill/>
          <a:ln>
            <a:noFill/>
          </a:ln>
        </p:spPr>
        <p:txBody>
          <a:bodyPr spcFirstLastPara="1" wrap="square" lIns="68569" tIns="34275" rIns="68569" bIns="34275" anchor="t" anchorCtr="0">
            <a:noAutofit/>
          </a:bodyPr>
          <a:lstStyle/>
          <a:p>
            <a:pPr indent="-314325">
              <a:buSzPts val="3000"/>
              <a:buChar char="❏"/>
            </a:pPr>
            <a:r>
              <a:rPr lang="en-US" sz="2250" dirty="0"/>
              <a:t>The Why:  </a:t>
            </a:r>
            <a:r>
              <a:rPr lang="en-US" sz="1800" dirty="0"/>
              <a:t>Evidence Based Practice and Research</a:t>
            </a:r>
            <a:endParaRPr sz="1800" dirty="0"/>
          </a:p>
          <a:p>
            <a:pPr indent="0">
              <a:buNone/>
            </a:pPr>
            <a:endParaRPr sz="1800" dirty="0"/>
          </a:p>
          <a:p>
            <a:pPr indent="-314325">
              <a:buSzPts val="3000"/>
              <a:buChar char="❏"/>
            </a:pPr>
            <a:r>
              <a:rPr lang="en-US" sz="2250" dirty="0"/>
              <a:t>The How:  </a:t>
            </a:r>
            <a:r>
              <a:rPr lang="en-US" sz="1800" dirty="0"/>
              <a:t>Implementing a Self-Management System</a:t>
            </a:r>
            <a:endParaRPr sz="1800" dirty="0"/>
          </a:p>
          <a:p>
            <a:pPr indent="0">
              <a:buNone/>
            </a:pPr>
            <a:endParaRPr sz="1800" dirty="0"/>
          </a:p>
          <a:p>
            <a:pPr indent="-314325">
              <a:buSzPts val="3000"/>
              <a:buChar char="❏"/>
            </a:pPr>
            <a:r>
              <a:rPr lang="en-US" sz="2250" dirty="0"/>
              <a:t>Target Areas with 3-5 Examples:</a:t>
            </a:r>
            <a:endParaRPr sz="2250" dirty="0"/>
          </a:p>
          <a:p>
            <a:pPr lvl="1">
              <a:spcBef>
                <a:spcPts val="0"/>
              </a:spcBef>
              <a:buChar char="❏"/>
            </a:pPr>
            <a:r>
              <a:rPr lang="en-US" sz="1600" dirty="0"/>
              <a:t>Independence and Routines</a:t>
            </a:r>
            <a:endParaRPr sz="1600" dirty="0"/>
          </a:p>
          <a:p>
            <a:pPr lvl="1">
              <a:spcBef>
                <a:spcPts val="0"/>
              </a:spcBef>
              <a:buChar char="❏"/>
            </a:pPr>
            <a:r>
              <a:rPr lang="en-US" sz="1600" dirty="0"/>
              <a:t>Self Awareness</a:t>
            </a:r>
            <a:endParaRPr sz="1600" dirty="0"/>
          </a:p>
          <a:p>
            <a:pPr lvl="1">
              <a:spcBef>
                <a:spcPts val="0"/>
              </a:spcBef>
              <a:buChar char="❏"/>
            </a:pPr>
            <a:r>
              <a:rPr lang="en-US" sz="1600" dirty="0"/>
              <a:t>Interruptions or Disruptions to Instruction</a:t>
            </a:r>
            <a:endParaRPr sz="1600" dirty="0"/>
          </a:p>
          <a:p>
            <a:pPr lvl="1">
              <a:spcBef>
                <a:spcPts val="0"/>
              </a:spcBef>
              <a:buChar char="❏"/>
            </a:pPr>
            <a:r>
              <a:rPr lang="en-US" sz="1600" dirty="0"/>
              <a:t>Time Management</a:t>
            </a:r>
            <a:endParaRPr sz="1600" dirty="0"/>
          </a:p>
          <a:p>
            <a:pPr lvl="1">
              <a:spcBef>
                <a:spcPts val="0"/>
              </a:spcBef>
              <a:buChar char="❏"/>
            </a:pPr>
            <a:r>
              <a:rPr lang="en-US" sz="1600" dirty="0"/>
              <a:t>Expectations</a:t>
            </a:r>
            <a:endParaRPr sz="1600" dirty="0"/>
          </a:p>
          <a:p>
            <a:pPr lvl="1">
              <a:spcBef>
                <a:spcPts val="0"/>
              </a:spcBef>
              <a:buChar char="❏"/>
            </a:pPr>
            <a:r>
              <a:rPr lang="en-US" sz="1600" dirty="0"/>
              <a:t>Engagement/Academics</a:t>
            </a:r>
            <a:endParaRPr sz="1600" dirty="0"/>
          </a:p>
          <a:p>
            <a:pPr lvl="1">
              <a:spcBef>
                <a:spcPts val="0"/>
              </a:spcBef>
              <a:buChar char="❏"/>
            </a:pPr>
            <a:r>
              <a:rPr lang="en-US" sz="1600" dirty="0"/>
              <a:t>Manage High Interests</a:t>
            </a:r>
            <a:endParaRPr sz="1600" dirty="0"/>
          </a:p>
          <a:p>
            <a:pPr lvl="1">
              <a:spcBef>
                <a:spcPts val="0"/>
              </a:spcBef>
              <a:buChar char="❏"/>
            </a:pPr>
            <a:r>
              <a:rPr lang="en-US" sz="1600" dirty="0"/>
              <a:t>Job/Vocational Tasks</a:t>
            </a:r>
            <a:endParaRPr sz="1600" dirty="0"/>
          </a:p>
          <a:p>
            <a:pPr indent="0">
              <a:buNone/>
            </a:pPr>
            <a:endParaRPr dirty="0"/>
          </a:p>
          <a:p>
            <a:pPr marL="0" indent="0">
              <a:buNone/>
            </a:pPr>
            <a:endParaRPr dirty="0"/>
          </a:p>
        </p:txBody>
      </p:sp>
    </p:spTree>
    <p:extLst>
      <p:ext uri="{BB962C8B-B14F-4D97-AF65-F5344CB8AC3E}">
        <p14:creationId xmlns:p14="http://schemas.microsoft.com/office/powerpoint/2010/main" val="125885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2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923" y="137948"/>
            <a:ext cx="5181600" cy="5005552"/>
          </a:xfrm>
          <a:prstGeom prst="rect">
            <a:avLst/>
          </a:prstGeom>
          <a:noFill/>
          <a:ln>
            <a:noFill/>
          </a:ln>
        </p:spPr>
      </p:pic>
    </p:spTree>
    <p:extLst>
      <p:ext uri="{BB962C8B-B14F-4D97-AF65-F5344CB8AC3E}">
        <p14:creationId xmlns:p14="http://schemas.microsoft.com/office/powerpoint/2010/main" val="23537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28"/>
          <p:cNvSpPr txBox="1">
            <a:spLocks noGrp="1"/>
          </p:cNvSpPr>
          <p:nvPr>
            <p:ph type="title"/>
          </p:nvPr>
        </p:nvSpPr>
        <p:spPr>
          <a:xfrm>
            <a:off x="393701" y="523613"/>
            <a:ext cx="6832600" cy="920250"/>
          </a:xfrm>
          <a:prstGeom prst="rect">
            <a:avLst/>
          </a:prstGeom>
          <a:noFill/>
          <a:ln>
            <a:noFill/>
          </a:ln>
        </p:spPr>
        <p:txBody>
          <a:bodyPr spcFirstLastPara="1" wrap="square" lIns="68569" tIns="34275" rIns="68569" bIns="34275" anchor="ctr" anchorCtr="0">
            <a:normAutofit fontScale="90000"/>
          </a:bodyPr>
          <a:lstStyle/>
          <a:p>
            <a:pPr>
              <a:buSzPct val="111111"/>
            </a:pPr>
            <a:r>
              <a:rPr lang="en-US" dirty="0"/>
              <a:t>When at All Possible,</a:t>
            </a:r>
            <a:endParaRPr dirty="0"/>
          </a:p>
          <a:p>
            <a:pPr>
              <a:buSzPct val="111111"/>
            </a:pPr>
            <a:r>
              <a:rPr lang="en-US" dirty="0"/>
              <a:t>Develop the Self-Management WITH the Student      </a:t>
            </a:r>
            <a:endParaRPr dirty="0"/>
          </a:p>
        </p:txBody>
      </p:sp>
      <p:sp>
        <p:nvSpPr>
          <p:cNvPr id="635" name="Google Shape;635;p28"/>
          <p:cNvSpPr txBox="1">
            <a:spLocks noGrp="1"/>
          </p:cNvSpPr>
          <p:nvPr>
            <p:ph type="body" idx="1"/>
          </p:nvPr>
        </p:nvSpPr>
        <p:spPr>
          <a:xfrm>
            <a:off x="1473199" y="2006600"/>
            <a:ext cx="4508501" cy="2717800"/>
          </a:xfrm>
          <a:prstGeom prst="rect">
            <a:avLst/>
          </a:prstGeom>
          <a:noFill/>
          <a:ln>
            <a:noFill/>
          </a:ln>
        </p:spPr>
        <p:txBody>
          <a:bodyPr spcFirstLastPara="1" wrap="square" lIns="68569" tIns="34275" rIns="68569" bIns="34275" anchor="t" anchorCtr="0">
            <a:normAutofit lnSpcReduction="10000"/>
          </a:bodyPr>
          <a:lstStyle/>
          <a:p>
            <a:pPr indent="-295275">
              <a:spcBef>
                <a:spcPts val="0"/>
              </a:spcBef>
              <a:buSzPts val="2600"/>
            </a:pPr>
            <a:r>
              <a:rPr lang="en-US" sz="2700" dirty="0"/>
              <a:t>Individualized for the Student</a:t>
            </a:r>
            <a:endParaRPr sz="2700" dirty="0"/>
          </a:p>
          <a:p>
            <a:pPr indent="0">
              <a:spcBef>
                <a:spcPts val="0"/>
              </a:spcBef>
              <a:buNone/>
            </a:pPr>
            <a:endParaRPr sz="2700" dirty="0"/>
          </a:p>
          <a:p>
            <a:pPr indent="-295275">
              <a:spcBef>
                <a:spcPts val="0"/>
              </a:spcBef>
              <a:buSzPts val="2600"/>
            </a:pPr>
            <a:r>
              <a:rPr lang="en-US" sz="2700" dirty="0"/>
              <a:t>Using Highly Preferred</a:t>
            </a:r>
            <a:endParaRPr sz="2700" dirty="0"/>
          </a:p>
          <a:p>
            <a:pPr indent="0">
              <a:spcBef>
                <a:spcPts val="0"/>
              </a:spcBef>
              <a:buNone/>
            </a:pPr>
            <a:endParaRPr sz="2700" dirty="0"/>
          </a:p>
          <a:p>
            <a:pPr indent="-295275">
              <a:spcBef>
                <a:spcPts val="0"/>
              </a:spcBef>
              <a:buSzPts val="2600"/>
            </a:pPr>
            <a:r>
              <a:rPr lang="en-US" sz="2700" dirty="0"/>
              <a:t>Design</a:t>
            </a:r>
            <a:endParaRPr sz="2700" dirty="0"/>
          </a:p>
          <a:p>
            <a:pPr indent="0">
              <a:spcBef>
                <a:spcPts val="0"/>
              </a:spcBef>
              <a:buNone/>
            </a:pPr>
            <a:endParaRPr sz="2700" dirty="0"/>
          </a:p>
          <a:p>
            <a:pPr indent="-295275">
              <a:spcBef>
                <a:spcPts val="0"/>
              </a:spcBef>
              <a:buSzPts val="2600"/>
            </a:pPr>
            <a:r>
              <a:rPr lang="en-US" sz="2700" dirty="0"/>
              <a:t>Use Student’s Language</a:t>
            </a:r>
            <a:endParaRPr sz="2700" dirty="0"/>
          </a:p>
          <a:p>
            <a:pPr marL="0" indent="0">
              <a:spcBef>
                <a:spcPts val="0"/>
              </a:spcBef>
              <a:buNone/>
            </a:pPr>
            <a:endParaRPr sz="2775" dirty="0"/>
          </a:p>
          <a:p>
            <a:pPr marL="0" indent="0">
              <a:spcBef>
                <a:spcPts val="0"/>
              </a:spcBef>
              <a:buNone/>
            </a:pPr>
            <a:endParaRPr sz="2775" dirty="0"/>
          </a:p>
          <a:p>
            <a:pPr marL="0" indent="0">
              <a:spcBef>
                <a:spcPts val="0"/>
              </a:spcBef>
              <a:buNone/>
            </a:pPr>
            <a:endParaRPr sz="2925" dirty="0"/>
          </a:p>
          <a:p>
            <a:pPr marL="0" indent="0">
              <a:spcBef>
                <a:spcPts val="0"/>
              </a:spcBef>
              <a:buNone/>
            </a:pPr>
            <a:endParaRPr sz="2925" dirty="0"/>
          </a:p>
          <a:p>
            <a:pPr marL="0" indent="0">
              <a:spcBef>
                <a:spcPts val="0"/>
              </a:spcBef>
              <a:buNone/>
            </a:pPr>
            <a:endParaRPr sz="2925" dirty="0"/>
          </a:p>
          <a:p>
            <a:pPr marL="128588" indent="0">
              <a:buNone/>
            </a:pPr>
            <a:endParaRPr sz="1950" dirty="0"/>
          </a:p>
          <a:p>
            <a:pPr marL="128588" indent="0">
              <a:buSzPts val="2800"/>
              <a:buNone/>
            </a:pPr>
            <a:endParaRPr dirty="0"/>
          </a:p>
        </p:txBody>
      </p:sp>
    </p:spTree>
    <p:extLst>
      <p:ext uri="{BB962C8B-B14F-4D97-AF65-F5344CB8AC3E}">
        <p14:creationId xmlns:p14="http://schemas.microsoft.com/office/powerpoint/2010/main" val="14527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28650" y="1639615"/>
            <a:ext cx="5152040" cy="2993004"/>
          </a:xfrm>
        </p:spPr>
        <p:txBody>
          <a:bodyPr>
            <a:normAutofit/>
          </a:bodyPr>
          <a:lstStyle/>
          <a:p>
            <a:r>
              <a:rPr lang="en-US" sz="3600" dirty="0"/>
              <a:t>How will the student use it?</a:t>
            </a:r>
          </a:p>
          <a:p>
            <a:pPr lvl="1"/>
            <a:r>
              <a:rPr lang="en-US" sz="3600" dirty="0"/>
              <a:t>Paper/Pencil</a:t>
            </a:r>
          </a:p>
          <a:p>
            <a:pPr lvl="1"/>
            <a:r>
              <a:rPr lang="en-US" sz="3600" dirty="0"/>
              <a:t>Technology</a:t>
            </a:r>
          </a:p>
          <a:p>
            <a:r>
              <a:rPr lang="en-US" sz="3600" dirty="0"/>
              <a:t>Peer to Peer Support</a:t>
            </a:r>
          </a:p>
          <a:p>
            <a:endParaRPr lang="en-US" dirty="0"/>
          </a:p>
        </p:txBody>
      </p:sp>
      <p:sp>
        <p:nvSpPr>
          <p:cNvPr id="4" name="Title 3"/>
          <p:cNvSpPr>
            <a:spLocks noGrp="1"/>
          </p:cNvSpPr>
          <p:nvPr>
            <p:ph type="title"/>
          </p:nvPr>
        </p:nvSpPr>
        <p:spPr>
          <a:xfrm>
            <a:off x="628650" y="273846"/>
            <a:ext cx="5404288" cy="994200"/>
          </a:xfrm>
        </p:spPr>
        <p:txBody>
          <a:bodyPr>
            <a:normAutofit fontScale="90000"/>
          </a:bodyPr>
          <a:lstStyle/>
          <a:p>
            <a:r>
              <a:rPr lang="en-US" dirty="0"/>
              <a:t>Other Self-Management Considerations</a:t>
            </a:r>
          </a:p>
        </p:txBody>
      </p:sp>
    </p:spTree>
    <p:extLst>
      <p:ext uri="{BB962C8B-B14F-4D97-AF65-F5344CB8AC3E}">
        <p14:creationId xmlns:p14="http://schemas.microsoft.com/office/powerpoint/2010/main" val="41557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55"/>
          <p:cNvSpPr txBox="1">
            <a:spLocks noGrp="1"/>
          </p:cNvSpPr>
          <p:nvPr>
            <p:ph type="title"/>
          </p:nvPr>
        </p:nvSpPr>
        <p:spPr>
          <a:xfrm>
            <a:off x="664818" y="85706"/>
            <a:ext cx="5278782" cy="645750"/>
          </a:xfrm>
          <a:prstGeom prst="rect">
            <a:avLst/>
          </a:prstGeom>
          <a:noFill/>
          <a:ln>
            <a:noFill/>
          </a:ln>
        </p:spPr>
        <p:txBody>
          <a:bodyPr spcFirstLastPara="1" wrap="square" lIns="68569" tIns="34275" rIns="68569" bIns="34275" anchor="ctr" anchorCtr="0">
            <a:noAutofit/>
          </a:bodyPr>
          <a:lstStyle/>
          <a:p>
            <a:r>
              <a:rPr lang="en-US" dirty="0"/>
              <a:t>Individualized Examples</a:t>
            </a:r>
            <a:endParaRPr dirty="0"/>
          </a:p>
        </p:txBody>
      </p:sp>
      <p:pic>
        <p:nvPicPr>
          <p:cNvPr id="642" name="Google Shape;642;p2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4817" y="623426"/>
            <a:ext cx="4823996" cy="4412044"/>
          </a:xfrm>
          <a:prstGeom prst="rect">
            <a:avLst/>
          </a:prstGeom>
          <a:noFill/>
          <a:ln>
            <a:noFill/>
          </a:ln>
        </p:spPr>
      </p:pic>
    </p:spTree>
    <p:extLst>
      <p:ext uri="{BB962C8B-B14F-4D97-AF65-F5344CB8AC3E}">
        <p14:creationId xmlns:p14="http://schemas.microsoft.com/office/powerpoint/2010/main" val="5768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256" descr="Graphical user interface, application, PowerPoin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00" y="152400"/>
            <a:ext cx="6527800" cy="4711699"/>
          </a:xfrm>
          <a:prstGeom prst="rect">
            <a:avLst/>
          </a:prstGeom>
          <a:noFill/>
          <a:ln>
            <a:noFill/>
          </a:ln>
        </p:spPr>
      </p:pic>
    </p:spTree>
    <p:extLst>
      <p:ext uri="{BB962C8B-B14F-4D97-AF65-F5344CB8AC3E}">
        <p14:creationId xmlns:p14="http://schemas.microsoft.com/office/powerpoint/2010/main" val="27313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257" descr="A picture containing timelin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8808" y="0"/>
            <a:ext cx="4940592" cy="5143500"/>
          </a:xfrm>
          <a:prstGeom prst="rect">
            <a:avLst/>
          </a:prstGeom>
          <a:noFill/>
          <a:ln>
            <a:noFill/>
          </a:ln>
        </p:spPr>
      </p:pic>
    </p:spTree>
    <p:extLst>
      <p:ext uri="{BB962C8B-B14F-4D97-AF65-F5344CB8AC3E}">
        <p14:creationId xmlns:p14="http://schemas.microsoft.com/office/powerpoint/2010/main" val="13275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1"/>
          <p:cNvSpPr txBox="1">
            <a:spLocks noGrp="1"/>
          </p:cNvSpPr>
          <p:nvPr>
            <p:ph type="title"/>
          </p:nvPr>
        </p:nvSpPr>
        <p:spPr>
          <a:xfrm>
            <a:off x="1271127" y="2909937"/>
            <a:ext cx="6263148" cy="1614442"/>
          </a:xfrm>
          <a:prstGeom prst="rect">
            <a:avLst/>
          </a:prstGeom>
          <a:noFill/>
          <a:ln>
            <a:noFill/>
          </a:ln>
        </p:spPr>
        <p:txBody>
          <a:bodyPr spcFirstLastPara="1" wrap="square" lIns="68569" tIns="34275" rIns="68569" bIns="34275" anchor="ctr" anchorCtr="0">
            <a:normAutofit fontScale="90000"/>
          </a:bodyPr>
          <a:lstStyle/>
          <a:p>
            <a:pPr>
              <a:buSzPts val="4000"/>
            </a:pPr>
            <a:r>
              <a:rPr lang="en-US"/>
              <a:t>USE CAUTION </a:t>
            </a:r>
            <a:r>
              <a:rPr lang="en-US" b="1">
                <a:solidFill>
                  <a:srgbClr val="002060"/>
                </a:solidFill>
              </a:rPr>
              <a:t>INCENTIVIZING </a:t>
            </a:r>
            <a:br>
              <a:rPr lang="en-US" b="1">
                <a:solidFill>
                  <a:srgbClr val="002060"/>
                </a:solidFill>
              </a:rPr>
            </a:br>
            <a:br>
              <a:rPr lang="en-US"/>
            </a:br>
            <a:r>
              <a:rPr lang="en-US" b="1">
                <a:solidFill>
                  <a:srgbClr val="002060"/>
                </a:solidFill>
              </a:rPr>
              <a:t>Contingent Reinforcement</a:t>
            </a:r>
            <a:endParaRPr/>
          </a:p>
        </p:txBody>
      </p:sp>
      <p:sp>
        <p:nvSpPr>
          <p:cNvPr id="658" name="Google Shape;658;p31">
            <a:extLst>
              <a:ext uri="{C183D7F6-B498-43B3-948B-1728B52AA6E4}">
                <adec:decorative xmlns:adec="http://schemas.microsoft.com/office/drawing/2017/decorative" val="1"/>
              </a:ext>
            </a:extLst>
          </p:cNvPr>
          <p:cNvSpPr/>
          <p:nvPr/>
        </p:nvSpPr>
        <p:spPr>
          <a:xfrm>
            <a:off x="1499695" y="1526665"/>
            <a:ext cx="903935" cy="895910"/>
          </a:xfrm>
          <a:prstGeom prst="rect">
            <a:avLst/>
          </a:prstGeom>
          <a:solidFill>
            <a:srgbClr val="00FF00"/>
          </a:solidFill>
          <a:ln w="762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buSzPts val="1800"/>
            </a:pPr>
            <a:endParaRPr sz="1350">
              <a:solidFill>
                <a:schemeClr val="dk1"/>
              </a:solidFill>
              <a:latin typeface="Palatino"/>
              <a:ea typeface="Palatino"/>
              <a:cs typeface="Palatino"/>
              <a:sym typeface="Palatino"/>
            </a:endParaRPr>
          </a:p>
        </p:txBody>
      </p:sp>
      <p:sp>
        <p:nvSpPr>
          <p:cNvPr id="659" name="Google Shape;659;p31">
            <a:extLst>
              <a:ext uri="{C183D7F6-B498-43B3-948B-1728B52AA6E4}">
                <adec:decorative xmlns:adec="http://schemas.microsoft.com/office/drawing/2017/decorative" val="1"/>
              </a:ext>
            </a:extLst>
          </p:cNvPr>
          <p:cNvSpPr/>
          <p:nvPr/>
        </p:nvSpPr>
        <p:spPr>
          <a:xfrm>
            <a:off x="2971198" y="1528765"/>
            <a:ext cx="903935" cy="895910"/>
          </a:xfrm>
          <a:prstGeom prst="rect">
            <a:avLst/>
          </a:prstGeom>
          <a:solidFill>
            <a:srgbClr val="00FF00"/>
          </a:solidFill>
          <a:ln w="762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buSzPts val="1800"/>
            </a:pPr>
            <a:endParaRPr sz="1350">
              <a:solidFill>
                <a:schemeClr val="dk1"/>
              </a:solidFill>
              <a:latin typeface="Palatino"/>
              <a:ea typeface="Palatino"/>
              <a:cs typeface="Palatino"/>
              <a:sym typeface="Palatino"/>
            </a:endParaRPr>
          </a:p>
        </p:txBody>
      </p:sp>
      <p:sp>
        <p:nvSpPr>
          <p:cNvPr id="660" name="Google Shape;660;p31">
            <a:extLst>
              <a:ext uri="{C183D7F6-B498-43B3-948B-1728B52AA6E4}">
                <adec:decorative xmlns:adec="http://schemas.microsoft.com/office/drawing/2017/decorative" val="1"/>
              </a:ext>
            </a:extLst>
          </p:cNvPr>
          <p:cNvSpPr/>
          <p:nvPr/>
        </p:nvSpPr>
        <p:spPr>
          <a:xfrm>
            <a:off x="4442700" y="1526665"/>
            <a:ext cx="903935" cy="895910"/>
          </a:xfrm>
          <a:prstGeom prst="rect">
            <a:avLst/>
          </a:prstGeom>
          <a:solidFill>
            <a:srgbClr val="00FF00"/>
          </a:solidFill>
          <a:ln w="762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buSzPts val="1800"/>
            </a:pPr>
            <a:endParaRPr sz="1350">
              <a:solidFill>
                <a:schemeClr val="dk1"/>
              </a:solidFill>
              <a:latin typeface="Palatino"/>
              <a:ea typeface="Palatino"/>
              <a:cs typeface="Palatino"/>
              <a:sym typeface="Palatino"/>
            </a:endParaRPr>
          </a:p>
        </p:txBody>
      </p:sp>
      <p:pic>
        <p:nvPicPr>
          <p:cNvPr id="661" name="Google Shape;661;p31" descr="http://t3.gstatic.com/images?q=tbn:ANd9GcT0QekWkOsWks7DttIpGgvvqd3YdocjkPsXFeXdluVGA0mN5CZVPwgJI5wj"/>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0348" y="1598102"/>
            <a:ext cx="707686" cy="730102"/>
          </a:xfrm>
          <a:prstGeom prst="rect">
            <a:avLst/>
          </a:prstGeom>
          <a:noFill/>
          <a:ln>
            <a:noFill/>
          </a:ln>
        </p:spPr>
      </p:pic>
      <p:pic>
        <p:nvPicPr>
          <p:cNvPr id="662" name="Google Shape;662;p31" descr="http://t3.gstatic.com/images?q=tbn:ANd9GcT0QekWkOsWks7DttIpGgvvqd3YdocjkPsXFeXdluVGA0mN5CZVPwgJI5wj"/>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51850" y="1600202"/>
            <a:ext cx="707686" cy="730102"/>
          </a:xfrm>
          <a:prstGeom prst="rect">
            <a:avLst/>
          </a:prstGeom>
          <a:noFill/>
          <a:ln>
            <a:noFill/>
          </a:ln>
        </p:spPr>
      </p:pic>
      <p:pic>
        <p:nvPicPr>
          <p:cNvPr id="663" name="Google Shape;663;p31" descr="http://t3.gstatic.com/images?q=tbn:ANd9GcT0QekWkOsWks7DttIpGgvvqd3YdocjkPsXFeXdluVGA0mN5CZVPwgJI5wj"/>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23352" y="1598102"/>
            <a:ext cx="707686" cy="730102"/>
          </a:xfrm>
          <a:prstGeom prst="rect">
            <a:avLst/>
          </a:prstGeom>
          <a:noFill/>
          <a:ln>
            <a:noFill/>
          </a:ln>
        </p:spPr>
      </p:pic>
      <p:sp>
        <p:nvSpPr>
          <p:cNvPr id="664" name="Google Shape;664;p31">
            <a:extLst>
              <a:ext uri="{C183D7F6-B498-43B3-948B-1728B52AA6E4}">
                <adec:decorative xmlns:adec="http://schemas.microsoft.com/office/drawing/2017/decorative" val="1"/>
              </a:ext>
            </a:extLst>
          </p:cNvPr>
          <p:cNvSpPr/>
          <p:nvPr/>
        </p:nvSpPr>
        <p:spPr>
          <a:xfrm>
            <a:off x="6461820" y="1537334"/>
            <a:ext cx="903935" cy="895910"/>
          </a:xfrm>
          <a:prstGeom prst="rect">
            <a:avLst/>
          </a:prstGeom>
          <a:solidFill>
            <a:srgbClr val="00FF00"/>
          </a:solidFill>
          <a:ln w="762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buSzPts val="1800"/>
            </a:pPr>
            <a:endParaRPr sz="1350">
              <a:solidFill>
                <a:schemeClr val="dk1"/>
              </a:solidFill>
              <a:latin typeface="Palatino"/>
              <a:ea typeface="Palatino"/>
              <a:cs typeface="Palatino"/>
              <a:sym typeface="Palatino"/>
            </a:endParaRPr>
          </a:p>
        </p:txBody>
      </p:sp>
      <p:cxnSp>
        <p:nvCxnSpPr>
          <p:cNvPr id="665" name="Google Shape;665;p31">
            <a:extLst>
              <a:ext uri="{C183D7F6-B498-43B3-948B-1728B52AA6E4}">
                <adec:decorative xmlns:adec="http://schemas.microsoft.com/office/drawing/2017/decorative" val="1"/>
              </a:ext>
            </a:extLst>
          </p:cNvPr>
          <p:cNvCxnSpPr/>
          <p:nvPr/>
        </p:nvCxnSpPr>
        <p:spPr>
          <a:xfrm rot="10800000" flipH="1">
            <a:off x="5460334" y="1944363"/>
            <a:ext cx="887794" cy="12188"/>
          </a:xfrm>
          <a:prstGeom prst="straightConnector1">
            <a:avLst/>
          </a:prstGeom>
          <a:solidFill>
            <a:schemeClr val="accent1"/>
          </a:solidFill>
          <a:ln w="98425" cap="flat" cmpd="sng">
            <a:solidFill>
              <a:schemeClr val="dk1"/>
            </a:solidFill>
            <a:prstDash val="solid"/>
            <a:round/>
            <a:headEnd type="none" w="sm" len="sm"/>
            <a:tailEnd type="stealth" w="med" len="med"/>
          </a:ln>
        </p:spPr>
      </p:cxnSp>
      <p:pic>
        <p:nvPicPr>
          <p:cNvPr id="666" name="Google Shape;666;p31">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9171" y="1608772"/>
            <a:ext cx="736588" cy="736588"/>
          </a:xfrm>
          <a:prstGeom prst="rect">
            <a:avLst/>
          </a:prstGeom>
          <a:noFill/>
          <a:ln>
            <a:noFill/>
          </a:ln>
        </p:spPr>
      </p:pic>
    </p:spTree>
    <p:extLst>
      <p:ext uri="{BB962C8B-B14F-4D97-AF65-F5344CB8AC3E}">
        <p14:creationId xmlns:p14="http://schemas.microsoft.com/office/powerpoint/2010/main" val="25566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2"/>
          <p:cNvSpPr txBox="1">
            <a:spLocks noGrp="1"/>
          </p:cNvSpPr>
          <p:nvPr>
            <p:ph type="title"/>
          </p:nvPr>
        </p:nvSpPr>
        <p:spPr>
          <a:xfrm>
            <a:off x="806450" y="298450"/>
            <a:ext cx="5813714" cy="480417"/>
          </a:xfrm>
          <a:prstGeom prst="rect">
            <a:avLst/>
          </a:prstGeom>
          <a:noFill/>
          <a:ln w="38100" cap="flat" cmpd="sng">
            <a:solidFill>
              <a:schemeClr val="dk1"/>
            </a:solidFill>
            <a:prstDash val="solid"/>
            <a:round/>
            <a:headEnd type="none" w="sm" len="sm"/>
            <a:tailEnd type="none" w="sm" len="sm"/>
          </a:ln>
        </p:spPr>
        <p:txBody>
          <a:bodyPr spcFirstLastPara="1" wrap="square" lIns="68569" tIns="34275" rIns="68569" bIns="34275" anchor="ctr" anchorCtr="0">
            <a:normAutofit fontScale="90000"/>
          </a:bodyPr>
          <a:lstStyle/>
          <a:p>
            <a:pPr>
              <a:buSzPts val="4000"/>
            </a:pPr>
            <a:r>
              <a:rPr lang="en-US" dirty="0"/>
              <a:t>Caution with Contingencies</a:t>
            </a:r>
            <a:endParaRPr dirty="0"/>
          </a:p>
        </p:txBody>
      </p:sp>
      <p:sp>
        <p:nvSpPr>
          <p:cNvPr id="672" name="Google Shape;672;p32"/>
          <p:cNvSpPr txBox="1">
            <a:spLocks noGrp="1"/>
          </p:cNvSpPr>
          <p:nvPr>
            <p:ph type="body" idx="1"/>
          </p:nvPr>
        </p:nvSpPr>
        <p:spPr>
          <a:xfrm>
            <a:off x="806450" y="1174753"/>
            <a:ext cx="5813714" cy="3600447"/>
          </a:xfrm>
          <a:prstGeom prst="rect">
            <a:avLst/>
          </a:prstGeom>
          <a:noFill/>
          <a:ln w="38100" cap="flat" cmpd="sng">
            <a:solidFill>
              <a:schemeClr val="dk1"/>
            </a:solidFill>
            <a:prstDash val="solid"/>
            <a:round/>
            <a:headEnd type="none" w="sm" len="sm"/>
            <a:tailEnd type="none" w="sm" len="sm"/>
          </a:ln>
        </p:spPr>
        <p:txBody>
          <a:bodyPr spcFirstLastPara="1" wrap="square" lIns="68569" tIns="34275" rIns="68569" bIns="34275" anchor="t" anchorCtr="0">
            <a:normAutofit/>
          </a:bodyPr>
          <a:lstStyle/>
          <a:p>
            <a:pPr marL="128588" indent="-45244">
              <a:lnSpc>
                <a:spcPct val="70000"/>
              </a:lnSpc>
              <a:spcBef>
                <a:spcPts val="0"/>
              </a:spcBef>
              <a:buSzPts val="1750"/>
              <a:buNone/>
            </a:pPr>
            <a:endParaRPr sz="1313" dirty="0"/>
          </a:p>
          <a:p>
            <a:pPr marL="128588" indent="-128588">
              <a:lnSpc>
                <a:spcPct val="70000"/>
              </a:lnSpc>
              <a:buSzPts val="2375"/>
            </a:pPr>
            <a:r>
              <a:rPr lang="en-US" sz="1781" dirty="0"/>
              <a:t>Contingencies should not be initially used</a:t>
            </a:r>
            <a:endParaRPr dirty="0"/>
          </a:p>
          <a:p>
            <a:pPr marL="128588" indent="-15478">
              <a:lnSpc>
                <a:spcPct val="70000"/>
              </a:lnSpc>
              <a:buSzPts val="2375"/>
              <a:buNone/>
            </a:pPr>
            <a:endParaRPr sz="1781" dirty="0"/>
          </a:p>
          <a:p>
            <a:pPr marL="128588" indent="-128588">
              <a:lnSpc>
                <a:spcPct val="70000"/>
              </a:lnSpc>
              <a:buSzPts val="2375"/>
            </a:pPr>
            <a:r>
              <a:rPr lang="en-US" sz="1781" dirty="0"/>
              <a:t>The need for order and predictability may be reinforcing enough</a:t>
            </a:r>
            <a:endParaRPr dirty="0"/>
          </a:p>
          <a:p>
            <a:pPr marL="128588" indent="-15478">
              <a:lnSpc>
                <a:spcPct val="70000"/>
              </a:lnSpc>
              <a:buSzPts val="2375"/>
              <a:buNone/>
            </a:pPr>
            <a:endParaRPr sz="1781" dirty="0"/>
          </a:p>
          <a:p>
            <a:pPr marL="128588" indent="-128588">
              <a:lnSpc>
                <a:spcPct val="70000"/>
              </a:lnSpc>
              <a:buSzPts val="2375"/>
            </a:pPr>
            <a:r>
              <a:rPr lang="en-US" sz="1781" dirty="0"/>
              <a:t>Contingencies may inadvertently prevent success with the plan:   Could create more behavior if use highly preferred/driven interest as contingent reward</a:t>
            </a:r>
            <a:endParaRPr dirty="0"/>
          </a:p>
          <a:p>
            <a:pPr marL="0" indent="0">
              <a:lnSpc>
                <a:spcPct val="70000"/>
              </a:lnSpc>
              <a:buSzPts val="2375"/>
              <a:buNone/>
            </a:pPr>
            <a:endParaRPr sz="1781" dirty="0"/>
          </a:p>
          <a:p>
            <a:pPr marL="128588" indent="-128588">
              <a:lnSpc>
                <a:spcPct val="70000"/>
              </a:lnSpc>
              <a:buSzPts val="2375"/>
            </a:pPr>
            <a:r>
              <a:rPr lang="en-US" sz="1781" dirty="0"/>
              <a:t>Contingencies may lead to punishment</a:t>
            </a:r>
            <a:endParaRPr dirty="0"/>
          </a:p>
          <a:p>
            <a:pPr marL="128588" indent="-15478">
              <a:lnSpc>
                <a:spcPct val="70000"/>
              </a:lnSpc>
              <a:buSzPts val="2375"/>
              <a:buNone/>
            </a:pPr>
            <a:endParaRPr sz="1781" dirty="0"/>
          </a:p>
          <a:p>
            <a:pPr marL="128588" indent="-128588">
              <a:lnSpc>
                <a:spcPct val="70000"/>
              </a:lnSpc>
              <a:buSzPts val="2375"/>
            </a:pPr>
            <a:r>
              <a:rPr lang="en-US" sz="1781" dirty="0"/>
              <a:t>If you need contingencies, you must PLAN to avoid inadvertent use of punishment or reinforcing challenging behavior</a:t>
            </a:r>
            <a:endParaRPr dirty="0"/>
          </a:p>
        </p:txBody>
      </p:sp>
    </p:spTree>
    <p:extLst>
      <p:ext uri="{BB962C8B-B14F-4D97-AF65-F5344CB8AC3E}">
        <p14:creationId xmlns:p14="http://schemas.microsoft.com/office/powerpoint/2010/main" val="25762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3"/>
          <p:cNvSpPr txBox="1">
            <a:spLocks noGrp="1"/>
          </p:cNvSpPr>
          <p:nvPr>
            <p:ph type="title"/>
          </p:nvPr>
        </p:nvSpPr>
        <p:spPr>
          <a:xfrm>
            <a:off x="1428750" y="400050"/>
            <a:ext cx="4400550" cy="857250"/>
          </a:xfrm>
          <a:prstGeom prst="rect">
            <a:avLst/>
          </a:prstGeom>
          <a:noFill/>
          <a:ln>
            <a:noFill/>
          </a:ln>
        </p:spPr>
        <p:txBody>
          <a:bodyPr spcFirstLastPara="1" wrap="square" lIns="68569" tIns="34275" rIns="68569" bIns="34275" anchor="ctr" anchorCtr="0">
            <a:normAutofit fontScale="90000"/>
          </a:bodyPr>
          <a:lstStyle/>
          <a:p>
            <a:pPr>
              <a:buSzPts val="3600"/>
            </a:pPr>
            <a:r>
              <a:rPr lang="en-US" sz="2700" dirty="0"/>
              <a:t>Implementing a </a:t>
            </a:r>
            <a:br>
              <a:rPr lang="en-US" sz="2700" dirty="0"/>
            </a:br>
            <a:r>
              <a:rPr lang="en-US" sz="2700" dirty="0"/>
              <a:t>Self-Management System</a:t>
            </a:r>
            <a:endParaRPr dirty="0"/>
          </a:p>
        </p:txBody>
      </p:sp>
      <p:sp>
        <p:nvSpPr>
          <p:cNvPr id="678" name="Google Shape;678;p33"/>
          <p:cNvSpPr txBox="1">
            <a:spLocks noGrp="1"/>
          </p:cNvSpPr>
          <p:nvPr>
            <p:ph type="body" idx="1"/>
          </p:nvPr>
        </p:nvSpPr>
        <p:spPr>
          <a:xfrm>
            <a:off x="1281113" y="1914529"/>
            <a:ext cx="6172200" cy="2937272"/>
          </a:xfrm>
          <a:prstGeom prst="rect">
            <a:avLst/>
          </a:prstGeom>
          <a:noFill/>
          <a:ln>
            <a:noFill/>
          </a:ln>
        </p:spPr>
        <p:txBody>
          <a:bodyPr spcFirstLastPara="1" wrap="square" lIns="68569" tIns="34275" rIns="68569" bIns="34275" anchor="t" anchorCtr="0">
            <a:normAutofit/>
          </a:bodyPr>
          <a:lstStyle/>
          <a:p>
            <a:pPr marL="0" indent="0">
              <a:spcBef>
                <a:spcPts val="0"/>
              </a:spcBef>
              <a:buSzPts val="3200"/>
              <a:buNone/>
            </a:pPr>
            <a:endParaRPr sz="2400"/>
          </a:p>
          <a:p>
            <a:pPr marL="128588" indent="-128588">
              <a:buClr>
                <a:srgbClr val="C00000"/>
              </a:buClr>
              <a:buSzPts val="3200"/>
            </a:pPr>
            <a:r>
              <a:rPr lang="en-US" sz="2400">
                <a:solidFill>
                  <a:srgbClr val="C00000"/>
                </a:solidFill>
              </a:rPr>
              <a:t>Step 2:  TEACH student to use the SYSTEM</a:t>
            </a:r>
            <a:endParaRPr/>
          </a:p>
          <a:p>
            <a:pPr marL="0" indent="0">
              <a:buSzPts val="3200"/>
              <a:buNone/>
            </a:pPr>
            <a:endParaRPr sz="2400">
              <a:solidFill>
                <a:srgbClr val="C00000"/>
              </a:solidFill>
            </a:endParaRPr>
          </a:p>
          <a:p>
            <a:pPr marL="385763" lvl="1" indent="-133350">
              <a:buSzPts val="2800"/>
            </a:pPr>
            <a:r>
              <a:rPr lang="en-US" sz="2100"/>
              <a:t>Model Desired Behavior</a:t>
            </a:r>
            <a:endParaRPr/>
          </a:p>
          <a:p>
            <a:pPr marL="385763" lvl="1" indent="-133350">
              <a:buSzPts val="2800"/>
            </a:pPr>
            <a:r>
              <a:rPr lang="en-US" sz="2100"/>
              <a:t>Discriminate Behaviors (examples / non-examples)</a:t>
            </a:r>
            <a:endParaRPr/>
          </a:p>
          <a:p>
            <a:pPr marL="385763" lvl="1" indent="-133350">
              <a:buSzPts val="2800"/>
            </a:pPr>
            <a:r>
              <a:rPr lang="en-US" sz="2100"/>
              <a:t>Teach everyone else the System!</a:t>
            </a:r>
            <a:endParaRPr/>
          </a:p>
          <a:p>
            <a:pPr marL="385763" lvl="1" indent="-133350">
              <a:buSzPts val="2800"/>
            </a:pPr>
            <a:r>
              <a:rPr lang="en-US" sz="2100"/>
              <a:t>Give time:  TEACH, TEACH, TEACH</a:t>
            </a:r>
            <a:endParaRPr sz="2100"/>
          </a:p>
          <a:p>
            <a:pPr marL="385763" lvl="1" indent="-14288">
              <a:buSzPts val="2400"/>
              <a:buNone/>
            </a:pPr>
            <a:endParaRPr/>
          </a:p>
        </p:txBody>
      </p:sp>
      <p:pic>
        <p:nvPicPr>
          <p:cNvPr id="679" name="Google Shape;679;p33" descr="teach_lear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5000" y="314325"/>
            <a:ext cx="1738313" cy="1243013"/>
          </a:xfrm>
          <a:prstGeom prst="rect">
            <a:avLst/>
          </a:prstGeom>
          <a:noFill/>
          <a:ln>
            <a:noFill/>
          </a:ln>
        </p:spPr>
      </p:pic>
    </p:spTree>
    <p:extLst>
      <p:ext uri="{BB962C8B-B14F-4D97-AF65-F5344CB8AC3E}">
        <p14:creationId xmlns:p14="http://schemas.microsoft.com/office/powerpoint/2010/main" val="33894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4"/>
          <p:cNvSpPr txBox="1">
            <a:spLocks noGrp="1"/>
          </p:cNvSpPr>
          <p:nvPr>
            <p:ph type="title"/>
          </p:nvPr>
        </p:nvSpPr>
        <p:spPr>
          <a:xfrm>
            <a:off x="495300" y="57150"/>
            <a:ext cx="5994400" cy="914400"/>
          </a:xfrm>
          <a:prstGeom prst="rect">
            <a:avLst/>
          </a:prstGeom>
          <a:noFill/>
          <a:ln>
            <a:noFill/>
          </a:ln>
        </p:spPr>
        <p:txBody>
          <a:bodyPr spcFirstLastPara="1" wrap="square" lIns="68569" tIns="34275" rIns="68569" bIns="34275" anchor="ctr" anchorCtr="0">
            <a:normAutofit/>
          </a:bodyPr>
          <a:lstStyle/>
          <a:p>
            <a:pPr>
              <a:buSzPts val="3600"/>
            </a:pPr>
            <a:r>
              <a:rPr lang="en-US" sz="2700" dirty="0"/>
              <a:t>Teaching the Visual Schedule</a:t>
            </a:r>
            <a:br>
              <a:rPr lang="en-US" sz="2700" dirty="0"/>
            </a:br>
            <a:r>
              <a:rPr lang="en-US" sz="2700" dirty="0"/>
              <a:t>Foundation for Self-Management</a:t>
            </a:r>
            <a:endParaRPr dirty="0"/>
          </a:p>
        </p:txBody>
      </p:sp>
      <p:graphicFrame>
        <p:nvGraphicFramePr>
          <p:cNvPr id="685" name="Google Shape;685;p34"/>
          <p:cNvGraphicFramePr/>
          <p:nvPr>
            <p:extLst>
              <p:ext uri="{D42A27DB-BD31-4B8C-83A1-F6EECF244321}">
                <p14:modId xmlns:p14="http://schemas.microsoft.com/office/powerpoint/2010/main" val="822680979"/>
              </p:ext>
            </p:extLst>
          </p:nvPr>
        </p:nvGraphicFramePr>
        <p:xfrm>
          <a:off x="938212" y="1085854"/>
          <a:ext cx="4743450" cy="3886200"/>
        </p:xfrm>
        <a:graphic>
          <a:graphicData uri="http://schemas.openxmlformats.org/drawingml/2006/table">
            <a:tbl>
              <a:tblPr firstRow="1" bandRow="1">
                <a:noFill/>
              </a:tblPr>
              <a:tblGrid>
                <a:gridCol w="2371725">
                  <a:extLst>
                    <a:ext uri="{9D8B030D-6E8A-4147-A177-3AD203B41FA5}">
                      <a16:colId xmlns:a16="http://schemas.microsoft.com/office/drawing/2014/main" val="20000"/>
                    </a:ext>
                  </a:extLst>
                </a:gridCol>
                <a:gridCol w="2371725">
                  <a:extLst>
                    <a:ext uri="{9D8B030D-6E8A-4147-A177-3AD203B41FA5}">
                      <a16:colId xmlns:a16="http://schemas.microsoft.com/office/drawing/2014/main" val="20001"/>
                    </a:ext>
                  </a:extLst>
                </a:gridCol>
              </a:tblGrid>
              <a:tr h="485775">
                <a:tc>
                  <a:txBody>
                    <a:bodyPr/>
                    <a:lstStyle/>
                    <a:p>
                      <a:pPr marL="0" marR="0" lvl="0" indent="0" algn="ctr" rtl="0">
                        <a:lnSpc>
                          <a:spcPct val="100000"/>
                        </a:lnSpc>
                        <a:spcBef>
                          <a:spcPts val="0"/>
                        </a:spcBef>
                        <a:spcAft>
                          <a:spcPts val="0"/>
                        </a:spcAft>
                        <a:buClr>
                          <a:srgbClr val="000000"/>
                        </a:buClr>
                        <a:buSzPts val="1000"/>
                        <a:buFont typeface="Arial"/>
                        <a:buNone/>
                      </a:pPr>
                      <a:endParaRPr sz="800" u="none" strike="noStrike" cap="none">
                        <a:solidFill>
                          <a:srgbClr val="002060"/>
                        </a:solidFill>
                      </a:endParaRPr>
                    </a:p>
                    <a:p>
                      <a:pPr marL="0" marR="0" lvl="0" indent="0" algn="ctr" rtl="0">
                        <a:lnSpc>
                          <a:spcPct val="100000"/>
                        </a:lnSpc>
                        <a:spcBef>
                          <a:spcPts val="0"/>
                        </a:spcBef>
                        <a:spcAft>
                          <a:spcPts val="0"/>
                        </a:spcAft>
                        <a:buClr>
                          <a:srgbClr val="000000"/>
                        </a:buClr>
                        <a:buSzPts val="1350"/>
                        <a:buFont typeface="Arial"/>
                        <a:buNone/>
                      </a:pPr>
                      <a:r>
                        <a:rPr lang="en-US" sz="1000" u="none" strike="noStrike" cap="none">
                          <a:solidFill>
                            <a:srgbClr val="002060"/>
                          </a:solidFill>
                        </a:rPr>
                        <a:t>To Do</a:t>
                      </a:r>
                      <a:endParaRPr sz="1100" u="none" strike="noStrike" cap="none"/>
                    </a:p>
                  </a:txBody>
                  <a:tcPr marL="68588" marR="68588" marT="34294" marB="34294"/>
                </a:tc>
                <a:tc>
                  <a:txBody>
                    <a:bodyPr/>
                    <a:lstStyle/>
                    <a:p>
                      <a:pPr marL="0" marR="0" lvl="0" indent="0" algn="ctr" rtl="0">
                        <a:lnSpc>
                          <a:spcPct val="100000"/>
                        </a:lnSpc>
                        <a:spcBef>
                          <a:spcPts val="0"/>
                        </a:spcBef>
                        <a:spcAft>
                          <a:spcPts val="0"/>
                        </a:spcAft>
                        <a:buClr>
                          <a:srgbClr val="000000"/>
                        </a:buClr>
                        <a:buSzPts val="1000"/>
                        <a:buFont typeface="Arial"/>
                        <a:buNone/>
                      </a:pPr>
                      <a:endParaRPr sz="800" u="none" strike="noStrike" cap="none">
                        <a:solidFill>
                          <a:srgbClr val="002060"/>
                        </a:solidFill>
                      </a:endParaRPr>
                    </a:p>
                    <a:p>
                      <a:pPr marL="0" marR="0" lvl="0" indent="0" algn="ctr" rtl="0">
                        <a:lnSpc>
                          <a:spcPct val="100000"/>
                        </a:lnSpc>
                        <a:spcBef>
                          <a:spcPts val="0"/>
                        </a:spcBef>
                        <a:spcAft>
                          <a:spcPts val="0"/>
                        </a:spcAft>
                        <a:buClr>
                          <a:srgbClr val="000000"/>
                        </a:buClr>
                        <a:buSzPts val="1350"/>
                        <a:buFont typeface="Arial"/>
                        <a:buNone/>
                      </a:pPr>
                      <a:r>
                        <a:rPr lang="en-US" sz="1000" u="none" strike="noStrike" cap="none">
                          <a:solidFill>
                            <a:srgbClr val="002060"/>
                          </a:solidFill>
                        </a:rPr>
                        <a:t>All Done</a:t>
                      </a:r>
                      <a:endParaRPr sz="1100" u="none" strike="noStrike" cap="none"/>
                    </a:p>
                  </a:txBody>
                  <a:tcPr marL="68588" marR="68588" marT="34294" marB="34294"/>
                </a:tc>
                <a:extLst>
                  <a:ext uri="{0D108BD9-81ED-4DB2-BD59-A6C34878D82A}">
                    <a16:rowId xmlns:a16="http://schemas.microsoft.com/office/drawing/2014/main" val="10000"/>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dirty="0"/>
                    </a:p>
                  </a:txBody>
                  <a:tcPr marL="68588" marR="68588" marT="34294" marB="34294"/>
                </a:tc>
                <a:extLst>
                  <a:ext uri="{0D108BD9-81ED-4DB2-BD59-A6C34878D82A}">
                    <a16:rowId xmlns:a16="http://schemas.microsoft.com/office/drawing/2014/main" val="10001"/>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extLst>
                  <a:ext uri="{0D108BD9-81ED-4DB2-BD59-A6C34878D82A}">
                    <a16:rowId xmlns:a16="http://schemas.microsoft.com/office/drawing/2014/main" val="10002"/>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extLst>
                  <a:ext uri="{0D108BD9-81ED-4DB2-BD59-A6C34878D82A}">
                    <a16:rowId xmlns:a16="http://schemas.microsoft.com/office/drawing/2014/main" val="10003"/>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extLst>
                  <a:ext uri="{0D108BD9-81ED-4DB2-BD59-A6C34878D82A}">
                    <a16:rowId xmlns:a16="http://schemas.microsoft.com/office/drawing/2014/main" val="10004"/>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extLst>
                  <a:ext uri="{0D108BD9-81ED-4DB2-BD59-A6C34878D82A}">
                    <a16:rowId xmlns:a16="http://schemas.microsoft.com/office/drawing/2014/main" val="10005"/>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extLst>
                  <a:ext uri="{0D108BD9-81ED-4DB2-BD59-A6C34878D82A}">
                    <a16:rowId xmlns:a16="http://schemas.microsoft.com/office/drawing/2014/main" val="10006"/>
                  </a:ext>
                </a:extLst>
              </a:tr>
              <a:tr h="485775">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350"/>
                        <a:buFont typeface="Arial"/>
                        <a:buNone/>
                      </a:pPr>
                      <a:endParaRPr sz="1000" u="none" strike="noStrike" cap="none" dirty="0"/>
                    </a:p>
                  </a:txBody>
                  <a:tcPr marL="68588" marR="68588" marT="34294" marB="34294"/>
                </a:tc>
                <a:extLst>
                  <a:ext uri="{0D108BD9-81ED-4DB2-BD59-A6C34878D82A}">
                    <a16:rowId xmlns:a16="http://schemas.microsoft.com/office/drawing/2014/main" val="10007"/>
                  </a:ext>
                </a:extLst>
              </a:tr>
            </a:tbl>
          </a:graphicData>
        </a:graphic>
      </p:graphicFrame>
      <p:sp>
        <p:nvSpPr>
          <p:cNvPr id="686" name="Google Shape;686;p34"/>
          <p:cNvSpPr txBox="1"/>
          <p:nvPr/>
        </p:nvSpPr>
        <p:spPr>
          <a:xfrm>
            <a:off x="3635375" y="1622358"/>
            <a:ext cx="1752600" cy="346218"/>
          </a:xfrm>
          <a:prstGeom prst="rect">
            <a:avLst/>
          </a:prstGeom>
          <a:solidFill>
            <a:srgbClr val="CC0099"/>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a:solidFill>
                  <a:schemeClr val="bg1"/>
                </a:solidFill>
                <a:latin typeface="Palatino"/>
                <a:ea typeface="Palatino"/>
                <a:cs typeface="Palatino"/>
                <a:sym typeface="Palatino"/>
              </a:rPr>
              <a:t>Math</a:t>
            </a:r>
            <a:endParaRPr sz="1050">
              <a:solidFill>
                <a:schemeClr val="bg1"/>
              </a:solidFill>
            </a:endParaRPr>
          </a:p>
        </p:txBody>
      </p:sp>
      <p:sp>
        <p:nvSpPr>
          <p:cNvPr id="687" name="Google Shape;687;p34"/>
          <p:cNvSpPr txBox="1"/>
          <p:nvPr/>
        </p:nvSpPr>
        <p:spPr>
          <a:xfrm>
            <a:off x="3660775" y="3581342"/>
            <a:ext cx="1752600" cy="346218"/>
          </a:xfrm>
          <a:prstGeom prst="rect">
            <a:avLst/>
          </a:prstGeom>
          <a:solidFill>
            <a:srgbClr val="006600"/>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dirty="0">
                <a:solidFill>
                  <a:schemeClr val="lt1"/>
                </a:solidFill>
                <a:latin typeface="Palatino"/>
                <a:ea typeface="Palatino"/>
                <a:cs typeface="Palatino"/>
                <a:sym typeface="Palatino"/>
              </a:rPr>
              <a:t>English</a:t>
            </a:r>
            <a:endParaRPr sz="1050" dirty="0"/>
          </a:p>
        </p:txBody>
      </p:sp>
      <p:sp>
        <p:nvSpPr>
          <p:cNvPr id="688" name="Google Shape;688;p34"/>
          <p:cNvSpPr txBox="1"/>
          <p:nvPr/>
        </p:nvSpPr>
        <p:spPr>
          <a:xfrm>
            <a:off x="3635375" y="3066992"/>
            <a:ext cx="1752600" cy="346218"/>
          </a:xfrm>
          <a:prstGeom prst="rect">
            <a:avLst/>
          </a:prstGeom>
          <a:solidFill>
            <a:srgbClr val="7030A0"/>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dirty="0">
                <a:solidFill>
                  <a:schemeClr val="lt1"/>
                </a:solidFill>
                <a:latin typeface="Palatino"/>
                <a:ea typeface="Palatino"/>
                <a:cs typeface="Palatino"/>
                <a:sym typeface="Palatino"/>
              </a:rPr>
              <a:t>Lunch</a:t>
            </a:r>
            <a:endParaRPr sz="1050" dirty="0"/>
          </a:p>
        </p:txBody>
      </p:sp>
      <p:sp>
        <p:nvSpPr>
          <p:cNvPr id="689" name="Google Shape;689;p34"/>
          <p:cNvSpPr txBox="1"/>
          <p:nvPr/>
        </p:nvSpPr>
        <p:spPr>
          <a:xfrm>
            <a:off x="3635375" y="2609792"/>
            <a:ext cx="1752600" cy="346218"/>
          </a:xfrm>
          <a:prstGeom prst="rect">
            <a:avLst/>
          </a:prstGeom>
          <a:solidFill>
            <a:srgbClr val="FFC000"/>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dirty="0">
                <a:solidFill>
                  <a:srgbClr val="002060"/>
                </a:solidFill>
                <a:latin typeface="Palatino"/>
                <a:ea typeface="Palatino"/>
                <a:cs typeface="Palatino"/>
                <a:sym typeface="Palatino"/>
              </a:rPr>
              <a:t>Social Studies</a:t>
            </a:r>
            <a:endParaRPr sz="1050" dirty="0"/>
          </a:p>
        </p:txBody>
      </p:sp>
      <p:sp>
        <p:nvSpPr>
          <p:cNvPr id="690" name="Google Shape;690;p34"/>
          <p:cNvSpPr txBox="1"/>
          <p:nvPr/>
        </p:nvSpPr>
        <p:spPr>
          <a:xfrm>
            <a:off x="3635375" y="2120838"/>
            <a:ext cx="1752600" cy="346218"/>
          </a:xfrm>
          <a:prstGeom prst="rect">
            <a:avLst/>
          </a:prstGeom>
          <a:solidFill>
            <a:schemeClr val="accent1">
              <a:lumMod val="50000"/>
            </a:schemeClr>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a:solidFill>
                  <a:schemeClr val="lt1"/>
                </a:solidFill>
                <a:latin typeface="Palatino"/>
                <a:ea typeface="Palatino"/>
                <a:cs typeface="Palatino"/>
                <a:sym typeface="Palatino"/>
              </a:rPr>
              <a:t>Health</a:t>
            </a:r>
            <a:endParaRPr sz="1050"/>
          </a:p>
        </p:txBody>
      </p:sp>
      <p:sp>
        <p:nvSpPr>
          <p:cNvPr id="691" name="Google Shape;691;p34"/>
          <p:cNvSpPr txBox="1"/>
          <p:nvPr/>
        </p:nvSpPr>
        <p:spPr>
          <a:xfrm>
            <a:off x="3635375" y="4063859"/>
            <a:ext cx="1752600" cy="346218"/>
          </a:xfrm>
          <a:prstGeom prst="rect">
            <a:avLst/>
          </a:prstGeom>
          <a:solidFill>
            <a:srgbClr val="000066"/>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a:solidFill>
                  <a:schemeClr val="lt1"/>
                </a:solidFill>
                <a:latin typeface="Palatino"/>
                <a:ea typeface="Palatino"/>
                <a:cs typeface="Palatino"/>
                <a:sym typeface="Palatino"/>
              </a:rPr>
              <a:t>Art</a:t>
            </a:r>
            <a:endParaRPr sz="1050"/>
          </a:p>
        </p:txBody>
      </p:sp>
      <p:sp>
        <p:nvSpPr>
          <p:cNvPr id="692" name="Google Shape;692;p34"/>
          <p:cNvSpPr txBox="1"/>
          <p:nvPr/>
        </p:nvSpPr>
        <p:spPr>
          <a:xfrm>
            <a:off x="3635375" y="4552892"/>
            <a:ext cx="1735137" cy="346218"/>
          </a:xfrm>
          <a:prstGeom prst="rect">
            <a:avLst/>
          </a:prstGeom>
          <a:solidFill>
            <a:srgbClr val="00B0F0"/>
          </a:solid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SzPts val="2400"/>
            </a:pPr>
            <a:r>
              <a:rPr lang="en-US" sz="1800" b="1" dirty="0">
                <a:solidFill>
                  <a:srgbClr val="002060"/>
                </a:solidFill>
                <a:latin typeface="Palatino"/>
                <a:ea typeface="Palatino"/>
                <a:cs typeface="Palatino"/>
                <a:sym typeface="Palatino"/>
              </a:rPr>
              <a:t>Science</a:t>
            </a:r>
            <a:endParaRPr sz="1050" dirty="0"/>
          </a:p>
        </p:txBody>
      </p:sp>
    </p:spTree>
    <p:extLst>
      <p:ext uri="{BB962C8B-B14F-4D97-AF65-F5344CB8AC3E}">
        <p14:creationId xmlns:p14="http://schemas.microsoft.com/office/powerpoint/2010/main" val="3971994287"/>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
          <p:cNvSpPr txBox="1">
            <a:spLocks noGrp="1"/>
          </p:cNvSpPr>
          <p:nvPr>
            <p:ph type="title"/>
          </p:nvPr>
        </p:nvSpPr>
        <p:spPr>
          <a:xfrm>
            <a:off x="210207" y="966951"/>
            <a:ext cx="6684579" cy="297413"/>
          </a:xfrm>
          <a:prstGeom prst="rect">
            <a:avLst/>
          </a:prstGeom>
          <a:noFill/>
          <a:ln>
            <a:noFill/>
          </a:ln>
        </p:spPr>
        <p:txBody>
          <a:bodyPr spcFirstLastPara="1" wrap="square" lIns="68569" tIns="34275" rIns="68569" bIns="34275" anchor="ctr" anchorCtr="0">
            <a:noAutofit/>
          </a:bodyPr>
          <a:lstStyle/>
          <a:p>
            <a:pPr>
              <a:buSzPts val="4000"/>
            </a:pPr>
            <a:r>
              <a:rPr lang="en-US" dirty="0"/>
              <a:t>Don't Forget About </a:t>
            </a:r>
            <a:br>
              <a:rPr lang="en-US" dirty="0"/>
            </a:br>
            <a:r>
              <a:rPr lang="en-US" dirty="0"/>
              <a:t>Self-Management </a:t>
            </a:r>
            <a:br>
              <a:rPr lang="en-US" dirty="0"/>
            </a:br>
            <a:r>
              <a:rPr lang="en-US" sz="2000" dirty="0"/>
              <a:t>Steve </a:t>
            </a:r>
            <a:r>
              <a:rPr lang="en-US" sz="2000" dirty="0" err="1"/>
              <a:t>Buckmann</a:t>
            </a:r>
            <a:r>
              <a:rPr lang="en-US" sz="2000" dirty="0"/>
              <a:t> </a:t>
            </a:r>
            <a:br>
              <a:rPr lang="en-US" dirty="0"/>
            </a:br>
            <a:endParaRPr dirty="0"/>
          </a:p>
        </p:txBody>
      </p:sp>
      <p:sp>
        <p:nvSpPr>
          <p:cNvPr id="458" name="Google Shape;458;p4"/>
          <p:cNvSpPr txBox="1">
            <a:spLocks noGrp="1"/>
          </p:cNvSpPr>
          <p:nvPr>
            <p:ph type="body" idx="1"/>
          </p:nvPr>
        </p:nvSpPr>
        <p:spPr>
          <a:xfrm>
            <a:off x="451946" y="1639614"/>
            <a:ext cx="6053957" cy="3275375"/>
          </a:xfrm>
          <a:prstGeom prst="rect">
            <a:avLst/>
          </a:prstGeom>
          <a:noFill/>
          <a:ln>
            <a:noFill/>
          </a:ln>
        </p:spPr>
        <p:txBody>
          <a:bodyPr spcFirstLastPara="1" wrap="square" lIns="68569" tIns="34275" rIns="68569" bIns="34275" anchor="t" anchorCtr="0">
            <a:normAutofit/>
          </a:bodyPr>
          <a:lstStyle/>
          <a:p>
            <a:pPr marL="0" indent="0" algn="ctr">
              <a:lnSpc>
                <a:spcPct val="80000"/>
              </a:lnSpc>
              <a:spcBef>
                <a:spcPts val="0"/>
              </a:spcBef>
              <a:buSzPts val="2800"/>
              <a:buNone/>
            </a:pPr>
            <a:r>
              <a:rPr lang="en-US" dirty="0"/>
              <a:t> </a:t>
            </a:r>
            <a:r>
              <a:rPr lang="en-US" sz="2550" dirty="0"/>
              <a:t>A primary goal of education is to assist individuals to become more independent in managing their own behavior. For most people, this is a gradual process which extends well into adulthood! For many individuals with autism spectrum disorders, moving towards increased independence is difficult without systematic, long term instruction. </a:t>
            </a:r>
            <a:endParaRPr sz="2550" dirty="0"/>
          </a:p>
          <a:p>
            <a:pPr marL="0" indent="0" algn="ctr">
              <a:lnSpc>
                <a:spcPct val="80000"/>
              </a:lnSpc>
              <a:spcBef>
                <a:spcPts val="0"/>
              </a:spcBef>
              <a:buSzPts val="2800"/>
              <a:buNone/>
            </a:pPr>
            <a:endParaRPr sz="2550" dirty="0"/>
          </a:p>
          <a:p>
            <a:pPr marL="0" indent="0" algn="ctr">
              <a:lnSpc>
                <a:spcPct val="80000"/>
              </a:lnSpc>
              <a:spcBef>
                <a:spcPts val="0"/>
              </a:spcBef>
              <a:buSzPts val="2800"/>
              <a:buNone/>
            </a:pPr>
            <a:endParaRPr sz="2550" dirty="0"/>
          </a:p>
          <a:p>
            <a:pPr marL="128588" indent="0" algn="ctr">
              <a:lnSpc>
                <a:spcPct val="80000"/>
              </a:lnSpc>
              <a:buSzPts val="2800"/>
              <a:buNone/>
            </a:pPr>
            <a:endParaRPr dirty="0"/>
          </a:p>
          <a:p>
            <a:pPr marL="128588" indent="0">
              <a:lnSpc>
                <a:spcPct val="80000"/>
              </a:lnSpc>
              <a:buSzPts val="2800"/>
              <a:buNone/>
            </a:pPr>
            <a:endParaRPr dirty="0"/>
          </a:p>
        </p:txBody>
      </p:sp>
    </p:spTree>
    <p:extLst>
      <p:ext uri="{BB962C8B-B14F-4D97-AF65-F5344CB8AC3E}">
        <p14:creationId xmlns:p14="http://schemas.microsoft.com/office/powerpoint/2010/main" val="36288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855" y="325821"/>
            <a:ext cx="5588987" cy="4246179"/>
          </a:xfrm>
          <a:prstGeom prst="rect">
            <a:avLst/>
          </a:prstGeom>
        </p:spPr>
      </p:pic>
    </p:spTree>
    <p:extLst>
      <p:ext uri="{BB962C8B-B14F-4D97-AF65-F5344CB8AC3E}">
        <p14:creationId xmlns:p14="http://schemas.microsoft.com/office/powerpoint/2010/main" val="286735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6"/>
          <p:cNvSpPr txBox="1">
            <a:spLocks noGrp="1"/>
          </p:cNvSpPr>
          <p:nvPr>
            <p:ph type="title"/>
          </p:nvPr>
        </p:nvSpPr>
        <p:spPr>
          <a:xfrm>
            <a:off x="355600" y="205978"/>
            <a:ext cx="6743700" cy="1508521"/>
          </a:xfrm>
          <a:prstGeom prst="rect">
            <a:avLst/>
          </a:prstGeom>
          <a:noFill/>
          <a:ln>
            <a:noFill/>
          </a:ln>
        </p:spPr>
        <p:txBody>
          <a:bodyPr spcFirstLastPara="1" wrap="square" lIns="68569" tIns="34275" rIns="68569" bIns="34275" anchor="ctr" anchorCtr="0">
            <a:noAutofit/>
          </a:bodyPr>
          <a:lstStyle/>
          <a:p>
            <a:pPr>
              <a:buSzPts val="3600"/>
            </a:pPr>
            <a:r>
              <a:rPr lang="en-US" dirty="0"/>
              <a:t>Implementing a </a:t>
            </a:r>
            <a:br>
              <a:rPr lang="en-US" dirty="0"/>
            </a:br>
            <a:r>
              <a:rPr lang="en-US" dirty="0"/>
              <a:t>Self-Management System</a:t>
            </a:r>
            <a:endParaRPr dirty="0"/>
          </a:p>
        </p:txBody>
      </p:sp>
      <p:sp>
        <p:nvSpPr>
          <p:cNvPr id="711" name="Google Shape;711;p36"/>
          <p:cNvSpPr txBox="1">
            <a:spLocks noGrp="1"/>
          </p:cNvSpPr>
          <p:nvPr>
            <p:ph type="body" idx="1"/>
          </p:nvPr>
        </p:nvSpPr>
        <p:spPr>
          <a:xfrm>
            <a:off x="812800" y="1905000"/>
            <a:ext cx="5854700" cy="3105150"/>
          </a:xfrm>
          <a:prstGeom prst="rect">
            <a:avLst/>
          </a:prstGeom>
          <a:noFill/>
          <a:ln>
            <a:noFill/>
          </a:ln>
        </p:spPr>
        <p:txBody>
          <a:bodyPr spcFirstLastPara="1" wrap="square" lIns="68569" tIns="34275" rIns="68569" bIns="34275" anchor="t" anchorCtr="0">
            <a:normAutofit/>
          </a:bodyPr>
          <a:lstStyle/>
          <a:p>
            <a:pPr marL="128588" indent="-128588">
              <a:lnSpc>
                <a:spcPct val="80000"/>
              </a:lnSpc>
              <a:spcBef>
                <a:spcPts val="0"/>
              </a:spcBef>
              <a:buClr>
                <a:srgbClr val="FF0000"/>
              </a:buClr>
              <a:buSzPts val="3200"/>
            </a:pPr>
            <a:r>
              <a:rPr lang="en-US" sz="2400" dirty="0">
                <a:solidFill>
                  <a:srgbClr val="FF0000"/>
                </a:solidFill>
              </a:rPr>
              <a:t>Step 3:  IMPLEMENT with Adult Support</a:t>
            </a:r>
            <a:endParaRPr dirty="0"/>
          </a:p>
          <a:p>
            <a:pPr marL="385763" lvl="1" indent="-133350">
              <a:lnSpc>
                <a:spcPct val="80000"/>
              </a:lnSpc>
              <a:buSzPts val="2800"/>
            </a:pPr>
            <a:r>
              <a:rPr lang="en-US" sz="2100" dirty="0"/>
              <a:t>Provide materials / Teach student to independently gather materials</a:t>
            </a:r>
            <a:endParaRPr dirty="0"/>
          </a:p>
          <a:p>
            <a:pPr marL="385763" lvl="1" indent="-133350">
              <a:lnSpc>
                <a:spcPct val="80000"/>
              </a:lnSpc>
              <a:buSzPts val="2800"/>
            </a:pPr>
            <a:r>
              <a:rPr lang="en-US" sz="2100" dirty="0"/>
              <a:t>Provide cues / prompts to signal time to use the system</a:t>
            </a:r>
            <a:endParaRPr dirty="0"/>
          </a:p>
          <a:p>
            <a:pPr marL="385763" lvl="1" indent="-133350">
              <a:lnSpc>
                <a:spcPct val="80000"/>
              </a:lnSpc>
              <a:buSzPts val="2800"/>
            </a:pPr>
            <a:r>
              <a:rPr lang="en-US" sz="2100" dirty="0"/>
              <a:t>TEACH to self-record (prompt, reinforce, fade)</a:t>
            </a:r>
            <a:endParaRPr dirty="0"/>
          </a:p>
          <a:p>
            <a:pPr marL="385763" lvl="1" indent="-133350">
              <a:lnSpc>
                <a:spcPct val="80000"/>
              </a:lnSpc>
              <a:buSzPts val="2800"/>
            </a:pPr>
            <a:r>
              <a:rPr lang="en-US" sz="2100" dirty="0"/>
              <a:t>Reinforce </a:t>
            </a:r>
            <a:endParaRPr sz="2100" dirty="0"/>
          </a:p>
          <a:p>
            <a:pPr marL="128588" indent="0">
              <a:lnSpc>
                <a:spcPct val="80000"/>
              </a:lnSpc>
              <a:buSzPts val="2800"/>
              <a:buNone/>
            </a:pPr>
            <a:endParaRPr dirty="0"/>
          </a:p>
        </p:txBody>
      </p:sp>
    </p:spTree>
    <p:extLst>
      <p:ext uri="{BB962C8B-B14F-4D97-AF65-F5344CB8AC3E}">
        <p14:creationId xmlns:p14="http://schemas.microsoft.com/office/powerpoint/2010/main" val="128877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7"/>
          <p:cNvSpPr txBox="1">
            <a:spLocks noGrp="1"/>
          </p:cNvSpPr>
          <p:nvPr>
            <p:ph type="title"/>
          </p:nvPr>
        </p:nvSpPr>
        <p:spPr>
          <a:xfrm>
            <a:off x="330201" y="114300"/>
            <a:ext cx="5930899" cy="1200150"/>
          </a:xfrm>
          <a:prstGeom prst="rect">
            <a:avLst/>
          </a:prstGeom>
          <a:noFill/>
          <a:ln>
            <a:noFill/>
          </a:ln>
        </p:spPr>
        <p:txBody>
          <a:bodyPr spcFirstLastPara="1" wrap="square" lIns="68569" tIns="34275" rIns="68569" bIns="34275" anchor="ctr" anchorCtr="0">
            <a:normAutofit fontScale="90000"/>
          </a:bodyPr>
          <a:lstStyle/>
          <a:p>
            <a:pPr>
              <a:buSzPts val="3600"/>
            </a:pPr>
            <a:r>
              <a:rPr lang="en-US" sz="2700" dirty="0"/>
              <a:t>Prompting Procedures</a:t>
            </a:r>
            <a:br>
              <a:rPr lang="en-US" sz="2700" dirty="0"/>
            </a:br>
            <a:r>
              <a:rPr lang="en-US" sz="1823" dirty="0"/>
              <a:t>(NPDC EBP Brief: </a:t>
            </a:r>
            <a:r>
              <a:rPr lang="en-US" sz="1823" u="sng" dirty="0">
                <a:solidFill>
                  <a:schemeClr val="hlink"/>
                </a:solidFill>
                <a:hlinkClick r:id="rId3"/>
              </a:rPr>
              <a:t>http://autismpdc.fpg.unc.edu/content/briefs</a:t>
            </a:r>
            <a:r>
              <a:rPr lang="en-US" sz="1823" dirty="0"/>
              <a:t>;   </a:t>
            </a:r>
            <a:br>
              <a:rPr lang="en-US" sz="1823" dirty="0"/>
            </a:br>
            <a:r>
              <a:rPr lang="en-US" sz="1823" dirty="0"/>
              <a:t>AIM </a:t>
            </a:r>
            <a:r>
              <a:rPr lang="en-US" sz="1823" dirty="0" err="1"/>
              <a:t>Modules:</a:t>
            </a:r>
            <a:r>
              <a:rPr lang="en-US" sz="1823" u="sng" dirty="0" err="1">
                <a:solidFill>
                  <a:schemeClr val="hlink"/>
                </a:solidFill>
                <a:hlinkClick r:id="rId4"/>
              </a:rPr>
              <a:t>http</a:t>
            </a:r>
            <a:r>
              <a:rPr lang="en-US" sz="1823" u="sng" dirty="0">
                <a:solidFill>
                  <a:schemeClr val="hlink"/>
                </a:solidFill>
                <a:hlinkClick r:id="rId4"/>
              </a:rPr>
              <a:t>://www.autisminternetmodules.org/</a:t>
            </a:r>
            <a:r>
              <a:rPr lang="en-US" sz="1823" dirty="0"/>
              <a:t>)</a:t>
            </a:r>
            <a:endParaRPr dirty="0"/>
          </a:p>
        </p:txBody>
      </p:sp>
      <p:sp>
        <p:nvSpPr>
          <p:cNvPr id="719" name="Google Shape;719;p37"/>
          <p:cNvSpPr txBox="1">
            <a:spLocks noGrp="1"/>
          </p:cNvSpPr>
          <p:nvPr>
            <p:ph type="body" idx="1"/>
          </p:nvPr>
        </p:nvSpPr>
        <p:spPr>
          <a:xfrm>
            <a:off x="330201" y="1435100"/>
            <a:ext cx="6134100" cy="3479800"/>
          </a:xfrm>
          <a:prstGeom prst="rect">
            <a:avLst/>
          </a:prstGeom>
          <a:noFill/>
          <a:ln>
            <a:noFill/>
          </a:ln>
        </p:spPr>
        <p:txBody>
          <a:bodyPr spcFirstLastPara="1" wrap="square" lIns="68569" tIns="34275" rIns="68569" bIns="34275" anchor="t" anchorCtr="0">
            <a:normAutofit fontScale="92500"/>
          </a:bodyPr>
          <a:lstStyle/>
          <a:p>
            <a:pPr marL="128588" indent="-128588">
              <a:lnSpc>
                <a:spcPct val="80000"/>
              </a:lnSpc>
              <a:spcBef>
                <a:spcPts val="0"/>
              </a:spcBef>
              <a:buSzPts val="3200"/>
            </a:pPr>
            <a:r>
              <a:rPr lang="en-US" sz="2400" dirty="0"/>
              <a:t>Instruction vs. Prompting:</a:t>
            </a:r>
            <a:endParaRPr dirty="0"/>
          </a:p>
          <a:p>
            <a:pPr marL="385763" lvl="1" indent="-133350">
              <a:lnSpc>
                <a:spcPct val="80000"/>
              </a:lnSpc>
              <a:buSzPts val="2800"/>
            </a:pPr>
            <a:r>
              <a:rPr lang="en-US" sz="2100" dirty="0"/>
              <a:t>First time given = instruction;</a:t>
            </a:r>
            <a:endParaRPr dirty="0"/>
          </a:p>
          <a:p>
            <a:pPr marL="385763" lvl="1" indent="-133350">
              <a:lnSpc>
                <a:spcPct val="80000"/>
              </a:lnSpc>
              <a:buSzPts val="2800"/>
            </a:pPr>
            <a:r>
              <a:rPr lang="en-US" sz="2100" dirty="0"/>
              <a:t>Every support after to elicit the response = prompt</a:t>
            </a:r>
            <a:endParaRPr dirty="0"/>
          </a:p>
          <a:p>
            <a:pPr marL="385763" lvl="1" indent="-128588">
              <a:lnSpc>
                <a:spcPct val="80000"/>
              </a:lnSpc>
              <a:buSzPts val="1400"/>
              <a:buNone/>
            </a:pPr>
            <a:endParaRPr sz="1050" dirty="0"/>
          </a:p>
          <a:p>
            <a:pPr marL="128588" indent="-128588">
              <a:lnSpc>
                <a:spcPct val="80000"/>
              </a:lnSpc>
              <a:buSzPts val="3200"/>
            </a:pPr>
            <a:r>
              <a:rPr lang="en-US" sz="2400" dirty="0"/>
              <a:t>Prompt = “help” to teach the correct response</a:t>
            </a:r>
            <a:endParaRPr dirty="0"/>
          </a:p>
          <a:p>
            <a:pPr marL="128588" indent="-61913">
              <a:lnSpc>
                <a:spcPct val="80000"/>
              </a:lnSpc>
              <a:buSzPts val="1400"/>
              <a:buNone/>
            </a:pPr>
            <a:endParaRPr sz="1050" dirty="0"/>
          </a:p>
          <a:p>
            <a:pPr marL="128588" indent="-128588">
              <a:lnSpc>
                <a:spcPct val="80000"/>
              </a:lnSpc>
              <a:buSzPts val="3200"/>
            </a:pPr>
            <a:r>
              <a:rPr lang="en-US" sz="2400" dirty="0"/>
              <a:t>Goal of prompt is to elicit correct response</a:t>
            </a:r>
            <a:endParaRPr dirty="0"/>
          </a:p>
          <a:p>
            <a:pPr marL="385763" lvl="1" indent="-133350">
              <a:lnSpc>
                <a:spcPct val="80000"/>
              </a:lnSpc>
              <a:buSzPts val="2800"/>
            </a:pPr>
            <a:r>
              <a:rPr lang="en-US" sz="2100" dirty="0"/>
              <a:t>Repeating instructions = verbal prompts</a:t>
            </a:r>
            <a:endParaRPr dirty="0"/>
          </a:p>
          <a:p>
            <a:pPr marL="385763" lvl="1" indent="-133350">
              <a:lnSpc>
                <a:spcPct val="80000"/>
              </a:lnSpc>
              <a:buSzPts val="2800"/>
            </a:pPr>
            <a:r>
              <a:rPr lang="en-US" sz="2100" dirty="0"/>
              <a:t>Multiple prompts encourages inattention / guessing</a:t>
            </a:r>
            <a:endParaRPr dirty="0"/>
          </a:p>
          <a:p>
            <a:pPr marL="128588" indent="-61913">
              <a:lnSpc>
                <a:spcPct val="80000"/>
              </a:lnSpc>
              <a:buSzPts val="1400"/>
              <a:buNone/>
            </a:pPr>
            <a:endParaRPr sz="1050" dirty="0"/>
          </a:p>
          <a:p>
            <a:pPr marL="128588" indent="-128588">
              <a:lnSpc>
                <a:spcPct val="80000"/>
              </a:lnSpc>
              <a:buSzPts val="3200"/>
            </a:pPr>
            <a:r>
              <a:rPr lang="en-US" sz="2400" dirty="0"/>
              <a:t>Use least intrusive prompt necessary to get the correct response</a:t>
            </a:r>
            <a:endParaRPr dirty="0"/>
          </a:p>
        </p:txBody>
      </p:sp>
    </p:spTree>
    <p:extLst>
      <p:ext uri="{BB962C8B-B14F-4D97-AF65-F5344CB8AC3E}">
        <p14:creationId xmlns:p14="http://schemas.microsoft.com/office/powerpoint/2010/main" val="1340251040"/>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8"/>
          <p:cNvSpPr txBox="1">
            <a:spLocks noGrp="1"/>
          </p:cNvSpPr>
          <p:nvPr>
            <p:ph type="title"/>
          </p:nvPr>
        </p:nvSpPr>
        <p:spPr>
          <a:xfrm>
            <a:off x="317500" y="205978"/>
            <a:ext cx="6248400" cy="651272"/>
          </a:xfrm>
          <a:prstGeom prst="rect">
            <a:avLst/>
          </a:prstGeom>
          <a:noFill/>
          <a:ln>
            <a:noFill/>
          </a:ln>
        </p:spPr>
        <p:txBody>
          <a:bodyPr spcFirstLastPara="1" wrap="square" lIns="68569" tIns="34275" rIns="68569" bIns="34275" anchor="ctr" anchorCtr="0">
            <a:noAutofit/>
          </a:bodyPr>
          <a:lstStyle/>
          <a:p>
            <a:pPr>
              <a:buSzPts val="4800"/>
            </a:pPr>
            <a:r>
              <a:rPr lang="en-US" dirty="0"/>
              <a:t>Types of Prompts </a:t>
            </a:r>
            <a:endParaRPr dirty="0"/>
          </a:p>
        </p:txBody>
      </p:sp>
      <p:sp>
        <p:nvSpPr>
          <p:cNvPr id="725" name="Google Shape;725;p38"/>
          <p:cNvSpPr txBox="1">
            <a:spLocks noGrp="1"/>
          </p:cNvSpPr>
          <p:nvPr>
            <p:ph type="body" idx="1"/>
          </p:nvPr>
        </p:nvSpPr>
        <p:spPr>
          <a:xfrm>
            <a:off x="317501" y="942975"/>
            <a:ext cx="6946900" cy="4067175"/>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400"/>
            </a:pPr>
            <a:r>
              <a:rPr lang="en-US" sz="1800" dirty="0"/>
              <a:t>Physical Prompts:  Most intrusive / restrictive type of prompt.</a:t>
            </a:r>
            <a:endParaRPr dirty="0"/>
          </a:p>
          <a:p>
            <a:pPr marL="385763" lvl="1" indent="-128588"/>
            <a:r>
              <a:rPr lang="en-US" sz="1350" dirty="0"/>
              <a:t>Full physical guidance to a partial physical prompt such as a light touch to encourage a response.</a:t>
            </a:r>
            <a:endParaRPr dirty="0"/>
          </a:p>
          <a:p>
            <a:pPr marL="128588" indent="-85725">
              <a:buSzPts val="900"/>
              <a:buNone/>
            </a:pPr>
            <a:endParaRPr sz="675" dirty="0"/>
          </a:p>
          <a:p>
            <a:pPr marL="128588" indent="-128588">
              <a:buSzPts val="2400"/>
            </a:pPr>
            <a:r>
              <a:rPr lang="en-US" sz="1800" dirty="0"/>
              <a:t>Verbal Prompts:  Additional verbal instruction to perform the required action.</a:t>
            </a:r>
            <a:endParaRPr dirty="0"/>
          </a:p>
          <a:p>
            <a:pPr marL="128588" indent="-85725">
              <a:buSzPts val="900"/>
              <a:buNone/>
            </a:pPr>
            <a:endParaRPr sz="675" dirty="0"/>
          </a:p>
          <a:p>
            <a:pPr marL="128588" indent="-128588">
              <a:buSzPts val="2400"/>
            </a:pPr>
            <a:r>
              <a:rPr lang="en-US" sz="1800" dirty="0"/>
              <a:t>Visual Prompts:</a:t>
            </a:r>
            <a:endParaRPr dirty="0"/>
          </a:p>
          <a:p>
            <a:pPr marL="385763" lvl="1" indent="-128588">
              <a:buSzPts val="2000"/>
            </a:pPr>
            <a:r>
              <a:rPr lang="en-US" sz="1500" dirty="0"/>
              <a:t>Object Prompts:  The object acts as a stimulus for the response.</a:t>
            </a:r>
            <a:endParaRPr dirty="0"/>
          </a:p>
          <a:p>
            <a:pPr marL="385763" lvl="1" indent="-128588">
              <a:buSzPts val="2000"/>
            </a:pPr>
            <a:r>
              <a:rPr lang="en-US" sz="1500" dirty="0"/>
              <a:t>Gestural Prompts:  A point or other gesture to prompt the expected response.</a:t>
            </a:r>
            <a:endParaRPr dirty="0"/>
          </a:p>
          <a:p>
            <a:pPr marL="385763" lvl="1" indent="-128588">
              <a:buSzPts val="2000"/>
            </a:pPr>
            <a:r>
              <a:rPr lang="en-US" sz="1500" dirty="0"/>
              <a:t>Pictorial:  A picture or other two dimensional representation (words, symbols, etc.) acts as a stimulus for the response.</a:t>
            </a:r>
            <a:endParaRPr dirty="0"/>
          </a:p>
          <a:p>
            <a:pPr marL="385763" lvl="1" indent="-128588">
              <a:buSzPts val="2000"/>
            </a:pPr>
            <a:r>
              <a:rPr lang="en-US" sz="1500" dirty="0"/>
              <a:t>Positional Prompts:  Positioning the correct response in a way that the student is more likely choose it (often used in direct instruction situations).</a:t>
            </a:r>
            <a:endParaRPr dirty="0"/>
          </a:p>
          <a:p>
            <a:pPr marL="385763" lvl="1" indent="-128588">
              <a:buSzPts val="2000"/>
            </a:pPr>
            <a:r>
              <a:rPr lang="en-US" sz="1500" dirty="0"/>
              <a:t>Model Prompts:  Demonstration of the behavior to be performed (i.e., showing how to perform the behavior/action). </a:t>
            </a:r>
            <a:endParaRPr dirty="0"/>
          </a:p>
        </p:txBody>
      </p:sp>
    </p:spTree>
    <p:extLst>
      <p:ext uri="{BB962C8B-B14F-4D97-AF65-F5344CB8AC3E}">
        <p14:creationId xmlns:p14="http://schemas.microsoft.com/office/powerpoint/2010/main" val="330872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39"/>
          <p:cNvSpPr txBox="1">
            <a:spLocks noGrp="1"/>
          </p:cNvSpPr>
          <p:nvPr>
            <p:ph type="title"/>
          </p:nvPr>
        </p:nvSpPr>
        <p:spPr>
          <a:xfrm>
            <a:off x="431800" y="171454"/>
            <a:ext cx="6337300" cy="500062"/>
          </a:xfrm>
          <a:prstGeom prst="rect">
            <a:avLst/>
          </a:prstGeom>
          <a:noFill/>
          <a:ln>
            <a:noFill/>
          </a:ln>
        </p:spPr>
        <p:txBody>
          <a:bodyPr spcFirstLastPara="1" wrap="square" lIns="68569" tIns="34275" rIns="68569" bIns="34275" anchor="ctr" anchorCtr="0">
            <a:noAutofit/>
          </a:bodyPr>
          <a:lstStyle/>
          <a:p>
            <a:pPr>
              <a:buSzPts val="4000"/>
            </a:pPr>
            <a:r>
              <a:rPr lang="en-US" dirty="0"/>
              <a:t>Prompting Procedures</a:t>
            </a:r>
            <a:endParaRPr dirty="0"/>
          </a:p>
        </p:txBody>
      </p:sp>
      <p:sp>
        <p:nvSpPr>
          <p:cNvPr id="731" name="Google Shape;731;p39"/>
          <p:cNvSpPr txBox="1">
            <a:spLocks noGrp="1"/>
          </p:cNvSpPr>
          <p:nvPr>
            <p:ph type="body" idx="1"/>
          </p:nvPr>
        </p:nvSpPr>
        <p:spPr>
          <a:xfrm>
            <a:off x="431800" y="852856"/>
            <a:ext cx="6794499" cy="4290644"/>
          </a:xfrm>
          <a:prstGeom prst="rect">
            <a:avLst/>
          </a:prstGeom>
          <a:noFill/>
          <a:ln>
            <a:noFill/>
          </a:ln>
        </p:spPr>
        <p:txBody>
          <a:bodyPr spcFirstLastPara="1" wrap="square" lIns="68569" tIns="34275" rIns="68569" bIns="34275" anchor="t" anchorCtr="0">
            <a:normAutofit lnSpcReduction="10000"/>
          </a:bodyPr>
          <a:lstStyle/>
          <a:p>
            <a:pPr marL="128588" indent="-128588">
              <a:lnSpc>
                <a:spcPct val="70000"/>
              </a:lnSpc>
              <a:spcBef>
                <a:spcPts val="0"/>
              </a:spcBef>
              <a:buSzPts val="2800"/>
            </a:pPr>
            <a:r>
              <a:rPr lang="en-US" dirty="0"/>
              <a:t>Levels of prompting (amount of assistance)</a:t>
            </a:r>
            <a:endParaRPr dirty="0"/>
          </a:p>
          <a:p>
            <a:pPr marL="385763" lvl="1" indent="-128588">
              <a:lnSpc>
                <a:spcPct val="80000"/>
              </a:lnSpc>
              <a:buSzPts val="2000"/>
            </a:pPr>
            <a:r>
              <a:rPr lang="en-US" sz="1500" dirty="0"/>
              <a:t>Most-to-Least Prompting</a:t>
            </a:r>
            <a:endParaRPr dirty="0"/>
          </a:p>
          <a:p>
            <a:pPr marL="642938" lvl="2" indent="-128588">
              <a:lnSpc>
                <a:spcPct val="80000"/>
              </a:lnSpc>
            </a:pPr>
            <a:r>
              <a:rPr lang="en-US" sz="1350" dirty="0"/>
              <a:t>ERRORLESS LEARNING</a:t>
            </a:r>
            <a:endParaRPr dirty="0"/>
          </a:p>
          <a:p>
            <a:pPr marL="642938" lvl="2" indent="-128588">
              <a:lnSpc>
                <a:spcPct val="80000"/>
              </a:lnSpc>
            </a:pPr>
            <a:r>
              <a:rPr lang="en-US" sz="1350" dirty="0"/>
              <a:t>For NEW Skills / Minimizes Errors</a:t>
            </a:r>
            <a:endParaRPr dirty="0"/>
          </a:p>
          <a:p>
            <a:pPr marL="642938" lvl="2" indent="-128588">
              <a:lnSpc>
                <a:spcPct val="80000"/>
              </a:lnSpc>
            </a:pPr>
            <a:r>
              <a:rPr lang="en-US" sz="1350" dirty="0"/>
              <a:t>High risk of prompt dependency </a:t>
            </a:r>
            <a:endParaRPr dirty="0"/>
          </a:p>
          <a:p>
            <a:pPr marL="385763" lvl="1" indent="-128588">
              <a:lnSpc>
                <a:spcPct val="80000"/>
              </a:lnSpc>
              <a:buSzPts val="2000"/>
            </a:pPr>
            <a:r>
              <a:rPr lang="en-US" sz="1500" dirty="0"/>
              <a:t>Least-to-Most Prompting</a:t>
            </a:r>
            <a:endParaRPr dirty="0"/>
          </a:p>
          <a:p>
            <a:pPr marL="642938" lvl="2" indent="-128588">
              <a:lnSpc>
                <a:spcPct val="80000"/>
              </a:lnSpc>
            </a:pPr>
            <a:r>
              <a:rPr lang="en-US" sz="1350" dirty="0"/>
              <a:t>Use for performance deficits and when learner begins to perform the skill</a:t>
            </a:r>
            <a:endParaRPr dirty="0"/>
          </a:p>
          <a:p>
            <a:pPr marL="642938" lvl="2" indent="-128588">
              <a:lnSpc>
                <a:spcPct val="80000"/>
              </a:lnSpc>
            </a:pPr>
            <a:r>
              <a:rPr lang="en-US" sz="1350" dirty="0"/>
              <a:t>TIME DELAY:  Give time enough to produce the response but not enough to allow error / produce behavior challenges</a:t>
            </a:r>
            <a:endParaRPr dirty="0"/>
          </a:p>
          <a:p>
            <a:pPr marL="642938" lvl="2" indent="-128588">
              <a:lnSpc>
                <a:spcPct val="80000"/>
              </a:lnSpc>
            </a:pPr>
            <a:r>
              <a:rPr lang="en-US" sz="1350" dirty="0"/>
              <a:t>Reinstate prompts if learner regresses; doesn’t respond; begins to respond incorrectly, etc.</a:t>
            </a:r>
            <a:endParaRPr dirty="0"/>
          </a:p>
          <a:p>
            <a:pPr marL="0" indent="0">
              <a:lnSpc>
                <a:spcPct val="70000"/>
              </a:lnSpc>
              <a:buNone/>
            </a:pPr>
            <a:endParaRPr sz="1350" dirty="0"/>
          </a:p>
          <a:p>
            <a:pPr marL="128588" indent="-128588">
              <a:lnSpc>
                <a:spcPct val="70000"/>
              </a:lnSpc>
              <a:buSzPts val="2800"/>
            </a:pPr>
            <a:r>
              <a:rPr lang="en-US" dirty="0"/>
              <a:t>Fade prompts as quickly as possible</a:t>
            </a:r>
            <a:endParaRPr dirty="0"/>
          </a:p>
          <a:p>
            <a:pPr marL="385763" lvl="1" indent="-128588">
              <a:lnSpc>
                <a:spcPct val="70000"/>
              </a:lnSpc>
              <a:buSzPts val="2000"/>
            </a:pPr>
            <a:r>
              <a:rPr lang="en-US" sz="1500" dirty="0"/>
              <a:t>Avoid prompt dependency / Ensure independent responding</a:t>
            </a:r>
            <a:endParaRPr dirty="0"/>
          </a:p>
          <a:p>
            <a:pPr marL="128588" indent="-42863">
              <a:lnSpc>
                <a:spcPct val="70000"/>
              </a:lnSpc>
              <a:buNone/>
            </a:pPr>
            <a:endParaRPr sz="1350" dirty="0"/>
          </a:p>
          <a:p>
            <a:pPr marL="128588" indent="-128588">
              <a:lnSpc>
                <a:spcPct val="70000"/>
              </a:lnSpc>
              <a:buSzPts val="2800"/>
            </a:pPr>
            <a:r>
              <a:rPr lang="en-US" dirty="0"/>
              <a:t>Fading Prompts:</a:t>
            </a:r>
            <a:endParaRPr dirty="0"/>
          </a:p>
          <a:p>
            <a:pPr marL="385763" lvl="1" indent="-128588">
              <a:lnSpc>
                <a:spcPct val="70000"/>
              </a:lnSpc>
            </a:pPr>
            <a:r>
              <a:rPr lang="en-US" sz="1350" dirty="0"/>
              <a:t>Say softer</a:t>
            </a:r>
            <a:endParaRPr dirty="0"/>
          </a:p>
          <a:p>
            <a:pPr marL="385763" lvl="1" indent="-128588">
              <a:lnSpc>
                <a:spcPct val="70000"/>
              </a:lnSpc>
            </a:pPr>
            <a:r>
              <a:rPr lang="en-US" sz="1350" dirty="0"/>
              <a:t>Use less force</a:t>
            </a:r>
            <a:endParaRPr dirty="0"/>
          </a:p>
          <a:p>
            <a:pPr marL="385763" lvl="1" indent="-128588">
              <a:lnSpc>
                <a:spcPct val="70000"/>
              </a:lnSpc>
            </a:pPr>
            <a:r>
              <a:rPr lang="en-US" sz="1350" dirty="0"/>
              <a:t>Model PART and wait</a:t>
            </a:r>
            <a:endParaRPr dirty="0"/>
          </a:p>
        </p:txBody>
      </p:sp>
      <p:pic>
        <p:nvPicPr>
          <p:cNvPr id="732" name="Google Shape;732;p39" descr="Quiet Outline Clip Ar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10612735" y="-1048941"/>
            <a:ext cx="1757363" cy="2121695"/>
          </a:xfrm>
          <a:prstGeom prst="rect">
            <a:avLst/>
          </a:prstGeom>
          <a:noFill/>
          <a:ln>
            <a:noFill/>
          </a:ln>
        </p:spPr>
      </p:pic>
    </p:spTree>
    <p:extLst>
      <p:ext uri="{BB962C8B-B14F-4D97-AF65-F5344CB8AC3E}">
        <p14:creationId xmlns:p14="http://schemas.microsoft.com/office/powerpoint/2010/main" val="533414545"/>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0"/>
          <p:cNvSpPr txBox="1">
            <a:spLocks noGrp="1"/>
          </p:cNvSpPr>
          <p:nvPr>
            <p:ph type="title"/>
          </p:nvPr>
        </p:nvSpPr>
        <p:spPr>
          <a:xfrm>
            <a:off x="698501" y="155757"/>
            <a:ext cx="5880100" cy="651272"/>
          </a:xfrm>
          <a:prstGeom prst="rect">
            <a:avLst/>
          </a:prstGeom>
          <a:noFill/>
          <a:ln>
            <a:noFill/>
          </a:ln>
        </p:spPr>
        <p:txBody>
          <a:bodyPr spcFirstLastPara="1" wrap="square" lIns="68569" tIns="34275" rIns="68569" bIns="34275" anchor="ctr" anchorCtr="0">
            <a:noAutofit/>
          </a:bodyPr>
          <a:lstStyle/>
          <a:p>
            <a:pPr>
              <a:buSzPts val="4000"/>
            </a:pPr>
            <a:r>
              <a:rPr lang="en-US" dirty="0"/>
              <a:t>Create Prompt Hierarchy</a:t>
            </a:r>
            <a:endParaRPr dirty="0"/>
          </a:p>
        </p:txBody>
      </p:sp>
      <p:grpSp>
        <p:nvGrpSpPr>
          <p:cNvPr id="738" name="Google Shape;738;p40">
            <a:extLst>
              <a:ext uri="{C183D7F6-B498-43B3-948B-1728B52AA6E4}">
                <adec:decorative xmlns:adec="http://schemas.microsoft.com/office/drawing/2017/decorative" val="1"/>
              </a:ext>
            </a:extLst>
          </p:cNvPr>
          <p:cNvGrpSpPr/>
          <p:nvPr/>
        </p:nvGrpSpPr>
        <p:grpSpPr>
          <a:xfrm>
            <a:off x="927101" y="1219200"/>
            <a:ext cx="4292600" cy="3607731"/>
            <a:chOff x="899527" y="0"/>
            <a:chExt cx="5592345" cy="4873807"/>
          </a:xfrm>
        </p:grpSpPr>
        <p:sp>
          <p:nvSpPr>
            <p:cNvPr id="739" name="Google Shape;739;p40"/>
            <p:cNvSpPr/>
            <p:nvPr/>
          </p:nvSpPr>
          <p:spPr>
            <a:xfrm rot="10800000">
              <a:off x="1576591" y="2991"/>
              <a:ext cx="4915281" cy="1354127"/>
            </a:xfrm>
            <a:prstGeom prst="homePlate">
              <a:avLst>
                <a:gd name="adj" fmla="val 50000"/>
              </a:avLst>
            </a:prstGeom>
            <a:solidFill>
              <a:srgbClr val="0070C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740" name="Google Shape;740;p40"/>
            <p:cNvSpPr txBox="1"/>
            <p:nvPr/>
          </p:nvSpPr>
          <p:spPr>
            <a:xfrm>
              <a:off x="1915123" y="2991"/>
              <a:ext cx="4576749" cy="1354127"/>
            </a:xfrm>
            <a:prstGeom prst="rect">
              <a:avLst/>
            </a:prstGeom>
            <a:noFill/>
            <a:ln>
              <a:noFill/>
            </a:ln>
          </p:spPr>
          <p:txBody>
            <a:bodyPr spcFirstLastPara="1" wrap="square" lIns="447844" tIns="174300" rIns="325369" bIns="174300" anchor="ctr" anchorCtr="0">
              <a:noAutofit/>
            </a:bodyPr>
            <a:lstStyle/>
            <a:p>
              <a:pPr algn="ctr">
                <a:lnSpc>
                  <a:spcPct val="90000"/>
                </a:lnSpc>
                <a:buSzPts val="6100"/>
              </a:pPr>
              <a:r>
                <a:rPr lang="en-US" sz="4575">
                  <a:solidFill>
                    <a:schemeClr val="lt1"/>
                  </a:solidFill>
                  <a:latin typeface="Palatino"/>
                  <a:ea typeface="Palatino"/>
                  <a:cs typeface="Palatino"/>
                  <a:sym typeface="Palatino"/>
                </a:rPr>
                <a:t>Visual</a:t>
              </a:r>
              <a:endParaRPr sz="1050"/>
            </a:p>
          </p:txBody>
        </p:sp>
        <p:sp>
          <p:nvSpPr>
            <p:cNvPr id="741" name="Google Shape;741;p40"/>
            <p:cNvSpPr/>
            <p:nvPr/>
          </p:nvSpPr>
          <p:spPr>
            <a:xfrm>
              <a:off x="899527" y="0"/>
              <a:ext cx="1354127" cy="1354127"/>
            </a:xfrm>
            <a:prstGeom prst="ellipse">
              <a:avLst/>
            </a:prstGeom>
            <a:solidFill>
              <a:srgbClr val="00B0F0"/>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742" name="Google Shape;742;p40"/>
            <p:cNvSpPr/>
            <p:nvPr/>
          </p:nvSpPr>
          <p:spPr>
            <a:xfrm rot="10800000">
              <a:off x="1576591" y="1761336"/>
              <a:ext cx="4915281" cy="1354127"/>
            </a:xfrm>
            <a:prstGeom prst="homePlate">
              <a:avLst>
                <a:gd name="adj" fmla="val 50000"/>
              </a:avLst>
            </a:prstGeom>
            <a:solidFill>
              <a:srgbClr val="CC0099"/>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743" name="Google Shape;743;p40"/>
            <p:cNvSpPr txBox="1"/>
            <p:nvPr/>
          </p:nvSpPr>
          <p:spPr>
            <a:xfrm>
              <a:off x="1915123" y="1761336"/>
              <a:ext cx="4576749" cy="1354127"/>
            </a:xfrm>
            <a:prstGeom prst="rect">
              <a:avLst/>
            </a:prstGeom>
            <a:noFill/>
            <a:ln>
              <a:noFill/>
            </a:ln>
          </p:spPr>
          <p:txBody>
            <a:bodyPr spcFirstLastPara="1" wrap="square" lIns="447844" tIns="174300" rIns="325369" bIns="174300" anchor="ctr" anchorCtr="0">
              <a:noAutofit/>
            </a:bodyPr>
            <a:lstStyle/>
            <a:p>
              <a:pPr algn="ctr">
                <a:lnSpc>
                  <a:spcPct val="90000"/>
                </a:lnSpc>
                <a:buSzPts val="6100"/>
              </a:pPr>
              <a:r>
                <a:rPr lang="en-US" sz="4575" dirty="0">
                  <a:solidFill>
                    <a:schemeClr val="lt1"/>
                  </a:solidFill>
                  <a:latin typeface="Palatino"/>
                  <a:ea typeface="Palatino"/>
                  <a:cs typeface="Palatino"/>
                  <a:sym typeface="Palatino"/>
                </a:rPr>
                <a:t>Gesture</a:t>
              </a:r>
              <a:endParaRPr sz="1050" dirty="0"/>
            </a:p>
          </p:txBody>
        </p:sp>
        <p:sp>
          <p:nvSpPr>
            <p:cNvPr id="744" name="Google Shape;744;p40"/>
            <p:cNvSpPr/>
            <p:nvPr/>
          </p:nvSpPr>
          <p:spPr>
            <a:xfrm>
              <a:off x="899527" y="1717408"/>
              <a:ext cx="1354127" cy="1354127"/>
            </a:xfrm>
            <a:prstGeom prst="ellipse">
              <a:avLst/>
            </a:prstGeom>
            <a:solidFill>
              <a:srgbClr val="99003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745" name="Google Shape;745;p40"/>
            <p:cNvSpPr/>
            <p:nvPr/>
          </p:nvSpPr>
          <p:spPr>
            <a:xfrm rot="10800000">
              <a:off x="1576591" y="3519680"/>
              <a:ext cx="4915281" cy="1354127"/>
            </a:xfrm>
            <a:prstGeom prst="homePlate">
              <a:avLst>
                <a:gd name="adj" fmla="val 50000"/>
              </a:avLst>
            </a:prstGeom>
            <a:solidFill>
              <a:srgbClr val="102E3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746" name="Google Shape;746;p40"/>
            <p:cNvSpPr txBox="1"/>
            <p:nvPr/>
          </p:nvSpPr>
          <p:spPr>
            <a:xfrm>
              <a:off x="1915123" y="3519680"/>
              <a:ext cx="4576749" cy="1354127"/>
            </a:xfrm>
            <a:prstGeom prst="rect">
              <a:avLst/>
            </a:prstGeom>
            <a:noFill/>
            <a:ln>
              <a:noFill/>
            </a:ln>
          </p:spPr>
          <p:txBody>
            <a:bodyPr spcFirstLastPara="1" wrap="square" lIns="447844" tIns="102863" rIns="192019" bIns="102863" anchor="ctr" anchorCtr="0">
              <a:noAutofit/>
            </a:bodyPr>
            <a:lstStyle/>
            <a:p>
              <a:pPr algn="ctr">
                <a:lnSpc>
                  <a:spcPct val="90000"/>
                </a:lnSpc>
                <a:buSzPts val="3600"/>
              </a:pPr>
              <a:r>
                <a:rPr lang="en-US" sz="2700">
                  <a:solidFill>
                    <a:schemeClr val="lt1"/>
                  </a:solidFill>
                  <a:latin typeface="Palatino"/>
                  <a:ea typeface="Palatino"/>
                  <a:cs typeface="Palatino"/>
                  <a:sym typeface="Palatino"/>
                </a:rPr>
                <a:t>Model</a:t>
              </a:r>
              <a:endParaRPr sz="1050"/>
            </a:p>
            <a:p>
              <a:pPr algn="ctr">
                <a:lnSpc>
                  <a:spcPct val="90000"/>
                </a:lnSpc>
                <a:spcBef>
                  <a:spcPts val="945"/>
                </a:spcBef>
                <a:buSzPts val="3600"/>
              </a:pPr>
              <a:r>
                <a:rPr lang="en-US" sz="2700">
                  <a:solidFill>
                    <a:schemeClr val="lt1"/>
                  </a:solidFill>
                  <a:latin typeface="Palatino"/>
                  <a:ea typeface="Palatino"/>
                  <a:cs typeface="Palatino"/>
                  <a:sym typeface="Palatino"/>
                </a:rPr>
                <a:t>Partial Physical</a:t>
              </a:r>
              <a:endParaRPr sz="1050"/>
            </a:p>
          </p:txBody>
        </p:sp>
        <p:sp>
          <p:nvSpPr>
            <p:cNvPr id="747" name="Google Shape;747;p40"/>
            <p:cNvSpPr/>
            <p:nvPr/>
          </p:nvSpPr>
          <p:spPr>
            <a:xfrm>
              <a:off x="899527" y="3519680"/>
              <a:ext cx="1354127" cy="1354127"/>
            </a:xfrm>
            <a:prstGeom prst="ellipse">
              <a:avLst/>
            </a:prstGeom>
            <a:solidFill>
              <a:srgbClr val="318C98"/>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grpSp>
      <p:sp>
        <p:nvSpPr>
          <p:cNvPr id="748" name="Google Shape;748;p40"/>
          <p:cNvSpPr txBox="1"/>
          <p:nvPr/>
        </p:nvSpPr>
        <p:spPr>
          <a:xfrm>
            <a:off x="855758" y="1547272"/>
            <a:ext cx="1257300" cy="346218"/>
          </a:xfrm>
          <a:prstGeom prst="rect">
            <a:avLst/>
          </a:prstGeom>
          <a:noFill/>
          <a:ln>
            <a:noFill/>
          </a:ln>
        </p:spPr>
        <p:txBody>
          <a:bodyPr spcFirstLastPara="1" wrap="square" lIns="68569" tIns="34275" rIns="68569" bIns="34275" anchor="t" anchorCtr="0">
            <a:spAutoFit/>
          </a:bodyPr>
          <a:lstStyle/>
          <a:p>
            <a:pPr algn="ctr">
              <a:buSzPts val="2400"/>
            </a:pPr>
            <a:r>
              <a:rPr lang="en-US" sz="1800" b="1" dirty="0">
                <a:solidFill>
                  <a:schemeClr val="lt1"/>
                </a:solidFill>
                <a:latin typeface="Palatino"/>
                <a:ea typeface="Palatino"/>
                <a:cs typeface="Palatino"/>
                <a:sym typeface="Palatino"/>
              </a:rPr>
              <a:t>LEAST</a:t>
            </a:r>
            <a:endParaRPr sz="1050" dirty="0"/>
          </a:p>
        </p:txBody>
      </p:sp>
      <p:sp>
        <p:nvSpPr>
          <p:cNvPr id="749" name="Google Shape;749;p40"/>
          <p:cNvSpPr txBox="1"/>
          <p:nvPr/>
        </p:nvSpPr>
        <p:spPr>
          <a:xfrm>
            <a:off x="855758" y="2853170"/>
            <a:ext cx="1257300" cy="276969"/>
          </a:xfrm>
          <a:prstGeom prst="rect">
            <a:avLst/>
          </a:prstGeom>
          <a:noFill/>
          <a:ln>
            <a:noFill/>
          </a:ln>
        </p:spPr>
        <p:txBody>
          <a:bodyPr spcFirstLastPara="1" wrap="square" lIns="68569" tIns="34275" rIns="68569" bIns="34275" anchor="t" anchorCtr="0">
            <a:spAutoFit/>
          </a:bodyPr>
          <a:lstStyle/>
          <a:p>
            <a:pPr algn="ctr">
              <a:buSzPts val="1800"/>
            </a:pPr>
            <a:r>
              <a:rPr lang="en-US" sz="1350" b="1" dirty="0">
                <a:solidFill>
                  <a:schemeClr val="lt1"/>
                </a:solidFill>
                <a:latin typeface="Palatino"/>
                <a:ea typeface="Palatino"/>
                <a:cs typeface="Palatino"/>
                <a:sym typeface="Palatino"/>
              </a:rPr>
              <a:t>Intermediate</a:t>
            </a:r>
            <a:endParaRPr sz="1050" dirty="0"/>
          </a:p>
        </p:txBody>
      </p:sp>
      <p:sp>
        <p:nvSpPr>
          <p:cNvPr id="750" name="Google Shape;750;p40"/>
          <p:cNvSpPr txBox="1"/>
          <p:nvPr/>
        </p:nvSpPr>
        <p:spPr>
          <a:xfrm>
            <a:off x="855758" y="4152465"/>
            <a:ext cx="1257300" cy="300052"/>
          </a:xfrm>
          <a:prstGeom prst="rect">
            <a:avLst/>
          </a:prstGeom>
          <a:noFill/>
          <a:ln>
            <a:noFill/>
          </a:ln>
        </p:spPr>
        <p:txBody>
          <a:bodyPr spcFirstLastPara="1" wrap="square" lIns="68569" tIns="34275" rIns="68569" bIns="34275" anchor="t" anchorCtr="0">
            <a:spAutoFit/>
          </a:bodyPr>
          <a:lstStyle/>
          <a:p>
            <a:pPr algn="ctr">
              <a:buSzPts val="2000"/>
            </a:pPr>
            <a:r>
              <a:rPr lang="en-US" sz="1500" b="1" dirty="0">
                <a:solidFill>
                  <a:schemeClr val="lt1"/>
                </a:solidFill>
                <a:latin typeface="Palatino"/>
                <a:ea typeface="Palatino"/>
                <a:cs typeface="Palatino"/>
                <a:sym typeface="Palatino"/>
              </a:rPr>
              <a:t>Controlling</a:t>
            </a:r>
            <a:endParaRPr sz="1050" dirty="0"/>
          </a:p>
        </p:txBody>
      </p:sp>
    </p:spTree>
    <p:extLst>
      <p:ext uri="{BB962C8B-B14F-4D97-AF65-F5344CB8AC3E}">
        <p14:creationId xmlns:p14="http://schemas.microsoft.com/office/powerpoint/2010/main" val="758283158"/>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7901" y="117610"/>
            <a:ext cx="4495799" cy="4936181"/>
          </a:xfrm>
          <a:prstGeom prst="rect">
            <a:avLst/>
          </a:prstGeom>
          <a:noFill/>
          <a:ln w="76200" cap="flat" cmpd="sng">
            <a:solidFill>
              <a:srgbClr val="044458"/>
            </a:solidFill>
            <a:prstDash val="solid"/>
            <a:round/>
            <a:headEnd type="none" w="sm" len="sm"/>
            <a:tailEnd type="none" w="sm" len="sm"/>
          </a:ln>
        </p:spPr>
      </p:pic>
    </p:spTree>
    <p:extLst>
      <p:ext uri="{BB962C8B-B14F-4D97-AF65-F5344CB8AC3E}">
        <p14:creationId xmlns:p14="http://schemas.microsoft.com/office/powerpoint/2010/main" val="5530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2"/>
          <p:cNvSpPr txBox="1">
            <a:spLocks noGrp="1"/>
          </p:cNvSpPr>
          <p:nvPr>
            <p:ph type="title"/>
          </p:nvPr>
        </p:nvSpPr>
        <p:spPr>
          <a:xfrm>
            <a:off x="279400" y="127319"/>
            <a:ext cx="6781800" cy="994172"/>
          </a:xfrm>
          <a:prstGeom prst="rect">
            <a:avLst/>
          </a:prstGeom>
          <a:noFill/>
          <a:ln>
            <a:noFill/>
          </a:ln>
        </p:spPr>
        <p:txBody>
          <a:bodyPr spcFirstLastPara="1" wrap="square" lIns="68569" tIns="34275" rIns="68569" bIns="34275" anchor="ctr" anchorCtr="0">
            <a:noAutofit/>
          </a:bodyPr>
          <a:lstStyle/>
          <a:p>
            <a:pPr>
              <a:buSzPts val="4000"/>
            </a:pPr>
            <a:r>
              <a:rPr lang="en-US" dirty="0"/>
              <a:t>Implementing a </a:t>
            </a:r>
            <a:br>
              <a:rPr lang="en-US" dirty="0"/>
            </a:br>
            <a:r>
              <a:rPr lang="en-US" dirty="0"/>
              <a:t>Self-Management System</a:t>
            </a:r>
            <a:endParaRPr dirty="0"/>
          </a:p>
        </p:txBody>
      </p:sp>
      <p:sp>
        <p:nvSpPr>
          <p:cNvPr id="761" name="Google Shape;761;p42"/>
          <p:cNvSpPr txBox="1">
            <a:spLocks noGrp="1"/>
          </p:cNvSpPr>
          <p:nvPr>
            <p:ph type="body" idx="1"/>
          </p:nvPr>
        </p:nvSpPr>
        <p:spPr>
          <a:xfrm>
            <a:off x="609600" y="1295400"/>
            <a:ext cx="7048500" cy="3743325"/>
          </a:xfrm>
          <a:prstGeom prst="rect">
            <a:avLst/>
          </a:prstGeom>
          <a:noFill/>
          <a:ln>
            <a:noFill/>
          </a:ln>
        </p:spPr>
        <p:txBody>
          <a:bodyPr spcFirstLastPara="1" wrap="square" lIns="68569" tIns="34275" rIns="68569" bIns="34275" anchor="t" anchorCtr="0">
            <a:normAutofit/>
          </a:bodyPr>
          <a:lstStyle/>
          <a:p>
            <a:pPr marL="128588" indent="-128588">
              <a:spcBef>
                <a:spcPts val="0"/>
              </a:spcBef>
              <a:buClr>
                <a:srgbClr val="FF0000"/>
              </a:buClr>
              <a:buSzPts val="3200"/>
            </a:pPr>
            <a:endParaRPr lang="en-US" sz="2400" dirty="0">
              <a:solidFill>
                <a:srgbClr val="FF0000"/>
              </a:solidFill>
            </a:endParaRPr>
          </a:p>
          <a:p>
            <a:pPr marL="128588" indent="-128588">
              <a:spcBef>
                <a:spcPts val="0"/>
              </a:spcBef>
              <a:buClr>
                <a:srgbClr val="FF0000"/>
              </a:buClr>
              <a:buSzPts val="3200"/>
            </a:pPr>
            <a:endParaRPr lang="en-US" sz="2400" dirty="0">
              <a:solidFill>
                <a:srgbClr val="FF0000"/>
              </a:solidFill>
            </a:endParaRPr>
          </a:p>
          <a:p>
            <a:pPr marL="128588" indent="-128588">
              <a:spcBef>
                <a:spcPts val="0"/>
              </a:spcBef>
              <a:buClr>
                <a:srgbClr val="FF0000"/>
              </a:buClr>
              <a:buSzPts val="3200"/>
            </a:pPr>
            <a:r>
              <a:rPr lang="en-US" sz="2400" dirty="0">
                <a:solidFill>
                  <a:srgbClr val="FF0000"/>
                </a:solidFill>
              </a:rPr>
              <a:t>Step 4: Promote Independence with the System</a:t>
            </a:r>
            <a:endParaRPr dirty="0"/>
          </a:p>
          <a:p>
            <a:pPr marL="385763" lvl="1" indent="-133350">
              <a:buSzPts val="2800"/>
            </a:pPr>
            <a:r>
              <a:rPr lang="en-US" sz="2100" dirty="0"/>
              <a:t>Fluency / Accuracy with Implementation</a:t>
            </a:r>
            <a:endParaRPr dirty="0"/>
          </a:p>
          <a:p>
            <a:pPr marL="385763" lvl="1" indent="-133350">
              <a:buSzPts val="2800"/>
            </a:pPr>
            <a:r>
              <a:rPr lang="en-US" sz="2100" dirty="0"/>
              <a:t>Intermittent Checks</a:t>
            </a:r>
            <a:endParaRPr dirty="0"/>
          </a:p>
          <a:p>
            <a:pPr marL="385763" lvl="1" indent="-133350">
              <a:buSzPts val="2800"/>
            </a:pPr>
            <a:r>
              <a:rPr lang="en-US" sz="2100" dirty="0"/>
              <a:t>Increase Criterion</a:t>
            </a:r>
            <a:endParaRPr dirty="0"/>
          </a:p>
          <a:p>
            <a:pPr marL="385763" lvl="1" indent="-133350">
              <a:buSzPts val="2800"/>
            </a:pPr>
            <a:r>
              <a:rPr lang="en-US" sz="2100" dirty="0"/>
              <a:t>Increase Time</a:t>
            </a:r>
            <a:endParaRPr dirty="0"/>
          </a:p>
          <a:p>
            <a:pPr marL="385763" lvl="1" indent="-133350">
              <a:buSzPts val="2800"/>
            </a:pPr>
            <a:r>
              <a:rPr lang="en-US" sz="2100" dirty="0"/>
              <a:t>Increase Locations</a:t>
            </a:r>
            <a:endParaRPr dirty="0"/>
          </a:p>
        </p:txBody>
      </p:sp>
    </p:spTree>
    <p:extLst>
      <p:ext uri="{BB962C8B-B14F-4D97-AF65-F5344CB8AC3E}">
        <p14:creationId xmlns:p14="http://schemas.microsoft.com/office/powerpoint/2010/main" val="46762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3"/>
          <p:cNvSpPr txBox="1">
            <a:spLocks noGrp="1"/>
          </p:cNvSpPr>
          <p:nvPr>
            <p:ph type="title"/>
          </p:nvPr>
        </p:nvSpPr>
        <p:spPr>
          <a:xfrm>
            <a:off x="381000" y="533400"/>
            <a:ext cx="5832858" cy="349827"/>
          </a:xfrm>
          <a:prstGeom prst="rect">
            <a:avLst/>
          </a:prstGeom>
          <a:noFill/>
          <a:ln>
            <a:noFill/>
          </a:ln>
        </p:spPr>
        <p:txBody>
          <a:bodyPr spcFirstLastPara="1" wrap="square" lIns="68569" tIns="34275" rIns="68569" bIns="34275" anchor="ctr" anchorCtr="0">
            <a:noAutofit/>
          </a:bodyPr>
          <a:lstStyle/>
          <a:p>
            <a:pPr>
              <a:buSzPct val="111111"/>
            </a:pPr>
            <a:r>
              <a:rPr lang="en-US" dirty="0"/>
              <a:t>Self-Management Can Support Challenges with:</a:t>
            </a:r>
            <a:endParaRPr dirty="0"/>
          </a:p>
        </p:txBody>
      </p:sp>
      <p:sp>
        <p:nvSpPr>
          <p:cNvPr id="768" name="Google Shape;768;p43"/>
          <p:cNvSpPr txBox="1">
            <a:spLocks noGrp="1"/>
          </p:cNvSpPr>
          <p:nvPr>
            <p:ph type="body" idx="1"/>
          </p:nvPr>
        </p:nvSpPr>
        <p:spPr>
          <a:xfrm>
            <a:off x="571500" y="1524000"/>
            <a:ext cx="7258050" cy="3333751"/>
          </a:xfrm>
          <a:prstGeom prst="rect">
            <a:avLst/>
          </a:prstGeom>
          <a:noFill/>
          <a:ln>
            <a:noFill/>
          </a:ln>
        </p:spPr>
        <p:txBody>
          <a:bodyPr spcFirstLastPara="1" wrap="square" lIns="68569" tIns="34275" rIns="68569" bIns="34275" anchor="t" anchorCtr="0">
            <a:normAutofit lnSpcReduction="10000"/>
          </a:bodyPr>
          <a:lstStyle/>
          <a:p>
            <a:pPr marL="128588" indent="-128588">
              <a:spcBef>
                <a:spcPts val="0"/>
              </a:spcBef>
              <a:buSzPts val="2600"/>
            </a:pPr>
            <a:r>
              <a:rPr lang="en-US" sz="1950" dirty="0"/>
              <a:t>Independence in Routines</a:t>
            </a:r>
            <a:endParaRPr dirty="0"/>
          </a:p>
          <a:p>
            <a:pPr marL="128588" indent="-128588">
              <a:buSzPts val="2600"/>
            </a:pPr>
            <a:r>
              <a:rPr lang="en-US" sz="1950" dirty="0"/>
              <a:t>Self Awareness</a:t>
            </a:r>
            <a:endParaRPr dirty="0"/>
          </a:p>
          <a:p>
            <a:pPr marL="128588" indent="-128588">
              <a:buSzPts val="2600"/>
            </a:pPr>
            <a:r>
              <a:rPr lang="en-US" sz="1950" dirty="0"/>
              <a:t>Interruptions/Disruptions to Instruction </a:t>
            </a:r>
            <a:endParaRPr dirty="0"/>
          </a:p>
          <a:p>
            <a:pPr marL="128588" indent="-128588">
              <a:buSzPts val="2600"/>
            </a:pPr>
            <a:r>
              <a:rPr lang="en-US" sz="1950" dirty="0"/>
              <a:t>Anxiety Reduction</a:t>
            </a:r>
            <a:endParaRPr dirty="0"/>
          </a:p>
          <a:p>
            <a:pPr marL="128588" indent="-128588">
              <a:buSzPts val="2600"/>
            </a:pPr>
            <a:r>
              <a:rPr lang="en-US" sz="1950" dirty="0"/>
              <a:t>Time</a:t>
            </a:r>
            <a:endParaRPr dirty="0"/>
          </a:p>
          <a:p>
            <a:pPr marL="128588" indent="-128588">
              <a:buSzPts val="2600"/>
            </a:pPr>
            <a:r>
              <a:rPr lang="en-US" sz="1950" dirty="0"/>
              <a:t>Organization</a:t>
            </a:r>
            <a:endParaRPr dirty="0"/>
          </a:p>
          <a:p>
            <a:pPr marL="128588" indent="-128588">
              <a:buSzPts val="2600"/>
            </a:pPr>
            <a:r>
              <a:rPr lang="en-US" sz="1950" dirty="0"/>
              <a:t>Expectations</a:t>
            </a:r>
            <a:endParaRPr dirty="0"/>
          </a:p>
          <a:p>
            <a:pPr marL="128588" indent="-128588">
              <a:buSzPts val="2600"/>
            </a:pPr>
            <a:r>
              <a:rPr lang="en-US" sz="1950" dirty="0"/>
              <a:t>Engagement/Academics</a:t>
            </a:r>
            <a:endParaRPr sz="1950" dirty="0"/>
          </a:p>
          <a:p>
            <a:pPr marL="128588" indent="-128588">
              <a:buSzPts val="2600"/>
            </a:pPr>
            <a:r>
              <a:rPr lang="en-US" sz="1950" dirty="0"/>
              <a:t>Manage High Interest Area</a:t>
            </a:r>
            <a:endParaRPr dirty="0"/>
          </a:p>
          <a:p>
            <a:pPr marL="128588" indent="-128588">
              <a:buSzPts val="2600"/>
            </a:pPr>
            <a:r>
              <a:rPr lang="en-US" sz="1950" dirty="0"/>
              <a:t>Socialization</a:t>
            </a:r>
            <a:endParaRPr dirty="0"/>
          </a:p>
          <a:p>
            <a:pPr marL="128588" indent="-128588">
              <a:buSzPts val="2600"/>
            </a:pPr>
            <a:r>
              <a:rPr lang="en-US" sz="1950" dirty="0"/>
              <a:t>Job/Vocational Tasks</a:t>
            </a:r>
            <a:endParaRPr dirty="0"/>
          </a:p>
          <a:p>
            <a:pPr marL="0" indent="0">
              <a:buSzPts val="2600"/>
              <a:buNone/>
            </a:pPr>
            <a:endParaRPr sz="1950" dirty="0"/>
          </a:p>
          <a:p>
            <a:pPr marL="128588" indent="0">
              <a:buSzPts val="2800"/>
              <a:buNone/>
            </a:pPr>
            <a:endParaRPr dirty="0"/>
          </a:p>
          <a:p>
            <a:pPr marL="128588" indent="0">
              <a:buSzPts val="2800"/>
              <a:buNone/>
            </a:pPr>
            <a:endParaRPr dirty="0"/>
          </a:p>
          <a:p>
            <a:pPr marL="128588" indent="0">
              <a:buSzPts val="2800"/>
              <a:buNone/>
            </a:pPr>
            <a:endParaRPr dirty="0"/>
          </a:p>
          <a:p>
            <a:pPr marL="128588" indent="0">
              <a:buSzPts val="2800"/>
              <a:buNone/>
            </a:pPr>
            <a:endParaRPr dirty="0"/>
          </a:p>
          <a:p>
            <a:pPr marL="128588" indent="0">
              <a:buSzPts val="2800"/>
              <a:buNone/>
            </a:pPr>
            <a:endParaRPr dirty="0"/>
          </a:p>
          <a:p>
            <a:pPr marL="128588" indent="0">
              <a:buSzPts val="2800"/>
              <a:buNone/>
            </a:pPr>
            <a:endParaRPr dirty="0"/>
          </a:p>
        </p:txBody>
      </p:sp>
    </p:spTree>
    <p:extLst>
      <p:ext uri="{BB962C8B-B14F-4D97-AF65-F5344CB8AC3E}">
        <p14:creationId xmlns:p14="http://schemas.microsoft.com/office/powerpoint/2010/main" val="40655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44"/>
          <p:cNvSpPr txBox="1">
            <a:spLocks noGrp="1"/>
          </p:cNvSpPr>
          <p:nvPr>
            <p:ph type="ctrTitle"/>
          </p:nvPr>
        </p:nvSpPr>
        <p:spPr>
          <a:xfrm>
            <a:off x="1657350" y="228604"/>
            <a:ext cx="5829300" cy="924791"/>
          </a:xfrm>
          <a:prstGeom prst="rect">
            <a:avLst/>
          </a:prstGeom>
          <a:noFill/>
          <a:ln>
            <a:noFill/>
          </a:ln>
        </p:spPr>
        <p:txBody>
          <a:bodyPr spcFirstLastPara="1" wrap="square" lIns="68569" tIns="34275" rIns="68569" bIns="34275" anchor="b" anchorCtr="0">
            <a:normAutofit/>
          </a:bodyPr>
          <a:lstStyle/>
          <a:p>
            <a:pPr>
              <a:buSzPts val="4000"/>
            </a:pPr>
            <a:r>
              <a:rPr lang="en-US" sz="4000" dirty="0"/>
              <a:t>Self-Management</a:t>
            </a:r>
            <a:endParaRPr sz="4000" dirty="0"/>
          </a:p>
        </p:txBody>
      </p:sp>
      <p:sp>
        <p:nvSpPr>
          <p:cNvPr id="775" name="Google Shape;775;p44"/>
          <p:cNvSpPr txBox="1">
            <a:spLocks noGrp="1"/>
          </p:cNvSpPr>
          <p:nvPr>
            <p:ph type="subTitle" idx="1"/>
          </p:nvPr>
        </p:nvSpPr>
        <p:spPr>
          <a:xfrm>
            <a:off x="1457324" y="1153395"/>
            <a:ext cx="6124575" cy="3654333"/>
          </a:xfrm>
          <a:prstGeom prst="rect">
            <a:avLst/>
          </a:prstGeom>
          <a:noFill/>
          <a:ln>
            <a:noFill/>
          </a:ln>
        </p:spPr>
        <p:txBody>
          <a:bodyPr spcFirstLastPara="1" wrap="square" lIns="68569" tIns="34275" rIns="68569" bIns="34275" anchor="t" anchorCtr="0">
            <a:noAutofit/>
          </a:bodyPr>
          <a:lstStyle/>
          <a:p>
            <a:pPr marL="0" indent="0">
              <a:spcBef>
                <a:spcPts val="0"/>
              </a:spcBef>
              <a:buSzPts val="6000"/>
            </a:pPr>
            <a:r>
              <a:rPr lang="en-US" sz="4500" dirty="0"/>
              <a:t>Independence in Routines</a:t>
            </a:r>
            <a:endParaRPr dirty="0"/>
          </a:p>
        </p:txBody>
      </p:sp>
      <p:pic>
        <p:nvPicPr>
          <p:cNvPr id="776" name="Google Shape;776;p44" descr="5 keys to a sufficiently christian halloween :: wiener is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4300" y="2748587"/>
            <a:ext cx="1516496" cy="1192029"/>
          </a:xfrm>
          <a:prstGeom prst="rect">
            <a:avLst/>
          </a:prstGeom>
          <a:noFill/>
          <a:ln>
            <a:noFill/>
          </a:ln>
        </p:spPr>
      </p:pic>
      <p:pic>
        <p:nvPicPr>
          <p:cNvPr id="777" name="Google Shape;777;p44" descr="Mindfulness Exercises: Staying Present in the Here &amp; Now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9300" y="2748587"/>
            <a:ext cx="1723740" cy="1084967"/>
          </a:xfrm>
          <a:prstGeom prst="rect">
            <a:avLst/>
          </a:prstGeom>
          <a:noFill/>
          <a:ln>
            <a:noFill/>
          </a:ln>
        </p:spPr>
      </p:pic>
    </p:spTree>
    <p:extLst>
      <p:ext uri="{BB962C8B-B14F-4D97-AF65-F5344CB8AC3E}">
        <p14:creationId xmlns:p14="http://schemas.microsoft.com/office/powerpoint/2010/main" val="226272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e3780af7b_0_0"/>
          <p:cNvSpPr txBox="1">
            <a:spLocks noGrp="1"/>
          </p:cNvSpPr>
          <p:nvPr>
            <p:ph type="title"/>
          </p:nvPr>
        </p:nvSpPr>
        <p:spPr>
          <a:xfrm>
            <a:off x="-1881352" y="830317"/>
            <a:ext cx="8870731" cy="434146"/>
          </a:xfrm>
          <a:prstGeom prst="rect">
            <a:avLst/>
          </a:prstGeom>
          <a:noFill/>
          <a:ln>
            <a:noFill/>
          </a:ln>
        </p:spPr>
        <p:txBody>
          <a:bodyPr spcFirstLastPara="1" wrap="square" lIns="68569" tIns="34275" rIns="68569" bIns="34275" anchor="ctr" anchorCtr="0">
            <a:noAutofit/>
          </a:bodyPr>
          <a:lstStyle/>
          <a:p>
            <a:pPr>
              <a:buSzPts val="4000"/>
            </a:pPr>
            <a:r>
              <a:rPr lang="en-US" dirty="0"/>
              <a:t>Don't Forget About </a:t>
            </a:r>
            <a:br>
              <a:rPr lang="en-US" dirty="0"/>
            </a:br>
            <a:r>
              <a:rPr lang="en-US" dirty="0"/>
              <a:t>Self-Management </a:t>
            </a:r>
            <a:br>
              <a:rPr lang="en-US" dirty="0"/>
            </a:br>
            <a:r>
              <a:rPr lang="en-US" sz="1800" dirty="0"/>
              <a:t>Steve </a:t>
            </a:r>
            <a:r>
              <a:rPr lang="en-US" sz="1800" dirty="0" err="1"/>
              <a:t>Buckmann</a:t>
            </a:r>
            <a:r>
              <a:rPr lang="en-US" sz="1800" dirty="0"/>
              <a:t> </a:t>
            </a:r>
            <a:br>
              <a:rPr lang="en-US" dirty="0"/>
            </a:br>
            <a:endParaRPr dirty="0"/>
          </a:p>
        </p:txBody>
      </p:sp>
      <p:sp>
        <p:nvSpPr>
          <p:cNvPr id="465" name="Google Shape;465;gbe3780af7b_0_0"/>
          <p:cNvSpPr txBox="1">
            <a:spLocks noGrp="1"/>
          </p:cNvSpPr>
          <p:nvPr>
            <p:ph type="body" idx="1"/>
          </p:nvPr>
        </p:nvSpPr>
        <p:spPr>
          <a:xfrm>
            <a:off x="4004442" y="1898156"/>
            <a:ext cx="2911366" cy="3115278"/>
          </a:xfrm>
          <a:prstGeom prst="rect">
            <a:avLst/>
          </a:prstGeom>
          <a:noFill/>
          <a:ln>
            <a:noFill/>
          </a:ln>
        </p:spPr>
        <p:txBody>
          <a:bodyPr spcFirstLastPara="1" wrap="square" lIns="68569" tIns="34275" rIns="68569" bIns="34275" anchor="t" anchorCtr="0">
            <a:noAutofit/>
          </a:bodyPr>
          <a:lstStyle/>
          <a:p>
            <a:pPr marL="0" indent="0" algn="ctr">
              <a:lnSpc>
                <a:spcPct val="80000"/>
              </a:lnSpc>
              <a:spcBef>
                <a:spcPts val="0"/>
              </a:spcBef>
              <a:buSzPts val="2800"/>
              <a:buNone/>
            </a:pPr>
            <a:r>
              <a:rPr lang="en-US" sz="2000" dirty="0"/>
              <a:t>Though support persons strive to assist individuals with autism spectrum disorders in reaching greater heights of independence and autonomy, many of our efforts actually result in teaching individuals to be heavily reliant on outside influences and controls. </a:t>
            </a:r>
            <a:endParaRPr sz="2000" dirty="0"/>
          </a:p>
          <a:p>
            <a:pPr marL="0" indent="0">
              <a:buNone/>
            </a:pPr>
            <a:endParaRPr sz="2400" dirty="0"/>
          </a:p>
        </p:txBody>
      </p:sp>
      <p:pic>
        <p:nvPicPr>
          <p:cNvPr id="466" name="Google Shape;466;gbe3780af7b_0_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7656" y="1898156"/>
            <a:ext cx="3563756" cy="2575463"/>
          </a:xfrm>
          <a:prstGeom prst="rect">
            <a:avLst/>
          </a:prstGeom>
          <a:noFill/>
          <a:ln>
            <a:noFill/>
          </a:ln>
        </p:spPr>
      </p:pic>
    </p:spTree>
    <p:extLst>
      <p:ext uri="{BB962C8B-B14F-4D97-AF65-F5344CB8AC3E}">
        <p14:creationId xmlns:p14="http://schemas.microsoft.com/office/powerpoint/2010/main" val="307629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5"/>
          <p:cNvSpPr txBox="1">
            <a:spLocks noGrp="1"/>
          </p:cNvSpPr>
          <p:nvPr>
            <p:ph type="title"/>
          </p:nvPr>
        </p:nvSpPr>
        <p:spPr>
          <a:xfrm>
            <a:off x="381001" y="205978"/>
            <a:ext cx="4622800" cy="308372"/>
          </a:xfrm>
          <a:prstGeom prst="rect">
            <a:avLst/>
          </a:prstGeom>
          <a:noFill/>
          <a:ln>
            <a:noFill/>
          </a:ln>
        </p:spPr>
        <p:txBody>
          <a:bodyPr spcFirstLastPara="1" wrap="square" lIns="68569" tIns="34275" rIns="68569" bIns="34275" anchor="ctr" anchorCtr="0">
            <a:noAutofit/>
          </a:bodyPr>
          <a:lstStyle/>
          <a:p>
            <a:pPr>
              <a:buSzPct val="111111"/>
            </a:pPr>
            <a:r>
              <a:rPr lang="en-US" dirty="0"/>
              <a:t>Routine</a:t>
            </a:r>
            <a:endParaRPr dirty="0"/>
          </a:p>
        </p:txBody>
      </p:sp>
      <p:sp>
        <p:nvSpPr>
          <p:cNvPr id="783" name="Google Shape;783;p45"/>
          <p:cNvSpPr txBox="1">
            <a:spLocks noGrp="1"/>
          </p:cNvSpPr>
          <p:nvPr>
            <p:ph type="body" idx="1"/>
          </p:nvPr>
        </p:nvSpPr>
        <p:spPr>
          <a:xfrm>
            <a:off x="711200" y="742950"/>
            <a:ext cx="4406900" cy="2743200"/>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800"/>
            </a:pPr>
            <a:r>
              <a:rPr lang="en-US" dirty="0"/>
              <a:t>A sequence of actions regularly followed…..  </a:t>
            </a:r>
            <a:endParaRPr dirty="0"/>
          </a:p>
          <a:p>
            <a:pPr marL="128588" indent="-128588">
              <a:buSzPts val="2800"/>
            </a:pPr>
            <a:r>
              <a:rPr lang="en-US" dirty="0"/>
              <a:t>A sequence of instructions for performing a task….</a:t>
            </a:r>
            <a:endParaRPr dirty="0"/>
          </a:p>
          <a:p>
            <a:pPr marL="128588" indent="-128588">
              <a:buSzPts val="2800"/>
            </a:pPr>
            <a:r>
              <a:rPr lang="en-US" dirty="0"/>
              <a:t>A regular procedure, customary or prescribed…..</a:t>
            </a:r>
            <a:endParaRPr dirty="0"/>
          </a:p>
        </p:txBody>
      </p:sp>
      <p:sp>
        <p:nvSpPr>
          <p:cNvPr id="784" name="Google Shape;784;p45"/>
          <p:cNvSpPr txBox="1"/>
          <p:nvPr/>
        </p:nvSpPr>
        <p:spPr>
          <a:xfrm>
            <a:off x="5346700" y="2453878"/>
            <a:ext cx="2482850" cy="1032272"/>
          </a:xfrm>
          <a:prstGeom prst="rect">
            <a:avLst/>
          </a:prstGeom>
          <a:noFill/>
          <a:ln>
            <a:noFill/>
          </a:ln>
        </p:spPr>
        <p:txBody>
          <a:bodyPr spcFirstLastPara="1" wrap="square" lIns="68569" tIns="34275" rIns="68569" bIns="34275" anchor="ctr" anchorCtr="0">
            <a:normAutofit fontScale="85000" lnSpcReduction="10000"/>
          </a:bodyPr>
          <a:lstStyle/>
          <a:p>
            <a:pPr algn="ctr">
              <a:lnSpc>
                <a:spcPct val="90000"/>
              </a:lnSpc>
              <a:buClr>
                <a:srgbClr val="002060"/>
              </a:buClr>
              <a:buSzPts val="3900"/>
            </a:pPr>
            <a:r>
              <a:rPr lang="en-US" sz="2925" b="1" dirty="0">
                <a:solidFill>
                  <a:srgbClr val="002060"/>
                </a:solidFill>
                <a:latin typeface="Calibri"/>
                <a:ea typeface="Calibri"/>
                <a:cs typeface="Calibri"/>
                <a:sym typeface="Calibri"/>
              </a:rPr>
              <a:t>Routines Create a</a:t>
            </a:r>
            <a:br>
              <a:rPr lang="en-US" sz="2925" b="1" dirty="0">
                <a:solidFill>
                  <a:srgbClr val="002060"/>
                </a:solidFill>
                <a:latin typeface="Calibri"/>
                <a:ea typeface="Calibri"/>
                <a:cs typeface="Calibri"/>
                <a:sym typeface="Calibri"/>
              </a:rPr>
            </a:br>
            <a:r>
              <a:rPr lang="en-US" sz="2925" b="1" dirty="0">
                <a:solidFill>
                  <a:srgbClr val="002060"/>
                </a:solidFill>
                <a:latin typeface="Calibri"/>
                <a:ea typeface="Calibri"/>
                <a:cs typeface="Calibri"/>
                <a:sym typeface="Calibri"/>
              </a:rPr>
              <a:t>Practice Playground</a:t>
            </a:r>
            <a:endParaRPr sz="1050" dirty="0"/>
          </a:p>
        </p:txBody>
      </p:sp>
      <p:sp>
        <p:nvSpPr>
          <p:cNvPr id="785" name="Google Shape;785;p45"/>
          <p:cNvSpPr txBox="1"/>
          <p:nvPr/>
        </p:nvSpPr>
        <p:spPr>
          <a:xfrm>
            <a:off x="800101" y="3714754"/>
            <a:ext cx="5372100" cy="997342"/>
          </a:xfrm>
          <a:prstGeom prst="rect">
            <a:avLst/>
          </a:prstGeom>
          <a:noFill/>
          <a:ln>
            <a:noFill/>
          </a:ln>
        </p:spPr>
        <p:txBody>
          <a:bodyPr spcFirstLastPara="1" wrap="square" lIns="68569" tIns="34275" rIns="68569" bIns="34275" anchor="t" anchorCtr="0">
            <a:normAutofit fontScale="92500"/>
          </a:bodyPr>
          <a:lstStyle/>
          <a:p>
            <a:pPr marL="128588" indent="-128588">
              <a:lnSpc>
                <a:spcPct val="80000"/>
              </a:lnSpc>
              <a:buClr>
                <a:srgbClr val="002060"/>
              </a:buClr>
              <a:buSzPts val="2800"/>
              <a:buFont typeface="Arial"/>
              <a:buChar char="•"/>
            </a:pPr>
            <a:r>
              <a:rPr lang="en-US" sz="2100" b="1" dirty="0">
                <a:solidFill>
                  <a:srgbClr val="002060"/>
                </a:solidFill>
                <a:latin typeface="Calibri"/>
                <a:ea typeface="Calibri"/>
                <a:cs typeface="Calibri"/>
                <a:sym typeface="Calibri"/>
              </a:rPr>
              <a:t>To do or engage in frequently; make a habit of</a:t>
            </a:r>
            <a:endParaRPr sz="1050" dirty="0"/>
          </a:p>
          <a:p>
            <a:pPr marL="128588" indent="-128588">
              <a:lnSpc>
                <a:spcPct val="80000"/>
              </a:lnSpc>
              <a:spcBef>
                <a:spcPts val="563"/>
              </a:spcBef>
              <a:buClr>
                <a:srgbClr val="002060"/>
              </a:buClr>
              <a:buSzPts val="2800"/>
              <a:buFont typeface="Arial"/>
              <a:buChar char="•"/>
            </a:pPr>
            <a:r>
              <a:rPr lang="en-US" sz="2100" b="1" dirty="0">
                <a:solidFill>
                  <a:srgbClr val="002060"/>
                </a:solidFill>
                <a:latin typeface="Calibri"/>
                <a:ea typeface="Calibri"/>
                <a:cs typeface="Calibri"/>
                <a:sym typeface="Calibri"/>
              </a:rPr>
              <a:t>To do repeatedly so as to become proficient</a:t>
            </a:r>
            <a:endParaRPr sz="1050" dirty="0"/>
          </a:p>
          <a:p>
            <a:pPr marL="128588" indent="-128588">
              <a:lnSpc>
                <a:spcPct val="80000"/>
              </a:lnSpc>
              <a:spcBef>
                <a:spcPts val="563"/>
              </a:spcBef>
              <a:buClr>
                <a:srgbClr val="002060"/>
              </a:buClr>
              <a:buSzPts val="2800"/>
              <a:buFont typeface="Arial"/>
              <a:buChar char="•"/>
            </a:pPr>
            <a:r>
              <a:rPr lang="en-US" sz="2100" b="1" dirty="0">
                <a:solidFill>
                  <a:srgbClr val="002060"/>
                </a:solidFill>
                <a:latin typeface="Calibri"/>
                <a:ea typeface="Calibri"/>
                <a:cs typeface="Calibri"/>
                <a:sym typeface="Calibri"/>
              </a:rPr>
              <a:t>To work at</a:t>
            </a:r>
            <a:endParaRPr sz="21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279236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46"/>
          <p:cNvSpPr txBox="1">
            <a:spLocks noGrp="1"/>
          </p:cNvSpPr>
          <p:nvPr>
            <p:ph type="title"/>
          </p:nvPr>
        </p:nvSpPr>
        <p:spPr>
          <a:xfrm>
            <a:off x="558800" y="129208"/>
            <a:ext cx="5930900" cy="1140792"/>
          </a:xfrm>
          <a:prstGeom prst="rect">
            <a:avLst/>
          </a:prstGeom>
          <a:noFill/>
          <a:ln>
            <a:noFill/>
          </a:ln>
        </p:spPr>
        <p:txBody>
          <a:bodyPr spcFirstLastPara="1" wrap="square" lIns="68569" tIns="34275" rIns="68569" bIns="34275" anchor="ctr" anchorCtr="0">
            <a:noAutofit/>
          </a:bodyPr>
          <a:lstStyle/>
          <a:p>
            <a:pPr>
              <a:buSzPts val="3200"/>
            </a:pPr>
            <a:r>
              <a:rPr lang="en-US" dirty="0"/>
              <a:t>A Series of Routine</a:t>
            </a:r>
            <a:br>
              <a:rPr lang="en-US" dirty="0"/>
            </a:br>
            <a:r>
              <a:rPr lang="en-US" dirty="0"/>
              <a:t>Independence Questions</a:t>
            </a:r>
            <a:endParaRPr dirty="0"/>
          </a:p>
        </p:txBody>
      </p:sp>
      <p:sp>
        <p:nvSpPr>
          <p:cNvPr id="792" name="Google Shape;792;p46"/>
          <p:cNvSpPr txBox="1">
            <a:spLocks noGrp="1"/>
          </p:cNvSpPr>
          <p:nvPr>
            <p:ph type="body" idx="1"/>
          </p:nvPr>
        </p:nvSpPr>
        <p:spPr>
          <a:xfrm>
            <a:off x="660400" y="1562100"/>
            <a:ext cx="5829300" cy="3492499"/>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400"/>
            </a:pPr>
            <a:r>
              <a:rPr lang="en-US" sz="1800" dirty="0"/>
              <a:t>What routines are other students doing independently?</a:t>
            </a:r>
            <a:endParaRPr dirty="0"/>
          </a:p>
          <a:p>
            <a:pPr marL="128588" indent="-128588">
              <a:buSzPts val="2400"/>
            </a:pPr>
            <a:r>
              <a:rPr lang="en-US" sz="1800" dirty="0"/>
              <a:t>What routines is the target student not doing independently (i.e. requiring adult prompts) that the other students are doing independently?</a:t>
            </a:r>
            <a:endParaRPr dirty="0"/>
          </a:p>
          <a:p>
            <a:pPr marL="128588" indent="-128588">
              <a:buSzPts val="2400"/>
            </a:pPr>
            <a:r>
              <a:rPr lang="en-US" sz="1800" dirty="0"/>
              <a:t>Which of these tasks or routines, if addressed, would have the biggest impact?</a:t>
            </a:r>
            <a:endParaRPr dirty="0"/>
          </a:p>
          <a:p>
            <a:pPr marL="128588" indent="-128588">
              <a:buSzPts val="2400"/>
            </a:pPr>
            <a:r>
              <a:rPr lang="en-US" sz="1800" dirty="0"/>
              <a:t>Of these, what task or routines does the team want to target?  Limit:  </a:t>
            </a:r>
            <a:r>
              <a:rPr lang="en-US" sz="1800" dirty="0">
                <a:solidFill>
                  <a:srgbClr val="FF0000"/>
                </a:solidFill>
              </a:rPr>
              <a:t>INITIALLY NO MORE THAN 1</a:t>
            </a:r>
            <a:endParaRPr dirty="0"/>
          </a:p>
          <a:p>
            <a:pPr marL="128588" indent="-128588">
              <a:buSzPts val="2400"/>
            </a:pPr>
            <a:r>
              <a:rPr lang="en-US" sz="1800" dirty="0"/>
              <a:t>Who are the participants in the task or routine who may need to be included in the process?</a:t>
            </a:r>
            <a:endParaRPr dirty="0"/>
          </a:p>
          <a:p>
            <a:pPr marL="128588" indent="-128588">
              <a:buSzPts val="2400"/>
            </a:pPr>
            <a:r>
              <a:rPr lang="en-US" sz="1800" dirty="0"/>
              <a:t>What are the student’s interest areas?</a:t>
            </a:r>
            <a:endParaRPr dirty="0"/>
          </a:p>
        </p:txBody>
      </p:sp>
    </p:spTree>
    <p:extLst>
      <p:ext uri="{BB962C8B-B14F-4D97-AF65-F5344CB8AC3E}">
        <p14:creationId xmlns:p14="http://schemas.microsoft.com/office/powerpoint/2010/main" val="22563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26"/>
          <p:cNvSpPr txBox="1">
            <a:spLocks noGrp="1"/>
          </p:cNvSpPr>
          <p:nvPr>
            <p:ph type="title"/>
          </p:nvPr>
        </p:nvSpPr>
        <p:spPr>
          <a:xfrm>
            <a:off x="584201" y="270193"/>
            <a:ext cx="5715000" cy="994172"/>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Task Analysis Matrix </a:t>
            </a:r>
            <a:br>
              <a:rPr lang="en-US" dirty="0"/>
            </a:br>
            <a:r>
              <a:rPr lang="en-US" dirty="0"/>
              <a:t>for Routine Independence</a:t>
            </a:r>
            <a:endParaRPr dirty="0"/>
          </a:p>
        </p:txBody>
      </p:sp>
      <p:graphicFrame>
        <p:nvGraphicFramePr>
          <p:cNvPr id="798" name="Google Shape;798;p26"/>
          <p:cNvGraphicFramePr/>
          <p:nvPr>
            <p:extLst>
              <p:ext uri="{D42A27DB-BD31-4B8C-83A1-F6EECF244321}">
                <p14:modId xmlns:p14="http://schemas.microsoft.com/office/powerpoint/2010/main" val="2411515977"/>
              </p:ext>
            </p:extLst>
          </p:nvPr>
        </p:nvGraphicFramePr>
        <p:xfrm>
          <a:off x="584200" y="1600199"/>
          <a:ext cx="6184899" cy="3373538"/>
        </p:xfrm>
        <a:graphic>
          <a:graphicData uri="http://schemas.openxmlformats.org/drawingml/2006/table">
            <a:tbl>
              <a:tblPr firstRow="1" bandRow="1">
                <a:noFill/>
              </a:tblPr>
              <a:tblGrid>
                <a:gridCol w="1007600">
                  <a:extLst>
                    <a:ext uri="{9D8B030D-6E8A-4147-A177-3AD203B41FA5}">
                      <a16:colId xmlns:a16="http://schemas.microsoft.com/office/drawing/2014/main" val="20000"/>
                    </a:ext>
                  </a:extLst>
                </a:gridCol>
                <a:gridCol w="2479531">
                  <a:extLst>
                    <a:ext uri="{9D8B030D-6E8A-4147-A177-3AD203B41FA5}">
                      <a16:colId xmlns:a16="http://schemas.microsoft.com/office/drawing/2014/main" val="20001"/>
                    </a:ext>
                  </a:extLst>
                </a:gridCol>
                <a:gridCol w="1471932">
                  <a:extLst>
                    <a:ext uri="{9D8B030D-6E8A-4147-A177-3AD203B41FA5}">
                      <a16:colId xmlns:a16="http://schemas.microsoft.com/office/drawing/2014/main" val="20002"/>
                    </a:ext>
                  </a:extLst>
                </a:gridCol>
                <a:gridCol w="1225836">
                  <a:extLst>
                    <a:ext uri="{9D8B030D-6E8A-4147-A177-3AD203B41FA5}">
                      <a16:colId xmlns:a16="http://schemas.microsoft.com/office/drawing/2014/main" val="20003"/>
                    </a:ext>
                  </a:extLst>
                </a:gridCol>
              </a:tblGrid>
              <a:tr h="561750">
                <a:tc>
                  <a:txBody>
                    <a:bodyPr/>
                    <a:lstStyle/>
                    <a:p>
                      <a:pPr marL="0" marR="0" lvl="0" indent="0" algn="ctr" rtl="0">
                        <a:lnSpc>
                          <a:spcPct val="100000"/>
                        </a:lnSpc>
                        <a:spcBef>
                          <a:spcPts val="0"/>
                        </a:spcBef>
                        <a:spcAft>
                          <a:spcPts val="0"/>
                        </a:spcAft>
                        <a:buClr>
                          <a:srgbClr val="000000"/>
                        </a:buClr>
                        <a:buSzPts val="2000"/>
                        <a:buFont typeface="Arial"/>
                        <a:buNone/>
                      </a:pPr>
                      <a:r>
                        <a:rPr lang="en-US" sz="1500" u="none" strike="noStrike" cap="none" dirty="0">
                          <a:solidFill>
                            <a:srgbClr val="002060"/>
                          </a:solidFill>
                        </a:rPr>
                        <a:t>Schedule</a:t>
                      </a:r>
                      <a:endParaRPr sz="1100" u="none" strike="noStrike" cap="none" dirty="0">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u="none" strike="noStrike" cap="none" dirty="0">
                          <a:solidFill>
                            <a:srgbClr val="002060"/>
                          </a:solidFill>
                        </a:rPr>
                        <a:t>Expectations</a:t>
                      </a:r>
                      <a:endParaRPr sz="1100" u="none" strike="noStrike" cap="none" dirty="0">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u="none" strike="noStrike" cap="none" dirty="0">
                          <a:solidFill>
                            <a:srgbClr val="002060"/>
                          </a:solidFill>
                        </a:rPr>
                        <a:t>Independence Level</a:t>
                      </a:r>
                      <a:endParaRPr sz="1500" u="none" strike="noStrike" cap="none" dirty="0">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u="none" strike="noStrike" cap="none" dirty="0">
                          <a:solidFill>
                            <a:srgbClr val="002060"/>
                          </a:solidFill>
                        </a:rPr>
                        <a:t>Goal</a:t>
                      </a:r>
                      <a:endParaRPr sz="1100" u="none" strike="noStrike" cap="none" dirty="0">
                        <a:solidFill>
                          <a:srgbClr val="002060"/>
                        </a:solidFill>
                      </a:endParaRPr>
                    </a:p>
                  </a:txBody>
                  <a:tcPr marL="68588" marR="68588" marT="34294" marB="34294"/>
                </a:tc>
                <a:extLst>
                  <a:ext uri="{0D108BD9-81ED-4DB2-BD59-A6C34878D82A}">
                    <a16:rowId xmlns:a16="http://schemas.microsoft.com/office/drawing/2014/main" val="10000"/>
                  </a:ext>
                </a:extLst>
              </a:tr>
              <a:tr h="2448143">
                <a:tc>
                  <a:txBody>
                    <a:bodyPr/>
                    <a:lstStyle/>
                    <a:p>
                      <a:pPr marL="0" marR="0" lvl="0" indent="0" algn="ctr" rtl="0">
                        <a:lnSpc>
                          <a:spcPct val="100000"/>
                        </a:lnSpc>
                        <a:spcBef>
                          <a:spcPts val="0"/>
                        </a:spcBef>
                        <a:spcAft>
                          <a:spcPts val="0"/>
                        </a:spcAft>
                        <a:buClr>
                          <a:srgbClr val="000000"/>
                        </a:buClr>
                        <a:buSzPts val="2000"/>
                        <a:buFont typeface="Arial"/>
                        <a:buNone/>
                      </a:pPr>
                      <a:r>
                        <a:rPr lang="en-US" sz="1500" b="1" u="none" strike="noStrike" cap="none">
                          <a:solidFill>
                            <a:srgbClr val="002060"/>
                          </a:solidFill>
                        </a:rPr>
                        <a:t>Arrival</a:t>
                      </a:r>
                      <a:endParaRPr sz="1100" u="none" strike="noStrike" cap="none"/>
                    </a:p>
                  </a:txBody>
                  <a:tcPr marL="68588" marR="68588" marT="34294" marB="34294"/>
                </a:tc>
                <a:tc>
                  <a:txBody>
                    <a:bodyPr/>
                    <a:lstStyle/>
                    <a:p>
                      <a:pPr marL="0" marR="0" lvl="0" indent="0" algn="l" rtl="0">
                        <a:lnSpc>
                          <a:spcPct val="100000"/>
                        </a:lnSpc>
                        <a:spcBef>
                          <a:spcPts val="0"/>
                        </a:spcBef>
                        <a:spcAft>
                          <a:spcPts val="0"/>
                        </a:spcAft>
                        <a:buClr>
                          <a:srgbClr val="002060"/>
                        </a:buClr>
                        <a:buSzPts val="2000"/>
                        <a:buFont typeface="Arial"/>
                        <a:buNone/>
                      </a:pPr>
                      <a:r>
                        <a:rPr lang="en-US" sz="1500" b="1" u="none" strike="noStrike" cap="none" dirty="0">
                          <a:solidFill>
                            <a:srgbClr val="002060"/>
                          </a:solidFill>
                        </a:rPr>
                        <a:t>Independently:</a:t>
                      </a:r>
                      <a:endParaRPr sz="1100" u="none" strike="noStrike" cap="none" dirty="0"/>
                    </a:p>
                    <a:p>
                      <a:pPr marL="285750" marR="0" lvl="0"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Get off the bus</a:t>
                      </a:r>
                      <a:endParaRPr sz="1100" u="none" strike="noStrike" cap="none" dirty="0"/>
                    </a:p>
                    <a:p>
                      <a:pPr marL="285750" marR="0" lvl="0"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Walk into the building</a:t>
                      </a:r>
                      <a:endParaRPr sz="1100" u="none" strike="noStrike" cap="none" dirty="0"/>
                    </a:p>
                    <a:p>
                      <a:pPr marL="285750" marR="0" lvl="0"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Go to locker</a:t>
                      </a:r>
                      <a:endParaRPr sz="1100" u="none" strike="noStrike" cap="none" dirty="0"/>
                    </a:p>
                    <a:p>
                      <a:pPr marL="742950" marR="0" lvl="1"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Take off backpack</a:t>
                      </a:r>
                      <a:endParaRPr sz="1100" u="none" strike="noStrike" cap="none" dirty="0"/>
                    </a:p>
                    <a:p>
                      <a:pPr marL="742950" marR="0" lvl="1"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Take off coat</a:t>
                      </a:r>
                      <a:endParaRPr sz="1100" u="none" strike="noStrike" cap="none" dirty="0"/>
                    </a:p>
                    <a:p>
                      <a:pPr marL="742950" marR="0" lvl="1"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Take backpack to class</a:t>
                      </a:r>
                      <a:endParaRPr sz="1100" u="none" strike="noStrike" cap="none" dirty="0"/>
                    </a:p>
                    <a:p>
                      <a:pPr marL="285750" marR="0" lvl="0"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Go to desk</a:t>
                      </a:r>
                      <a:endParaRPr sz="1100" u="none" strike="noStrike" cap="none" dirty="0"/>
                    </a:p>
                    <a:p>
                      <a:pPr marL="285750" marR="0" lvl="0" indent="-285750" algn="l" rtl="0">
                        <a:lnSpc>
                          <a:spcPct val="100000"/>
                        </a:lnSpc>
                        <a:spcBef>
                          <a:spcPts val="0"/>
                        </a:spcBef>
                        <a:spcAft>
                          <a:spcPts val="0"/>
                        </a:spcAft>
                        <a:buClr>
                          <a:srgbClr val="002060"/>
                        </a:buClr>
                        <a:buSzPts val="2000"/>
                        <a:buFont typeface="Arial"/>
                        <a:buChar char="•"/>
                      </a:pPr>
                      <a:r>
                        <a:rPr lang="en-US" sz="1500" b="1" u="none" strike="noStrike" cap="none" dirty="0">
                          <a:solidFill>
                            <a:srgbClr val="002060"/>
                          </a:solidFill>
                        </a:rPr>
                        <a:t>Complete morning board work</a:t>
                      </a:r>
                      <a:endParaRPr sz="1500" b="1" u="none" strike="noStrike" cap="none" dirty="0">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000"/>
                        <a:buFont typeface="Arial"/>
                        <a:buNone/>
                      </a:pPr>
                      <a:endParaRPr sz="1500" b="1" u="none" strike="noStrike" cap="none" dirty="0">
                        <a:solidFill>
                          <a:srgbClr val="002060"/>
                        </a:solidFill>
                      </a:endParaRPr>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I</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VP</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GP</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PP</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FP</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endParaRPr sz="1500" b="1" u="none" strike="noStrike" cap="none" dirty="0">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3 level prompt hierarchy prompt fade:</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endParaRPr sz="1500" b="1" u="none" strike="noStrike" cap="none" dirty="0">
                        <a:solidFill>
                          <a:srgbClr val="002060"/>
                        </a:solidFill>
                      </a:endParaRPr>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GP</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PP</a:t>
                      </a:r>
                      <a:endParaRPr sz="11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1500" b="1" u="none" strike="noStrike" cap="none" dirty="0">
                          <a:solidFill>
                            <a:srgbClr val="002060"/>
                          </a:solidFill>
                        </a:rPr>
                        <a:t>FP</a:t>
                      </a:r>
                      <a:endParaRPr sz="1500" b="1" u="none" strike="noStrike" cap="none" dirty="0">
                        <a:solidFill>
                          <a:srgbClr val="002060"/>
                        </a:solidFill>
                      </a:endParaRPr>
                    </a:p>
                  </a:txBody>
                  <a:tcPr marL="68588" marR="68588" marT="34294" marB="3429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74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7"/>
          <p:cNvSpPr txBox="1">
            <a:spLocks noGrp="1"/>
          </p:cNvSpPr>
          <p:nvPr>
            <p:ph type="title"/>
          </p:nvPr>
        </p:nvSpPr>
        <p:spPr>
          <a:xfrm>
            <a:off x="0" y="495300"/>
            <a:ext cx="6565900" cy="381000"/>
          </a:xfrm>
          <a:prstGeom prst="rect">
            <a:avLst/>
          </a:prstGeom>
          <a:solidFill>
            <a:schemeClr val="lt1"/>
          </a:solidFill>
          <a:ln>
            <a:noFill/>
          </a:ln>
        </p:spPr>
        <p:txBody>
          <a:bodyPr spcFirstLastPara="1" wrap="square" lIns="68569" tIns="34275" rIns="68569" bIns="34275" anchor="ctr" anchorCtr="0">
            <a:noAutofit/>
          </a:bodyPr>
          <a:lstStyle/>
          <a:p>
            <a:pPr>
              <a:buSzPts val="3200"/>
            </a:pPr>
            <a:r>
              <a:rPr lang="en-US" dirty="0"/>
              <a:t>Routine Independence Self-Management</a:t>
            </a:r>
            <a:endParaRPr dirty="0"/>
          </a:p>
        </p:txBody>
      </p:sp>
      <p:sp>
        <p:nvSpPr>
          <p:cNvPr id="804" name="Google Shape;804;p47"/>
          <p:cNvSpPr txBox="1">
            <a:spLocks noGrp="1"/>
          </p:cNvSpPr>
          <p:nvPr>
            <p:ph type="body" idx="1"/>
          </p:nvPr>
        </p:nvSpPr>
        <p:spPr>
          <a:xfrm>
            <a:off x="190500" y="1371600"/>
            <a:ext cx="6515100" cy="3609975"/>
          </a:xfrm>
          <a:prstGeom prst="rect">
            <a:avLst/>
          </a:prstGeom>
          <a:noFill/>
          <a:ln>
            <a:noFill/>
          </a:ln>
        </p:spPr>
        <p:txBody>
          <a:bodyPr spcFirstLastPara="1" wrap="square" lIns="68569" tIns="34275" rIns="68569" bIns="34275" anchor="t" anchorCtr="0">
            <a:normAutofit/>
          </a:bodyPr>
          <a:lstStyle/>
          <a:p>
            <a:pPr marL="0" indent="0" algn="ctr">
              <a:spcBef>
                <a:spcPts val="0"/>
              </a:spcBef>
              <a:buSzPts val="3500"/>
              <a:buNone/>
            </a:pPr>
            <a:r>
              <a:rPr lang="en-US" sz="2625" dirty="0"/>
              <a:t>Mini Schedules / Schedules within Schedules</a:t>
            </a:r>
            <a:endParaRPr dirty="0"/>
          </a:p>
          <a:p>
            <a:pPr marL="342900" lvl="1" indent="0">
              <a:buSzPts val="2400"/>
              <a:buNone/>
            </a:pPr>
            <a:endParaRPr dirty="0"/>
          </a:p>
          <a:p>
            <a:pPr marL="342900" lvl="1" indent="0">
              <a:buSzPts val="3200"/>
              <a:buNone/>
            </a:pPr>
            <a:r>
              <a:rPr lang="en-US" dirty="0"/>
              <a:t>Circle Time</a:t>
            </a:r>
            <a:endParaRPr dirty="0"/>
          </a:p>
          <a:p>
            <a:pPr marL="642938" lvl="2" indent="-152400">
              <a:buSzPts val="3200"/>
            </a:pPr>
            <a:r>
              <a:rPr lang="en-US" sz="2400" dirty="0"/>
              <a:t>Welcome Songs</a:t>
            </a:r>
            <a:endParaRPr dirty="0"/>
          </a:p>
          <a:p>
            <a:pPr marL="900113" lvl="3" indent="-152400">
              <a:buSzPts val="3200"/>
            </a:pPr>
            <a:r>
              <a:rPr lang="en-US" sz="2400" dirty="0"/>
              <a:t>Song 1</a:t>
            </a:r>
            <a:endParaRPr dirty="0"/>
          </a:p>
          <a:p>
            <a:pPr marL="900113" lvl="3" indent="-152400">
              <a:buSzPts val="3200"/>
            </a:pPr>
            <a:r>
              <a:rPr lang="en-US" sz="2400" dirty="0"/>
              <a:t>Song 2</a:t>
            </a:r>
            <a:endParaRPr dirty="0"/>
          </a:p>
          <a:p>
            <a:pPr marL="642938" lvl="2" indent="-152400">
              <a:buSzPts val="3200"/>
            </a:pPr>
            <a:r>
              <a:rPr lang="en-US" sz="2400" dirty="0"/>
              <a:t>Calendar</a:t>
            </a:r>
            <a:endParaRPr dirty="0"/>
          </a:p>
          <a:p>
            <a:pPr marL="642938" lvl="2" indent="-152400">
              <a:buSzPts val="3200"/>
            </a:pPr>
            <a:r>
              <a:rPr lang="en-US" sz="2400" dirty="0"/>
              <a:t>Weather</a:t>
            </a:r>
            <a:endParaRPr dirty="0"/>
          </a:p>
          <a:p>
            <a:pPr marL="642938" lvl="2" indent="-152400">
              <a:buSzPts val="3200"/>
            </a:pPr>
            <a:r>
              <a:rPr lang="en-US" sz="2400" dirty="0"/>
              <a:t>Check Schedule</a:t>
            </a:r>
            <a:endParaRPr dirty="0"/>
          </a:p>
        </p:txBody>
      </p:sp>
      <p:graphicFrame>
        <p:nvGraphicFramePr>
          <p:cNvPr id="805" name="Google Shape;805;p47"/>
          <p:cNvGraphicFramePr/>
          <p:nvPr>
            <p:extLst>
              <p:ext uri="{D42A27DB-BD31-4B8C-83A1-F6EECF244321}">
                <p14:modId xmlns:p14="http://schemas.microsoft.com/office/powerpoint/2010/main" val="2812134118"/>
              </p:ext>
            </p:extLst>
          </p:nvPr>
        </p:nvGraphicFramePr>
        <p:xfrm>
          <a:off x="3448050" y="2192973"/>
          <a:ext cx="3562370" cy="2135553"/>
        </p:xfrm>
        <a:graphic>
          <a:graphicData uri="http://schemas.openxmlformats.org/drawingml/2006/table">
            <a:tbl>
              <a:tblPr firstRow="1" bandRow="1">
                <a:noFill/>
              </a:tblPr>
              <a:tblGrid>
                <a:gridCol w="2466244">
                  <a:extLst>
                    <a:ext uri="{9D8B030D-6E8A-4147-A177-3AD203B41FA5}">
                      <a16:colId xmlns:a16="http://schemas.microsoft.com/office/drawing/2014/main" val="20000"/>
                    </a:ext>
                  </a:extLst>
                </a:gridCol>
                <a:gridCol w="548063">
                  <a:extLst>
                    <a:ext uri="{9D8B030D-6E8A-4147-A177-3AD203B41FA5}">
                      <a16:colId xmlns:a16="http://schemas.microsoft.com/office/drawing/2014/main" val="20001"/>
                    </a:ext>
                  </a:extLst>
                </a:gridCol>
                <a:gridCol w="548063">
                  <a:extLst>
                    <a:ext uri="{9D8B030D-6E8A-4147-A177-3AD203B41FA5}">
                      <a16:colId xmlns:a16="http://schemas.microsoft.com/office/drawing/2014/main" val="20002"/>
                    </a:ext>
                  </a:extLst>
                </a:gridCol>
              </a:tblGrid>
              <a:tr h="222893">
                <a:tc>
                  <a:txBody>
                    <a:bodyPr/>
                    <a:lstStyle/>
                    <a:p>
                      <a:pPr marL="0" marR="0" lvl="0" indent="0" algn="ctr" rtl="0">
                        <a:lnSpc>
                          <a:spcPct val="100000"/>
                        </a:lnSpc>
                        <a:spcBef>
                          <a:spcPts val="0"/>
                        </a:spcBef>
                        <a:spcAft>
                          <a:spcPts val="0"/>
                        </a:spcAft>
                        <a:buClr>
                          <a:srgbClr val="000000"/>
                        </a:buClr>
                        <a:buSzPts val="1350"/>
                        <a:buFont typeface="Arial"/>
                        <a:buNone/>
                      </a:pPr>
                      <a:r>
                        <a:rPr lang="en-US" sz="1000" u="none" strike="noStrike" cap="none">
                          <a:solidFill>
                            <a:srgbClr val="002060"/>
                          </a:solidFill>
                        </a:rPr>
                        <a:t>Tasks</a:t>
                      </a:r>
                      <a:endParaRPr sz="1100" u="none" strike="noStrike" cap="none"/>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r>
                        <a:rPr lang="en-US" sz="1000" u="none" strike="noStrike" cap="none">
                          <a:solidFill>
                            <a:srgbClr val="002060"/>
                          </a:solidFill>
                        </a:rPr>
                        <a:t>Done</a:t>
                      </a:r>
                      <a:endParaRPr sz="1100" u="none" strike="noStrike" cap="none"/>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r>
                        <a:rPr lang="en-US" sz="1000" u="none" strike="noStrike" cap="none">
                          <a:solidFill>
                            <a:srgbClr val="002060"/>
                          </a:solidFill>
                        </a:rPr>
                        <a:t>Help</a:t>
                      </a:r>
                      <a:endParaRPr sz="1100" u="none" strike="noStrike" cap="none"/>
                    </a:p>
                  </a:txBody>
                  <a:tcPr marL="68588" marR="68588" marT="34294" marB="34294"/>
                </a:tc>
                <a:extLst>
                  <a:ext uri="{0D108BD9-81ED-4DB2-BD59-A6C34878D82A}">
                    <a16:rowId xmlns:a16="http://schemas.microsoft.com/office/drawing/2014/main" val="10000"/>
                  </a:ext>
                </a:extLst>
              </a:tr>
              <a:tr h="278138">
                <a:tc>
                  <a:txBody>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a:solidFill>
                            <a:srgbClr val="002060"/>
                          </a:solidFill>
                        </a:rPr>
                        <a:t>Get off the bus</a:t>
                      </a:r>
                      <a:endParaRPr sz="1100" u="none" strike="noStrike" cap="none"/>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extLst>
                  <a:ext uri="{0D108BD9-81ED-4DB2-BD59-A6C34878D82A}">
                    <a16:rowId xmlns:a16="http://schemas.microsoft.com/office/drawing/2014/main" val="10001"/>
                  </a:ext>
                </a:extLst>
              </a:tr>
              <a:tr h="278138">
                <a:tc>
                  <a:txBody>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a:solidFill>
                            <a:srgbClr val="002060"/>
                          </a:solidFill>
                        </a:rPr>
                        <a:t>Walk into the building</a:t>
                      </a:r>
                      <a:endParaRPr sz="1100" u="none" strike="noStrike" cap="none"/>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extLst>
                  <a:ext uri="{0D108BD9-81ED-4DB2-BD59-A6C34878D82A}">
                    <a16:rowId xmlns:a16="http://schemas.microsoft.com/office/drawing/2014/main" val="10002"/>
                  </a:ext>
                </a:extLst>
              </a:tr>
              <a:tr h="800108">
                <a:tc>
                  <a:txBody>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rgbClr val="002060"/>
                          </a:solidFill>
                        </a:rPr>
                        <a:t>Go to Locker</a:t>
                      </a:r>
                      <a:endParaRPr sz="1100" u="none" strike="noStrike" cap="none" dirty="0"/>
                    </a:p>
                    <a:p>
                      <a:pPr marL="0" marR="0" lvl="0" indent="0" algn="l" rtl="0">
                        <a:lnSpc>
                          <a:spcPct val="100000"/>
                        </a:lnSpc>
                        <a:spcBef>
                          <a:spcPts val="0"/>
                        </a:spcBef>
                        <a:spcAft>
                          <a:spcPts val="0"/>
                        </a:spcAft>
                        <a:buClr>
                          <a:srgbClr val="000000"/>
                        </a:buClr>
                        <a:buSzPts val="1600"/>
                        <a:buFont typeface="Arial"/>
                        <a:buNone/>
                      </a:pPr>
                      <a:r>
                        <a:rPr lang="en-US" sz="1200" b="1" u="none" strike="noStrike" cap="none" dirty="0">
                          <a:solidFill>
                            <a:srgbClr val="002060"/>
                          </a:solidFill>
                        </a:rPr>
                        <a:t>--Take off backpack</a:t>
                      </a:r>
                      <a:endParaRPr sz="1100" u="none" strike="noStrike" cap="none" dirty="0"/>
                    </a:p>
                    <a:p>
                      <a:pPr marL="0" marR="0" lvl="0" indent="0" algn="l" rtl="0">
                        <a:lnSpc>
                          <a:spcPct val="100000"/>
                        </a:lnSpc>
                        <a:spcBef>
                          <a:spcPts val="0"/>
                        </a:spcBef>
                        <a:spcAft>
                          <a:spcPts val="0"/>
                        </a:spcAft>
                        <a:buClr>
                          <a:srgbClr val="000000"/>
                        </a:buClr>
                        <a:buSzPts val="1600"/>
                        <a:buFont typeface="Arial"/>
                        <a:buNone/>
                      </a:pPr>
                      <a:r>
                        <a:rPr lang="en-US" sz="1200" b="1" u="none" strike="noStrike" cap="none" dirty="0">
                          <a:solidFill>
                            <a:srgbClr val="002060"/>
                          </a:solidFill>
                        </a:rPr>
                        <a:t>--Take off coat</a:t>
                      </a:r>
                      <a:endParaRPr sz="1100" u="none" strike="noStrike" cap="none" dirty="0"/>
                    </a:p>
                    <a:p>
                      <a:pPr marL="0" marR="0" lvl="0" indent="0" algn="l" rtl="0">
                        <a:lnSpc>
                          <a:spcPct val="100000"/>
                        </a:lnSpc>
                        <a:spcBef>
                          <a:spcPts val="0"/>
                        </a:spcBef>
                        <a:spcAft>
                          <a:spcPts val="0"/>
                        </a:spcAft>
                        <a:buClr>
                          <a:srgbClr val="000000"/>
                        </a:buClr>
                        <a:buSzPts val="1600"/>
                        <a:buFont typeface="Arial"/>
                        <a:buNone/>
                      </a:pPr>
                      <a:r>
                        <a:rPr lang="en-US" sz="1200" b="1" u="none" strike="noStrike" cap="none" dirty="0">
                          <a:solidFill>
                            <a:srgbClr val="002060"/>
                          </a:solidFill>
                        </a:rPr>
                        <a:t>Take backpack to class</a:t>
                      </a:r>
                      <a:endParaRPr sz="11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extLst>
                  <a:ext uri="{0D108BD9-81ED-4DB2-BD59-A6C34878D82A}">
                    <a16:rowId xmlns:a16="http://schemas.microsoft.com/office/drawing/2014/main" val="10003"/>
                  </a:ext>
                </a:extLst>
              </a:tr>
              <a:tr h="278138">
                <a:tc>
                  <a:txBody>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rgbClr val="002060"/>
                          </a:solidFill>
                        </a:rPr>
                        <a:t>Go to Desk</a:t>
                      </a:r>
                      <a:endParaRPr sz="11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extLst>
                  <a:ext uri="{0D108BD9-81ED-4DB2-BD59-A6C34878D82A}">
                    <a16:rowId xmlns:a16="http://schemas.microsoft.com/office/drawing/2014/main" val="10004"/>
                  </a:ext>
                </a:extLst>
              </a:tr>
              <a:tr h="278138">
                <a:tc>
                  <a:txBody>
                    <a:bodyPr/>
                    <a:lstStyle/>
                    <a:p>
                      <a:pPr marL="0" marR="0" lvl="0" indent="0" algn="ctr" rtl="0">
                        <a:lnSpc>
                          <a:spcPct val="100000"/>
                        </a:lnSpc>
                        <a:spcBef>
                          <a:spcPts val="0"/>
                        </a:spcBef>
                        <a:spcAft>
                          <a:spcPts val="0"/>
                        </a:spcAft>
                        <a:buClr>
                          <a:srgbClr val="000000"/>
                        </a:buClr>
                        <a:buSzPts val="1600"/>
                        <a:buFont typeface="Arial"/>
                        <a:buNone/>
                      </a:pPr>
                      <a:r>
                        <a:rPr lang="en-US" sz="1200" b="1" u="none" strike="noStrike" cap="none" dirty="0">
                          <a:solidFill>
                            <a:srgbClr val="002060"/>
                          </a:solidFill>
                        </a:rPr>
                        <a:t>Complete Morning Board Work</a:t>
                      </a:r>
                      <a:endParaRPr sz="1100" u="none" strike="noStrike" cap="none" dirty="0"/>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a:solidFill>
                          <a:srgbClr val="002060"/>
                        </a:solidFill>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1350"/>
                        <a:buFont typeface="Arial"/>
                        <a:buNone/>
                      </a:pPr>
                      <a:endParaRPr sz="1000" b="1" u="none" strike="noStrike" cap="none" dirty="0">
                        <a:solidFill>
                          <a:srgbClr val="002060"/>
                        </a:solidFill>
                      </a:endParaRPr>
                    </a:p>
                  </a:txBody>
                  <a:tcPr marL="68588" marR="68588" marT="34294" marB="3429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0229012"/>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8"/>
          <p:cNvSpPr txBox="1">
            <a:spLocks noGrp="1"/>
          </p:cNvSpPr>
          <p:nvPr>
            <p:ph type="title"/>
          </p:nvPr>
        </p:nvSpPr>
        <p:spPr>
          <a:xfrm>
            <a:off x="241301" y="270193"/>
            <a:ext cx="5740400" cy="994172"/>
          </a:xfrm>
          <a:prstGeom prst="rect">
            <a:avLst/>
          </a:prstGeom>
          <a:noFill/>
          <a:ln>
            <a:noFill/>
          </a:ln>
        </p:spPr>
        <p:txBody>
          <a:bodyPr spcFirstLastPara="1" wrap="square" lIns="68569" tIns="34275" rIns="68569" bIns="34275" anchor="ctr" anchorCtr="0">
            <a:noAutofit/>
          </a:bodyPr>
          <a:lstStyle/>
          <a:p>
            <a:pPr>
              <a:buSzPts val="4000"/>
            </a:pPr>
            <a:r>
              <a:rPr lang="en-US" dirty="0"/>
              <a:t>Self-Management for </a:t>
            </a:r>
            <a:br>
              <a:rPr lang="en-US" dirty="0"/>
            </a:br>
            <a:r>
              <a:rPr lang="en-US" dirty="0"/>
              <a:t>Routine Independence</a:t>
            </a:r>
            <a:endParaRPr dirty="0"/>
          </a:p>
        </p:txBody>
      </p:sp>
      <p:pic>
        <p:nvPicPr>
          <p:cNvPr id="811" name="Google Shape;811;p48" descr="selfmonwalk"/>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38150" y="1813723"/>
            <a:ext cx="3028950" cy="3214783"/>
          </a:xfrm>
          <a:prstGeom prst="rect">
            <a:avLst/>
          </a:prstGeom>
          <a:noFill/>
          <a:ln w="9525" cap="flat" cmpd="sng">
            <a:solidFill>
              <a:schemeClr val="dk1"/>
            </a:solidFill>
            <a:prstDash val="solid"/>
            <a:round/>
            <a:headEnd type="none" w="sm" len="sm"/>
            <a:tailEnd type="none" w="sm" len="sm"/>
          </a:ln>
        </p:spPr>
      </p:pic>
      <p:sp>
        <p:nvSpPr>
          <p:cNvPr id="812" name="Google Shape;812;p48"/>
          <p:cNvSpPr txBox="1">
            <a:spLocks noGrp="1"/>
          </p:cNvSpPr>
          <p:nvPr>
            <p:ph type="body" idx="2"/>
          </p:nvPr>
        </p:nvSpPr>
        <p:spPr>
          <a:xfrm>
            <a:off x="3987801" y="1369218"/>
            <a:ext cx="2565400" cy="3774281"/>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590"/>
            </a:pPr>
            <a:r>
              <a:rPr lang="en-US" sz="1943"/>
              <a:t>9</a:t>
            </a:r>
            <a:r>
              <a:rPr lang="en-US" sz="1943" baseline="30000"/>
              <a:t>th</a:t>
            </a:r>
            <a:r>
              <a:rPr lang="en-US" sz="1943"/>
              <a:t> grader with ASD</a:t>
            </a:r>
            <a:endParaRPr/>
          </a:p>
          <a:p>
            <a:pPr marL="128588" indent="-128588">
              <a:buSzPts val="2590"/>
            </a:pPr>
            <a:r>
              <a:rPr lang="en-US" sz="1943" dirty="0"/>
              <a:t>Did not like having a paraprofessional walking with him between classes; ran away, hid, etc.</a:t>
            </a:r>
            <a:endParaRPr dirty="0"/>
          </a:p>
          <a:p>
            <a:pPr marL="128588" indent="-128588">
              <a:buSzPts val="2590"/>
            </a:pPr>
            <a:r>
              <a:rPr lang="en-US" sz="1943" dirty="0"/>
              <a:t>Used the self-management checklist to increase independence so paraprofessional wasn’t needed</a:t>
            </a:r>
            <a:endParaRPr dirty="0"/>
          </a:p>
        </p:txBody>
      </p:sp>
    </p:spTree>
    <p:extLst>
      <p:ext uri="{BB962C8B-B14F-4D97-AF65-F5344CB8AC3E}">
        <p14:creationId xmlns:p14="http://schemas.microsoft.com/office/powerpoint/2010/main" val="38145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8" name="Google Shape;818;p258"/>
          <p:cNvSpPr txBox="1">
            <a:spLocks noGrp="1"/>
          </p:cNvSpPr>
          <p:nvPr>
            <p:ph type="body" idx="1"/>
          </p:nvPr>
        </p:nvSpPr>
        <p:spPr>
          <a:xfrm>
            <a:off x="1614488" y="1369219"/>
            <a:ext cx="2914650" cy="3263504"/>
          </a:xfrm>
          <a:prstGeom prst="rect">
            <a:avLst/>
          </a:prstGeom>
          <a:noFill/>
          <a:ln>
            <a:noFill/>
          </a:ln>
        </p:spPr>
        <p:txBody>
          <a:bodyPr spcFirstLastPara="1" wrap="square" lIns="68569" tIns="34275" rIns="68569" bIns="34275" anchor="t" anchorCtr="0">
            <a:normAutofit/>
          </a:bodyPr>
          <a:lstStyle/>
          <a:p>
            <a:pPr indent="-171450">
              <a:buNone/>
            </a:pPr>
            <a:endParaRPr/>
          </a:p>
        </p:txBody>
      </p:sp>
      <p:pic>
        <p:nvPicPr>
          <p:cNvPr id="820" name="Google Shape;820;p258" descr="Graphical user interface, applicati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762" y="130491"/>
            <a:ext cx="5919638" cy="5013009"/>
          </a:xfrm>
          <a:prstGeom prst="rect">
            <a:avLst/>
          </a:prstGeom>
          <a:noFill/>
          <a:ln>
            <a:noFill/>
          </a:ln>
        </p:spPr>
      </p:pic>
    </p:spTree>
    <p:extLst>
      <p:ext uri="{BB962C8B-B14F-4D97-AF65-F5344CB8AC3E}">
        <p14:creationId xmlns:p14="http://schemas.microsoft.com/office/powerpoint/2010/main" val="8715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259"/>
          <p:cNvSpPr txBox="1">
            <a:spLocks noGrp="1"/>
          </p:cNvSpPr>
          <p:nvPr>
            <p:ph type="title"/>
          </p:nvPr>
        </p:nvSpPr>
        <p:spPr>
          <a:xfrm>
            <a:off x="495301" y="270191"/>
            <a:ext cx="6184900" cy="994275"/>
          </a:xfrm>
          <a:prstGeom prst="rect">
            <a:avLst/>
          </a:prstGeom>
          <a:noFill/>
          <a:ln>
            <a:noFill/>
          </a:ln>
        </p:spPr>
        <p:txBody>
          <a:bodyPr spcFirstLastPara="1" wrap="square" lIns="68569" tIns="34275" rIns="68569" bIns="34275" anchor="ctr" anchorCtr="0">
            <a:noAutofit/>
          </a:bodyPr>
          <a:lstStyle/>
          <a:p>
            <a:r>
              <a:rPr lang="en-US" dirty="0"/>
              <a:t>Independence with Transitioning and Routines</a:t>
            </a:r>
            <a:endParaRPr dirty="0"/>
          </a:p>
        </p:txBody>
      </p:sp>
      <p:pic>
        <p:nvPicPr>
          <p:cNvPr id="827" name="Google Shape;827;p25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40070" y="1378766"/>
            <a:ext cx="3362057" cy="3650435"/>
          </a:xfrm>
          <a:prstGeom prst="rect">
            <a:avLst/>
          </a:prstGeom>
          <a:noFill/>
          <a:ln>
            <a:noFill/>
          </a:ln>
        </p:spPr>
      </p:pic>
    </p:spTree>
    <p:extLst>
      <p:ext uri="{BB962C8B-B14F-4D97-AF65-F5344CB8AC3E}">
        <p14:creationId xmlns:p14="http://schemas.microsoft.com/office/powerpoint/2010/main" val="22914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260"/>
          <p:cNvSpPr txBox="1">
            <a:spLocks noGrp="1"/>
          </p:cNvSpPr>
          <p:nvPr>
            <p:ph type="title"/>
          </p:nvPr>
        </p:nvSpPr>
        <p:spPr>
          <a:xfrm>
            <a:off x="254001" y="1168400"/>
            <a:ext cx="5461000" cy="96120"/>
          </a:xfrm>
          <a:prstGeom prst="rect">
            <a:avLst/>
          </a:prstGeom>
          <a:noFill/>
          <a:ln>
            <a:noFill/>
          </a:ln>
        </p:spPr>
        <p:txBody>
          <a:bodyPr spcFirstLastPara="1" wrap="square" lIns="68569" tIns="34275" rIns="68569" bIns="34275" anchor="ctr" anchorCtr="0">
            <a:noAutofit/>
          </a:bodyPr>
          <a:lstStyle/>
          <a:p>
            <a:r>
              <a:rPr lang="en-US" dirty="0"/>
              <a:t>Independence with a Break Routine</a:t>
            </a:r>
            <a:endParaRPr dirty="0"/>
          </a:p>
          <a:p>
            <a:endParaRPr dirty="0"/>
          </a:p>
          <a:p>
            <a:endParaRPr dirty="0"/>
          </a:p>
        </p:txBody>
      </p:sp>
      <p:pic>
        <p:nvPicPr>
          <p:cNvPr id="834" name="Google Shape;834;p26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1099" y="1264520"/>
            <a:ext cx="5267232" cy="3950418"/>
          </a:xfrm>
          <a:prstGeom prst="rect">
            <a:avLst/>
          </a:prstGeom>
          <a:noFill/>
          <a:ln>
            <a:noFill/>
          </a:ln>
        </p:spPr>
      </p:pic>
    </p:spTree>
    <p:extLst>
      <p:ext uri="{BB962C8B-B14F-4D97-AF65-F5344CB8AC3E}">
        <p14:creationId xmlns:p14="http://schemas.microsoft.com/office/powerpoint/2010/main" val="16565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61"/>
          <p:cNvSpPr txBox="1">
            <a:spLocks noGrp="1"/>
          </p:cNvSpPr>
          <p:nvPr>
            <p:ph type="title"/>
          </p:nvPr>
        </p:nvSpPr>
        <p:spPr>
          <a:xfrm>
            <a:off x="304800" y="270192"/>
            <a:ext cx="6382613" cy="683903"/>
          </a:xfrm>
          <a:prstGeom prst="rect">
            <a:avLst/>
          </a:prstGeom>
          <a:noFill/>
          <a:ln>
            <a:noFill/>
          </a:ln>
        </p:spPr>
        <p:txBody>
          <a:bodyPr spcFirstLastPara="1" wrap="square" lIns="68569" tIns="34275" rIns="68569" bIns="34275" anchor="ctr" anchorCtr="0">
            <a:normAutofit/>
          </a:bodyPr>
          <a:lstStyle/>
          <a:p>
            <a:pPr>
              <a:buSzPts val="4000"/>
            </a:pPr>
            <a:r>
              <a:rPr lang="en-US" dirty="0"/>
              <a:t>Specials (Music) Example</a:t>
            </a:r>
            <a:endParaRPr dirty="0"/>
          </a:p>
        </p:txBody>
      </p:sp>
      <p:pic>
        <p:nvPicPr>
          <p:cNvPr id="840" name="Google Shape;840;p2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5075" y="954095"/>
            <a:ext cx="4656938" cy="3977588"/>
          </a:xfrm>
          <a:prstGeom prst="rect">
            <a:avLst/>
          </a:prstGeom>
          <a:noFill/>
          <a:ln>
            <a:noFill/>
          </a:ln>
        </p:spPr>
      </p:pic>
    </p:spTree>
    <p:extLst>
      <p:ext uri="{BB962C8B-B14F-4D97-AF65-F5344CB8AC3E}">
        <p14:creationId xmlns:p14="http://schemas.microsoft.com/office/powerpoint/2010/main" val="157817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1"/>
          <p:cNvSpPr txBox="1">
            <a:spLocks noGrp="1"/>
          </p:cNvSpPr>
          <p:nvPr>
            <p:ph type="ctrTitle"/>
          </p:nvPr>
        </p:nvSpPr>
        <p:spPr>
          <a:xfrm>
            <a:off x="1857375" y="1693070"/>
            <a:ext cx="5143500" cy="758030"/>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846" name="Google Shape;846;p51"/>
          <p:cNvSpPr txBox="1">
            <a:spLocks noGrp="1"/>
          </p:cNvSpPr>
          <p:nvPr>
            <p:ph type="subTitle" idx="1"/>
          </p:nvPr>
        </p:nvSpPr>
        <p:spPr>
          <a:xfrm>
            <a:off x="1224997" y="3033171"/>
            <a:ext cx="6366428" cy="1367379"/>
          </a:xfrm>
          <a:prstGeom prst="rect">
            <a:avLst/>
          </a:prstGeom>
          <a:noFill/>
          <a:ln>
            <a:noFill/>
          </a:ln>
        </p:spPr>
        <p:txBody>
          <a:bodyPr spcFirstLastPara="1" wrap="square" lIns="68569" tIns="34275" rIns="68569" bIns="34275" anchor="t" anchorCtr="0">
            <a:normAutofit/>
          </a:bodyPr>
          <a:lstStyle/>
          <a:p>
            <a:pPr marL="0" indent="0">
              <a:spcBef>
                <a:spcPts val="0"/>
              </a:spcBef>
              <a:buSzPts val="6000"/>
            </a:pPr>
            <a:r>
              <a:rPr lang="en-US" sz="4500" dirty="0"/>
              <a:t>Self Awareness</a:t>
            </a:r>
            <a:endParaRPr dirty="0"/>
          </a:p>
        </p:txBody>
      </p:sp>
      <p:pic>
        <p:nvPicPr>
          <p:cNvPr id="847" name="Google Shape;847;p51" descr="Self Awareness">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0448" y="641225"/>
            <a:ext cx="2286000" cy="1521620"/>
          </a:xfrm>
          <a:prstGeom prst="rect">
            <a:avLst/>
          </a:prstGeom>
          <a:noFill/>
          <a:ln>
            <a:noFill/>
          </a:ln>
          <a:effectLst>
            <a:outerShdw blurRad="292100" dist="139700" dir="2700000" algn="tl" rotWithShape="0">
              <a:srgbClr val="333333">
                <a:alpha val="64313"/>
              </a:srgbClr>
            </a:outerShdw>
          </a:effectLst>
        </p:spPr>
      </p:pic>
    </p:spTree>
    <p:extLst>
      <p:ext uri="{BB962C8B-B14F-4D97-AF65-F5344CB8AC3E}">
        <p14:creationId xmlns:p14="http://schemas.microsoft.com/office/powerpoint/2010/main" val="65316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
          <p:cNvSpPr txBox="1">
            <a:spLocks noGrp="1"/>
          </p:cNvSpPr>
          <p:nvPr>
            <p:ph type="title"/>
          </p:nvPr>
        </p:nvSpPr>
        <p:spPr>
          <a:xfrm>
            <a:off x="628650" y="273846"/>
            <a:ext cx="5646026" cy="994200"/>
          </a:xfrm>
          <a:prstGeom prst="rect">
            <a:avLst/>
          </a:prstGeom>
          <a:noFill/>
          <a:ln>
            <a:noFill/>
          </a:ln>
        </p:spPr>
        <p:txBody>
          <a:bodyPr spcFirstLastPara="1" wrap="square" lIns="68569" tIns="34275" rIns="68569" bIns="34275" anchor="b" anchorCtr="0">
            <a:normAutofit fontScale="90000"/>
          </a:bodyPr>
          <a:lstStyle/>
          <a:p>
            <a:pPr>
              <a:buSzPts val="4800"/>
            </a:pPr>
            <a:r>
              <a:rPr lang="en-US" sz="3600" dirty="0"/>
              <a:t>We ALL Need and Use </a:t>
            </a:r>
            <a:br>
              <a:rPr lang="en-US" sz="3600" dirty="0"/>
            </a:br>
            <a:r>
              <a:rPr lang="en-US" sz="3600" dirty="0"/>
              <a:t>Self-Management</a:t>
            </a:r>
            <a:endParaRPr dirty="0"/>
          </a:p>
        </p:txBody>
      </p:sp>
      <p:pic>
        <p:nvPicPr>
          <p:cNvPr id="472" name="Google Shape;472;p5" descr="five sixteenths blog: Three Inspiring Blog Planning Notebook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4412" y="1389765"/>
            <a:ext cx="1773638" cy="1264907"/>
          </a:xfrm>
          <a:prstGeom prst="rect">
            <a:avLst/>
          </a:prstGeom>
          <a:noFill/>
          <a:ln>
            <a:noFill/>
          </a:ln>
        </p:spPr>
      </p:pic>
      <p:pic>
        <p:nvPicPr>
          <p:cNvPr id="473" name="Google Shape;473;p5" descr="Simply 2nd Resources: Lesson Plan Template ~ So Excited to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72836" y="2755477"/>
            <a:ext cx="2870989" cy="2177861"/>
          </a:xfrm>
          <a:prstGeom prst="rect">
            <a:avLst/>
          </a:prstGeom>
          <a:noFill/>
          <a:ln>
            <a:noFill/>
          </a:ln>
        </p:spPr>
      </p:pic>
      <p:pic>
        <p:nvPicPr>
          <p:cNvPr id="474" name="Google Shape;474;p5" descr="Hand holding an Iphone with a calendar image - Free stock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8650" y="3087580"/>
            <a:ext cx="2322549" cy="1305886"/>
          </a:xfrm>
          <a:prstGeom prst="rect">
            <a:avLst/>
          </a:prstGeom>
          <a:noFill/>
          <a:ln>
            <a:noFill/>
          </a:ln>
        </p:spPr>
      </p:pic>
      <p:pic>
        <p:nvPicPr>
          <p:cNvPr id="475" name="Google Shape;475;p5" descr="The Best Free Diet Journals - Bariatric Surgery Sour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75649" y="1266562"/>
            <a:ext cx="1150630" cy="1488915"/>
          </a:xfrm>
          <a:prstGeom prst="rect">
            <a:avLst/>
          </a:prstGeom>
          <a:noFill/>
          <a:ln>
            <a:noFill/>
          </a:ln>
        </p:spPr>
      </p:pic>
      <p:pic>
        <p:nvPicPr>
          <p:cNvPr id="476" name="Google Shape;476;p5" descr="Free illustration: Shopping List, List, Shopping - Free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873999" y="1600149"/>
            <a:ext cx="1155328" cy="1155328"/>
          </a:xfrm>
          <a:prstGeom prst="rect">
            <a:avLst/>
          </a:prstGeom>
          <a:noFill/>
          <a:ln>
            <a:noFill/>
          </a:ln>
        </p:spPr>
      </p:pic>
    </p:spTree>
    <p:extLst>
      <p:ext uri="{BB962C8B-B14F-4D97-AF65-F5344CB8AC3E}">
        <p14:creationId xmlns:p14="http://schemas.microsoft.com/office/powerpoint/2010/main" val="108867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52"/>
          <p:cNvSpPr txBox="1">
            <a:spLocks noGrp="1"/>
          </p:cNvSpPr>
          <p:nvPr>
            <p:ph type="title"/>
          </p:nvPr>
        </p:nvSpPr>
        <p:spPr>
          <a:xfrm>
            <a:off x="-254000" y="292100"/>
            <a:ext cx="7912100" cy="546100"/>
          </a:xfrm>
          <a:prstGeom prst="rect">
            <a:avLst/>
          </a:prstGeom>
          <a:noFill/>
          <a:ln>
            <a:noFill/>
          </a:ln>
        </p:spPr>
        <p:txBody>
          <a:bodyPr spcFirstLastPara="1" wrap="square" lIns="68569" tIns="34275" rIns="68569" bIns="34275" anchor="ctr" anchorCtr="0">
            <a:noAutofit/>
          </a:bodyPr>
          <a:lstStyle/>
          <a:p>
            <a:pPr>
              <a:buSzPts val="3200"/>
            </a:pPr>
            <a:r>
              <a:rPr lang="en-US" dirty="0"/>
              <a:t>A Series of Self Awareness Questions</a:t>
            </a:r>
            <a:endParaRPr dirty="0"/>
          </a:p>
        </p:txBody>
      </p:sp>
      <p:sp>
        <p:nvSpPr>
          <p:cNvPr id="853" name="Google Shape;853;p52"/>
          <p:cNvSpPr txBox="1">
            <a:spLocks noGrp="1"/>
          </p:cNvSpPr>
          <p:nvPr>
            <p:ph type="body" idx="1"/>
          </p:nvPr>
        </p:nvSpPr>
        <p:spPr>
          <a:xfrm>
            <a:off x="609600" y="1155700"/>
            <a:ext cx="7048500" cy="3517900"/>
          </a:xfrm>
          <a:prstGeom prst="rect">
            <a:avLst/>
          </a:prstGeom>
          <a:noFill/>
          <a:ln>
            <a:noFill/>
          </a:ln>
        </p:spPr>
        <p:txBody>
          <a:bodyPr spcFirstLastPara="1" wrap="square" lIns="68569" tIns="34275" rIns="68569" bIns="34275" anchor="t" anchorCtr="0">
            <a:noAutofit/>
          </a:bodyPr>
          <a:lstStyle/>
          <a:p>
            <a:pPr marL="128588" indent="-128588">
              <a:spcBef>
                <a:spcPts val="0"/>
              </a:spcBef>
              <a:buSzPts val="2800"/>
            </a:pPr>
            <a:r>
              <a:rPr lang="en-US" sz="2000" dirty="0"/>
              <a:t>What is the student doing that is causing a problem (e.g. swearing)?</a:t>
            </a:r>
            <a:endParaRPr sz="2000" dirty="0"/>
          </a:p>
          <a:p>
            <a:pPr marL="128588" indent="-128588">
              <a:spcBef>
                <a:spcPts val="1463"/>
              </a:spcBef>
              <a:buSzPts val="2800"/>
            </a:pPr>
            <a:r>
              <a:rPr lang="en-US" sz="2000" dirty="0"/>
              <a:t>Does the student have a recognition of what he/she is doing, how often, etc.?</a:t>
            </a:r>
            <a:endParaRPr sz="2000" dirty="0"/>
          </a:p>
          <a:p>
            <a:pPr marL="128588" indent="-128588">
              <a:spcBef>
                <a:spcPts val="1463"/>
              </a:spcBef>
              <a:buSzPts val="2800"/>
            </a:pPr>
            <a:r>
              <a:rPr lang="en-US" sz="2000" dirty="0"/>
              <a:t>What visual system can be developed to assist the student in monitoring the behavior?</a:t>
            </a:r>
            <a:endParaRPr sz="2000" dirty="0"/>
          </a:p>
          <a:p>
            <a:pPr marL="128588" indent="-128588">
              <a:spcBef>
                <a:spcPts val="1463"/>
              </a:spcBef>
              <a:buSzPts val="2800"/>
            </a:pPr>
            <a:r>
              <a:rPr lang="en-US" sz="2000" dirty="0"/>
              <a:t>Who are the participants in the task or routine who may need to be included in the process?</a:t>
            </a:r>
            <a:endParaRPr sz="2000" dirty="0"/>
          </a:p>
          <a:p>
            <a:pPr marL="128588" indent="-128588">
              <a:spcBef>
                <a:spcPts val="1463"/>
              </a:spcBef>
              <a:buSzPts val="2800"/>
            </a:pPr>
            <a:r>
              <a:rPr lang="en-US" sz="2000" dirty="0"/>
              <a:t>What are the student’s interest areas?</a:t>
            </a:r>
            <a:endParaRPr sz="2000" dirty="0"/>
          </a:p>
          <a:p>
            <a:pPr marL="385763" lvl="1" indent="-133350">
              <a:spcBef>
                <a:spcPts val="1181"/>
              </a:spcBef>
              <a:buSzPts val="2800"/>
            </a:pPr>
            <a:r>
              <a:rPr lang="en-US" sz="2000" dirty="0"/>
              <a:t>This will assist in the development of the system to promote engagement</a:t>
            </a:r>
            <a:endParaRPr sz="2000" dirty="0"/>
          </a:p>
          <a:p>
            <a:pPr marL="128588" indent="0">
              <a:spcBef>
                <a:spcPts val="1463"/>
              </a:spcBef>
              <a:buSzPts val="2800"/>
              <a:buNone/>
            </a:pPr>
            <a:endParaRPr sz="2000" dirty="0"/>
          </a:p>
        </p:txBody>
      </p:sp>
    </p:spTree>
    <p:extLst>
      <p:ext uri="{BB962C8B-B14F-4D97-AF65-F5344CB8AC3E}">
        <p14:creationId xmlns:p14="http://schemas.microsoft.com/office/powerpoint/2010/main" val="33872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53"/>
          <p:cNvSpPr txBox="1">
            <a:spLocks noGrp="1"/>
          </p:cNvSpPr>
          <p:nvPr>
            <p:ph type="title"/>
          </p:nvPr>
        </p:nvSpPr>
        <p:spPr>
          <a:xfrm>
            <a:off x="0" y="205979"/>
            <a:ext cx="6667500" cy="857250"/>
          </a:xfrm>
          <a:prstGeom prst="rect">
            <a:avLst/>
          </a:prstGeom>
          <a:noFill/>
          <a:ln>
            <a:noFill/>
          </a:ln>
        </p:spPr>
        <p:txBody>
          <a:bodyPr spcFirstLastPara="1" wrap="square" lIns="68569" tIns="34275" rIns="68569" bIns="34275" anchor="ctr" anchorCtr="0">
            <a:noAutofit/>
          </a:bodyPr>
          <a:lstStyle/>
          <a:p>
            <a:pPr>
              <a:buSzPts val="3600"/>
            </a:pPr>
            <a:r>
              <a:rPr lang="en-US" dirty="0"/>
              <a:t>Self-Management Systems</a:t>
            </a:r>
            <a:br>
              <a:rPr lang="en-US" dirty="0"/>
            </a:br>
            <a:r>
              <a:rPr lang="en-US" dirty="0"/>
              <a:t>Elementary</a:t>
            </a:r>
            <a:endParaRPr dirty="0"/>
          </a:p>
        </p:txBody>
      </p:sp>
      <p:sp>
        <p:nvSpPr>
          <p:cNvPr id="859" name="Google Shape;859;p53"/>
          <p:cNvSpPr txBox="1">
            <a:spLocks noGrp="1"/>
          </p:cNvSpPr>
          <p:nvPr>
            <p:ph type="body" idx="1"/>
          </p:nvPr>
        </p:nvSpPr>
        <p:spPr>
          <a:xfrm>
            <a:off x="622300" y="1257300"/>
            <a:ext cx="5346700" cy="3429000"/>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3200"/>
            </a:pPr>
            <a:r>
              <a:rPr lang="en-US" sz="2400" dirty="0"/>
              <a:t>5</a:t>
            </a:r>
            <a:r>
              <a:rPr lang="en-US" sz="2400" baseline="30000" dirty="0"/>
              <a:t>th</a:t>
            </a:r>
            <a:r>
              <a:rPr lang="en-US" sz="2400" dirty="0"/>
              <a:t> Grade Student</a:t>
            </a:r>
            <a:endParaRPr dirty="0"/>
          </a:p>
          <a:p>
            <a:pPr marL="128588" indent="-128588">
              <a:buSzPts val="3200"/>
            </a:pPr>
            <a:r>
              <a:rPr lang="en-US" sz="2400" dirty="0"/>
              <a:t>Work Completion Issues</a:t>
            </a:r>
            <a:endParaRPr dirty="0"/>
          </a:p>
          <a:p>
            <a:pPr marL="128588" indent="-128588">
              <a:buSzPts val="3200"/>
            </a:pPr>
            <a:r>
              <a:rPr lang="en-US" sz="2400" dirty="0"/>
              <a:t>Difficulty with Voice Tone</a:t>
            </a:r>
            <a:endParaRPr dirty="0"/>
          </a:p>
          <a:p>
            <a:pPr marL="128588" indent="-128588">
              <a:buSzPts val="3200"/>
            </a:pPr>
            <a:r>
              <a:rPr lang="en-US" sz="2400" dirty="0"/>
              <a:t>Perceived Verbal Aggression Toward Staff</a:t>
            </a:r>
            <a:endParaRPr dirty="0"/>
          </a:p>
          <a:p>
            <a:pPr marL="128588" indent="-128588">
              <a:buSzPts val="3200"/>
            </a:pPr>
            <a:r>
              <a:rPr lang="en-US" sz="2400" dirty="0"/>
              <a:t>Perceived Verbal Aggression Toward Students</a:t>
            </a:r>
            <a:endParaRPr dirty="0"/>
          </a:p>
          <a:p>
            <a:pPr marL="128588" indent="-128588">
              <a:buSzPts val="3200"/>
            </a:pPr>
            <a:r>
              <a:rPr lang="en-US" sz="2400" dirty="0"/>
              <a:t>Limited Support from Staff</a:t>
            </a:r>
            <a:endParaRPr dirty="0"/>
          </a:p>
          <a:p>
            <a:pPr marL="128588" indent="-128588">
              <a:buSzPts val="3200"/>
            </a:pPr>
            <a:r>
              <a:rPr lang="en-US" sz="2400" dirty="0"/>
              <a:t>Minimal Interactions with Peers</a:t>
            </a:r>
            <a:endParaRPr dirty="0"/>
          </a:p>
        </p:txBody>
      </p:sp>
    </p:spTree>
    <p:extLst>
      <p:ext uri="{BB962C8B-B14F-4D97-AF65-F5344CB8AC3E}">
        <p14:creationId xmlns:p14="http://schemas.microsoft.com/office/powerpoint/2010/main" val="11429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graphicFrame>
        <p:nvGraphicFramePr>
          <p:cNvPr id="864" name="Google Shape;864;p5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8161854"/>
              </p:ext>
            </p:extLst>
          </p:nvPr>
        </p:nvGraphicFramePr>
        <p:xfrm>
          <a:off x="330201" y="286575"/>
          <a:ext cx="5435599" cy="4735482"/>
        </p:xfrm>
        <a:graphic>
          <a:graphicData uri="http://schemas.openxmlformats.org/presentationml/2006/ole">
            <mc:AlternateContent xmlns:mc="http://schemas.openxmlformats.org/markup-compatibility/2006">
              <mc:Choice xmlns:v="urn:schemas-microsoft-com:vml" Requires="v">
                <p:oleObj spid="_x0000_s2066" r:id="rId4" imgW="8229451" imgH="6313976" progId="Word.Document.8">
                  <p:embed/>
                </p:oleObj>
              </mc:Choice>
              <mc:Fallback>
                <p:oleObj r:id="rId4" imgW="8229451" imgH="6313976" progId="Word.Document.8">
                  <p:embed/>
                  <p:pic>
                    <p:nvPicPr>
                      <p:cNvPr id="864" name="Google Shape;864;p54"/>
                      <p:cNvPicPr preferRelativeResize="0"/>
                      <p:nvPr/>
                    </p:nvPicPr>
                    <p:blipFill rotWithShape="1">
                      <a:blip r:embed="rId5">
                        <a:alphaModFix/>
                      </a:blip>
                      <a:srcRect/>
                      <a:stretch/>
                    </p:blipFill>
                    <p:spPr>
                      <a:xfrm>
                        <a:off x="330201" y="286575"/>
                        <a:ext cx="5435599" cy="4735482"/>
                      </a:xfrm>
                      <a:prstGeom prst="rect">
                        <a:avLst/>
                      </a:prstGeom>
                      <a:noFill/>
                      <a:ln>
                        <a:noFill/>
                      </a:ln>
                    </p:spPr>
                  </p:pic>
                </p:oleObj>
              </mc:Fallback>
            </mc:AlternateContent>
          </a:graphicData>
        </a:graphic>
      </p:graphicFrame>
      <p:pic>
        <p:nvPicPr>
          <p:cNvPr id="865" name="Google Shape;865;p54" descr="http://t0.gstatic.com/images?q=tbn:ANd9GcR8VKmV4sMY7nqtQX0F11EQxD3keTuGjdhnYeiJqHGsHlYIvvc4i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22172" y="565975"/>
            <a:ext cx="1174088" cy="1109213"/>
          </a:xfrm>
          <a:prstGeom prst="rect">
            <a:avLst/>
          </a:prstGeom>
          <a:noFill/>
          <a:ln>
            <a:noFill/>
          </a:ln>
        </p:spPr>
      </p:pic>
      <p:sp>
        <p:nvSpPr>
          <p:cNvPr id="866" name="Google Shape;866;p54" descr="data:image/jpeg;base64,/9j/4AAQSkZJRgABAQAAAQABAAD/2wBDAAkGBwgHBgkIBwgKCgkLDRYPDQwMDRsUFRAWIB0iIiAdHx8kKDQsJCYxJx8fLT0tMTU3Ojo6Iys/RD84QzQ5Ojf/2wBDAQoKCg0MDRoPDxo3JR8lNzc3Nzc3Nzc3Nzc3Nzc3Nzc3Nzc3Nzc3Nzc3Nzc3Nzc3Nzc3Nzc3Nzc3Nzc3Nzc3Nzf/wAARCACXAK0DASIAAhEBAxEB/8QAHAAAAQUBAQEAAAAAAAAAAAAABgABAwQFAgcI/8QASBAAAgEDAwEFAwYKBwgDAQAAAQIDAAQRBRIhMQYTQVFhIpPSFBYycYGRBxUjM0JTVaGxwSRScnSSstE0NTZDYnOCgyVUZPD/xAAaAQACAwEBAAAAAAAAAAAAAAAABAEDBQIG/8QAMxEAAQQBAwIFAgQFBQAAAAAAAQACAxEEEiExBUETFFFhcRUiBjKBkUKx4fDxJDOhwdH/2gAMAwEAAhEDEQA/AK+l6dPql01vbNEHCFz3hIGAQPAHzFa3zO1T9ZZ+8b4aXYX/AH3J/dm/zJR5XUUTXNspLNzZYpdLeEB/M7Vf69n7xvhpfM7Vf69n7xvho8p+Ks8uxKfUp/7CAvmdqn6y0+yRvhrn5oap+stfet8NHxNcnFHl2KfqU/sgMdj9T/WWnvG+Gn+Z+qH/AJlp71vho6qK6u7ayQPd3EMKHgGRwuT6Z61BgYBaB1HIOw/kgv5m6r+ss/eN8NMex+qD/mWfvG+GiObtLp0ZADXEoIyDDaSyA/4VNNF2h06VQ0k72wJwDdwvAD/jApaRzB+UEq0ZuSf8IdHY/VD/AMyz943w0/zO1T9ZZ/ZI3w0aK2AGBBB5BBzkVNuytdQaJNiKK4dnzt/wgM9j9T/WWnvG+Gl80NT/AFlr71vho6rpVpjy7Fz9Sn9v2QIOx+qfrLT3rfDT/M7VP1ln7xvho9pUeXYo+pT+37IC+Z2q/wBez943w03zO1T9ZZ+8b4aPqajy7EfUp/ZAfzO1T9Zae9b4aXzO1T9Zae9b4aOyaWR5ijy7EfUp/b9kB/M/VP1lp7xvhoeByAfPmvXT0ryFPza/UKonjDKpaOBkvmB19kR9hf8Afcn92b/MlHZYCgLsScazIf8A87/5kozaTJxmu2P0RErP6lXmK9lK0nNc7z/WqpdTOi+yMj0qoLth1NLsifKNRcs5+QyM1S19586cOKylvWXwqtrGrSQ6dKLbK3EmIonK52u52hseOM5x44roNmid9ptTHNHIa7rnUe0Dy3Ulnpm4bWMT3aLuCyeKqOmRzkngHA5OQM+206Odmu0ZJUf2XnkO5sDOfb6nn1wPCp9GsO4jhjEpMcRJwB9Mc4DE5JPOSepIzWy4ULlsYHpxTD3nhOAAflWVHfRLjuLO5mTbkOqqAfvIP7qsLLd3KbmhWzgx7Qkw7t6YBwPvNZveQXEjT/KdQCZ4khDCLHoAMMPXBzV5tPE9uGur2e8g27irBAjj12qMj06GuCuxxsqsW3So/wAY6cXaw9prq2RPZIzzJGoHDDkkLwwyevNFEciOisjAqwDBgeCD0rAsLYXLC+uMl92YUDcRp0Ax0yQcnPPIHhTdmm+S2Emnbs/Ibh4E9I+GQfYrBfsqsDTIHNXGRWizyESrUgqvE+4Cpg1aCTBtd0qjZ8VVvZzHbuynnFQTQtSBZAVppo16yKPtqN7qEDmRfvoV3PK53Pg/XXTQueN2RSvmHHgJ1+NFH/uPpb8+oQpEWSQFgOADWG1/clt/eHrVfuyH2k4NSTrtjAA+uqnve7fildGceJwYDZciWymM1qrtyfGvLI/ogHyH8KOrG97uLZnpQKo9kefjXUjtTQmOn0JJBVLa7JPs1WTPXuG/itE7XHt9aEuzp/p7/wDaP8RREasjALKWN1qQtyaHoFpw3CMNrYNSG2ikGQBWQDg1q2RLIKSniMQ1MKWglEp0vCz7iIxSYzxWbrQIsllC7lgmjlYZ/RVhu+4ZNbOofnRjyri0CFyJMMGGMEcGmmSnwdRVDQGZIr1Uenn1q3cRJNE0Uqho3GGB8RWRNDPo8pMCS3NiQSrp7Twj+qy9WHkQCfPzPI7RWDfkEuIpLh2RBAjgSe0wH0TzxnJ9AamxJ9wK2G7bDdXrdZNQ1L5HCxitYYw88iHDHJIVFI6ZwST1AAx1yHEOn2uuQabZX5Al3SXGn96Xxxw3JLBScZXOCSDjrmXsiH/+XL//AH9q8Y9kQxY+sZJ/fWFY3CP+Em/eJVLoDGVJxg7QST/hA/8AIUnI5zpCAtjHjaIrKKJpoL1/lFkRI6TG3mI8OvB88HH+I1i6bGxlvbxQ2y4u3IyMfQAT+KGubW2ksk1K0Nx8mlvbvv4ApyxQcsykcZx7OeoJHpW3ZNbCCOGBAkcahVQDoBUtkdEzVVrN6mYnHwwdzSaC4AxVnvxisTWrxLGUJEu+VkLldwVUUfpOx+iPvPXAOKVmdTvYw9qtgYslTKty7bSOo292M4PqKYf1DHjaHSOpZ8WHlPH2NsLWecVSuZe8Urng1HPp2sQgtHPZXOSMh1aDaPHkb8/cKf8AEeoyKzNqkMTH6CJbb1X6yWBP7qVf1vBDb1q49KzXOoAD9VnzQ7csDmntXJbGeKuPomqTxqkl5aREfSdIWct9SkgD7zVKaymsryOyj1FZpZzgGW2KiM84yVOMcHiqW9TxDJ9j9vgp7yWTJilkoty7keNW8zTNOjjawqtdWd1ZX8IN4l5Azd1ckRCPupGBKBeTnocg9AVPobTWyn6JwPKm4ZvMM1xbgpOaHGxnNjmJ1Vz6KBDh+OlCoPFGSQiMEk0Gr0rpzS0brUwMiOd7yztS0tA/21v+0f4iiHmh7s//ALc3/aP8RRCzgDNMQj7VhdbH+qPwEucgeZq7a6paR2wdmk7vp3whYp94HT16etYUk0V2sjzMVsImIlIP545xsHmM8Y8Tx0znZFnLPB8ra7ngdUykVsV2qBnggghiePu4xyTTl6CAHIwsfSNT+67DC/YS27K8LD2ZFOQw9DXfyCQj6WK8+su0l3e3oaO4trW4hUpJ8l9gzuSD7aHIJULgH/qbpRBbdsZrSMtqVsJkXrLAcH09g8fcfspd872U1h2Tr+jOrXyiM2JVCzTYAGTQ7e39rGYbu6uIrewjlEiSyklpyAcbFHODkEdSfLzraz2in1LQmb5FNBZzXEUMjy7QGRpACB1yCMg+GCetDXa+Jpu0mbqdba3+Tr3cjdCATlVzxnPJ+yr4vEDdTyusLAjfKA7ZFS9uNFt53ls72dGfAcNYytG2PHGAcjPX781NZ9o7LUdWtfkl/FcyzCTvVCd3tULkAIfaHIGSck+J6Aee/iW5meMaRFeXyOMlu649CHwFP1ZrV7K6deab2pjXULZoHaylZA7KTnemRwTzj+NS1oLrIWtkQxRREMfZ9Nl6VqcYm06cAAsimWE+KyKMj/T1BIqRXtrOxe/kLCNYjKTjJC4z086rz3scGnTXEhG2OMnHXJxwKyLvUjcafZ6UyYFwyW8rdcKELNj6whGfDOa4nZIWmuO6xtLHubY3SMvyya5vJ7aTMjRwSuqZihVWOFZz/VLsWYAgZPXGK2dYufmXpyfKr61nUKWW1EHdkLnqJBhfHqQMnpzVTs9dw6fLJptwuyK4mkkgLj6RdizI3k2SxA8QeOhxn9stBbVJYrXU7xUskULAzHYGRSDtdznLLzjplT4kE1ieLjvkfFlN27fHst5jKaNC5k7TWlxcWF/qEUq2Mwbuo2kibdIChGQG9oAMD/5A88UX6XfT6tCJtP025eLcVLyPGgUg+I3E/urzEdkbG+1RXg7yVLIp3IB2q644YAtjbnj2R+jk9efQdAe+0y1+SpO4jDNJkhG68nPs9K5yY+litZO3ZWMEx2CuNd3sF98kvNLmh3NiOVZFdXHHtDBzjnnx9Mc1TFhDpU8t7LI9xdTSMLaIqAQzZO0Y6nrljwB5DNL8fte6tbQSX1pPDErs7LHgoSABlw23x+jjPOfDm5uSbV32jcbaDaWxwrOQSoPicKpP1qfGsjJEUclQAhhFlWgH+LlU706bYaZDZapcAZVTkBmkZwclwFBP0uc1nAtDL3LSi4QxLLDOoGJIznGccbhjnHB4PGcDI1Nx+NNRnmchlmcMxJ4VeAPQAAHHqT41r3VuILDR0cbLobgUPVYypZgfqOz7cVr9Ne7GlYNROs7j3rkBZXVcdk8DnEbt3BTu2c46UFDoKNdvHIxQX4CvRzdlnfh7+P8ARX9GfZds3nGR+8VZvLlp7qGwgLCWcEsyjmOMY3N+8AepFULE4mPOPZP8q2+zEUbo2ozYZrnBjweBGPoj7ev/AJelXRGorXedEHZes9gFxqUa28lnZwqiwwx94YxkYP0U+wAN/wDwpQalPZKWEgES+0248AeearXNx8s1K6ulKmIlYoSP0kUHJ/xM+PTFZ+qsZnitB9BsyS+qjGB9p/cCKtfoZAXPFpcRGbIEbSpdX1WftHAIrtNun5BjhYe1Jj9J/Eei/f5DOvIoe4RJDsG8bAM+02eBgcnnwFSXTzooa2jWU5xsJx++loSSXN1LqF2gVo2aGBM5CYOGb6yRjPkPWseCJ08lDYL0Ur48OGwP6qnZQTSqs1yzT9zujjtpukYBYMpHIVuoJHToc1uWF9dyQqkFwmIwN0dzEWkT0JDDP1858zUOqIYxJeQIznbmWJBktjoQPPw9R9VVtICtvkvbJ5QT7N1HlJk6ZCgnlfHHTHgxzT8YkilLHCx2WbM6GeESsNFa8qz3AHyq6uZfTvNin0wuAR6HNVBpdpGUe1hS2liO6OWBACh8fDkHxBqw7QBAU1izI6flIz3nTjKA8n/D9VNi0L7pILzUf0l77EEIzxgpwT9TA05rZVNas7RJy51BQyXDXJ2zTT3gjOSltbM6qw6FtgPI8Mnr4ZAxJZ3kB1mx2vmTvHQxOCrLuRjkqef0cdPGrUF8LiKCO/YWMi3BDNJLILdYd3shO6YDO04JfHtdOKtzRLJDbSSROttKwjVjdiYRsQTw+4twB1DDp0peUl0ZZVWnosYamyA3S0u7tNknywJ3BGXBTO48Y4HJOcAYyelXrW5WIvFc2t+baPa6TXUaMq45HIYv15yygjByaGLC/vu8mAdO+srcy75kJ3RndtcDABYGN8dAQQeM4BTHpQjghuLIpFqHEjztk9+SBkSEckHAHpgY4GK8V1FgjfpkP9P/AD/n4WzDxsrN3ptnfCN5Ew6+0kkb7WXPkR58eh9RUKaNAeLqee6A4QT7Sq85+iAAT05YHp4VYsEukULcQ2tugXiO3dnG4nJOSq8fZ4n6qyu0es3enXUUFksJPdGRu8BOecAcEY6HnnwrMj8d7/DY7+/lXGgLW/EGBOcgtxtDkqB4Y8qDNU1G6s9DsBaSvHcXgkkeRACzy/1RuGCSTwPJcdOhFd35n7NzajZkL3lkZ4TJ7OMpuG7y9fKqet3DWGmWkFp+TztVSOqqo8D9wz1xmrcUEPpws339gVDuNlonTrJrlb24tovlCgb5McAjx9cY4JoRtb17qNL6dmeedA2TwEB5CqPADP1nxzU9xqRuOzN9BdyO7l1iiI5MgY8KT5ey4J67fM1nM5Yk16b8PYbhrkk3I2H7dlg9aktrYgedytD5TmhUZwK2dxHjWNW5ltDaXPRWhuuvZWbH88eM+yf5VYjjkSIW63Ei2wGBCoUADyzjOPTP7uKrWX54/wBk/wAqvVfitBj3VXUnFs+3oEwAAwowB0HlWddwXbamDZRLOWhzLEz7SArcFSeMkseD6cjFaVcssiyLNBII5kBAYrkEHwI8RnH3VdPGJIy0pTGmMUoeFRNvqwiaRtGulVVLMzSQgDAz4OT+6p9Mga30+FGIJwXOPNjn+dX57yTUdOmtl71W2GO6tonw+w9WRscnqR4NyCAelPup7YQBWF3DNkxSAbSw8h4bgOqHDcHG7FJ40ccDzsn8uWTJiHspxxSNcRyJJnYeV4ZSCCp8iDyD9dd1ojcWFkkUaKcMR4muTzSpUISz9dVriwtp1kzCqyOpBkUYb7x9/wBgqzSFQQCN0NcWmwqzzLBaQvEDE0ast2gct3rqqbgzHO7dGCBnnB4wRx6Xp+82FsXG1u6XcB9QrzC9ka37w7bd7Z4mkuo7iLvEKJglgufpBSx9doHHUGlncatCqpdTWyxH6Fz3TtGV8MBepI6KSpPQZrxnWOmTSu0x70f5r1WFkB8YcURUOdsbeErYzO7QytKYFm7veiBhk7xkHblRyOhPlmsjWe2upaDeS2mq6VDFIh9iWS57tJVIyCPZPOOoycH763rK/vNURbW/0F++ZVkMSzxSRlcZDAsVJwcA+zkEjw5rGh6ZmwSB4ZdehTriNNnurLaY8PZttLt5FeRbQwJJIvBbbgEgeGfAVndp0Gqdkbi6t1ZmFo80aAEsfyZyuAc58PRgOvSti31Bp+8MVjev3PMpSLcFPiAQSGIxghSSKpaNPcXcE8Fpst47R3Wa7v42TGeR+TO0k+17XIH34Bj4WY54OjcG99vlcuc0DlV/wjaPb2+lQ6zp22JBNALiOP6MgZ1RXUA4DDdjI6qxBzhcDH11a7T6joK6db6fp813fQWxAl/pLiJlAOe7QZAZRh0wABtG2qEDEAxSuryRkAyKOJAQCrj0YYP3jwr32G8BxZwTusDqcZ2ePhTZ4rHFa1ZQozeys6Rw/wDRT2P54/2T/Kr+KraVC09w4jx7MRZiTjAyP9a0oLRpCdskZGOu8Y/jVmK8CPcqjqUbnT7DsqtLrViW1MTYaWMHr+cH+tQOH3OltbvcCL84Y2UBfHAyfaOOcD+NMGRo7rP8F57Lh0PeJNGdk8edj/X1U+YPiPTPUCr8CNPZtdQwh4JMi9snGSGH6a+oweP0uCMHrW3W6w98Z4mUDICuCW8gPMnjA9alnEtnpRsbdlj1DUGJd0IzFuGNw8yFXjx9g+VLZBaaITeM14NOSmjhkNikrGa2uxiyvYyO8Q7S+0t+kNoJBIIOOecZqoHE1xAxV+4lMfer0fAHOM8ckgjzBqeEp/Q4LZo41gVobESEDBX2Xl58AMKPPPXDVoQWFtEqwx3EOQM8yDJ8yfU0Quo7ldTR6m7BZm2m21rNa26n27q3X65FH86jeKyXre23vV/1pjxG+qW8vJ6LM20gOQK01jsuhurcf+1akNnaEZF7an/2r/rR4rUDGeeyHgGudOW6cQmG5tHChWYlDKoVd/s7VXkEsTwM9aG5LhdOuLprq61QWUhK2z2eoGHumVyGQ9VIBGAMdMY68GcdkLO0GnnWrdNOWMoIJLxNgYkbWGFDDBOdpcjJAGAAK1F0rStTtbmG8v7JhcSM0pgkVQjMc5UZOCODzmseMTOe4y/p/wBLcBZEAIx8rzm61cXq2jNf3V3Im7vka7EsS5A27QTuyBuBJ68Y8a0dNvbmUxxTanqsWnpgwpB3bKhH/S5BC+HB9OmK049E0vTdSaI3wuVhnWOMzGIjEi5jcbRnJO5PU9APG6dAsJGZo7C1cnqy2ynP14FWRRiSzq42V82a6Noi0WObXNl2j1+Ris3aa6soUUbAunxTFuo5HGPA9T15oZ1LVNRuNcuIb++nuLa5Psu0fcpKwAw5RehIGOeRt4PSiaTspZ3ELx/JO5LqV7yKMqVyMZHrWMOxT2rLBO8E7srNG7KxJKjJUKx6kZI58Dmomb4bbJ2XMM4k5BHymuJLy9WJLSCMRrLiCOFAkMbEEsVBPtNjdl2OeuT+jRfpXZRPxHardzd3dxxMiTQsPYjOSqkkYZVzkcDqeADXV7p2nT6TBa295PsWFVhnVHDHC4DZVR1B8OuaypLe9u9qahezC2RdotYg5V/7bBF3D0xjjnNLZeNNK5ggfprk91X4wp3iNv2VWzmNzZwTsuxpI1cr5EjNZ4ortbATuqglmboCpyfvoTXJAOPAVo5jgaVPTGObqscon/B5tGvyllyPkb5GOvtJXpBWMbmCLnGeF5rzn8HH/EL/AN0f/MlektuIIQhW8CRnFZjybWi/lZmuTdzaAoi5Y+K0F6PHN+LY/kXcLIzFnMillDEkvgAjnfnx86N7+zmuLdhJKrkDj2MYP30A67ZLao7uhhWSQC6mjYoRH4scYyOgPkCT4VbC+jR7pTIj1C/RI38h0+F7+eP8W6YmyBokK9/gBQ7ZJyeoXHByW8Riit3BJby3YZ4XYKkcs0Lx5VtoeVQ6j2RkAHnhVJwWIrVS1Et3C/cG5jtIe/FuoBGRwPtJJ58Ahx9IipNWhvBeW4jxNeNILme3LEGOMq4AJzjdlgB0BEZ8s03QAtVtjL4y88lUbK9uoNPlm0+Xurdhthe2VXd4VIVNu7gZY4AyASSxOMLWtaWgWCCxWKP5SbwAbARvdZNzSk9QSqliSeScc5wY7a11K53Jb6be2YJjjUKqBe6UHgMJBtOWOOo9kcHpRToekfIWnurly93cMzsN25YQzbiiHA4B8cAnAz4AUSPa0bcq5sZLR7LT43fQ8M5A4pP9HGzI8hxXZHIxx6DxpEcjnAHgPGk9RV9Lnou0HHkRThiK6PrTMCBwMnNGooTA8kg5J8M9KcsTTbFySAM9M0HfhUl12PsrOOzu9Zyy960ZPe93zu2Y8en2ZxzXTSSatCk7Z6XZXmqaRdX+oSWDb3t0YShA8nEkZbPUBo+n/VXf4P8AtU3arTJ2uVgS/tJ2guFgYlGI6OuSTtP8q8K13tLd9rdP0/SvxTIb+1djm1kkYSDGD+R5w3AJIPgeOa9g/BDok2h6QYLvTr2G6kXdJLNEiIOfojDkk89cDgDyq57QGb8qAj1Mtkg+z4cYNZnaexmvdIlFqcXcGJrZs9HXnHUcMMqcHoxrXob7T9stJ0G6i065ulXULiNmiQyKioMHDO7EBRxx5mqGgk7KVH2PvO6sodJ1GW2S/SMywwRSZ3WxOY2HJyADtzk8jrRIEXncq+n1V8/aHddo2/CF2b0i/uIZZ9O/JRNBKpHdEFnJdc7vZB4Pl4V9CFatkJY7YrmgoFjiljYFAN6ZLLxn+deJx8xqSB0Fe3nftYcA/o14hER3a5z9EVLXl3KtiACKfwdMF1+QnOBaP0Gf0kr0uvNPwc/8QSf3R/8AMlelnOCBxnxqqTlD+UxbbjgnNQz2cE+e9jzmpkXYoAJ48zmkFw2efLrXC4WTa9mNHtJ3mtrVo2dVVlWZwhAzgbQcYGTjjxq7ZWFlZQlLC2ggVmLHukAyx6k48atHiljyFSXE7Eo4TKCFAY5bHOBgGkwOOGKnzx+6nPSuY0Ea7VzjOeTmoQuqZWDDKkEU9KhCY5yMYx40sHfnPHlT1zIxVCQMkeFCF1TYAYuAN/ninFKhCjkiWUDfkNkZZTgn7akAAAAHA4FMTggYOTnw4p6LQmLAEZz1x0oC/CJ+DaLtjeQahBeizu44+6ZmjLrIoOVyMjBGTzR6FAJIHJOTSZtoyf4VLXFpsIXk3Zn8EV3oGoR6me0LR3EJ9j5Lb+HQg7s9Rx0r1aEyFSZNvhjbXYJzyOB0Oaf6zUueXcoXL4CMfSvDIxmNOnCjxr3HOVIzkedeHRn8mn9kV3ErGLf0i6j0mdLq3uGhfuGEhCbmGVB2gEYPQNn6hV2XtPezAqurSK/LbhAm1QNuOqZJxupUqtoFTS6Pam/Dts1ZycsFDQqQcn2c+x5fXyakPay5DwudTfqGkAgXBG4nA9nyO3PkM9TSpVFBFBcL2q1BwsX40JkKN3j9yowx6sPZ6AdAevjiodQ7RapCFEGqSLtzhDChIPHBO3GAPH1pUqKHopoKl87Nf/ab+5j+Gn+dmv8A7Sf3Mfw0qVRpCmgm+deu7s/jF8gcEwx5/wAtP87Nf/aT+5j+GlSo0hFBL52a9+0n9zH8Nc/OvXc5/GLgkYJ7mP4aVKjSEUE/zr179pP7mP4aXzr1/wDaT+5j+GlSo0hFBIdq9eUYGpPgdPyMfw0/zs1/9pP7mP4aVKjSEUEvnZr/AO0n9zH8NL52a/8AtJ/cx/DSpUaQigm+dmv/ALSf3Mfw0j2r14jB1Jz/AOmP4aVKp0hFBMO1WugYGpPgeHdR/DWMAMAEdBSpUAAIoL//2Q=="/>
          <p:cNvSpPr/>
          <p:nvPr/>
        </p:nvSpPr>
        <p:spPr>
          <a:xfrm>
            <a:off x="1190626" y="-403622"/>
            <a:ext cx="950119" cy="828676"/>
          </a:xfrm>
          <a:prstGeom prst="rect">
            <a:avLst/>
          </a:prstGeom>
          <a:noFill/>
          <a:ln>
            <a:noFill/>
          </a:ln>
        </p:spPr>
        <p:txBody>
          <a:bodyPr spcFirstLastPara="1" wrap="square" lIns="68569" tIns="34275" rIns="68569" bIns="34275" anchor="t" anchorCtr="0">
            <a:noAutofit/>
          </a:bodyPr>
          <a:lstStyle/>
          <a:p>
            <a:pPr>
              <a:buSzPts val="1800"/>
            </a:pPr>
            <a:endParaRPr sz="1350">
              <a:latin typeface="Calibri"/>
              <a:ea typeface="Calibri"/>
              <a:cs typeface="Calibri"/>
              <a:sym typeface="Calibri"/>
            </a:endParaRPr>
          </a:p>
        </p:txBody>
      </p:sp>
      <p:sp>
        <p:nvSpPr>
          <p:cNvPr id="2" name="TextBox 1"/>
          <p:cNvSpPr txBox="1"/>
          <p:nvPr/>
        </p:nvSpPr>
        <p:spPr>
          <a:xfrm>
            <a:off x="6527800" y="2781316"/>
            <a:ext cx="2616200" cy="1323439"/>
          </a:xfrm>
          <a:prstGeom prst="rect">
            <a:avLst/>
          </a:prstGeom>
          <a:noFill/>
        </p:spPr>
        <p:txBody>
          <a:bodyPr wrap="square" rtlCol="0">
            <a:spAutoFit/>
          </a:bodyPr>
          <a:lstStyle/>
          <a:p>
            <a:r>
              <a:rPr lang="en-US" sz="4000" dirty="0"/>
              <a:t>Teaching Tool</a:t>
            </a:r>
          </a:p>
        </p:txBody>
      </p:sp>
    </p:spTree>
    <p:extLst>
      <p:ext uri="{BB962C8B-B14F-4D97-AF65-F5344CB8AC3E}">
        <p14:creationId xmlns:p14="http://schemas.microsoft.com/office/powerpoint/2010/main" val="165630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55"/>
          <p:cNvSpPr txBox="1">
            <a:spLocks noGrp="1"/>
          </p:cNvSpPr>
          <p:nvPr>
            <p:ph type="title"/>
          </p:nvPr>
        </p:nvSpPr>
        <p:spPr>
          <a:xfrm>
            <a:off x="292101" y="114300"/>
            <a:ext cx="5740400" cy="571500"/>
          </a:xfrm>
          <a:prstGeom prst="rect">
            <a:avLst/>
          </a:prstGeom>
          <a:noFill/>
          <a:ln>
            <a:noFill/>
          </a:ln>
        </p:spPr>
        <p:txBody>
          <a:bodyPr spcFirstLastPara="1" wrap="square" lIns="68569" tIns="34275" rIns="68569" bIns="34275" anchor="ctr" anchorCtr="0">
            <a:normAutofit/>
          </a:bodyPr>
          <a:lstStyle/>
          <a:p>
            <a:pPr>
              <a:buSzPts val="3600"/>
            </a:pPr>
            <a:r>
              <a:rPr lang="en-US" sz="2700" dirty="0"/>
              <a:t>Sponge Bob, </a:t>
            </a:r>
            <a:r>
              <a:rPr lang="en-US" sz="2700" dirty="0" err="1"/>
              <a:t>Squidward</a:t>
            </a:r>
            <a:r>
              <a:rPr lang="en-US" sz="2700" dirty="0"/>
              <a:t>, and Plankton</a:t>
            </a:r>
            <a:endParaRPr dirty="0"/>
          </a:p>
        </p:txBody>
      </p:sp>
      <p:graphicFrame>
        <p:nvGraphicFramePr>
          <p:cNvPr id="873" name="Google Shape;873;p5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7473738"/>
              </p:ext>
            </p:extLst>
          </p:nvPr>
        </p:nvGraphicFramePr>
        <p:xfrm>
          <a:off x="596901" y="685803"/>
          <a:ext cx="4368799" cy="4366022"/>
        </p:xfrm>
        <a:graphic>
          <a:graphicData uri="http://schemas.openxmlformats.org/presentationml/2006/ole">
            <mc:AlternateContent xmlns:mc="http://schemas.openxmlformats.org/markup-compatibility/2006">
              <mc:Choice xmlns:v="urn:schemas-microsoft-com:vml" Requires="v">
                <p:oleObj spid="_x0000_s3090" r:id="rId4" imgW="4611687" imgH="5821363" progId="Word.Document.12">
                  <p:embed/>
                </p:oleObj>
              </mc:Choice>
              <mc:Fallback>
                <p:oleObj r:id="rId4" imgW="4611687" imgH="5821363" progId="Word.Document.12">
                  <p:embed/>
                  <p:pic>
                    <p:nvPicPr>
                      <p:cNvPr id="873" name="Google Shape;873;p55"/>
                      <p:cNvPicPr preferRelativeResize="0"/>
                      <p:nvPr/>
                    </p:nvPicPr>
                    <p:blipFill rotWithShape="1">
                      <a:blip r:embed="rId5">
                        <a:alphaModFix/>
                      </a:blip>
                      <a:srcRect/>
                      <a:stretch/>
                    </p:blipFill>
                    <p:spPr>
                      <a:xfrm>
                        <a:off x="596901" y="685803"/>
                        <a:ext cx="4368799" cy="436602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8548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aphicFrame>
        <p:nvGraphicFramePr>
          <p:cNvPr id="878" name="Google Shape;878;p5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2102049"/>
              </p:ext>
            </p:extLst>
          </p:nvPr>
        </p:nvGraphicFramePr>
        <p:xfrm>
          <a:off x="711200" y="342901"/>
          <a:ext cx="5473700" cy="4457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10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aphicFrame>
        <p:nvGraphicFramePr>
          <p:cNvPr id="883" name="Google Shape;883;p5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5429483"/>
              </p:ext>
            </p:extLst>
          </p:nvPr>
        </p:nvGraphicFramePr>
        <p:xfrm>
          <a:off x="711200" y="279400"/>
          <a:ext cx="5372100" cy="466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0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aphicFrame>
        <p:nvGraphicFramePr>
          <p:cNvPr id="888" name="Google Shape;888;p58">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0912835"/>
              </p:ext>
            </p:extLst>
          </p:nvPr>
        </p:nvGraphicFramePr>
        <p:xfrm>
          <a:off x="571501" y="368300"/>
          <a:ext cx="5765799" cy="444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0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graphicFrame>
        <p:nvGraphicFramePr>
          <p:cNvPr id="893" name="Google Shape;893;p59">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2097988"/>
              </p:ext>
            </p:extLst>
          </p:nvPr>
        </p:nvGraphicFramePr>
        <p:xfrm>
          <a:off x="482600" y="520700"/>
          <a:ext cx="5245100" cy="4203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0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aphicFrame>
        <p:nvGraphicFramePr>
          <p:cNvPr id="898" name="Google Shape;898;p6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2535441"/>
              </p:ext>
            </p:extLst>
          </p:nvPr>
        </p:nvGraphicFramePr>
        <p:xfrm>
          <a:off x="127000" y="0"/>
          <a:ext cx="6337300" cy="497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6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graphicFrame>
        <p:nvGraphicFramePr>
          <p:cNvPr id="903" name="Google Shape;903;p6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6677372"/>
              </p:ext>
            </p:extLst>
          </p:nvPr>
        </p:nvGraphicFramePr>
        <p:xfrm>
          <a:off x="800100" y="685800"/>
          <a:ext cx="5181600" cy="439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29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
          <p:cNvSpPr txBox="1">
            <a:spLocks noGrp="1"/>
          </p:cNvSpPr>
          <p:nvPr>
            <p:ph type="title"/>
          </p:nvPr>
        </p:nvSpPr>
        <p:spPr>
          <a:xfrm>
            <a:off x="809296" y="342904"/>
            <a:ext cx="5023945" cy="721519"/>
          </a:xfrm>
          <a:prstGeom prst="rect">
            <a:avLst/>
          </a:prstGeom>
          <a:noFill/>
          <a:ln>
            <a:noFill/>
          </a:ln>
        </p:spPr>
        <p:txBody>
          <a:bodyPr spcFirstLastPara="1" wrap="square" lIns="68569" tIns="34275" rIns="68569" bIns="34275" anchor="ctr" anchorCtr="0">
            <a:normAutofit/>
          </a:bodyPr>
          <a:lstStyle/>
          <a:p>
            <a:pPr>
              <a:buSzPts val="4800"/>
            </a:pPr>
            <a:r>
              <a:rPr lang="en-US" sz="3600" dirty="0"/>
              <a:t>Goals for all Students </a:t>
            </a:r>
            <a:r>
              <a:rPr lang="en-US" sz="1350" dirty="0"/>
              <a:t>-NRC</a:t>
            </a:r>
            <a:endParaRPr dirty="0"/>
          </a:p>
        </p:txBody>
      </p:sp>
      <p:sp>
        <p:nvSpPr>
          <p:cNvPr id="484" name="Google Shape;484;p6"/>
          <p:cNvSpPr txBox="1">
            <a:spLocks noGrp="1"/>
          </p:cNvSpPr>
          <p:nvPr>
            <p:ph type="body" idx="1"/>
          </p:nvPr>
        </p:nvSpPr>
        <p:spPr>
          <a:xfrm>
            <a:off x="1444338" y="1485900"/>
            <a:ext cx="6270913" cy="1624013"/>
          </a:xfrm>
          <a:prstGeom prst="rect">
            <a:avLst/>
          </a:prstGeom>
          <a:noFill/>
          <a:ln>
            <a:noFill/>
          </a:ln>
        </p:spPr>
        <p:txBody>
          <a:bodyPr spcFirstLastPara="1" wrap="square" lIns="68569" tIns="34275" rIns="68569" bIns="34275" anchor="t" anchorCtr="0">
            <a:noAutofit/>
          </a:bodyPr>
          <a:lstStyle/>
          <a:p>
            <a:pPr marL="128588" indent="-166688">
              <a:spcBef>
                <a:spcPts val="0"/>
              </a:spcBef>
              <a:buSzPts val="3500"/>
              <a:buFont typeface="Noto Sans Symbols"/>
              <a:buChar char="✔"/>
            </a:pPr>
            <a:r>
              <a:rPr lang="en-US" dirty="0"/>
              <a:t>Independence</a:t>
            </a:r>
            <a:endParaRPr dirty="0"/>
          </a:p>
          <a:p>
            <a:pPr marL="0" indent="0">
              <a:buSzPts val="3500"/>
              <a:buNone/>
            </a:pPr>
            <a:endParaRPr dirty="0"/>
          </a:p>
          <a:p>
            <a:pPr marL="128588" indent="-166688">
              <a:buSzPts val="3500"/>
              <a:buFont typeface="Noto Sans Symbols"/>
              <a:buChar char="✔"/>
            </a:pPr>
            <a:r>
              <a:rPr lang="en-US" dirty="0"/>
              <a:t>Socialization Skills</a:t>
            </a:r>
            <a:endParaRPr dirty="0"/>
          </a:p>
          <a:p>
            <a:pPr marL="0" indent="0">
              <a:buSzPts val="3920"/>
              <a:buNone/>
            </a:pPr>
            <a:endParaRPr dirty="0"/>
          </a:p>
          <a:p>
            <a:pPr marL="128588" indent="-186690">
              <a:buSzPts val="3920"/>
              <a:buFont typeface="Noto Sans Symbols"/>
              <a:buChar char="✔"/>
            </a:pPr>
            <a:r>
              <a:rPr lang="en-US" dirty="0"/>
              <a:t>Employment</a:t>
            </a:r>
            <a:endParaRPr dirty="0"/>
          </a:p>
        </p:txBody>
      </p:sp>
      <p:sp>
        <p:nvSpPr>
          <p:cNvPr id="485" name="Google Shape;485;p6"/>
          <p:cNvSpPr txBox="1"/>
          <p:nvPr/>
        </p:nvSpPr>
        <p:spPr>
          <a:xfrm>
            <a:off x="1444337" y="3685807"/>
            <a:ext cx="6057794" cy="715550"/>
          </a:xfrm>
          <a:prstGeom prst="rect">
            <a:avLst/>
          </a:prstGeom>
          <a:noFill/>
          <a:ln>
            <a:noFill/>
          </a:ln>
        </p:spPr>
        <p:txBody>
          <a:bodyPr spcFirstLastPara="1" wrap="square" lIns="68569" tIns="34275" rIns="68569" bIns="34275" anchor="t" anchorCtr="0">
            <a:spAutoFit/>
          </a:bodyPr>
          <a:lstStyle/>
          <a:p>
            <a:pPr>
              <a:buSzPts val="2800"/>
            </a:pPr>
            <a:r>
              <a:rPr lang="en-US" sz="2100">
                <a:solidFill>
                  <a:srgbClr val="002060"/>
                </a:solidFill>
                <a:latin typeface="Calibri"/>
                <a:ea typeface="Calibri"/>
                <a:cs typeface="Calibri"/>
                <a:sym typeface="Calibri"/>
              </a:rPr>
              <a:t>Critically important focus of instruction for individuals with ASD</a:t>
            </a:r>
            <a:endParaRPr sz="1050"/>
          </a:p>
        </p:txBody>
      </p:sp>
    </p:spTree>
    <p:extLst>
      <p:ext uri="{BB962C8B-B14F-4D97-AF65-F5344CB8AC3E}">
        <p14:creationId xmlns:p14="http://schemas.microsoft.com/office/powerpoint/2010/main" val="119520766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anim calcmode="lin" valueType="num">
                                      <p:cBhvr additive="base">
                                        <p:cTn id="7" dur="500"/>
                                        <p:tgtEl>
                                          <p:spTgt spid="48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4">
                                            <p:txEl>
                                              <p:pRg st="2" end="2"/>
                                            </p:txEl>
                                          </p:spTgt>
                                        </p:tgtEl>
                                        <p:attrNameLst>
                                          <p:attrName>style.visibility</p:attrName>
                                        </p:attrNameLst>
                                      </p:cBhvr>
                                      <p:to>
                                        <p:strVal val="visible"/>
                                      </p:to>
                                    </p:set>
                                    <p:anim calcmode="lin" valueType="num">
                                      <p:cBhvr additive="base">
                                        <p:cTn id="12" dur="500"/>
                                        <p:tgtEl>
                                          <p:spTgt spid="48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84">
                                            <p:txEl>
                                              <p:pRg st="4" end="4"/>
                                            </p:txEl>
                                          </p:spTgt>
                                        </p:tgtEl>
                                        <p:attrNameLst>
                                          <p:attrName>style.visibility</p:attrName>
                                        </p:attrNameLst>
                                      </p:cBhvr>
                                      <p:to>
                                        <p:strVal val="visible"/>
                                      </p:to>
                                    </p:set>
                                    <p:anim calcmode="lin" valueType="num">
                                      <p:cBhvr additive="base">
                                        <p:cTn id="17" dur="500"/>
                                        <p:tgtEl>
                                          <p:spTgt spid="48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5"/>
                                        </p:tgtEl>
                                        <p:attrNameLst>
                                          <p:attrName>style.visibility</p:attrName>
                                        </p:attrNameLst>
                                      </p:cBhvr>
                                      <p:to>
                                        <p:strVal val="visible"/>
                                      </p:to>
                                    </p:set>
                                    <p:anim calcmode="lin" valueType="num">
                                      <p:cBhvr additive="base">
                                        <p:cTn id="22" dur="500"/>
                                        <p:tgtEl>
                                          <p:spTgt spid="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aphicFrame>
        <p:nvGraphicFramePr>
          <p:cNvPr id="908" name="Google Shape;908;p6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3995830"/>
              </p:ext>
            </p:extLst>
          </p:nvPr>
        </p:nvGraphicFramePr>
        <p:xfrm>
          <a:off x="533399" y="355600"/>
          <a:ext cx="6108701"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07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graphicFrame>
        <p:nvGraphicFramePr>
          <p:cNvPr id="913" name="Google Shape;913;p6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488271"/>
              </p:ext>
            </p:extLst>
          </p:nvPr>
        </p:nvGraphicFramePr>
        <p:xfrm>
          <a:off x="482600" y="533400"/>
          <a:ext cx="5854700" cy="435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33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graphicFrame>
        <p:nvGraphicFramePr>
          <p:cNvPr id="918" name="Google Shape;918;p6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561994"/>
              </p:ext>
            </p:extLst>
          </p:nvPr>
        </p:nvGraphicFramePr>
        <p:xfrm>
          <a:off x="812800" y="279400"/>
          <a:ext cx="6210300" cy="4635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07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graphicFrame>
        <p:nvGraphicFramePr>
          <p:cNvPr id="923" name="Google Shape;923;p6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036321"/>
              </p:ext>
            </p:extLst>
          </p:nvPr>
        </p:nvGraphicFramePr>
        <p:xfrm>
          <a:off x="266700" y="431800"/>
          <a:ext cx="6045200" cy="4711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graphicFrame>
        <p:nvGraphicFramePr>
          <p:cNvPr id="928" name="Google Shape;928;p6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845211"/>
              </p:ext>
            </p:extLst>
          </p:nvPr>
        </p:nvGraphicFramePr>
        <p:xfrm>
          <a:off x="444500" y="419100"/>
          <a:ext cx="6210300" cy="455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679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4" name="Google Shape;934;p67"/>
          <p:cNvSpPr txBox="1">
            <a:spLocks noGrp="1"/>
          </p:cNvSpPr>
          <p:nvPr>
            <p:ph type="body" idx="1"/>
          </p:nvPr>
        </p:nvSpPr>
        <p:spPr>
          <a:xfrm>
            <a:off x="628650" y="1369219"/>
            <a:ext cx="5721350" cy="3263400"/>
          </a:xfrm>
          <a:prstGeom prst="rect">
            <a:avLst/>
          </a:prstGeom>
          <a:noFill/>
          <a:ln>
            <a:noFill/>
          </a:ln>
        </p:spPr>
        <p:txBody>
          <a:bodyPr spcFirstLastPara="1" wrap="square" lIns="68569" tIns="34275" rIns="68569" bIns="34275" anchor="t" anchorCtr="0">
            <a:normAutofit/>
          </a:bodyPr>
          <a:lstStyle/>
          <a:p>
            <a:pPr marL="0" indent="0" algn="l">
              <a:spcBef>
                <a:spcPts val="0"/>
              </a:spcBef>
              <a:buSzPts val="4000"/>
            </a:pPr>
            <a:r>
              <a:rPr lang="en-US" sz="3000" dirty="0"/>
              <a:t>Clear Success</a:t>
            </a:r>
            <a:endParaRPr dirty="0"/>
          </a:p>
          <a:p>
            <a:pPr marL="0" indent="0" algn="l">
              <a:buSzPts val="4000"/>
            </a:pPr>
            <a:r>
              <a:rPr lang="en-US" sz="3000" dirty="0"/>
              <a:t>Short Timeframe</a:t>
            </a:r>
            <a:endParaRPr dirty="0"/>
          </a:p>
          <a:p>
            <a:pPr marL="0" indent="0" algn="l">
              <a:buSzPts val="4000"/>
            </a:pPr>
            <a:r>
              <a:rPr lang="en-US" sz="3000" dirty="0"/>
              <a:t>Simple Concept</a:t>
            </a:r>
            <a:endParaRPr dirty="0"/>
          </a:p>
          <a:p>
            <a:pPr marL="457200" lvl="1" indent="0">
              <a:buSzPts val="4000"/>
              <a:buNone/>
            </a:pPr>
            <a:r>
              <a:rPr lang="en-US" sz="2600" dirty="0"/>
              <a:t>a. Social Script/Story</a:t>
            </a:r>
            <a:endParaRPr dirty="0"/>
          </a:p>
          <a:p>
            <a:pPr marL="457200" lvl="1" indent="0">
              <a:buSzPts val="4000"/>
              <a:buNone/>
            </a:pPr>
            <a:r>
              <a:rPr lang="en-US" sz="2600" dirty="0"/>
              <a:t>b. Monitoring Sheet</a:t>
            </a:r>
            <a:endParaRPr dirty="0"/>
          </a:p>
          <a:p>
            <a:pPr marL="457200" lvl="1" indent="0">
              <a:buSzPts val="4000"/>
              <a:buNone/>
            </a:pPr>
            <a:r>
              <a:rPr lang="en-US" sz="2600" dirty="0"/>
              <a:t>c. Data</a:t>
            </a:r>
            <a:endParaRPr dirty="0"/>
          </a:p>
          <a:p>
            <a:pPr marL="0" indent="0" algn="l">
              <a:buSzPts val="4000"/>
            </a:pPr>
            <a:r>
              <a:rPr lang="en-US" sz="3000" dirty="0"/>
              <a:t>Interests the student</a:t>
            </a:r>
            <a:endParaRPr dirty="0"/>
          </a:p>
          <a:p>
            <a:pPr marL="0" indent="0" algn="l">
              <a:buSzPts val="4000"/>
            </a:pPr>
            <a:endParaRPr sz="3000" dirty="0"/>
          </a:p>
          <a:p>
            <a:pPr marL="0" indent="0" algn="l">
              <a:buSzPts val="4000"/>
            </a:pPr>
            <a:endParaRPr sz="3000" dirty="0"/>
          </a:p>
        </p:txBody>
      </p:sp>
      <p:sp>
        <p:nvSpPr>
          <p:cNvPr id="933" name="Google Shape;933;p67"/>
          <p:cNvSpPr txBox="1">
            <a:spLocks noGrp="1"/>
          </p:cNvSpPr>
          <p:nvPr>
            <p:ph type="title"/>
          </p:nvPr>
        </p:nvSpPr>
        <p:spPr>
          <a:xfrm>
            <a:off x="0" y="273846"/>
            <a:ext cx="4508500" cy="994200"/>
          </a:xfrm>
          <a:prstGeom prst="rect">
            <a:avLst/>
          </a:prstGeom>
          <a:noFill/>
          <a:ln>
            <a:noFill/>
          </a:ln>
        </p:spPr>
        <p:txBody>
          <a:bodyPr spcFirstLastPara="1" wrap="square" lIns="68569" tIns="34275" rIns="68569" bIns="34275" anchor="b" anchorCtr="0">
            <a:normAutofit/>
          </a:bodyPr>
          <a:lstStyle/>
          <a:p>
            <a:r>
              <a:rPr lang="en-US" dirty="0"/>
              <a:t>Conclusions</a:t>
            </a:r>
            <a:endParaRPr dirty="0"/>
          </a:p>
        </p:txBody>
      </p:sp>
    </p:spTree>
    <p:extLst>
      <p:ext uri="{BB962C8B-B14F-4D97-AF65-F5344CB8AC3E}">
        <p14:creationId xmlns:p14="http://schemas.microsoft.com/office/powerpoint/2010/main" val="316467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3726" y="1203982"/>
            <a:ext cx="2263909" cy="3205716"/>
          </a:xfrm>
          <a:prstGeom prst="rect">
            <a:avLst/>
          </a:prstGeom>
          <a:noFill/>
          <a:ln>
            <a:noFill/>
          </a:ln>
          <a:effectLst>
            <a:outerShdw blurRad="292100" dist="139700" dir="2700000" algn="tl" rotWithShape="0">
              <a:srgbClr val="333333">
                <a:alpha val="64313"/>
              </a:srgbClr>
            </a:outerShdw>
          </a:effectLst>
        </p:spPr>
      </p:pic>
      <p:sp>
        <p:nvSpPr>
          <p:cNvPr id="940" name="Google Shape;940;p70"/>
          <p:cNvSpPr txBox="1">
            <a:spLocks noGrp="1"/>
          </p:cNvSpPr>
          <p:nvPr>
            <p:ph type="title"/>
          </p:nvPr>
        </p:nvSpPr>
        <p:spPr>
          <a:xfrm>
            <a:off x="0" y="114300"/>
            <a:ext cx="6718300" cy="808368"/>
          </a:xfrm>
          <a:prstGeom prst="rect">
            <a:avLst/>
          </a:prstGeom>
          <a:noFill/>
          <a:ln>
            <a:noFill/>
          </a:ln>
        </p:spPr>
        <p:txBody>
          <a:bodyPr spcFirstLastPara="1" wrap="square" lIns="68569" tIns="34275" rIns="68569" bIns="34275" anchor="ctr" anchorCtr="0">
            <a:noAutofit/>
          </a:bodyPr>
          <a:lstStyle/>
          <a:p>
            <a:pPr>
              <a:buSzPts val="4000"/>
            </a:pPr>
            <a:r>
              <a:rPr lang="en-US" dirty="0"/>
              <a:t>Awareness for Voice Volume</a:t>
            </a:r>
            <a:endParaRPr dirty="0"/>
          </a:p>
        </p:txBody>
      </p:sp>
      <p:pic>
        <p:nvPicPr>
          <p:cNvPr id="941" name="Google Shape;941;p70">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91583" y="1485297"/>
            <a:ext cx="1763301" cy="3003947"/>
          </a:xfrm>
          <a:prstGeom prst="rect">
            <a:avLst/>
          </a:prstGeom>
          <a:noFill/>
          <a:ln>
            <a:noFill/>
          </a:ln>
          <a:effectLst>
            <a:outerShdw blurRad="292100" dist="139700" dir="2700000" algn="tl" rotWithShape="0">
              <a:srgbClr val="333333">
                <a:alpha val="64313"/>
              </a:srgbClr>
            </a:outerShdw>
          </a:effectLst>
        </p:spPr>
      </p:pic>
      <p:pic>
        <p:nvPicPr>
          <p:cNvPr id="942" name="Google Shape;942;p70">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49612" y="2943838"/>
            <a:ext cx="2632472" cy="2150786"/>
          </a:xfrm>
          <a:prstGeom prst="rect">
            <a:avLst/>
          </a:prstGeom>
          <a:noFill/>
          <a:ln>
            <a:noFill/>
          </a:ln>
          <a:effectLst>
            <a:outerShdw blurRad="292100" dist="139700" dir="2700000" algn="tl" rotWithShape="0">
              <a:srgbClr val="333333">
                <a:alpha val="64313"/>
              </a:srgbClr>
            </a:outerShdw>
          </a:effectLst>
        </p:spPr>
      </p:pic>
      <p:pic>
        <p:nvPicPr>
          <p:cNvPr id="943" name="Google Shape;943;p70">
            <a:extLst>
              <a:ext uri="{C183D7F6-B498-43B3-948B-1728B52AA6E4}">
                <adec:decorative xmlns:adec="http://schemas.microsoft.com/office/drawing/2017/decorative" val="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90232" y="1485297"/>
            <a:ext cx="1529255" cy="1120756"/>
          </a:xfrm>
          <a:prstGeom prst="rect">
            <a:avLst/>
          </a:prstGeom>
          <a:noFill/>
          <a:ln>
            <a:noFill/>
          </a:ln>
        </p:spPr>
      </p:pic>
      <p:sp>
        <p:nvSpPr>
          <p:cNvPr id="944" name="Google Shape;944;p70"/>
          <p:cNvSpPr txBox="1"/>
          <p:nvPr/>
        </p:nvSpPr>
        <p:spPr>
          <a:xfrm>
            <a:off x="2902676" y="1108110"/>
            <a:ext cx="1304366" cy="276969"/>
          </a:xfrm>
          <a:prstGeom prst="rect">
            <a:avLst/>
          </a:prstGeom>
          <a:noFill/>
          <a:ln>
            <a:noFill/>
          </a:ln>
        </p:spPr>
        <p:txBody>
          <a:bodyPr spcFirstLastPara="1" wrap="square" lIns="68569" tIns="34275" rIns="68569" bIns="34275" anchor="t" anchorCtr="0">
            <a:spAutoFit/>
          </a:bodyPr>
          <a:lstStyle/>
          <a:p>
            <a:pPr algn="ctr">
              <a:buSzPts val="1800"/>
            </a:pPr>
            <a:r>
              <a:rPr lang="en-US" sz="1350" b="1" dirty="0">
                <a:solidFill>
                  <a:schemeClr val="dk1"/>
                </a:solidFill>
                <a:latin typeface="Palatino"/>
                <a:ea typeface="Palatino"/>
                <a:cs typeface="Palatino"/>
                <a:sym typeface="Palatino"/>
              </a:rPr>
              <a:t>Voice Meter</a:t>
            </a:r>
            <a:endParaRPr sz="1050" dirty="0"/>
          </a:p>
        </p:txBody>
      </p:sp>
    </p:spTree>
    <p:extLst>
      <p:ext uri="{BB962C8B-B14F-4D97-AF65-F5344CB8AC3E}">
        <p14:creationId xmlns:p14="http://schemas.microsoft.com/office/powerpoint/2010/main" val="114154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0" name="Google Shape;950;p7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101" y="0"/>
            <a:ext cx="5092699" cy="5232400"/>
          </a:xfrm>
          <a:prstGeom prst="rect">
            <a:avLst/>
          </a:prstGeom>
          <a:noFill/>
          <a:ln>
            <a:noFill/>
          </a:ln>
        </p:spPr>
      </p:pic>
    </p:spTree>
    <p:extLst>
      <p:ext uri="{BB962C8B-B14F-4D97-AF65-F5344CB8AC3E}">
        <p14:creationId xmlns:p14="http://schemas.microsoft.com/office/powerpoint/2010/main" val="35068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1"/>
          <p:cNvSpPr txBox="1">
            <a:spLocks noGrp="1"/>
          </p:cNvSpPr>
          <p:nvPr>
            <p:ph type="title"/>
          </p:nvPr>
        </p:nvSpPr>
        <p:spPr>
          <a:xfrm>
            <a:off x="-355600" y="361950"/>
            <a:ext cx="6832600" cy="479822"/>
          </a:xfrm>
          <a:prstGeom prst="rect">
            <a:avLst/>
          </a:prstGeom>
          <a:noFill/>
          <a:ln>
            <a:noFill/>
          </a:ln>
        </p:spPr>
        <p:txBody>
          <a:bodyPr spcFirstLastPara="1" wrap="square" lIns="68569" tIns="34275" rIns="68569" bIns="34275" anchor="ctr" anchorCtr="0">
            <a:noAutofit/>
          </a:bodyPr>
          <a:lstStyle/>
          <a:p>
            <a:pPr>
              <a:buSzPts val="3600"/>
            </a:pPr>
            <a:r>
              <a:rPr lang="en-US" dirty="0"/>
              <a:t>Self Awareness</a:t>
            </a:r>
            <a:endParaRPr dirty="0"/>
          </a:p>
        </p:txBody>
      </p:sp>
      <p:pic>
        <p:nvPicPr>
          <p:cNvPr id="956" name="Google Shape;956;p71">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98180" y="1092200"/>
            <a:ext cx="3856420" cy="4051300"/>
          </a:xfrm>
          <a:prstGeom prst="rect">
            <a:avLst/>
          </a:prstGeom>
          <a:noFill/>
          <a:ln>
            <a:noFill/>
          </a:ln>
        </p:spPr>
      </p:pic>
    </p:spTree>
    <p:extLst>
      <p:ext uri="{BB962C8B-B14F-4D97-AF65-F5344CB8AC3E}">
        <p14:creationId xmlns:p14="http://schemas.microsoft.com/office/powerpoint/2010/main" val="3341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262"/>
          <p:cNvSpPr txBox="1">
            <a:spLocks noGrp="1"/>
          </p:cNvSpPr>
          <p:nvPr>
            <p:ph type="title"/>
          </p:nvPr>
        </p:nvSpPr>
        <p:spPr>
          <a:xfrm>
            <a:off x="578070" y="270190"/>
            <a:ext cx="5065986" cy="483525"/>
          </a:xfrm>
          <a:prstGeom prst="rect">
            <a:avLst/>
          </a:prstGeom>
          <a:noFill/>
          <a:ln>
            <a:noFill/>
          </a:ln>
        </p:spPr>
        <p:txBody>
          <a:bodyPr spcFirstLastPara="1" wrap="square" lIns="68569" tIns="34275" rIns="68569" bIns="34275" anchor="ctr" anchorCtr="0">
            <a:normAutofit fontScale="90000"/>
          </a:bodyPr>
          <a:lstStyle/>
          <a:p>
            <a:pPr>
              <a:buSzPts val="4000"/>
            </a:pPr>
            <a:r>
              <a:rPr lang="en-US" dirty="0"/>
              <a:t>Self Awareness </a:t>
            </a:r>
            <a:endParaRPr dirty="0"/>
          </a:p>
        </p:txBody>
      </p:sp>
      <p:pic>
        <p:nvPicPr>
          <p:cNvPr id="962" name="Google Shape;962;p2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8070" y="753716"/>
            <a:ext cx="4466896" cy="4300884"/>
          </a:xfrm>
          <a:prstGeom prst="rect">
            <a:avLst/>
          </a:prstGeom>
          <a:noFill/>
          <a:ln>
            <a:noFill/>
          </a:ln>
        </p:spPr>
      </p:pic>
    </p:spTree>
    <p:extLst>
      <p:ext uri="{BB962C8B-B14F-4D97-AF65-F5344CB8AC3E}">
        <p14:creationId xmlns:p14="http://schemas.microsoft.com/office/powerpoint/2010/main" val="341843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gbe3780af7b_0_7"/>
          <p:cNvSpPr txBox="1">
            <a:spLocks noGrp="1"/>
          </p:cNvSpPr>
          <p:nvPr>
            <p:ph type="subTitle" idx="1"/>
          </p:nvPr>
        </p:nvSpPr>
        <p:spPr>
          <a:prstGeom prst="rect">
            <a:avLst/>
          </a:prstGeom>
          <a:noFill/>
          <a:ln>
            <a:noFill/>
          </a:ln>
        </p:spPr>
        <p:txBody>
          <a:bodyPr spcFirstLastPara="1" wrap="square" lIns="68569" tIns="34275" rIns="68569" bIns="34275" anchor="t" anchorCtr="0">
            <a:noAutofit/>
          </a:bodyPr>
          <a:lstStyle/>
          <a:p>
            <a:pPr marL="0" indent="0">
              <a:spcBef>
                <a:spcPts val="0"/>
              </a:spcBef>
            </a:pPr>
            <a:r>
              <a:rPr lang="en-US" sz="2700"/>
              <a:t>I need a Self-Management Plan Here…Here…Here…Here…Here to execute the plan!</a:t>
            </a:r>
            <a:endParaRPr sz="2700"/>
          </a:p>
        </p:txBody>
      </p:sp>
      <p:sp>
        <p:nvSpPr>
          <p:cNvPr id="496" name="Google Shape;496;gbe3780af7b_0_7"/>
          <p:cNvSpPr txBox="1">
            <a:spLocks noGrp="1"/>
          </p:cNvSpPr>
          <p:nvPr>
            <p:ph type="ctrTitle"/>
          </p:nvPr>
        </p:nvSpPr>
        <p:spPr>
          <a:prstGeom prst="rect">
            <a:avLst/>
          </a:prstGeom>
          <a:noFill/>
          <a:ln>
            <a:noFill/>
          </a:ln>
        </p:spPr>
        <p:txBody>
          <a:bodyPr spcFirstLastPara="1" wrap="square" lIns="68569" tIns="34275" rIns="68569" bIns="34275" anchor="b" anchorCtr="0">
            <a:noAutofit/>
          </a:bodyPr>
          <a:lstStyle/>
          <a:p>
            <a:r>
              <a:rPr lang="en-US" dirty="0"/>
              <a:t>We ALL Need </a:t>
            </a:r>
            <a:br>
              <a:rPr lang="en-US" dirty="0"/>
            </a:br>
            <a:r>
              <a:rPr lang="en-US" dirty="0"/>
              <a:t>Self-Management</a:t>
            </a:r>
            <a:endParaRPr dirty="0"/>
          </a:p>
        </p:txBody>
      </p:sp>
    </p:spTree>
    <p:extLst>
      <p:ext uri="{BB962C8B-B14F-4D97-AF65-F5344CB8AC3E}">
        <p14:creationId xmlns:p14="http://schemas.microsoft.com/office/powerpoint/2010/main" val="214140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26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699" y="800100"/>
            <a:ext cx="5335753" cy="4216400"/>
          </a:xfrm>
          <a:prstGeom prst="rect">
            <a:avLst/>
          </a:prstGeom>
          <a:noFill/>
          <a:ln>
            <a:noFill/>
          </a:ln>
        </p:spPr>
      </p:pic>
      <p:sp>
        <p:nvSpPr>
          <p:cNvPr id="3" name="Title 2"/>
          <p:cNvSpPr>
            <a:spLocks noGrp="1"/>
          </p:cNvSpPr>
          <p:nvPr>
            <p:ph type="title"/>
          </p:nvPr>
        </p:nvSpPr>
        <p:spPr>
          <a:xfrm>
            <a:off x="628650" y="-165100"/>
            <a:ext cx="4972050" cy="1433146"/>
          </a:xfrm>
        </p:spPr>
        <p:txBody>
          <a:bodyPr/>
          <a:lstStyle/>
          <a:p>
            <a:r>
              <a:rPr lang="en-US" dirty="0"/>
              <a:t>Self Awareness</a:t>
            </a:r>
          </a:p>
        </p:txBody>
      </p:sp>
    </p:spTree>
    <p:extLst>
      <p:ext uri="{BB962C8B-B14F-4D97-AF65-F5344CB8AC3E}">
        <p14:creationId xmlns:p14="http://schemas.microsoft.com/office/powerpoint/2010/main" val="391123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72"/>
          <p:cNvSpPr txBox="1">
            <a:spLocks noGrp="1"/>
          </p:cNvSpPr>
          <p:nvPr>
            <p:ph type="title"/>
          </p:nvPr>
        </p:nvSpPr>
        <p:spPr>
          <a:xfrm>
            <a:off x="367862" y="210207"/>
            <a:ext cx="5623035" cy="797862"/>
          </a:xfrm>
          <a:prstGeom prst="rect">
            <a:avLst/>
          </a:prstGeom>
          <a:noFill/>
          <a:ln>
            <a:noFill/>
          </a:ln>
        </p:spPr>
        <p:txBody>
          <a:bodyPr spcFirstLastPara="1" wrap="square" lIns="68569" tIns="34275" rIns="68569" bIns="34275" anchor="ctr" anchorCtr="0">
            <a:normAutofit/>
          </a:bodyPr>
          <a:lstStyle/>
          <a:p>
            <a:pPr>
              <a:buSzPts val="6000"/>
            </a:pPr>
            <a:r>
              <a:rPr lang="en-US" sz="4500" dirty="0"/>
              <a:t>GUESS WHAT?</a:t>
            </a:r>
            <a:endParaRPr dirty="0"/>
          </a:p>
        </p:txBody>
      </p:sp>
      <p:sp>
        <p:nvSpPr>
          <p:cNvPr id="974" name="Google Shape;974;p72"/>
          <p:cNvSpPr txBox="1">
            <a:spLocks noGrp="1"/>
          </p:cNvSpPr>
          <p:nvPr>
            <p:ph type="body" idx="1"/>
          </p:nvPr>
        </p:nvSpPr>
        <p:spPr>
          <a:xfrm>
            <a:off x="935421" y="1355338"/>
            <a:ext cx="4193628" cy="2918222"/>
          </a:xfrm>
          <a:prstGeom prst="rect">
            <a:avLst/>
          </a:prstGeom>
          <a:noFill/>
          <a:ln>
            <a:noFill/>
          </a:ln>
        </p:spPr>
        <p:txBody>
          <a:bodyPr spcFirstLastPara="1" wrap="square" lIns="68569" tIns="34275" rIns="68569" bIns="34275" anchor="t" anchorCtr="0">
            <a:normAutofit/>
          </a:bodyPr>
          <a:lstStyle/>
          <a:p>
            <a:pPr marL="0" indent="0" algn="ctr">
              <a:spcBef>
                <a:spcPts val="0"/>
              </a:spcBef>
              <a:buSzPts val="4000"/>
              <a:buNone/>
            </a:pPr>
            <a:r>
              <a:rPr lang="en-US" sz="3000" dirty="0"/>
              <a:t>Kids at middle / high school swear!!!</a:t>
            </a:r>
            <a:endParaRPr dirty="0"/>
          </a:p>
        </p:txBody>
      </p:sp>
      <p:sp>
        <p:nvSpPr>
          <p:cNvPr id="976" name="Google Shape;976;p72"/>
          <p:cNvSpPr txBox="1"/>
          <p:nvPr/>
        </p:nvSpPr>
        <p:spPr>
          <a:xfrm>
            <a:off x="578069" y="4375335"/>
            <a:ext cx="6165631" cy="438551"/>
          </a:xfrm>
          <a:prstGeom prst="rect">
            <a:avLst/>
          </a:prstGeom>
          <a:noFill/>
          <a:ln>
            <a:noFill/>
          </a:ln>
        </p:spPr>
        <p:txBody>
          <a:bodyPr spcFirstLastPara="1" wrap="square" lIns="68569" tIns="34275" rIns="68569" bIns="34275" anchor="t" anchorCtr="0">
            <a:spAutoFit/>
          </a:bodyPr>
          <a:lstStyle/>
          <a:p>
            <a:pPr algn="ctr">
              <a:buSzPts val="3200"/>
            </a:pPr>
            <a:r>
              <a:rPr lang="en-US" sz="2400" b="1" dirty="0">
                <a:solidFill>
                  <a:srgbClr val="002060"/>
                </a:solidFill>
                <a:latin typeface="Palatino"/>
                <a:ea typeface="Palatino"/>
                <a:cs typeface="Palatino"/>
                <a:sym typeface="Palatino"/>
              </a:rPr>
              <a:t>Beyond Not No, Where and When…Who!</a:t>
            </a:r>
            <a:endParaRPr sz="1050" dirty="0"/>
          </a:p>
        </p:txBody>
      </p:sp>
    </p:spTree>
    <p:extLst>
      <p:ext uri="{BB962C8B-B14F-4D97-AF65-F5344CB8AC3E}">
        <p14:creationId xmlns:p14="http://schemas.microsoft.com/office/powerpoint/2010/main" val="36399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pic>
        <p:nvPicPr>
          <p:cNvPr id="4110" name="Picture 14" descr="https://lh6.googleusercontent.com/OM9429FRhYEG0ZGx8rlhD_oHosDGzNjH4uyJz3H9MSaWEZocaGAtwt2zAoDz23_eOT59DdMp5o0CmSo5mDH3XDP0eBMYb8_CgYiu3tkN1w8nCwu3rz2e46uVuHmWouVX-l08k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718" y="280584"/>
            <a:ext cx="4835047" cy="490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265" y="748317"/>
            <a:ext cx="2638609" cy="3193706"/>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56328" y="2519607"/>
            <a:ext cx="3164107" cy="2623893"/>
          </a:xfrm>
          <a:prstGeom prst="rect">
            <a:avLst/>
          </a:prstGeom>
        </p:spPr>
      </p:pic>
      <p:sp>
        <p:nvSpPr>
          <p:cNvPr id="4" name="TextBox 3"/>
          <p:cNvSpPr txBox="1"/>
          <p:nvPr/>
        </p:nvSpPr>
        <p:spPr>
          <a:xfrm>
            <a:off x="726269" y="163542"/>
            <a:ext cx="3305761" cy="584775"/>
          </a:xfrm>
          <a:prstGeom prst="rect">
            <a:avLst/>
          </a:prstGeom>
          <a:noFill/>
        </p:spPr>
        <p:txBody>
          <a:bodyPr wrap="square" rtlCol="0">
            <a:spAutoFit/>
          </a:bodyPr>
          <a:lstStyle/>
          <a:p>
            <a:pPr algn="ctr"/>
            <a:r>
              <a:rPr lang="en-US" sz="3200" b="1" dirty="0">
                <a:solidFill>
                  <a:srgbClr val="002060"/>
                </a:solidFill>
                <a:latin typeface="Calibri" panose="020F0502020204030204" pitchFamily="34" charset="0"/>
                <a:cs typeface="Calibri" panose="020F0502020204030204" pitchFamily="34" charset="0"/>
              </a:rPr>
              <a:t>Teaching Tools</a:t>
            </a:r>
          </a:p>
        </p:txBody>
      </p:sp>
      <p:sp>
        <p:nvSpPr>
          <p:cNvPr id="5" name="TextBox 4"/>
          <p:cNvSpPr txBox="1"/>
          <p:nvPr/>
        </p:nvSpPr>
        <p:spPr>
          <a:xfrm>
            <a:off x="4456329" y="2037393"/>
            <a:ext cx="3405408" cy="523220"/>
          </a:xfrm>
          <a:prstGeom prst="rect">
            <a:avLst/>
          </a:prstGeom>
          <a:noFill/>
        </p:spPr>
        <p:txBody>
          <a:bodyPr wrap="square" rtlCol="0">
            <a:spAutoFit/>
          </a:bodyPr>
          <a:lstStyle/>
          <a:p>
            <a:r>
              <a:rPr lang="en-US" dirty="0"/>
              <a:t>    </a:t>
            </a:r>
            <a:r>
              <a:rPr lang="en-US" sz="2800" b="1" dirty="0">
                <a:solidFill>
                  <a:srgbClr val="002060"/>
                </a:solidFill>
                <a:latin typeface="Calibri" panose="020F0502020204030204" pitchFamily="34" charset="0"/>
                <a:cs typeface="Calibri" panose="020F0502020204030204" pitchFamily="34" charset="0"/>
              </a:rPr>
              <a:t>Self-Management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5191" y="1258903"/>
            <a:ext cx="1150222" cy="1864755"/>
          </a:xfrm>
          <a:prstGeom prst="rect">
            <a:avLst/>
          </a:prstGeom>
        </p:spPr>
      </p:pic>
    </p:spTree>
    <p:extLst>
      <p:ext uri="{BB962C8B-B14F-4D97-AF65-F5344CB8AC3E}">
        <p14:creationId xmlns:p14="http://schemas.microsoft.com/office/powerpoint/2010/main" val="85922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319" y="264555"/>
            <a:ext cx="4479378" cy="994200"/>
          </a:xfrm>
        </p:spPr>
        <p:txBody>
          <a:bodyPr>
            <a:normAutofit fontScale="90000"/>
          </a:bodyPr>
          <a:lstStyle/>
          <a:p>
            <a:r>
              <a:rPr lang="en-US" dirty="0"/>
              <a:t>Self-Management Using Technology</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235" y="2257261"/>
            <a:ext cx="2432059" cy="1589524"/>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7722" y="1785088"/>
            <a:ext cx="1736831" cy="3144263"/>
          </a:xfrm>
          <a:prstGeom prst="rect">
            <a:avLst/>
          </a:prstGeom>
          <a:ln>
            <a:solidFill>
              <a:schemeClr val="bg2"/>
            </a:solidFill>
          </a:ln>
        </p:spPr>
      </p:pic>
      <p:sp>
        <p:nvSpPr>
          <p:cNvPr id="8" name="Right Arrow 7">
            <a:extLst>
              <a:ext uri="{C183D7F6-B498-43B3-948B-1728B52AA6E4}">
                <adec:decorative xmlns:adec="http://schemas.microsoft.com/office/drawing/2017/decorative" val="1"/>
              </a:ext>
            </a:extLst>
          </p:cNvPr>
          <p:cNvSpPr/>
          <p:nvPr/>
        </p:nvSpPr>
        <p:spPr>
          <a:xfrm>
            <a:off x="3111063" y="2869324"/>
            <a:ext cx="903890" cy="438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4096" y="1944414"/>
            <a:ext cx="1334813" cy="400110"/>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QR CODE</a:t>
            </a:r>
          </a:p>
        </p:txBody>
      </p:sp>
      <p:sp>
        <p:nvSpPr>
          <p:cNvPr id="10" name="TextBox 9"/>
          <p:cNvSpPr txBox="1"/>
          <p:nvPr/>
        </p:nvSpPr>
        <p:spPr>
          <a:xfrm>
            <a:off x="4147722" y="1326512"/>
            <a:ext cx="1923393" cy="400110"/>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Google Form</a:t>
            </a:r>
          </a:p>
        </p:txBody>
      </p:sp>
    </p:spTree>
    <p:extLst>
      <p:ext uri="{BB962C8B-B14F-4D97-AF65-F5344CB8AC3E}">
        <p14:creationId xmlns:p14="http://schemas.microsoft.com/office/powerpoint/2010/main" val="27145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5"/>
          <p:cNvSpPr txBox="1">
            <a:spLocks noGrp="1"/>
          </p:cNvSpPr>
          <p:nvPr>
            <p:ph type="title"/>
          </p:nvPr>
        </p:nvSpPr>
        <p:spPr>
          <a:xfrm>
            <a:off x="342900" y="22551"/>
            <a:ext cx="4914901" cy="994172"/>
          </a:xfrm>
          <a:prstGeom prst="rect">
            <a:avLst/>
          </a:prstGeom>
          <a:noFill/>
          <a:ln>
            <a:noFill/>
          </a:ln>
        </p:spPr>
        <p:txBody>
          <a:bodyPr spcFirstLastPara="1" wrap="square" lIns="68569" tIns="34275" rIns="68569" bIns="34275" anchor="ctr" anchorCtr="0">
            <a:normAutofit/>
          </a:bodyPr>
          <a:lstStyle/>
          <a:p>
            <a:pPr>
              <a:buSzPts val="4800"/>
            </a:pPr>
            <a:r>
              <a:rPr lang="en-US" sz="3600" dirty="0"/>
              <a:t>Social Awareness</a:t>
            </a:r>
            <a:endParaRPr sz="3600" dirty="0">
              <a:solidFill>
                <a:srgbClr val="FF0000"/>
              </a:solidFill>
            </a:endParaRPr>
          </a:p>
        </p:txBody>
      </p:sp>
      <p:sp>
        <p:nvSpPr>
          <p:cNvPr id="987" name="Google Shape;987;p75"/>
          <p:cNvSpPr txBox="1">
            <a:spLocks noGrp="1"/>
          </p:cNvSpPr>
          <p:nvPr>
            <p:ph type="body" idx="1"/>
          </p:nvPr>
        </p:nvSpPr>
        <p:spPr>
          <a:xfrm>
            <a:off x="482601" y="1143004"/>
            <a:ext cx="5486400" cy="3394472"/>
          </a:xfrm>
          <a:prstGeom prst="rect">
            <a:avLst/>
          </a:prstGeom>
          <a:noFill/>
          <a:ln>
            <a:noFill/>
          </a:ln>
        </p:spPr>
        <p:txBody>
          <a:bodyPr spcFirstLastPara="1" wrap="square" lIns="68569" tIns="34275" rIns="68569" bIns="34275" anchor="t" anchorCtr="0">
            <a:noAutofit/>
          </a:bodyPr>
          <a:lstStyle/>
          <a:p>
            <a:pPr marL="128588" indent="-128588">
              <a:spcBef>
                <a:spcPts val="0"/>
              </a:spcBef>
              <a:buSzPts val="4400"/>
            </a:pPr>
            <a:r>
              <a:rPr lang="en-US" sz="3300" dirty="0"/>
              <a:t>Scripting</a:t>
            </a:r>
            <a:endParaRPr dirty="0"/>
          </a:p>
          <a:p>
            <a:pPr marL="0" indent="0">
              <a:buSzPts val="4400"/>
              <a:buNone/>
            </a:pPr>
            <a:endParaRPr sz="3300" dirty="0"/>
          </a:p>
          <a:p>
            <a:pPr marL="128588" indent="-128588">
              <a:buSzPts val="4400"/>
            </a:pPr>
            <a:r>
              <a:rPr lang="en-US" sz="3300" dirty="0"/>
              <a:t>Repetitive Language</a:t>
            </a:r>
            <a:endParaRPr dirty="0"/>
          </a:p>
          <a:p>
            <a:pPr marL="128588" indent="0">
              <a:buSzPts val="4400"/>
              <a:buNone/>
            </a:pPr>
            <a:endParaRPr sz="3300" dirty="0"/>
          </a:p>
          <a:p>
            <a:pPr marL="128588" indent="-128588">
              <a:buSzPts val="4400"/>
            </a:pPr>
            <a:r>
              <a:rPr lang="en-US" sz="3300" dirty="0"/>
              <a:t>Bodily Noises</a:t>
            </a:r>
            <a:endParaRPr dirty="0"/>
          </a:p>
          <a:p>
            <a:pPr marL="128588" indent="0">
              <a:buSzPts val="4400"/>
              <a:buNone/>
            </a:pPr>
            <a:endParaRPr sz="3300" dirty="0"/>
          </a:p>
          <a:p>
            <a:pPr marL="128588" indent="-128588">
              <a:buSzPts val="4400"/>
            </a:pPr>
            <a:r>
              <a:rPr lang="en-US" sz="3300" dirty="0"/>
              <a:t>OTHERS?</a:t>
            </a:r>
            <a:endParaRPr dirty="0"/>
          </a:p>
          <a:p>
            <a:pPr marL="128588" indent="0">
              <a:buSzPts val="4400"/>
              <a:buNone/>
            </a:pPr>
            <a:endParaRPr sz="3300" dirty="0"/>
          </a:p>
        </p:txBody>
      </p:sp>
    </p:spTree>
    <p:extLst>
      <p:ext uri="{BB962C8B-B14F-4D97-AF65-F5344CB8AC3E}">
        <p14:creationId xmlns:p14="http://schemas.microsoft.com/office/powerpoint/2010/main" val="31500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pic>
        <p:nvPicPr>
          <p:cNvPr id="992" name="Google Shape;992;p76">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200" y="139700"/>
            <a:ext cx="6184900" cy="4902200"/>
          </a:xfrm>
          <a:prstGeom prst="rect">
            <a:avLst/>
          </a:prstGeom>
          <a:noFill/>
          <a:ln>
            <a:noFill/>
          </a:ln>
        </p:spPr>
      </p:pic>
    </p:spTree>
    <p:extLst>
      <p:ext uri="{BB962C8B-B14F-4D97-AF65-F5344CB8AC3E}">
        <p14:creationId xmlns:p14="http://schemas.microsoft.com/office/powerpoint/2010/main" val="9513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77"/>
          <p:cNvSpPr txBox="1">
            <a:spLocks noGrp="1"/>
          </p:cNvSpPr>
          <p:nvPr>
            <p:ph type="ctrTitle"/>
          </p:nvPr>
        </p:nvSpPr>
        <p:spPr>
          <a:xfrm>
            <a:off x="1943100" y="-254000"/>
            <a:ext cx="5143500" cy="1066800"/>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a:t>
            </a:r>
            <a:endParaRPr dirty="0"/>
          </a:p>
        </p:txBody>
      </p:sp>
      <p:sp>
        <p:nvSpPr>
          <p:cNvPr id="998" name="Google Shape;998;p77"/>
          <p:cNvSpPr txBox="1">
            <a:spLocks noGrp="1"/>
          </p:cNvSpPr>
          <p:nvPr>
            <p:ph type="subTitle" idx="1"/>
          </p:nvPr>
        </p:nvSpPr>
        <p:spPr>
          <a:xfrm>
            <a:off x="1276350" y="1041401"/>
            <a:ext cx="6350577" cy="1447800"/>
          </a:xfrm>
          <a:prstGeom prst="rect">
            <a:avLst/>
          </a:prstGeom>
          <a:noFill/>
          <a:ln>
            <a:noFill/>
          </a:ln>
        </p:spPr>
        <p:txBody>
          <a:bodyPr spcFirstLastPara="1" wrap="square" lIns="68569" tIns="34275" rIns="68569" bIns="34275" anchor="t" anchorCtr="0">
            <a:noAutofit/>
          </a:bodyPr>
          <a:lstStyle/>
          <a:p>
            <a:pPr marL="0" indent="0">
              <a:spcBef>
                <a:spcPts val="0"/>
              </a:spcBef>
              <a:buSzPts val="6000"/>
            </a:pPr>
            <a:r>
              <a:rPr lang="en-US" sz="4500" dirty="0"/>
              <a:t>Interruptions / </a:t>
            </a:r>
            <a:endParaRPr dirty="0"/>
          </a:p>
          <a:p>
            <a:pPr marL="0" indent="0">
              <a:buSzPts val="6000"/>
            </a:pPr>
            <a:r>
              <a:rPr lang="en-US" sz="4500" dirty="0"/>
              <a:t>Disruptions to Instruction</a:t>
            </a:r>
            <a:endParaRPr dirty="0"/>
          </a:p>
        </p:txBody>
      </p:sp>
      <p:sp>
        <p:nvSpPr>
          <p:cNvPr id="999" name="Google Shape;999;p77" descr="data:image/jpeg;base64,/9j/4AAQSkZJRgABAQAAAQABAAD/2wCEAAkGBxQSEhUUEhMWFhUXFxgbFxYYFxwYFxoYHBgXFxgYGhoaHCggGhomHBcXIjEhJSkrLi4vGh8zODMsNygtLisBCgoKDg0OGxAQGywmICUsLCwsLCwsLCwsLCwsLCwsLCwsLCwsLCwsLCwsLCwsLCwsLCwsLCwsLCwsLCwsLCwsLP/AABEIAMQAwAMBEQACEQEDEQH/xAAcAAABBQEBAQAAAAAAAAAAAAAEAAECBQYDBwj/xABAEAACAQIEAwYDBgQEBQUAAAABAhEAAwQSITEFQVEGEyIyYXGBkbFCUmKhwdEHFCNygpLh8BUWM6LxJENEU7L/xAAaAQACAwEBAAAAAAAAAAAAAAAAAQIDBAUG/8QAMxEAAgIBBAEDAgUEAQQDAAAAAAECAxEEEiExQQUTUSIyYXGBkaEUQlKxIxViwfEz0fD/2gAMAwEAAhEDEQA/APbapJD0AKgBUwFSAVACoAagBUAMKAEaAFFAEaAHoGMxoABx2OAtsyMJBAmJGv10plVlm2DaCcKxKKW82UT7xSLF1ydKBiIoAUUAPQBE0AIUAPQB0FAh6AETQA1AD0AMTQAqAItcAIBOp2HM0wOeIxSWxLsF9z9BzowRlNR7JWrwZQ2wInXSB69KMEgV+K2gGOeQpAYgEiTsNKMEPcjjOTpgsaLqlkBiYBIifUelA4T3LKK/h3FGu3CpUKFBJgzqGywTGo3owVV2uUmvCA7+Obv1BuAqrgjLoIOmsHlO9GCErH7nfATxTGo6XbZGqqpB5EnaI6H6ijBbZNbZIEtLnsWknz3dfaWJ/IUFSj/xxRpJpGojNAydAD0CFQMagBUANQB0oEOKAFQA1ACigBjQBF7gUEsYA1JO0U0sgV1zxYi2Rt3c7ctf3qa+0XkrO2tsZEYDXxCY1iAQKhkx6zqP5l8ClwZSQwO4PSY29waDaYGzjGAuWQdXKD4SVHpvFM5MJPbsXllpj7z2bwGcsLeUoNhljaB8daWS2+x12r4AQ5e6wSYZoAmJzMWE/l+dMqzKU8R8jYrDRdCrByA53XYZhAE+/wBKCUqtkvp8BF6/ncHMRPmXqAIca8pj5UmFk8tv5LbhN9f/AEqd2xdrbsHHlUaAyepmKbN0MJRRd3sSqEBmALGAJ1PwpYLOMnSKRIcigYs1Ah6BkQ3r7+nvQwIvdAiSATtJgmjDFlHGzjQ1x7YBlIk8teQ9ak48JkY2KTaXgNqJIcUAKgBqAFQAI2NHei2NTBLGfLEQPfWp7eMiyVXarMApmU1BQjSRqD66aRU6scgwlcX4kcZZNsSCwUxM+GdCar8DSBe0TZ0tgwSX2HPQ6D9elLKXLKrqJWNRX6g3Z5iL7alhlUTpyLHX0kkiBrOtVVycjZdVswUTsUvNlElLjECJGhO/pVp57MoWtxWcM6cZ4ol11K6MU1U/ZgnUn7uu9InfKNsk4k+FcPFy+1t2ZGCtOU6ypA1npJ1p9E9NX9bhLwanB8Ht2kZF2YQxO5PUmg6HtpRcfko+H8PZ2vIZBtwAxUxmzSYPPT6imY69O2pRl+hqcHZFu2iDZVA+Q50mbkscGb4fbC4wgCPFcjX4bnXnWiX/AMSMNXOokaW/dyqzAZoBMDcxrz0rP+BvfRUHjTm1nULmZwqJv7zrvr+VXe2t2DN/UN17l+haYa24X+o2ZjuQIA9AKqyvBoWccgXH3uLaLJcyZdTtLDmATsQNdKlXhyIXN7MplbwXia20fSfGpJHMMN55xlNWWwzIz6e1KvL+TphEV8axAG7EmOgC/qaUuIIlBqV7fwG9nlJV7hEG4xPwkx9TULO8FtEcJyfll3VZcI0AccTfCKWMwBJgEn5Cmll4A4YPGZ0LsMigmJP2RzJqTjjhCyNhceHRnPhUEgEncCNfTfaiUWngMmXxl1Fcm0ToQwzTMgyYk6zWiKe3AmuDjxfiYaxldphmysTGcGdBO5qGPbW5k663Y1GPZluL9oLl45mQAEZVUr4UUclPInmT8K412om+V0em0mjpr4fZLsy1x74FstJU5hOgXnqZyjbUVLSWSseHl4M/q1EKYb4YTfS+f08G1v4q3hLCO1tTdby5t5+8W3CifU1rssjBZOJVCdjx5MVxXj1xG71WzF5zEDInIkqNCSOsmsU9RZnhmurSVpt458j8P45acKcQjWbZaHvZdWMQF2jLAOoGlXVaiSWJ/uZdVoapYcP2PT8Dest4rRVpA8SmSQNBrua1pp9FLi0EC+pbKGGbeAdQPXpRlZwPDOoHPn+3/mgEKKAMjcvm1ibj6SM4E7ZmK5QfrHQVoultqTMelrlLUTR0wnEIsspYgJaKqMpJYkedmiB6AbSfSqKpKTRt1Nbri/yOXZiwz3NQAtudjrLbN7gfpWq97X+ZztHHck34J4fiN3u7o70lg1uCYJgsysOg2G1L21lLAK+WyT8roE4c4xKh7rEW7VtSfEZYtm1nfWCfkKG9uEuxwXutufS/2AYe7CliQF3M6RG31b51c0uzHv8A7V+Ze9nAFdzIARRJJ2U5iT9Kov8Ag26PptmkwpUovdxkgZY2jlFZmbljHBz4hxNLMBpLHZQN/jsKlGLkJsnh7zvaDAKrkaSZXXY+ooawwM1YxbDvsxJZlOY8/AxEDp5qv2rhoWQtMRlPcXFAQAAyJJkTmPpPyio7cptAVa3H7oqp0DBmM9VIHwzDerHjdkESxOC70/0NEsoJbeWjb1J1PwqMZKPYFb/w1LpyurpAYpcTxASQTmXoar1VSsjhmzS3Toe6vH5MzPGcLetHxEFW8rr5GgdORHQ1xrfcqll9fwehpso1MHFcNdryWnYztGlkm3dRQjEEmIYHbUz4l9OVX6fURSw+DBrPT5SbnDL/AA7H7bccRrrEENGigRt1B5kkfAVHUzzL/X4fiY9NX9Lz15/+iqwfChkF3FJ3lwwbdts3d21JkGCTLGOeg6U4SUEvj+S/2Hd08Fvc4oSYy548yxoOkyI209qj7iT6yaXpU48SxgqOL4QYPLfs50su2W7bDFQjN5WXop6VKUXKP0mWSUZ4kb/sTjrL2GNoBcp8eus66sx9utXabbt4MN8Zb8MJ45x/+XU3NGUg5FJKln6LP2YO8fGr5zUFljo08rZbV+r+DFN29xIuq5KwfCyRFtQSIYa5iw99dtKx1axzlhnU1XpcKady8GiwA727lusVZgd1HenQHVSIsqdNIk8yK2quUobpnEd8YWbK/wByw4nw1bNi4fMxyiSBOpA3idhVlMEpoo1ljdTbBeFcGZrYuW7hDln0Y6eYxBGq+2tXTsxJpmOvTtwjKLwykw9wkufEDrAP3ROv+aSKvWGzHJySNLwrgFprFpjn8Vu2cmYBPKDG0xPKaxuyR1lTHsbiPCJvoFSbblc33RlIzA+4A+VWKx7MFM9P/wAqaXAfh+BItp7ZLMHInkYGy6ctKqdjbyaI0xinEtrdsAAAQAIAHIVWWpcAnHreaw34Yb5H9qsreJCYN2ZuzbKk+WPlqP0otXIIpeLWyl9oP2sw9Zgx661fDmImceI443biuQBoM2UnUCTz2OtNR2rgTLvhXDilwMpm2UIk6NuIBHPnVM7Ny/EaLwKBoBA6cqqJFSvC7dtiyi4Cftg+X8IEeX51JybWGNcDYzg63QVuAHNuQIDf3Dk3qKrlFSWH0XQucXlM8x7UdlHwzZh4rfJj0+6fxD03rl26Z19co72n9RVizLiSKbhCo91FuEl3YACPUEz0GUUQju/JGO1+fk23ariqYZGuXPKkafeY+VQP97Vq2OUtsSKsjXVuZk+HdvrWKvpZW1dBeBnZljRWLeEcjCwOVXW0KMM+TLptVKVij4Zd9psTbGFbvVLJKSswW8Q0HQ1nibb4cGb4RxhsIzm3lhlCw4nKw1zAbFgKrrs2Zx2Q/p1bYtz4J2jdxLlnLuSCWYyTHy0HtpVS9y2R1H7NEMLhf7NT2Q7Ms923duAqiNmXMNbhGohT9kczV+n0zjLczD6j6hCyHtw8npdrDIrMyqAzGWMan3roHCwVfalx3QWCWZ1CqASTBk7bbVZU0pZZRqYuVbivJ14BhWt2gHUqxJkEg7yRttSm05ZQ6YyjWlLso+CYdbhdGHmtjWdRlJ1HxNX2txw0ZNNBT3JmpwtnIir91QvyEVlOguDpQMlNIY9ADX7eZWXqCPmKafImZrsy5FzL6aj32/7lPzq+3oiuzt2kt5biuNyNPdDP6iinrA2EY/Dd/ZDrbUuYynQeE761CEtrDwWXD7BS2iMZKgCeXwqEnlggiojHoGMROlAHlnarGvfcEkm2WOUcgoMAR94wTXF1d8pSa8I7GkpUYJ+WYBrty1iFv5JNp5Kx9mfrH1rTDEVs8vog25Ld8G17Q2bXEsM3dODMMBOoZdQD0ESKujY08rsHTGyO19Gd7N9l7di6LrAqUBMsw0JBB2MAAc6qd9k3tfRetLRUlKGc/L/8HLtHxkYl0S1rbVvC3332LR9xR8yalJKK5/Uqc90uP0GThTXbqWLQlhMmdAftFjyA5mqaVKSf4/6JStUHufjhfiz1bs1wFbdvKCQGB8f23/EPuoOQ510q4KKwjn32tvnn/RpMJhQg5k82Yyx/YelSM8nu7CTQRObrO9NCGuLmBElZESNx7cpo6BoE4dwtLWqzmiJLE6fHSpSm5FcK4w+0OFRLBRTGhxSYEqQx2nlvyoBlXw7g4tv3jsGfrEAE75RyFTlNvgih+NYJ7uQJAgkljy5QBzn16U65bXkGG4HCi0ioCSAKg2MIpAKgBjQMY0AYrtF2ZdszWxmBJbLsVJ/Q1ydZpZ7nOKyn4/E6Om1SUVGXj+UZXtVwsotrEgFbphLiMIViBAMdYG4qyUFOpN+Ceny57YsD4eVcw1vIN2KAmCZC6jUCRvUdND7pvlFmqbjNQ68jcRwWZHLObgHM6qJMT0Zq2wjFJtIy2TllRk/IHw3hio1tlBbu25a+Emc3qedciVsnnd+B0JVKPCRvOyfCraq7KGY3G8bMMsgbWxzgkkmunpZRlHg52objLL/Q2tpI9Sdz/vYelbDEcsVjkt+beJgfqdqhOcYLMmCTfQRbeQDBEgHXQ/H1qS5ESNMBjQAqBD5aBjUAOKQx6AJUCHigBUAKgBUAKaAIu4GpMD1oGjKcUxgvO0PltLAzawTWOyUrJbU8JeTTXBRjlrlhHDsfctsq3WzI2ik+YR+lThZOL+oLK12gTt5cBRVbYPm/yoZnrqwq27CgyzQQcrSg7Gspu3WA0HdzA2EPy6VDR2RlB4LvVa5RsSfwWPbDL/LPKwuZFMCCZYSJ5aD86sultrkzFpK/cvjH8TM9l3T+at5gSviOWfwtG2/WubpHCdjWDv8AqqcKE18nrFuwoAAAA3Efka6sYKKwjzTbfLA72MLFghyhTExJ+HpUXItVaSyypxq5Bm9QWnY5dp/asuoTwpIvglJFzwvGtdDMywumUxGY84HTar6JznHM+zJJJPCDxVpElFACqQh5pBghQx4JTSGKgCYoEPQAqAFQApoAGxuNS0AXMToOZPyqM5xgsyJRg5dFHxnHWbqDxMryABBO55jaKzWyhasRfJfXGUH0CYjDIJ7yAiyDOi/LYn3pqKiX5WODvwgpcuC6zQB4bKk6md2IPXSBUoOMnnPRTdJpY/czv8Sb7B0gEjKZ12lp1+AHyqvWv6Ujoek8NywZ/gHFmw1zvAJQiGHUbz7ifrWDT3+w8+GdPV6eOqj3hrk1va3x4DMqtBe20HzRmn511dRHdU8fB5/SNV6iL75MJw7HPaurcQaqdPT5/KuTVP2pbkejuqWoi4S8/wCz1Hs/2ntX+7RVdX0BXL4VgSSG6aV2K742LMTzWo0NtH3/ALlpieGIZYFkJ1JB094qbimURslEo8HlNzK2a4pOzDTLyYmIodDfZZK3MfxNHaxSFggYE5SQAZ8IOU7dDTxgzBE0DFQA9SEOaQyIoGSpAKgB1oAlQIVACoAVAFB2mdIAk5x5ekHeT8KzanmGGXUv6uzMDCXLhzGVCkAHn7j4xrWTTaaUnvlwkWajVxgtsOWzpjFKwWzMDMFzOvONB1HKrdXGSSYUXwnJpMN4JgnDrddYy+RTvPUjl6CqqYSh9TJWyUuIme7R3Uv4lzmVAAACx0hdJ10k1ptlGc1E6em08qqs/JW8FwiXrpUnRdQmxf1PQdahpKIWTcpvheBepauyutQrT58/+DX8cw7PhXQSWCzI5keKB6aV0bFmLSOJp5bbE5HnpVSGKzlkRPmIO2g1Jrz3t7n9J7B2qEMz4/8A3g2HY/C9y3eOCGgBVHiyzvIG52k7bRXYp07hHg8vrterZ89LpfBtFx63fCoOkEgiJ6gTWlQa7McZqSyjDfxhs4hcCHwqlEV5v5SA+SIB3nKG3AqSeSMjyv8AhzxprWNs58U9pZK+UuDmOqxyk60SRFI+nVE1UWolNNCYpoGKZoAVIY4NAD0AOKAHFACNACoA44w/02liuh8Q1I9dKecciaysGZAzMASFHJZlz8piid2eCMdJjnPJ1voV3XKseZiFHtvSTWCizTT8cnLFXe5yM6EyTEEaLHiaJ10jQa6VC2G9cEtPmttyQZcvKwKJdTMVOziY2/XeqoQknyjYprJgeL8AxCtohfYZtBvtMnffaaxarTSy554+Tu0+q1bUpJ5/A4cGL4S6TcTNKE5gYhRJ5eYc5GtW6G+jlR78swatXanEk1jOEvJb3eI38SVFoi3bbNmyHxQIGpPXNtz1qOu9TjRVmPZVXpYwm3N5aw0vD+ckMBwFbeJUmWQHIgbrlLDb+0iT1rLodfG55wLUWWtYb48GlxdgDVI8RAgSDzGnQbfnXoVYksHNdDlPOR73EThsi5S4bNoTlyhQNgATBLc6ondhZZrro3vESts8dvXrWUkLoc5Khi0nywRlAidYmqP6nPRplo1F8mbw+JwuBxhuJhbTDu891yJvKubKzWxtCjUqACRt0q6mbmuTHfBVzwj1KzjQVDSrKwBRlO6nUGD8NqsaIIIS4ragzQBOKGA4pDFQAjQAiaAHBoAegBTQAHjMaF8KkZiNOcDqRzoDANdST4mn+5uf9q6VLgg8+Cm4rxGxYOVyC5HhFrS4PXTy+5NQstrrX1FtOnttf05ZmuIY97ykRktD7MzPqzHzH0rj3aiy3hcI9DptNXS8y+4tezWAAtKXAZjJ18RAmQJNbKc7VkwXqO5tID7RE2lUrBuL4hAgBlMqx6DlHMVdu28Gd0+5nZ2kaW/cBKArlPnI5eUADfTdtqxep2YqUfllFKTlkrcTYlWtknbwnYxyjrvXk3dOieY/+zbtTQ1iwtoHKNz7k7dfas07Z3Sy2Txg6MsoNDIdG99RMQdtTXV9LnGM+Oyi9fTkOtAXIDyGWcrqdR79fY17SSa5ZgqtzlFfxu2Tds5iCpW6sjm0oR8Yn5Vk1GHjBv0zwpNAkLYXxnQ6CefxqjG3s0NysfB5X26xK4PiCX7Dli6h7ls6gcsuvJhOnLWujp+azlamL38mx/hP2hNyxcw/ewMOQU8OY908kKJEnKQR7RU5rAq3xjB6FhccNTmd/wDAcvvEACq8y8EnjvoKw2PYmFBb0JAj48qcd6+4gpRfRakUxiFAD0AKgB6AIuwAJJgDUn0oAq7vEUY6uoHJZknoTH0quTbeEhrHYIBaJJLuSd48NNZXgn7yx2hDul+zJkRJM7xU1Gb6RXK+P+RlOK2VGLvu+5IKqOYKiDPwNczV49zMvjo7np03KnbH57KniGNJgGI5KBAB6xzPvWCdkpceDq10Lz/Je9nrxt21SRnuSyA/ZXmx9NdBzro6NNQzLo4vqMlK3bX47D+L4Re7yySzGNd2Y6Zj7Ca0yW7CKKpe1GTDBcDu7cgEA9hm+tc71dqLW7rDMWkmp5wQbX09D+9eQmnLldHSXBwt2yTLadBMwP3p4XURP8SWMSbbx00rZ6dHbqE10VX81vBwUNKERIYTykGRH0r3k7MLHg4VG+TynyGY7DA2jJgggpAkh5hY9yY+NZ5OFq2rg6FDnVLfJ5KXF4thoyjTluPcHasctyeGdiuEZLdE8i4/g2xXFLitIUkRy8AURBPXWutpUpQikcfUxasaZe2e0eF4aXGBAF5reV5lwGBBzBusz4avshFfmUGStdqsUuIN5rrhgdQCco9Mu0VXgTWS/wCyn8SMRh7w3ZHPjXViddwI99BSlF4FFY6Po/D3g6q4kBgCAdDr1FVF50FAD0AKgBUAOaAKri2HAyuo/CRy5kH61ZXLnkz317lwBogIldQfugn9Kn7hX7DOg4aWE6gEGNIOuo39qXuko6f8TN9quBM5R7V1Q8ZXUkwQNQQVBiJOnrWDVwV3L7Or6fe9NnjKZlsTwlkurbuXUDHUqoZiAdpJAAY66dBWeHpzcHPPRvl639ar24ya5eFpmRyWOUbSACdIM7gQNhV0YKMUvgobe5489lRx7tL3F5CYJUyw5BOa68yK6Wj0nuRdk/0Ob6hq1XimH6muzW8quNO8UHLGpG40Hoa5mv0j1El8dCokq1wDPdjdHAncrI/7ZNcK70W6K+h/oa46qL7IviRy8Z+6mpHvOi/Gs8PSr5PElhE5XxRK5mII7ogEdVb8gZrpU+lSrmprryjPO7MWkSwtkNkIIIUyRsdBoCD7z8K7M5mSmpxWWwniRUWnzHTKY1gzErHrIFVQj9RpfQDxLh9qZdipaJVQCqkiTHQTWl6dTeWgjqJ18RZnO1hsYXC3rirmy6KSJm6RKr6BVk/4h0qVVftvCK7rnZyzwXG4nvHZ4CljOUDT/e9XlRyzTTQBvCuJfy963dSQ1sgzPMGZ9vTnSayhH1l2d4p/NYa1fylO8UNlOkf6dKoLU8oshQMVACigB6AHFAHLGYcXEZG2IoARmIyyMuoED4dKGxFW1pnMqkac2MAa8udZW5TeUWYwMlmN9T7QPgOVQZLpHm/8T7vd4iybZyubZJKnXwnwH31b5V3PTVuplF+Tl63PupotM+I7ov8AzVvugubP3bd6EiTAIidd658ad0sZLFrrdmE0/wAec/secFjecs8nfclvYmdzXoaq1FKK6RzLLJeXz8npPYDiHeWWVpzWyAJjyESoknQCCOfKuVqq9s+PJ1NPZujyaN8QdQMv+dp+grDLs0JgIxzKWU2/ExDLlIy6aSSdR8jvUXkSaCrd0wJMfAn9RTWQ3BF5Qom6R6ETmJ5QKnhPwSyZe3jXxd4uoAtW/FlJOUIDoSerESTyArU6o1w4XLFu3dkMZxvO39I7/aI0P9vM/GrK6nghKLk034PJ+32Nf+YdRdYq2pSTlDAAEwdCdN6qkvqF5ZkmM8tv9/pSGRpgXHZXD2ruLs274c23uKpCatqQBp06+lRnwmB9a2SoEKRC6ADkBtVCafRdg6o4OxmmmmImKAFSASijIE4pgQvXQok1CctqyNLJG1dDDT86cJxmuAksArY8AHOIWDJmdBUFOMnge3BnMd2js2zmCtliSzGPD1jUj4xV0fT5yWUY5+oVRe3tnkvG+Iti7128dJAyL0UTlHy+tdzTUe3Davg599rlZks8b2ie9gbGFDXM5/6p+yLaHwqIEkk/KKohp27mycrlXV2yuFmF0BjUTGkxtPXWui8Zwc36vufRYdmLzW78K2TvFKFgoJEaqROx1NY9XTvSaNum1Chls3djhrXrbMMR4wwEN5dN9RqZFca5KD+o7NFkLI5SCP8AhDRGdJ6+NyB8SPlWb3F0uS5xXwdDYbOLKMhYrnLOsQAwXwgTJ1mra5JohPGeDjjcPdCGGl7oK96WOaWBGxGnsKszjnA1HlpmRzMFNrVRP9QRuV0RD+FdTHMnXaukoKUtxXl4wGcH4W+I8Sg5B9rr6LO/vUJ6iKTxySxzyN2g4LhC5tX7QuMhDZ9nBIBIJG45xUKqvebkzm63V+xJJHn/AGq7EkOrYNcyPqEmSDv8tKjOmcXwiVeshLiT5Kix2VvXcQlpUYocoLxoARJknYjXSqZSSRrjz0ezdjv4b2sEO9gXLokq7brOmnKYrPa24lsY/JsbOELkTy+VZ4xb6LC0t2Au1aVFLoi3kmaYhRTAmtQAlUgET1pPHkAdGUGBpPOoQcE+CTTYHxHiFhBluOqlgQJ5zodfjV1cVJ/SiuT4xk8U45xLvmNtD4BvyzEafLSu5SspZOC4qEm49lbZseEHn0+lXReI5ZDmU8JEb1h7PnUpmUlZGsTBI5mkroSy0y2yma4ki345i5t2D4bVpbSlbSmWzOfE1082OWYG1ZaYvmUmSva+mEY+ATh98G7ajXXf0g1rlylgySjthJs1OHuP/UyM6qAkwSBPj6elYraa7J/UsihZdXT9Da5F3LAkm45Pq7fvUlTTHnaiDsub5nL92dlvXA6OC5yyHAlibbeaPYgGPSslrS5aX6G3RWz3bXnkuOBXjiL3eLnCWhALAgl2G+VuQX/9VnsS6OzW132is4ngEfFXZYqheT/9eWAJMc5B0FVuVz+lPg0RlXFcrkvrfErVm2FSRbUCDp5RrAjepxqaWMlMrluzgxuOuu9267iGdycszlEKqj3AAn1Jrr6OOK0zzPqTbvafgEtLcLlQoC8jm1PrHKKtlY12jG4rC2v6ja9lLDf1WJ0zKoO0lRqfmTXndbLdLg9T6bGUYZka7BJAknfYVVUsds3y5CxV2CAiaAFNADzQA60gHoYHK/anUH4VXOOSSfgEIqvBMxn8SOGNcS26asuYFQZMGDMD1FdL0+eyf1dMwa2DnHgxPCeC97eC3WKA2yTI002mdedbNVqdjzW0ZdHpna2prCLyzwK1YvIXuBlClkOwkQCSeYE6D1rBqNY7YpYwdTS6JVTbeMePkJ7YYAYlLLqCrWiR5WANtomPDGhAPzpaXUOnlLgNZRG7hPkqx2KeAwvWid0EFhJ6n/StUvUk3zExw9L/AO/+Cs4BgzdxAKKATnA5AOBpPpINbbblGCmc10uUnU2emcM7IoLShrjlplyNAzc5B5DYVy3qXJ7kdFaKCioyIns9bViCSdeij6CsdmrsztLVoqwzDYJU1Ua89Saz2XTn2aKqK6/tRm7GIxWGJtLhwdTluyQrhjM+QwdhHKK6Ne2cU2Uyk4fSuvwMvf7V4l3ZRh0s5TDB28QKk66AdT7zV9cPgTbkGYfHAQ3mufZZoCr6qi86t9ry2JQfXghh8K0tqg8UhnbJM6t9k8+frUnqlV9OMr8DBqvT5X2b1Iu8BwMtBa5bXnmBZyF6p4QJ9TtVFuu3rCWBVelKMk5PJpMDcRFC21OUCAQDl/zNAY+tct1zlLLOynFLCC2xKCC5Os6hc0e8TFT9p47DcG4XHIYUFiepRh+ZFTTwsNiO96/qFXVjEdIncnpoamhM7UhiigDoKAGuOACToBqfakBXWr115OYIo5ZZIHqSd6rVkpNqPRLGOyqu4m67FVuMyxBgAE+sgCOkVZFS8kGyDWbiwFGX0Gn5CnKeGR5ZXYtA5AuAOQdnG3qOYApbsi3NPgKsYIMQxSWg5WbXIpMxmOgOgJ50Jpk25Ba2yToyk+jgn61LKI4ZxvYcfaBUnnsT+5pZQ1KS6AcHw2wj5YZSCACtxhuARz0OtV2yswknwEYQ3N45LG/FplbvbkDRwWZhBiD4juDHwJrE7fq2ZwaNuFkvAivodwN61KMZrnsg+Ct4vw8AIxZsgPiAYrvAVjlImCIj8VJ1bU8ckXL5OdjgqncLHqM31qmuu6XLlhE24rwDXsKjOFW0gHilyqTpoAo6nqdvWa1Rqa/uZW2vgGw+EVfEFAJ3MCZ5gnerOvLIBS+35TSlYo9gotgly2FbynKSDlkhSRO67fGq3ZGQ0mg17gMvOnQ+Zfb09KSsJYOwiJZlX+4gH5b1bGWRYGtXo2YMOkw3wnpSlWmCk0QFxkcPbYleacjyj0O/zquV0q5bZLj5JKKfKZYcJ4o11irWmWNZkaanQiZ5Vfw1lEcstA1IZKkBW4n+u2QHwqdT1YfoPr7VRclZ/wAaZOP0/Uyk45xXazbDlFjMw2cz5c3QRqa0VVqKUV4ITk+zgvFDygDoPCvTYb6dTV21FLcv8WcWuA8lB5Rv85qtwjnkMz+Dl3V+W1LCNM+vuJ3jbnUWl8AtxMqRreeT+LQfAEwBSUUSxMl31vmyH3g/U1Dge2fwOuMBEC4oB+zII+U1PdENlnwLKzlmJUGABlYHVfK0cvMRH4RSc4vgshXJvov72EW9aBjzrr7Eaisd2mjJJ+UWRm1wEcPuRZHNgMrH8Q0/1q+OIV/SV9s5X0zhlbUMCDVcbHGWSU4KawB8GxTgtbcyyaTzI+y3yFTlJQsz/bLoooblHbL7onXiGGyuCumY6HkH6H3/AEHStOSzHBW8R4vbRguWbhEEHyg/ijn6U1HJW5YA8TfZ9WYx0BIX5CoTpXbEpyByixEmPiP1qGyIfV5OIS7IAuXFT1K6jllaSae1Ma3+CXf27bFSQG3gQW15nWaez4GoSZ0HENcuW4w/sY/oaIOS4ZJ0yJ2+IXFMrbu5dZBtGDPXY/GrvuXI/ZkuzR4GWAcAo0HzbxzDdRVEo7eV0Nc8FxafMJFOMk0LBw4tjO7TzBSxgNMR1PvUbJ7ItjSy8A+HxttUAWANus1lhqa4rJbKtle2HwZ3s2/h+tTWrXwyOx/P8j5MDztoD/Zr9KsWqi/n9hNS+f5I3b+DAIyJH9oH6U5ajjiLIrv7v5A738lubST6kn8pqn+qsxxAsyvM/wCTk2KwK+e1akDfLJipRuua5gVztqT5mdF4hw/ktsfAfrUd/wD2sSuh/mJsZgOaWteZRR+lR3S8RkL3qv8AJCs4vAxPd2D65VojZcu62P3qvEwr/mSyFCoVUchp15CnO2+SxGDBTq/yRY8Cu96rsVIQkZSdMxEhiBy5CrKIS2YmSbWeA1sJ0NN0NeR7in4xhmtkXlA8OjDqDy9Pepwpc4OL/Qy3fRYrF+TKbiHbOyAbVxXBIE6bRrvuD8KIRuxwictVVGWG+QNuK2bhkriXnq1wD8gBU1VqHyoietp+Tn/OWs2mDJnmTMD/ABNVi0upl3gofqNSfkncxdof/DWecqn70PQWvlSQn6pXHhxbBk4itv8A6eEtKB6r+xqcfSrJfdP9imXrcY/bFhCccu65bSD2/WBSfpPzYQ/61J/2EW45iTtkHzNS/wClQX97KX6vc/7TrhuK4mfEVYdIM/WnLQRx95ZX6nb1tyGJjsSzZckaHkSKrnoI7ebDRD1C1yx7ZpOC4S4BnuXJJB8IEACdD6mqY1KHCN8ZtrLLPEYcXFKsJB/3IqTSfY2ZY8BvSRmkDnMT0/KtMf6eK+xZ/Q5k4auUvueBXey7AgZpn5A+tWxvrx9qK5aO7P3v92N/yqcpJIkct5o/qYp8IT9PsazKTz+YFZ4AxJAQDrP6Va7oYM8dFNvDQW3ZJmhgygxtFRWrivBZ/wBLk+ck7vY4Ro5kekA9QaFrpFj9KWOJHD/lFiB5NNpnSn/Wr4K16XL5R3s9k2nUoPWJpf1a8IlH0x+cBg7Jp9pp/wANQesl4RcvS6/LFZ7KIrAzoOmh9pmoy1k2iUfTa4yyX9u3lAAGg2rKdFJLolURkL1sMCGEg01x0JxTWCnx/Zq1cud4ZDfkfWr4aiSRkno4TeSSdn7YHMzQ9RNhHQ1RR3Tg9ofZB96j7si1aapeDpe4bbbQqPhpSVjRKVFcu0QXg1kf+2uvUVL35/JBaWlf2nb/AIda+4vyqLtn8k/YrXUSQwNsbW1H+EUt8vlklVWuor9kTWyvQfIUm2S2x+DoFpDHpATFACoAVACoAgRQLyPQAzUARoAmKAEKAGY0DJCgBqAHoAi1ADUAI0CHoGIUAPQAxoAjQA9AEqAP/9k=">
            <a:hlinkClick r:id="rId3"/>
          </p:cNvPr>
          <p:cNvSpPr/>
          <p:nvPr/>
        </p:nvSpPr>
        <p:spPr>
          <a:xfrm>
            <a:off x="1183481" y="-839391"/>
            <a:ext cx="1714500" cy="1757363"/>
          </a:xfrm>
          <a:prstGeom prst="rect">
            <a:avLst/>
          </a:prstGeom>
          <a:noFill/>
          <a:ln>
            <a:noFill/>
          </a:ln>
        </p:spPr>
        <p:txBody>
          <a:bodyPr spcFirstLastPara="1" wrap="square" lIns="68569" tIns="34275" rIns="68569" bIns="34275" anchor="t" anchorCtr="0">
            <a:noAutofit/>
          </a:bodyPr>
          <a:lstStyle/>
          <a:p>
            <a:pPr>
              <a:buSzPts val="1800"/>
            </a:pPr>
            <a:endParaRPr sz="1350">
              <a:latin typeface="Palatino"/>
              <a:ea typeface="Palatino"/>
              <a:cs typeface="Palatino"/>
              <a:sym typeface="Palatino"/>
            </a:endParaRPr>
          </a:p>
        </p:txBody>
      </p:sp>
    </p:spTree>
    <p:extLst>
      <p:ext uri="{BB962C8B-B14F-4D97-AF65-F5344CB8AC3E}">
        <p14:creationId xmlns:p14="http://schemas.microsoft.com/office/powerpoint/2010/main" val="13523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8"/>
          <p:cNvSpPr txBox="1">
            <a:spLocks noGrp="1"/>
          </p:cNvSpPr>
          <p:nvPr>
            <p:ph type="title"/>
          </p:nvPr>
        </p:nvSpPr>
        <p:spPr>
          <a:xfrm>
            <a:off x="152401" y="57150"/>
            <a:ext cx="6731000" cy="1225550"/>
          </a:xfrm>
          <a:prstGeom prst="rect">
            <a:avLst/>
          </a:prstGeom>
          <a:noFill/>
          <a:ln>
            <a:noFill/>
          </a:ln>
        </p:spPr>
        <p:txBody>
          <a:bodyPr spcFirstLastPara="1" wrap="square" lIns="68569" tIns="34275" rIns="68569" bIns="34275" anchor="ctr" anchorCtr="0">
            <a:noAutofit/>
          </a:bodyPr>
          <a:lstStyle/>
          <a:p>
            <a:pPr>
              <a:buSzPts val="2800"/>
            </a:pPr>
            <a:r>
              <a:rPr lang="en-US" dirty="0"/>
              <a:t>A Series of Interruptions / Disruptions Questions </a:t>
            </a:r>
            <a:endParaRPr dirty="0"/>
          </a:p>
        </p:txBody>
      </p:sp>
      <p:sp>
        <p:nvSpPr>
          <p:cNvPr id="1006" name="Google Shape;1006;p78"/>
          <p:cNvSpPr txBox="1">
            <a:spLocks noGrp="1"/>
          </p:cNvSpPr>
          <p:nvPr>
            <p:ph type="body" idx="1"/>
          </p:nvPr>
        </p:nvSpPr>
        <p:spPr>
          <a:xfrm>
            <a:off x="317501" y="1485900"/>
            <a:ext cx="6705599" cy="3765550"/>
          </a:xfrm>
          <a:prstGeom prst="rect">
            <a:avLst/>
          </a:prstGeom>
          <a:noFill/>
          <a:ln>
            <a:noFill/>
          </a:ln>
        </p:spPr>
        <p:txBody>
          <a:bodyPr spcFirstLastPara="1" wrap="square" lIns="68569" tIns="34275" rIns="68569" bIns="34275" anchor="t" anchorCtr="0">
            <a:normAutofit fontScale="77500" lnSpcReduction="20000"/>
          </a:bodyPr>
          <a:lstStyle/>
          <a:p>
            <a:pPr marL="128588" indent="-128588">
              <a:lnSpc>
                <a:spcPct val="80000"/>
              </a:lnSpc>
              <a:spcBef>
                <a:spcPts val="0"/>
              </a:spcBef>
              <a:buSzPts val="2800"/>
            </a:pPr>
            <a:r>
              <a:rPr lang="en-US" dirty="0"/>
              <a:t>What is the target student doing that is interrupting instruction or disruptive compared to peers?</a:t>
            </a:r>
            <a:endParaRPr dirty="0"/>
          </a:p>
          <a:p>
            <a:pPr marL="128588" indent="-128588">
              <a:lnSpc>
                <a:spcPct val="80000"/>
              </a:lnSpc>
              <a:buSzPts val="2800"/>
            </a:pPr>
            <a:r>
              <a:rPr lang="en-US" dirty="0"/>
              <a:t>Collect Data:</a:t>
            </a:r>
            <a:endParaRPr dirty="0"/>
          </a:p>
          <a:p>
            <a:pPr marL="385763" lvl="1" indent="-128588">
              <a:lnSpc>
                <a:spcPct val="80000"/>
              </a:lnSpc>
              <a:buSzPts val="2400"/>
            </a:pPr>
            <a:r>
              <a:rPr lang="en-US" dirty="0"/>
              <a:t>Frequency or the duration of the disruption</a:t>
            </a:r>
            <a:endParaRPr dirty="0"/>
          </a:p>
          <a:p>
            <a:pPr marL="385763" lvl="1" indent="-128588">
              <a:lnSpc>
                <a:spcPct val="80000"/>
              </a:lnSpc>
              <a:buSzPts val="2400"/>
            </a:pPr>
            <a:r>
              <a:rPr lang="en-US" dirty="0"/>
              <a:t>Purpose or function of the disruption (e.g. get information (predict), derailment, talk about preferred interest (verbal fascination))</a:t>
            </a:r>
            <a:endParaRPr dirty="0"/>
          </a:p>
          <a:p>
            <a:pPr marL="128588" indent="-128588">
              <a:lnSpc>
                <a:spcPct val="80000"/>
              </a:lnSpc>
              <a:buSzPts val="2800"/>
            </a:pPr>
            <a:r>
              <a:rPr lang="en-US" dirty="0"/>
              <a:t>What strategy can be employed to put parameters (not eliminate) the interruption / disruption? </a:t>
            </a:r>
            <a:endParaRPr dirty="0"/>
          </a:p>
          <a:p>
            <a:pPr marL="385763" lvl="1" indent="-128588">
              <a:lnSpc>
                <a:spcPct val="80000"/>
              </a:lnSpc>
              <a:buSzPts val="2000"/>
            </a:pPr>
            <a:r>
              <a:rPr lang="en-US" sz="1500" dirty="0"/>
              <a:t>NOT NO, WHERE AND WHEN</a:t>
            </a:r>
            <a:endParaRPr dirty="0"/>
          </a:p>
          <a:p>
            <a:pPr marL="128588" indent="-128588">
              <a:lnSpc>
                <a:spcPct val="80000"/>
              </a:lnSpc>
              <a:buSzPts val="2800"/>
            </a:pPr>
            <a:r>
              <a:rPr lang="en-US" dirty="0"/>
              <a:t>Who are the participants in the task or routine who may need to be included in the process?</a:t>
            </a:r>
            <a:endParaRPr dirty="0"/>
          </a:p>
          <a:p>
            <a:pPr marL="128588" indent="-128588">
              <a:lnSpc>
                <a:spcPct val="80000"/>
              </a:lnSpc>
              <a:buSzPts val="2800"/>
            </a:pPr>
            <a:r>
              <a:rPr lang="en-US" dirty="0"/>
              <a:t>What are the student’s interest areas?</a:t>
            </a:r>
            <a:endParaRPr dirty="0"/>
          </a:p>
          <a:p>
            <a:pPr marL="385763" lvl="1" indent="-128588">
              <a:lnSpc>
                <a:spcPct val="80000"/>
              </a:lnSpc>
              <a:buSzPts val="2400"/>
            </a:pPr>
            <a:r>
              <a:rPr lang="en-US" dirty="0"/>
              <a:t>This will assist in the development of the system to promote engagement</a:t>
            </a:r>
            <a:endParaRPr dirty="0"/>
          </a:p>
          <a:p>
            <a:pPr marL="128588" indent="0">
              <a:lnSpc>
                <a:spcPct val="80000"/>
              </a:lnSpc>
              <a:buSzPts val="2800"/>
              <a:buNone/>
            </a:pPr>
            <a:endParaRPr dirty="0"/>
          </a:p>
        </p:txBody>
      </p:sp>
    </p:spTree>
    <p:extLst>
      <p:ext uri="{BB962C8B-B14F-4D97-AF65-F5344CB8AC3E}">
        <p14:creationId xmlns:p14="http://schemas.microsoft.com/office/powerpoint/2010/main" val="358794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pic>
        <p:nvPicPr>
          <p:cNvPr id="1011" name="Google Shape;1011;p7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4800" y="0"/>
            <a:ext cx="6096000" cy="5143500"/>
          </a:xfrm>
          <a:prstGeom prst="rect">
            <a:avLst/>
          </a:prstGeom>
          <a:noFill/>
          <a:ln>
            <a:noFill/>
          </a:ln>
        </p:spPr>
      </p:pic>
    </p:spTree>
    <p:extLst>
      <p:ext uri="{BB962C8B-B14F-4D97-AF65-F5344CB8AC3E}">
        <p14:creationId xmlns:p14="http://schemas.microsoft.com/office/powerpoint/2010/main" val="167988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9"/>
          <p:cNvSpPr txBox="1">
            <a:spLocks noGrp="1"/>
          </p:cNvSpPr>
          <p:nvPr>
            <p:ph type="title"/>
          </p:nvPr>
        </p:nvSpPr>
        <p:spPr>
          <a:xfrm>
            <a:off x="378372" y="292418"/>
            <a:ext cx="6621837" cy="985178"/>
          </a:xfrm>
          <a:prstGeom prst="rect">
            <a:avLst/>
          </a:prstGeom>
          <a:noFill/>
          <a:ln>
            <a:noFill/>
          </a:ln>
        </p:spPr>
        <p:txBody>
          <a:bodyPr spcFirstLastPara="1" wrap="square" lIns="68569" tIns="34275" rIns="68569" bIns="34275" anchor="ctr" anchorCtr="0">
            <a:normAutofit fontScale="90000"/>
          </a:bodyPr>
          <a:lstStyle/>
          <a:p>
            <a:r>
              <a:rPr lang="en-US" b="1" dirty="0"/>
              <a:t>What are </a:t>
            </a:r>
            <a:r>
              <a:rPr lang="en-US" dirty="0"/>
              <a:t>S</a:t>
            </a:r>
            <a:r>
              <a:rPr lang="en-US" b="1" dirty="0"/>
              <a:t>elf-</a:t>
            </a:r>
            <a:r>
              <a:rPr lang="en-US" dirty="0"/>
              <a:t>Ma</a:t>
            </a:r>
            <a:r>
              <a:rPr lang="en-US" b="1" dirty="0"/>
              <a:t>nagement </a:t>
            </a:r>
            <a:r>
              <a:rPr lang="en-US" dirty="0"/>
              <a:t>S</a:t>
            </a:r>
            <a:r>
              <a:rPr lang="en-US" b="1" dirty="0"/>
              <a:t>ystems?</a:t>
            </a:r>
            <a:endParaRPr dirty="0"/>
          </a:p>
        </p:txBody>
      </p:sp>
      <p:sp>
        <p:nvSpPr>
          <p:cNvPr id="503" name="Google Shape;503;p19"/>
          <p:cNvSpPr txBox="1">
            <a:spLocks noGrp="1"/>
          </p:cNvSpPr>
          <p:nvPr>
            <p:ph type="body" idx="1"/>
          </p:nvPr>
        </p:nvSpPr>
        <p:spPr>
          <a:xfrm>
            <a:off x="536028" y="1546181"/>
            <a:ext cx="6789747" cy="2319750"/>
          </a:xfrm>
          <a:prstGeom prst="rect">
            <a:avLst/>
          </a:prstGeom>
          <a:noFill/>
          <a:ln>
            <a:noFill/>
          </a:ln>
        </p:spPr>
        <p:txBody>
          <a:bodyPr spcFirstLastPara="1" wrap="square" lIns="68569" tIns="34275" rIns="68569" bIns="34275" anchor="t" anchorCtr="0">
            <a:noAutofit/>
          </a:bodyPr>
          <a:lstStyle/>
          <a:p>
            <a:pPr indent="-285750">
              <a:buSzPts val="2400"/>
            </a:pPr>
            <a:r>
              <a:rPr lang="en-US" sz="1800" dirty="0"/>
              <a:t>a procedure in which people are taught to discriminate their own target behavior and record the occurrences or absence of that target behavior</a:t>
            </a:r>
            <a:endParaRPr sz="2550" dirty="0"/>
          </a:p>
          <a:p>
            <a:pPr indent="-171450">
              <a:buNone/>
            </a:pPr>
            <a:endParaRPr sz="1800" dirty="0"/>
          </a:p>
          <a:p>
            <a:pPr indent="-285750">
              <a:buSzPts val="2400"/>
            </a:pPr>
            <a:r>
              <a:rPr lang="en-US" sz="1800" dirty="0"/>
              <a:t>a highly effective yet significantly underutilized evidence-based practice</a:t>
            </a:r>
            <a:endParaRPr sz="2550" dirty="0"/>
          </a:p>
          <a:p>
            <a:pPr indent="-171450">
              <a:buNone/>
            </a:pPr>
            <a:endParaRPr sz="1800" dirty="0"/>
          </a:p>
          <a:p>
            <a:pPr indent="-285750">
              <a:buSzPts val="2400"/>
            </a:pPr>
            <a:r>
              <a:rPr lang="en-US" sz="1800" dirty="0"/>
              <a:t> one of only two of the 24 evidence-based practices (EBP) identified by the </a:t>
            </a:r>
            <a:r>
              <a:rPr lang="en-US" sz="1800" u="sng" dirty="0">
                <a:solidFill>
                  <a:srgbClr val="003C62"/>
                </a:solidFill>
                <a:hlinkClick r:id="rId3">
                  <a:extLst>
                    <a:ext uri="{A12FA001-AC4F-418D-AE19-62706E023703}">
                      <ahyp:hlinkClr xmlns:ahyp="http://schemas.microsoft.com/office/drawing/2018/hyperlinkcolor" val="tx"/>
                    </a:ext>
                  </a:extLst>
                </a:hlinkClick>
              </a:rPr>
              <a:t>National Professional Development Center (NPDC)</a:t>
            </a:r>
            <a:r>
              <a:rPr lang="en-US" sz="1800" dirty="0">
                <a:solidFill>
                  <a:srgbClr val="003C62"/>
                </a:solidFill>
              </a:rPr>
              <a:t> </a:t>
            </a:r>
            <a:r>
              <a:rPr lang="en-US" sz="1800" dirty="0"/>
              <a:t>that crosses every domain and age level. </a:t>
            </a:r>
            <a:endParaRPr sz="2550" dirty="0"/>
          </a:p>
          <a:p>
            <a:pPr marL="0" indent="0">
              <a:buNone/>
            </a:pPr>
            <a:endParaRPr sz="1350" dirty="0"/>
          </a:p>
        </p:txBody>
      </p:sp>
    </p:spTree>
    <p:extLst>
      <p:ext uri="{BB962C8B-B14F-4D97-AF65-F5344CB8AC3E}">
        <p14:creationId xmlns:p14="http://schemas.microsoft.com/office/powerpoint/2010/main" val="33495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aphicFrame>
        <p:nvGraphicFramePr>
          <p:cNvPr id="1017" name="Google Shape;1017;p82"/>
          <p:cNvGraphicFramePr/>
          <p:nvPr>
            <p:extLst>
              <p:ext uri="{D42A27DB-BD31-4B8C-83A1-F6EECF244321}">
                <p14:modId xmlns:p14="http://schemas.microsoft.com/office/powerpoint/2010/main" val="377084681"/>
              </p:ext>
            </p:extLst>
          </p:nvPr>
        </p:nvGraphicFramePr>
        <p:xfrm>
          <a:off x="400450" y="356991"/>
          <a:ext cx="7264401" cy="4453331"/>
        </p:xfrm>
        <a:graphic>
          <a:graphicData uri="http://schemas.openxmlformats.org/drawingml/2006/table">
            <a:tbl>
              <a:tblPr firstRow="1">
                <a:noFill/>
              </a:tblPr>
              <a:tblGrid>
                <a:gridCol w="662310">
                  <a:extLst>
                    <a:ext uri="{9D8B030D-6E8A-4147-A177-3AD203B41FA5}">
                      <a16:colId xmlns:a16="http://schemas.microsoft.com/office/drawing/2014/main" val="20000"/>
                    </a:ext>
                  </a:extLst>
                </a:gridCol>
                <a:gridCol w="1004384">
                  <a:extLst>
                    <a:ext uri="{9D8B030D-6E8A-4147-A177-3AD203B41FA5}">
                      <a16:colId xmlns:a16="http://schemas.microsoft.com/office/drawing/2014/main" val="20001"/>
                    </a:ext>
                  </a:extLst>
                </a:gridCol>
                <a:gridCol w="1245421">
                  <a:extLst>
                    <a:ext uri="{9D8B030D-6E8A-4147-A177-3AD203B41FA5}">
                      <a16:colId xmlns:a16="http://schemas.microsoft.com/office/drawing/2014/main" val="20002"/>
                    </a:ext>
                  </a:extLst>
                </a:gridCol>
                <a:gridCol w="4352286">
                  <a:extLst>
                    <a:ext uri="{9D8B030D-6E8A-4147-A177-3AD203B41FA5}">
                      <a16:colId xmlns:a16="http://schemas.microsoft.com/office/drawing/2014/main" val="20003"/>
                    </a:ext>
                  </a:extLst>
                </a:gridCol>
              </a:tblGrid>
              <a:tr h="819963">
                <a:tc>
                  <a:txBody>
                    <a:bodyPr/>
                    <a:lstStyle/>
                    <a:p>
                      <a:pPr marL="0" marR="0" lvl="0" indent="0" algn="ctr"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Room</a:t>
                      </a: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1" u="none" strike="noStrike" cap="none" dirty="0">
                          <a:solidFill>
                            <a:srgbClr val="1B1810"/>
                          </a:solidFill>
                        </a:rPr>
                        <a:t>SEWER</a:t>
                      </a:r>
                      <a:endParaRPr sz="1100" u="none" strike="noStrike" cap="none" dirty="0"/>
                    </a:p>
                    <a:p>
                      <a:pPr marL="0" marR="0" lvl="0" indent="0" algn="ctr"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A kid did something mean to me </a:t>
                      </a:r>
                      <a:endParaRPr sz="1100" u="none" strike="noStrike" cap="none" dirty="0"/>
                    </a:p>
                    <a:p>
                      <a:pPr marL="0" marR="0" lvl="0" indent="0" algn="ctr"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(tally in this box):</a:t>
                      </a:r>
                      <a:endParaRPr sz="1100" u="none" strike="noStrike" cap="none" dirty="0">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US" sz="1100" b="1" u="none" strike="noStrike" cap="none">
                          <a:solidFill>
                            <a:srgbClr val="1B1810"/>
                          </a:solidFill>
                        </a:rPr>
                        <a:t>COWABUNGA!</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did something nice for someone</a:t>
                      </a:r>
                      <a:endParaRPr sz="1100" u="none" strike="noStrike" cap="none"/>
                    </a:p>
                    <a:p>
                      <a:pPr marL="0" marR="0" lvl="0" indent="0" algn="ctr"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(tally in this box)</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Data Collection</a:t>
                      </a: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2495">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got teacher’s attention in the right way (CHAMPS)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followed directions the first time given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brought everything I would need for class with me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handled emotions appropriately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made tallies &amp; waited until right time to talk about it Y      N</a:t>
                      </a: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22458">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Mrs. Smith’s class </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29944">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Mrs. Miller’s Class</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 </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 </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 </a:t>
                      </a:r>
                      <a:endParaRPr sz="1100" u="none" strike="noStrike" cap="none" dirty="0">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solidFill>
                          <a:srgbClr val="1B1810"/>
                        </a:solidFill>
                      </a:endParaRPr>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got teacher’s attention in the right way (CHAMPS)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followed directions the first time given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brought everything I would need for class with me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handled emotions appropriately                                     Y      N</a:t>
                      </a:r>
                      <a:endParaRPr sz="1100" u="none" strike="noStrike" cap="none"/>
                    </a:p>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I made tallies &amp; waited until right time to talk about it Y      N</a:t>
                      </a:r>
                      <a:endParaRPr sz="1100" u="none" strike="noStrike" cap="none">
                        <a:solidFill>
                          <a:srgbClr val="1B181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27449">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Lunch &amp; Recess</a:t>
                      </a: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rgbClr val="1B1810"/>
                          </a:solidFill>
                        </a:rPr>
                        <a:t> </a:t>
                      </a:r>
                      <a:endParaRPr sz="1100" u="none" strike="noStrike" cap="none">
                        <a:solidFill>
                          <a:srgbClr val="1B1810"/>
                        </a:solidFill>
                        <a:latin typeface="Times New Roman"/>
                        <a:ea typeface="Times New Roman"/>
                        <a:cs typeface="Times New Roman"/>
                        <a:sym typeface="Times New Roman"/>
                      </a:endParaRPr>
                    </a:p>
                  </a:txBody>
                  <a:tcPr marL="34706" marR="34706"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I got teacher’s attention in the right way (CHAMPS)    Y      N</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I followed directions the first time given                         Y      N</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I brought everything I would need for class with me    Y      N</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I handled emotions appropriately                                     Y      N</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solidFill>
                            <a:srgbClr val="1B1810"/>
                          </a:solidFill>
                        </a:rPr>
                        <a:t>I made tallies &amp; waited until right time to talk about it Y      N</a:t>
                      </a:r>
                      <a:endParaRPr sz="1100" u="none" strike="noStrike" cap="none" dirty="0">
                        <a:solidFill>
                          <a:srgbClr val="1B181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100" u="none" strike="noStrike" cap="none" dirty="0">
                        <a:solidFill>
                          <a:srgbClr val="1B1810"/>
                        </a:solidFill>
                        <a:latin typeface="Times New Roman"/>
                        <a:ea typeface="Times New Roman"/>
                        <a:cs typeface="Times New Roman"/>
                        <a:sym typeface="Times New Roman"/>
                      </a:endParaRPr>
                    </a:p>
                  </a:txBody>
                  <a:tcPr marL="34706" marR="347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1018" name="Google Shape;1018;p82" descr="Image result for ninja turtl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17901" y="449194"/>
            <a:ext cx="1219200" cy="839391"/>
          </a:xfrm>
          <a:prstGeom prst="rect">
            <a:avLst/>
          </a:prstGeom>
          <a:noFill/>
          <a:ln>
            <a:noFill/>
          </a:ln>
        </p:spPr>
      </p:pic>
      <p:pic>
        <p:nvPicPr>
          <p:cNvPr id="1019" name="Google Shape;1019;p82" descr="Image result for ninja turt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99201" y="549775"/>
            <a:ext cx="1219200" cy="638236"/>
          </a:xfrm>
          <a:prstGeom prst="rect">
            <a:avLst/>
          </a:prstGeom>
          <a:noFill/>
          <a:ln>
            <a:noFill/>
          </a:ln>
        </p:spPr>
      </p:pic>
    </p:spTree>
    <p:extLst>
      <p:ext uri="{BB962C8B-B14F-4D97-AF65-F5344CB8AC3E}">
        <p14:creationId xmlns:p14="http://schemas.microsoft.com/office/powerpoint/2010/main" val="292459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1025" name="Google Shape;1025;p8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01" y="215900"/>
            <a:ext cx="5740400" cy="4927600"/>
          </a:xfrm>
          <a:prstGeom prst="rect">
            <a:avLst/>
          </a:prstGeom>
          <a:noFill/>
          <a:ln>
            <a:noFill/>
          </a:ln>
        </p:spPr>
      </p:pic>
    </p:spTree>
    <p:extLst>
      <p:ext uri="{BB962C8B-B14F-4D97-AF65-F5344CB8AC3E}">
        <p14:creationId xmlns:p14="http://schemas.microsoft.com/office/powerpoint/2010/main" val="316868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87"/>
          <p:cNvSpPr txBox="1">
            <a:spLocks noGrp="1"/>
          </p:cNvSpPr>
          <p:nvPr>
            <p:ph type="ctrTitle"/>
          </p:nvPr>
        </p:nvSpPr>
        <p:spPr>
          <a:xfrm>
            <a:off x="2000250" y="262083"/>
            <a:ext cx="5143500" cy="1892357"/>
          </a:xfrm>
          <a:prstGeom prst="rect">
            <a:avLst/>
          </a:prstGeom>
          <a:noFill/>
          <a:ln>
            <a:noFill/>
          </a:ln>
        </p:spPr>
        <p:txBody>
          <a:bodyPr spcFirstLastPara="1" wrap="square" lIns="68569" tIns="34275" rIns="68569" bIns="34275" anchor="b" anchorCtr="0">
            <a:normAutofit/>
          </a:bodyPr>
          <a:lstStyle/>
          <a:p>
            <a:pPr>
              <a:buSzPts val="4000"/>
            </a:pPr>
            <a:r>
              <a:rPr lang="en-US" sz="3000" dirty="0"/>
              <a:t>Self- Management </a:t>
            </a:r>
            <a:endParaRPr dirty="0"/>
          </a:p>
        </p:txBody>
      </p:sp>
      <p:sp>
        <p:nvSpPr>
          <p:cNvPr id="1031" name="Google Shape;1031;p87"/>
          <p:cNvSpPr txBox="1">
            <a:spLocks noGrp="1"/>
          </p:cNvSpPr>
          <p:nvPr>
            <p:ph type="subTitle" idx="1"/>
          </p:nvPr>
        </p:nvSpPr>
        <p:spPr>
          <a:xfrm>
            <a:off x="1314450" y="2914654"/>
            <a:ext cx="6305550" cy="861047"/>
          </a:xfrm>
          <a:prstGeom prst="rect">
            <a:avLst/>
          </a:prstGeom>
          <a:noFill/>
          <a:ln>
            <a:noFill/>
          </a:ln>
        </p:spPr>
        <p:txBody>
          <a:bodyPr spcFirstLastPara="1" wrap="square" lIns="68569" tIns="34275" rIns="68569" bIns="34275" anchor="t" anchorCtr="0">
            <a:noAutofit/>
          </a:bodyPr>
          <a:lstStyle/>
          <a:p>
            <a:pPr marL="0" indent="0">
              <a:spcBef>
                <a:spcPts val="0"/>
              </a:spcBef>
              <a:buSzPts val="6000"/>
            </a:pPr>
            <a:r>
              <a:rPr lang="en-US" sz="4500"/>
              <a:t>Anxiety Reduction</a:t>
            </a:r>
            <a:endParaRPr/>
          </a:p>
        </p:txBody>
      </p:sp>
      <p:sp>
        <p:nvSpPr>
          <p:cNvPr id="1032" name="Google Shape;1032;p87" descr="data:image/png;base64,iVBORw0KGgoAAAANSUhEUgAAANgAAADqCAMAAAD3THt5AAAA1VBMVEX/////AAAAAAD8/Pz39/f09PT4+Pjx8fHt7e1mZmbl5eX/+/vQ0NDo6OjZ2dni4uIyMjL/9/fb29u0tLStra2BgYH/2NhYWFiampqOjo6FhYVycnL/8vL/0NDBwcE9PT1ERET/6up4eHgkJCRPT0+hoaHJycksLCz/3d3/6+u6urpLS0sLCwv/wMCMjIz/ZGQaGhr/oaH/RUX/aWn/pKT/i4v/Kir/wcH/T0//ODj/rq7/mZn/GxsTExP/d3f/Vlb/goL/MjL/cXH/kZH/Fxf/Jib/Pz/XSNv8AAAf9UlEQVR4nO1deV+qzNuHQUUMkRAFRQVZzZUWyyzTynr/L+k3Gwhoy32O2/N8zvVHxy2b71z7MnMY5h/9o3907nR5ceoVHIja7VOv4DB0+fK01+8bncs+PbDL38viRat1+d3b3ek9O/r7Ne2FPtn1d2tNUX16c3Pb5r549+JhwrLsc29PC/tLmsO1XP3ys93Habs+qn/59hJ+F/txHrao+wnX8vCbT/aemNUbejCfZYTt4bqF/71CDGMf97zCP6QpWsvL1++34v1/eWceV+iVKfvRjd+/6F4/s7dJYJPMFzzcnEI22/doLTdfvz+Jufk5Zz5fkRi+s8/Ri62H9w+0MURJCbD39Dfcsh+tfa/6Z7pYwZV8vj5/9X79kV1RlvUgm27Zm6fR6pm9IUBad5M1gsLOyUeIjuEnvdjms/E3HJPacCGv8xn7hT14eIXvU7F7h2y9gk8RFLzq3gpzm328i0KXyzc2+nz9kSJr/VKD90scWtoT80K3fJ6WmW4bqg/L3pKPzpCIdW/v2eclXHOrfYNR3a+S7hgrLEYJWU00a8Q+fmlFD0d3yDq34HpW+OnnW0rNV+x8GrPggXD1oj1/QPBHGNbkLh1lTGNrX/+kgN7Zt+OrWO+TqMScxWacmbE3SbGZsqMLZBpW6Mkdm/rVEeTl8iHr/xCwZQSM/UQ7MmGvD7X8r+kdbTq0A731DHNlhmzaRtOnH22mh5Soh+zCkr56WUecgMB2LHgabQMGxn62mNbN8/FVrA13fY3/7OsH/meGxSsWx8k9FLRrrIVMnb3Dr7UellghITDyAlNvJ7YitpBQx5Abuarf33wVgB2ObuGffrskj/ByMDD2kxpvZoaAtaBv+uxBSSQmAEkvBYY/Vp9+vKeBPfQgtYjlZ9+evnP+ByJk6p+J8j+xOHO5eSamjrpYDAzzdcQsX4nVv7hNAuu93LMkmO99zmazJTKyr4+Pj891pvWOv+r5+MZ+YxeQoE2Q6Zp9tK/xcm7aG2DIAN532SnlywsFtmav63Ab1hOyNZevH8RXY/rAf2CKvGDa5hyDntBfpfJ/wT5iC/bcvngh7gktngKDho29jYKLCBjcALQxbzQcbsFQY3T3NKPAIvWD0JbMkamHpW71Pm8jSDPsTm+hBWsRZOx7KwZWhzt/HzmsFQH2RBhLXNQ8wjdfs7ft+WoZx8jzeEOORmhlz7ef6/X6+fVmusSacosMe4Rs1l2+UjQj9Iz+3pQoFfz1xxE2PL3VK42xIidwsbEmI/bYkX0b8wtKYvfhbvU2e8XahoEx3QkVqOcIGLQYH5ENmBIP8YQZd9mbYz16pcuHmpfi0MXL5NhhB7LGG9fZGq1R5kKAMd1IVSJgvVmcmUBRxOEtBHbXnb98YIl8ilzZaJ12x5evxw47HtCCbjeuE2KBP29n5FnvPg1szn58RgnACztD6CGwT+Ibbh82Wedo/ZkSvctjG/tLvKbEH72YImW4jUwYDohiYFdL9mlEg3wI7Bax54kI6817qg40Ypep5/PPLnNUwt4qlTZj8xUDoxHRJ+ES1McuDEDIOy/E96EY42aa5cfD+i31/PbIYUfrNsMwuPgPuIbJplzRJoYRP56giL1H9eiFOKkV+zLaNnj151Xq+f3dfhf+I6FIbpYSmosZZOAksd+jGFiLTZq6F2La671dtcjeOmUseh9HlkRI7+uMGK3ur2h1jdLDmp3gfOtl/bZZX+/m45tv7aULOXezv13mH1A7kySOINKrlBO6IxHj5TyZJbem3xX6M1Wbl/fdHzsqXbBZfbggOpRZ7Lel+8xHT1JQ3KLPvUd17ZuzKHbvP/apHz0A/kf/6B/tnbojSA/tE/Q9Dkqjx8dnRPefy/fjRzkHpDaboNk+mwQXMNs8oRjUP2AC9vFy/fSOk+O9tfWvHqb37C2JRaCw14/ukC97XRqro8Yqu69CRHu2jqv9dzez5c0pPDLLrsjOPm21nLk/3eg5G/N//ti+uLi8/H0guTeK+yjzTJf4qv32/ofISJMM5z+fKOi/XLH7HfL5BdWjbPEi0RqH1LubsOz0DxsiGBgppa5X5Lsfjx3Q1yOT0X1lP+NX2y+4arOtGndvd1/Zzqt2OxK40aYwguturUlc2Doa1anItKB5pHlWa07qZ68wQb64aqUMCipCbU1YcS26EdHiMTAy47Fi2RvUelkdFsY21dkPtJyrN/YZ8+ei/Y6Lh+vJEzKWbfZ1cv2wESPUnJ4QYN3o1frTK/WEkSJ10ZMpfnhJ+mEJe9ulD7nDGpQ6FpkelJURUqj2G67hsi+0QtC7Z6EbeH2KQIzWMbAnUrho3UWwNlb1MoGydTdbf97F9Yb6O3VvzNU0JQut69VeW5x15MagN52QiAoXFp+vu9Fudm/YUav3xH6syPOHjw0wXL25msSw2HUKWFxRaF1tEEzXH5G8dmlNaPOX9urG6+w9qoHSdSNgy2T80V1iH4AGdfCCuo8bYPfo+TPtUyynCeuAgH0kq110yVef6znxctCRIHl92GDpzu73zDH2dfV0TxeLgEULxK9cvpDZLu6OvccrvYmNBwJ2cUtwTUYphUHA7jfWs/1EHrcmiF3YsqwfMLD1e8zM7mdmiOyvgc1gaPDGZoG1ngjjnqKK9y1xRVDyPi5jYCTEWN9lSnaXyUJ5b/VBPco1qlm2Z21kWq+JhWHjXmBvvW9gyCzfRap+za4RsNZ71PyGnCKGo0tmjCByOnc6/aDdz7TQwfDpEo1W3bRRooeGRR6pq2whtePuuszlBA2IEWDsB3WWvezY318DWzFIPKhzvmPXdaaNGvsz2m1l1/Qvv2BHhxIdAmz1mQydIly3yUSIzLctKbDp7IoK+AoFqF12ucIfmnYPB6z9Sr3zlF0/TaFJX86pdI2eI2besbjdCleCIXeXb6RnNE193+jt5iPG9YwBTSiw1zgUfSfAJmQqjl3WDwBshIFB40eW/4bH815HhF2XXebhPrKYcONRCf+Vsqh+/8TgHU+HWBetbrf3QIGR/gblWHcTik5RI/SKXV5eEQY/jvYPbE4QragRR1v4iGWPaz2gcUWoRli/kV5g1/REfcMIWhlkO9a7olv44dZF/ZogeSEGaf4cm5gX9FWIY0zrjbr21oGAXdNgHP4dHBBctZ8esTa1Zjh+fcBmAmekxODB169Ig3NH2n0xSc6nUGDTuB2Detkjhsy+XNK+9s1878Bw56pN2/pvWLTqTySeQM1X+Kh9tcJ+GH8SRurQvkBpWrZIoPKx3U6GwBIj2y8snhh+iYHNcbOXDvXUbyKN3DcwvOMX9+zyigB7mC9JD/0d9/Dgfs9I55nOB8BlPd7OaE6DzMd6Ms/EDBBYYpW3LO6sv0XAWku8ZV06ExwjOwgwpOF1AoyoczRTQ6ZeEUWhe2uS9Kx1EjV/vjzNe+3raTcClug9LUkGEwOD34icZTfyE6SvvW9gdxTYlKyciuD1xtSR4IIMUdGFIIbGo0YwYJq8kjmw9ScFD4ElIscJsTYv1H6iL0TmNQaG9GD/wFpLsgQ0ysbgycSPVT0ZIREnvEwmwPW3ySppC6969TaiXpcGZhcvyYki6krusMdrvUMUyFNDYLHZIe4h7RD/mi6Iy0KOFy5muXzI5H915GgzNYIfy1fTdaKuvFyTiGrNzqZLJLgkReomQpZ5Utb3S9wj9k87Covs5/t/LTdy08SE9sXslUjAHRVq+nXddUIK5uutkxT7otVXBz6+rN58TVw7wbDefTT+ggOVlwhOa5L0E/M91qHTBHVpfZCvbsUz+BcPT/PuRtK7KUF4P1S1uI5KAt99oFw5/tj1Pqi3fPt+Is2WxSMtZb90uXNWaEPl0KwcaSnHpSqwyqdew0FIBY5y6jUchFQAqqdew0HIBkD9+VMFX+3nDr+YPRIfpDjWt/ldn1K1IQCN/1NuoQ9XbMTPFNksbn2EEwWAyM4fc2F/S/2hswCxva8CYZstfRkYzRA4nczrZenQi/sb6i/0Gog9NAS29YlOGFYLfQBqGcgVwewffHl/TurCVzfA1G2OdYBWZkoOMAvp15UBMM+ZZQ3Q6YBo57lmQt8IVRcCXL4Bwgx3/MGZu4naoly0avQJBDZOv913hCLiGvDSr6vQmBoZHp4X6U4ur7lU/koaaKbe9YABcUlmxiJyXgiAsG0/z4mawOfsBTV4IkgbDxUYMI4sa0BIOWfFhMbf8Y+3yD+gsrZQGAno5Jm4SBkPUcaAVGCmosnKAHm1M3fXijmAP2UqVn6KY6KMExolGKY8WMcFgxDYZx5gKZYMf46pXWykgA1IBqoBPckcyQFeydkRoJwXKZYFf/bJ2jktAYxrWIhfnA4aCeZwfmhVuXF49km3YmnwZznAksVp7iAGVsVuiqsOawmrXvCGmgSVbneofE5EgOWEATLnnKbaGn2jEuAQSgwHSQwwMuEZzg3OnmGMJCMknIdzMs7SjQhY00WAqkBOFES4Gqjl0IvN7S86PXEZl2Sjf6TAhD9zwBYoMAXH8oq8SIRN+RpoQLQlVz7LIomY0g/FxMEhdE1QFgtOtUaBCYhhvOH4SB7LHs6xPdDkkFE50xixLNcSzyqWif/FslgwRU/Dpr2KXHbeJl6g7wIzhz7iYa0DxpYLE41ziPPV5I7nhQH+Vwm0PFPQlD4OGyXZgqawIascTJ8NAEIVBcJNDEgIskWtsg7k0pEW/y1pZmIZDYv8K8AooyCURBztVgEMBCWUr5Q8GMYP4U74jo59ciUKvyLi+gNHP4+Sq7RIWDU1IG5Kh7JYdCulGlx+zoACKck2U6hawDSRiVcdkrfwRmQmy30VGX2+AQbnYPy5qogDjfiF6pBEUyVQK/CmUnYhm/qhxBSFJuQZkKtQqWpcJ/qNKs1Ec1UAkMVUw7B/FtEwN4Y7XmhuigFKQJc8DkTFrCjIiIQCX7SDjg5CL89wNhiowxqJDUUZJgMMV1EHQNNLjF8DLnIL3BlgkyAPmJK5EcYaBdYBgmFVUAbTATVFAAsYwaNFS4tE5U1HnBMbFtD8MpMbL0IdqavfOAdh1JGnEjetoyrFWHYBcMv8sMkIQw8VEmUfa584BJs8szng8+MANHweGRdgKJBVOX0on0P1vw9suJqaEyET6aqg4wVuiXGbzGCcVxsNNSoXBMh4EKqCoOYADWdpBinm5FUHjM+ikirJyK5JA5Oulh/QNLIfImBKiVHToXvfjrwvh0oCbj+PbIcDTIir0DGGQmw9CidN0nIarjiVLKpbnEALaxUXaDuzkTjQ8FE5HClVcQxAEzK6UgNONULDdWxNPaUVaQKcdUgh8UycQCtrnD6sff1bkIoaKU1xngw0EUKommBMfX1O0gfQygxOyrMFwDmWQNtHTSNSkeL3+y3KqCjMlGwwRFZSgexq4sS7KI5lVN8ZCqeNQAYANBhUtQ/wOhruL7e51ESxLq+BARS/sgcjEhz7i7o2tAQLgMA7cV7tAwsVBTmdhBOd4W8rhDxaeNEVFIbzoVhijeRUaDXVUtHGEeVpqTSsegaH0y1kF3hD//FXkkTCf+DAJIar6ILgIzVTt4rgJ6CcbXVwbiWFuCDQ+e/dIN6zEc9VpyFiveyDsyg0wqzECOHCCkaII70/aS5gq+F3iLmBZsU+h0KjIjehniGW7WefyxponLrzUsXFwnFQ1LGxb2bTxj+hgg2+d4DHoBquPolQ05sa9EW84P41y6B1FU5fP7WAkEfRhs3kFjiykv42COJUcAZTZnkYH6BV9AdlXOXYJl/PFg1/QC6ZZ2DoURxlCnDlvKwyvKln11yEKXGYnnrgVVfQvar0lbBBz3wWdWEVGAOUNjahWnggw7I8zC9tP51clTQ8vOJ8VTlsAuP0CsYgaxFWHWgPfbkPrX5mJKUBM/5szsiVvabmug4Y7MwmO+DXAdmBqQ8aIgQFQ1+YM8upxSrD7IzKhsoGsHe4Ks4CtbNIn3HdutQ3FSiTEqOESbXnatY30UPJ3VWyrzjWedRKGRTMN3K2W6hAOSwIyb6JmJ1RSZOIk7EMVYfx1nCFE9fgCloocoLOGDAnK4oJ8ar+4KubYEubFBc0+KLfV/sqUkT9tFJZhj66NKgKmeGikvtDPlW0sv4qZ4AUCSfum3mhiOcD0vvrg+zYXpZUOcMRTtU0TRDgD1RU1bxT9wN5yKyKBoaNlOip2k+tIHGRNS65MqRime87wFbPoJPkQ5X3ZSCnfO64+VPmIQa7rQuny8FP3D4OwTyjw4hOyn4Xwp0jzxxfLEeMLQ3MHZ/Ie8HJlSumDorvfM9PGGh/uCNEr1THhjawPRKP8EKw/RGlBoTqWQRViDhjq+arC9vG3rOgTbBsCzgCru9XtsP4vuycDyxIlWE2st/hXmvArVYQr5RxMKzttA1KALQSlzuD9lhEtR+Ha/JNsCmAVpowm9yx/EoAFtDan9HQs46Lwd9QyU6VQzg1cPQdModGTcHijIB5wPm+XqaDTOekYgF3B8/6C2Dt4uWpyHe+CDRK+nhcVfKK6WVXmzd2FKN4AY9XnQ/B7GU7NMxJPMzXAhdawWCHkawMtn4nJwTVM2IXIg9sWY+SbYlMXlTKHWjm7R3rhZlLRn6l8BwKOSnSQdZ+w/BxTNmUU0N3VzDRp2NHMYnO6StvaeJtOcOSvpMsgUjWzjDJzuRk4vZRmBOT72TSsQ5wxfTzXaeq/GH610R77yv7S6pm/FhFttL1Na4JdngnaPNTIx3iD97w+OSlDVyhZmb5o8i7+hVeuuzbOTuOjdPKUgXb9VBtVwvFD5OyWBhnDy+dnIxUI6EgmNvhkrHLMBRdFH7k6acV8/T9owwZKY/kOzsKOX1t+zUYPaPZ01qNIBMd68zcMyekWlq6s6MynxN2lesRsEp0wFiUd1mYUxInpIy5tlXPRVNt2q5osmbmGCNqQCmD8wbGOUbGJvI1vZCzFWY7A2jKfF6OjHzF/bFmd2RKAyuEGcsOQ2TgFVTOc7ZC3JrFqHJcz2r85tT7MYnTUl0tOWM7UFNMLY2LbqZEB8l2y9rGK4uLc7P3SauY72xNiEqakG8KnL0FjIMJTcLncbUzuwwkZRVVZ7vPUi5LzpiRXC+jfNAOps7J8aB5Jv0xShsdy1eaO+egPEvZbqxzOlikP2ufxTxwTJwWH3dTh7a84+ivtLOeLcnZE+D+eR3hKQ/jSn0H6MaOSY2auSsfq5JpCoYvR0Ob4uKsoqrO5qBsARrIIMgaPxVqkr8FrSCjoURO9FzZtInVyDV2xM+nIzVxerQD+uJinNKmQgMdFdOyZ7grVuAz+T70BbKmBQ6Z3pbkHTdlnIr4ZAyVN0BZXeiJYobUxKdL/UXqmJGvB0EHFVJDIHfyvCSQqKMonFH00U8dbquCGq8DIeJhXg3IUArnC2Cg+xwHjWPBH4fAljjVtDq+RQ5+Dwa4HqTuHJQ4CcFNTpWvPdDMVbRAq/Ul1dBkBIC8k/eGYCHLphw4UPxgeNUA4wITTWH59FuEszlkK8pmuopWA4Jf8RzSIneSdl4yFmBhDayBXeWZvK4hreMEi5TuBmRAQhqOz4Rlatr3FLmCF4SuuwDDBcSVDmvzKnDFioIuvpPwiVQEjA606yRpgWHWecRVvDnY7HDer2mG2kFHkbxqxx9vD9Oq1DhWLIEwinPpvJtPjympW/e2nIZqiUIOukkFANNyokuMnO3alICzNXERFcXzJp2k4N0As640yF7cchIqgo2t7y9MwwINviyOQ1wI5sPmlleqoYC54wTRfuQtWv/O2YA80MFJDjRyqq7rYixhzc3ItQL1h6O3JfhjNJhZ2AHMMApQCXU/Oo/FaYMYGNmiEkzcjj/dR+4BcwY2kaSKuUmhcC8pDmOrQ0OStkf7xFDrCKbPcA0KLGdRYIwX1YX7UEWJVOq1qigeZQZfBcBWVdV2aCKVqOWWAhRJFbX4Rogh3IFATSdY6Ixm4BVRH4MCy8fVxM2YkgHwBC0694hIPfgkQaHqaMR+dwTsocpaXArk9CHaeW4cd5Qwb4e2mLDeIrKXmNf5MUXBx8UcMYwedRYg1CU1CGuq6unuJo45EHHq0C0xoo76rrwNTBEKTezDKpaLP6NH5o4TgNFETIsH4QqqCUw6JZVrxByL2p1q3LyF0QuMTYZAZcitC4e+ZUwyYdjTgMKEC9MmCJrhJs8Sw2oaGOPJJUZqoEP4g2ajKUpjE642+nyuSV13MbqGIS+AuCnBqVDWNb9hBabg8eiQwUGBdRZWHh3U83BVqoImsjcVi86CrLkf+zUVW4CKR64dBObANTehO9egyllx4gfJdntFrXI+kIWmA7VYDA5b/O4sbCgvMKQrOugeKZjZb66Y4hp0IqISN4z6NGksC2DhCqpSKncSrWqPckyJKv1Q/NLpM2+hJK061CCwHW2OPVIVhgQNvLZqiNasJsL6nECZx7tRRBRfQuAP7SKP3i2FG/+k0/CiEgETssB0gIKUvK4yinlQjnFoNqCPN1oJNKTx5U0kWDbpmnlNo4vwoz6nOKQPiloi/KIfizmmZYDxWnxdVcXa2avZG3nJqxMzZSc96vhzdjTmLG6AUe5wjQ2LVapaSnQ3ppkBJm3CDzE4bPTobSotnUxfnBEGkbvqR5ZSjKzcBpi+qWiosY6RHck5QZhq1aph7Nv98LDlRi+IVbgfZppgRrynRZPyToyMdAyM8bQNMMoxic5UlUHTSI5mJk+xdoYHNYqc7saZV9/J3EKqxcsoRPZbBHL0IDpipFpbHBtj0BzXCDvNpCZVgjhH5RqDw0b73mYYoB9mricaxMByURJWcRdkPUU5Di6MeIVVmnBqliL5Hc92NK6f1DHJsSL5KMuHbS9x3iKReoH0QFsQA+MiYAWbcoypRcfZ+zEwbqyXKn4fBoLANEMU7cqSkpzz8AHYOMQDZzHq5g+IZqb8N9zMgZnRTRGNAX2lA506V+6rqjYoQKnj8r5qhMBxwsXCFMKh0IApXmNo95OH4vgacOg+Blt3PO2ZOpscpSNnsqTQjblpRhvvLcr5PA8ZIwCtSY7EgVqtZhty4EAe2V5HVPj4/ichDFKWlvPoLQolcOhDSglg1WzB1tlMrlm0By0NgGYbhosuJIFRn6571YYDNMuo9kWxbwRUYTWNPICRh5X6So62KpqgceDpzM4wlpWt4Rtnc1ZvDDeYFxsCvrwCDAxDGJqdch5dXsRrbr5McFQpX/Mm9QVamB01I3SEewolOXZDlVqmqukCwicuX5GBHCxCx7R1i7bT/ch48FqUf+RqlOVFk5o8V3N3zVIVvMMfjOaNjSxm/5YGkPfOKbobApj+dkQJYvHp6beyS7U/r5mKD7PiqhTLchwEB3ptF8eqwyN0lvpb064xQdvQgN7IDDXdW0SBE0+nMWOfXdaAjGvf8oJcbwQXTk1eQe4bO4BBRT3GTJzw5eyMjibmh44HdYnxosNkRXpTZGFI7wH2HTDQPURQA/GVNFyN6m3VldwtYJwYgF0DTHsnJd1kSFDeBYKfp/dWRA6IM0ldkbMxp7mqtZHlQn8QejmUx5HnNVcy04OYec8IANCO03yxQUDDJDX9BwvGMJ53luJNFijvaqjWUW4ALRkbwcy6AVMtulNNt5MZBVfRSfDqkc5cdeh/hsHbmWOxXG1zgk+J72A1qEHToQHwNeClNbQkAFuIqnWGoaetRF4AVudoYx+5MTR5otRBl0qlDaM63AAzo4JbBEwFmpedE2awmQWA3m8dqpkZdwhsu0B+OMojK4ErtJnQww/jdZe1yAroNBiCUmV2dhjUAtygqBPhNxcZGTgqMJiVmUEQQGeVsSKKudGfRpQxenRQwv6qzSA5VLE80KFtpPgP1UA2CjgscSVJUbxsBs0UEmmiOqQPPAw/XwPGF/E5N6ZJqAcqspbSKCiKxwWGqTPccpv+YlPqcaIHSGA7i+HXk6NFAd91zzWs0iLN1PzXTvOApG7HA4oTmxN1QR+JoKHoofvd6IZiAr3A5GynGaaB8dri+FM6hcZ2O5XX4g5FfE+aDxwTGN9nUz4wK+j+WctNf04xneN32cVd/xuJFF+fUoxMhbiARuYnX+QBg8vZYJjuV6NOxPFVTAfOjojAi6oU+ei6VvU3/7kVj64wVIeZWSsooieYFwuAvGM3S1bk3Awyw8EYvzqa2AkXqhpmgI2Bc/xpUw4Ad5eYeICafJtM2xTNX/13LEUDhDDYT8UdlfAk9x2B3QUxZUCDBR0VaLhykf/dpqM7ajMy2wSnkMQy2HWXACTfBPjWZhGGUnlP/X05sKqlT84VLXDomtsuUsHiiyxJNPFBU34gwXDZ/n3KwZXTuugNswc4j0Ii2D5FSwnmNbU8TEgNA90T/KeESggnme6Die1XgbekgaGGKm//9b9xKvCJ4X3w0yH/wxAHvmYZU9RdmNYEtf+Gq1AZby48VrS/YfffELRZ39SOSqLfF/+bE8p5FmjGtzoLW9nesUhMTGzsgyRtkbCC0Phv/xcax6FCc497WvJgHh3GPTC+BqKa4wlIBfu4rxRRwXdRoSGusiFnrZ3uhIsfAGsvf120HXrlYrMxrtUanj0EwgkvpYKOZi+lFnUIQtM1TVNeRFejOae9yd9Ddafsi3m+xP+Ha/a4sk5kkOO4gug1arrn6eqJZ7jzBvRVfWXjU/N53rcFzWjqVUmSfM/zOpV8Ll9S+NxuC1fxdMT2c7ldKyZ+vAALWdOVUqVSEtWmIGj0DMEiCNBZCLAwBUGwZE0QmnqnkkufixP1AapObl05cw5U9ExnmLg30JEJuQIiTa+Z4RC+PxziDzlBILuurorFYrFcxZbQ1M/hyu1dVPGrngExDDShCZMURRJFUVKKuTwi9Ha/7+nVfr/a1EzKTjAMBjIazx+ajXM6KrZNPM+XKtBmfPuhQlny+1DtmlaET+gr5yiFf0pcvig2BE0T/P9PqP7RP/pH/+gfnYr+B4MR4tsfhlI8AAAAAElFTkSuQmCC">
            <a:hlinkClick r:id="rId3"/>
          </p:cNvPr>
          <p:cNvSpPr/>
          <p:nvPr/>
        </p:nvSpPr>
        <p:spPr>
          <a:xfrm>
            <a:off x="1183483" y="-1016794"/>
            <a:ext cx="1964531" cy="2128838"/>
          </a:xfrm>
          <a:prstGeom prst="rect">
            <a:avLst/>
          </a:prstGeom>
          <a:noFill/>
          <a:ln>
            <a:noFill/>
          </a:ln>
        </p:spPr>
        <p:txBody>
          <a:bodyPr spcFirstLastPara="1" wrap="square" lIns="68569" tIns="34275" rIns="68569" bIns="34275" anchor="t" anchorCtr="0">
            <a:noAutofit/>
          </a:bodyPr>
          <a:lstStyle/>
          <a:p>
            <a:pPr>
              <a:buSzPts val="1800"/>
            </a:pPr>
            <a:endParaRPr sz="1350">
              <a:latin typeface="Palatino"/>
              <a:ea typeface="Palatino"/>
              <a:cs typeface="Palatino"/>
              <a:sym typeface="Palatino"/>
            </a:endParaRPr>
          </a:p>
        </p:txBody>
      </p:sp>
    </p:spTree>
    <p:extLst>
      <p:ext uri="{BB962C8B-B14F-4D97-AF65-F5344CB8AC3E}">
        <p14:creationId xmlns:p14="http://schemas.microsoft.com/office/powerpoint/2010/main" val="12984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88"/>
          <p:cNvSpPr txBox="1">
            <a:spLocks noGrp="1"/>
          </p:cNvSpPr>
          <p:nvPr>
            <p:ph type="title"/>
          </p:nvPr>
        </p:nvSpPr>
        <p:spPr>
          <a:xfrm>
            <a:off x="317501" y="114300"/>
            <a:ext cx="6616700" cy="514350"/>
          </a:xfrm>
          <a:prstGeom prst="rect">
            <a:avLst/>
          </a:prstGeom>
          <a:noFill/>
          <a:ln>
            <a:noFill/>
          </a:ln>
        </p:spPr>
        <p:txBody>
          <a:bodyPr spcFirstLastPara="1" wrap="square" lIns="68569" tIns="34275" rIns="68569" bIns="34275" anchor="ctr" anchorCtr="0">
            <a:normAutofit/>
          </a:bodyPr>
          <a:lstStyle/>
          <a:p>
            <a:pPr>
              <a:buSzPts val="3200"/>
            </a:pPr>
            <a:r>
              <a:rPr lang="en-US" sz="2400" dirty="0"/>
              <a:t>A Series of Anxiety Reduction Questions</a:t>
            </a:r>
            <a:endParaRPr dirty="0"/>
          </a:p>
        </p:txBody>
      </p:sp>
      <p:sp>
        <p:nvSpPr>
          <p:cNvPr id="1039" name="Google Shape;1039;p88"/>
          <p:cNvSpPr txBox="1">
            <a:spLocks noGrp="1"/>
          </p:cNvSpPr>
          <p:nvPr>
            <p:ph type="body" idx="1"/>
          </p:nvPr>
        </p:nvSpPr>
        <p:spPr>
          <a:xfrm>
            <a:off x="736601" y="800100"/>
            <a:ext cx="6311899" cy="4171950"/>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000"/>
            </a:pPr>
            <a:r>
              <a:rPr lang="en-US" sz="1500" dirty="0"/>
              <a:t>Does the student have anxiety that he/she is responding to in a problematic manner?</a:t>
            </a:r>
            <a:endParaRPr dirty="0"/>
          </a:p>
          <a:p>
            <a:pPr marL="128588" indent="-128588">
              <a:buSzPts val="2000"/>
            </a:pPr>
            <a:r>
              <a:rPr lang="en-US" sz="1500" dirty="0"/>
              <a:t>What is creating anxiety for the student (FBA data)?</a:t>
            </a:r>
            <a:endParaRPr dirty="0"/>
          </a:p>
          <a:p>
            <a:pPr marL="128588" indent="-128588">
              <a:buSzPts val="2000"/>
            </a:pPr>
            <a:r>
              <a:rPr lang="en-US" sz="1500" dirty="0"/>
              <a:t>What antecedent strategies might you use to reduce the variables creating the anxiety?</a:t>
            </a:r>
            <a:endParaRPr dirty="0"/>
          </a:p>
          <a:p>
            <a:pPr marL="128588" indent="-128588">
              <a:buSzPts val="2000"/>
            </a:pPr>
            <a:r>
              <a:rPr lang="en-US" sz="1500" dirty="0"/>
              <a:t>What behavior does the student exhibit to reduce his/her anxiety?</a:t>
            </a:r>
            <a:endParaRPr dirty="0"/>
          </a:p>
          <a:p>
            <a:pPr marL="128588" indent="-128588">
              <a:buSzPts val="2000"/>
            </a:pPr>
            <a:r>
              <a:rPr lang="en-US" sz="1500" dirty="0"/>
              <a:t>What do other students do when they are anxious?</a:t>
            </a:r>
            <a:endParaRPr dirty="0"/>
          </a:p>
          <a:p>
            <a:pPr marL="128588" indent="-128588">
              <a:buSzPts val="2000"/>
            </a:pPr>
            <a:r>
              <a:rPr lang="en-US" sz="1500" dirty="0"/>
              <a:t>Will the strategies other students use, if taught to the target student, work to reduce his / her anxiety?</a:t>
            </a:r>
            <a:endParaRPr dirty="0"/>
          </a:p>
          <a:p>
            <a:pPr marL="128588" indent="-128588">
              <a:buSzPts val="2000"/>
            </a:pPr>
            <a:r>
              <a:rPr lang="en-US" sz="1500" dirty="0"/>
              <a:t>If no, what object or task can be paired with the student’s anxiety that help reduce it (e.g. allowable mistakes, de-escalation tasks)—Something to teach to….</a:t>
            </a:r>
            <a:endParaRPr dirty="0"/>
          </a:p>
          <a:p>
            <a:pPr marL="128588" indent="-128588">
              <a:buSzPts val="2000"/>
            </a:pPr>
            <a:r>
              <a:rPr lang="en-US" sz="1500" dirty="0"/>
              <a:t>Who are the participants in the task or routine who may need to be included in the process?</a:t>
            </a:r>
            <a:endParaRPr dirty="0"/>
          </a:p>
          <a:p>
            <a:pPr marL="128588" indent="-128588">
              <a:buSzPts val="2000"/>
            </a:pPr>
            <a:r>
              <a:rPr lang="en-US" sz="1500" dirty="0"/>
              <a:t>What are the student’s interest areas?</a:t>
            </a:r>
            <a:endParaRPr dirty="0"/>
          </a:p>
          <a:p>
            <a:pPr marL="385763" lvl="1" indent="-128588">
              <a:buSzPts val="2000"/>
            </a:pPr>
            <a:r>
              <a:rPr lang="en-US" sz="1500" dirty="0"/>
              <a:t>This will assist in the development of the system to promote engagement</a:t>
            </a:r>
            <a:endParaRPr dirty="0"/>
          </a:p>
          <a:p>
            <a:pPr marL="128588" indent="-33338">
              <a:buSzPts val="2000"/>
              <a:buNone/>
            </a:pPr>
            <a:endParaRPr sz="1500" dirty="0"/>
          </a:p>
        </p:txBody>
      </p:sp>
    </p:spTree>
    <p:extLst>
      <p:ext uri="{BB962C8B-B14F-4D97-AF65-F5344CB8AC3E}">
        <p14:creationId xmlns:p14="http://schemas.microsoft.com/office/powerpoint/2010/main" val="302723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p8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1300" y="0"/>
            <a:ext cx="6464300" cy="5143500"/>
          </a:xfrm>
          <a:prstGeom prst="rect">
            <a:avLst/>
          </a:prstGeom>
          <a:noFill/>
          <a:ln>
            <a:noFill/>
          </a:ln>
        </p:spPr>
      </p:pic>
    </p:spTree>
    <p:extLst>
      <p:ext uri="{BB962C8B-B14F-4D97-AF65-F5344CB8AC3E}">
        <p14:creationId xmlns:p14="http://schemas.microsoft.com/office/powerpoint/2010/main" val="3602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graphicFrame>
        <p:nvGraphicFramePr>
          <p:cNvPr id="1049" name="Google Shape;1049;p9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8842235"/>
              </p:ext>
            </p:extLst>
          </p:nvPr>
        </p:nvGraphicFramePr>
        <p:xfrm>
          <a:off x="504498" y="241738"/>
          <a:ext cx="4162096" cy="4698123"/>
        </p:xfrm>
        <a:graphic>
          <a:graphicData uri="http://schemas.openxmlformats.org/presentationml/2006/ole">
            <mc:AlternateContent xmlns:mc="http://schemas.openxmlformats.org/markup-compatibility/2006">
              <mc:Choice xmlns:v="urn:schemas-microsoft-com:vml" Requires="v">
                <p:oleObj spid="_x0000_s5138" r:id="rId4" imgW="7487426" imgH="5615575" progId="Word.Document.12">
                  <p:embed/>
                </p:oleObj>
              </mc:Choice>
              <mc:Fallback>
                <p:oleObj r:id="rId4" imgW="7487426" imgH="5615575" progId="Word.Document.12">
                  <p:embed/>
                  <p:pic>
                    <p:nvPicPr>
                      <p:cNvPr id="1049" name="Google Shape;1049;p91"/>
                      <p:cNvPicPr preferRelativeResize="0"/>
                      <p:nvPr/>
                    </p:nvPicPr>
                    <p:blipFill rotWithShape="1">
                      <a:blip r:embed="rId5">
                        <a:alphaModFix/>
                      </a:blip>
                      <a:srcRect/>
                      <a:stretch/>
                    </p:blipFill>
                    <p:spPr>
                      <a:xfrm>
                        <a:off x="504498" y="241738"/>
                        <a:ext cx="4162096" cy="46981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586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aphicFrame>
        <p:nvGraphicFramePr>
          <p:cNvPr id="1054" name="Google Shape;1054;p9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2203877"/>
              </p:ext>
            </p:extLst>
          </p:nvPr>
        </p:nvGraphicFramePr>
        <p:xfrm>
          <a:off x="355600" y="0"/>
          <a:ext cx="6286500" cy="5143500"/>
        </p:xfrm>
        <a:graphic>
          <a:graphicData uri="http://schemas.openxmlformats.org/presentationml/2006/ole">
            <mc:AlternateContent xmlns:mc="http://schemas.openxmlformats.org/markup-compatibility/2006">
              <mc:Choice xmlns:v="urn:schemas-microsoft-com:vml" Requires="v">
                <p:oleObj spid="_x0000_s6162" r:id="rId4" imgW="9144000" imgH="6858000" progId="Word.Document.8">
                  <p:embed/>
                </p:oleObj>
              </mc:Choice>
              <mc:Fallback>
                <p:oleObj r:id="rId4" imgW="9144000" imgH="6858000" progId="Word.Document.8">
                  <p:embed/>
                  <p:pic>
                    <p:nvPicPr>
                      <p:cNvPr id="1054" name="Google Shape;1054;p92"/>
                      <p:cNvPicPr preferRelativeResize="0"/>
                      <p:nvPr/>
                    </p:nvPicPr>
                    <p:blipFill rotWithShape="1">
                      <a:blip r:embed="rId5">
                        <a:alphaModFix/>
                      </a:blip>
                      <a:srcRect/>
                      <a:stretch/>
                    </p:blipFill>
                    <p:spPr>
                      <a:xfrm>
                        <a:off x="355600" y="0"/>
                        <a:ext cx="6286500" cy="514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12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95"/>
          <p:cNvSpPr txBox="1">
            <a:spLocks noGrp="1"/>
          </p:cNvSpPr>
          <p:nvPr>
            <p:ph type="ctrTitle"/>
          </p:nvPr>
        </p:nvSpPr>
        <p:spPr>
          <a:xfrm>
            <a:off x="1371600" y="635000"/>
            <a:ext cx="6115050" cy="1219200"/>
          </a:xfrm>
          <a:prstGeom prst="rect">
            <a:avLst/>
          </a:prstGeom>
          <a:noFill/>
          <a:ln>
            <a:noFill/>
          </a:ln>
        </p:spPr>
        <p:txBody>
          <a:bodyPr spcFirstLastPara="1" wrap="square" lIns="68569" tIns="34275" rIns="68569" bIns="34275" anchor="b" anchorCtr="0">
            <a:normAutofit/>
          </a:bodyPr>
          <a:lstStyle/>
          <a:p>
            <a:pPr>
              <a:buSzPts val="4000"/>
            </a:pPr>
            <a:r>
              <a:rPr lang="en-US" sz="3000" dirty="0"/>
              <a:t>Self-Management </a:t>
            </a:r>
            <a:endParaRPr dirty="0"/>
          </a:p>
        </p:txBody>
      </p:sp>
      <p:sp>
        <p:nvSpPr>
          <p:cNvPr id="1060" name="Google Shape;1060;p95"/>
          <p:cNvSpPr txBox="1">
            <a:spLocks noGrp="1"/>
          </p:cNvSpPr>
          <p:nvPr>
            <p:ph type="subTitle" idx="1"/>
          </p:nvPr>
        </p:nvSpPr>
        <p:spPr>
          <a:xfrm>
            <a:off x="1800225" y="2743200"/>
            <a:ext cx="5143500" cy="1514475"/>
          </a:xfrm>
          <a:prstGeom prst="rect">
            <a:avLst/>
          </a:prstGeom>
          <a:noFill/>
          <a:ln>
            <a:noFill/>
          </a:ln>
        </p:spPr>
        <p:txBody>
          <a:bodyPr spcFirstLastPara="1" wrap="square" lIns="68569" tIns="34275" rIns="68569" bIns="34275" anchor="t" anchorCtr="0">
            <a:normAutofit/>
          </a:bodyPr>
          <a:lstStyle/>
          <a:p>
            <a:pPr marL="0" indent="0">
              <a:spcBef>
                <a:spcPts val="0"/>
              </a:spcBef>
              <a:buSzPts val="6600"/>
            </a:pPr>
            <a:r>
              <a:rPr lang="en-US" sz="6600" dirty="0"/>
              <a:t>Time</a:t>
            </a:r>
            <a:endParaRPr sz="6600" dirty="0"/>
          </a:p>
        </p:txBody>
      </p:sp>
    </p:spTree>
    <p:extLst>
      <p:ext uri="{BB962C8B-B14F-4D97-AF65-F5344CB8AC3E}">
        <p14:creationId xmlns:p14="http://schemas.microsoft.com/office/powerpoint/2010/main" val="158353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96"/>
          <p:cNvSpPr txBox="1">
            <a:spLocks noGrp="1"/>
          </p:cNvSpPr>
          <p:nvPr>
            <p:ph type="title"/>
          </p:nvPr>
        </p:nvSpPr>
        <p:spPr>
          <a:xfrm>
            <a:off x="457201" y="200025"/>
            <a:ext cx="6121399" cy="479822"/>
          </a:xfrm>
          <a:prstGeom prst="rect">
            <a:avLst/>
          </a:prstGeom>
          <a:noFill/>
          <a:ln>
            <a:noFill/>
          </a:ln>
        </p:spPr>
        <p:txBody>
          <a:bodyPr spcFirstLastPara="1" wrap="square" lIns="68569" tIns="34275" rIns="68569" bIns="34275" anchor="ctr" anchorCtr="0">
            <a:noAutofit/>
          </a:bodyPr>
          <a:lstStyle/>
          <a:p>
            <a:pPr>
              <a:buSzPts val="4000"/>
            </a:pPr>
            <a:r>
              <a:rPr lang="en-US" dirty="0"/>
              <a:t>A Series of Time Questions</a:t>
            </a:r>
            <a:endParaRPr dirty="0"/>
          </a:p>
        </p:txBody>
      </p:sp>
      <p:sp>
        <p:nvSpPr>
          <p:cNvPr id="1067" name="Google Shape;1067;p96"/>
          <p:cNvSpPr txBox="1">
            <a:spLocks noGrp="1"/>
          </p:cNvSpPr>
          <p:nvPr>
            <p:ph type="body" idx="1"/>
          </p:nvPr>
        </p:nvSpPr>
        <p:spPr>
          <a:xfrm>
            <a:off x="457201" y="895350"/>
            <a:ext cx="6248400" cy="4076700"/>
          </a:xfrm>
          <a:prstGeom prst="rect">
            <a:avLst/>
          </a:prstGeom>
          <a:noFill/>
          <a:ln>
            <a:noFill/>
          </a:ln>
        </p:spPr>
        <p:txBody>
          <a:bodyPr spcFirstLastPara="1" wrap="square" lIns="68569" tIns="34275" rIns="68569" bIns="34275" anchor="t" anchorCtr="0">
            <a:normAutofit/>
          </a:bodyPr>
          <a:lstStyle/>
          <a:p>
            <a:pPr marL="128588" indent="-128588">
              <a:spcBef>
                <a:spcPts val="0"/>
              </a:spcBef>
              <a:buSzPts val="2400"/>
            </a:pPr>
            <a:r>
              <a:rPr lang="en-US" sz="1800" dirty="0"/>
              <a:t>Does the student have difficulty understanding or managing time increments (FBA DATA)? </a:t>
            </a:r>
            <a:endParaRPr dirty="0"/>
          </a:p>
          <a:p>
            <a:pPr marL="128588" indent="-128588">
              <a:spcBef>
                <a:spcPts val="1013"/>
              </a:spcBef>
              <a:buSzPts val="2400"/>
            </a:pPr>
            <a:r>
              <a:rPr lang="en-US" sz="1800" dirty="0"/>
              <a:t>What does the student do that indicates an issue with time management? EX:  asking multiple times about the time something will occur or leaving the environment because in student’s mind, activity is over. </a:t>
            </a:r>
            <a:endParaRPr dirty="0"/>
          </a:p>
          <a:p>
            <a:pPr marL="128588" indent="-128588">
              <a:spcBef>
                <a:spcPts val="1013"/>
              </a:spcBef>
              <a:buSzPts val="2400"/>
            </a:pPr>
            <a:r>
              <a:rPr lang="en-US" sz="1800" dirty="0"/>
              <a:t>How can you visually organize the time management issue in a way the student can understand and take ownership over it.</a:t>
            </a:r>
            <a:endParaRPr dirty="0"/>
          </a:p>
          <a:p>
            <a:pPr marL="128588" indent="-128588">
              <a:spcBef>
                <a:spcPts val="1013"/>
              </a:spcBef>
              <a:buSzPts val="2400"/>
            </a:pPr>
            <a:r>
              <a:rPr lang="en-US" sz="1800" dirty="0"/>
              <a:t>Who are the participants in the task or routine who may need to be included in the process?</a:t>
            </a:r>
            <a:endParaRPr dirty="0"/>
          </a:p>
          <a:p>
            <a:pPr marL="128588" indent="-128588">
              <a:spcBef>
                <a:spcPts val="1013"/>
              </a:spcBef>
              <a:buSzPts val="2400"/>
            </a:pPr>
            <a:r>
              <a:rPr lang="en-US" sz="1800" dirty="0"/>
              <a:t>What are the student’s interest areas?</a:t>
            </a:r>
            <a:endParaRPr dirty="0"/>
          </a:p>
          <a:p>
            <a:pPr marL="385763" lvl="1" indent="-128588">
              <a:spcBef>
                <a:spcPts val="731"/>
              </a:spcBef>
              <a:buSzPts val="2000"/>
            </a:pPr>
            <a:r>
              <a:rPr lang="en-US" sz="1500" dirty="0"/>
              <a:t>This will assist in the development of the system to promote engagement</a:t>
            </a:r>
            <a:endParaRPr dirty="0"/>
          </a:p>
          <a:p>
            <a:pPr marL="128588" indent="-14288">
              <a:spcBef>
                <a:spcPts val="1013"/>
              </a:spcBef>
              <a:buSzPts val="2400"/>
              <a:buNone/>
            </a:pPr>
            <a:endParaRPr sz="1800" dirty="0"/>
          </a:p>
        </p:txBody>
      </p:sp>
    </p:spTree>
    <p:extLst>
      <p:ext uri="{BB962C8B-B14F-4D97-AF65-F5344CB8AC3E}">
        <p14:creationId xmlns:p14="http://schemas.microsoft.com/office/powerpoint/2010/main" val="23780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aphicFrame>
        <p:nvGraphicFramePr>
          <p:cNvPr id="1072" name="Google Shape;1072;p9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4558518"/>
              </p:ext>
            </p:extLst>
          </p:nvPr>
        </p:nvGraphicFramePr>
        <p:xfrm>
          <a:off x="292100" y="127000"/>
          <a:ext cx="5478079" cy="5016500"/>
        </p:xfrm>
        <a:graphic>
          <a:graphicData uri="http://schemas.openxmlformats.org/presentationml/2006/ole">
            <mc:AlternateContent xmlns:mc="http://schemas.openxmlformats.org/markup-compatibility/2006">
              <mc:Choice xmlns:v="urn:schemas-microsoft-com:vml" Requires="v">
                <p:oleObj spid="_x0000_s7187" r:id="rId4" imgW="9144000" imgH="6858000" progId="Word.Document.8">
                  <p:embed/>
                </p:oleObj>
              </mc:Choice>
              <mc:Fallback>
                <p:oleObj r:id="rId4" imgW="9144000" imgH="6858000" progId="Word.Document.8">
                  <p:embed/>
                  <p:pic>
                    <p:nvPicPr>
                      <p:cNvPr id="1072" name="Google Shape;1072;p97"/>
                      <p:cNvPicPr preferRelativeResize="0"/>
                      <p:nvPr/>
                    </p:nvPicPr>
                    <p:blipFill rotWithShape="1">
                      <a:blip r:embed="rId5">
                        <a:alphaModFix/>
                      </a:blip>
                      <a:srcRect/>
                      <a:stretch/>
                    </p:blipFill>
                    <p:spPr>
                      <a:xfrm>
                        <a:off x="292100" y="127000"/>
                        <a:ext cx="5478079" cy="5016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970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TS103460540">
  <a:themeElements>
    <a:clrScheme name="START">
      <a:dk1>
        <a:srgbClr val="0067A5"/>
      </a:dk1>
      <a:lt1>
        <a:srgbClr val="FFFFFF"/>
      </a:lt1>
      <a:dk2>
        <a:srgbClr val="003C62"/>
      </a:dk2>
      <a:lt2>
        <a:srgbClr val="E3DED1"/>
      </a:lt2>
      <a:accent1>
        <a:srgbClr val="0067A5"/>
      </a:accent1>
      <a:accent2>
        <a:srgbClr val="0079C4"/>
      </a:accent2>
      <a:accent3>
        <a:srgbClr val="7666A8"/>
      </a:accent3>
      <a:accent4>
        <a:srgbClr val="0067A5"/>
      </a:accent4>
      <a:accent5>
        <a:srgbClr val="4AB5C4"/>
      </a:accent5>
      <a:accent6>
        <a:srgbClr val="0989B1"/>
      </a:accent6>
      <a:hlink>
        <a:srgbClr val="0DA3FF"/>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1097</TotalTime>
  <Words>4709</Words>
  <Application>Microsoft Office PowerPoint</Application>
  <PresentationFormat>On-screen Show (16:9)</PresentationFormat>
  <Paragraphs>791</Paragraphs>
  <Slides>183</Slides>
  <Notes>168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183</vt:i4>
      </vt:variant>
    </vt:vector>
  </HeadingPairs>
  <TitlesOfParts>
    <vt:vector size="194" baseType="lpstr">
      <vt:lpstr>Arial</vt:lpstr>
      <vt:lpstr>Calibri</vt:lpstr>
      <vt:lpstr>Georgia</vt:lpstr>
      <vt:lpstr>Noto Sans Symbols</vt:lpstr>
      <vt:lpstr>Palatino</vt:lpstr>
      <vt:lpstr>Times New Roman</vt:lpstr>
      <vt:lpstr>TS103460540</vt:lpstr>
      <vt:lpstr>Civic</vt:lpstr>
      <vt:lpstr>Microsoft Word 97 - 2003 Document</vt:lpstr>
      <vt:lpstr>Microsoft Word Document</vt:lpstr>
      <vt:lpstr>Microsoft Excel 97-2003 Worksheet</vt:lpstr>
      <vt:lpstr>Self-Management</vt:lpstr>
      <vt:lpstr>Webinar Considerations</vt:lpstr>
      <vt:lpstr>Self-Management Webinar Framework</vt:lpstr>
      <vt:lpstr>Don't Forget About  Self-Management  Steve Buckmann  </vt:lpstr>
      <vt:lpstr>Don't Forget About  Self-Management  Steve Buckmann  </vt:lpstr>
      <vt:lpstr>We ALL Need and Use  Self-Management</vt:lpstr>
      <vt:lpstr>Goals for all Students -NRC</vt:lpstr>
      <vt:lpstr>We ALL Need  Self-Management</vt:lpstr>
      <vt:lpstr>What are Self-Management Systems?</vt:lpstr>
      <vt:lpstr>Evidence-Based Decision Making</vt:lpstr>
      <vt:lpstr>Links and Resources for  Self-Management</vt:lpstr>
      <vt:lpstr>Don't Forget About  Self-Management  Steve Buckmann  </vt:lpstr>
      <vt:lpstr>Why Self-Management?</vt:lpstr>
      <vt:lpstr>Life, Animated Quote</vt:lpstr>
      <vt:lpstr>Why Self-Management?</vt:lpstr>
      <vt:lpstr>Self-Management Achieves</vt:lpstr>
      <vt:lpstr>Self-Management Interventions have EVIDENCE for…</vt:lpstr>
      <vt:lpstr>Benefits of Self-Management</vt:lpstr>
      <vt:lpstr>Benefits of Self-Management</vt:lpstr>
      <vt:lpstr>Self-Management</vt:lpstr>
      <vt:lpstr>Visual Supports</vt:lpstr>
      <vt:lpstr>Goal of Education</vt:lpstr>
      <vt:lpstr>Self-Management System Components</vt:lpstr>
      <vt:lpstr>BEFORE “Prepare the System”</vt:lpstr>
      <vt:lpstr>Steve Buckmann</vt:lpstr>
      <vt:lpstr>How Do You Identify the Problem?</vt:lpstr>
      <vt:lpstr>What Data?</vt:lpstr>
      <vt:lpstr>Implementing a  Self-Management System</vt:lpstr>
      <vt:lpstr>PowerPoint Presentation</vt:lpstr>
      <vt:lpstr>PowerPoint Presentation</vt:lpstr>
      <vt:lpstr>When at All Possible, Develop the Self-Management WITH the Student      </vt:lpstr>
      <vt:lpstr>Other Self-Management Considerations</vt:lpstr>
      <vt:lpstr>Individualized Examples</vt:lpstr>
      <vt:lpstr>PowerPoint Presentation</vt:lpstr>
      <vt:lpstr>PowerPoint Presentation</vt:lpstr>
      <vt:lpstr>USE CAUTION INCENTIVIZING   Contingent Reinforcement</vt:lpstr>
      <vt:lpstr>Caution with Contingencies</vt:lpstr>
      <vt:lpstr>Implementing a  Self-Management System</vt:lpstr>
      <vt:lpstr>Teaching the Visual Schedule Foundation for Self-Management</vt:lpstr>
      <vt:lpstr>PowerPoint Presentation</vt:lpstr>
      <vt:lpstr>Implementing a  Self-Management System</vt:lpstr>
      <vt:lpstr>Prompting Procedures (NPDC EBP Brief: http://autismpdc.fpg.unc.edu/content/briefs;    AIM Modules:http://www.autisminternetmodules.org/)</vt:lpstr>
      <vt:lpstr>Types of Prompts </vt:lpstr>
      <vt:lpstr>Prompting Procedures</vt:lpstr>
      <vt:lpstr>Create Prompt Hierarchy</vt:lpstr>
      <vt:lpstr>PowerPoint Presentation</vt:lpstr>
      <vt:lpstr>Implementing a  Self-Management System</vt:lpstr>
      <vt:lpstr>Self-Management Can Support Challenges with:</vt:lpstr>
      <vt:lpstr>Self-Management</vt:lpstr>
      <vt:lpstr>Routine</vt:lpstr>
      <vt:lpstr>A Series of Routine Independence Questions</vt:lpstr>
      <vt:lpstr>Task Analysis Matrix  for Routine Independence</vt:lpstr>
      <vt:lpstr>Routine Independence Self-Management</vt:lpstr>
      <vt:lpstr>Self-Management for  Routine Independence</vt:lpstr>
      <vt:lpstr>PowerPoint Presentation</vt:lpstr>
      <vt:lpstr>Independence with Transitioning and Routines</vt:lpstr>
      <vt:lpstr>Independence with a Break Routine  </vt:lpstr>
      <vt:lpstr>Specials (Music) Example</vt:lpstr>
      <vt:lpstr>Self-Management</vt:lpstr>
      <vt:lpstr>A Series of Self Awareness Questions</vt:lpstr>
      <vt:lpstr>Self-Management Systems Elementary</vt:lpstr>
      <vt:lpstr>PowerPoint Presentation</vt:lpstr>
      <vt:lpstr>Sponge Bob, Squidward, and Plankton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Awareness for Voice Volume</vt:lpstr>
      <vt:lpstr>PowerPoint Presentation</vt:lpstr>
      <vt:lpstr>Self Awareness</vt:lpstr>
      <vt:lpstr>Self Awareness </vt:lpstr>
      <vt:lpstr>Self Awareness</vt:lpstr>
      <vt:lpstr>GUESS WHAT?</vt:lpstr>
      <vt:lpstr>PowerPoint Presentation</vt:lpstr>
      <vt:lpstr>PowerPoint Presentation</vt:lpstr>
      <vt:lpstr>Self-Management Using Technology</vt:lpstr>
      <vt:lpstr>Social Awareness</vt:lpstr>
      <vt:lpstr>PowerPoint Presentation</vt:lpstr>
      <vt:lpstr>Self-Management</vt:lpstr>
      <vt:lpstr>A Series of Interruptions / Disruptions Questions </vt:lpstr>
      <vt:lpstr>PowerPoint Presentation</vt:lpstr>
      <vt:lpstr>PowerPoint Presentation</vt:lpstr>
      <vt:lpstr>PowerPoint Presentation</vt:lpstr>
      <vt:lpstr>Self- Management </vt:lpstr>
      <vt:lpstr>A Series of Anxiety Reduction Questions</vt:lpstr>
      <vt:lpstr>PowerPoint Presentation</vt:lpstr>
      <vt:lpstr>PowerPoint Presentation</vt:lpstr>
      <vt:lpstr>PowerPoint Presentation</vt:lpstr>
      <vt:lpstr>Self-Management </vt:lpstr>
      <vt:lpstr>A Series of Time Questions</vt:lpstr>
      <vt:lpstr>PowerPoint Presentation</vt:lpstr>
      <vt:lpstr>PowerPoint Presentation</vt:lpstr>
      <vt:lpstr>PowerPoint Presentation</vt:lpstr>
      <vt:lpstr>Self-Management</vt:lpstr>
      <vt:lpstr>A Series of Organization Questions</vt:lpstr>
      <vt:lpstr>PowerPoint Presentation</vt:lpstr>
      <vt:lpstr>PowerPoint Presentation</vt:lpstr>
      <vt:lpstr>PowerPoint Presentation</vt:lpstr>
      <vt:lpstr>PowerPoint Presentation</vt:lpstr>
      <vt:lpstr>Self-Management</vt:lpstr>
      <vt:lpstr>A Series of Expectations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Self-Management</vt:lpstr>
      <vt:lpstr>Academics Questions</vt:lpstr>
      <vt:lpstr>PowerPoint Presentation</vt:lpstr>
      <vt:lpstr>PowerPoint Presentation</vt:lpstr>
      <vt:lpstr>PowerPoint Presentation</vt:lpstr>
      <vt:lpstr>PowerPoint Presentation</vt:lpstr>
      <vt:lpstr>PowerPoint Presentation</vt:lpstr>
      <vt:lpstr>Self-Management for Academics &amp; Behavior</vt:lpstr>
      <vt:lpstr>PowerPoint Presentation</vt:lpstr>
      <vt:lpstr>PowerPoint Presentation</vt:lpstr>
      <vt:lpstr>Self-Management</vt:lpstr>
      <vt:lpstr>Ways to Address  Preferred Interests</vt:lpstr>
      <vt:lpstr>A Series of Manage Intense Interests Area Questions</vt:lpstr>
      <vt:lpstr>PowerPoint Presentation</vt:lpstr>
      <vt:lpstr>Micah’s Schedule</vt:lpstr>
      <vt:lpstr>PowerPoint Presentation</vt:lpstr>
      <vt:lpstr>PowerPoint Presentation</vt:lpstr>
      <vt:lpstr>Self-Management</vt:lpstr>
      <vt:lpstr>A Series of Social Questions </vt:lpstr>
      <vt:lpstr>PowerPoint Presentation</vt:lpstr>
      <vt:lpstr>PowerPoint Presentation</vt:lpstr>
      <vt:lpstr>PowerPoint Presentation</vt:lpstr>
      <vt:lpstr>PowerPoint Presentation</vt:lpstr>
      <vt:lpstr>PowerPoint Presentation</vt:lpstr>
      <vt:lpstr>PowerPoint Presentation</vt:lpstr>
      <vt:lpstr>Self-Management</vt:lpstr>
      <vt:lpstr>Job and Vocational Tasks Questions</vt:lpstr>
      <vt:lpstr>Self-Management Systems  Return Merchandise</vt:lpstr>
      <vt:lpstr>Vocational Self-Management System for Adults with ASD</vt:lpstr>
      <vt:lpstr>Vocational Self-Management System for Adults with ASD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Bringing It All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to the Plan</vt:lpstr>
      <vt:lpstr>PowerPoint Presentation</vt:lpstr>
      <vt:lpstr>The Jedi Code</vt:lpstr>
      <vt:lpstr>The Jedi Code </vt:lpstr>
      <vt:lpstr>Journeys for Jedi Training</vt:lpstr>
      <vt:lpstr>Role of the Staff</vt:lpstr>
      <vt:lpstr>How a Journey Works</vt:lpstr>
      <vt:lpstr>Journeys of the Jedi Code</vt:lpstr>
      <vt:lpstr>Objectives for our Jedi Candidates</vt:lpstr>
      <vt:lpstr>Objectives for our Jedi Candidate</vt:lpstr>
      <vt:lpstr>Objectives for our Jedi Candidate</vt:lpstr>
      <vt:lpstr>Assessing the Objective through Data Collection</vt:lpstr>
      <vt:lpstr>PowerPoint Presentation</vt:lpstr>
      <vt:lpstr>PowerPoint Presentation</vt:lpstr>
      <vt:lpstr>PowerPoint Presentation</vt:lpstr>
      <vt:lpstr>Takeaways!</vt:lpstr>
      <vt:lpstr>Final Self-Management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Matthews</dc:creator>
  <cp:lastModifiedBy>Kellie Fitzgerald</cp:lastModifiedBy>
  <cp:revision>37</cp:revision>
  <dcterms:created xsi:type="dcterms:W3CDTF">2017-08-20T23:06:28Z</dcterms:created>
  <dcterms:modified xsi:type="dcterms:W3CDTF">2022-01-04T17:54:57Z</dcterms:modified>
</cp:coreProperties>
</file>